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jpg" ContentType="image/jp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  <p:sldId id="417" r:id="rId167"/>
    <p:sldId id="418" r:id="rId168"/>
    <p:sldId id="419" r:id="rId169"/>
    <p:sldId id="420" r:id="rId170"/>
    <p:sldId id="421" r:id="rId171"/>
    <p:sldId id="422" r:id="rId172"/>
    <p:sldId id="423" r:id="rId173"/>
    <p:sldId id="424" r:id="rId174"/>
    <p:sldId id="425" r:id="rId175"/>
    <p:sldId id="426" r:id="rId176"/>
    <p:sldId id="427" r:id="rId177"/>
    <p:sldId id="428" r:id="rId178"/>
    <p:sldId id="429" r:id="rId179"/>
    <p:sldId id="430" r:id="rId180"/>
    <p:sldId id="431" r:id="rId181"/>
    <p:sldId id="432" r:id="rId182"/>
    <p:sldId id="433" r:id="rId183"/>
    <p:sldId id="434" r:id="rId184"/>
    <p:sldId id="435" r:id="rId185"/>
    <p:sldId id="436" r:id="rId186"/>
    <p:sldId id="437" r:id="rId187"/>
    <p:sldId id="438" r:id="rId188"/>
    <p:sldId id="439" r:id="rId189"/>
    <p:sldId id="440" r:id="rId190"/>
    <p:sldId id="441" r:id="rId191"/>
    <p:sldId id="442" r:id="rId192"/>
    <p:sldId id="443" r:id="rId193"/>
    <p:sldId id="444" r:id="rId194"/>
    <p:sldId id="445" r:id="rId195"/>
    <p:sldId id="446" r:id="rId196"/>
    <p:sldId id="447" r:id="rId197"/>
    <p:sldId id="448" r:id="rId198"/>
    <p:sldId id="449" r:id="rId199"/>
    <p:sldId id="450" r:id="rId200"/>
    <p:sldId id="451" r:id="rId201"/>
    <p:sldId id="452" r:id="rId202"/>
    <p:sldId id="453" r:id="rId203"/>
    <p:sldId id="454" r:id="rId204"/>
    <p:sldId id="455" r:id="rId205"/>
    <p:sldId id="456" r:id="rId206"/>
    <p:sldId id="457" r:id="rId207"/>
    <p:sldId id="458" r:id="rId208"/>
    <p:sldId id="459" r:id="rId209"/>
    <p:sldId id="460" r:id="rId210"/>
    <p:sldId id="461" r:id="rId211"/>
    <p:sldId id="462" r:id="rId212"/>
    <p:sldId id="463" r:id="rId213"/>
    <p:sldId id="464" r:id="rId214"/>
    <p:sldId id="465" r:id="rId215"/>
    <p:sldId id="466" r:id="rId216"/>
    <p:sldId id="467" r:id="rId217"/>
    <p:sldId id="468" r:id="rId218"/>
    <p:sldId id="469" r:id="rId219"/>
    <p:sldId id="470" r:id="rId220"/>
    <p:sldId id="471" r:id="rId221"/>
    <p:sldId id="472" r:id="rId222"/>
    <p:sldId id="473" r:id="rId223"/>
    <p:sldId id="474" r:id="rId224"/>
    <p:sldId id="475" r:id="rId225"/>
    <p:sldId id="476" r:id="rId226"/>
    <p:sldId id="477" r:id="rId227"/>
    <p:sldId id="478" r:id="rId228"/>
    <p:sldId id="479" r:id="rId229"/>
    <p:sldId id="480" r:id="rId230"/>
    <p:sldId id="481" r:id="rId231"/>
    <p:sldId id="482" r:id="rId232"/>
    <p:sldId id="483" r:id="rId233"/>
    <p:sldId id="484" r:id="rId234"/>
    <p:sldId id="485" r:id="rId235"/>
    <p:sldId id="486" r:id="rId236"/>
    <p:sldId id="487" r:id="rId237"/>
    <p:sldId id="488" r:id="rId238"/>
    <p:sldId id="489" r:id="rId239"/>
    <p:sldId id="490" r:id="rId240"/>
    <p:sldId id="491" r:id="rId241"/>
    <p:sldId id="492" r:id="rId242"/>
    <p:sldId id="493" r:id="rId243"/>
    <p:sldId id="494" r:id="rId244"/>
    <p:sldId id="495" r:id="rId245"/>
    <p:sldId id="496" r:id="rId246"/>
    <p:sldId id="497" r:id="rId247"/>
    <p:sldId id="498" r:id="rId248"/>
    <p:sldId id="499" r:id="rId249"/>
    <p:sldId id="500" r:id="rId250"/>
    <p:sldId id="501" r:id="rId251"/>
    <p:sldId id="502" r:id="rId252"/>
    <p:sldId id="503" r:id="rId253"/>
    <p:sldId id="504" r:id="rId254"/>
    <p:sldId id="505" r:id="rId255"/>
    <p:sldId id="506" r:id="rId256"/>
    <p:sldId id="507" r:id="rId257"/>
    <p:sldId id="508" r:id="rId258"/>
    <p:sldId id="509" r:id="rId259"/>
    <p:sldId id="510" r:id="rId260"/>
    <p:sldId id="511" r:id="rId261"/>
    <p:sldId id="512" r:id="rId262"/>
    <p:sldId id="513" r:id="rId263"/>
    <p:sldId id="514" r:id="rId264"/>
    <p:sldId id="515" r:id="rId265"/>
    <p:sldId id="516" r:id="rId266"/>
    <p:sldId id="517" r:id="rId267"/>
    <p:sldId id="518" r:id="rId268"/>
    <p:sldId id="519" r:id="rId269"/>
    <p:sldId id="520" r:id="rId270"/>
    <p:sldId id="521" r:id="rId271"/>
    <p:sldId id="522" r:id="rId272"/>
    <p:sldId id="523" r:id="rId273"/>
    <p:sldId id="524" r:id="rId274"/>
    <p:sldId id="525" r:id="rId275"/>
    <p:sldId id="526" r:id="rId276"/>
    <p:sldId id="527" r:id="rId277"/>
    <p:sldId id="528" r:id="rId278"/>
    <p:sldId id="529" r:id="rId279"/>
    <p:sldId id="530" r:id="rId280"/>
    <p:sldId id="531" r:id="rId281"/>
    <p:sldId id="532" r:id="rId282"/>
    <p:sldId id="533" r:id="rId283"/>
    <p:sldId id="534" r:id="rId284"/>
    <p:sldId id="535" r:id="rId285"/>
    <p:sldId id="536" r:id="rId286"/>
    <p:sldId id="537" r:id="rId287"/>
    <p:sldId id="538" r:id="rId288"/>
    <p:sldId id="539" r:id="rId289"/>
    <p:sldId id="540" r:id="rId290"/>
    <p:sldId id="541" r:id="rId291"/>
    <p:sldId id="542" r:id="rId292"/>
  </p:sldIdLst>
  <p:sldSz cx="9144000" cy="6858000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Relationship Id="rId136" Type="http://schemas.openxmlformats.org/officeDocument/2006/relationships/slide" Target="slides/slide131.xml"/><Relationship Id="rId137" Type="http://schemas.openxmlformats.org/officeDocument/2006/relationships/slide" Target="slides/slide132.xml"/><Relationship Id="rId138" Type="http://schemas.openxmlformats.org/officeDocument/2006/relationships/slide" Target="slides/slide133.xml"/><Relationship Id="rId139" Type="http://schemas.openxmlformats.org/officeDocument/2006/relationships/slide" Target="slides/slide134.xml"/><Relationship Id="rId140" Type="http://schemas.openxmlformats.org/officeDocument/2006/relationships/slide" Target="slides/slide135.xml"/><Relationship Id="rId141" Type="http://schemas.openxmlformats.org/officeDocument/2006/relationships/slide" Target="slides/slide136.xml"/><Relationship Id="rId142" Type="http://schemas.openxmlformats.org/officeDocument/2006/relationships/slide" Target="slides/slide137.xml"/><Relationship Id="rId143" Type="http://schemas.openxmlformats.org/officeDocument/2006/relationships/slide" Target="slides/slide138.xml"/><Relationship Id="rId144" Type="http://schemas.openxmlformats.org/officeDocument/2006/relationships/slide" Target="slides/slide139.xml"/><Relationship Id="rId145" Type="http://schemas.openxmlformats.org/officeDocument/2006/relationships/slide" Target="slides/slide140.xml"/><Relationship Id="rId146" Type="http://schemas.openxmlformats.org/officeDocument/2006/relationships/slide" Target="slides/slide141.xml"/><Relationship Id="rId147" Type="http://schemas.openxmlformats.org/officeDocument/2006/relationships/slide" Target="slides/slide142.xml"/><Relationship Id="rId148" Type="http://schemas.openxmlformats.org/officeDocument/2006/relationships/slide" Target="slides/slide143.xml"/><Relationship Id="rId149" Type="http://schemas.openxmlformats.org/officeDocument/2006/relationships/slide" Target="slides/slide144.xml"/><Relationship Id="rId150" Type="http://schemas.openxmlformats.org/officeDocument/2006/relationships/slide" Target="slides/slide145.xml"/><Relationship Id="rId151" Type="http://schemas.openxmlformats.org/officeDocument/2006/relationships/slide" Target="slides/slide146.xml"/><Relationship Id="rId152" Type="http://schemas.openxmlformats.org/officeDocument/2006/relationships/slide" Target="slides/slide147.xml"/><Relationship Id="rId153" Type="http://schemas.openxmlformats.org/officeDocument/2006/relationships/slide" Target="slides/slide148.xml"/><Relationship Id="rId154" Type="http://schemas.openxmlformats.org/officeDocument/2006/relationships/slide" Target="slides/slide149.xml"/><Relationship Id="rId155" Type="http://schemas.openxmlformats.org/officeDocument/2006/relationships/slide" Target="slides/slide150.xml"/><Relationship Id="rId156" Type="http://schemas.openxmlformats.org/officeDocument/2006/relationships/slide" Target="slides/slide151.xml"/><Relationship Id="rId157" Type="http://schemas.openxmlformats.org/officeDocument/2006/relationships/slide" Target="slides/slide152.xml"/><Relationship Id="rId158" Type="http://schemas.openxmlformats.org/officeDocument/2006/relationships/slide" Target="slides/slide153.xml"/><Relationship Id="rId159" Type="http://schemas.openxmlformats.org/officeDocument/2006/relationships/slide" Target="slides/slide154.xml"/><Relationship Id="rId160" Type="http://schemas.openxmlformats.org/officeDocument/2006/relationships/slide" Target="slides/slide155.xml"/><Relationship Id="rId161" Type="http://schemas.openxmlformats.org/officeDocument/2006/relationships/slide" Target="slides/slide156.xml"/><Relationship Id="rId162" Type="http://schemas.openxmlformats.org/officeDocument/2006/relationships/slide" Target="slides/slide157.xml"/><Relationship Id="rId163" Type="http://schemas.openxmlformats.org/officeDocument/2006/relationships/slide" Target="slides/slide158.xml"/><Relationship Id="rId164" Type="http://schemas.openxmlformats.org/officeDocument/2006/relationships/slide" Target="slides/slide159.xml"/><Relationship Id="rId165" Type="http://schemas.openxmlformats.org/officeDocument/2006/relationships/slide" Target="slides/slide160.xml"/><Relationship Id="rId166" Type="http://schemas.openxmlformats.org/officeDocument/2006/relationships/slide" Target="slides/slide161.xml"/><Relationship Id="rId167" Type="http://schemas.openxmlformats.org/officeDocument/2006/relationships/slide" Target="slides/slide162.xml"/><Relationship Id="rId168" Type="http://schemas.openxmlformats.org/officeDocument/2006/relationships/slide" Target="slides/slide163.xml"/><Relationship Id="rId169" Type="http://schemas.openxmlformats.org/officeDocument/2006/relationships/slide" Target="slides/slide164.xml"/><Relationship Id="rId170" Type="http://schemas.openxmlformats.org/officeDocument/2006/relationships/slide" Target="slides/slide165.xml"/><Relationship Id="rId171" Type="http://schemas.openxmlformats.org/officeDocument/2006/relationships/slide" Target="slides/slide166.xml"/><Relationship Id="rId172" Type="http://schemas.openxmlformats.org/officeDocument/2006/relationships/slide" Target="slides/slide167.xml"/><Relationship Id="rId173" Type="http://schemas.openxmlformats.org/officeDocument/2006/relationships/slide" Target="slides/slide168.xml"/><Relationship Id="rId174" Type="http://schemas.openxmlformats.org/officeDocument/2006/relationships/slide" Target="slides/slide169.xml"/><Relationship Id="rId175" Type="http://schemas.openxmlformats.org/officeDocument/2006/relationships/slide" Target="slides/slide170.xml"/><Relationship Id="rId176" Type="http://schemas.openxmlformats.org/officeDocument/2006/relationships/slide" Target="slides/slide171.xml"/><Relationship Id="rId177" Type="http://schemas.openxmlformats.org/officeDocument/2006/relationships/slide" Target="slides/slide172.xml"/><Relationship Id="rId178" Type="http://schemas.openxmlformats.org/officeDocument/2006/relationships/slide" Target="slides/slide173.xml"/><Relationship Id="rId179" Type="http://schemas.openxmlformats.org/officeDocument/2006/relationships/slide" Target="slides/slide174.xml"/><Relationship Id="rId180" Type="http://schemas.openxmlformats.org/officeDocument/2006/relationships/slide" Target="slides/slide175.xml"/><Relationship Id="rId181" Type="http://schemas.openxmlformats.org/officeDocument/2006/relationships/slide" Target="slides/slide176.xml"/><Relationship Id="rId182" Type="http://schemas.openxmlformats.org/officeDocument/2006/relationships/slide" Target="slides/slide177.xml"/><Relationship Id="rId183" Type="http://schemas.openxmlformats.org/officeDocument/2006/relationships/slide" Target="slides/slide178.xml"/><Relationship Id="rId184" Type="http://schemas.openxmlformats.org/officeDocument/2006/relationships/slide" Target="slides/slide179.xml"/><Relationship Id="rId185" Type="http://schemas.openxmlformats.org/officeDocument/2006/relationships/slide" Target="slides/slide180.xml"/><Relationship Id="rId186" Type="http://schemas.openxmlformats.org/officeDocument/2006/relationships/slide" Target="slides/slide181.xml"/><Relationship Id="rId187" Type="http://schemas.openxmlformats.org/officeDocument/2006/relationships/slide" Target="slides/slide182.xml"/><Relationship Id="rId188" Type="http://schemas.openxmlformats.org/officeDocument/2006/relationships/slide" Target="slides/slide183.xml"/><Relationship Id="rId189" Type="http://schemas.openxmlformats.org/officeDocument/2006/relationships/slide" Target="slides/slide184.xml"/><Relationship Id="rId190" Type="http://schemas.openxmlformats.org/officeDocument/2006/relationships/slide" Target="slides/slide185.xml"/><Relationship Id="rId191" Type="http://schemas.openxmlformats.org/officeDocument/2006/relationships/slide" Target="slides/slide186.xml"/><Relationship Id="rId192" Type="http://schemas.openxmlformats.org/officeDocument/2006/relationships/slide" Target="slides/slide187.xml"/><Relationship Id="rId193" Type="http://schemas.openxmlformats.org/officeDocument/2006/relationships/slide" Target="slides/slide188.xml"/><Relationship Id="rId194" Type="http://schemas.openxmlformats.org/officeDocument/2006/relationships/slide" Target="slides/slide189.xml"/><Relationship Id="rId195" Type="http://schemas.openxmlformats.org/officeDocument/2006/relationships/slide" Target="slides/slide190.xml"/><Relationship Id="rId196" Type="http://schemas.openxmlformats.org/officeDocument/2006/relationships/slide" Target="slides/slide191.xml"/><Relationship Id="rId197" Type="http://schemas.openxmlformats.org/officeDocument/2006/relationships/slide" Target="slides/slide192.xml"/><Relationship Id="rId198" Type="http://schemas.openxmlformats.org/officeDocument/2006/relationships/slide" Target="slides/slide193.xml"/><Relationship Id="rId199" Type="http://schemas.openxmlformats.org/officeDocument/2006/relationships/slide" Target="slides/slide194.xml"/><Relationship Id="rId200" Type="http://schemas.openxmlformats.org/officeDocument/2006/relationships/slide" Target="slides/slide195.xml"/><Relationship Id="rId201" Type="http://schemas.openxmlformats.org/officeDocument/2006/relationships/slide" Target="slides/slide196.xml"/><Relationship Id="rId202" Type="http://schemas.openxmlformats.org/officeDocument/2006/relationships/slide" Target="slides/slide197.xml"/><Relationship Id="rId203" Type="http://schemas.openxmlformats.org/officeDocument/2006/relationships/slide" Target="slides/slide198.xml"/><Relationship Id="rId204" Type="http://schemas.openxmlformats.org/officeDocument/2006/relationships/slide" Target="slides/slide199.xml"/><Relationship Id="rId205" Type="http://schemas.openxmlformats.org/officeDocument/2006/relationships/slide" Target="slides/slide200.xml"/><Relationship Id="rId206" Type="http://schemas.openxmlformats.org/officeDocument/2006/relationships/slide" Target="slides/slide201.xml"/><Relationship Id="rId207" Type="http://schemas.openxmlformats.org/officeDocument/2006/relationships/slide" Target="slides/slide202.xml"/><Relationship Id="rId208" Type="http://schemas.openxmlformats.org/officeDocument/2006/relationships/slide" Target="slides/slide203.xml"/><Relationship Id="rId209" Type="http://schemas.openxmlformats.org/officeDocument/2006/relationships/slide" Target="slides/slide204.xml"/><Relationship Id="rId210" Type="http://schemas.openxmlformats.org/officeDocument/2006/relationships/slide" Target="slides/slide205.xml"/><Relationship Id="rId211" Type="http://schemas.openxmlformats.org/officeDocument/2006/relationships/slide" Target="slides/slide206.xml"/><Relationship Id="rId212" Type="http://schemas.openxmlformats.org/officeDocument/2006/relationships/slide" Target="slides/slide207.xml"/><Relationship Id="rId213" Type="http://schemas.openxmlformats.org/officeDocument/2006/relationships/slide" Target="slides/slide208.xml"/><Relationship Id="rId214" Type="http://schemas.openxmlformats.org/officeDocument/2006/relationships/slide" Target="slides/slide209.xml"/><Relationship Id="rId215" Type="http://schemas.openxmlformats.org/officeDocument/2006/relationships/slide" Target="slides/slide210.xml"/><Relationship Id="rId216" Type="http://schemas.openxmlformats.org/officeDocument/2006/relationships/slide" Target="slides/slide211.xml"/><Relationship Id="rId217" Type="http://schemas.openxmlformats.org/officeDocument/2006/relationships/slide" Target="slides/slide212.xml"/><Relationship Id="rId218" Type="http://schemas.openxmlformats.org/officeDocument/2006/relationships/slide" Target="slides/slide213.xml"/><Relationship Id="rId219" Type="http://schemas.openxmlformats.org/officeDocument/2006/relationships/slide" Target="slides/slide214.xml"/><Relationship Id="rId220" Type="http://schemas.openxmlformats.org/officeDocument/2006/relationships/slide" Target="slides/slide215.xml"/><Relationship Id="rId221" Type="http://schemas.openxmlformats.org/officeDocument/2006/relationships/slide" Target="slides/slide216.xml"/><Relationship Id="rId222" Type="http://schemas.openxmlformats.org/officeDocument/2006/relationships/slide" Target="slides/slide217.xml"/><Relationship Id="rId223" Type="http://schemas.openxmlformats.org/officeDocument/2006/relationships/slide" Target="slides/slide218.xml"/><Relationship Id="rId224" Type="http://schemas.openxmlformats.org/officeDocument/2006/relationships/slide" Target="slides/slide219.xml"/><Relationship Id="rId225" Type="http://schemas.openxmlformats.org/officeDocument/2006/relationships/slide" Target="slides/slide220.xml"/><Relationship Id="rId226" Type="http://schemas.openxmlformats.org/officeDocument/2006/relationships/slide" Target="slides/slide221.xml"/><Relationship Id="rId227" Type="http://schemas.openxmlformats.org/officeDocument/2006/relationships/slide" Target="slides/slide222.xml"/><Relationship Id="rId228" Type="http://schemas.openxmlformats.org/officeDocument/2006/relationships/slide" Target="slides/slide223.xml"/><Relationship Id="rId229" Type="http://schemas.openxmlformats.org/officeDocument/2006/relationships/slide" Target="slides/slide224.xml"/><Relationship Id="rId230" Type="http://schemas.openxmlformats.org/officeDocument/2006/relationships/slide" Target="slides/slide225.xml"/><Relationship Id="rId231" Type="http://schemas.openxmlformats.org/officeDocument/2006/relationships/slide" Target="slides/slide226.xml"/><Relationship Id="rId232" Type="http://schemas.openxmlformats.org/officeDocument/2006/relationships/slide" Target="slides/slide227.xml"/><Relationship Id="rId233" Type="http://schemas.openxmlformats.org/officeDocument/2006/relationships/slide" Target="slides/slide228.xml"/><Relationship Id="rId234" Type="http://schemas.openxmlformats.org/officeDocument/2006/relationships/slide" Target="slides/slide229.xml"/><Relationship Id="rId235" Type="http://schemas.openxmlformats.org/officeDocument/2006/relationships/slide" Target="slides/slide230.xml"/><Relationship Id="rId236" Type="http://schemas.openxmlformats.org/officeDocument/2006/relationships/slide" Target="slides/slide231.xml"/><Relationship Id="rId237" Type="http://schemas.openxmlformats.org/officeDocument/2006/relationships/slide" Target="slides/slide232.xml"/><Relationship Id="rId238" Type="http://schemas.openxmlformats.org/officeDocument/2006/relationships/slide" Target="slides/slide233.xml"/><Relationship Id="rId239" Type="http://schemas.openxmlformats.org/officeDocument/2006/relationships/slide" Target="slides/slide234.xml"/><Relationship Id="rId240" Type="http://schemas.openxmlformats.org/officeDocument/2006/relationships/slide" Target="slides/slide235.xml"/><Relationship Id="rId241" Type="http://schemas.openxmlformats.org/officeDocument/2006/relationships/slide" Target="slides/slide236.xml"/><Relationship Id="rId242" Type="http://schemas.openxmlformats.org/officeDocument/2006/relationships/slide" Target="slides/slide237.xml"/><Relationship Id="rId243" Type="http://schemas.openxmlformats.org/officeDocument/2006/relationships/slide" Target="slides/slide238.xml"/><Relationship Id="rId244" Type="http://schemas.openxmlformats.org/officeDocument/2006/relationships/slide" Target="slides/slide239.xml"/><Relationship Id="rId245" Type="http://schemas.openxmlformats.org/officeDocument/2006/relationships/slide" Target="slides/slide240.xml"/><Relationship Id="rId246" Type="http://schemas.openxmlformats.org/officeDocument/2006/relationships/slide" Target="slides/slide241.xml"/><Relationship Id="rId247" Type="http://schemas.openxmlformats.org/officeDocument/2006/relationships/slide" Target="slides/slide242.xml"/><Relationship Id="rId248" Type="http://schemas.openxmlformats.org/officeDocument/2006/relationships/slide" Target="slides/slide243.xml"/><Relationship Id="rId249" Type="http://schemas.openxmlformats.org/officeDocument/2006/relationships/slide" Target="slides/slide244.xml"/><Relationship Id="rId250" Type="http://schemas.openxmlformats.org/officeDocument/2006/relationships/slide" Target="slides/slide245.xml"/><Relationship Id="rId251" Type="http://schemas.openxmlformats.org/officeDocument/2006/relationships/slide" Target="slides/slide246.xml"/><Relationship Id="rId252" Type="http://schemas.openxmlformats.org/officeDocument/2006/relationships/slide" Target="slides/slide247.xml"/><Relationship Id="rId253" Type="http://schemas.openxmlformats.org/officeDocument/2006/relationships/slide" Target="slides/slide248.xml"/><Relationship Id="rId254" Type="http://schemas.openxmlformats.org/officeDocument/2006/relationships/slide" Target="slides/slide249.xml"/><Relationship Id="rId255" Type="http://schemas.openxmlformats.org/officeDocument/2006/relationships/slide" Target="slides/slide250.xml"/><Relationship Id="rId256" Type="http://schemas.openxmlformats.org/officeDocument/2006/relationships/slide" Target="slides/slide251.xml"/><Relationship Id="rId257" Type="http://schemas.openxmlformats.org/officeDocument/2006/relationships/slide" Target="slides/slide252.xml"/><Relationship Id="rId258" Type="http://schemas.openxmlformats.org/officeDocument/2006/relationships/slide" Target="slides/slide253.xml"/><Relationship Id="rId259" Type="http://schemas.openxmlformats.org/officeDocument/2006/relationships/slide" Target="slides/slide254.xml"/><Relationship Id="rId260" Type="http://schemas.openxmlformats.org/officeDocument/2006/relationships/slide" Target="slides/slide255.xml"/><Relationship Id="rId261" Type="http://schemas.openxmlformats.org/officeDocument/2006/relationships/slide" Target="slides/slide256.xml"/><Relationship Id="rId262" Type="http://schemas.openxmlformats.org/officeDocument/2006/relationships/slide" Target="slides/slide257.xml"/><Relationship Id="rId263" Type="http://schemas.openxmlformats.org/officeDocument/2006/relationships/slide" Target="slides/slide258.xml"/><Relationship Id="rId264" Type="http://schemas.openxmlformats.org/officeDocument/2006/relationships/slide" Target="slides/slide259.xml"/><Relationship Id="rId265" Type="http://schemas.openxmlformats.org/officeDocument/2006/relationships/slide" Target="slides/slide260.xml"/><Relationship Id="rId266" Type="http://schemas.openxmlformats.org/officeDocument/2006/relationships/slide" Target="slides/slide261.xml"/><Relationship Id="rId267" Type="http://schemas.openxmlformats.org/officeDocument/2006/relationships/slide" Target="slides/slide262.xml"/><Relationship Id="rId268" Type="http://schemas.openxmlformats.org/officeDocument/2006/relationships/slide" Target="slides/slide263.xml"/><Relationship Id="rId269" Type="http://schemas.openxmlformats.org/officeDocument/2006/relationships/slide" Target="slides/slide264.xml"/><Relationship Id="rId270" Type="http://schemas.openxmlformats.org/officeDocument/2006/relationships/slide" Target="slides/slide265.xml"/><Relationship Id="rId271" Type="http://schemas.openxmlformats.org/officeDocument/2006/relationships/slide" Target="slides/slide266.xml"/><Relationship Id="rId272" Type="http://schemas.openxmlformats.org/officeDocument/2006/relationships/slide" Target="slides/slide267.xml"/><Relationship Id="rId273" Type="http://schemas.openxmlformats.org/officeDocument/2006/relationships/slide" Target="slides/slide268.xml"/><Relationship Id="rId274" Type="http://schemas.openxmlformats.org/officeDocument/2006/relationships/slide" Target="slides/slide269.xml"/><Relationship Id="rId275" Type="http://schemas.openxmlformats.org/officeDocument/2006/relationships/slide" Target="slides/slide270.xml"/><Relationship Id="rId276" Type="http://schemas.openxmlformats.org/officeDocument/2006/relationships/slide" Target="slides/slide271.xml"/><Relationship Id="rId277" Type="http://schemas.openxmlformats.org/officeDocument/2006/relationships/slide" Target="slides/slide272.xml"/><Relationship Id="rId278" Type="http://schemas.openxmlformats.org/officeDocument/2006/relationships/slide" Target="slides/slide273.xml"/><Relationship Id="rId279" Type="http://schemas.openxmlformats.org/officeDocument/2006/relationships/slide" Target="slides/slide274.xml"/><Relationship Id="rId280" Type="http://schemas.openxmlformats.org/officeDocument/2006/relationships/slide" Target="slides/slide275.xml"/><Relationship Id="rId281" Type="http://schemas.openxmlformats.org/officeDocument/2006/relationships/slide" Target="slides/slide276.xml"/><Relationship Id="rId282" Type="http://schemas.openxmlformats.org/officeDocument/2006/relationships/slide" Target="slides/slide277.xml"/><Relationship Id="rId283" Type="http://schemas.openxmlformats.org/officeDocument/2006/relationships/slide" Target="slides/slide278.xml"/><Relationship Id="rId284" Type="http://schemas.openxmlformats.org/officeDocument/2006/relationships/slide" Target="slides/slide279.xml"/><Relationship Id="rId285" Type="http://schemas.openxmlformats.org/officeDocument/2006/relationships/slide" Target="slides/slide280.xml"/><Relationship Id="rId286" Type="http://schemas.openxmlformats.org/officeDocument/2006/relationships/slide" Target="slides/slide281.xml"/><Relationship Id="rId287" Type="http://schemas.openxmlformats.org/officeDocument/2006/relationships/slide" Target="slides/slide282.xml"/><Relationship Id="rId288" Type="http://schemas.openxmlformats.org/officeDocument/2006/relationships/slide" Target="slides/slide283.xml"/><Relationship Id="rId289" Type="http://schemas.openxmlformats.org/officeDocument/2006/relationships/slide" Target="slides/slide284.xml"/><Relationship Id="rId290" Type="http://schemas.openxmlformats.org/officeDocument/2006/relationships/slide" Target="slides/slide285.xml"/><Relationship Id="rId291" Type="http://schemas.openxmlformats.org/officeDocument/2006/relationships/slide" Target="slides/slide286.xml"/><Relationship Id="rId292" Type="http://schemas.openxmlformats.org/officeDocument/2006/relationships/slide" Target="slides/slide28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1" i="0">
                <a:solidFill>
                  <a:srgbClr val="D1282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50" b="1" i="0">
                <a:solidFill>
                  <a:srgbClr val="D1282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01125" y="0"/>
            <a:ext cx="142875" cy="1371600"/>
          </a:xfrm>
          <a:custGeom>
            <a:avLst/>
            <a:gdLst/>
            <a:ahLst/>
            <a:cxnLst/>
            <a:rect l="l" t="t" r="r" b="b"/>
            <a:pathLst>
              <a:path w="142875" h="1371600">
                <a:moveTo>
                  <a:pt x="142875" y="0"/>
                </a:moveTo>
                <a:lnTo>
                  <a:pt x="0" y="0"/>
                </a:lnTo>
                <a:lnTo>
                  <a:pt x="0" y="1371600"/>
                </a:lnTo>
                <a:lnTo>
                  <a:pt x="142875" y="1371600"/>
                </a:lnTo>
                <a:lnTo>
                  <a:pt x="1428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01125" y="1371600"/>
            <a:ext cx="142875" cy="5486400"/>
          </a:xfrm>
          <a:custGeom>
            <a:avLst/>
            <a:gdLst/>
            <a:ahLst/>
            <a:cxnLst/>
            <a:rect l="l" t="t" r="r" b="b"/>
            <a:pathLst>
              <a:path w="142875" h="5486400">
                <a:moveTo>
                  <a:pt x="142875" y="0"/>
                </a:moveTo>
                <a:lnTo>
                  <a:pt x="0" y="0"/>
                </a:lnTo>
                <a:lnTo>
                  <a:pt x="0" y="5486400"/>
                </a:lnTo>
                <a:lnTo>
                  <a:pt x="142875" y="5486400"/>
                </a:lnTo>
                <a:lnTo>
                  <a:pt x="1428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61811" y="1247203"/>
            <a:ext cx="4896484" cy="788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5462" y="1565274"/>
            <a:ext cx="7303770" cy="3339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1" i="0">
                <a:solidFill>
                  <a:srgbClr val="D1282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10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80.png"/></Relationships>

</file>

<file path=ppt/slides/_rels/slide10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81.png"/></Relationships>

</file>

<file path=ppt/slides/_rels/slide10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0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82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s://www.youtube.com/watch?v=moeGfRZTyKY" TargetMode="External"/><Relationship Id="rId6" Type="http://schemas.openxmlformats.org/officeDocument/2006/relationships/image" Target="../media/image83.jpg"/></Relationships>

</file>

<file path=ppt/slides/_rels/slide1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s://www.youtube.com/watch?v=XwJMC0CjVwc" TargetMode="External"/><Relationship Id="rId6" Type="http://schemas.openxmlformats.org/officeDocument/2006/relationships/image" Target="../media/image84.jpg"/></Relationships>

</file>

<file path=ppt/slides/_rels/slide1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://www.youtube.com/watch?v=GzMcttiiN4A&amp;feature=related" TargetMode="External"/><Relationship Id="rId6" Type="http://schemas.openxmlformats.org/officeDocument/2006/relationships/image" Target="../media/image85.jpg"/></Relationships>

</file>

<file path=ppt/slides/_rels/slide1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://www.youtube.com/watch?v=gCTWygNi4A8&amp;feature=related" TargetMode="External"/><Relationship Id="rId6" Type="http://schemas.openxmlformats.org/officeDocument/2006/relationships/image" Target="../media/image86.jpg"/></Relationships>

</file>

<file path=ppt/slides/_rels/slide1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s://www.youtube.com/watch?v=fXBXOaLcMZg" TargetMode="External"/><Relationship Id="rId6" Type="http://schemas.openxmlformats.org/officeDocument/2006/relationships/image" Target="../media/image87.jpg"/></Relationships>

</file>

<file path=ppt/slides/_rels/slide1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hyperlink" Target="https://www.youtube.com/watch?v=sHXcWvZr-9c" TargetMode="External"/><Relationship Id="rId5" Type="http://schemas.openxmlformats.org/officeDocument/2006/relationships/image" Target="../media/image79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1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7" Type="http://schemas.openxmlformats.org/officeDocument/2006/relationships/image" Target="../media/image91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1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9.png"/></Relationships>

</file>

<file path=ppt/slides/_rels/slide1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hyperlink" Target="https://creativecommons.org/licenses/by-sa/4.0/deed.es" TargetMode="External"/></Relationships>

</file>

<file path=ppt/slides/_rels/slide1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94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image" Target="../media/image103.png"/><Relationship Id="rId14" Type="http://schemas.openxmlformats.org/officeDocument/2006/relationships/image" Target="../media/image104.png"/></Relationships>

</file>

<file path=ppt/slides/_rels/slide1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hyperlink" Target="http://www.efdeportes.com/" TargetMode="External"/></Relationships>

</file>

<file path=ppt/slides/_rels/slide1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hyperlink" Target="http://www.efdeportes.com/" TargetMode="Externa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1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0" Type="http://schemas.openxmlformats.org/officeDocument/2006/relationships/image" Target="../media/image101.png"/><Relationship Id="rId11" Type="http://schemas.openxmlformats.org/officeDocument/2006/relationships/image" Target="../media/image102.png"/><Relationship Id="rId12" Type="http://schemas.openxmlformats.org/officeDocument/2006/relationships/image" Target="../media/image109.png"/><Relationship Id="rId13" Type="http://schemas.openxmlformats.org/officeDocument/2006/relationships/image" Target="../media/image104.png"/></Relationships>

</file>

<file path=ppt/slides/_rels/slide1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10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image" Target="../media/image111.png"/><Relationship Id="rId14" Type="http://schemas.openxmlformats.org/officeDocument/2006/relationships/image" Target="../media/image112.png"/></Relationships>

</file>

<file path=ppt/slides/_rels/slide1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1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1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8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19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0" Type="http://schemas.openxmlformats.org/officeDocument/2006/relationships/image" Target="../media/image101.png"/><Relationship Id="rId11" Type="http://schemas.openxmlformats.org/officeDocument/2006/relationships/image" Target="../media/image102.png"/><Relationship Id="rId12" Type="http://schemas.openxmlformats.org/officeDocument/2006/relationships/image" Target="../media/image115.png"/><Relationship Id="rId13" Type="http://schemas.openxmlformats.org/officeDocument/2006/relationships/image" Target="../media/image112.png"/></Relationships>

</file>

<file path=ppt/slides/_rels/slide1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10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image" Target="../media/image111.png"/><Relationship Id="rId14" Type="http://schemas.openxmlformats.org/officeDocument/2006/relationships/image" Target="../media/image112.png"/></Relationships>

</file>

<file path=ppt/slides/_rels/slide1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19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16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0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0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0" Type="http://schemas.openxmlformats.org/officeDocument/2006/relationships/image" Target="../media/image101.png"/><Relationship Id="rId11" Type="http://schemas.openxmlformats.org/officeDocument/2006/relationships/image" Target="../media/image102.png"/><Relationship Id="rId12" Type="http://schemas.openxmlformats.org/officeDocument/2006/relationships/image" Target="../media/image115.png"/><Relationship Id="rId13" Type="http://schemas.openxmlformats.org/officeDocument/2006/relationships/image" Target="../media/image112.png"/></Relationships>

</file>

<file path=ppt/slides/_rels/slide2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10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image" Target="../media/image111.png"/><Relationship Id="rId14" Type="http://schemas.openxmlformats.org/officeDocument/2006/relationships/image" Target="../media/image112.png"/></Relationships>

</file>

<file path=ppt/slides/_rels/slide2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17.png"/></Relationships>

</file>

<file path=ppt/slides/_rels/slide2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0" Type="http://schemas.openxmlformats.org/officeDocument/2006/relationships/image" Target="../media/image101.png"/><Relationship Id="rId11" Type="http://schemas.openxmlformats.org/officeDocument/2006/relationships/image" Target="../media/image102.png"/><Relationship Id="rId12" Type="http://schemas.openxmlformats.org/officeDocument/2006/relationships/image" Target="../media/image115.png"/><Relationship Id="rId13" Type="http://schemas.openxmlformats.org/officeDocument/2006/relationships/image" Target="../media/image112.png"/></Relationships>

</file>

<file path=ppt/slides/_rels/slide2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10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image" Target="../media/image111.png"/><Relationship Id="rId14" Type="http://schemas.openxmlformats.org/officeDocument/2006/relationships/image" Target="../media/image112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18.png"/><Relationship Id="rId6" Type="http://schemas.openxmlformats.org/officeDocument/2006/relationships/image" Target="../media/image119.png"/><Relationship Id="rId7" Type="http://schemas.openxmlformats.org/officeDocument/2006/relationships/image" Target="../media/image120.png"/></Relationships>

</file>

<file path=ppt/slides/_rels/slide2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21.png"/><Relationship Id="rId6" Type="http://schemas.openxmlformats.org/officeDocument/2006/relationships/image" Target="../media/image122.png"/><Relationship Id="rId7" Type="http://schemas.openxmlformats.org/officeDocument/2006/relationships/image" Target="../media/image123.png"/><Relationship Id="rId8" Type="http://schemas.openxmlformats.org/officeDocument/2006/relationships/image" Target="../media/image124.png"/><Relationship Id="rId9" Type="http://schemas.openxmlformats.org/officeDocument/2006/relationships/image" Target="../media/image125.png"/><Relationship Id="rId10" Type="http://schemas.openxmlformats.org/officeDocument/2006/relationships/image" Target="../media/image126.png"/><Relationship Id="rId11" Type="http://schemas.openxmlformats.org/officeDocument/2006/relationships/image" Target="../media/image127.png"/><Relationship Id="rId12" Type="http://schemas.openxmlformats.org/officeDocument/2006/relationships/image" Target="../media/image128.png"/><Relationship Id="rId13" Type="http://schemas.openxmlformats.org/officeDocument/2006/relationships/image" Target="../media/image129.png"/></Relationships>

</file>

<file path=ppt/slides/_rels/slide2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30.png"/></Relationships>

</file>

<file path=ppt/slides/_rels/slide2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2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/Relationships>

</file>

<file path=ppt/slides/_rels/slide2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0" Type="http://schemas.openxmlformats.org/officeDocument/2006/relationships/image" Target="../media/image101.png"/><Relationship Id="rId11" Type="http://schemas.openxmlformats.org/officeDocument/2006/relationships/image" Target="../media/image102.png"/><Relationship Id="rId12" Type="http://schemas.openxmlformats.org/officeDocument/2006/relationships/image" Target="../media/image115.png"/><Relationship Id="rId13" Type="http://schemas.openxmlformats.org/officeDocument/2006/relationships/image" Target="../media/image112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s://www.who.int/es/news-room/fact-sheets/detail/physical-activity" TargetMode="Externa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29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30.jpg"/><Relationship Id="rId6" Type="http://schemas.openxmlformats.org/officeDocument/2006/relationships/image" Target="../media/image31.jp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30.jpg"/><Relationship Id="rId6" Type="http://schemas.openxmlformats.org/officeDocument/2006/relationships/image" Target="../media/image32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30.jpg"/><Relationship Id="rId6" Type="http://schemas.openxmlformats.org/officeDocument/2006/relationships/image" Target="../media/image33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30.jpg"/><Relationship Id="rId6" Type="http://schemas.openxmlformats.org/officeDocument/2006/relationships/image" Target="../media/image34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30.jpg"/><Relationship Id="rId6" Type="http://schemas.openxmlformats.org/officeDocument/2006/relationships/image" Target="../media/image35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28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0.png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6.jpg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7.png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1" Type="http://schemas.openxmlformats.org/officeDocument/2006/relationships/image" Target="../media/image54.png"/><Relationship Id="rId12" Type="http://schemas.openxmlformats.org/officeDocument/2006/relationships/image" Target="../media/image5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56.jpg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59.jpg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64.jpg"/></Relationships>
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39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/Relationships>

</file>

<file path=ppt/slides/_rels/slide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1.png"/><Relationship Id="rId4" Type="http://schemas.openxmlformats.org/officeDocument/2006/relationships/hyperlink" Target="mailto:beatriz.polo.recuero@urjc.es" TargetMode="External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/Relationships>

</file>

<file path=ppt/slides/_rels/slide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69.png"/></Relationships>

</file>

<file path=ppt/slides/_rels/slide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8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8.jpg"/></Relationships>

</file>

<file path=ppt/slides/_rels/slide9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9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70.jpg"/><Relationship Id="rId6" Type="http://schemas.openxmlformats.org/officeDocument/2006/relationships/image" Target="../media/image71.jpg"/><Relationship Id="rId7" Type="http://schemas.openxmlformats.org/officeDocument/2006/relationships/image" Target="../media/image72.jpg"/></Relationships>

</file>

<file path=ppt/slides/_rels/slide9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73.jpg"/></Relationships>

</file>

<file path=ppt/slides/_rels/slide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71.jpg"/></Relationships>

</file>

<file path=ppt/slides/_rels/slide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74.jpg"/></Relationships>

</file>

<file path=ppt/slides/_rels/slide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75.jpg"/></Relationships>

</file>

<file path=ppt/slides/_rels/slide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72.jpg"/></Relationships>

</file>

<file path=ppt/slides/_rels/slide9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9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mailto:beatriz.polo.recuero@urjc.es" TargetMode="External"/><Relationship Id="rId4" Type="http://schemas.openxmlformats.org/officeDocument/2006/relationships/image" Target="../media/image68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9725" y="5729787"/>
            <a:ext cx="350012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60"/>
              </a:lnSpc>
            </a:pPr>
            <a:r>
              <a:rPr dirty="0" sz="950">
                <a:latin typeface="Times New Roman"/>
                <a:cs typeface="Times New Roman"/>
              </a:rPr>
              <a:t>©2022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Beatriz</a:t>
            </a:r>
            <a:r>
              <a:rPr dirty="0" sz="950" spc="9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Polo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Recuero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latin typeface="Times New Roman"/>
                <a:cs typeface="Times New Roman"/>
              </a:rPr>
              <a:t>Algunos</a:t>
            </a:r>
            <a:r>
              <a:rPr dirty="0" sz="950" spc="16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derechos</a:t>
            </a:r>
            <a:r>
              <a:rPr dirty="0" sz="950" spc="16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reservados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5400"/>
              </a:lnSpc>
            </a:pPr>
            <a:r>
              <a:rPr dirty="0" sz="950">
                <a:latin typeface="Times New Roman"/>
                <a:cs typeface="Times New Roman"/>
              </a:rPr>
              <a:t>Este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documento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se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distribuye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bajo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licencia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“Atribución-</a:t>
            </a:r>
            <a:r>
              <a:rPr dirty="0" sz="950" spc="-10">
                <a:latin typeface="Times New Roman"/>
                <a:cs typeface="Times New Roman"/>
              </a:rPr>
              <a:t>Compartir </a:t>
            </a:r>
            <a:r>
              <a:rPr dirty="0" sz="950" spc="10">
                <a:latin typeface="Times New Roman"/>
                <a:cs typeface="Times New Roman"/>
              </a:rPr>
              <a:t>Igual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4.0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Internacional”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Creative</a:t>
            </a:r>
            <a:r>
              <a:rPr dirty="0" sz="950" spc="1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Commons,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disponible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Times New Roman"/>
                <a:cs typeface="Times New Roman"/>
              </a:rPr>
              <a:t>en </a:t>
            </a:r>
            <a:r>
              <a:rPr dirty="0" sz="95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sa/4.0/deed.es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1885886"/>
            <a:ext cx="9144000" cy="4972685"/>
            <a:chOff x="0" y="1885886"/>
            <a:chExt cx="9144000" cy="49726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5886"/>
              <a:ext cx="9144000" cy="497211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3099"/>
              <a:ext cx="9144000" cy="4914900"/>
            </a:xfrm>
            <a:custGeom>
              <a:avLst/>
              <a:gdLst/>
              <a:ahLst/>
              <a:cxnLst/>
              <a:rect l="l" t="t" r="r" b="b"/>
              <a:pathLst>
                <a:path w="9144000" h="4914900">
                  <a:moveTo>
                    <a:pt x="9144000" y="0"/>
                  </a:moveTo>
                  <a:lnTo>
                    <a:pt x="0" y="0"/>
                  </a:lnTo>
                  <a:lnTo>
                    <a:pt x="0" y="4914900"/>
                  </a:lnTo>
                  <a:lnTo>
                    <a:pt x="9144000" y="49149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625" y="3933825"/>
            <a:ext cx="4057650" cy="8286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3655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265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8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3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605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17415" y="5172392"/>
            <a:ext cx="3901440" cy="943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800"/>
              </a:lnSpc>
              <a:spcBef>
                <a:spcPts val="9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40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3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3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4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3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 Material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114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10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9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1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FÏSICA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55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Infantil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Semipresencial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(Vicálvaro)</a:t>
            </a:r>
            <a:endParaRPr sz="1200">
              <a:latin typeface="Arial MT"/>
              <a:cs typeface="Arial MT"/>
            </a:endParaRPr>
          </a:p>
          <a:p>
            <a:pPr algn="just" marL="12700">
              <a:lnSpc>
                <a:spcPts val="1430"/>
              </a:lnSpc>
            </a:pPr>
            <a:r>
              <a:rPr dirty="0" sz="1200">
                <a:latin typeface="Arial MT"/>
                <a:cs typeface="Arial MT"/>
              </a:rPr>
              <a:t>©2024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Recuero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Adrián</a:t>
            </a:r>
            <a:r>
              <a:rPr dirty="0" sz="1200" spc="-10">
                <a:latin typeface="Arial MT"/>
                <a:cs typeface="Arial MT"/>
              </a:rPr>
              <a:t> Solera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Alfonso.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48560" y="495935"/>
            <a:ext cx="4128135" cy="99821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4385"/>
              </a:lnSpc>
              <a:spcBef>
                <a:spcPts val="130"/>
              </a:spcBef>
              <a:tabLst>
                <a:tab pos="2783840" algn="l"/>
              </a:tabLst>
            </a:pPr>
            <a:r>
              <a:rPr dirty="0" sz="3950" spc="-10">
                <a:solidFill>
                  <a:srgbClr val="D1282D"/>
                </a:solidFill>
              </a:rPr>
              <a:t>EDUCACIÓN</a:t>
            </a:r>
            <a:r>
              <a:rPr dirty="0" sz="3950">
                <a:solidFill>
                  <a:srgbClr val="D1282D"/>
                </a:solidFill>
              </a:rPr>
              <a:t>	</a:t>
            </a:r>
            <a:r>
              <a:rPr dirty="0" sz="3950" spc="-10">
                <a:solidFill>
                  <a:srgbClr val="D1282D"/>
                </a:solidFill>
              </a:rPr>
              <a:t>FÍSICA</a:t>
            </a:r>
            <a:endParaRPr sz="3950"/>
          </a:p>
          <a:p>
            <a:pPr algn="ctr">
              <a:lnSpc>
                <a:spcPts val="3245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105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9" name="object 9" descr=""/>
          <p:cNvSpPr txBox="1"/>
          <p:nvPr/>
        </p:nvSpPr>
        <p:spPr>
          <a:xfrm>
            <a:off x="1000125" y="1895475"/>
            <a:ext cx="7677150" cy="1819275"/>
          </a:xfrm>
          <a:prstGeom prst="rect">
            <a:avLst/>
          </a:prstGeom>
          <a:solidFill>
            <a:srgbClr val="0D0D0D"/>
          </a:solidFill>
        </p:spPr>
        <p:txBody>
          <a:bodyPr wrap="square" lIns="0" tIns="15875" rIns="0" bIns="0" rtlCol="0" vert="horz">
            <a:spAutoFit/>
          </a:bodyPr>
          <a:lstStyle/>
          <a:p>
            <a:pPr algn="ctr" marL="8255">
              <a:lnSpc>
                <a:spcPct val="100000"/>
              </a:lnSpc>
              <a:spcBef>
                <a:spcPts val="12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I.</a:t>
            </a:r>
            <a:endParaRPr sz="3000">
              <a:latin typeface="Calibri"/>
              <a:cs typeface="Calibri"/>
            </a:endParaRPr>
          </a:p>
          <a:p>
            <a:pPr algn="ctr" marL="6985">
              <a:lnSpc>
                <a:spcPct val="100000"/>
              </a:lnSpc>
              <a:spcBef>
                <a:spcPts val="135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r>
              <a:rPr dirty="0" sz="30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019175" y="5239118"/>
            <a:ext cx="2007235" cy="762000"/>
            <a:chOff x="1019175" y="5239118"/>
            <a:chExt cx="2007235" cy="762000"/>
          </a:xfrm>
        </p:grpSpPr>
        <p:sp>
          <p:nvSpPr>
            <p:cNvPr id="11" name="object 11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0" y="6153150"/>
            <a:ext cx="9144000" cy="704850"/>
            <a:chOff x="0" y="6153150"/>
            <a:chExt cx="9144000" cy="704850"/>
          </a:xfrm>
        </p:grpSpPr>
        <p:pic>
          <p:nvPicPr>
            <p:cNvPr id="26" name="object 2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858125" y="6153150"/>
              <a:ext cx="771525" cy="2762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400050"/>
            <a:ext cx="8162925" cy="933450"/>
            <a:chOff x="0" y="400050"/>
            <a:chExt cx="8162925" cy="933450"/>
          </a:xfrm>
        </p:grpSpPr>
        <p:sp>
          <p:nvSpPr>
            <p:cNvPr id="13" name="object 13" descr=""/>
            <p:cNvSpPr/>
            <p:nvPr/>
          </p:nvSpPr>
          <p:spPr>
            <a:xfrm>
              <a:off x="0" y="962025"/>
              <a:ext cx="6467475" cy="371475"/>
            </a:xfrm>
            <a:custGeom>
              <a:avLst/>
              <a:gdLst/>
              <a:ahLst/>
              <a:cxnLst/>
              <a:rect l="l" t="t" r="r" b="b"/>
              <a:pathLst>
                <a:path w="6467475" h="371475">
                  <a:moveTo>
                    <a:pt x="6467475" y="0"/>
                  </a:moveTo>
                  <a:lnTo>
                    <a:pt x="0" y="0"/>
                  </a:lnTo>
                  <a:lnTo>
                    <a:pt x="0" y="371475"/>
                  </a:lnTo>
                  <a:lnTo>
                    <a:pt x="6467475" y="371475"/>
                  </a:lnTo>
                  <a:lnTo>
                    <a:pt x="64674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0" y="400050"/>
              <a:ext cx="8162925" cy="561975"/>
            </a:xfrm>
            <a:custGeom>
              <a:avLst/>
              <a:gdLst/>
              <a:ahLst/>
              <a:cxnLst/>
              <a:rect l="l" t="t" r="r" b="b"/>
              <a:pathLst>
                <a:path w="8162925" h="561975">
                  <a:moveTo>
                    <a:pt x="8162925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2925" y="561975"/>
                  </a:lnTo>
                  <a:lnTo>
                    <a:pt x="8162925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960626" y="381317"/>
            <a:ext cx="5166360" cy="33464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grpSp>
        <p:nvGrpSpPr>
          <p:cNvPr id="16" name="object 16" descr=""/>
          <p:cNvGrpSpPr/>
          <p:nvPr/>
        </p:nvGrpSpPr>
        <p:grpSpPr>
          <a:xfrm>
            <a:off x="2305113" y="2286000"/>
            <a:ext cx="5543550" cy="3333750"/>
            <a:chOff x="2305113" y="2286000"/>
            <a:chExt cx="5543550" cy="3333750"/>
          </a:xfrm>
        </p:grpSpPr>
        <p:sp>
          <p:nvSpPr>
            <p:cNvPr id="17" name="object 17" descr=""/>
            <p:cNvSpPr/>
            <p:nvPr/>
          </p:nvSpPr>
          <p:spPr>
            <a:xfrm>
              <a:off x="2319401" y="2300350"/>
              <a:ext cx="1657350" cy="3305175"/>
            </a:xfrm>
            <a:custGeom>
              <a:avLst/>
              <a:gdLst/>
              <a:ahLst/>
              <a:cxnLst/>
              <a:rect l="l" t="t" r="r" b="b"/>
              <a:pathLst>
                <a:path w="1657350" h="3305175">
                  <a:moveTo>
                    <a:pt x="1657350" y="0"/>
                  </a:moveTo>
                  <a:lnTo>
                    <a:pt x="1609333" y="680"/>
                  </a:lnTo>
                  <a:lnTo>
                    <a:pt x="1561655" y="2707"/>
                  </a:lnTo>
                  <a:lnTo>
                    <a:pt x="1514335" y="6065"/>
                  </a:lnTo>
                  <a:lnTo>
                    <a:pt x="1467390" y="10733"/>
                  </a:lnTo>
                  <a:lnTo>
                    <a:pt x="1420839" y="16694"/>
                  </a:lnTo>
                  <a:lnTo>
                    <a:pt x="1374700" y="23929"/>
                  </a:lnTo>
                  <a:lnTo>
                    <a:pt x="1328993" y="32421"/>
                  </a:lnTo>
                  <a:lnTo>
                    <a:pt x="1283735" y="42150"/>
                  </a:lnTo>
                  <a:lnTo>
                    <a:pt x="1238944" y="53098"/>
                  </a:lnTo>
                  <a:lnTo>
                    <a:pt x="1194640" y="65247"/>
                  </a:lnTo>
                  <a:lnTo>
                    <a:pt x="1150840" y="78578"/>
                  </a:lnTo>
                  <a:lnTo>
                    <a:pt x="1107563" y="93074"/>
                  </a:lnTo>
                  <a:lnTo>
                    <a:pt x="1064827" y="108716"/>
                  </a:lnTo>
                  <a:lnTo>
                    <a:pt x="1022652" y="125485"/>
                  </a:lnTo>
                  <a:lnTo>
                    <a:pt x="981054" y="143363"/>
                  </a:lnTo>
                  <a:lnTo>
                    <a:pt x="940053" y="162332"/>
                  </a:lnTo>
                  <a:lnTo>
                    <a:pt x="899667" y="182373"/>
                  </a:lnTo>
                  <a:lnTo>
                    <a:pt x="859915" y="203468"/>
                  </a:lnTo>
                  <a:lnTo>
                    <a:pt x="820815" y="225599"/>
                  </a:lnTo>
                  <a:lnTo>
                    <a:pt x="782384" y="248746"/>
                  </a:lnTo>
                  <a:lnTo>
                    <a:pt x="744643" y="272893"/>
                  </a:lnTo>
                  <a:lnTo>
                    <a:pt x="707609" y="298021"/>
                  </a:lnTo>
                  <a:lnTo>
                    <a:pt x="671300" y="324110"/>
                  </a:lnTo>
                  <a:lnTo>
                    <a:pt x="635735" y="351144"/>
                  </a:lnTo>
                  <a:lnTo>
                    <a:pt x="600932" y="379102"/>
                  </a:lnTo>
                  <a:lnTo>
                    <a:pt x="566911" y="407968"/>
                  </a:lnTo>
                  <a:lnTo>
                    <a:pt x="533688" y="437723"/>
                  </a:lnTo>
                  <a:lnTo>
                    <a:pt x="501284" y="468348"/>
                  </a:lnTo>
                  <a:lnTo>
                    <a:pt x="469715" y="499824"/>
                  </a:lnTo>
                  <a:lnTo>
                    <a:pt x="439000" y="532135"/>
                  </a:lnTo>
                  <a:lnTo>
                    <a:pt x="409159" y="565261"/>
                  </a:lnTo>
                  <a:lnTo>
                    <a:pt x="380209" y="599183"/>
                  </a:lnTo>
                  <a:lnTo>
                    <a:pt x="352169" y="633884"/>
                  </a:lnTo>
                  <a:lnTo>
                    <a:pt x="325056" y="669346"/>
                  </a:lnTo>
                  <a:lnTo>
                    <a:pt x="298891" y="705549"/>
                  </a:lnTo>
                  <a:lnTo>
                    <a:pt x="273690" y="742475"/>
                  </a:lnTo>
                  <a:lnTo>
                    <a:pt x="249473" y="780107"/>
                  </a:lnTo>
                  <a:lnTo>
                    <a:pt x="226257" y="818425"/>
                  </a:lnTo>
                  <a:lnTo>
                    <a:pt x="204062" y="857412"/>
                  </a:lnTo>
                  <a:lnTo>
                    <a:pt x="182905" y="897048"/>
                  </a:lnTo>
                  <a:lnTo>
                    <a:pt x="162805" y="937317"/>
                  </a:lnTo>
                  <a:lnTo>
                    <a:pt x="143781" y="978198"/>
                  </a:lnTo>
                  <a:lnTo>
                    <a:pt x="125851" y="1019675"/>
                  </a:lnTo>
                  <a:lnTo>
                    <a:pt x="109033" y="1061727"/>
                  </a:lnTo>
                  <a:lnTo>
                    <a:pt x="93346" y="1104338"/>
                  </a:lnTo>
                  <a:lnTo>
                    <a:pt x="78808" y="1147489"/>
                  </a:lnTo>
                  <a:lnTo>
                    <a:pt x="65437" y="1191162"/>
                  </a:lnTo>
                  <a:lnTo>
                    <a:pt x="53253" y="1235337"/>
                  </a:lnTo>
                  <a:lnTo>
                    <a:pt x="42273" y="1279997"/>
                  </a:lnTo>
                  <a:lnTo>
                    <a:pt x="32515" y="1325123"/>
                  </a:lnTo>
                  <a:lnTo>
                    <a:pt x="23999" y="1370698"/>
                  </a:lnTo>
                  <a:lnTo>
                    <a:pt x="16743" y="1416702"/>
                  </a:lnTo>
                  <a:lnTo>
                    <a:pt x="10764" y="1463117"/>
                  </a:lnTo>
                  <a:lnTo>
                    <a:pt x="6082" y="1509925"/>
                  </a:lnTo>
                  <a:lnTo>
                    <a:pt x="2715" y="1557108"/>
                  </a:lnTo>
                  <a:lnTo>
                    <a:pt x="682" y="1604647"/>
                  </a:lnTo>
                  <a:lnTo>
                    <a:pt x="0" y="1652524"/>
                  </a:lnTo>
                  <a:lnTo>
                    <a:pt x="682" y="1700400"/>
                  </a:lnTo>
                  <a:lnTo>
                    <a:pt x="2715" y="1747939"/>
                  </a:lnTo>
                  <a:lnTo>
                    <a:pt x="6082" y="1795122"/>
                  </a:lnTo>
                  <a:lnTo>
                    <a:pt x="10764" y="1841931"/>
                  </a:lnTo>
                  <a:lnTo>
                    <a:pt x="16743" y="1888346"/>
                  </a:lnTo>
                  <a:lnTo>
                    <a:pt x="23999" y="1934351"/>
                  </a:lnTo>
                  <a:lnTo>
                    <a:pt x="32515" y="1979926"/>
                  </a:lnTo>
                  <a:lnTo>
                    <a:pt x="42273" y="2025053"/>
                  </a:lnTo>
                  <a:lnTo>
                    <a:pt x="53253" y="2069714"/>
                  </a:lnTo>
                  <a:lnTo>
                    <a:pt x="65437" y="2113891"/>
                  </a:lnTo>
                  <a:lnTo>
                    <a:pt x="78808" y="2157564"/>
                  </a:lnTo>
                  <a:lnTo>
                    <a:pt x="93346" y="2200716"/>
                  </a:lnTo>
                  <a:lnTo>
                    <a:pt x="109033" y="2243328"/>
                  </a:lnTo>
                  <a:lnTo>
                    <a:pt x="125851" y="2285382"/>
                  </a:lnTo>
                  <a:lnTo>
                    <a:pt x="143781" y="2326860"/>
                  </a:lnTo>
                  <a:lnTo>
                    <a:pt x="162805" y="2367743"/>
                  </a:lnTo>
                  <a:lnTo>
                    <a:pt x="182905" y="2408012"/>
                  </a:lnTo>
                  <a:lnTo>
                    <a:pt x="204062" y="2447650"/>
                  </a:lnTo>
                  <a:lnTo>
                    <a:pt x="226257" y="2486638"/>
                  </a:lnTo>
                  <a:lnTo>
                    <a:pt x="249473" y="2524958"/>
                  </a:lnTo>
                  <a:lnTo>
                    <a:pt x="273690" y="2562591"/>
                  </a:lnTo>
                  <a:lnTo>
                    <a:pt x="298891" y="2599519"/>
                  </a:lnTo>
                  <a:lnTo>
                    <a:pt x="325056" y="2635724"/>
                  </a:lnTo>
                  <a:lnTo>
                    <a:pt x="352169" y="2671187"/>
                  </a:lnTo>
                  <a:lnTo>
                    <a:pt x="380209" y="2705890"/>
                  </a:lnTo>
                  <a:lnTo>
                    <a:pt x="409159" y="2739814"/>
                  </a:lnTo>
                  <a:lnTo>
                    <a:pt x="439000" y="2772941"/>
                  </a:lnTo>
                  <a:lnTo>
                    <a:pt x="469715" y="2805254"/>
                  </a:lnTo>
                  <a:lnTo>
                    <a:pt x="501284" y="2836732"/>
                  </a:lnTo>
                  <a:lnTo>
                    <a:pt x="533688" y="2867359"/>
                  </a:lnTo>
                  <a:lnTo>
                    <a:pt x="566911" y="2897115"/>
                  </a:lnTo>
                  <a:lnTo>
                    <a:pt x="600932" y="2925982"/>
                  </a:lnTo>
                  <a:lnTo>
                    <a:pt x="635735" y="2953943"/>
                  </a:lnTo>
                  <a:lnTo>
                    <a:pt x="671300" y="2980978"/>
                  </a:lnTo>
                  <a:lnTo>
                    <a:pt x="707609" y="3007069"/>
                  </a:lnTo>
                  <a:lnTo>
                    <a:pt x="744643" y="3032198"/>
                  </a:lnTo>
                  <a:lnTo>
                    <a:pt x="782384" y="3056346"/>
                  </a:lnTo>
                  <a:lnTo>
                    <a:pt x="820815" y="3079496"/>
                  </a:lnTo>
                  <a:lnTo>
                    <a:pt x="859915" y="3101628"/>
                  </a:lnTo>
                  <a:lnTo>
                    <a:pt x="899667" y="3122724"/>
                  </a:lnTo>
                  <a:lnTo>
                    <a:pt x="940053" y="3142767"/>
                  </a:lnTo>
                  <a:lnTo>
                    <a:pt x="981054" y="3161737"/>
                  </a:lnTo>
                  <a:lnTo>
                    <a:pt x="1022652" y="3179616"/>
                  </a:lnTo>
                  <a:lnTo>
                    <a:pt x="1064827" y="3196386"/>
                  </a:lnTo>
                  <a:lnTo>
                    <a:pt x="1107563" y="3212029"/>
                  </a:lnTo>
                  <a:lnTo>
                    <a:pt x="1150840" y="3226526"/>
                  </a:lnTo>
                  <a:lnTo>
                    <a:pt x="1194640" y="3239858"/>
                  </a:lnTo>
                  <a:lnTo>
                    <a:pt x="1238944" y="3252008"/>
                  </a:lnTo>
                  <a:lnTo>
                    <a:pt x="1283735" y="3262958"/>
                  </a:lnTo>
                  <a:lnTo>
                    <a:pt x="1328993" y="3272687"/>
                  </a:lnTo>
                  <a:lnTo>
                    <a:pt x="1374700" y="3281179"/>
                  </a:lnTo>
                  <a:lnTo>
                    <a:pt x="1420839" y="3288415"/>
                  </a:lnTo>
                  <a:lnTo>
                    <a:pt x="1467390" y="3294377"/>
                  </a:lnTo>
                  <a:lnTo>
                    <a:pt x="1514335" y="3299045"/>
                  </a:lnTo>
                  <a:lnTo>
                    <a:pt x="1561655" y="3302403"/>
                  </a:lnTo>
                  <a:lnTo>
                    <a:pt x="1609333" y="3304431"/>
                  </a:lnTo>
                  <a:lnTo>
                    <a:pt x="1657350" y="3305111"/>
                  </a:lnTo>
                  <a:lnTo>
                    <a:pt x="1657350" y="0"/>
                  </a:lnTo>
                  <a:close/>
                </a:path>
              </a:pathLst>
            </a:custGeom>
            <a:solidFill>
              <a:srgbClr val="DC58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19401" y="2300350"/>
              <a:ext cx="1657350" cy="3305175"/>
            </a:xfrm>
            <a:custGeom>
              <a:avLst/>
              <a:gdLst/>
              <a:ahLst/>
              <a:cxnLst/>
              <a:rect l="l" t="t" r="r" b="b"/>
              <a:pathLst>
                <a:path w="1657350" h="3305175">
                  <a:moveTo>
                    <a:pt x="1657350" y="3305111"/>
                  </a:moveTo>
                  <a:lnTo>
                    <a:pt x="1609333" y="3304431"/>
                  </a:lnTo>
                  <a:lnTo>
                    <a:pt x="1561655" y="3302403"/>
                  </a:lnTo>
                  <a:lnTo>
                    <a:pt x="1514335" y="3299045"/>
                  </a:lnTo>
                  <a:lnTo>
                    <a:pt x="1467390" y="3294377"/>
                  </a:lnTo>
                  <a:lnTo>
                    <a:pt x="1420839" y="3288415"/>
                  </a:lnTo>
                  <a:lnTo>
                    <a:pt x="1374700" y="3281179"/>
                  </a:lnTo>
                  <a:lnTo>
                    <a:pt x="1328993" y="3272687"/>
                  </a:lnTo>
                  <a:lnTo>
                    <a:pt x="1283735" y="3262958"/>
                  </a:lnTo>
                  <a:lnTo>
                    <a:pt x="1238944" y="3252008"/>
                  </a:lnTo>
                  <a:lnTo>
                    <a:pt x="1194640" y="3239858"/>
                  </a:lnTo>
                  <a:lnTo>
                    <a:pt x="1150840" y="3226526"/>
                  </a:lnTo>
                  <a:lnTo>
                    <a:pt x="1107563" y="3212029"/>
                  </a:lnTo>
                  <a:lnTo>
                    <a:pt x="1064827" y="3196386"/>
                  </a:lnTo>
                  <a:lnTo>
                    <a:pt x="1022652" y="3179616"/>
                  </a:lnTo>
                  <a:lnTo>
                    <a:pt x="981054" y="3161737"/>
                  </a:lnTo>
                  <a:lnTo>
                    <a:pt x="940053" y="3142767"/>
                  </a:lnTo>
                  <a:lnTo>
                    <a:pt x="899667" y="3122724"/>
                  </a:lnTo>
                  <a:lnTo>
                    <a:pt x="859915" y="3101628"/>
                  </a:lnTo>
                  <a:lnTo>
                    <a:pt x="820815" y="3079496"/>
                  </a:lnTo>
                  <a:lnTo>
                    <a:pt x="782384" y="3056346"/>
                  </a:lnTo>
                  <a:lnTo>
                    <a:pt x="744643" y="3032198"/>
                  </a:lnTo>
                  <a:lnTo>
                    <a:pt x="707609" y="3007069"/>
                  </a:lnTo>
                  <a:lnTo>
                    <a:pt x="671300" y="2980978"/>
                  </a:lnTo>
                  <a:lnTo>
                    <a:pt x="635735" y="2953943"/>
                  </a:lnTo>
                  <a:lnTo>
                    <a:pt x="600932" y="2925982"/>
                  </a:lnTo>
                  <a:lnTo>
                    <a:pt x="566911" y="2897115"/>
                  </a:lnTo>
                  <a:lnTo>
                    <a:pt x="533688" y="2867359"/>
                  </a:lnTo>
                  <a:lnTo>
                    <a:pt x="501284" y="2836732"/>
                  </a:lnTo>
                  <a:lnTo>
                    <a:pt x="469715" y="2805254"/>
                  </a:lnTo>
                  <a:lnTo>
                    <a:pt x="439000" y="2772941"/>
                  </a:lnTo>
                  <a:lnTo>
                    <a:pt x="409159" y="2739814"/>
                  </a:lnTo>
                  <a:lnTo>
                    <a:pt x="380209" y="2705890"/>
                  </a:lnTo>
                  <a:lnTo>
                    <a:pt x="352169" y="2671187"/>
                  </a:lnTo>
                  <a:lnTo>
                    <a:pt x="325056" y="2635724"/>
                  </a:lnTo>
                  <a:lnTo>
                    <a:pt x="298891" y="2599519"/>
                  </a:lnTo>
                  <a:lnTo>
                    <a:pt x="273690" y="2562591"/>
                  </a:lnTo>
                  <a:lnTo>
                    <a:pt x="249473" y="2524958"/>
                  </a:lnTo>
                  <a:lnTo>
                    <a:pt x="226257" y="2486638"/>
                  </a:lnTo>
                  <a:lnTo>
                    <a:pt x="204062" y="2447650"/>
                  </a:lnTo>
                  <a:lnTo>
                    <a:pt x="182905" y="2408012"/>
                  </a:lnTo>
                  <a:lnTo>
                    <a:pt x="162805" y="2367743"/>
                  </a:lnTo>
                  <a:lnTo>
                    <a:pt x="143781" y="2326860"/>
                  </a:lnTo>
                  <a:lnTo>
                    <a:pt x="125851" y="2285382"/>
                  </a:lnTo>
                  <a:lnTo>
                    <a:pt x="109033" y="2243328"/>
                  </a:lnTo>
                  <a:lnTo>
                    <a:pt x="93346" y="2200716"/>
                  </a:lnTo>
                  <a:lnTo>
                    <a:pt x="78808" y="2157564"/>
                  </a:lnTo>
                  <a:lnTo>
                    <a:pt x="65437" y="2113891"/>
                  </a:lnTo>
                  <a:lnTo>
                    <a:pt x="53253" y="2069714"/>
                  </a:lnTo>
                  <a:lnTo>
                    <a:pt x="42273" y="2025053"/>
                  </a:lnTo>
                  <a:lnTo>
                    <a:pt x="32515" y="1979926"/>
                  </a:lnTo>
                  <a:lnTo>
                    <a:pt x="23999" y="1934351"/>
                  </a:lnTo>
                  <a:lnTo>
                    <a:pt x="16743" y="1888346"/>
                  </a:lnTo>
                  <a:lnTo>
                    <a:pt x="10764" y="1841931"/>
                  </a:lnTo>
                  <a:lnTo>
                    <a:pt x="6082" y="1795122"/>
                  </a:lnTo>
                  <a:lnTo>
                    <a:pt x="2715" y="1747939"/>
                  </a:lnTo>
                  <a:lnTo>
                    <a:pt x="682" y="1700400"/>
                  </a:lnTo>
                  <a:lnTo>
                    <a:pt x="0" y="1652524"/>
                  </a:lnTo>
                  <a:lnTo>
                    <a:pt x="682" y="1604647"/>
                  </a:lnTo>
                  <a:lnTo>
                    <a:pt x="2715" y="1557108"/>
                  </a:lnTo>
                  <a:lnTo>
                    <a:pt x="6082" y="1509925"/>
                  </a:lnTo>
                  <a:lnTo>
                    <a:pt x="10764" y="1463117"/>
                  </a:lnTo>
                  <a:lnTo>
                    <a:pt x="16743" y="1416702"/>
                  </a:lnTo>
                  <a:lnTo>
                    <a:pt x="23999" y="1370698"/>
                  </a:lnTo>
                  <a:lnTo>
                    <a:pt x="32515" y="1325123"/>
                  </a:lnTo>
                  <a:lnTo>
                    <a:pt x="42273" y="1279997"/>
                  </a:lnTo>
                  <a:lnTo>
                    <a:pt x="53253" y="1235337"/>
                  </a:lnTo>
                  <a:lnTo>
                    <a:pt x="65437" y="1191162"/>
                  </a:lnTo>
                  <a:lnTo>
                    <a:pt x="78808" y="1147489"/>
                  </a:lnTo>
                  <a:lnTo>
                    <a:pt x="93346" y="1104338"/>
                  </a:lnTo>
                  <a:lnTo>
                    <a:pt x="109033" y="1061727"/>
                  </a:lnTo>
                  <a:lnTo>
                    <a:pt x="125851" y="1019675"/>
                  </a:lnTo>
                  <a:lnTo>
                    <a:pt x="143781" y="978198"/>
                  </a:lnTo>
                  <a:lnTo>
                    <a:pt x="162805" y="937317"/>
                  </a:lnTo>
                  <a:lnTo>
                    <a:pt x="182905" y="897048"/>
                  </a:lnTo>
                  <a:lnTo>
                    <a:pt x="204062" y="857412"/>
                  </a:lnTo>
                  <a:lnTo>
                    <a:pt x="226257" y="818425"/>
                  </a:lnTo>
                  <a:lnTo>
                    <a:pt x="249473" y="780107"/>
                  </a:lnTo>
                  <a:lnTo>
                    <a:pt x="273690" y="742475"/>
                  </a:lnTo>
                  <a:lnTo>
                    <a:pt x="298891" y="705549"/>
                  </a:lnTo>
                  <a:lnTo>
                    <a:pt x="325056" y="669346"/>
                  </a:lnTo>
                  <a:lnTo>
                    <a:pt x="352169" y="633884"/>
                  </a:lnTo>
                  <a:lnTo>
                    <a:pt x="380209" y="599183"/>
                  </a:lnTo>
                  <a:lnTo>
                    <a:pt x="409159" y="565261"/>
                  </a:lnTo>
                  <a:lnTo>
                    <a:pt x="439000" y="532135"/>
                  </a:lnTo>
                  <a:lnTo>
                    <a:pt x="469715" y="499824"/>
                  </a:lnTo>
                  <a:lnTo>
                    <a:pt x="501284" y="468348"/>
                  </a:lnTo>
                  <a:lnTo>
                    <a:pt x="533688" y="437723"/>
                  </a:lnTo>
                  <a:lnTo>
                    <a:pt x="566911" y="407968"/>
                  </a:lnTo>
                  <a:lnTo>
                    <a:pt x="600932" y="379102"/>
                  </a:lnTo>
                  <a:lnTo>
                    <a:pt x="635735" y="351144"/>
                  </a:lnTo>
                  <a:lnTo>
                    <a:pt x="671300" y="324110"/>
                  </a:lnTo>
                  <a:lnTo>
                    <a:pt x="707609" y="298021"/>
                  </a:lnTo>
                  <a:lnTo>
                    <a:pt x="744643" y="272893"/>
                  </a:lnTo>
                  <a:lnTo>
                    <a:pt x="782384" y="248746"/>
                  </a:lnTo>
                  <a:lnTo>
                    <a:pt x="820815" y="225599"/>
                  </a:lnTo>
                  <a:lnTo>
                    <a:pt x="859915" y="203468"/>
                  </a:lnTo>
                  <a:lnTo>
                    <a:pt x="899667" y="182373"/>
                  </a:lnTo>
                  <a:lnTo>
                    <a:pt x="940053" y="162332"/>
                  </a:lnTo>
                  <a:lnTo>
                    <a:pt x="981054" y="143363"/>
                  </a:lnTo>
                  <a:lnTo>
                    <a:pt x="1022652" y="125485"/>
                  </a:lnTo>
                  <a:lnTo>
                    <a:pt x="1064827" y="108716"/>
                  </a:lnTo>
                  <a:lnTo>
                    <a:pt x="1107563" y="93074"/>
                  </a:lnTo>
                  <a:lnTo>
                    <a:pt x="1150840" y="78578"/>
                  </a:lnTo>
                  <a:lnTo>
                    <a:pt x="1194640" y="65247"/>
                  </a:lnTo>
                  <a:lnTo>
                    <a:pt x="1238944" y="53098"/>
                  </a:lnTo>
                  <a:lnTo>
                    <a:pt x="1283735" y="42150"/>
                  </a:lnTo>
                  <a:lnTo>
                    <a:pt x="1328993" y="32421"/>
                  </a:lnTo>
                  <a:lnTo>
                    <a:pt x="1374700" y="23929"/>
                  </a:lnTo>
                  <a:lnTo>
                    <a:pt x="1420839" y="16694"/>
                  </a:lnTo>
                  <a:lnTo>
                    <a:pt x="1467390" y="10733"/>
                  </a:lnTo>
                  <a:lnTo>
                    <a:pt x="1514335" y="6065"/>
                  </a:lnTo>
                  <a:lnTo>
                    <a:pt x="1561655" y="2707"/>
                  </a:lnTo>
                  <a:lnTo>
                    <a:pt x="1609333" y="680"/>
                  </a:lnTo>
                  <a:lnTo>
                    <a:pt x="1657350" y="0"/>
                  </a:lnTo>
                  <a:lnTo>
                    <a:pt x="1657350" y="1652524"/>
                  </a:lnTo>
                  <a:lnTo>
                    <a:pt x="1657350" y="3305111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976751" y="2300287"/>
              <a:ext cx="3857625" cy="3305175"/>
            </a:xfrm>
            <a:custGeom>
              <a:avLst/>
              <a:gdLst/>
              <a:ahLst/>
              <a:cxnLst/>
              <a:rect l="l" t="t" r="r" b="b"/>
              <a:pathLst>
                <a:path w="3857625" h="3305175">
                  <a:moveTo>
                    <a:pt x="3857625" y="0"/>
                  </a:moveTo>
                  <a:lnTo>
                    <a:pt x="0" y="0"/>
                  </a:lnTo>
                  <a:lnTo>
                    <a:pt x="0" y="3305175"/>
                  </a:lnTo>
                  <a:lnTo>
                    <a:pt x="3857625" y="3305175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976751" y="2300287"/>
              <a:ext cx="3857625" cy="3305175"/>
            </a:xfrm>
            <a:custGeom>
              <a:avLst/>
              <a:gdLst/>
              <a:ahLst/>
              <a:cxnLst/>
              <a:rect l="l" t="t" r="r" b="b"/>
              <a:pathLst>
                <a:path w="3857625" h="3305175">
                  <a:moveTo>
                    <a:pt x="0" y="3305175"/>
                  </a:moveTo>
                  <a:lnTo>
                    <a:pt x="3857625" y="3305175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3305175"/>
                  </a:lnTo>
                  <a:close/>
                </a:path>
              </a:pathLst>
            </a:custGeom>
            <a:ln w="28575">
              <a:solidFill>
                <a:srgbClr val="DC582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4159884" y="2331338"/>
            <a:ext cx="1560830" cy="854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216535" marR="5080" indent="-204470">
              <a:lnSpc>
                <a:spcPts val="3010"/>
              </a:lnSpc>
              <a:spcBef>
                <a:spcPts val="620"/>
              </a:spcBef>
            </a:pPr>
            <a:r>
              <a:rPr dirty="0" sz="2900" spc="-10">
                <a:latin typeface="Arial MT"/>
                <a:cs typeface="Arial MT"/>
              </a:rPr>
              <a:t>LOMLOE 3/2020</a:t>
            </a:r>
            <a:endParaRPr sz="2900">
              <a:latin typeface="Arial MT"/>
              <a:cs typeface="Arial MT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2886138" y="3276536"/>
            <a:ext cx="4962525" cy="2172335"/>
            <a:chOff x="2886138" y="3276536"/>
            <a:chExt cx="4962525" cy="2172335"/>
          </a:xfrm>
        </p:grpSpPr>
        <p:sp>
          <p:nvSpPr>
            <p:cNvPr id="23" name="object 23" descr=""/>
            <p:cNvSpPr/>
            <p:nvPr/>
          </p:nvSpPr>
          <p:spPr>
            <a:xfrm>
              <a:off x="2900426" y="3290823"/>
              <a:ext cx="1076325" cy="2143760"/>
            </a:xfrm>
            <a:custGeom>
              <a:avLst/>
              <a:gdLst/>
              <a:ahLst/>
              <a:cxnLst/>
              <a:rect l="l" t="t" r="r" b="b"/>
              <a:pathLst>
                <a:path w="1076325" h="2143760">
                  <a:moveTo>
                    <a:pt x="1076325" y="0"/>
                  </a:moveTo>
                  <a:lnTo>
                    <a:pt x="1028377" y="1044"/>
                  </a:lnTo>
                  <a:lnTo>
                    <a:pt x="980967" y="4147"/>
                  </a:lnTo>
                  <a:lnTo>
                    <a:pt x="934138" y="9266"/>
                  </a:lnTo>
                  <a:lnTo>
                    <a:pt x="887934" y="16358"/>
                  </a:lnTo>
                  <a:lnTo>
                    <a:pt x="842399" y="25378"/>
                  </a:lnTo>
                  <a:lnTo>
                    <a:pt x="797576" y="36283"/>
                  </a:lnTo>
                  <a:lnTo>
                    <a:pt x="753509" y="49029"/>
                  </a:lnTo>
                  <a:lnTo>
                    <a:pt x="710242" y="63574"/>
                  </a:lnTo>
                  <a:lnTo>
                    <a:pt x="667818" y="79873"/>
                  </a:lnTo>
                  <a:lnTo>
                    <a:pt x="626282" y="97882"/>
                  </a:lnTo>
                  <a:lnTo>
                    <a:pt x="585677" y="117559"/>
                  </a:lnTo>
                  <a:lnTo>
                    <a:pt x="546047" y="138859"/>
                  </a:lnTo>
                  <a:lnTo>
                    <a:pt x="507435" y="161740"/>
                  </a:lnTo>
                  <a:lnTo>
                    <a:pt x="469885" y="186157"/>
                  </a:lnTo>
                  <a:lnTo>
                    <a:pt x="433442" y="212067"/>
                  </a:lnTo>
                  <a:lnTo>
                    <a:pt x="398148" y="239426"/>
                  </a:lnTo>
                  <a:lnTo>
                    <a:pt x="364047" y="268192"/>
                  </a:lnTo>
                  <a:lnTo>
                    <a:pt x="331183" y="298319"/>
                  </a:lnTo>
                  <a:lnTo>
                    <a:pt x="299601" y="329765"/>
                  </a:lnTo>
                  <a:lnTo>
                    <a:pt x="269343" y="362486"/>
                  </a:lnTo>
                  <a:lnTo>
                    <a:pt x="240453" y="396439"/>
                  </a:lnTo>
                  <a:lnTo>
                    <a:pt x="212976" y="431580"/>
                  </a:lnTo>
                  <a:lnTo>
                    <a:pt x="186954" y="467865"/>
                  </a:lnTo>
                  <a:lnTo>
                    <a:pt x="162432" y="505251"/>
                  </a:lnTo>
                  <a:lnTo>
                    <a:pt x="139453" y="543695"/>
                  </a:lnTo>
                  <a:lnTo>
                    <a:pt x="118061" y="583152"/>
                  </a:lnTo>
                  <a:lnTo>
                    <a:pt x="98300" y="623579"/>
                  </a:lnTo>
                  <a:lnTo>
                    <a:pt x="80213" y="664933"/>
                  </a:lnTo>
                  <a:lnTo>
                    <a:pt x="63845" y="707170"/>
                  </a:lnTo>
                  <a:lnTo>
                    <a:pt x="49238" y="750246"/>
                  </a:lnTo>
                  <a:lnTo>
                    <a:pt x="36437" y="794118"/>
                  </a:lnTo>
                  <a:lnTo>
                    <a:pt x="25486" y="838743"/>
                  </a:lnTo>
                  <a:lnTo>
                    <a:pt x="16427" y="884076"/>
                  </a:lnTo>
                  <a:lnTo>
                    <a:pt x="9306" y="930075"/>
                  </a:lnTo>
                  <a:lnTo>
                    <a:pt x="4165" y="976695"/>
                  </a:lnTo>
                  <a:lnTo>
                    <a:pt x="1048" y="1023893"/>
                  </a:lnTo>
                  <a:lnTo>
                    <a:pt x="0" y="1071626"/>
                  </a:lnTo>
                  <a:lnTo>
                    <a:pt x="1048" y="1119358"/>
                  </a:lnTo>
                  <a:lnTo>
                    <a:pt x="4165" y="1166556"/>
                  </a:lnTo>
                  <a:lnTo>
                    <a:pt x="9306" y="1213176"/>
                  </a:lnTo>
                  <a:lnTo>
                    <a:pt x="16427" y="1259175"/>
                  </a:lnTo>
                  <a:lnTo>
                    <a:pt x="25486" y="1304508"/>
                  </a:lnTo>
                  <a:lnTo>
                    <a:pt x="36437" y="1349133"/>
                  </a:lnTo>
                  <a:lnTo>
                    <a:pt x="49238" y="1393005"/>
                  </a:lnTo>
                  <a:lnTo>
                    <a:pt x="63845" y="1436081"/>
                  </a:lnTo>
                  <a:lnTo>
                    <a:pt x="80213" y="1478318"/>
                  </a:lnTo>
                  <a:lnTo>
                    <a:pt x="98300" y="1519672"/>
                  </a:lnTo>
                  <a:lnTo>
                    <a:pt x="118061" y="1560099"/>
                  </a:lnTo>
                  <a:lnTo>
                    <a:pt x="139453" y="1599556"/>
                  </a:lnTo>
                  <a:lnTo>
                    <a:pt x="162432" y="1638000"/>
                  </a:lnTo>
                  <a:lnTo>
                    <a:pt x="186954" y="1675386"/>
                  </a:lnTo>
                  <a:lnTo>
                    <a:pt x="212976" y="1711671"/>
                  </a:lnTo>
                  <a:lnTo>
                    <a:pt x="240453" y="1746812"/>
                  </a:lnTo>
                  <a:lnTo>
                    <a:pt x="269343" y="1780765"/>
                  </a:lnTo>
                  <a:lnTo>
                    <a:pt x="299601" y="1813486"/>
                  </a:lnTo>
                  <a:lnTo>
                    <a:pt x="331183" y="1844932"/>
                  </a:lnTo>
                  <a:lnTo>
                    <a:pt x="364047" y="1875059"/>
                  </a:lnTo>
                  <a:lnTo>
                    <a:pt x="398148" y="1903825"/>
                  </a:lnTo>
                  <a:lnTo>
                    <a:pt x="433442" y="1931184"/>
                  </a:lnTo>
                  <a:lnTo>
                    <a:pt x="469885" y="1957094"/>
                  </a:lnTo>
                  <a:lnTo>
                    <a:pt x="507435" y="1981511"/>
                  </a:lnTo>
                  <a:lnTo>
                    <a:pt x="546047" y="2004392"/>
                  </a:lnTo>
                  <a:lnTo>
                    <a:pt x="585677" y="2025692"/>
                  </a:lnTo>
                  <a:lnTo>
                    <a:pt x="626282" y="2045369"/>
                  </a:lnTo>
                  <a:lnTo>
                    <a:pt x="667818" y="2063378"/>
                  </a:lnTo>
                  <a:lnTo>
                    <a:pt x="710242" y="2079677"/>
                  </a:lnTo>
                  <a:lnTo>
                    <a:pt x="753509" y="2094222"/>
                  </a:lnTo>
                  <a:lnTo>
                    <a:pt x="797576" y="2106968"/>
                  </a:lnTo>
                  <a:lnTo>
                    <a:pt x="842399" y="2117873"/>
                  </a:lnTo>
                  <a:lnTo>
                    <a:pt x="887934" y="2126893"/>
                  </a:lnTo>
                  <a:lnTo>
                    <a:pt x="934138" y="2133985"/>
                  </a:lnTo>
                  <a:lnTo>
                    <a:pt x="980967" y="2139104"/>
                  </a:lnTo>
                  <a:lnTo>
                    <a:pt x="1028377" y="2142207"/>
                  </a:lnTo>
                  <a:lnTo>
                    <a:pt x="1076325" y="2143252"/>
                  </a:lnTo>
                  <a:lnTo>
                    <a:pt x="1076325" y="0"/>
                  </a:lnTo>
                  <a:close/>
                </a:path>
              </a:pathLst>
            </a:custGeom>
            <a:solidFill>
              <a:srgbClr val="C39E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900426" y="3290823"/>
              <a:ext cx="1076325" cy="2143760"/>
            </a:xfrm>
            <a:custGeom>
              <a:avLst/>
              <a:gdLst/>
              <a:ahLst/>
              <a:cxnLst/>
              <a:rect l="l" t="t" r="r" b="b"/>
              <a:pathLst>
                <a:path w="1076325" h="2143760">
                  <a:moveTo>
                    <a:pt x="1076325" y="2143252"/>
                  </a:moveTo>
                  <a:lnTo>
                    <a:pt x="1028377" y="2142207"/>
                  </a:lnTo>
                  <a:lnTo>
                    <a:pt x="980967" y="2139104"/>
                  </a:lnTo>
                  <a:lnTo>
                    <a:pt x="934138" y="2133985"/>
                  </a:lnTo>
                  <a:lnTo>
                    <a:pt x="887934" y="2126893"/>
                  </a:lnTo>
                  <a:lnTo>
                    <a:pt x="842399" y="2117873"/>
                  </a:lnTo>
                  <a:lnTo>
                    <a:pt x="797576" y="2106968"/>
                  </a:lnTo>
                  <a:lnTo>
                    <a:pt x="753509" y="2094222"/>
                  </a:lnTo>
                  <a:lnTo>
                    <a:pt x="710242" y="2079677"/>
                  </a:lnTo>
                  <a:lnTo>
                    <a:pt x="667818" y="2063378"/>
                  </a:lnTo>
                  <a:lnTo>
                    <a:pt x="626282" y="2045369"/>
                  </a:lnTo>
                  <a:lnTo>
                    <a:pt x="585677" y="2025692"/>
                  </a:lnTo>
                  <a:lnTo>
                    <a:pt x="546047" y="2004392"/>
                  </a:lnTo>
                  <a:lnTo>
                    <a:pt x="507435" y="1981511"/>
                  </a:lnTo>
                  <a:lnTo>
                    <a:pt x="469885" y="1957094"/>
                  </a:lnTo>
                  <a:lnTo>
                    <a:pt x="433442" y="1931184"/>
                  </a:lnTo>
                  <a:lnTo>
                    <a:pt x="398148" y="1903825"/>
                  </a:lnTo>
                  <a:lnTo>
                    <a:pt x="364047" y="1875059"/>
                  </a:lnTo>
                  <a:lnTo>
                    <a:pt x="331183" y="1844932"/>
                  </a:lnTo>
                  <a:lnTo>
                    <a:pt x="299601" y="1813486"/>
                  </a:lnTo>
                  <a:lnTo>
                    <a:pt x="269343" y="1780765"/>
                  </a:lnTo>
                  <a:lnTo>
                    <a:pt x="240453" y="1746812"/>
                  </a:lnTo>
                  <a:lnTo>
                    <a:pt x="212976" y="1711671"/>
                  </a:lnTo>
                  <a:lnTo>
                    <a:pt x="186954" y="1675386"/>
                  </a:lnTo>
                  <a:lnTo>
                    <a:pt x="162432" y="1638000"/>
                  </a:lnTo>
                  <a:lnTo>
                    <a:pt x="139453" y="1599556"/>
                  </a:lnTo>
                  <a:lnTo>
                    <a:pt x="118061" y="1560099"/>
                  </a:lnTo>
                  <a:lnTo>
                    <a:pt x="98300" y="1519672"/>
                  </a:lnTo>
                  <a:lnTo>
                    <a:pt x="80213" y="1478318"/>
                  </a:lnTo>
                  <a:lnTo>
                    <a:pt x="63845" y="1436081"/>
                  </a:lnTo>
                  <a:lnTo>
                    <a:pt x="49238" y="1393005"/>
                  </a:lnTo>
                  <a:lnTo>
                    <a:pt x="36437" y="1349133"/>
                  </a:lnTo>
                  <a:lnTo>
                    <a:pt x="25486" y="1304508"/>
                  </a:lnTo>
                  <a:lnTo>
                    <a:pt x="16427" y="1259175"/>
                  </a:lnTo>
                  <a:lnTo>
                    <a:pt x="9306" y="1213176"/>
                  </a:lnTo>
                  <a:lnTo>
                    <a:pt x="4165" y="1166556"/>
                  </a:lnTo>
                  <a:lnTo>
                    <a:pt x="1048" y="1119358"/>
                  </a:lnTo>
                  <a:lnTo>
                    <a:pt x="0" y="1071626"/>
                  </a:lnTo>
                  <a:lnTo>
                    <a:pt x="1048" y="1023893"/>
                  </a:lnTo>
                  <a:lnTo>
                    <a:pt x="4165" y="976695"/>
                  </a:lnTo>
                  <a:lnTo>
                    <a:pt x="9306" y="930075"/>
                  </a:lnTo>
                  <a:lnTo>
                    <a:pt x="16427" y="884076"/>
                  </a:lnTo>
                  <a:lnTo>
                    <a:pt x="25486" y="838743"/>
                  </a:lnTo>
                  <a:lnTo>
                    <a:pt x="36437" y="794118"/>
                  </a:lnTo>
                  <a:lnTo>
                    <a:pt x="49238" y="750246"/>
                  </a:lnTo>
                  <a:lnTo>
                    <a:pt x="63845" y="707170"/>
                  </a:lnTo>
                  <a:lnTo>
                    <a:pt x="80213" y="664933"/>
                  </a:lnTo>
                  <a:lnTo>
                    <a:pt x="98300" y="623579"/>
                  </a:lnTo>
                  <a:lnTo>
                    <a:pt x="118061" y="583152"/>
                  </a:lnTo>
                  <a:lnTo>
                    <a:pt x="139453" y="543695"/>
                  </a:lnTo>
                  <a:lnTo>
                    <a:pt x="162432" y="505251"/>
                  </a:lnTo>
                  <a:lnTo>
                    <a:pt x="186954" y="467865"/>
                  </a:lnTo>
                  <a:lnTo>
                    <a:pt x="212976" y="431580"/>
                  </a:lnTo>
                  <a:lnTo>
                    <a:pt x="240453" y="396439"/>
                  </a:lnTo>
                  <a:lnTo>
                    <a:pt x="269343" y="362486"/>
                  </a:lnTo>
                  <a:lnTo>
                    <a:pt x="299601" y="329765"/>
                  </a:lnTo>
                  <a:lnTo>
                    <a:pt x="331183" y="298319"/>
                  </a:lnTo>
                  <a:lnTo>
                    <a:pt x="364047" y="268192"/>
                  </a:lnTo>
                  <a:lnTo>
                    <a:pt x="398148" y="239426"/>
                  </a:lnTo>
                  <a:lnTo>
                    <a:pt x="433442" y="212067"/>
                  </a:lnTo>
                  <a:lnTo>
                    <a:pt x="469885" y="186157"/>
                  </a:lnTo>
                  <a:lnTo>
                    <a:pt x="507435" y="161740"/>
                  </a:lnTo>
                  <a:lnTo>
                    <a:pt x="546047" y="138859"/>
                  </a:lnTo>
                  <a:lnTo>
                    <a:pt x="585677" y="117559"/>
                  </a:lnTo>
                  <a:lnTo>
                    <a:pt x="626282" y="97882"/>
                  </a:lnTo>
                  <a:lnTo>
                    <a:pt x="667818" y="79873"/>
                  </a:lnTo>
                  <a:lnTo>
                    <a:pt x="710242" y="63574"/>
                  </a:lnTo>
                  <a:lnTo>
                    <a:pt x="753509" y="49029"/>
                  </a:lnTo>
                  <a:lnTo>
                    <a:pt x="797576" y="36283"/>
                  </a:lnTo>
                  <a:lnTo>
                    <a:pt x="842399" y="25378"/>
                  </a:lnTo>
                  <a:lnTo>
                    <a:pt x="887934" y="16358"/>
                  </a:lnTo>
                  <a:lnTo>
                    <a:pt x="934138" y="9266"/>
                  </a:lnTo>
                  <a:lnTo>
                    <a:pt x="980967" y="4147"/>
                  </a:lnTo>
                  <a:lnTo>
                    <a:pt x="1028377" y="1044"/>
                  </a:lnTo>
                  <a:lnTo>
                    <a:pt x="1076325" y="0"/>
                  </a:lnTo>
                  <a:lnTo>
                    <a:pt x="1076325" y="1071626"/>
                  </a:lnTo>
                  <a:lnTo>
                    <a:pt x="1076325" y="214325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976751" y="3290950"/>
              <a:ext cx="3857625" cy="2143125"/>
            </a:xfrm>
            <a:custGeom>
              <a:avLst/>
              <a:gdLst/>
              <a:ahLst/>
              <a:cxnLst/>
              <a:rect l="l" t="t" r="r" b="b"/>
              <a:pathLst>
                <a:path w="3857625" h="2143125">
                  <a:moveTo>
                    <a:pt x="3857625" y="0"/>
                  </a:moveTo>
                  <a:lnTo>
                    <a:pt x="0" y="0"/>
                  </a:lnTo>
                  <a:lnTo>
                    <a:pt x="0" y="2143125"/>
                  </a:lnTo>
                  <a:lnTo>
                    <a:pt x="3857625" y="2143125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976751" y="3290950"/>
              <a:ext cx="3857625" cy="2143125"/>
            </a:xfrm>
            <a:custGeom>
              <a:avLst/>
              <a:gdLst/>
              <a:ahLst/>
              <a:cxnLst/>
              <a:rect l="l" t="t" r="r" b="b"/>
              <a:pathLst>
                <a:path w="3857625" h="2143125">
                  <a:moveTo>
                    <a:pt x="0" y="2143125"/>
                  </a:moveTo>
                  <a:lnTo>
                    <a:pt x="3857625" y="2143125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2143125"/>
                  </a:lnTo>
                  <a:close/>
                </a:path>
              </a:pathLst>
            </a:custGeom>
            <a:ln w="28575">
              <a:solidFill>
                <a:srgbClr val="C39E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4274439" y="3324605"/>
            <a:ext cx="1344295" cy="85344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R="5080" indent="400050">
              <a:lnSpc>
                <a:spcPts val="3000"/>
              </a:lnSpc>
              <a:spcBef>
                <a:spcPts val="630"/>
              </a:spcBef>
            </a:pPr>
            <a:r>
              <a:rPr dirty="0" sz="2900" spc="-25">
                <a:latin typeface="Arial MT"/>
                <a:cs typeface="Arial MT"/>
              </a:rPr>
              <a:t>RD </a:t>
            </a:r>
            <a:r>
              <a:rPr dirty="0" sz="2900" spc="-10">
                <a:latin typeface="Arial MT"/>
                <a:cs typeface="Arial MT"/>
              </a:rPr>
              <a:t>95/2022</a:t>
            </a:r>
            <a:endParaRPr sz="2900">
              <a:latin typeface="Arial MT"/>
              <a:cs typeface="Arial MT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3467163" y="4267263"/>
            <a:ext cx="4381500" cy="1019175"/>
            <a:chOff x="3467163" y="4267263"/>
            <a:chExt cx="4381500" cy="1019175"/>
          </a:xfrm>
        </p:grpSpPr>
        <p:sp>
          <p:nvSpPr>
            <p:cNvPr id="29" name="object 29" descr=""/>
            <p:cNvSpPr/>
            <p:nvPr/>
          </p:nvSpPr>
          <p:spPr>
            <a:xfrm>
              <a:off x="3481451" y="4281551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495300" y="0"/>
                  </a:moveTo>
                  <a:lnTo>
                    <a:pt x="447597" y="2267"/>
                  </a:lnTo>
                  <a:lnTo>
                    <a:pt x="401178" y="8930"/>
                  </a:lnTo>
                  <a:lnTo>
                    <a:pt x="356249" y="19782"/>
                  </a:lnTo>
                  <a:lnTo>
                    <a:pt x="313019" y="34615"/>
                  </a:lnTo>
                  <a:lnTo>
                    <a:pt x="271695" y="53222"/>
                  </a:lnTo>
                  <a:lnTo>
                    <a:pt x="232484" y="75394"/>
                  </a:lnTo>
                  <a:lnTo>
                    <a:pt x="195594" y="100925"/>
                  </a:lnTo>
                  <a:lnTo>
                    <a:pt x="161233" y="129607"/>
                  </a:lnTo>
                  <a:lnTo>
                    <a:pt x="129607" y="161233"/>
                  </a:lnTo>
                  <a:lnTo>
                    <a:pt x="100925" y="195594"/>
                  </a:lnTo>
                  <a:lnTo>
                    <a:pt x="75394" y="232484"/>
                  </a:lnTo>
                  <a:lnTo>
                    <a:pt x="53222" y="271695"/>
                  </a:lnTo>
                  <a:lnTo>
                    <a:pt x="34615" y="313019"/>
                  </a:lnTo>
                  <a:lnTo>
                    <a:pt x="19782" y="356249"/>
                  </a:lnTo>
                  <a:lnTo>
                    <a:pt x="8930" y="401178"/>
                  </a:lnTo>
                  <a:lnTo>
                    <a:pt x="2267" y="447597"/>
                  </a:lnTo>
                  <a:lnTo>
                    <a:pt x="0" y="495300"/>
                  </a:lnTo>
                  <a:lnTo>
                    <a:pt x="2267" y="542982"/>
                  </a:lnTo>
                  <a:lnTo>
                    <a:pt x="8930" y="589386"/>
                  </a:lnTo>
                  <a:lnTo>
                    <a:pt x="19782" y="634304"/>
                  </a:lnTo>
                  <a:lnTo>
                    <a:pt x="34615" y="677527"/>
                  </a:lnTo>
                  <a:lnTo>
                    <a:pt x="53222" y="718848"/>
                  </a:lnTo>
                  <a:lnTo>
                    <a:pt x="75394" y="758058"/>
                  </a:lnTo>
                  <a:lnTo>
                    <a:pt x="100925" y="794950"/>
                  </a:lnTo>
                  <a:lnTo>
                    <a:pt x="129607" y="829316"/>
                  </a:lnTo>
                  <a:lnTo>
                    <a:pt x="161233" y="860947"/>
                  </a:lnTo>
                  <a:lnTo>
                    <a:pt x="195594" y="889636"/>
                  </a:lnTo>
                  <a:lnTo>
                    <a:pt x="232484" y="915174"/>
                  </a:lnTo>
                  <a:lnTo>
                    <a:pt x="271695" y="937354"/>
                  </a:lnTo>
                  <a:lnTo>
                    <a:pt x="313019" y="955968"/>
                  </a:lnTo>
                  <a:lnTo>
                    <a:pt x="356249" y="970807"/>
                  </a:lnTo>
                  <a:lnTo>
                    <a:pt x="401178" y="981664"/>
                  </a:lnTo>
                  <a:lnTo>
                    <a:pt x="447597" y="988331"/>
                  </a:lnTo>
                  <a:lnTo>
                    <a:pt x="495300" y="99060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B4B39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481451" y="4281551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495300" y="990600"/>
                  </a:moveTo>
                  <a:lnTo>
                    <a:pt x="447597" y="988331"/>
                  </a:lnTo>
                  <a:lnTo>
                    <a:pt x="401178" y="981664"/>
                  </a:lnTo>
                  <a:lnTo>
                    <a:pt x="356249" y="970807"/>
                  </a:lnTo>
                  <a:lnTo>
                    <a:pt x="313019" y="955968"/>
                  </a:lnTo>
                  <a:lnTo>
                    <a:pt x="271695" y="937354"/>
                  </a:lnTo>
                  <a:lnTo>
                    <a:pt x="232484" y="915174"/>
                  </a:lnTo>
                  <a:lnTo>
                    <a:pt x="195594" y="889636"/>
                  </a:lnTo>
                  <a:lnTo>
                    <a:pt x="161233" y="860947"/>
                  </a:lnTo>
                  <a:lnTo>
                    <a:pt x="129607" y="829316"/>
                  </a:lnTo>
                  <a:lnTo>
                    <a:pt x="100925" y="794950"/>
                  </a:lnTo>
                  <a:lnTo>
                    <a:pt x="75394" y="758058"/>
                  </a:lnTo>
                  <a:lnTo>
                    <a:pt x="53222" y="718848"/>
                  </a:lnTo>
                  <a:lnTo>
                    <a:pt x="34615" y="677527"/>
                  </a:lnTo>
                  <a:lnTo>
                    <a:pt x="19782" y="634304"/>
                  </a:lnTo>
                  <a:lnTo>
                    <a:pt x="8930" y="589386"/>
                  </a:lnTo>
                  <a:lnTo>
                    <a:pt x="2267" y="542982"/>
                  </a:lnTo>
                  <a:lnTo>
                    <a:pt x="0" y="495300"/>
                  </a:lnTo>
                  <a:lnTo>
                    <a:pt x="2267" y="447597"/>
                  </a:lnTo>
                  <a:lnTo>
                    <a:pt x="8930" y="401178"/>
                  </a:lnTo>
                  <a:lnTo>
                    <a:pt x="19782" y="356249"/>
                  </a:lnTo>
                  <a:lnTo>
                    <a:pt x="34615" y="313019"/>
                  </a:lnTo>
                  <a:lnTo>
                    <a:pt x="53222" y="271695"/>
                  </a:lnTo>
                  <a:lnTo>
                    <a:pt x="75394" y="232484"/>
                  </a:lnTo>
                  <a:lnTo>
                    <a:pt x="100925" y="195594"/>
                  </a:lnTo>
                  <a:lnTo>
                    <a:pt x="129607" y="161233"/>
                  </a:lnTo>
                  <a:lnTo>
                    <a:pt x="161233" y="129607"/>
                  </a:lnTo>
                  <a:lnTo>
                    <a:pt x="195594" y="100925"/>
                  </a:lnTo>
                  <a:lnTo>
                    <a:pt x="232484" y="75394"/>
                  </a:lnTo>
                  <a:lnTo>
                    <a:pt x="271695" y="53222"/>
                  </a:lnTo>
                  <a:lnTo>
                    <a:pt x="313019" y="34615"/>
                  </a:lnTo>
                  <a:lnTo>
                    <a:pt x="356249" y="19782"/>
                  </a:lnTo>
                  <a:lnTo>
                    <a:pt x="401178" y="8930"/>
                  </a:lnTo>
                  <a:lnTo>
                    <a:pt x="447597" y="2267"/>
                  </a:lnTo>
                  <a:lnTo>
                    <a:pt x="495300" y="0"/>
                  </a:lnTo>
                  <a:lnTo>
                    <a:pt x="495300" y="495300"/>
                  </a:lnTo>
                  <a:lnTo>
                    <a:pt x="495300" y="9906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3976751" y="4281551"/>
              <a:ext cx="3857625" cy="990600"/>
            </a:xfrm>
            <a:custGeom>
              <a:avLst/>
              <a:gdLst/>
              <a:ahLst/>
              <a:cxnLst/>
              <a:rect l="l" t="t" r="r" b="b"/>
              <a:pathLst>
                <a:path w="3857625" h="990600">
                  <a:moveTo>
                    <a:pt x="3857625" y="0"/>
                  </a:moveTo>
                  <a:lnTo>
                    <a:pt x="0" y="0"/>
                  </a:lnTo>
                  <a:lnTo>
                    <a:pt x="0" y="990600"/>
                  </a:lnTo>
                  <a:lnTo>
                    <a:pt x="3857625" y="990600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976751" y="4281551"/>
              <a:ext cx="3857625" cy="990600"/>
            </a:xfrm>
            <a:custGeom>
              <a:avLst/>
              <a:gdLst/>
              <a:ahLst/>
              <a:cxnLst/>
              <a:rect l="l" t="t" r="r" b="b"/>
              <a:pathLst>
                <a:path w="3857625" h="990600">
                  <a:moveTo>
                    <a:pt x="0" y="990600"/>
                  </a:moveTo>
                  <a:lnTo>
                    <a:pt x="3857625" y="990600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99060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4274439" y="4317619"/>
            <a:ext cx="1344295" cy="854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R="5080" indent="20955">
              <a:lnSpc>
                <a:spcPts val="3010"/>
              </a:lnSpc>
              <a:spcBef>
                <a:spcPts val="620"/>
              </a:spcBef>
            </a:pPr>
            <a:r>
              <a:rPr dirty="0" sz="2900" spc="-10">
                <a:latin typeface="Arial MT"/>
                <a:cs typeface="Arial MT"/>
              </a:rPr>
              <a:t>Decreto 36/2022</a:t>
            </a:r>
            <a:endParaRPr sz="2900">
              <a:latin typeface="Arial MT"/>
              <a:cs typeface="Arial MT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5939154" y="2330450"/>
            <a:ext cx="653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200" spc="-10">
                <a:latin typeface="Arial MT"/>
                <a:cs typeface="Arial MT"/>
              </a:rPr>
              <a:t>España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39154" y="2701861"/>
            <a:ext cx="1827530" cy="52387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0" marR="5080" indent="-114935">
              <a:lnSpc>
                <a:spcPct val="86100"/>
              </a:lnSpc>
              <a:spcBef>
                <a:spcPts val="300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 MT"/>
                <a:cs typeface="Arial MT"/>
              </a:rPr>
              <a:t>Infantil,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Primaria, </a:t>
            </a:r>
            <a:r>
              <a:rPr dirty="0" sz="1200">
                <a:latin typeface="Arial MT"/>
                <a:cs typeface="Arial MT"/>
              </a:rPr>
              <a:t>Secundaria,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Bachillerato, adultos..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951854" y="3573779"/>
            <a:ext cx="1330960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14300" algn="l"/>
              </a:tabLst>
            </a:pPr>
            <a:r>
              <a:rPr dirty="0" sz="1200" spc="-10">
                <a:latin typeface="Arial MT"/>
                <a:cs typeface="Arial MT"/>
              </a:rPr>
              <a:t>España</a:t>
            </a:r>
            <a:endParaRPr sz="1200">
              <a:latin typeface="Arial MT"/>
              <a:cs typeface="Arial MT"/>
            </a:endParaRPr>
          </a:p>
          <a:p>
            <a:pPr marL="114300" indent="-114300">
              <a:lnSpc>
                <a:spcPct val="100000"/>
              </a:lnSpc>
              <a:spcBef>
                <a:spcPts val="60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Infantil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951854" y="4566221"/>
            <a:ext cx="1410970" cy="400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Comunidad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Madrid</a:t>
            </a:r>
            <a:endParaRPr sz="1200">
              <a:latin typeface="Arial MT"/>
              <a:cs typeface="Arial MT"/>
            </a:endParaRPr>
          </a:p>
          <a:p>
            <a:pPr marL="114300" indent="-114300">
              <a:lnSpc>
                <a:spcPct val="100000"/>
              </a:lnSpc>
              <a:spcBef>
                <a:spcPts val="65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Infantil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50812" y="2313051"/>
            <a:ext cx="3832860" cy="1946275"/>
            <a:chOff x="150812" y="2313051"/>
            <a:chExt cx="3832860" cy="1946275"/>
          </a:xfrm>
        </p:grpSpPr>
        <p:sp>
          <p:nvSpPr>
            <p:cNvPr id="39" name="object 39" descr=""/>
            <p:cNvSpPr/>
            <p:nvPr/>
          </p:nvSpPr>
          <p:spPr>
            <a:xfrm>
              <a:off x="157162" y="2319401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3657536" y="0"/>
                  </a:moveTo>
                  <a:lnTo>
                    <a:pt x="161925" y="0"/>
                  </a:lnTo>
                  <a:lnTo>
                    <a:pt x="118881" y="5776"/>
                  </a:lnTo>
                  <a:lnTo>
                    <a:pt x="80201" y="22083"/>
                  </a:lnTo>
                  <a:lnTo>
                    <a:pt x="47429" y="47386"/>
                  </a:lnTo>
                  <a:lnTo>
                    <a:pt x="22109" y="80151"/>
                  </a:lnTo>
                  <a:lnTo>
                    <a:pt x="5784" y="118842"/>
                  </a:lnTo>
                  <a:lnTo>
                    <a:pt x="0" y="161925"/>
                  </a:lnTo>
                  <a:lnTo>
                    <a:pt x="0" y="809498"/>
                  </a:lnTo>
                  <a:lnTo>
                    <a:pt x="5784" y="852590"/>
                  </a:lnTo>
                  <a:lnTo>
                    <a:pt x="22109" y="891304"/>
                  </a:lnTo>
                  <a:lnTo>
                    <a:pt x="47429" y="924099"/>
                  </a:lnTo>
                  <a:lnTo>
                    <a:pt x="80201" y="949433"/>
                  </a:lnTo>
                  <a:lnTo>
                    <a:pt x="118881" y="965763"/>
                  </a:lnTo>
                  <a:lnTo>
                    <a:pt x="161925" y="971550"/>
                  </a:lnTo>
                  <a:lnTo>
                    <a:pt x="3657536" y="971550"/>
                  </a:lnTo>
                  <a:lnTo>
                    <a:pt x="3700628" y="965763"/>
                  </a:lnTo>
                  <a:lnTo>
                    <a:pt x="3739343" y="949433"/>
                  </a:lnTo>
                  <a:lnTo>
                    <a:pt x="3772138" y="924099"/>
                  </a:lnTo>
                  <a:lnTo>
                    <a:pt x="3797471" y="891304"/>
                  </a:lnTo>
                  <a:lnTo>
                    <a:pt x="3813802" y="852590"/>
                  </a:lnTo>
                  <a:lnTo>
                    <a:pt x="3819588" y="809498"/>
                  </a:lnTo>
                  <a:lnTo>
                    <a:pt x="3819588" y="161925"/>
                  </a:lnTo>
                  <a:lnTo>
                    <a:pt x="3813802" y="118842"/>
                  </a:lnTo>
                  <a:lnTo>
                    <a:pt x="3797471" y="80151"/>
                  </a:lnTo>
                  <a:lnTo>
                    <a:pt x="3772138" y="47386"/>
                  </a:lnTo>
                  <a:lnTo>
                    <a:pt x="3739343" y="22083"/>
                  </a:lnTo>
                  <a:lnTo>
                    <a:pt x="3700628" y="5776"/>
                  </a:lnTo>
                  <a:lnTo>
                    <a:pt x="3657536" y="0"/>
                  </a:lnTo>
                  <a:close/>
                </a:path>
              </a:pathLst>
            </a:custGeom>
            <a:solidFill>
              <a:srgbClr val="C00000">
                <a:alpha val="6509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57162" y="2319401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0" y="161925"/>
                  </a:moveTo>
                  <a:lnTo>
                    <a:pt x="5784" y="118842"/>
                  </a:lnTo>
                  <a:lnTo>
                    <a:pt x="22109" y="80151"/>
                  </a:lnTo>
                  <a:lnTo>
                    <a:pt x="47429" y="47386"/>
                  </a:lnTo>
                  <a:lnTo>
                    <a:pt x="80201" y="22083"/>
                  </a:lnTo>
                  <a:lnTo>
                    <a:pt x="118881" y="5776"/>
                  </a:lnTo>
                  <a:lnTo>
                    <a:pt x="161925" y="0"/>
                  </a:lnTo>
                  <a:lnTo>
                    <a:pt x="3657536" y="0"/>
                  </a:lnTo>
                  <a:lnTo>
                    <a:pt x="3700628" y="5776"/>
                  </a:lnTo>
                  <a:lnTo>
                    <a:pt x="3739343" y="22083"/>
                  </a:lnTo>
                  <a:lnTo>
                    <a:pt x="3772138" y="47386"/>
                  </a:lnTo>
                  <a:lnTo>
                    <a:pt x="3797471" y="80151"/>
                  </a:lnTo>
                  <a:lnTo>
                    <a:pt x="3813802" y="118842"/>
                  </a:lnTo>
                  <a:lnTo>
                    <a:pt x="3819588" y="161925"/>
                  </a:lnTo>
                  <a:lnTo>
                    <a:pt x="3819588" y="809498"/>
                  </a:lnTo>
                  <a:lnTo>
                    <a:pt x="3813802" y="852590"/>
                  </a:lnTo>
                  <a:lnTo>
                    <a:pt x="3797471" y="891304"/>
                  </a:lnTo>
                  <a:lnTo>
                    <a:pt x="3772138" y="924099"/>
                  </a:lnTo>
                  <a:lnTo>
                    <a:pt x="3739343" y="949433"/>
                  </a:lnTo>
                  <a:lnTo>
                    <a:pt x="3700628" y="965763"/>
                  </a:lnTo>
                  <a:lnTo>
                    <a:pt x="3657536" y="971550"/>
                  </a:lnTo>
                  <a:lnTo>
                    <a:pt x="161925" y="971550"/>
                  </a:lnTo>
                  <a:lnTo>
                    <a:pt x="118881" y="965763"/>
                  </a:lnTo>
                  <a:lnTo>
                    <a:pt x="80201" y="949433"/>
                  </a:lnTo>
                  <a:lnTo>
                    <a:pt x="47429" y="924099"/>
                  </a:lnTo>
                  <a:lnTo>
                    <a:pt x="22109" y="891304"/>
                  </a:lnTo>
                  <a:lnTo>
                    <a:pt x="5784" y="852590"/>
                  </a:lnTo>
                  <a:lnTo>
                    <a:pt x="0" y="809498"/>
                  </a:lnTo>
                  <a:lnTo>
                    <a:pt x="0" y="1619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57162" y="3271901"/>
              <a:ext cx="3820160" cy="981075"/>
            </a:xfrm>
            <a:custGeom>
              <a:avLst/>
              <a:gdLst/>
              <a:ahLst/>
              <a:cxnLst/>
              <a:rect l="l" t="t" r="r" b="b"/>
              <a:pathLst>
                <a:path w="3820160" h="981075">
                  <a:moveTo>
                    <a:pt x="3656012" y="0"/>
                  </a:moveTo>
                  <a:lnTo>
                    <a:pt x="163512" y="0"/>
                  </a:lnTo>
                  <a:lnTo>
                    <a:pt x="120042" y="5836"/>
                  </a:lnTo>
                  <a:lnTo>
                    <a:pt x="80982" y="22309"/>
                  </a:lnTo>
                  <a:lnTo>
                    <a:pt x="47890" y="47863"/>
                  </a:lnTo>
                  <a:lnTo>
                    <a:pt x="22323" y="80941"/>
                  </a:lnTo>
                  <a:lnTo>
                    <a:pt x="5840" y="119988"/>
                  </a:lnTo>
                  <a:lnTo>
                    <a:pt x="0" y="163449"/>
                  </a:lnTo>
                  <a:lnTo>
                    <a:pt x="0" y="817499"/>
                  </a:lnTo>
                  <a:lnTo>
                    <a:pt x="5840" y="860968"/>
                  </a:lnTo>
                  <a:lnTo>
                    <a:pt x="22323" y="900039"/>
                  </a:lnTo>
                  <a:lnTo>
                    <a:pt x="47890" y="933148"/>
                  </a:lnTo>
                  <a:lnTo>
                    <a:pt x="80982" y="958732"/>
                  </a:lnTo>
                  <a:lnTo>
                    <a:pt x="120042" y="975228"/>
                  </a:lnTo>
                  <a:lnTo>
                    <a:pt x="163512" y="981075"/>
                  </a:lnTo>
                  <a:lnTo>
                    <a:pt x="3656012" y="981075"/>
                  </a:lnTo>
                  <a:lnTo>
                    <a:pt x="3699482" y="975228"/>
                  </a:lnTo>
                  <a:lnTo>
                    <a:pt x="3738553" y="958732"/>
                  </a:lnTo>
                  <a:lnTo>
                    <a:pt x="3771661" y="933148"/>
                  </a:lnTo>
                  <a:lnTo>
                    <a:pt x="3797245" y="900039"/>
                  </a:lnTo>
                  <a:lnTo>
                    <a:pt x="3813742" y="860968"/>
                  </a:lnTo>
                  <a:lnTo>
                    <a:pt x="3819588" y="817499"/>
                  </a:lnTo>
                  <a:lnTo>
                    <a:pt x="3819588" y="163449"/>
                  </a:lnTo>
                  <a:lnTo>
                    <a:pt x="3813742" y="119988"/>
                  </a:lnTo>
                  <a:lnTo>
                    <a:pt x="3797245" y="80941"/>
                  </a:lnTo>
                  <a:lnTo>
                    <a:pt x="3771661" y="47863"/>
                  </a:lnTo>
                  <a:lnTo>
                    <a:pt x="3738553" y="22309"/>
                  </a:lnTo>
                  <a:lnTo>
                    <a:pt x="3699482" y="5836"/>
                  </a:lnTo>
                  <a:lnTo>
                    <a:pt x="3656012" y="0"/>
                  </a:lnTo>
                  <a:close/>
                </a:path>
              </a:pathLst>
            </a:custGeom>
            <a:solidFill>
              <a:srgbClr val="E67B7E">
                <a:alpha val="6117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57162" y="3271901"/>
              <a:ext cx="3820160" cy="981075"/>
            </a:xfrm>
            <a:custGeom>
              <a:avLst/>
              <a:gdLst/>
              <a:ahLst/>
              <a:cxnLst/>
              <a:rect l="l" t="t" r="r" b="b"/>
              <a:pathLst>
                <a:path w="3820160" h="981075">
                  <a:moveTo>
                    <a:pt x="0" y="163449"/>
                  </a:moveTo>
                  <a:lnTo>
                    <a:pt x="5840" y="119988"/>
                  </a:lnTo>
                  <a:lnTo>
                    <a:pt x="22323" y="80941"/>
                  </a:lnTo>
                  <a:lnTo>
                    <a:pt x="47890" y="47863"/>
                  </a:lnTo>
                  <a:lnTo>
                    <a:pt x="80982" y="22309"/>
                  </a:lnTo>
                  <a:lnTo>
                    <a:pt x="120042" y="5836"/>
                  </a:lnTo>
                  <a:lnTo>
                    <a:pt x="163512" y="0"/>
                  </a:lnTo>
                  <a:lnTo>
                    <a:pt x="3656012" y="0"/>
                  </a:lnTo>
                  <a:lnTo>
                    <a:pt x="3699482" y="5836"/>
                  </a:lnTo>
                  <a:lnTo>
                    <a:pt x="3738553" y="22309"/>
                  </a:lnTo>
                  <a:lnTo>
                    <a:pt x="3771661" y="47863"/>
                  </a:lnTo>
                  <a:lnTo>
                    <a:pt x="3797245" y="80941"/>
                  </a:lnTo>
                  <a:lnTo>
                    <a:pt x="3813742" y="119988"/>
                  </a:lnTo>
                  <a:lnTo>
                    <a:pt x="3819588" y="163449"/>
                  </a:lnTo>
                  <a:lnTo>
                    <a:pt x="3819588" y="817499"/>
                  </a:lnTo>
                  <a:lnTo>
                    <a:pt x="3813742" y="860968"/>
                  </a:lnTo>
                  <a:lnTo>
                    <a:pt x="3797245" y="900039"/>
                  </a:lnTo>
                  <a:lnTo>
                    <a:pt x="3771661" y="933148"/>
                  </a:lnTo>
                  <a:lnTo>
                    <a:pt x="3738553" y="958732"/>
                  </a:lnTo>
                  <a:lnTo>
                    <a:pt x="3699482" y="975228"/>
                  </a:lnTo>
                  <a:lnTo>
                    <a:pt x="3656012" y="981075"/>
                  </a:lnTo>
                  <a:lnTo>
                    <a:pt x="163512" y="981075"/>
                  </a:lnTo>
                  <a:lnTo>
                    <a:pt x="120042" y="975228"/>
                  </a:lnTo>
                  <a:lnTo>
                    <a:pt x="80982" y="958732"/>
                  </a:lnTo>
                  <a:lnTo>
                    <a:pt x="47890" y="933148"/>
                  </a:lnTo>
                  <a:lnTo>
                    <a:pt x="22323" y="900039"/>
                  </a:lnTo>
                  <a:lnTo>
                    <a:pt x="5840" y="860968"/>
                  </a:lnTo>
                  <a:lnTo>
                    <a:pt x="0" y="817499"/>
                  </a:lnTo>
                  <a:lnTo>
                    <a:pt x="0" y="16344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280670" y="2352357"/>
            <a:ext cx="3573145" cy="18522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L="133350" marR="122555">
              <a:lnSpc>
                <a:spcPct val="9990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Orgánica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3/2020,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29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diciembre,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modifica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Orgánica </a:t>
            </a:r>
            <a:r>
              <a:rPr dirty="0" sz="1400">
                <a:latin typeface="Arial MT"/>
                <a:cs typeface="Arial MT"/>
              </a:rPr>
              <a:t>2/2006,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mayo,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Educación (LOMLOE)</a:t>
            </a:r>
            <a:endParaRPr sz="1400">
              <a:latin typeface="Arial MT"/>
              <a:cs typeface="Arial MT"/>
            </a:endParaRPr>
          </a:p>
          <a:p>
            <a:pPr algn="just" marL="12700" marR="5080">
              <a:lnSpc>
                <a:spcPct val="99800"/>
              </a:lnSpc>
              <a:spcBef>
                <a:spcPts val="930"/>
              </a:spcBef>
            </a:pPr>
            <a:r>
              <a:rPr dirty="0" sz="1400">
                <a:latin typeface="Verdana"/>
                <a:cs typeface="Verdana"/>
              </a:rPr>
              <a:t>Real Decreto</a:t>
            </a:r>
            <a:r>
              <a:rPr dirty="0" sz="1400" spc="-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95/2022,</a:t>
            </a:r>
            <a:r>
              <a:rPr dirty="0" sz="1400" spc="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de</a:t>
            </a:r>
            <a:r>
              <a:rPr dirty="0" sz="1400" spc="-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1 de</a:t>
            </a:r>
            <a:r>
              <a:rPr dirty="0" sz="1400" spc="-25">
                <a:latin typeface="Verdana"/>
                <a:cs typeface="Verdana"/>
              </a:rPr>
              <a:t> </a:t>
            </a:r>
            <a:r>
              <a:rPr dirty="0" sz="1400" spc="-10">
                <a:latin typeface="Verdana"/>
                <a:cs typeface="Verdana"/>
              </a:rPr>
              <a:t>febrero, </a:t>
            </a:r>
            <a:r>
              <a:rPr dirty="0" sz="1400">
                <a:latin typeface="Verdana"/>
                <a:cs typeface="Verdana"/>
              </a:rPr>
              <a:t>por</a:t>
            </a:r>
            <a:r>
              <a:rPr dirty="0" sz="1400" spc="2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el</a:t>
            </a:r>
            <a:r>
              <a:rPr dirty="0" sz="1400" spc="4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que</a:t>
            </a:r>
            <a:r>
              <a:rPr dirty="0" sz="1400" spc="-1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se</a:t>
            </a:r>
            <a:r>
              <a:rPr dirty="0" sz="1400" spc="-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establece</a:t>
            </a:r>
            <a:r>
              <a:rPr dirty="0" sz="1400" spc="3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la</a:t>
            </a:r>
            <a:r>
              <a:rPr dirty="0" sz="1400" spc="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ordenación</a:t>
            </a:r>
            <a:r>
              <a:rPr dirty="0" sz="1400" spc="35">
                <a:latin typeface="Verdana"/>
                <a:cs typeface="Verdana"/>
              </a:rPr>
              <a:t> </a:t>
            </a:r>
            <a:r>
              <a:rPr dirty="0" sz="1400" spc="-50">
                <a:latin typeface="Verdana"/>
                <a:cs typeface="Verdana"/>
              </a:rPr>
              <a:t>y </a:t>
            </a:r>
            <a:r>
              <a:rPr dirty="0" sz="1400">
                <a:latin typeface="Verdana"/>
                <a:cs typeface="Verdana"/>
              </a:rPr>
              <a:t>las</a:t>
            </a:r>
            <a:r>
              <a:rPr dirty="0" sz="1400" spc="240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enseñanzas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mínimas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de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 spc="-25">
                <a:latin typeface="Verdana"/>
                <a:cs typeface="Verdana"/>
              </a:rPr>
              <a:t>la </a:t>
            </a:r>
            <a:r>
              <a:rPr dirty="0" sz="1400">
                <a:latin typeface="Verdana"/>
                <a:cs typeface="Verdana"/>
              </a:rPr>
              <a:t>Educación</a:t>
            </a:r>
            <a:r>
              <a:rPr dirty="0" sz="1400" spc="-75">
                <a:latin typeface="Verdana"/>
                <a:cs typeface="Verdana"/>
              </a:rPr>
              <a:t> </a:t>
            </a:r>
            <a:r>
              <a:rPr dirty="0" sz="1400" spc="-10">
                <a:latin typeface="Verdana"/>
                <a:cs typeface="Verdana"/>
              </a:rPr>
              <a:t>Infantil.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150812" y="4265676"/>
            <a:ext cx="3832860" cy="984250"/>
            <a:chOff x="150812" y="4265676"/>
            <a:chExt cx="3832860" cy="984250"/>
          </a:xfrm>
        </p:grpSpPr>
        <p:sp>
          <p:nvSpPr>
            <p:cNvPr id="45" name="object 45" descr=""/>
            <p:cNvSpPr/>
            <p:nvPr/>
          </p:nvSpPr>
          <p:spPr>
            <a:xfrm>
              <a:off x="157162" y="4272026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3657536" y="0"/>
                  </a:moveTo>
                  <a:lnTo>
                    <a:pt x="161925" y="0"/>
                  </a:lnTo>
                  <a:lnTo>
                    <a:pt x="118881" y="5776"/>
                  </a:lnTo>
                  <a:lnTo>
                    <a:pt x="80201" y="22083"/>
                  </a:lnTo>
                  <a:lnTo>
                    <a:pt x="47429" y="47386"/>
                  </a:lnTo>
                  <a:lnTo>
                    <a:pt x="22109" y="80151"/>
                  </a:lnTo>
                  <a:lnTo>
                    <a:pt x="5784" y="118842"/>
                  </a:lnTo>
                  <a:lnTo>
                    <a:pt x="0" y="161925"/>
                  </a:lnTo>
                  <a:lnTo>
                    <a:pt x="0" y="809498"/>
                  </a:lnTo>
                  <a:lnTo>
                    <a:pt x="5784" y="852590"/>
                  </a:lnTo>
                  <a:lnTo>
                    <a:pt x="22109" y="891304"/>
                  </a:lnTo>
                  <a:lnTo>
                    <a:pt x="47429" y="924099"/>
                  </a:lnTo>
                  <a:lnTo>
                    <a:pt x="80201" y="949433"/>
                  </a:lnTo>
                  <a:lnTo>
                    <a:pt x="118881" y="965763"/>
                  </a:lnTo>
                  <a:lnTo>
                    <a:pt x="161925" y="971550"/>
                  </a:lnTo>
                  <a:lnTo>
                    <a:pt x="3657536" y="971550"/>
                  </a:lnTo>
                  <a:lnTo>
                    <a:pt x="3700628" y="965763"/>
                  </a:lnTo>
                  <a:lnTo>
                    <a:pt x="3739343" y="949433"/>
                  </a:lnTo>
                  <a:lnTo>
                    <a:pt x="3772138" y="924099"/>
                  </a:lnTo>
                  <a:lnTo>
                    <a:pt x="3797471" y="891304"/>
                  </a:lnTo>
                  <a:lnTo>
                    <a:pt x="3813802" y="852590"/>
                  </a:lnTo>
                  <a:lnTo>
                    <a:pt x="3819588" y="809498"/>
                  </a:lnTo>
                  <a:lnTo>
                    <a:pt x="3819588" y="161925"/>
                  </a:lnTo>
                  <a:lnTo>
                    <a:pt x="3813802" y="118842"/>
                  </a:lnTo>
                  <a:lnTo>
                    <a:pt x="3797471" y="80151"/>
                  </a:lnTo>
                  <a:lnTo>
                    <a:pt x="3772138" y="47386"/>
                  </a:lnTo>
                  <a:lnTo>
                    <a:pt x="3739343" y="22083"/>
                  </a:lnTo>
                  <a:lnTo>
                    <a:pt x="3700628" y="5776"/>
                  </a:lnTo>
                  <a:lnTo>
                    <a:pt x="365753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57162" y="4272026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0" y="161925"/>
                  </a:moveTo>
                  <a:lnTo>
                    <a:pt x="5784" y="118842"/>
                  </a:lnTo>
                  <a:lnTo>
                    <a:pt x="22109" y="80151"/>
                  </a:lnTo>
                  <a:lnTo>
                    <a:pt x="47429" y="47386"/>
                  </a:lnTo>
                  <a:lnTo>
                    <a:pt x="80201" y="22083"/>
                  </a:lnTo>
                  <a:lnTo>
                    <a:pt x="118881" y="5776"/>
                  </a:lnTo>
                  <a:lnTo>
                    <a:pt x="161925" y="0"/>
                  </a:lnTo>
                  <a:lnTo>
                    <a:pt x="3657536" y="0"/>
                  </a:lnTo>
                  <a:lnTo>
                    <a:pt x="3700628" y="5776"/>
                  </a:lnTo>
                  <a:lnTo>
                    <a:pt x="3739343" y="22083"/>
                  </a:lnTo>
                  <a:lnTo>
                    <a:pt x="3772138" y="47386"/>
                  </a:lnTo>
                  <a:lnTo>
                    <a:pt x="3797471" y="80151"/>
                  </a:lnTo>
                  <a:lnTo>
                    <a:pt x="3813802" y="118842"/>
                  </a:lnTo>
                  <a:lnTo>
                    <a:pt x="3819588" y="161925"/>
                  </a:lnTo>
                  <a:lnTo>
                    <a:pt x="3819588" y="809498"/>
                  </a:lnTo>
                  <a:lnTo>
                    <a:pt x="3813802" y="852590"/>
                  </a:lnTo>
                  <a:lnTo>
                    <a:pt x="3797471" y="891304"/>
                  </a:lnTo>
                  <a:lnTo>
                    <a:pt x="3772138" y="924099"/>
                  </a:lnTo>
                  <a:lnTo>
                    <a:pt x="3739343" y="949433"/>
                  </a:lnTo>
                  <a:lnTo>
                    <a:pt x="3700628" y="965763"/>
                  </a:lnTo>
                  <a:lnTo>
                    <a:pt x="3657536" y="971550"/>
                  </a:lnTo>
                  <a:lnTo>
                    <a:pt x="161925" y="971550"/>
                  </a:lnTo>
                  <a:lnTo>
                    <a:pt x="118881" y="965763"/>
                  </a:lnTo>
                  <a:lnTo>
                    <a:pt x="80201" y="949433"/>
                  </a:lnTo>
                  <a:lnTo>
                    <a:pt x="47429" y="924099"/>
                  </a:lnTo>
                  <a:lnTo>
                    <a:pt x="22109" y="891304"/>
                  </a:lnTo>
                  <a:lnTo>
                    <a:pt x="5784" y="852590"/>
                  </a:lnTo>
                  <a:lnTo>
                    <a:pt x="0" y="809498"/>
                  </a:lnTo>
                  <a:lnTo>
                    <a:pt x="0" y="1619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280670" y="4307522"/>
            <a:ext cx="3524250" cy="882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Consejo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establece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el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7409878" y="2964243"/>
            <a:ext cx="1132205" cy="1078865"/>
            <a:chOff x="7409878" y="2964243"/>
            <a:chExt cx="1132205" cy="1078865"/>
          </a:xfrm>
        </p:grpSpPr>
        <p:sp>
          <p:nvSpPr>
            <p:cNvPr id="49" name="object 49" descr=""/>
            <p:cNvSpPr/>
            <p:nvPr/>
          </p:nvSpPr>
          <p:spPr>
            <a:xfrm>
              <a:off x="7424166" y="2978530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314" y="0"/>
                  </a:moveTo>
                  <a:lnTo>
                    <a:pt x="139700" y="664972"/>
                  </a:lnTo>
                  <a:lnTo>
                    <a:pt x="22732" y="536575"/>
                  </a:lnTo>
                  <a:lnTo>
                    <a:pt x="0" y="1027303"/>
                  </a:lnTo>
                  <a:lnTo>
                    <a:pt x="490727" y="1050163"/>
                  </a:lnTo>
                  <a:lnTo>
                    <a:pt x="373760" y="921766"/>
                  </a:lnTo>
                  <a:lnTo>
                    <a:pt x="1103376" y="256794"/>
                  </a:lnTo>
                  <a:lnTo>
                    <a:pt x="869314" y="0"/>
                  </a:lnTo>
                  <a:close/>
                </a:path>
              </a:pathLst>
            </a:custGeom>
            <a:solidFill>
              <a:srgbClr val="FFF4C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424166" y="2978530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732" y="536575"/>
                  </a:moveTo>
                  <a:lnTo>
                    <a:pt x="139700" y="664972"/>
                  </a:lnTo>
                  <a:lnTo>
                    <a:pt x="869314" y="0"/>
                  </a:lnTo>
                  <a:lnTo>
                    <a:pt x="1103376" y="256794"/>
                  </a:lnTo>
                  <a:lnTo>
                    <a:pt x="373760" y="921766"/>
                  </a:lnTo>
                  <a:lnTo>
                    <a:pt x="490727" y="1050163"/>
                  </a:lnTo>
                  <a:lnTo>
                    <a:pt x="0" y="1027303"/>
                  </a:lnTo>
                  <a:lnTo>
                    <a:pt x="22732" y="536575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9725" y="5729787"/>
            <a:ext cx="350012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60"/>
              </a:lnSpc>
            </a:pPr>
            <a:r>
              <a:rPr dirty="0" sz="950">
                <a:latin typeface="Times New Roman"/>
                <a:cs typeface="Times New Roman"/>
              </a:rPr>
              <a:t>©2022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Beatriz</a:t>
            </a:r>
            <a:r>
              <a:rPr dirty="0" sz="950" spc="9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Polo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Recuero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latin typeface="Times New Roman"/>
                <a:cs typeface="Times New Roman"/>
              </a:rPr>
              <a:t>Algunos</a:t>
            </a:r>
            <a:r>
              <a:rPr dirty="0" sz="950" spc="16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derechos</a:t>
            </a:r>
            <a:r>
              <a:rPr dirty="0" sz="950" spc="16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reservados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5400"/>
              </a:lnSpc>
            </a:pPr>
            <a:r>
              <a:rPr dirty="0" sz="950">
                <a:latin typeface="Times New Roman"/>
                <a:cs typeface="Times New Roman"/>
              </a:rPr>
              <a:t>Este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documento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se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distribuye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bajo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licencia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“Atribución-</a:t>
            </a:r>
            <a:r>
              <a:rPr dirty="0" sz="950" spc="-10">
                <a:latin typeface="Times New Roman"/>
                <a:cs typeface="Times New Roman"/>
              </a:rPr>
              <a:t>Compartir </a:t>
            </a:r>
            <a:r>
              <a:rPr dirty="0" sz="950" spc="10">
                <a:latin typeface="Times New Roman"/>
                <a:cs typeface="Times New Roman"/>
              </a:rPr>
              <a:t>Igual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4.0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Internacional”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Creative</a:t>
            </a:r>
            <a:r>
              <a:rPr dirty="0" sz="950" spc="1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Commons,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disponible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Times New Roman"/>
                <a:cs typeface="Times New Roman"/>
              </a:rPr>
              <a:t>en </a:t>
            </a:r>
            <a:r>
              <a:rPr dirty="0" sz="95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sa/4.0/deed.es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1885886"/>
            <a:ext cx="9144000" cy="4972685"/>
            <a:chOff x="0" y="1885886"/>
            <a:chExt cx="9144000" cy="49726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5886"/>
              <a:ext cx="9144000" cy="497211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3099"/>
              <a:ext cx="9144000" cy="4914900"/>
            </a:xfrm>
            <a:custGeom>
              <a:avLst/>
              <a:gdLst/>
              <a:ahLst/>
              <a:cxnLst/>
              <a:rect l="l" t="t" r="r" b="b"/>
              <a:pathLst>
                <a:path w="9144000" h="4914900">
                  <a:moveTo>
                    <a:pt x="9144000" y="0"/>
                  </a:moveTo>
                  <a:lnTo>
                    <a:pt x="0" y="0"/>
                  </a:lnTo>
                  <a:lnTo>
                    <a:pt x="0" y="4914900"/>
                  </a:lnTo>
                  <a:lnTo>
                    <a:pt x="9144000" y="49149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625" y="3933825"/>
            <a:ext cx="4057650" cy="8286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3655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265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8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3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605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17415" y="5019611"/>
            <a:ext cx="3901440" cy="943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899"/>
              </a:lnSpc>
              <a:spcBef>
                <a:spcPts val="9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40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3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3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4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3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114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10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FÏSICA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6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Infantil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Semipresencial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(Vicálvaro)</a:t>
            </a:r>
            <a:endParaRPr sz="1200">
              <a:latin typeface="Arial MT"/>
              <a:cs typeface="Arial MT"/>
            </a:endParaRPr>
          </a:p>
          <a:p>
            <a:pPr algn="just" marL="12700">
              <a:lnSpc>
                <a:spcPts val="1425"/>
              </a:lnSpc>
            </a:pPr>
            <a:r>
              <a:rPr dirty="0" sz="1200">
                <a:latin typeface="Arial MT"/>
                <a:cs typeface="Arial MT"/>
              </a:rPr>
              <a:t>©2024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Recuero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Adrián</a:t>
            </a:r>
            <a:r>
              <a:rPr dirty="0" sz="1200" spc="-10">
                <a:latin typeface="Arial MT"/>
                <a:cs typeface="Arial MT"/>
              </a:rPr>
              <a:t> Solera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Alfonso.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48560" y="495935"/>
            <a:ext cx="4128135" cy="99821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4385"/>
              </a:lnSpc>
              <a:spcBef>
                <a:spcPts val="130"/>
              </a:spcBef>
              <a:tabLst>
                <a:tab pos="2783840" algn="l"/>
              </a:tabLst>
            </a:pPr>
            <a:r>
              <a:rPr dirty="0" sz="3950" spc="-10">
                <a:solidFill>
                  <a:srgbClr val="D1282D"/>
                </a:solidFill>
              </a:rPr>
              <a:t>EDUCACIÓN</a:t>
            </a:r>
            <a:r>
              <a:rPr dirty="0" sz="3950">
                <a:solidFill>
                  <a:srgbClr val="D1282D"/>
                </a:solidFill>
              </a:rPr>
              <a:t>	</a:t>
            </a:r>
            <a:r>
              <a:rPr dirty="0" sz="3950" spc="-10">
                <a:solidFill>
                  <a:srgbClr val="D1282D"/>
                </a:solidFill>
              </a:rPr>
              <a:t>FÍSICA</a:t>
            </a:r>
            <a:endParaRPr sz="3950"/>
          </a:p>
          <a:p>
            <a:pPr algn="ctr">
              <a:lnSpc>
                <a:spcPts val="3245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105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9" name="object 9" descr=""/>
          <p:cNvSpPr txBox="1"/>
          <p:nvPr/>
        </p:nvSpPr>
        <p:spPr>
          <a:xfrm>
            <a:off x="1000125" y="1895475"/>
            <a:ext cx="7677150" cy="1819275"/>
          </a:xfrm>
          <a:prstGeom prst="rect">
            <a:avLst/>
          </a:prstGeom>
          <a:solidFill>
            <a:srgbClr val="0D0D0D"/>
          </a:solidFill>
        </p:spPr>
        <p:txBody>
          <a:bodyPr wrap="square" lIns="0" tIns="15875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12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endParaRPr sz="3000">
              <a:latin typeface="Calibri"/>
              <a:cs typeface="Calibri"/>
            </a:endParaRPr>
          </a:p>
          <a:p>
            <a:pPr algn="ctr" marL="17145">
              <a:lnSpc>
                <a:spcPct val="100000"/>
              </a:lnSpc>
              <a:spcBef>
                <a:spcPts val="135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EDUCAR</a:t>
            </a:r>
            <a:r>
              <a:rPr dirty="0" sz="30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VALORES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11" name="object 11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7" name="object 2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734300" y="6019800"/>
            <a:ext cx="771525" cy="276225"/>
          </a:xfrm>
          <a:prstGeom prst="rect">
            <a:avLst/>
          </a:prstGeom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1276413"/>
            <a:ext cx="8382634" cy="1019175"/>
            <a:chOff x="438150" y="1276413"/>
            <a:chExt cx="8382634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1290700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8188261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88261" y="990600"/>
                  </a:lnTo>
                  <a:lnTo>
                    <a:pt x="8232162" y="984693"/>
                  </a:lnTo>
                  <a:lnTo>
                    <a:pt x="8271625" y="968026"/>
                  </a:lnTo>
                  <a:lnTo>
                    <a:pt x="8305069" y="942181"/>
                  </a:lnTo>
                  <a:lnTo>
                    <a:pt x="8330915" y="908736"/>
                  </a:lnTo>
                  <a:lnTo>
                    <a:pt x="8347581" y="869273"/>
                  </a:lnTo>
                  <a:lnTo>
                    <a:pt x="8353488" y="825373"/>
                  </a:lnTo>
                  <a:lnTo>
                    <a:pt x="8353488" y="165100"/>
                  </a:lnTo>
                  <a:lnTo>
                    <a:pt x="8347581" y="121208"/>
                  </a:lnTo>
                  <a:lnTo>
                    <a:pt x="8330915" y="81769"/>
                  </a:lnTo>
                  <a:lnTo>
                    <a:pt x="8305069" y="48355"/>
                  </a:lnTo>
                  <a:lnTo>
                    <a:pt x="8271625" y="22540"/>
                  </a:lnTo>
                  <a:lnTo>
                    <a:pt x="8232162" y="5897"/>
                  </a:lnTo>
                  <a:lnTo>
                    <a:pt x="8188261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1290700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88261" y="0"/>
                  </a:lnTo>
                  <a:lnTo>
                    <a:pt x="8232162" y="5897"/>
                  </a:lnTo>
                  <a:lnTo>
                    <a:pt x="8271625" y="22540"/>
                  </a:lnTo>
                  <a:lnTo>
                    <a:pt x="8305069" y="48355"/>
                  </a:lnTo>
                  <a:lnTo>
                    <a:pt x="8330915" y="81769"/>
                  </a:lnTo>
                  <a:lnTo>
                    <a:pt x="8347581" y="121208"/>
                  </a:lnTo>
                  <a:lnTo>
                    <a:pt x="8353488" y="165100"/>
                  </a:lnTo>
                  <a:lnTo>
                    <a:pt x="8353488" y="825373"/>
                  </a:lnTo>
                  <a:lnTo>
                    <a:pt x="8347581" y="869273"/>
                  </a:lnTo>
                  <a:lnTo>
                    <a:pt x="8330915" y="908736"/>
                  </a:lnTo>
                  <a:lnTo>
                    <a:pt x="8305069" y="942181"/>
                  </a:lnTo>
                  <a:lnTo>
                    <a:pt x="8271625" y="968026"/>
                  </a:lnTo>
                  <a:lnTo>
                    <a:pt x="8232162" y="984693"/>
                  </a:lnTo>
                  <a:lnTo>
                    <a:pt x="8188261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3842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0">
                <a:solidFill>
                  <a:srgbClr val="FFFFFF"/>
                </a:solidFill>
              </a:rPr>
              <a:t> </a:t>
            </a:r>
            <a:r>
              <a:rPr dirty="0" sz="2400" spc="-95">
                <a:solidFill>
                  <a:srgbClr val="FFFFFF"/>
                </a:solidFill>
              </a:rPr>
              <a:t>V.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EDUCAR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EN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VALORES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162165" cy="2480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99440" indent="-58674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JUSTIFICACIÓN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VALORES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EN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14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PROCESO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8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1121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5.1.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Justificación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7" name="object 17" descr=""/>
          <p:cNvSpPr txBox="1"/>
          <p:nvPr/>
        </p:nvSpPr>
        <p:spPr>
          <a:xfrm>
            <a:off x="784542" y="1660842"/>
            <a:ext cx="7026909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248285" marR="5080" indent="-236220">
              <a:lnSpc>
                <a:spcPct val="102899"/>
              </a:lnSpc>
              <a:spcBef>
                <a:spcPts val="75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Consejo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establece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19137" y="2489136"/>
            <a:ext cx="383476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Artículo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12.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Contenidos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transversales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69227" y="3188652"/>
            <a:ext cx="533019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55600" algn="l"/>
              </a:tabLst>
            </a:pP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1.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	Se</a:t>
            </a:r>
            <a:r>
              <a:rPr dirty="0" sz="1400" spc="6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integrarán</a:t>
            </a:r>
            <a:r>
              <a:rPr dirty="0" sz="1400" spc="8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7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manera</a:t>
            </a:r>
            <a:r>
              <a:rPr dirty="0" sz="1400" spc="5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transversal</a:t>
            </a:r>
            <a:r>
              <a:rPr dirty="0" sz="1400" spc="7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6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7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acuerdo</a:t>
            </a:r>
            <a:r>
              <a:rPr dirty="0" sz="1400" spc="6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6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69227" y="3407981"/>
            <a:ext cx="8679180" cy="237998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55600" marR="9525">
              <a:lnSpc>
                <a:spcPts val="1650"/>
              </a:lnSpc>
              <a:spcBef>
                <a:spcPts val="204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favorezcan</a:t>
            </a:r>
            <a:r>
              <a:rPr dirty="0" sz="14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educación</a:t>
            </a:r>
            <a:r>
              <a:rPr dirty="0" sz="1400" spc="-4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en</a:t>
            </a:r>
            <a:r>
              <a:rPr dirty="0" sz="1400" spc="2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valores,</a:t>
            </a:r>
            <a:r>
              <a:rPr dirty="0" sz="1400" spc="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respeto</a:t>
            </a:r>
            <a:r>
              <a:rPr dirty="0" sz="1400" spc="-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mutuo,</a:t>
            </a:r>
            <a:r>
              <a:rPr dirty="0" sz="1400" spc="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400" spc="2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empatía,</a:t>
            </a:r>
            <a:r>
              <a:rPr dirty="0" sz="1400" spc="4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400" spc="1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igualdad,</a:t>
            </a:r>
            <a:r>
              <a:rPr dirty="0" sz="1400" spc="4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400" spc="1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libertad</a:t>
            </a:r>
            <a:r>
              <a:rPr dirty="0" sz="1400" spc="-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y el</a:t>
            </a:r>
            <a:r>
              <a:rPr dirty="0" sz="1400" spc="4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221F1F"/>
                </a:solidFill>
                <a:latin typeface="Arial"/>
                <a:cs typeface="Arial"/>
              </a:rPr>
              <a:t>rechazo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a</a:t>
            </a:r>
            <a:r>
              <a:rPr dirty="0" sz="1400" spc="-4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cualquier</a:t>
            </a:r>
            <a:r>
              <a:rPr dirty="0" sz="1400" spc="1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tipo</a:t>
            </a:r>
            <a:r>
              <a:rPr dirty="0" sz="1400" spc="-6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400" spc="-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221F1F"/>
                </a:solidFill>
                <a:latin typeface="Arial"/>
                <a:cs typeface="Arial"/>
              </a:rPr>
              <a:t>violencia.</a:t>
            </a:r>
            <a:endParaRPr sz="1400">
              <a:latin typeface="Arial"/>
              <a:cs typeface="Arial"/>
            </a:endParaRPr>
          </a:p>
          <a:p>
            <a:pPr marL="355600" indent="-342900">
              <a:lnSpc>
                <a:spcPts val="1605"/>
              </a:lnSpc>
              <a:buAutoNum type="arabicPeriod" startAt="2"/>
              <a:tabLst>
                <a:tab pos="355600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igual</a:t>
            </a:r>
            <a:r>
              <a:rPr dirty="0" sz="1400" spc="1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modo,</a:t>
            </a:r>
            <a:r>
              <a:rPr dirty="0" sz="140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1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favorecerá</a:t>
            </a:r>
            <a:r>
              <a:rPr dirty="0" sz="140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identificación</a:t>
            </a:r>
            <a:r>
              <a:rPr dirty="0" sz="1400" spc="2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hechos</a:t>
            </a:r>
            <a:r>
              <a:rPr dirty="0" sz="140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sociales</a:t>
            </a:r>
            <a:r>
              <a:rPr dirty="0" sz="140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relativos</a:t>
            </a:r>
            <a:r>
              <a:rPr dirty="0" sz="140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propia</a:t>
            </a:r>
            <a:r>
              <a:rPr dirty="0" sz="1400" spc="1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cultura,</a:t>
            </a:r>
            <a:r>
              <a:rPr dirty="0" sz="1400" spc="18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a</a:t>
            </a:r>
            <a:r>
              <a:rPr dirty="0" sz="1400" spc="17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221F1F"/>
                </a:solidFill>
                <a:latin typeface="Arial"/>
                <a:cs typeface="Arial"/>
              </a:rPr>
              <a:t>las</a:t>
            </a:r>
            <a:endParaRPr sz="1400">
              <a:latin typeface="Arial"/>
              <a:cs typeface="Arial"/>
            </a:endParaRPr>
          </a:p>
          <a:p>
            <a:pPr marL="355600" marR="9525">
              <a:lnSpc>
                <a:spcPts val="1650"/>
              </a:lnSpc>
              <a:spcBef>
                <a:spcPts val="130"/>
              </a:spcBef>
            </a:pP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costumbres</a:t>
            </a:r>
            <a:r>
              <a:rPr dirty="0" sz="1400" spc="8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400" spc="8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400" spc="7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Comunidad</a:t>
            </a:r>
            <a:r>
              <a:rPr dirty="0" sz="1400" spc="6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400" spc="7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Madrid,</a:t>
            </a:r>
            <a:r>
              <a:rPr dirty="0" sz="1400" spc="7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así</a:t>
            </a:r>
            <a:r>
              <a:rPr dirty="0" sz="140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como</a:t>
            </a:r>
            <a:r>
              <a:rPr dirty="0" sz="140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adquisición</a:t>
            </a:r>
            <a:r>
              <a:rPr dirty="0" sz="1400" spc="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valores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prácticas</a:t>
            </a:r>
            <a:r>
              <a:rPr dirty="0" sz="14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relacionadas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cuidado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medio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ambiente.</a:t>
            </a:r>
            <a:endParaRPr sz="1400">
              <a:latin typeface="Arial MT"/>
              <a:cs typeface="Arial MT"/>
            </a:endParaRPr>
          </a:p>
          <a:p>
            <a:pPr marL="355600" indent="-342900">
              <a:lnSpc>
                <a:spcPts val="1664"/>
              </a:lnSpc>
              <a:buAutoNum type="arabicPeriod" startAt="3"/>
              <a:tabLst>
                <a:tab pos="355600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propondrán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experiencias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favorezcan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reconocer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gestionar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 b="1">
                <a:solidFill>
                  <a:srgbClr val="221F1F"/>
                </a:solidFill>
                <a:latin typeface="Arial"/>
                <a:cs typeface="Arial"/>
              </a:rPr>
              <a:t>emociones.</a:t>
            </a:r>
            <a:endParaRPr sz="1400">
              <a:latin typeface="Arial"/>
              <a:cs typeface="Arial"/>
            </a:endParaRPr>
          </a:p>
          <a:p>
            <a:pPr marL="355600" indent="-342900">
              <a:lnSpc>
                <a:spcPts val="1655"/>
              </a:lnSpc>
              <a:buAutoNum type="arabicPeriod" startAt="3"/>
              <a:tabLst>
                <a:tab pos="355600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incentivar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pensamiento</a:t>
            </a:r>
            <a:r>
              <a:rPr dirty="0" sz="140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estratégico,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valiente,</a:t>
            </a:r>
            <a:r>
              <a:rPr dirty="0" sz="1400" spc="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crítico</a:t>
            </a:r>
            <a:r>
              <a:rPr dirty="0" sz="1400" spc="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constructivo,</a:t>
            </a:r>
            <a:r>
              <a:rPr dirty="0" sz="1400" spc="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fomentará</a:t>
            </a:r>
            <a:r>
              <a:rPr dirty="0" sz="1400" spc="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curiosidad,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endParaRPr sz="1400">
              <a:latin typeface="Arial MT"/>
              <a:cs typeface="Arial MT"/>
            </a:endParaRPr>
          </a:p>
          <a:p>
            <a:pPr marL="355600">
              <a:lnSpc>
                <a:spcPts val="1664"/>
              </a:lnSpc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fantasía,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iniciativa,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imaginación,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creatividad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indagación.</a:t>
            </a:r>
            <a:endParaRPr sz="1400">
              <a:latin typeface="Arial MT"/>
              <a:cs typeface="Arial MT"/>
            </a:endParaRPr>
          </a:p>
          <a:p>
            <a:pPr algn="just" marL="353695" marR="5715" indent="-341630">
              <a:lnSpc>
                <a:spcPct val="100499"/>
              </a:lnSpc>
              <a:spcBef>
                <a:spcPts val="40"/>
              </a:spcBef>
              <a:buAutoNum type="arabicPeriod" startAt="5"/>
              <a:tabLst>
                <a:tab pos="355600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este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marco,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incrementará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iniciativa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4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incorporar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sus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prácticas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cotidianas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los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hábitos</a:t>
            </a:r>
            <a:r>
              <a:rPr dirty="0" sz="1400" spc="11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saludables</a:t>
            </a:r>
            <a:r>
              <a:rPr dirty="0" sz="1400" spc="114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contribuyan</a:t>
            </a:r>
            <a:r>
              <a:rPr dirty="0" sz="140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4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cuidado</a:t>
            </a:r>
            <a:r>
              <a:rPr dirty="0" sz="140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r>
              <a:rPr dirty="0" sz="140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propio</a:t>
            </a:r>
            <a:r>
              <a:rPr dirty="0" sz="14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cuerpo,</a:t>
            </a:r>
            <a:r>
              <a:rPr dirty="0" sz="140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prevención</a:t>
            </a:r>
            <a:r>
              <a:rPr dirty="0" sz="140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accidentes</a:t>
            </a:r>
            <a:r>
              <a:rPr dirty="0" sz="140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la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educación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vial.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1800288" y="2257488"/>
            <a:ext cx="3714750" cy="838200"/>
            <a:chOff x="1800288" y="2257488"/>
            <a:chExt cx="3714750" cy="838200"/>
          </a:xfrm>
        </p:grpSpPr>
        <p:pic>
          <p:nvPicPr>
            <p:cNvPr id="22" name="object 2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14576" y="2271776"/>
              <a:ext cx="228600" cy="18097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814576" y="2271776"/>
              <a:ext cx="228600" cy="180975"/>
            </a:xfrm>
            <a:custGeom>
              <a:avLst/>
              <a:gdLst/>
              <a:ahLst/>
              <a:cxnLst/>
              <a:rect l="l" t="t" r="r" b="b"/>
              <a:pathLst>
                <a:path w="228600" h="180975">
                  <a:moveTo>
                    <a:pt x="0" y="90424"/>
                  </a:moveTo>
                  <a:lnTo>
                    <a:pt x="57150" y="90424"/>
                  </a:lnTo>
                  <a:lnTo>
                    <a:pt x="57150" y="0"/>
                  </a:lnTo>
                  <a:lnTo>
                    <a:pt x="171450" y="0"/>
                  </a:lnTo>
                  <a:lnTo>
                    <a:pt x="171450" y="90424"/>
                  </a:lnTo>
                  <a:lnTo>
                    <a:pt x="228600" y="90424"/>
                  </a:lnTo>
                  <a:lnTo>
                    <a:pt x="114300" y="180975"/>
                  </a:lnTo>
                  <a:lnTo>
                    <a:pt x="0" y="90424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14576" y="2900426"/>
              <a:ext cx="228600" cy="180975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1814576" y="2900426"/>
              <a:ext cx="228600" cy="180975"/>
            </a:xfrm>
            <a:custGeom>
              <a:avLst/>
              <a:gdLst/>
              <a:ahLst/>
              <a:cxnLst/>
              <a:rect l="l" t="t" r="r" b="b"/>
              <a:pathLst>
                <a:path w="228600" h="180975">
                  <a:moveTo>
                    <a:pt x="0" y="90424"/>
                  </a:moveTo>
                  <a:lnTo>
                    <a:pt x="57150" y="90424"/>
                  </a:lnTo>
                  <a:lnTo>
                    <a:pt x="57150" y="0"/>
                  </a:lnTo>
                  <a:lnTo>
                    <a:pt x="171450" y="0"/>
                  </a:lnTo>
                  <a:lnTo>
                    <a:pt x="171450" y="90424"/>
                  </a:lnTo>
                  <a:lnTo>
                    <a:pt x="228600" y="90424"/>
                  </a:lnTo>
                  <a:lnTo>
                    <a:pt x="114300" y="180975"/>
                  </a:lnTo>
                  <a:lnTo>
                    <a:pt x="0" y="90424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4691126" y="2567051"/>
              <a:ext cx="809625" cy="257175"/>
            </a:xfrm>
            <a:custGeom>
              <a:avLst/>
              <a:gdLst/>
              <a:ahLst/>
              <a:cxnLst/>
              <a:rect l="l" t="t" r="r" b="b"/>
              <a:pathLst>
                <a:path w="809625" h="257175">
                  <a:moveTo>
                    <a:pt x="680974" y="0"/>
                  </a:moveTo>
                  <a:lnTo>
                    <a:pt x="680974" y="64262"/>
                  </a:lnTo>
                  <a:lnTo>
                    <a:pt x="0" y="64262"/>
                  </a:lnTo>
                  <a:lnTo>
                    <a:pt x="0" y="192786"/>
                  </a:lnTo>
                  <a:lnTo>
                    <a:pt x="680974" y="192786"/>
                  </a:lnTo>
                  <a:lnTo>
                    <a:pt x="680974" y="257175"/>
                  </a:lnTo>
                  <a:lnTo>
                    <a:pt x="809625" y="128524"/>
                  </a:lnTo>
                  <a:lnTo>
                    <a:pt x="68097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691126" y="2567051"/>
              <a:ext cx="809625" cy="257175"/>
            </a:xfrm>
            <a:custGeom>
              <a:avLst/>
              <a:gdLst/>
              <a:ahLst/>
              <a:cxnLst/>
              <a:rect l="l" t="t" r="r" b="b"/>
              <a:pathLst>
                <a:path w="809625" h="257175">
                  <a:moveTo>
                    <a:pt x="680974" y="257175"/>
                  </a:moveTo>
                  <a:lnTo>
                    <a:pt x="680974" y="192786"/>
                  </a:lnTo>
                  <a:lnTo>
                    <a:pt x="0" y="192786"/>
                  </a:lnTo>
                  <a:lnTo>
                    <a:pt x="0" y="64262"/>
                  </a:lnTo>
                  <a:lnTo>
                    <a:pt x="680974" y="64262"/>
                  </a:lnTo>
                  <a:lnTo>
                    <a:pt x="680974" y="0"/>
                  </a:lnTo>
                  <a:lnTo>
                    <a:pt x="809625" y="128524"/>
                  </a:lnTo>
                  <a:lnTo>
                    <a:pt x="680974" y="257175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5598795" y="2336482"/>
            <a:ext cx="3247390" cy="10953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8270" marR="48895">
              <a:lnSpc>
                <a:spcPct val="99100"/>
              </a:lnSpc>
              <a:spcBef>
                <a:spcPts val="114"/>
              </a:spcBef>
            </a:pPr>
            <a:r>
              <a:rPr dirty="0" sz="1200" spc="-10">
                <a:solidFill>
                  <a:srgbClr val="221F1F"/>
                </a:solidFill>
                <a:latin typeface="Arial MT"/>
                <a:cs typeface="Arial MT"/>
              </a:rPr>
              <a:t>Conocimientos,</a:t>
            </a:r>
            <a:r>
              <a:rPr dirty="0" sz="12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destrezas</a:t>
            </a:r>
            <a:r>
              <a:rPr dirty="0" sz="12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2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 spc="-10">
                <a:solidFill>
                  <a:srgbClr val="221F1F"/>
                </a:solidFill>
                <a:latin typeface="Arial MT"/>
                <a:cs typeface="Arial MT"/>
              </a:rPr>
              <a:t>actitudes</a:t>
            </a:r>
            <a:r>
              <a:rPr dirty="0" sz="12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que,</a:t>
            </a:r>
            <a:r>
              <a:rPr dirty="0" sz="12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 spc="-25">
                <a:solidFill>
                  <a:srgbClr val="221F1F"/>
                </a:solidFill>
                <a:latin typeface="Arial MT"/>
                <a:cs typeface="Arial MT"/>
              </a:rPr>
              <a:t>de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manera</a:t>
            </a:r>
            <a:r>
              <a:rPr dirty="0" sz="12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transversal,</a:t>
            </a:r>
            <a:r>
              <a:rPr dirty="0" sz="12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2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deben </a:t>
            </a:r>
            <a:r>
              <a:rPr dirty="0" sz="1200" spc="-10">
                <a:solidFill>
                  <a:srgbClr val="221F1F"/>
                </a:solidFill>
                <a:latin typeface="Arial MT"/>
                <a:cs typeface="Arial MT"/>
              </a:rPr>
              <a:t>incorporar</a:t>
            </a:r>
            <a:r>
              <a:rPr dirty="0" sz="12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 spc="-25">
                <a:solidFill>
                  <a:srgbClr val="221F1F"/>
                </a:solidFill>
                <a:latin typeface="Arial MT"/>
                <a:cs typeface="Arial MT"/>
              </a:rPr>
              <a:t>al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proceso</a:t>
            </a:r>
            <a:r>
              <a:rPr dirty="0" sz="12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 spc="-10">
                <a:solidFill>
                  <a:srgbClr val="221F1F"/>
                </a:solidFill>
                <a:latin typeface="Arial MT"/>
                <a:cs typeface="Arial MT"/>
              </a:rPr>
              <a:t>enseñanza-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aprendizaje</a:t>
            </a:r>
            <a:r>
              <a:rPr dirty="0" sz="12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2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00" spc="-20">
                <a:solidFill>
                  <a:srgbClr val="221F1F"/>
                </a:solidFill>
                <a:latin typeface="Arial MT"/>
                <a:cs typeface="Arial MT"/>
              </a:rPr>
              <a:t>todas </a:t>
            </a:r>
            <a:r>
              <a:rPr dirty="0" sz="1200">
                <a:solidFill>
                  <a:srgbClr val="221F1F"/>
                </a:solidFill>
                <a:latin typeface="Arial MT"/>
                <a:cs typeface="Arial MT"/>
              </a:rPr>
              <a:t>las </a:t>
            </a:r>
            <a:r>
              <a:rPr dirty="0" sz="1200" spc="-10">
                <a:solidFill>
                  <a:srgbClr val="221F1F"/>
                </a:solidFill>
                <a:latin typeface="Arial MT"/>
                <a:cs typeface="Arial MT"/>
              </a:rPr>
              <a:t>áreas.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1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desarrollo</a:t>
            </a:r>
            <a:r>
              <a:rPr dirty="0" sz="1400" spc="5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madurativo,</a:t>
            </a:r>
            <a:r>
              <a:rPr dirty="0" sz="1400" spc="6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contenidos</a:t>
            </a:r>
            <a:r>
              <a:rPr dirty="0" sz="1400" spc="45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4700904" y="2326957"/>
            <a:ext cx="71501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>
                <a:latin typeface="Arial MT"/>
                <a:cs typeface="Arial MT"/>
              </a:rPr>
              <a:t>¿Qué </a:t>
            </a:r>
            <a:r>
              <a:rPr dirty="0" sz="1100" spc="-20">
                <a:latin typeface="Arial MT"/>
                <a:cs typeface="Arial MT"/>
              </a:rPr>
              <a:t>son?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1121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5.1.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Justificación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7" name="object 17" descr=""/>
          <p:cNvSpPr txBox="1"/>
          <p:nvPr/>
        </p:nvSpPr>
        <p:spPr>
          <a:xfrm>
            <a:off x="784542" y="1660842"/>
            <a:ext cx="7026909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248285" marR="5080" indent="-236220">
              <a:lnSpc>
                <a:spcPct val="102899"/>
              </a:lnSpc>
              <a:spcBef>
                <a:spcPts val="75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Consejo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establece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4000563" y="2333688"/>
            <a:ext cx="828675" cy="2581275"/>
            <a:chOff x="4000563" y="2333688"/>
            <a:chExt cx="828675" cy="2581275"/>
          </a:xfrm>
        </p:grpSpPr>
        <p:sp>
          <p:nvSpPr>
            <p:cNvPr id="19" name="object 19" descr=""/>
            <p:cNvSpPr/>
            <p:nvPr/>
          </p:nvSpPr>
          <p:spPr>
            <a:xfrm>
              <a:off x="4091051" y="2347976"/>
              <a:ext cx="228600" cy="323850"/>
            </a:xfrm>
            <a:custGeom>
              <a:avLst/>
              <a:gdLst/>
              <a:ahLst/>
              <a:cxnLst/>
              <a:rect l="l" t="t" r="r" b="b"/>
              <a:pathLst>
                <a:path w="228600" h="323850">
                  <a:moveTo>
                    <a:pt x="171450" y="0"/>
                  </a:moveTo>
                  <a:lnTo>
                    <a:pt x="57150" y="0"/>
                  </a:lnTo>
                  <a:lnTo>
                    <a:pt x="57150" y="209550"/>
                  </a:lnTo>
                  <a:lnTo>
                    <a:pt x="0" y="209550"/>
                  </a:lnTo>
                  <a:lnTo>
                    <a:pt x="114300" y="323850"/>
                  </a:lnTo>
                  <a:lnTo>
                    <a:pt x="228600" y="209550"/>
                  </a:lnTo>
                  <a:lnTo>
                    <a:pt x="171450" y="209550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091051" y="2347976"/>
              <a:ext cx="228600" cy="323850"/>
            </a:xfrm>
            <a:custGeom>
              <a:avLst/>
              <a:gdLst/>
              <a:ahLst/>
              <a:cxnLst/>
              <a:rect l="l" t="t" r="r" b="b"/>
              <a:pathLst>
                <a:path w="228600" h="323850">
                  <a:moveTo>
                    <a:pt x="0" y="209550"/>
                  </a:moveTo>
                  <a:lnTo>
                    <a:pt x="57150" y="209550"/>
                  </a:lnTo>
                  <a:lnTo>
                    <a:pt x="57150" y="0"/>
                  </a:lnTo>
                  <a:lnTo>
                    <a:pt x="171450" y="0"/>
                  </a:lnTo>
                  <a:lnTo>
                    <a:pt x="171450" y="209550"/>
                  </a:lnTo>
                  <a:lnTo>
                    <a:pt x="228600" y="209550"/>
                  </a:lnTo>
                  <a:lnTo>
                    <a:pt x="114300" y="323850"/>
                  </a:lnTo>
                  <a:lnTo>
                    <a:pt x="0" y="20955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4014851" y="4405376"/>
              <a:ext cx="800100" cy="495300"/>
            </a:xfrm>
            <a:custGeom>
              <a:avLst/>
              <a:gdLst/>
              <a:ahLst/>
              <a:cxnLst/>
              <a:rect l="l" t="t" r="r" b="b"/>
              <a:pathLst>
                <a:path w="800100" h="495300">
                  <a:moveTo>
                    <a:pt x="552450" y="0"/>
                  </a:moveTo>
                  <a:lnTo>
                    <a:pt x="552450" y="123698"/>
                  </a:lnTo>
                  <a:lnTo>
                    <a:pt x="0" y="123698"/>
                  </a:lnTo>
                  <a:lnTo>
                    <a:pt x="0" y="371475"/>
                  </a:lnTo>
                  <a:lnTo>
                    <a:pt x="552450" y="371475"/>
                  </a:lnTo>
                  <a:lnTo>
                    <a:pt x="552450" y="495300"/>
                  </a:lnTo>
                  <a:lnTo>
                    <a:pt x="800100" y="247523"/>
                  </a:lnTo>
                  <a:lnTo>
                    <a:pt x="55245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014851" y="4405376"/>
              <a:ext cx="800100" cy="495300"/>
            </a:xfrm>
            <a:custGeom>
              <a:avLst/>
              <a:gdLst/>
              <a:ahLst/>
              <a:cxnLst/>
              <a:rect l="l" t="t" r="r" b="b"/>
              <a:pathLst>
                <a:path w="800100" h="495300">
                  <a:moveTo>
                    <a:pt x="552450" y="495300"/>
                  </a:moveTo>
                  <a:lnTo>
                    <a:pt x="552450" y="371475"/>
                  </a:lnTo>
                  <a:lnTo>
                    <a:pt x="0" y="371475"/>
                  </a:lnTo>
                  <a:lnTo>
                    <a:pt x="0" y="123698"/>
                  </a:lnTo>
                  <a:lnTo>
                    <a:pt x="552450" y="123698"/>
                  </a:lnTo>
                  <a:lnTo>
                    <a:pt x="552450" y="0"/>
                  </a:lnTo>
                  <a:lnTo>
                    <a:pt x="800100" y="247523"/>
                  </a:lnTo>
                  <a:lnTo>
                    <a:pt x="552450" y="4953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459105" y="4024312"/>
            <a:ext cx="3190875" cy="123888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ctr" marL="12065" marR="5080" indent="-3175">
              <a:lnSpc>
                <a:spcPct val="103000"/>
              </a:lnSpc>
              <a:spcBef>
                <a:spcPts val="70"/>
              </a:spcBef>
            </a:pPr>
            <a:r>
              <a:rPr dirty="0" sz="1550">
                <a:latin typeface="Arial MT"/>
                <a:cs typeface="Arial MT"/>
              </a:rPr>
              <a:t>Establecer</a:t>
            </a:r>
            <a:r>
              <a:rPr dirty="0" sz="1550" spc="2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interacciones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sociales </a:t>
            </a:r>
            <a:r>
              <a:rPr dirty="0" sz="1550">
                <a:latin typeface="Arial MT"/>
                <a:cs typeface="Arial MT"/>
              </a:rPr>
              <a:t>para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construir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su</a:t>
            </a:r>
            <a:r>
              <a:rPr dirty="0" sz="1550" spc="10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identidad</a:t>
            </a:r>
            <a:r>
              <a:rPr dirty="0" sz="1550" spc="20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>
                <a:latin typeface="Arial MT"/>
                <a:cs typeface="Arial MT"/>
              </a:rPr>
              <a:t>personalidad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libertad,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valorando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importancia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 b="1">
                <a:latin typeface="Arial"/>
                <a:cs typeface="Arial"/>
              </a:rPr>
              <a:t>amistad,</a:t>
            </a:r>
            <a:r>
              <a:rPr dirty="0" sz="1550" spc="110" b="1">
                <a:latin typeface="Arial"/>
                <a:cs typeface="Arial"/>
              </a:rPr>
              <a:t> </a:t>
            </a:r>
            <a:r>
              <a:rPr dirty="0" sz="1550" spc="-25" b="1">
                <a:latin typeface="Arial"/>
                <a:cs typeface="Arial"/>
              </a:rPr>
              <a:t>el </a:t>
            </a:r>
            <a:r>
              <a:rPr dirty="0" sz="1550" b="1">
                <a:latin typeface="Arial"/>
                <a:cs typeface="Arial"/>
              </a:rPr>
              <a:t>respeto</a:t>
            </a:r>
            <a:r>
              <a:rPr dirty="0" sz="1550" spc="7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y</a:t>
            </a:r>
            <a:r>
              <a:rPr dirty="0" sz="1550" spc="8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la</a:t>
            </a:r>
            <a:r>
              <a:rPr dirty="0" sz="1550" spc="85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empatía</a:t>
            </a:r>
            <a:endParaRPr sz="15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5162296" y="3980497"/>
            <a:ext cx="3423285" cy="148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02895" marR="299085" indent="64769">
              <a:lnSpc>
                <a:spcPct val="101000"/>
              </a:lnSpc>
              <a:spcBef>
                <a:spcPts val="105"/>
              </a:spcBef>
            </a:pPr>
            <a:r>
              <a:rPr dirty="0" sz="1550">
                <a:latin typeface="Arial MT"/>
                <a:cs typeface="Arial MT"/>
              </a:rPr>
              <a:t>4.3.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Participar</a:t>
            </a:r>
            <a:r>
              <a:rPr dirty="0" sz="1550" spc="1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activamente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en </a:t>
            </a:r>
            <a:r>
              <a:rPr dirty="0" sz="1550">
                <a:latin typeface="Arial MT"/>
                <a:cs typeface="Arial MT"/>
              </a:rPr>
              <a:t>actividades</a:t>
            </a:r>
            <a:r>
              <a:rPr dirty="0" sz="1550" spc="1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relacionadas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la</a:t>
            </a:r>
            <a:endParaRPr sz="1550">
              <a:latin typeface="Arial MT"/>
              <a:cs typeface="Arial MT"/>
            </a:endParaRPr>
          </a:p>
          <a:p>
            <a:pPr algn="ctr" marL="12700" marR="5080" indent="-6350">
              <a:lnSpc>
                <a:spcPct val="103699"/>
              </a:lnSpc>
              <a:spcBef>
                <a:spcPts val="25"/>
              </a:spcBef>
            </a:pPr>
            <a:r>
              <a:rPr dirty="0" sz="1550">
                <a:latin typeface="Arial MT"/>
                <a:cs typeface="Arial MT"/>
              </a:rPr>
              <a:t>reflexión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sobre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las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normas</a:t>
            </a:r>
            <a:r>
              <a:rPr dirty="0" sz="1550" spc="5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sociales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regulan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convivencia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>
                <a:latin typeface="Arial MT"/>
                <a:cs typeface="Arial MT"/>
              </a:rPr>
              <a:t>promueven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 b="1">
                <a:latin typeface="Arial"/>
                <a:cs typeface="Arial"/>
              </a:rPr>
              <a:t>valores</a:t>
            </a:r>
            <a:r>
              <a:rPr dirty="0" sz="1550" spc="13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como</a:t>
            </a:r>
            <a:r>
              <a:rPr dirty="0" sz="1550" spc="12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el</a:t>
            </a:r>
            <a:r>
              <a:rPr dirty="0" sz="1550" spc="120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respeto </a:t>
            </a:r>
            <a:r>
              <a:rPr dirty="0" sz="1550" b="1">
                <a:latin typeface="Arial"/>
                <a:cs typeface="Arial"/>
              </a:rPr>
              <a:t>a</a:t>
            </a:r>
            <a:r>
              <a:rPr dirty="0" sz="1550" spc="6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los</a:t>
            </a:r>
            <a:r>
              <a:rPr dirty="0" sz="1550" spc="70" b="1">
                <a:latin typeface="Arial"/>
                <a:cs typeface="Arial"/>
              </a:rPr>
              <a:t> </a:t>
            </a:r>
            <a:r>
              <a:rPr dirty="0" sz="1550" spc="-20" b="1">
                <a:latin typeface="Arial"/>
                <a:cs typeface="Arial"/>
              </a:rPr>
              <a:t>demás</a:t>
            </a:r>
            <a:endParaRPr sz="155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51827" y="2719006"/>
            <a:ext cx="7699375" cy="9455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R="245745">
              <a:lnSpc>
                <a:spcPct val="100000"/>
              </a:lnSpc>
              <a:spcBef>
                <a:spcPts val="125"/>
              </a:spcBef>
            </a:pPr>
            <a:r>
              <a:rPr dirty="0" sz="2000" b="1">
                <a:latin typeface="Arial"/>
                <a:cs typeface="Arial"/>
              </a:rPr>
              <a:t>SEGUNDO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CICLO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EDUCACIÓN</a:t>
            </a:r>
            <a:r>
              <a:rPr dirty="0" sz="2000" spc="-10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INFANTIL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0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4894580" algn="l"/>
              </a:tabLst>
            </a:pPr>
            <a:r>
              <a:rPr dirty="0" baseline="1792" sz="2325">
                <a:latin typeface="Arial MT"/>
                <a:cs typeface="Arial MT"/>
              </a:rPr>
              <a:t>COMPETENCIA</a:t>
            </a:r>
            <a:r>
              <a:rPr dirty="0" baseline="1792" sz="2325" spc="209">
                <a:latin typeface="Arial MT"/>
                <a:cs typeface="Arial MT"/>
              </a:rPr>
              <a:t> </a:t>
            </a:r>
            <a:r>
              <a:rPr dirty="0" baseline="1792" sz="2325">
                <a:latin typeface="Arial MT"/>
                <a:cs typeface="Arial MT"/>
              </a:rPr>
              <a:t>ESPECÍFICA</a:t>
            </a:r>
            <a:r>
              <a:rPr dirty="0" baseline="1792" sz="2325" spc="217">
                <a:latin typeface="Arial MT"/>
                <a:cs typeface="Arial MT"/>
              </a:rPr>
              <a:t> </a:t>
            </a:r>
            <a:r>
              <a:rPr dirty="0" baseline="1792" sz="2325" spc="-75">
                <a:latin typeface="Arial MT"/>
                <a:cs typeface="Arial MT"/>
              </a:rPr>
              <a:t>4</a:t>
            </a:r>
            <a:r>
              <a:rPr dirty="0" baseline="1792" sz="2325">
                <a:latin typeface="Arial MT"/>
                <a:cs typeface="Arial MT"/>
              </a:rPr>
              <a:t>	</a:t>
            </a:r>
            <a:r>
              <a:rPr dirty="0" sz="1550">
                <a:latin typeface="Arial MT"/>
                <a:cs typeface="Arial MT"/>
              </a:rPr>
              <a:t>CRITERIOS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19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EVALUACIÓN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81000" y="2124138"/>
            <a:ext cx="8392160" cy="1019175"/>
            <a:chOff x="381000" y="2124138"/>
            <a:chExt cx="8392160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395287" y="21384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8197786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97786" y="990600"/>
                  </a:lnTo>
                  <a:lnTo>
                    <a:pt x="8241687" y="984693"/>
                  </a:lnTo>
                  <a:lnTo>
                    <a:pt x="8281150" y="968026"/>
                  </a:lnTo>
                  <a:lnTo>
                    <a:pt x="8314594" y="942181"/>
                  </a:lnTo>
                  <a:lnTo>
                    <a:pt x="8340440" y="908736"/>
                  </a:lnTo>
                  <a:lnTo>
                    <a:pt x="8357106" y="869273"/>
                  </a:lnTo>
                  <a:lnTo>
                    <a:pt x="8363013" y="825373"/>
                  </a:lnTo>
                  <a:lnTo>
                    <a:pt x="8363013" y="165100"/>
                  </a:lnTo>
                  <a:lnTo>
                    <a:pt x="8357106" y="121208"/>
                  </a:lnTo>
                  <a:lnTo>
                    <a:pt x="8340440" y="81769"/>
                  </a:lnTo>
                  <a:lnTo>
                    <a:pt x="8314594" y="48355"/>
                  </a:lnTo>
                  <a:lnTo>
                    <a:pt x="8281150" y="22540"/>
                  </a:lnTo>
                  <a:lnTo>
                    <a:pt x="8241687" y="5897"/>
                  </a:lnTo>
                  <a:lnTo>
                    <a:pt x="8197786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95287" y="21384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97786" y="0"/>
                  </a:lnTo>
                  <a:lnTo>
                    <a:pt x="8241687" y="5897"/>
                  </a:lnTo>
                  <a:lnTo>
                    <a:pt x="8281150" y="22540"/>
                  </a:lnTo>
                  <a:lnTo>
                    <a:pt x="8314594" y="48355"/>
                  </a:lnTo>
                  <a:lnTo>
                    <a:pt x="8340440" y="81769"/>
                  </a:lnTo>
                  <a:lnTo>
                    <a:pt x="8357106" y="121208"/>
                  </a:lnTo>
                  <a:lnTo>
                    <a:pt x="8363013" y="165100"/>
                  </a:lnTo>
                  <a:lnTo>
                    <a:pt x="8363013" y="825373"/>
                  </a:lnTo>
                  <a:lnTo>
                    <a:pt x="8357106" y="869273"/>
                  </a:lnTo>
                  <a:lnTo>
                    <a:pt x="8340440" y="908736"/>
                  </a:lnTo>
                  <a:lnTo>
                    <a:pt x="8314594" y="942181"/>
                  </a:lnTo>
                  <a:lnTo>
                    <a:pt x="8281150" y="968026"/>
                  </a:lnTo>
                  <a:lnTo>
                    <a:pt x="8241687" y="984693"/>
                  </a:lnTo>
                  <a:lnTo>
                    <a:pt x="8197786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3842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0">
                <a:solidFill>
                  <a:srgbClr val="FFFFFF"/>
                </a:solidFill>
              </a:rPr>
              <a:t> </a:t>
            </a:r>
            <a:r>
              <a:rPr dirty="0" sz="2400" spc="-95">
                <a:solidFill>
                  <a:srgbClr val="FFFFFF"/>
                </a:solidFill>
              </a:rPr>
              <a:t>V.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EDUCAR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EN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VALORES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162165" cy="2480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99440" indent="-58674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JUSTIFICACIÓN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VALORES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EN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14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PROCESO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8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2008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5.2.</a:t>
            </a:r>
            <a:r>
              <a:rPr dirty="0" sz="1550" spc="1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Definición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563244" y="1698053"/>
            <a:ext cx="7907655" cy="32950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327400" marR="448309" indent="-2768600">
              <a:lnSpc>
                <a:spcPct val="100000"/>
              </a:lnSpc>
              <a:spcBef>
                <a:spcPts val="125"/>
              </a:spcBef>
            </a:pP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educación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va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mucho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más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allá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del</a:t>
            </a:r>
            <a:r>
              <a:rPr dirty="0" sz="2000" spc="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aprendizaje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materias académicas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10"/>
              </a:spcBef>
            </a:pPr>
            <a:endParaRPr sz="2000">
              <a:latin typeface="Arial MT"/>
              <a:cs typeface="Arial MT"/>
            </a:endParaRPr>
          </a:p>
          <a:p>
            <a:pPr marL="706755" marR="5080" indent="-527685">
              <a:lnSpc>
                <a:spcPct val="100899"/>
              </a:lnSpc>
            </a:pPr>
            <a:r>
              <a:rPr dirty="0" sz="1800">
                <a:latin typeface="Arial MT"/>
                <a:cs typeface="Arial MT"/>
              </a:rPr>
              <a:t>Educar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también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implica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formar 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personas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responsables y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cívicas,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20">
                <a:latin typeface="Arial MT"/>
                <a:cs typeface="Arial MT"/>
              </a:rPr>
              <a:t> sean </a:t>
            </a:r>
            <a:r>
              <a:rPr dirty="0" sz="1800">
                <a:latin typeface="Arial MT"/>
                <a:cs typeface="Arial MT"/>
              </a:rPr>
              <a:t>respetuosas,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compasivas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solidarias con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mundo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les </a:t>
            </a:r>
            <a:r>
              <a:rPr dirty="0" sz="1800" spc="-10">
                <a:latin typeface="Arial MT"/>
                <a:cs typeface="Arial MT"/>
              </a:rPr>
              <a:t>rodea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75"/>
              </a:spcBef>
            </a:pPr>
            <a:endParaRPr sz="1800">
              <a:latin typeface="Arial MT"/>
              <a:cs typeface="Arial MT"/>
            </a:endParaRPr>
          </a:p>
          <a:p>
            <a:pPr algn="ctr" marL="12700" marR="170180" indent="-17145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Podemos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definir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b="1">
                <a:latin typeface="Arial"/>
                <a:cs typeface="Arial"/>
              </a:rPr>
              <a:t>educación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valores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>
                <a:latin typeface="Arial MT"/>
                <a:cs typeface="Arial MT"/>
              </a:rPr>
              <a:t>como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conjunto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técnicas </a:t>
            </a:r>
            <a:r>
              <a:rPr dirty="0" sz="1800" spc="-50">
                <a:latin typeface="Arial MT"/>
                <a:cs typeface="Arial MT"/>
              </a:rPr>
              <a:t>y </a:t>
            </a:r>
            <a:r>
              <a:rPr dirty="0" sz="1800">
                <a:latin typeface="Arial MT"/>
                <a:cs typeface="Arial MT"/>
              </a:rPr>
              <a:t>herramientas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promueven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patrones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convivencia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caracterizados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el </a:t>
            </a:r>
            <a:r>
              <a:rPr dirty="0" sz="1800">
                <a:latin typeface="Arial MT"/>
                <a:cs typeface="Arial MT"/>
              </a:rPr>
              <a:t>respeto,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empatía,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ética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igualdad.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4229163" y="2505138"/>
            <a:ext cx="361950" cy="1552575"/>
            <a:chOff x="4229163" y="2505138"/>
            <a:chExt cx="361950" cy="1552575"/>
          </a:xfrm>
        </p:grpSpPr>
        <p:sp>
          <p:nvSpPr>
            <p:cNvPr id="15" name="object 15" descr=""/>
            <p:cNvSpPr/>
            <p:nvPr/>
          </p:nvSpPr>
          <p:spPr>
            <a:xfrm>
              <a:off x="4243451" y="2519426"/>
              <a:ext cx="333375" cy="381000"/>
            </a:xfrm>
            <a:custGeom>
              <a:avLst/>
              <a:gdLst/>
              <a:ahLst/>
              <a:cxnLst/>
              <a:rect l="l" t="t" r="r" b="b"/>
              <a:pathLst>
                <a:path w="333375" h="381000">
                  <a:moveTo>
                    <a:pt x="249936" y="0"/>
                  </a:moveTo>
                  <a:lnTo>
                    <a:pt x="83312" y="0"/>
                  </a:lnTo>
                  <a:lnTo>
                    <a:pt x="83312" y="214249"/>
                  </a:lnTo>
                  <a:lnTo>
                    <a:pt x="0" y="214249"/>
                  </a:lnTo>
                  <a:lnTo>
                    <a:pt x="166624" y="381000"/>
                  </a:lnTo>
                  <a:lnTo>
                    <a:pt x="333375" y="214249"/>
                  </a:lnTo>
                  <a:lnTo>
                    <a:pt x="249936" y="214249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243451" y="2519426"/>
              <a:ext cx="333375" cy="381000"/>
            </a:xfrm>
            <a:custGeom>
              <a:avLst/>
              <a:gdLst/>
              <a:ahLst/>
              <a:cxnLst/>
              <a:rect l="l" t="t" r="r" b="b"/>
              <a:pathLst>
                <a:path w="333375" h="381000">
                  <a:moveTo>
                    <a:pt x="0" y="214249"/>
                  </a:moveTo>
                  <a:lnTo>
                    <a:pt x="83312" y="214249"/>
                  </a:lnTo>
                  <a:lnTo>
                    <a:pt x="83312" y="0"/>
                  </a:lnTo>
                  <a:lnTo>
                    <a:pt x="249936" y="0"/>
                  </a:lnTo>
                  <a:lnTo>
                    <a:pt x="249936" y="214249"/>
                  </a:lnTo>
                  <a:lnTo>
                    <a:pt x="333375" y="214249"/>
                  </a:lnTo>
                  <a:lnTo>
                    <a:pt x="166624" y="381000"/>
                  </a:lnTo>
                  <a:lnTo>
                    <a:pt x="0" y="21424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243451" y="3662426"/>
              <a:ext cx="333375" cy="381000"/>
            </a:xfrm>
            <a:custGeom>
              <a:avLst/>
              <a:gdLst/>
              <a:ahLst/>
              <a:cxnLst/>
              <a:rect l="l" t="t" r="r" b="b"/>
              <a:pathLst>
                <a:path w="333375" h="381000">
                  <a:moveTo>
                    <a:pt x="249936" y="0"/>
                  </a:moveTo>
                  <a:lnTo>
                    <a:pt x="83312" y="0"/>
                  </a:lnTo>
                  <a:lnTo>
                    <a:pt x="83312" y="214249"/>
                  </a:lnTo>
                  <a:lnTo>
                    <a:pt x="0" y="214249"/>
                  </a:lnTo>
                  <a:lnTo>
                    <a:pt x="166624" y="381000"/>
                  </a:lnTo>
                  <a:lnTo>
                    <a:pt x="333375" y="214249"/>
                  </a:lnTo>
                  <a:lnTo>
                    <a:pt x="249936" y="214249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243451" y="3662426"/>
              <a:ext cx="333375" cy="381000"/>
            </a:xfrm>
            <a:custGeom>
              <a:avLst/>
              <a:gdLst/>
              <a:ahLst/>
              <a:cxnLst/>
              <a:rect l="l" t="t" r="r" b="b"/>
              <a:pathLst>
                <a:path w="333375" h="381000">
                  <a:moveTo>
                    <a:pt x="0" y="214249"/>
                  </a:moveTo>
                  <a:lnTo>
                    <a:pt x="83312" y="214249"/>
                  </a:lnTo>
                  <a:lnTo>
                    <a:pt x="83312" y="0"/>
                  </a:lnTo>
                  <a:lnTo>
                    <a:pt x="249936" y="0"/>
                  </a:lnTo>
                  <a:lnTo>
                    <a:pt x="249936" y="214249"/>
                  </a:lnTo>
                  <a:lnTo>
                    <a:pt x="333375" y="214249"/>
                  </a:lnTo>
                  <a:lnTo>
                    <a:pt x="166624" y="381000"/>
                  </a:lnTo>
                  <a:lnTo>
                    <a:pt x="0" y="21424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04800" y="3267138"/>
            <a:ext cx="8392160" cy="1019175"/>
            <a:chOff x="304800" y="3267138"/>
            <a:chExt cx="8392160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319087" y="32814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8197786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97786" y="990600"/>
                  </a:lnTo>
                  <a:lnTo>
                    <a:pt x="8241687" y="984693"/>
                  </a:lnTo>
                  <a:lnTo>
                    <a:pt x="8281150" y="968026"/>
                  </a:lnTo>
                  <a:lnTo>
                    <a:pt x="8314594" y="942181"/>
                  </a:lnTo>
                  <a:lnTo>
                    <a:pt x="8340440" y="908736"/>
                  </a:lnTo>
                  <a:lnTo>
                    <a:pt x="8357106" y="869273"/>
                  </a:lnTo>
                  <a:lnTo>
                    <a:pt x="8363013" y="825373"/>
                  </a:lnTo>
                  <a:lnTo>
                    <a:pt x="8363013" y="165100"/>
                  </a:lnTo>
                  <a:lnTo>
                    <a:pt x="8357106" y="121208"/>
                  </a:lnTo>
                  <a:lnTo>
                    <a:pt x="8340440" y="81769"/>
                  </a:lnTo>
                  <a:lnTo>
                    <a:pt x="8314594" y="48355"/>
                  </a:lnTo>
                  <a:lnTo>
                    <a:pt x="8281150" y="22540"/>
                  </a:lnTo>
                  <a:lnTo>
                    <a:pt x="8241687" y="5897"/>
                  </a:lnTo>
                  <a:lnTo>
                    <a:pt x="8197786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19087" y="32814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97786" y="0"/>
                  </a:lnTo>
                  <a:lnTo>
                    <a:pt x="8241687" y="5897"/>
                  </a:lnTo>
                  <a:lnTo>
                    <a:pt x="8281150" y="22540"/>
                  </a:lnTo>
                  <a:lnTo>
                    <a:pt x="8314594" y="48355"/>
                  </a:lnTo>
                  <a:lnTo>
                    <a:pt x="8340440" y="81769"/>
                  </a:lnTo>
                  <a:lnTo>
                    <a:pt x="8357106" y="121208"/>
                  </a:lnTo>
                  <a:lnTo>
                    <a:pt x="8363013" y="165100"/>
                  </a:lnTo>
                  <a:lnTo>
                    <a:pt x="8363013" y="825373"/>
                  </a:lnTo>
                  <a:lnTo>
                    <a:pt x="8357106" y="869273"/>
                  </a:lnTo>
                  <a:lnTo>
                    <a:pt x="8340440" y="908736"/>
                  </a:lnTo>
                  <a:lnTo>
                    <a:pt x="8314594" y="942181"/>
                  </a:lnTo>
                  <a:lnTo>
                    <a:pt x="8281150" y="968026"/>
                  </a:lnTo>
                  <a:lnTo>
                    <a:pt x="8241687" y="984693"/>
                  </a:lnTo>
                  <a:lnTo>
                    <a:pt x="8197786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3842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0">
                <a:solidFill>
                  <a:srgbClr val="FFFFFF"/>
                </a:solidFill>
              </a:rPr>
              <a:t> </a:t>
            </a:r>
            <a:r>
              <a:rPr dirty="0" sz="2400" spc="-95">
                <a:solidFill>
                  <a:srgbClr val="FFFFFF"/>
                </a:solidFill>
              </a:rPr>
              <a:t>V.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EDUCAR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EN</a:t>
            </a:r>
            <a:r>
              <a:rPr dirty="0" sz="2400" spc="1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VALORES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460692" y="1827847"/>
            <a:ext cx="7161530" cy="24809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lvl="1" marL="600075" indent="-58737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600075" algn="l"/>
              </a:tabLst>
            </a:pPr>
            <a:r>
              <a:rPr dirty="0" sz="2400" spc="-10">
                <a:latin typeface="Arial MT"/>
                <a:cs typeface="Arial MT"/>
              </a:rPr>
              <a:t>JUSTIFICACIÓN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600075" indent="-587375">
              <a:lnSpc>
                <a:spcPct val="100000"/>
              </a:lnSpc>
              <a:buAutoNum type="arabicPeriod"/>
              <a:tabLst>
                <a:tab pos="600075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600075" indent="-587375">
              <a:lnSpc>
                <a:spcPct val="100000"/>
              </a:lnSpc>
              <a:buAutoNum type="arabicPeriod"/>
              <a:tabLst>
                <a:tab pos="600075" algn="l"/>
              </a:tabLst>
            </a:pPr>
            <a:r>
              <a:rPr dirty="0" sz="2400" spc="-10">
                <a:latin typeface="Arial MT"/>
                <a:cs typeface="Arial MT"/>
              </a:rPr>
              <a:t>VALORES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EN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0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PROCESO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47963" y="1685988"/>
              <a:ext cx="4229100" cy="3990911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357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3567810" y="2385123"/>
            <a:ext cx="1590040" cy="53848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77800" marR="5080" indent="-165735">
              <a:lnSpc>
                <a:spcPts val="1880"/>
              </a:lnSpc>
              <a:spcBef>
                <a:spcPts val="395"/>
              </a:spcBef>
            </a:pPr>
            <a:r>
              <a:rPr dirty="0" sz="1800">
                <a:latin typeface="Arial MT"/>
                <a:cs typeface="Arial MT"/>
              </a:rPr>
              <a:t>Juego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trabajo colaborativo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853051" y="4355147"/>
            <a:ext cx="129984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Role-playing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657475" y="4236656"/>
            <a:ext cx="1136015" cy="5391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267335" marR="5080" indent="-254635">
              <a:lnSpc>
                <a:spcPts val="1880"/>
              </a:lnSpc>
              <a:spcBef>
                <a:spcPts val="395"/>
              </a:spcBef>
            </a:pPr>
            <a:r>
              <a:rPr dirty="0" sz="1800">
                <a:latin typeface="Arial MT"/>
                <a:cs typeface="Arial MT"/>
              </a:rPr>
              <a:t>Análisis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 spc="-10">
                <a:latin typeface="Arial MT"/>
                <a:cs typeface="Arial MT"/>
              </a:rPr>
              <a:t>casos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6431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212407" y="1596072"/>
            <a:ext cx="8414385" cy="416369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just" marL="21590" marR="5080">
              <a:lnSpc>
                <a:spcPct val="100800"/>
              </a:lnSpc>
              <a:spcBef>
                <a:spcPts val="85"/>
              </a:spcBef>
            </a:pPr>
            <a:r>
              <a:rPr dirty="0" sz="1800" b="1">
                <a:latin typeface="Arial"/>
                <a:cs typeface="Arial"/>
              </a:rPr>
              <a:t>Juego</a:t>
            </a:r>
            <a:r>
              <a:rPr dirty="0" sz="1800" spc="185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190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trabajo</a:t>
            </a:r>
            <a:r>
              <a:rPr dirty="0" sz="1800" spc="204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colaborativo:</a:t>
            </a:r>
            <a:r>
              <a:rPr dirty="0" sz="1800" spc="185" b="1">
                <a:latin typeface="Arial"/>
                <a:cs typeface="Arial"/>
              </a:rPr>
              <a:t> 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18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participantes</a:t>
            </a:r>
            <a:r>
              <a:rPr dirty="0" sz="1800" spc="18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asumen</a:t>
            </a:r>
            <a:r>
              <a:rPr dirty="0" sz="1800" spc="19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compromisos</a:t>
            </a:r>
            <a:r>
              <a:rPr dirty="0" sz="1800" spc="185">
                <a:latin typeface="Arial MT"/>
                <a:cs typeface="Arial MT"/>
              </a:rPr>
              <a:t>  </a:t>
            </a:r>
            <a:r>
              <a:rPr dirty="0" sz="1800" spc="-50">
                <a:latin typeface="Arial MT"/>
                <a:cs typeface="Arial MT"/>
              </a:rPr>
              <a:t>y </a:t>
            </a:r>
            <a:r>
              <a:rPr dirty="0" sz="1800">
                <a:latin typeface="Arial MT"/>
                <a:cs typeface="Arial MT"/>
              </a:rPr>
              <a:t>responsabilidades,</a:t>
            </a:r>
            <a:r>
              <a:rPr dirty="0" sz="1800" spc="1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donde</a:t>
            </a:r>
            <a:r>
              <a:rPr dirty="0" sz="1800" spc="1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1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manifiestan</a:t>
            </a:r>
            <a:r>
              <a:rPr dirty="0" sz="1800" spc="1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1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formas</a:t>
            </a:r>
            <a:r>
              <a:rPr dirty="0" sz="1800" spc="1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hacer</a:t>
            </a:r>
            <a:r>
              <a:rPr dirty="0" sz="1800" spc="1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1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cosas</a:t>
            </a:r>
            <a:r>
              <a:rPr dirty="0" sz="1800" spc="1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bien.</a:t>
            </a:r>
            <a:r>
              <a:rPr dirty="0" sz="1800" spc="15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En </a:t>
            </a:r>
            <a:r>
              <a:rPr dirty="0" sz="1800">
                <a:latin typeface="Arial MT"/>
                <a:cs typeface="Arial MT"/>
              </a:rPr>
              <a:t>todo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momento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respetan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ideas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ajenas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incluso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sus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errores.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dirty="0" sz="1800" b="1">
                <a:latin typeface="Arial"/>
                <a:cs typeface="Arial"/>
              </a:rPr>
              <a:t>Análisis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casos</a:t>
            </a:r>
            <a:endParaRPr sz="1800">
              <a:latin typeface="Arial"/>
              <a:cs typeface="Arial"/>
            </a:endParaRPr>
          </a:p>
          <a:p>
            <a:pPr algn="just" marL="12700" marR="20955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Plantear</a:t>
            </a:r>
            <a:r>
              <a:rPr dirty="0" sz="1800" spc="6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análisis</a:t>
            </a:r>
            <a:r>
              <a:rPr dirty="0" sz="1800" spc="6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un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caso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concreto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objetivo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7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55">
                <a:latin typeface="Arial MT"/>
                <a:cs typeface="Arial MT"/>
              </a:rPr>
              <a:t>  </a:t>
            </a:r>
            <a:r>
              <a:rPr dirty="0" sz="1800" spc="-10">
                <a:latin typeface="Arial MT"/>
                <a:cs typeface="Arial MT"/>
              </a:rPr>
              <a:t>niños </a:t>
            </a:r>
            <a:r>
              <a:rPr dirty="0" sz="1800">
                <a:latin typeface="Arial MT"/>
                <a:cs typeface="Arial MT"/>
              </a:rPr>
              <a:t>empaticen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 la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desigualdad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injusticia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posicione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ante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ello.</a:t>
            </a:r>
            <a:endParaRPr sz="1800">
              <a:latin typeface="Arial MT"/>
              <a:cs typeface="Arial MT"/>
            </a:endParaRPr>
          </a:p>
          <a:p>
            <a:pPr algn="just" marL="12700" marR="17780">
              <a:lnSpc>
                <a:spcPct val="99100"/>
              </a:lnSpc>
              <a:spcBef>
                <a:spcPts val="35"/>
              </a:spcBef>
            </a:pPr>
            <a:r>
              <a:rPr dirty="0" sz="1800">
                <a:latin typeface="Arial MT"/>
                <a:cs typeface="Arial MT"/>
              </a:rPr>
              <a:t>Puede</a:t>
            </a:r>
            <a:r>
              <a:rPr dirty="0" sz="1800" spc="1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exponerse</a:t>
            </a:r>
            <a:r>
              <a:rPr dirty="0" sz="1800" spc="1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2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historia</a:t>
            </a:r>
            <a:r>
              <a:rPr dirty="0" sz="1800" spc="2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2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1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persona</a:t>
            </a:r>
            <a:r>
              <a:rPr dirty="0" sz="1800" spc="2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1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huye</a:t>
            </a:r>
            <a:r>
              <a:rPr dirty="0" sz="1800" spc="1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229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2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guerra</a:t>
            </a:r>
            <a:r>
              <a:rPr dirty="0" sz="1800" spc="204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</a:t>
            </a:r>
            <a:r>
              <a:rPr dirty="0" sz="1800" spc="1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18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sufre </a:t>
            </a:r>
            <a:r>
              <a:rPr dirty="0" sz="1800">
                <a:latin typeface="Arial MT"/>
                <a:cs typeface="Arial MT"/>
              </a:rPr>
              <a:t>acoso</a:t>
            </a:r>
            <a:r>
              <a:rPr dirty="0" sz="1800" spc="3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escolar,</a:t>
            </a:r>
            <a:r>
              <a:rPr dirty="0" sz="1800" spc="3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entre</a:t>
            </a:r>
            <a:r>
              <a:rPr dirty="0" sz="1800" spc="4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otras</a:t>
            </a:r>
            <a:r>
              <a:rPr dirty="0" sz="1800" spc="4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situaciones,</a:t>
            </a:r>
            <a:r>
              <a:rPr dirty="0" sz="1800" spc="3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3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3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3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menores</a:t>
            </a:r>
            <a:r>
              <a:rPr dirty="0" sz="1800" spc="4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3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metan</a:t>
            </a:r>
            <a:r>
              <a:rPr dirty="0" sz="1800" spc="409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42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la </a:t>
            </a:r>
            <a:r>
              <a:rPr dirty="0" sz="1800">
                <a:latin typeface="Arial MT"/>
                <a:cs typeface="Arial MT"/>
              </a:rPr>
              <a:t>historia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desarrollen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empatía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tolerancia.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125"/>
              </a:spcBef>
            </a:pPr>
            <a:r>
              <a:rPr dirty="0" sz="1800" spc="-10" b="1">
                <a:latin typeface="Arial"/>
                <a:cs typeface="Arial"/>
              </a:rPr>
              <a:t>Role-playing</a:t>
            </a:r>
            <a:endParaRPr sz="1800">
              <a:latin typeface="Arial"/>
              <a:cs typeface="Arial"/>
            </a:endParaRPr>
          </a:p>
          <a:p>
            <a:pPr algn="just" marL="12700" marR="13970">
              <a:lnSpc>
                <a:spcPct val="100800"/>
              </a:lnSpc>
              <a:spcBef>
                <a:spcPts val="5"/>
              </a:spcBef>
            </a:pP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3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2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dramatización</a:t>
            </a:r>
            <a:r>
              <a:rPr dirty="0" sz="1800" spc="3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4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2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situación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determinada.</a:t>
            </a:r>
            <a:r>
              <a:rPr dirty="0" sz="1800" spc="3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3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puede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25">
                <a:latin typeface="Arial MT"/>
                <a:cs typeface="Arial MT"/>
              </a:rPr>
              <a:t>  </a:t>
            </a:r>
            <a:r>
              <a:rPr dirty="0" sz="1800" spc="-10">
                <a:latin typeface="Arial MT"/>
                <a:cs typeface="Arial MT"/>
              </a:rPr>
              <a:t>ejemplo </a:t>
            </a:r>
            <a:r>
              <a:rPr dirty="0" sz="1800">
                <a:latin typeface="Arial MT"/>
                <a:cs typeface="Arial MT"/>
              </a:rPr>
              <a:t>recrear un</a:t>
            </a:r>
            <a:r>
              <a:rPr dirty="0" sz="1800" spc="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hecho,</a:t>
            </a:r>
            <a:r>
              <a:rPr dirty="0" sz="1800" spc="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 desde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pensamiento</a:t>
            </a:r>
            <a:r>
              <a:rPr dirty="0" sz="1800" spc="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crítico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valorar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comportamiento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los </a:t>
            </a:r>
            <a:r>
              <a:rPr dirty="0" sz="1800">
                <a:latin typeface="Arial MT"/>
                <a:cs typeface="Arial MT"/>
              </a:rPr>
              <a:t>personajes;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analizando</a:t>
            </a:r>
            <a:r>
              <a:rPr dirty="0" sz="1800" spc="3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sus</a:t>
            </a:r>
            <a:r>
              <a:rPr dirty="0" sz="1800" spc="6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aciertos</a:t>
            </a:r>
            <a:r>
              <a:rPr dirty="0" sz="1800" spc="6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errores,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5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proponiendo</a:t>
            </a:r>
            <a:r>
              <a:rPr dirty="0" sz="1800" spc="5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alternativas</a:t>
            </a:r>
            <a:r>
              <a:rPr dirty="0" sz="1800" spc="50">
                <a:latin typeface="Arial MT"/>
                <a:cs typeface="Arial MT"/>
              </a:rPr>
              <a:t>  </a:t>
            </a:r>
            <a:r>
              <a:rPr dirty="0" sz="1800" spc="-25">
                <a:latin typeface="Arial MT"/>
                <a:cs typeface="Arial MT"/>
              </a:rPr>
              <a:t>al </a:t>
            </a:r>
            <a:r>
              <a:rPr dirty="0" sz="1800" spc="-10">
                <a:latin typeface="Arial MT"/>
                <a:cs typeface="Arial MT"/>
              </a:rPr>
              <a:t>respecto.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14663" y="2019363"/>
              <a:ext cx="4124325" cy="3981386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357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851217" y="1626552"/>
            <a:ext cx="455485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Principales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valores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sesiones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clase: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861434" y="3925887"/>
            <a:ext cx="1432560" cy="434340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marL="12700" marR="5080" indent="283845">
              <a:lnSpc>
                <a:spcPts val="1500"/>
              </a:lnSpc>
              <a:spcBef>
                <a:spcPts val="325"/>
              </a:spcBef>
            </a:pPr>
            <a:r>
              <a:rPr dirty="0" sz="1400" spc="-10">
                <a:latin typeface="Arial MT"/>
                <a:cs typeface="Arial MT"/>
              </a:rPr>
              <a:t>Valores</a:t>
            </a:r>
            <a:r>
              <a:rPr dirty="0" sz="1400" spc="-8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232528" y="2481897"/>
            <a:ext cx="68834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10">
                <a:latin typeface="Arial MT"/>
                <a:cs typeface="Arial MT"/>
              </a:rPr>
              <a:t>Respeto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673471" y="3543363"/>
            <a:ext cx="72580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10">
                <a:latin typeface="Arial MT"/>
                <a:cs typeface="Arial MT"/>
              </a:rPr>
              <a:t>Esfuerzo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115559" y="5168836"/>
            <a:ext cx="725805" cy="4343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7305">
              <a:lnSpc>
                <a:spcPts val="1590"/>
              </a:lnSpc>
              <a:spcBef>
                <a:spcPts val="125"/>
              </a:spcBef>
            </a:pPr>
            <a:r>
              <a:rPr dirty="0" sz="1400" spc="-10">
                <a:latin typeface="Arial MT"/>
                <a:cs typeface="Arial MT"/>
              </a:rPr>
              <a:t>Respon-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590"/>
              </a:lnSpc>
            </a:pPr>
            <a:r>
              <a:rPr dirty="0" sz="1400" spc="-10">
                <a:latin typeface="Arial MT"/>
                <a:cs typeface="Arial MT"/>
              </a:rPr>
              <a:t>sabilidad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339846" y="5260911"/>
            <a:ext cx="67119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10">
                <a:latin typeface="Arial MT"/>
                <a:cs typeface="Arial MT"/>
              </a:rPr>
              <a:t>Amistad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772155" y="3543363"/>
            <a:ext cx="68834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10">
                <a:latin typeface="Arial MT"/>
                <a:cs typeface="Arial MT"/>
              </a:rPr>
              <a:t>Empatía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400050"/>
            <a:ext cx="8162925" cy="933450"/>
            <a:chOff x="0" y="400050"/>
            <a:chExt cx="8162925" cy="933450"/>
          </a:xfrm>
        </p:grpSpPr>
        <p:sp>
          <p:nvSpPr>
            <p:cNvPr id="13" name="object 13" descr=""/>
            <p:cNvSpPr/>
            <p:nvPr/>
          </p:nvSpPr>
          <p:spPr>
            <a:xfrm>
              <a:off x="0" y="962025"/>
              <a:ext cx="6467475" cy="371475"/>
            </a:xfrm>
            <a:custGeom>
              <a:avLst/>
              <a:gdLst/>
              <a:ahLst/>
              <a:cxnLst/>
              <a:rect l="l" t="t" r="r" b="b"/>
              <a:pathLst>
                <a:path w="6467475" h="371475">
                  <a:moveTo>
                    <a:pt x="6467475" y="0"/>
                  </a:moveTo>
                  <a:lnTo>
                    <a:pt x="0" y="0"/>
                  </a:lnTo>
                  <a:lnTo>
                    <a:pt x="0" y="371475"/>
                  </a:lnTo>
                  <a:lnTo>
                    <a:pt x="6467475" y="371475"/>
                  </a:lnTo>
                  <a:lnTo>
                    <a:pt x="64674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0" y="400050"/>
              <a:ext cx="8162925" cy="561975"/>
            </a:xfrm>
            <a:custGeom>
              <a:avLst/>
              <a:gdLst/>
              <a:ahLst/>
              <a:cxnLst/>
              <a:rect l="l" t="t" r="r" b="b"/>
              <a:pathLst>
                <a:path w="8162925" h="561975">
                  <a:moveTo>
                    <a:pt x="8162925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2925" y="561975"/>
                  </a:lnTo>
                  <a:lnTo>
                    <a:pt x="8162925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960626" y="381317"/>
            <a:ext cx="5166360" cy="33464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grpSp>
        <p:nvGrpSpPr>
          <p:cNvPr id="16" name="object 16" descr=""/>
          <p:cNvGrpSpPr/>
          <p:nvPr/>
        </p:nvGrpSpPr>
        <p:grpSpPr>
          <a:xfrm>
            <a:off x="2305113" y="2286000"/>
            <a:ext cx="5543550" cy="3333750"/>
            <a:chOff x="2305113" y="2286000"/>
            <a:chExt cx="5543550" cy="3333750"/>
          </a:xfrm>
        </p:grpSpPr>
        <p:sp>
          <p:nvSpPr>
            <p:cNvPr id="17" name="object 17" descr=""/>
            <p:cNvSpPr/>
            <p:nvPr/>
          </p:nvSpPr>
          <p:spPr>
            <a:xfrm>
              <a:off x="2319401" y="2300350"/>
              <a:ext cx="1657350" cy="3305175"/>
            </a:xfrm>
            <a:custGeom>
              <a:avLst/>
              <a:gdLst/>
              <a:ahLst/>
              <a:cxnLst/>
              <a:rect l="l" t="t" r="r" b="b"/>
              <a:pathLst>
                <a:path w="1657350" h="3305175">
                  <a:moveTo>
                    <a:pt x="1657350" y="0"/>
                  </a:moveTo>
                  <a:lnTo>
                    <a:pt x="1609333" y="680"/>
                  </a:lnTo>
                  <a:lnTo>
                    <a:pt x="1561655" y="2707"/>
                  </a:lnTo>
                  <a:lnTo>
                    <a:pt x="1514335" y="6065"/>
                  </a:lnTo>
                  <a:lnTo>
                    <a:pt x="1467390" y="10733"/>
                  </a:lnTo>
                  <a:lnTo>
                    <a:pt x="1420839" y="16694"/>
                  </a:lnTo>
                  <a:lnTo>
                    <a:pt x="1374700" y="23929"/>
                  </a:lnTo>
                  <a:lnTo>
                    <a:pt x="1328993" y="32421"/>
                  </a:lnTo>
                  <a:lnTo>
                    <a:pt x="1283735" y="42150"/>
                  </a:lnTo>
                  <a:lnTo>
                    <a:pt x="1238944" y="53098"/>
                  </a:lnTo>
                  <a:lnTo>
                    <a:pt x="1194640" y="65247"/>
                  </a:lnTo>
                  <a:lnTo>
                    <a:pt x="1150840" y="78578"/>
                  </a:lnTo>
                  <a:lnTo>
                    <a:pt x="1107563" y="93074"/>
                  </a:lnTo>
                  <a:lnTo>
                    <a:pt x="1064827" y="108716"/>
                  </a:lnTo>
                  <a:lnTo>
                    <a:pt x="1022652" y="125485"/>
                  </a:lnTo>
                  <a:lnTo>
                    <a:pt x="981054" y="143363"/>
                  </a:lnTo>
                  <a:lnTo>
                    <a:pt x="940053" y="162332"/>
                  </a:lnTo>
                  <a:lnTo>
                    <a:pt x="899667" y="182373"/>
                  </a:lnTo>
                  <a:lnTo>
                    <a:pt x="859915" y="203468"/>
                  </a:lnTo>
                  <a:lnTo>
                    <a:pt x="820815" y="225599"/>
                  </a:lnTo>
                  <a:lnTo>
                    <a:pt x="782384" y="248746"/>
                  </a:lnTo>
                  <a:lnTo>
                    <a:pt x="744643" y="272893"/>
                  </a:lnTo>
                  <a:lnTo>
                    <a:pt x="707609" y="298021"/>
                  </a:lnTo>
                  <a:lnTo>
                    <a:pt x="671300" y="324110"/>
                  </a:lnTo>
                  <a:lnTo>
                    <a:pt x="635735" y="351144"/>
                  </a:lnTo>
                  <a:lnTo>
                    <a:pt x="600932" y="379102"/>
                  </a:lnTo>
                  <a:lnTo>
                    <a:pt x="566911" y="407968"/>
                  </a:lnTo>
                  <a:lnTo>
                    <a:pt x="533688" y="437723"/>
                  </a:lnTo>
                  <a:lnTo>
                    <a:pt x="501284" y="468348"/>
                  </a:lnTo>
                  <a:lnTo>
                    <a:pt x="469715" y="499824"/>
                  </a:lnTo>
                  <a:lnTo>
                    <a:pt x="439000" y="532135"/>
                  </a:lnTo>
                  <a:lnTo>
                    <a:pt x="409159" y="565261"/>
                  </a:lnTo>
                  <a:lnTo>
                    <a:pt x="380209" y="599183"/>
                  </a:lnTo>
                  <a:lnTo>
                    <a:pt x="352169" y="633884"/>
                  </a:lnTo>
                  <a:lnTo>
                    <a:pt x="325056" y="669346"/>
                  </a:lnTo>
                  <a:lnTo>
                    <a:pt x="298891" y="705549"/>
                  </a:lnTo>
                  <a:lnTo>
                    <a:pt x="273690" y="742475"/>
                  </a:lnTo>
                  <a:lnTo>
                    <a:pt x="249473" y="780107"/>
                  </a:lnTo>
                  <a:lnTo>
                    <a:pt x="226257" y="818425"/>
                  </a:lnTo>
                  <a:lnTo>
                    <a:pt x="204062" y="857412"/>
                  </a:lnTo>
                  <a:lnTo>
                    <a:pt x="182905" y="897048"/>
                  </a:lnTo>
                  <a:lnTo>
                    <a:pt x="162805" y="937317"/>
                  </a:lnTo>
                  <a:lnTo>
                    <a:pt x="143781" y="978198"/>
                  </a:lnTo>
                  <a:lnTo>
                    <a:pt x="125851" y="1019675"/>
                  </a:lnTo>
                  <a:lnTo>
                    <a:pt x="109033" y="1061727"/>
                  </a:lnTo>
                  <a:lnTo>
                    <a:pt x="93346" y="1104338"/>
                  </a:lnTo>
                  <a:lnTo>
                    <a:pt x="78808" y="1147489"/>
                  </a:lnTo>
                  <a:lnTo>
                    <a:pt x="65437" y="1191162"/>
                  </a:lnTo>
                  <a:lnTo>
                    <a:pt x="53253" y="1235337"/>
                  </a:lnTo>
                  <a:lnTo>
                    <a:pt x="42273" y="1279997"/>
                  </a:lnTo>
                  <a:lnTo>
                    <a:pt x="32515" y="1325123"/>
                  </a:lnTo>
                  <a:lnTo>
                    <a:pt x="23999" y="1370698"/>
                  </a:lnTo>
                  <a:lnTo>
                    <a:pt x="16743" y="1416702"/>
                  </a:lnTo>
                  <a:lnTo>
                    <a:pt x="10764" y="1463117"/>
                  </a:lnTo>
                  <a:lnTo>
                    <a:pt x="6082" y="1509925"/>
                  </a:lnTo>
                  <a:lnTo>
                    <a:pt x="2715" y="1557108"/>
                  </a:lnTo>
                  <a:lnTo>
                    <a:pt x="682" y="1604647"/>
                  </a:lnTo>
                  <a:lnTo>
                    <a:pt x="0" y="1652524"/>
                  </a:lnTo>
                  <a:lnTo>
                    <a:pt x="682" y="1700400"/>
                  </a:lnTo>
                  <a:lnTo>
                    <a:pt x="2715" y="1747939"/>
                  </a:lnTo>
                  <a:lnTo>
                    <a:pt x="6082" y="1795122"/>
                  </a:lnTo>
                  <a:lnTo>
                    <a:pt x="10764" y="1841931"/>
                  </a:lnTo>
                  <a:lnTo>
                    <a:pt x="16743" y="1888346"/>
                  </a:lnTo>
                  <a:lnTo>
                    <a:pt x="23999" y="1934351"/>
                  </a:lnTo>
                  <a:lnTo>
                    <a:pt x="32515" y="1979926"/>
                  </a:lnTo>
                  <a:lnTo>
                    <a:pt x="42273" y="2025053"/>
                  </a:lnTo>
                  <a:lnTo>
                    <a:pt x="53253" y="2069714"/>
                  </a:lnTo>
                  <a:lnTo>
                    <a:pt x="65437" y="2113891"/>
                  </a:lnTo>
                  <a:lnTo>
                    <a:pt x="78808" y="2157564"/>
                  </a:lnTo>
                  <a:lnTo>
                    <a:pt x="93346" y="2200716"/>
                  </a:lnTo>
                  <a:lnTo>
                    <a:pt x="109033" y="2243328"/>
                  </a:lnTo>
                  <a:lnTo>
                    <a:pt x="125851" y="2285382"/>
                  </a:lnTo>
                  <a:lnTo>
                    <a:pt x="143781" y="2326860"/>
                  </a:lnTo>
                  <a:lnTo>
                    <a:pt x="162805" y="2367743"/>
                  </a:lnTo>
                  <a:lnTo>
                    <a:pt x="182905" y="2408012"/>
                  </a:lnTo>
                  <a:lnTo>
                    <a:pt x="204062" y="2447650"/>
                  </a:lnTo>
                  <a:lnTo>
                    <a:pt x="226257" y="2486638"/>
                  </a:lnTo>
                  <a:lnTo>
                    <a:pt x="249473" y="2524958"/>
                  </a:lnTo>
                  <a:lnTo>
                    <a:pt x="273690" y="2562591"/>
                  </a:lnTo>
                  <a:lnTo>
                    <a:pt x="298891" y="2599519"/>
                  </a:lnTo>
                  <a:lnTo>
                    <a:pt x="325056" y="2635724"/>
                  </a:lnTo>
                  <a:lnTo>
                    <a:pt x="352169" y="2671187"/>
                  </a:lnTo>
                  <a:lnTo>
                    <a:pt x="380209" y="2705890"/>
                  </a:lnTo>
                  <a:lnTo>
                    <a:pt x="409159" y="2739814"/>
                  </a:lnTo>
                  <a:lnTo>
                    <a:pt x="439000" y="2772941"/>
                  </a:lnTo>
                  <a:lnTo>
                    <a:pt x="469715" y="2805254"/>
                  </a:lnTo>
                  <a:lnTo>
                    <a:pt x="501284" y="2836732"/>
                  </a:lnTo>
                  <a:lnTo>
                    <a:pt x="533688" y="2867359"/>
                  </a:lnTo>
                  <a:lnTo>
                    <a:pt x="566911" y="2897115"/>
                  </a:lnTo>
                  <a:lnTo>
                    <a:pt x="600932" y="2925982"/>
                  </a:lnTo>
                  <a:lnTo>
                    <a:pt x="635735" y="2953943"/>
                  </a:lnTo>
                  <a:lnTo>
                    <a:pt x="671300" y="2980978"/>
                  </a:lnTo>
                  <a:lnTo>
                    <a:pt x="707609" y="3007069"/>
                  </a:lnTo>
                  <a:lnTo>
                    <a:pt x="744643" y="3032198"/>
                  </a:lnTo>
                  <a:lnTo>
                    <a:pt x="782384" y="3056346"/>
                  </a:lnTo>
                  <a:lnTo>
                    <a:pt x="820815" y="3079496"/>
                  </a:lnTo>
                  <a:lnTo>
                    <a:pt x="859915" y="3101628"/>
                  </a:lnTo>
                  <a:lnTo>
                    <a:pt x="899667" y="3122724"/>
                  </a:lnTo>
                  <a:lnTo>
                    <a:pt x="940053" y="3142767"/>
                  </a:lnTo>
                  <a:lnTo>
                    <a:pt x="981054" y="3161737"/>
                  </a:lnTo>
                  <a:lnTo>
                    <a:pt x="1022652" y="3179616"/>
                  </a:lnTo>
                  <a:lnTo>
                    <a:pt x="1064827" y="3196386"/>
                  </a:lnTo>
                  <a:lnTo>
                    <a:pt x="1107563" y="3212029"/>
                  </a:lnTo>
                  <a:lnTo>
                    <a:pt x="1150840" y="3226526"/>
                  </a:lnTo>
                  <a:lnTo>
                    <a:pt x="1194640" y="3239858"/>
                  </a:lnTo>
                  <a:lnTo>
                    <a:pt x="1238944" y="3252008"/>
                  </a:lnTo>
                  <a:lnTo>
                    <a:pt x="1283735" y="3262958"/>
                  </a:lnTo>
                  <a:lnTo>
                    <a:pt x="1328993" y="3272687"/>
                  </a:lnTo>
                  <a:lnTo>
                    <a:pt x="1374700" y="3281179"/>
                  </a:lnTo>
                  <a:lnTo>
                    <a:pt x="1420839" y="3288415"/>
                  </a:lnTo>
                  <a:lnTo>
                    <a:pt x="1467390" y="3294377"/>
                  </a:lnTo>
                  <a:lnTo>
                    <a:pt x="1514335" y="3299045"/>
                  </a:lnTo>
                  <a:lnTo>
                    <a:pt x="1561655" y="3302403"/>
                  </a:lnTo>
                  <a:lnTo>
                    <a:pt x="1609333" y="3304431"/>
                  </a:lnTo>
                  <a:lnTo>
                    <a:pt x="1657350" y="3305111"/>
                  </a:lnTo>
                  <a:lnTo>
                    <a:pt x="1657350" y="0"/>
                  </a:lnTo>
                  <a:close/>
                </a:path>
              </a:pathLst>
            </a:custGeom>
            <a:solidFill>
              <a:srgbClr val="DC58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19401" y="2300350"/>
              <a:ext cx="1657350" cy="3305175"/>
            </a:xfrm>
            <a:custGeom>
              <a:avLst/>
              <a:gdLst/>
              <a:ahLst/>
              <a:cxnLst/>
              <a:rect l="l" t="t" r="r" b="b"/>
              <a:pathLst>
                <a:path w="1657350" h="3305175">
                  <a:moveTo>
                    <a:pt x="1657350" y="3305111"/>
                  </a:moveTo>
                  <a:lnTo>
                    <a:pt x="1609333" y="3304431"/>
                  </a:lnTo>
                  <a:lnTo>
                    <a:pt x="1561655" y="3302403"/>
                  </a:lnTo>
                  <a:lnTo>
                    <a:pt x="1514335" y="3299045"/>
                  </a:lnTo>
                  <a:lnTo>
                    <a:pt x="1467390" y="3294377"/>
                  </a:lnTo>
                  <a:lnTo>
                    <a:pt x="1420839" y="3288415"/>
                  </a:lnTo>
                  <a:lnTo>
                    <a:pt x="1374700" y="3281179"/>
                  </a:lnTo>
                  <a:lnTo>
                    <a:pt x="1328993" y="3272687"/>
                  </a:lnTo>
                  <a:lnTo>
                    <a:pt x="1283735" y="3262958"/>
                  </a:lnTo>
                  <a:lnTo>
                    <a:pt x="1238944" y="3252008"/>
                  </a:lnTo>
                  <a:lnTo>
                    <a:pt x="1194640" y="3239858"/>
                  </a:lnTo>
                  <a:lnTo>
                    <a:pt x="1150840" y="3226526"/>
                  </a:lnTo>
                  <a:lnTo>
                    <a:pt x="1107563" y="3212029"/>
                  </a:lnTo>
                  <a:lnTo>
                    <a:pt x="1064827" y="3196386"/>
                  </a:lnTo>
                  <a:lnTo>
                    <a:pt x="1022652" y="3179616"/>
                  </a:lnTo>
                  <a:lnTo>
                    <a:pt x="981054" y="3161737"/>
                  </a:lnTo>
                  <a:lnTo>
                    <a:pt x="940053" y="3142767"/>
                  </a:lnTo>
                  <a:lnTo>
                    <a:pt x="899667" y="3122724"/>
                  </a:lnTo>
                  <a:lnTo>
                    <a:pt x="859915" y="3101628"/>
                  </a:lnTo>
                  <a:lnTo>
                    <a:pt x="820815" y="3079496"/>
                  </a:lnTo>
                  <a:lnTo>
                    <a:pt x="782384" y="3056346"/>
                  </a:lnTo>
                  <a:lnTo>
                    <a:pt x="744643" y="3032198"/>
                  </a:lnTo>
                  <a:lnTo>
                    <a:pt x="707609" y="3007069"/>
                  </a:lnTo>
                  <a:lnTo>
                    <a:pt x="671300" y="2980978"/>
                  </a:lnTo>
                  <a:lnTo>
                    <a:pt x="635735" y="2953943"/>
                  </a:lnTo>
                  <a:lnTo>
                    <a:pt x="600932" y="2925982"/>
                  </a:lnTo>
                  <a:lnTo>
                    <a:pt x="566911" y="2897115"/>
                  </a:lnTo>
                  <a:lnTo>
                    <a:pt x="533688" y="2867359"/>
                  </a:lnTo>
                  <a:lnTo>
                    <a:pt x="501284" y="2836732"/>
                  </a:lnTo>
                  <a:lnTo>
                    <a:pt x="469715" y="2805254"/>
                  </a:lnTo>
                  <a:lnTo>
                    <a:pt x="439000" y="2772941"/>
                  </a:lnTo>
                  <a:lnTo>
                    <a:pt x="409159" y="2739814"/>
                  </a:lnTo>
                  <a:lnTo>
                    <a:pt x="380209" y="2705890"/>
                  </a:lnTo>
                  <a:lnTo>
                    <a:pt x="352169" y="2671187"/>
                  </a:lnTo>
                  <a:lnTo>
                    <a:pt x="325056" y="2635724"/>
                  </a:lnTo>
                  <a:lnTo>
                    <a:pt x="298891" y="2599519"/>
                  </a:lnTo>
                  <a:lnTo>
                    <a:pt x="273690" y="2562591"/>
                  </a:lnTo>
                  <a:lnTo>
                    <a:pt x="249473" y="2524958"/>
                  </a:lnTo>
                  <a:lnTo>
                    <a:pt x="226257" y="2486638"/>
                  </a:lnTo>
                  <a:lnTo>
                    <a:pt x="204062" y="2447650"/>
                  </a:lnTo>
                  <a:lnTo>
                    <a:pt x="182905" y="2408012"/>
                  </a:lnTo>
                  <a:lnTo>
                    <a:pt x="162805" y="2367743"/>
                  </a:lnTo>
                  <a:lnTo>
                    <a:pt x="143781" y="2326860"/>
                  </a:lnTo>
                  <a:lnTo>
                    <a:pt x="125851" y="2285382"/>
                  </a:lnTo>
                  <a:lnTo>
                    <a:pt x="109033" y="2243328"/>
                  </a:lnTo>
                  <a:lnTo>
                    <a:pt x="93346" y="2200716"/>
                  </a:lnTo>
                  <a:lnTo>
                    <a:pt x="78808" y="2157564"/>
                  </a:lnTo>
                  <a:lnTo>
                    <a:pt x="65437" y="2113891"/>
                  </a:lnTo>
                  <a:lnTo>
                    <a:pt x="53253" y="2069714"/>
                  </a:lnTo>
                  <a:lnTo>
                    <a:pt x="42273" y="2025053"/>
                  </a:lnTo>
                  <a:lnTo>
                    <a:pt x="32515" y="1979926"/>
                  </a:lnTo>
                  <a:lnTo>
                    <a:pt x="23999" y="1934351"/>
                  </a:lnTo>
                  <a:lnTo>
                    <a:pt x="16743" y="1888346"/>
                  </a:lnTo>
                  <a:lnTo>
                    <a:pt x="10764" y="1841931"/>
                  </a:lnTo>
                  <a:lnTo>
                    <a:pt x="6082" y="1795122"/>
                  </a:lnTo>
                  <a:lnTo>
                    <a:pt x="2715" y="1747939"/>
                  </a:lnTo>
                  <a:lnTo>
                    <a:pt x="682" y="1700400"/>
                  </a:lnTo>
                  <a:lnTo>
                    <a:pt x="0" y="1652524"/>
                  </a:lnTo>
                  <a:lnTo>
                    <a:pt x="682" y="1604647"/>
                  </a:lnTo>
                  <a:lnTo>
                    <a:pt x="2715" y="1557108"/>
                  </a:lnTo>
                  <a:lnTo>
                    <a:pt x="6082" y="1509925"/>
                  </a:lnTo>
                  <a:lnTo>
                    <a:pt x="10764" y="1463117"/>
                  </a:lnTo>
                  <a:lnTo>
                    <a:pt x="16743" y="1416702"/>
                  </a:lnTo>
                  <a:lnTo>
                    <a:pt x="23999" y="1370698"/>
                  </a:lnTo>
                  <a:lnTo>
                    <a:pt x="32515" y="1325123"/>
                  </a:lnTo>
                  <a:lnTo>
                    <a:pt x="42273" y="1279997"/>
                  </a:lnTo>
                  <a:lnTo>
                    <a:pt x="53253" y="1235337"/>
                  </a:lnTo>
                  <a:lnTo>
                    <a:pt x="65437" y="1191162"/>
                  </a:lnTo>
                  <a:lnTo>
                    <a:pt x="78808" y="1147489"/>
                  </a:lnTo>
                  <a:lnTo>
                    <a:pt x="93346" y="1104338"/>
                  </a:lnTo>
                  <a:lnTo>
                    <a:pt x="109033" y="1061727"/>
                  </a:lnTo>
                  <a:lnTo>
                    <a:pt x="125851" y="1019675"/>
                  </a:lnTo>
                  <a:lnTo>
                    <a:pt x="143781" y="978198"/>
                  </a:lnTo>
                  <a:lnTo>
                    <a:pt x="162805" y="937317"/>
                  </a:lnTo>
                  <a:lnTo>
                    <a:pt x="182905" y="897048"/>
                  </a:lnTo>
                  <a:lnTo>
                    <a:pt x="204062" y="857412"/>
                  </a:lnTo>
                  <a:lnTo>
                    <a:pt x="226257" y="818425"/>
                  </a:lnTo>
                  <a:lnTo>
                    <a:pt x="249473" y="780107"/>
                  </a:lnTo>
                  <a:lnTo>
                    <a:pt x="273690" y="742475"/>
                  </a:lnTo>
                  <a:lnTo>
                    <a:pt x="298891" y="705549"/>
                  </a:lnTo>
                  <a:lnTo>
                    <a:pt x="325056" y="669346"/>
                  </a:lnTo>
                  <a:lnTo>
                    <a:pt x="352169" y="633884"/>
                  </a:lnTo>
                  <a:lnTo>
                    <a:pt x="380209" y="599183"/>
                  </a:lnTo>
                  <a:lnTo>
                    <a:pt x="409159" y="565261"/>
                  </a:lnTo>
                  <a:lnTo>
                    <a:pt x="439000" y="532135"/>
                  </a:lnTo>
                  <a:lnTo>
                    <a:pt x="469715" y="499824"/>
                  </a:lnTo>
                  <a:lnTo>
                    <a:pt x="501284" y="468348"/>
                  </a:lnTo>
                  <a:lnTo>
                    <a:pt x="533688" y="437723"/>
                  </a:lnTo>
                  <a:lnTo>
                    <a:pt x="566911" y="407968"/>
                  </a:lnTo>
                  <a:lnTo>
                    <a:pt x="600932" y="379102"/>
                  </a:lnTo>
                  <a:lnTo>
                    <a:pt x="635735" y="351144"/>
                  </a:lnTo>
                  <a:lnTo>
                    <a:pt x="671300" y="324110"/>
                  </a:lnTo>
                  <a:lnTo>
                    <a:pt x="707609" y="298021"/>
                  </a:lnTo>
                  <a:lnTo>
                    <a:pt x="744643" y="272893"/>
                  </a:lnTo>
                  <a:lnTo>
                    <a:pt x="782384" y="248746"/>
                  </a:lnTo>
                  <a:lnTo>
                    <a:pt x="820815" y="225599"/>
                  </a:lnTo>
                  <a:lnTo>
                    <a:pt x="859915" y="203468"/>
                  </a:lnTo>
                  <a:lnTo>
                    <a:pt x="899667" y="182373"/>
                  </a:lnTo>
                  <a:lnTo>
                    <a:pt x="940053" y="162332"/>
                  </a:lnTo>
                  <a:lnTo>
                    <a:pt x="981054" y="143363"/>
                  </a:lnTo>
                  <a:lnTo>
                    <a:pt x="1022652" y="125485"/>
                  </a:lnTo>
                  <a:lnTo>
                    <a:pt x="1064827" y="108716"/>
                  </a:lnTo>
                  <a:lnTo>
                    <a:pt x="1107563" y="93074"/>
                  </a:lnTo>
                  <a:lnTo>
                    <a:pt x="1150840" y="78578"/>
                  </a:lnTo>
                  <a:lnTo>
                    <a:pt x="1194640" y="65247"/>
                  </a:lnTo>
                  <a:lnTo>
                    <a:pt x="1238944" y="53098"/>
                  </a:lnTo>
                  <a:lnTo>
                    <a:pt x="1283735" y="42150"/>
                  </a:lnTo>
                  <a:lnTo>
                    <a:pt x="1328993" y="32421"/>
                  </a:lnTo>
                  <a:lnTo>
                    <a:pt x="1374700" y="23929"/>
                  </a:lnTo>
                  <a:lnTo>
                    <a:pt x="1420839" y="16694"/>
                  </a:lnTo>
                  <a:lnTo>
                    <a:pt x="1467390" y="10733"/>
                  </a:lnTo>
                  <a:lnTo>
                    <a:pt x="1514335" y="6065"/>
                  </a:lnTo>
                  <a:lnTo>
                    <a:pt x="1561655" y="2707"/>
                  </a:lnTo>
                  <a:lnTo>
                    <a:pt x="1609333" y="680"/>
                  </a:lnTo>
                  <a:lnTo>
                    <a:pt x="1657350" y="0"/>
                  </a:lnTo>
                  <a:lnTo>
                    <a:pt x="1657350" y="1652524"/>
                  </a:lnTo>
                  <a:lnTo>
                    <a:pt x="1657350" y="3305111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976751" y="2300287"/>
              <a:ext cx="3857625" cy="3305175"/>
            </a:xfrm>
            <a:custGeom>
              <a:avLst/>
              <a:gdLst/>
              <a:ahLst/>
              <a:cxnLst/>
              <a:rect l="l" t="t" r="r" b="b"/>
              <a:pathLst>
                <a:path w="3857625" h="3305175">
                  <a:moveTo>
                    <a:pt x="3857625" y="0"/>
                  </a:moveTo>
                  <a:lnTo>
                    <a:pt x="0" y="0"/>
                  </a:lnTo>
                  <a:lnTo>
                    <a:pt x="0" y="3305175"/>
                  </a:lnTo>
                  <a:lnTo>
                    <a:pt x="3857625" y="3305175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976751" y="2300287"/>
              <a:ext cx="3857625" cy="3305175"/>
            </a:xfrm>
            <a:custGeom>
              <a:avLst/>
              <a:gdLst/>
              <a:ahLst/>
              <a:cxnLst/>
              <a:rect l="l" t="t" r="r" b="b"/>
              <a:pathLst>
                <a:path w="3857625" h="3305175">
                  <a:moveTo>
                    <a:pt x="0" y="3305175"/>
                  </a:moveTo>
                  <a:lnTo>
                    <a:pt x="3857625" y="3305175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3305175"/>
                  </a:lnTo>
                  <a:close/>
                </a:path>
              </a:pathLst>
            </a:custGeom>
            <a:ln w="28575">
              <a:solidFill>
                <a:srgbClr val="DC582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4159884" y="2331338"/>
            <a:ext cx="1560830" cy="854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216535" marR="5080" indent="-204470">
              <a:lnSpc>
                <a:spcPts val="3010"/>
              </a:lnSpc>
              <a:spcBef>
                <a:spcPts val="620"/>
              </a:spcBef>
            </a:pPr>
            <a:r>
              <a:rPr dirty="0" sz="2900" spc="-10">
                <a:latin typeface="Arial MT"/>
                <a:cs typeface="Arial MT"/>
              </a:rPr>
              <a:t>LOMLOE 3/2020</a:t>
            </a:r>
            <a:endParaRPr sz="2900">
              <a:latin typeface="Arial MT"/>
              <a:cs typeface="Arial MT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2886138" y="3276536"/>
            <a:ext cx="4962525" cy="2172335"/>
            <a:chOff x="2886138" y="3276536"/>
            <a:chExt cx="4962525" cy="2172335"/>
          </a:xfrm>
        </p:grpSpPr>
        <p:sp>
          <p:nvSpPr>
            <p:cNvPr id="23" name="object 23" descr=""/>
            <p:cNvSpPr/>
            <p:nvPr/>
          </p:nvSpPr>
          <p:spPr>
            <a:xfrm>
              <a:off x="2900426" y="3290823"/>
              <a:ext cx="1076325" cy="2143760"/>
            </a:xfrm>
            <a:custGeom>
              <a:avLst/>
              <a:gdLst/>
              <a:ahLst/>
              <a:cxnLst/>
              <a:rect l="l" t="t" r="r" b="b"/>
              <a:pathLst>
                <a:path w="1076325" h="2143760">
                  <a:moveTo>
                    <a:pt x="1076325" y="0"/>
                  </a:moveTo>
                  <a:lnTo>
                    <a:pt x="1028377" y="1044"/>
                  </a:lnTo>
                  <a:lnTo>
                    <a:pt x="980967" y="4147"/>
                  </a:lnTo>
                  <a:lnTo>
                    <a:pt x="934138" y="9266"/>
                  </a:lnTo>
                  <a:lnTo>
                    <a:pt x="887934" y="16358"/>
                  </a:lnTo>
                  <a:lnTo>
                    <a:pt x="842399" y="25378"/>
                  </a:lnTo>
                  <a:lnTo>
                    <a:pt x="797576" y="36283"/>
                  </a:lnTo>
                  <a:lnTo>
                    <a:pt x="753509" y="49029"/>
                  </a:lnTo>
                  <a:lnTo>
                    <a:pt x="710242" y="63574"/>
                  </a:lnTo>
                  <a:lnTo>
                    <a:pt x="667818" y="79873"/>
                  </a:lnTo>
                  <a:lnTo>
                    <a:pt x="626282" y="97882"/>
                  </a:lnTo>
                  <a:lnTo>
                    <a:pt x="585677" y="117559"/>
                  </a:lnTo>
                  <a:lnTo>
                    <a:pt x="546047" y="138859"/>
                  </a:lnTo>
                  <a:lnTo>
                    <a:pt x="507435" y="161740"/>
                  </a:lnTo>
                  <a:lnTo>
                    <a:pt x="469885" y="186157"/>
                  </a:lnTo>
                  <a:lnTo>
                    <a:pt x="433442" y="212067"/>
                  </a:lnTo>
                  <a:lnTo>
                    <a:pt x="398148" y="239426"/>
                  </a:lnTo>
                  <a:lnTo>
                    <a:pt x="364047" y="268192"/>
                  </a:lnTo>
                  <a:lnTo>
                    <a:pt x="331183" y="298319"/>
                  </a:lnTo>
                  <a:lnTo>
                    <a:pt x="299601" y="329765"/>
                  </a:lnTo>
                  <a:lnTo>
                    <a:pt x="269343" y="362486"/>
                  </a:lnTo>
                  <a:lnTo>
                    <a:pt x="240453" y="396439"/>
                  </a:lnTo>
                  <a:lnTo>
                    <a:pt x="212976" y="431580"/>
                  </a:lnTo>
                  <a:lnTo>
                    <a:pt x="186954" y="467865"/>
                  </a:lnTo>
                  <a:lnTo>
                    <a:pt x="162432" y="505251"/>
                  </a:lnTo>
                  <a:lnTo>
                    <a:pt x="139453" y="543695"/>
                  </a:lnTo>
                  <a:lnTo>
                    <a:pt x="118061" y="583152"/>
                  </a:lnTo>
                  <a:lnTo>
                    <a:pt x="98300" y="623579"/>
                  </a:lnTo>
                  <a:lnTo>
                    <a:pt x="80213" y="664933"/>
                  </a:lnTo>
                  <a:lnTo>
                    <a:pt x="63845" y="707170"/>
                  </a:lnTo>
                  <a:lnTo>
                    <a:pt x="49238" y="750246"/>
                  </a:lnTo>
                  <a:lnTo>
                    <a:pt x="36437" y="794118"/>
                  </a:lnTo>
                  <a:lnTo>
                    <a:pt x="25486" y="838743"/>
                  </a:lnTo>
                  <a:lnTo>
                    <a:pt x="16427" y="884076"/>
                  </a:lnTo>
                  <a:lnTo>
                    <a:pt x="9306" y="930075"/>
                  </a:lnTo>
                  <a:lnTo>
                    <a:pt x="4165" y="976695"/>
                  </a:lnTo>
                  <a:lnTo>
                    <a:pt x="1048" y="1023893"/>
                  </a:lnTo>
                  <a:lnTo>
                    <a:pt x="0" y="1071626"/>
                  </a:lnTo>
                  <a:lnTo>
                    <a:pt x="1048" y="1119358"/>
                  </a:lnTo>
                  <a:lnTo>
                    <a:pt x="4165" y="1166556"/>
                  </a:lnTo>
                  <a:lnTo>
                    <a:pt x="9306" y="1213176"/>
                  </a:lnTo>
                  <a:lnTo>
                    <a:pt x="16427" y="1259175"/>
                  </a:lnTo>
                  <a:lnTo>
                    <a:pt x="25486" y="1304508"/>
                  </a:lnTo>
                  <a:lnTo>
                    <a:pt x="36437" y="1349133"/>
                  </a:lnTo>
                  <a:lnTo>
                    <a:pt x="49238" y="1393005"/>
                  </a:lnTo>
                  <a:lnTo>
                    <a:pt x="63845" y="1436081"/>
                  </a:lnTo>
                  <a:lnTo>
                    <a:pt x="80213" y="1478318"/>
                  </a:lnTo>
                  <a:lnTo>
                    <a:pt x="98300" y="1519672"/>
                  </a:lnTo>
                  <a:lnTo>
                    <a:pt x="118061" y="1560099"/>
                  </a:lnTo>
                  <a:lnTo>
                    <a:pt x="139453" y="1599556"/>
                  </a:lnTo>
                  <a:lnTo>
                    <a:pt x="162432" y="1638000"/>
                  </a:lnTo>
                  <a:lnTo>
                    <a:pt x="186954" y="1675386"/>
                  </a:lnTo>
                  <a:lnTo>
                    <a:pt x="212976" y="1711671"/>
                  </a:lnTo>
                  <a:lnTo>
                    <a:pt x="240453" y="1746812"/>
                  </a:lnTo>
                  <a:lnTo>
                    <a:pt x="269343" y="1780765"/>
                  </a:lnTo>
                  <a:lnTo>
                    <a:pt x="299601" y="1813486"/>
                  </a:lnTo>
                  <a:lnTo>
                    <a:pt x="331183" y="1844932"/>
                  </a:lnTo>
                  <a:lnTo>
                    <a:pt x="364047" y="1875059"/>
                  </a:lnTo>
                  <a:lnTo>
                    <a:pt x="398148" y="1903825"/>
                  </a:lnTo>
                  <a:lnTo>
                    <a:pt x="433442" y="1931184"/>
                  </a:lnTo>
                  <a:lnTo>
                    <a:pt x="469885" y="1957094"/>
                  </a:lnTo>
                  <a:lnTo>
                    <a:pt x="507435" y="1981511"/>
                  </a:lnTo>
                  <a:lnTo>
                    <a:pt x="546047" y="2004392"/>
                  </a:lnTo>
                  <a:lnTo>
                    <a:pt x="585677" y="2025692"/>
                  </a:lnTo>
                  <a:lnTo>
                    <a:pt x="626282" y="2045369"/>
                  </a:lnTo>
                  <a:lnTo>
                    <a:pt x="667818" y="2063378"/>
                  </a:lnTo>
                  <a:lnTo>
                    <a:pt x="710242" y="2079677"/>
                  </a:lnTo>
                  <a:lnTo>
                    <a:pt x="753509" y="2094222"/>
                  </a:lnTo>
                  <a:lnTo>
                    <a:pt x="797576" y="2106968"/>
                  </a:lnTo>
                  <a:lnTo>
                    <a:pt x="842399" y="2117873"/>
                  </a:lnTo>
                  <a:lnTo>
                    <a:pt x="887934" y="2126893"/>
                  </a:lnTo>
                  <a:lnTo>
                    <a:pt x="934138" y="2133985"/>
                  </a:lnTo>
                  <a:lnTo>
                    <a:pt x="980967" y="2139104"/>
                  </a:lnTo>
                  <a:lnTo>
                    <a:pt x="1028377" y="2142207"/>
                  </a:lnTo>
                  <a:lnTo>
                    <a:pt x="1076325" y="2143252"/>
                  </a:lnTo>
                  <a:lnTo>
                    <a:pt x="1076325" y="0"/>
                  </a:lnTo>
                  <a:close/>
                </a:path>
              </a:pathLst>
            </a:custGeom>
            <a:solidFill>
              <a:srgbClr val="C39E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900426" y="3290823"/>
              <a:ext cx="1076325" cy="2143760"/>
            </a:xfrm>
            <a:custGeom>
              <a:avLst/>
              <a:gdLst/>
              <a:ahLst/>
              <a:cxnLst/>
              <a:rect l="l" t="t" r="r" b="b"/>
              <a:pathLst>
                <a:path w="1076325" h="2143760">
                  <a:moveTo>
                    <a:pt x="1076325" y="2143252"/>
                  </a:moveTo>
                  <a:lnTo>
                    <a:pt x="1028377" y="2142207"/>
                  </a:lnTo>
                  <a:lnTo>
                    <a:pt x="980967" y="2139104"/>
                  </a:lnTo>
                  <a:lnTo>
                    <a:pt x="934138" y="2133985"/>
                  </a:lnTo>
                  <a:lnTo>
                    <a:pt x="887934" y="2126893"/>
                  </a:lnTo>
                  <a:lnTo>
                    <a:pt x="842399" y="2117873"/>
                  </a:lnTo>
                  <a:lnTo>
                    <a:pt x="797576" y="2106968"/>
                  </a:lnTo>
                  <a:lnTo>
                    <a:pt x="753509" y="2094222"/>
                  </a:lnTo>
                  <a:lnTo>
                    <a:pt x="710242" y="2079677"/>
                  </a:lnTo>
                  <a:lnTo>
                    <a:pt x="667818" y="2063378"/>
                  </a:lnTo>
                  <a:lnTo>
                    <a:pt x="626282" y="2045369"/>
                  </a:lnTo>
                  <a:lnTo>
                    <a:pt x="585677" y="2025692"/>
                  </a:lnTo>
                  <a:lnTo>
                    <a:pt x="546047" y="2004392"/>
                  </a:lnTo>
                  <a:lnTo>
                    <a:pt x="507435" y="1981511"/>
                  </a:lnTo>
                  <a:lnTo>
                    <a:pt x="469885" y="1957094"/>
                  </a:lnTo>
                  <a:lnTo>
                    <a:pt x="433442" y="1931184"/>
                  </a:lnTo>
                  <a:lnTo>
                    <a:pt x="398148" y="1903825"/>
                  </a:lnTo>
                  <a:lnTo>
                    <a:pt x="364047" y="1875059"/>
                  </a:lnTo>
                  <a:lnTo>
                    <a:pt x="331183" y="1844932"/>
                  </a:lnTo>
                  <a:lnTo>
                    <a:pt x="299601" y="1813486"/>
                  </a:lnTo>
                  <a:lnTo>
                    <a:pt x="269343" y="1780765"/>
                  </a:lnTo>
                  <a:lnTo>
                    <a:pt x="240453" y="1746812"/>
                  </a:lnTo>
                  <a:lnTo>
                    <a:pt x="212976" y="1711671"/>
                  </a:lnTo>
                  <a:lnTo>
                    <a:pt x="186954" y="1675386"/>
                  </a:lnTo>
                  <a:lnTo>
                    <a:pt x="162432" y="1638000"/>
                  </a:lnTo>
                  <a:lnTo>
                    <a:pt x="139453" y="1599556"/>
                  </a:lnTo>
                  <a:lnTo>
                    <a:pt x="118061" y="1560099"/>
                  </a:lnTo>
                  <a:lnTo>
                    <a:pt x="98300" y="1519672"/>
                  </a:lnTo>
                  <a:lnTo>
                    <a:pt x="80213" y="1478318"/>
                  </a:lnTo>
                  <a:lnTo>
                    <a:pt x="63845" y="1436081"/>
                  </a:lnTo>
                  <a:lnTo>
                    <a:pt x="49238" y="1393005"/>
                  </a:lnTo>
                  <a:lnTo>
                    <a:pt x="36437" y="1349133"/>
                  </a:lnTo>
                  <a:lnTo>
                    <a:pt x="25486" y="1304508"/>
                  </a:lnTo>
                  <a:lnTo>
                    <a:pt x="16427" y="1259175"/>
                  </a:lnTo>
                  <a:lnTo>
                    <a:pt x="9306" y="1213176"/>
                  </a:lnTo>
                  <a:lnTo>
                    <a:pt x="4165" y="1166556"/>
                  </a:lnTo>
                  <a:lnTo>
                    <a:pt x="1048" y="1119358"/>
                  </a:lnTo>
                  <a:lnTo>
                    <a:pt x="0" y="1071626"/>
                  </a:lnTo>
                  <a:lnTo>
                    <a:pt x="1048" y="1023893"/>
                  </a:lnTo>
                  <a:lnTo>
                    <a:pt x="4165" y="976695"/>
                  </a:lnTo>
                  <a:lnTo>
                    <a:pt x="9306" y="930075"/>
                  </a:lnTo>
                  <a:lnTo>
                    <a:pt x="16427" y="884076"/>
                  </a:lnTo>
                  <a:lnTo>
                    <a:pt x="25486" y="838743"/>
                  </a:lnTo>
                  <a:lnTo>
                    <a:pt x="36437" y="794118"/>
                  </a:lnTo>
                  <a:lnTo>
                    <a:pt x="49238" y="750246"/>
                  </a:lnTo>
                  <a:lnTo>
                    <a:pt x="63845" y="707170"/>
                  </a:lnTo>
                  <a:lnTo>
                    <a:pt x="80213" y="664933"/>
                  </a:lnTo>
                  <a:lnTo>
                    <a:pt x="98300" y="623579"/>
                  </a:lnTo>
                  <a:lnTo>
                    <a:pt x="118061" y="583152"/>
                  </a:lnTo>
                  <a:lnTo>
                    <a:pt x="139453" y="543695"/>
                  </a:lnTo>
                  <a:lnTo>
                    <a:pt x="162432" y="505251"/>
                  </a:lnTo>
                  <a:lnTo>
                    <a:pt x="186954" y="467865"/>
                  </a:lnTo>
                  <a:lnTo>
                    <a:pt x="212976" y="431580"/>
                  </a:lnTo>
                  <a:lnTo>
                    <a:pt x="240453" y="396439"/>
                  </a:lnTo>
                  <a:lnTo>
                    <a:pt x="269343" y="362486"/>
                  </a:lnTo>
                  <a:lnTo>
                    <a:pt x="299601" y="329765"/>
                  </a:lnTo>
                  <a:lnTo>
                    <a:pt x="331183" y="298319"/>
                  </a:lnTo>
                  <a:lnTo>
                    <a:pt x="364047" y="268192"/>
                  </a:lnTo>
                  <a:lnTo>
                    <a:pt x="398148" y="239426"/>
                  </a:lnTo>
                  <a:lnTo>
                    <a:pt x="433442" y="212067"/>
                  </a:lnTo>
                  <a:lnTo>
                    <a:pt x="469885" y="186157"/>
                  </a:lnTo>
                  <a:lnTo>
                    <a:pt x="507435" y="161740"/>
                  </a:lnTo>
                  <a:lnTo>
                    <a:pt x="546047" y="138859"/>
                  </a:lnTo>
                  <a:lnTo>
                    <a:pt x="585677" y="117559"/>
                  </a:lnTo>
                  <a:lnTo>
                    <a:pt x="626282" y="97882"/>
                  </a:lnTo>
                  <a:lnTo>
                    <a:pt x="667818" y="79873"/>
                  </a:lnTo>
                  <a:lnTo>
                    <a:pt x="710242" y="63574"/>
                  </a:lnTo>
                  <a:lnTo>
                    <a:pt x="753509" y="49029"/>
                  </a:lnTo>
                  <a:lnTo>
                    <a:pt x="797576" y="36283"/>
                  </a:lnTo>
                  <a:lnTo>
                    <a:pt x="842399" y="25378"/>
                  </a:lnTo>
                  <a:lnTo>
                    <a:pt x="887934" y="16358"/>
                  </a:lnTo>
                  <a:lnTo>
                    <a:pt x="934138" y="9266"/>
                  </a:lnTo>
                  <a:lnTo>
                    <a:pt x="980967" y="4147"/>
                  </a:lnTo>
                  <a:lnTo>
                    <a:pt x="1028377" y="1044"/>
                  </a:lnTo>
                  <a:lnTo>
                    <a:pt x="1076325" y="0"/>
                  </a:lnTo>
                  <a:lnTo>
                    <a:pt x="1076325" y="1071626"/>
                  </a:lnTo>
                  <a:lnTo>
                    <a:pt x="1076325" y="214325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976751" y="3290950"/>
              <a:ext cx="3857625" cy="2143125"/>
            </a:xfrm>
            <a:custGeom>
              <a:avLst/>
              <a:gdLst/>
              <a:ahLst/>
              <a:cxnLst/>
              <a:rect l="l" t="t" r="r" b="b"/>
              <a:pathLst>
                <a:path w="3857625" h="2143125">
                  <a:moveTo>
                    <a:pt x="3857625" y="0"/>
                  </a:moveTo>
                  <a:lnTo>
                    <a:pt x="0" y="0"/>
                  </a:lnTo>
                  <a:lnTo>
                    <a:pt x="0" y="2143125"/>
                  </a:lnTo>
                  <a:lnTo>
                    <a:pt x="3857625" y="2143125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976751" y="3290950"/>
              <a:ext cx="3857625" cy="2143125"/>
            </a:xfrm>
            <a:custGeom>
              <a:avLst/>
              <a:gdLst/>
              <a:ahLst/>
              <a:cxnLst/>
              <a:rect l="l" t="t" r="r" b="b"/>
              <a:pathLst>
                <a:path w="3857625" h="2143125">
                  <a:moveTo>
                    <a:pt x="0" y="2143125"/>
                  </a:moveTo>
                  <a:lnTo>
                    <a:pt x="3857625" y="2143125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2143125"/>
                  </a:lnTo>
                  <a:close/>
                </a:path>
              </a:pathLst>
            </a:custGeom>
            <a:ln w="28575">
              <a:solidFill>
                <a:srgbClr val="C39E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4274439" y="3324605"/>
            <a:ext cx="1344295" cy="85344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R="5080" indent="400050">
              <a:lnSpc>
                <a:spcPts val="3000"/>
              </a:lnSpc>
              <a:spcBef>
                <a:spcPts val="630"/>
              </a:spcBef>
            </a:pPr>
            <a:r>
              <a:rPr dirty="0" sz="2900" spc="-25">
                <a:latin typeface="Arial MT"/>
                <a:cs typeface="Arial MT"/>
              </a:rPr>
              <a:t>RD </a:t>
            </a:r>
            <a:r>
              <a:rPr dirty="0" sz="2900" spc="-10">
                <a:latin typeface="Arial MT"/>
                <a:cs typeface="Arial MT"/>
              </a:rPr>
              <a:t>95/2022</a:t>
            </a:r>
            <a:endParaRPr sz="2900">
              <a:latin typeface="Arial MT"/>
              <a:cs typeface="Arial MT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3467163" y="4267263"/>
            <a:ext cx="4381500" cy="1019175"/>
            <a:chOff x="3467163" y="4267263"/>
            <a:chExt cx="4381500" cy="1019175"/>
          </a:xfrm>
        </p:grpSpPr>
        <p:sp>
          <p:nvSpPr>
            <p:cNvPr id="29" name="object 29" descr=""/>
            <p:cNvSpPr/>
            <p:nvPr/>
          </p:nvSpPr>
          <p:spPr>
            <a:xfrm>
              <a:off x="3481451" y="4281551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495300" y="0"/>
                  </a:moveTo>
                  <a:lnTo>
                    <a:pt x="447597" y="2267"/>
                  </a:lnTo>
                  <a:lnTo>
                    <a:pt x="401178" y="8930"/>
                  </a:lnTo>
                  <a:lnTo>
                    <a:pt x="356249" y="19782"/>
                  </a:lnTo>
                  <a:lnTo>
                    <a:pt x="313019" y="34615"/>
                  </a:lnTo>
                  <a:lnTo>
                    <a:pt x="271695" y="53222"/>
                  </a:lnTo>
                  <a:lnTo>
                    <a:pt x="232484" y="75394"/>
                  </a:lnTo>
                  <a:lnTo>
                    <a:pt x="195594" y="100925"/>
                  </a:lnTo>
                  <a:lnTo>
                    <a:pt x="161233" y="129607"/>
                  </a:lnTo>
                  <a:lnTo>
                    <a:pt x="129607" y="161233"/>
                  </a:lnTo>
                  <a:lnTo>
                    <a:pt x="100925" y="195594"/>
                  </a:lnTo>
                  <a:lnTo>
                    <a:pt x="75394" y="232484"/>
                  </a:lnTo>
                  <a:lnTo>
                    <a:pt x="53222" y="271695"/>
                  </a:lnTo>
                  <a:lnTo>
                    <a:pt x="34615" y="313019"/>
                  </a:lnTo>
                  <a:lnTo>
                    <a:pt x="19782" y="356249"/>
                  </a:lnTo>
                  <a:lnTo>
                    <a:pt x="8930" y="401178"/>
                  </a:lnTo>
                  <a:lnTo>
                    <a:pt x="2267" y="447597"/>
                  </a:lnTo>
                  <a:lnTo>
                    <a:pt x="0" y="495300"/>
                  </a:lnTo>
                  <a:lnTo>
                    <a:pt x="2267" y="542982"/>
                  </a:lnTo>
                  <a:lnTo>
                    <a:pt x="8930" y="589386"/>
                  </a:lnTo>
                  <a:lnTo>
                    <a:pt x="19782" y="634304"/>
                  </a:lnTo>
                  <a:lnTo>
                    <a:pt x="34615" y="677527"/>
                  </a:lnTo>
                  <a:lnTo>
                    <a:pt x="53222" y="718848"/>
                  </a:lnTo>
                  <a:lnTo>
                    <a:pt x="75394" y="758058"/>
                  </a:lnTo>
                  <a:lnTo>
                    <a:pt x="100925" y="794950"/>
                  </a:lnTo>
                  <a:lnTo>
                    <a:pt x="129607" y="829316"/>
                  </a:lnTo>
                  <a:lnTo>
                    <a:pt x="161233" y="860947"/>
                  </a:lnTo>
                  <a:lnTo>
                    <a:pt x="195594" y="889636"/>
                  </a:lnTo>
                  <a:lnTo>
                    <a:pt x="232484" y="915174"/>
                  </a:lnTo>
                  <a:lnTo>
                    <a:pt x="271695" y="937354"/>
                  </a:lnTo>
                  <a:lnTo>
                    <a:pt x="313019" y="955968"/>
                  </a:lnTo>
                  <a:lnTo>
                    <a:pt x="356249" y="970807"/>
                  </a:lnTo>
                  <a:lnTo>
                    <a:pt x="401178" y="981664"/>
                  </a:lnTo>
                  <a:lnTo>
                    <a:pt x="447597" y="988331"/>
                  </a:lnTo>
                  <a:lnTo>
                    <a:pt x="495300" y="99060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B4B39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481451" y="4281551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495300" y="990600"/>
                  </a:moveTo>
                  <a:lnTo>
                    <a:pt x="447597" y="988331"/>
                  </a:lnTo>
                  <a:lnTo>
                    <a:pt x="401178" y="981664"/>
                  </a:lnTo>
                  <a:lnTo>
                    <a:pt x="356249" y="970807"/>
                  </a:lnTo>
                  <a:lnTo>
                    <a:pt x="313019" y="955968"/>
                  </a:lnTo>
                  <a:lnTo>
                    <a:pt x="271695" y="937354"/>
                  </a:lnTo>
                  <a:lnTo>
                    <a:pt x="232484" y="915174"/>
                  </a:lnTo>
                  <a:lnTo>
                    <a:pt x="195594" y="889636"/>
                  </a:lnTo>
                  <a:lnTo>
                    <a:pt x="161233" y="860947"/>
                  </a:lnTo>
                  <a:lnTo>
                    <a:pt x="129607" y="829316"/>
                  </a:lnTo>
                  <a:lnTo>
                    <a:pt x="100925" y="794950"/>
                  </a:lnTo>
                  <a:lnTo>
                    <a:pt x="75394" y="758058"/>
                  </a:lnTo>
                  <a:lnTo>
                    <a:pt x="53222" y="718848"/>
                  </a:lnTo>
                  <a:lnTo>
                    <a:pt x="34615" y="677527"/>
                  </a:lnTo>
                  <a:lnTo>
                    <a:pt x="19782" y="634304"/>
                  </a:lnTo>
                  <a:lnTo>
                    <a:pt x="8930" y="589386"/>
                  </a:lnTo>
                  <a:lnTo>
                    <a:pt x="2267" y="542982"/>
                  </a:lnTo>
                  <a:lnTo>
                    <a:pt x="0" y="495300"/>
                  </a:lnTo>
                  <a:lnTo>
                    <a:pt x="2267" y="447597"/>
                  </a:lnTo>
                  <a:lnTo>
                    <a:pt x="8930" y="401178"/>
                  </a:lnTo>
                  <a:lnTo>
                    <a:pt x="19782" y="356249"/>
                  </a:lnTo>
                  <a:lnTo>
                    <a:pt x="34615" y="313019"/>
                  </a:lnTo>
                  <a:lnTo>
                    <a:pt x="53222" y="271695"/>
                  </a:lnTo>
                  <a:lnTo>
                    <a:pt x="75394" y="232484"/>
                  </a:lnTo>
                  <a:lnTo>
                    <a:pt x="100925" y="195594"/>
                  </a:lnTo>
                  <a:lnTo>
                    <a:pt x="129607" y="161233"/>
                  </a:lnTo>
                  <a:lnTo>
                    <a:pt x="161233" y="129607"/>
                  </a:lnTo>
                  <a:lnTo>
                    <a:pt x="195594" y="100925"/>
                  </a:lnTo>
                  <a:lnTo>
                    <a:pt x="232484" y="75394"/>
                  </a:lnTo>
                  <a:lnTo>
                    <a:pt x="271695" y="53222"/>
                  </a:lnTo>
                  <a:lnTo>
                    <a:pt x="313019" y="34615"/>
                  </a:lnTo>
                  <a:lnTo>
                    <a:pt x="356249" y="19782"/>
                  </a:lnTo>
                  <a:lnTo>
                    <a:pt x="401178" y="8930"/>
                  </a:lnTo>
                  <a:lnTo>
                    <a:pt x="447597" y="2267"/>
                  </a:lnTo>
                  <a:lnTo>
                    <a:pt x="495300" y="0"/>
                  </a:lnTo>
                  <a:lnTo>
                    <a:pt x="495300" y="495300"/>
                  </a:lnTo>
                  <a:lnTo>
                    <a:pt x="495300" y="9906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3976751" y="4281551"/>
              <a:ext cx="3857625" cy="990600"/>
            </a:xfrm>
            <a:custGeom>
              <a:avLst/>
              <a:gdLst/>
              <a:ahLst/>
              <a:cxnLst/>
              <a:rect l="l" t="t" r="r" b="b"/>
              <a:pathLst>
                <a:path w="3857625" h="990600">
                  <a:moveTo>
                    <a:pt x="3857625" y="0"/>
                  </a:moveTo>
                  <a:lnTo>
                    <a:pt x="0" y="0"/>
                  </a:lnTo>
                  <a:lnTo>
                    <a:pt x="0" y="990600"/>
                  </a:lnTo>
                  <a:lnTo>
                    <a:pt x="3857625" y="990600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976751" y="4281551"/>
              <a:ext cx="3857625" cy="990600"/>
            </a:xfrm>
            <a:custGeom>
              <a:avLst/>
              <a:gdLst/>
              <a:ahLst/>
              <a:cxnLst/>
              <a:rect l="l" t="t" r="r" b="b"/>
              <a:pathLst>
                <a:path w="3857625" h="990600">
                  <a:moveTo>
                    <a:pt x="0" y="990600"/>
                  </a:moveTo>
                  <a:lnTo>
                    <a:pt x="3857625" y="990600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99060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4274439" y="4317619"/>
            <a:ext cx="1344295" cy="854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R="5080" indent="20955">
              <a:lnSpc>
                <a:spcPts val="3010"/>
              </a:lnSpc>
              <a:spcBef>
                <a:spcPts val="620"/>
              </a:spcBef>
            </a:pPr>
            <a:r>
              <a:rPr dirty="0" sz="2900" spc="-10">
                <a:latin typeface="Arial MT"/>
                <a:cs typeface="Arial MT"/>
              </a:rPr>
              <a:t>Decreto 36/2022</a:t>
            </a:r>
            <a:endParaRPr sz="2900">
              <a:latin typeface="Arial MT"/>
              <a:cs typeface="Arial MT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5939154" y="2330450"/>
            <a:ext cx="653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200" spc="-10">
                <a:latin typeface="Arial MT"/>
                <a:cs typeface="Arial MT"/>
              </a:rPr>
              <a:t>España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39154" y="2701861"/>
            <a:ext cx="1827530" cy="52387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0" marR="5080" indent="-114935">
              <a:lnSpc>
                <a:spcPct val="86100"/>
              </a:lnSpc>
              <a:spcBef>
                <a:spcPts val="300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 MT"/>
                <a:cs typeface="Arial MT"/>
              </a:rPr>
              <a:t>Infantil,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Primaria, </a:t>
            </a:r>
            <a:r>
              <a:rPr dirty="0" sz="1200">
                <a:latin typeface="Arial MT"/>
                <a:cs typeface="Arial MT"/>
              </a:rPr>
              <a:t>Secundaria,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Bachillerato, adultos..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951854" y="3573779"/>
            <a:ext cx="1330960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14300" algn="l"/>
              </a:tabLst>
            </a:pPr>
            <a:r>
              <a:rPr dirty="0" sz="1200" spc="-10">
                <a:latin typeface="Arial MT"/>
                <a:cs typeface="Arial MT"/>
              </a:rPr>
              <a:t>España</a:t>
            </a:r>
            <a:endParaRPr sz="1200">
              <a:latin typeface="Arial MT"/>
              <a:cs typeface="Arial MT"/>
            </a:endParaRPr>
          </a:p>
          <a:p>
            <a:pPr marL="114300" indent="-114300">
              <a:lnSpc>
                <a:spcPct val="100000"/>
              </a:lnSpc>
              <a:spcBef>
                <a:spcPts val="60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Infantil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951854" y="4566221"/>
            <a:ext cx="1410970" cy="400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Comunidad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Madrid</a:t>
            </a:r>
            <a:endParaRPr sz="1200">
              <a:latin typeface="Arial MT"/>
              <a:cs typeface="Arial MT"/>
            </a:endParaRPr>
          </a:p>
          <a:p>
            <a:pPr marL="114300" indent="-114300">
              <a:lnSpc>
                <a:spcPct val="100000"/>
              </a:lnSpc>
              <a:spcBef>
                <a:spcPts val="65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Infantil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50812" y="2313051"/>
            <a:ext cx="3832860" cy="1946275"/>
            <a:chOff x="150812" y="2313051"/>
            <a:chExt cx="3832860" cy="1946275"/>
          </a:xfrm>
        </p:grpSpPr>
        <p:sp>
          <p:nvSpPr>
            <p:cNvPr id="39" name="object 39" descr=""/>
            <p:cNvSpPr/>
            <p:nvPr/>
          </p:nvSpPr>
          <p:spPr>
            <a:xfrm>
              <a:off x="157162" y="2319401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3657536" y="0"/>
                  </a:moveTo>
                  <a:lnTo>
                    <a:pt x="161925" y="0"/>
                  </a:lnTo>
                  <a:lnTo>
                    <a:pt x="118881" y="5776"/>
                  </a:lnTo>
                  <a:lnTo>
                    <a:pt x="80201" y="22083"/>
                  </a:lnTo>
                  <a:lnTo>
                    <a:pt x="47429" y="47386"/>
                  </a:lnTo>
                  <a:lnTo>
                    <a:pt x="22109" y="80151"/>
                  </a:lnTo>
                  <a:lnTo>
                    <a:pt x="5784" y="118842"/>
                  </a:lnTo>
                  <a:lnTo>
                    <a:pt x="0" y="161925"/>
                  </a:lnTo>
                  <a:lnTo>
                    <a:pt x="0" y="809498"/>
                  </a:lnTo>
                  <a:lnTo>
                    <a:pt x="5784" y="852590"/>
                  </a:lnTo>
                  <a:lnTo>
                    <a:pt x="22109" y="891304"/>
                  </a:lnTo>
                  <a:lnTo>
                    <a:pt x="47429" y="924099"/>
                  </a:lnTo>
                  <a:lnTo>
                    <a:pt x="80201" y="949433"/>
                  </a:lnTo>
                  <a:lnTo>
                    <a:pt x="118881" y="965763"/>
                  </a:lnTo>
                  <a:lnTo>
                    <a:pt x="161925" y="971550"/>
                  </a:lnTo>
                  <a:lnTo>
                    <a:pt x="3657536" y="971550"/>
                  </a:lnTo>
                  <a:lnTo>
                    <a:pt x="3700628" y="965763"/>
                  </a:lnTo>
                  <a:lnTo>
                    <a:pt x="3739343" y="949433"/>
                  </a:lnTo>
                  <a:lnTo>
                    <a:pt x="3772138" y="924099"/>
                  </a:lnTo>
                  <a:lnTo>
                    <a:pt x="3797471" y="891304"/>
                  </a:lnTo>
                  <a:lnTo>
                    <a:pt x="3813802" y="852590"/>
                  </a:lnTo>
                  <a:lnTo>
                    <a:pt x="3819588" y="809498"/>
                  </a:lnTo>
                  <a:lnTo>
                    <a:pt x="3819588" y="161925"/>
                  </a:lnTo>
                  <a:lnTo>
                    <a:pt x="3813802" y="118842"/>
                  </a:lnTo>
                  <a:lnTo>
                    <a:pt x="3797471" y="80151"/>
                  </a:lnTo>
                  <a:lnTo>
                    <a:pt x="3772138" y="47386"/>
                  </a:lnTo>
                  <a:lnTo>
                    <a:pt x="3739343" y="22083"/>
                  </a:lnTo>
                  <a:lnTo>
                    <a:pt x="3700628" y="5776"/>
                  </a:lnTo>
                  <a:lnTo>
                    <a:pt x="3657536" y="0"/>
                  </a:lnTo>
                  <a:close/>
                </a:path>
              </a:pathLst>
            </a:custGeom>
            <a:solidFill>
              <a:srgbClr val="C00000">
                <a:alpha val="6509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57162" y="2319401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0" y="161925"/>
                  </a:moveTo>
                  <a:lnTo>
                    <a:pt x="5784" y="118842"/>
                  </a:lnTo>
                  <a:lnTo>
                    <a:pt x="22109" y="80151"/>
                  </a:lnTo>
                  <a:lnTo>
                    <a:pt x="47429" y="47386"/>
                  </a:lnTo>
                  <a:lnTo>
                    <a:pt x="80201" y="22083"/>
                  </a:lnTo>
                  <a:lnTo>
                    <a:pt x="118881" y="5776"/>
                  </a:lnTo>
                  <a:lnTo>
                    <a:pt x="161925" y="0"/>
                  </a:lnTo>
                  <a:lnTo>
                    <a:pt x="3657536" y="0"/>
                  </a:lnTo>
                  <a:lnTo>
                    <a:pt x="3700628" y="5776"/>
                  </a:lnTo>
                  <a:lnTo>
                    <a:pt x="3739343" y="22083"/>
                  </a:lnTo>
                  <a:lnTo>
                    <a:pt x="3772138" y="47386"/>
                  </a:lnTo>
                  <a:lnTo>
                    <a:pt x="3797471" y="80151"/>
                  </a:lnTo>
                  <a:lnTo>
                    <a:pt x="3813802" y="118842"/>
                  </a:lnTo>
                  <a:lnTo>
                    <a:pt x="3819588" y="161925"/>
                  </a:lnTo>
                  <a:lnTo>
                    <a:pt x="3819588" y="809498"/>
                  </a:lnTo>
                  <a:lnTo>
                    <a:pt x="3813802" y="852590"/>
                  </a:lnTo>
                  <a:lnTo>
                    <a:pt x="3797471" y="891304"/>
                  </a:lnTo>
                  <a:lnTo>
                    <a:pt x="3772138" y="924099"/>
                  </a:lnTo>
                  <a:lnTo>
                    <a:pt x="3739343" y="949433"/>
                  </a:lnTo>
                  <a:lnTo>
                    <a:pt x="3700628" y="965763"/>
                  </a:lnTo>
                  <a:lnTo>
                    <a:pt x="3657536" y="971550"/>
                  </a:lnTo>
                  <a:lnTo>
                    <a:pt x="161925" y="971550"/>
                  </a:lnTo>
                  <a:lnTo>
                    <a:pt x="118881" y="965763"/>
                  </a:lnTo>
                  <a:lnTo>
                    <a:pt x="80201" y="949433"/>
                  </a:lnTo>
                  <a:lnTo>
                    <a:pt x="47429" y="924099"/>
                  </a:lnTo>
                  <a:lnTo>
                    <a:pt x="22109" y="891304"/>
                  </a:lnTo>
                  <a:lnTo>
                    <a:pt x="5784" y="852590"/>
                  </a:lnTo>
                  <a:lnTo>
                    <a:pt x="0" y="809498"/>
                  </a:lnTo>
                  <a:lnTo>
                    <a:pt x="0" y="1619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57162" y="3271901"/>
              <a:ext cx="3820160" cy="981075"/>
            </a:xfrm>
            <a:custGeom>
              <a:avLst/>
              <a:gdLst/>
              <a:ahLst/>
              <a:cxnLst/>
              <a:rect l="l" t="t" r="r" b="b"/>
              <a:pathLst>
                <a:path w="3820160" h="981075">
                  <a:moveTo>
                    <a:pt x="3656012" y="0"/>
                  </a:moveTo>
                  <a:lnTo>
                    <a:pt x="163512" y="0"/>
                  </a:lnTo>
                  <a:lnTo>
                    <a:pt x="120042" y="5836"/>
                  </a:lnTo>
                  <a:lnTo>
                    <a:pt x="80982" y="22309"/>
                  </a:lnTo>
                  <a:lnTo>
                    <a:pt x="47890" y="47863"/>
                  </a:lnTo>
                  <a:lnTo>
                    <a:pt x="22323" y="80941"/>
                  </a:lnTo>
                  <a:lnTo>
                    <a:pt x="5840" y="119988"/>
                  </a:lnTo>
                  <a:lnTo>
                    <a:pt x="0" y="163449"/>
                  </a:lnTo>
                  <a:lnTo>
                    <a:pt x="0" y="817499"/>
                  </a:lnTo>
                  <a:lnTo>
                    <a:pt x="5840" y="860968"/>
                  </a:lnTo>
                  <a:lnTo>
                    <a:pt x="22323" y="900039"/>
                  </a:lnTo>
                  <a:lnTo>
                    <a:pt x="47890" y="933148"/>
                  </a:lnTo>
                  <a:lnTo>
                    <a:pt x="80982" y="958732"/>
                  </a:lnTo>
                  <a:lnTo>
                    <a:pt x="120042" y="975228"/>
                  </a:lnTo>
                  <a:lnTo>
                    <a:pt x="163512" y="981075"/>
                  </a:lnTo>
                  <a:lnTo>
                    <a:pt x="3656012" y="981075"/>
                  </a:lnTo>
                  <a:lnTo>
                    <a:pt x="3699482" y="975228"/>
                  </a:lnTo>
                  <a:lnTo>
                    <a:pt x="3738553" y="958732"/>
                  </a:lnTo>
                  <a:lnTo>
                    <a:pt x="3771661" y="933148"/>
                  </a:lnTo>
                  <a:lnTo>
                    <a:pt x="3797245" y="900039"/>
                  </a:lnTo>
                  <a:lnTo>
                    <a:pt x="3813742" y="860968"/>
                  </a:lnTo>
                  <a:lnTo>
                    <a:pt x="3819588" y="817499"/>
                  </a:lnTo>
                  <a:lnTo>
                    <a:pt x="3819588" y="163449"/>
                  </a:lnTo>
                  <a:lnTo>
                    <a:pt x="3813742" y="119988"/>
                  </a:lnTo>
                  <a:lnTo>
                    <a:pt x="3797245" y="80941"/>
                  </a:lnTo>
                  <a:lnTo>
                    <a:pt x="3771661" y="47863"/>
                  </a:lnTo>
                  <a:lnTo>
                    <a:pt x="3738553" y="22309"/>
                  </a:lnTo>
                  <a:lnTo>
                    <a:pt x="3699482" y="5836"/>
                  </a:lnTo>
                  <a:lnTo>
                    <a:pt x="3656012" y="0"/>
                  </a:lnTo>
                  <a:close/>
                </a:path>
              </a:pathLst>
            </a:custGeom>
            <a:solidFill>
              <a:srgbClr val="E67B7E">
                <a:alpha val="6117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57162" y="3271901"/>
              <a:ext cx="3820160" cy="981075"/>
            </a:xfrm>
            <a:custGeom>
              <a:avLst/>
              <a:gdLst/>
              <a:ahLst/>
              <a:cxnLst/>
              <a:rect l="l" t="t" r="r" b="b"/>
              <a:pathLst>
                <a:path w="3820160" h="981075">
                  <a:moveTo>
                    <a:pt x="0" y="163449"/>
                  </a:moveTo>
                  <a:lnTo>
                    <a:pt x="5840" y="119988"/>
                  </a:lnTo>
                  <a:lnTo>
                    <a:pt x="22323" y="80941"/>
                  </a:lnTo>
                  <a:lnTo>
                    <a:pt x="47890" y="47863"/>
                  </a:lnTo>
                  <a:lnTo>
                    <a:pt x="80982" y="22309"/>
                  </a:lnTo>
                  <a:lnTo>
                    <a:pt x="120042" y="5836"/>
                  </a:lnTo>
                  <a:lnTo>
                    <a:pt x="163512" y="0"/>
                  </a:lnTo>
                  <a:lnTo>
                    <a:pt x="3656012" y="0"/>
                  </a:lnTo>
                  <a:lnTo>
                    <a:pt x="3699482" y="5836"/>
                  </a:lnTo>
                  <a:lnTo>
                    <a:pt x="3738553" y="22309"/>
                  </a:lnTo>
                  <a:lnTo>
                    <a:pt x="3771661" y="47863"/>
                  </a:lnTo>
                  <a:lnTo>
                    <a:pt x="3797245" y="80941"/>
                  </a:lnTo>
                  <a:lnTo>
                    <a:pt x="3813742" y="119988"/>
                  </a:lnTo>
                  <a:lnTo>
                    <a:pt x="3819588" y="163449"/>
                  </a:lnTo>
                  <a:lnTo>
                    <a:pt x="3819588" y="817499"/>
                  </a:lnTo>
                  <a:lnTo>
                    <a:pt x="3813742" y="860968"/>
                  </a:lnTo>
                  <a:lnTo>
                    <a:pt x="3797245" y="900039"/>
                  </a:lnTo>
                  <a:lnTo>
                    <a:pt x="3771661" y="933148"/>
                  </a:lnTo>
                  <a:lnTo>
                    <a:pt x="3738553" y="958732"/>
                  </a:lnTo>
                  <a:lnTo>
                    <a:pt x="3699482" y="975228"/>
                  </a:lnTo>
                  <a:lnTo>
                    <a:pt x="3656012" y="981075"/>
                  </a:lnTo>
                  <a:lnTo>
                    <a:pt x="163512" y="981075"/>
                  </a:lnTo>
                  <a:lnTo>
                    <a:pt x="120042" y="975228"/>
                  </a:lnTo>
                  <a:lnTo>
                    <a:pt x="80982" y="958732"/>
                  </a:lnTo>
                  <a:lnTo>
                    <a:pt x="47890" y="933148"/>
                  </a:lnTo>
                  <a:lnTo>
                    <a:pt x="22323" y="900039"/>
                  </a:lnTo>
                  <a:lnTo>
                    <a:pt x="5840" y="860968"/>
                  </a:lnTo>
                  <a:lnTo>
                    <a:pt x="0" y="817499"/>
                  </a:lnTo>
                  <a:lnTo>
                    <a:pt x="0" y="16344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280670" y="2352357"/>
            <a:ext cx="3573145" cy="18522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L="133350" marR="122555">
              <a:lnSpc>
                <a:spcPct val="9990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Orgánica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3/2020,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29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diciembre,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modifica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Orgánica </a:t>
            </a:r>
            <a:r>
              <a:rPr dirty="0" sz="1400">
                <a:latin typeface="Arial MT"/>
                <a:cs typeface="Arial MT"/>
              </a:rPr>
              <a:t>2/2006,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mayo,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Educación (LOMLOE)</a:t>
            </a:r>
            <a:endParaRPr sz="1400">
              <a:latin typeface="Arial MT"/>
              <a:cs typeface="Arial MT"/>
            </a:endParaRPr>
          </a:p>
          <a:p>
            <a:pPr algn="just" marL="12700" marR="5080">
              <a:lnSpc>
                <a:spcPct val="99800"/>
              </a:lnSpc>
              <a:spcBef>
                <a:spcPts val="930"/>
              </a:spcBef>
            </a:pPr>
            <a:r>
              <a:rPr dirty="0" sz="1400">
                <a:latin typeface="Verdana"/>
                <a:cs typeface="Verdana"/>
              </a:rPr>
              <a:t>Real Decreto</a:t>
            </a:r>
            <a:r>
              <a:rPr dirty="0" sz="1400" spc="-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95/2022,</a:t>
            </a:r>
            <a:r>
              <a:rPr dirty="0" sz="1400" spc="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de</a:t>
            </a:r>
            <a:r>
              <a:rPr dirty="0" sz="1400" spc="-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1 de</a:t>
            </a:r>
            <a:r>
              <a:rPr dirty="0" sz="1400" spc="-25">
                <a:latin typeface="Verdana"/>
                <a:cs typeface="Verdana"/>
              </a:rPr>
              <a:t> </a:t>
            </a:r>
            <a:r>
              <a:rPr dirty="0" sz="1400" spc="-10">
                <a:latin typeface="Verdana"/>
                <a:cs typeface="Verdana"/>
              </a:rPr>
              <a:t>febrero, </a:t>
            </a:r>
            <a:r>
              <a:rPr dirty="0" sz="1400">
                <a:latin typeface="Verdana"/>
                <a:cs typeface="Verdana"/>
              </a:rPr>
              <a:t>por</a:t>
            </a:r>
            <a:r>
              <a:rPr dirty="0" sz="1400" spc="2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el</a:t>
            </a:r>
            <a:r>
              <a:rPr dirty="0" sz="1400" spc="4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que</a:t>
            </a:r>
            <a:r>
              <a:rPr dirty="0" sz="1400" spc="-1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se</a:t>
            </a:r>
            <a:r>
              <a:rPr dirty="0" sz="1400" spc="-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establece</a:t>
            </a:r>
            <a:r>
              <a:rPr dirty="0" sz="1400" spc="3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la</a:t>
            </a:r>
            <a:r>
              <a:rPr dirty="0" sz="1400" spc="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ordenación</a:t>
            </a:r>
            <a:r>
              <a:rPr dirty="0" sz="1400" spc="35">
                <a:latin typeface="Verdana"/>
                <a:cs typeface="Verdana"/>
              </a:rPr>
              <a:t> </a:t>
            </a:r>
            <a:r>
              <a:rPr dirty="0" sz="1400" spc="-50">
                <a:latin typeface="Verdana"/>
                <a:cs typeface="Verdana"/>
              </a:rPr>
              <a:t>y </a:t>
            </a:r>
            <a:r>
              <a:rPr dirty="0" sz="1400">
                <a:latin typeface="Verdana"/>
                <a:cs typeface="Verdana"/>
              </a:rPr>
              <a:t>las</a:t>
            </a:r>
            <a:r>
              <a:rPr dirty="0" sz="1400" spc="240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enseñanzas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mínimas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de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 spc="-25">
                <a:latin typeface="Verdana"/>
                <a:cs typeface="Verdana"/>
              </a:rPr>
              <a:t>la </a:t>
            </a:r>
            <a:r>
              <a:rPr dirty="0" sz="1400">
                <a:latin typeface="Verdana"/>
                <a:cs typeface="Verdana"/>
              </a:rPr>
              <a:t>Educación</a:t>
            </a:r>
            <a:r>
              <a:rPr dirty="0" sz="1400" spc="-75">
                <a:latin typeface="Verdana"/>
                <a:cs typeface="Verdana"/>
              </a:rPr>
              <a:t> </a:t>
            </a:r>
            <a:r>
              <a:rPr dirty="0" sz="1400" spc="-10">
                <a:latin typeface="Verdana"/>
                <a:cs typeface="Verdana"/>
              </a:rPr>
              <a:t>Infantil.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150812" y="4265676"/>
            <a:ext cx="3832860" cy="984250"/>
            <a:chOff x="150812" y="4265676"/>
            <a:chExt cx="3832860" cy="984250"/>
          </a:xfrm>
        </p:grpSpPr>
        <p:sp>
          <p:nvSpPr>
            <p:cNvPr id="45" name="object 45" descr=""/>
            <p:cNvSpPr/>
            <p:nvPr/>
          </p:nvSpPr>
          <p:spPr>
            <a:xfrm>
              <a:off x="157162" y="4272026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3657536" y="0"/>
                  </a:moveTo>
                  <a:lnTo>
                    <a:pt x="161925" y="0"/>
                  </a:lnTo>
                  <a:lnTo>
                    <a:pt x="118881" y="5776"/>
                  </a:lnTo>
                  <a:lnTo>
                    <a:pt x="80201" y="22083"/>
                  </a:lnTo>
                  <a:lnTo>
                    <a:pt x="47429" y="47386"/>
                  </a:lnTo>
                  <a:lnTo>
                    <a:pt x="22109" y="80151"/>
                  </a:lnTo>
                  <a:lnTo>
                    <a:pt x="5784" y="118842"/>
                  </a:lnTo>
                  <a:lnTo>
                    <a:pt x="0" y="161925"/>
                  </a:lnTo>
                  <a:lnTo>
                    <a:pt x="0" y="809498"/>
                  </a:lnTo>
                  <a:lnTo>
                    <a:pt x="5784" y="852590"/>
                  </a:lnTo>
                  <a:lnTo>
                    <a:pt x="22109" y="891304"/>
                  </a:lnTo>
                  <a:lnTo>
                    <a:pt x="47429" y="924099"/>
                  </a:lnTo>
                  <a:lnTo>
                    <a:pt x="80201" y="949433"/>
                  </a:lnTo>
                  <a:lnTo>
                    <a:pt x="118881" y="965763"/>
                  </a:lnTo>
                  <a:lnTo>
                    <a:pt x="161925" y="971550"/>
                  </a:lnTo>
                  <a:lnTo>
                    <a:pt x="3657536" y="971550"/>
                  </a:lnTo>
                  <a:lnTo>
                    <a:pt x="3700628" y="965763"/>
                  </a:lnTo>
                  <a:lnTo>
                    <a:pt x="3739343" y="949433"/>
                  </a:lnTo>
                  <a:lnTo>
                    <a:pt x="3772138" y="924099"/>
                  </a:lnTo>
                  <a:lnTo>
                    <a:pt x="3797471" y="891304"/>
                  </a:lnTo>
                  <a:lnTo>
                    <a:pt x="3813802" y="852590"/>
                  </a:lnTo>
                  <a:lnTo>
                    <a:pt x="3819588" y="809498"/>
                  </a:lnTo>
                  <a:lnTo>
                    <a:pt x="3819588" y="161925"/>
                  </a:lnTo>
                  <a:lnTo>
                    <a:pt x="3813802" y="118842"/>
                  </a:lnTo>
                  <a:lnTo>
                    <a:pt x="3797471" y="80151"/>
                  </a:lnTo>
                  <a:lnTo>
                    <a:pt x="3772138" y="47386"/>
                  </a:lnTo>
                  <a:lnTo>
                    <a:pt x="3739343" y="22083"/>
                  </a:lnTo>
                  <a:lnTo>
                    <a:pt x="3700628" y="5776"/>
                  </a:lnTo>
                  <a:lnTo>
                    <a:pt x="365753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57162" y="4272026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0" y="161925"/>
                  </a:moveTo>
                  <a:lnTo>
                    <a:pt x="5784" y="118842"/>
                  </a:lnTo>
                  <a:lnTo>
                    <a:pt x="22109" y="80151"/>
                  </a:lnTo>
                  <a:lnTo>
                    <a:pt x="47429" y="47386"/>
                  </a:lnTo>
                  <a:lnTo>
                    <a:pt x="80201" y="22083"/>
                  </a:lnTo>
                  <a:lnTo>
                    <a:pt x="118881" y="5776"/>
                  </a:lnTo>
                  <a:lnTo>
                    <a:pt x="161925" y="0"/>
                  </a:lnTo>
                  <a:lnTo>
                    <a:pt x="3657536" y="0"/>
                  </a:lnTo>
                  <a:lnTo>
                    <a:pt x="3700628" y="5776"/>
                  </a:lnTo>
                  <a:lnTo>
                    <a:pt x="3739343" y="22083"/>
                  </a:lnTo>
                  <a:lnTo>
                    <a:pt x="3772138" y="47386"/>
                  </a:lnTo>
                  <a:lnTo>
                    <a:pt x="3797471" y="80151"/>
                  </a:lnTo>
                  <a:lnTo>
                    <a:pt x="3813802" y="118842"/>
                  </a:lnTo>
                  <a:lnTo>
                    <a:pt x="3819588" y="161925"/>
                  </a:lnTo>
                  <a:lnTo>
                    <a:pt x="3819588" y="809498"/>
                  </a:lnTo>
                  <a:lnTo>
                    <a:pt x="3813802" y="852590"/>
                  </a:lnTo>
                  <a:lnTo>
                    <a:pt x="3797471" y="891304"/>
                  </a:lnTo>
                  <a:lnTo>
                    <a:pt x="3772138" y="924099"/>
                  </a:lnTo>
                  <a:lnTo>
                    <a:pt x="3739343" y="949433"/>
                  </a:lnTo>
                  <a:lnTo>
                    <a:pt x="3700628" y="965763"/>
                  </a:lnTo>
                  <a:lnTo>
                    <a:pt x="3657536" y="971550"/>
                  </a:lnTo>
                  <a:lnTo>
                    <a:pt x="161925" y="971550"/>
                  </a:lnTo>
                  <a:lnTo>
                    <a:pt x="118881" y="965763"/>
                  </a:lnTo>
                  <a:lnTo>
                    <a:pt x="80201" y="949433"/>
                  </a:lnTo>
                  <a:lnTo>
                    <a:pt x="47429" y="924099"/>
                  </a:lnTo>
                  <a:lnTo>
                    <a:pt x="22109" y="891304"/>
                  </a:lnTo>
                  <a:lnTo>
                    <a:pt x="5784" y="852590"/>
                  </a:lnTo>
                  <a:lnTo>
                    <a:pt x="0" y="809498"/>
                  </a:lnTo>
                  <a:lnTo>
                    <a:pt x="0" y="1619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280670" y="4307522"/>
            <a:ext cx="3524250" cy="882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Consejo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establece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el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7525194" y="3940365"/>
            <a:ext cx="1132205" cy="1078865"/>
            <a:chOff x="7525194" y="3940365"/>
            <a:chExt cx="1132205" cy="1078865"/>
          </a:xfrm>
        </p:grpSpPr>
        <p:sp>
          <p:nvSpPr>
            <p:cNvPr id="49" name="object 49" descr=""/>
            <p:cNvSpPr/>
            <p:nvPr/>
          </p:nvSpPr>
          <p:spPr>
            <a:xfrm>
              <a:off x="7539481" y="3954653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442" y="0"/>
                  </a:moveTo>
                  <a:lnTo>
                    <a:pt x="139826" y="664845"/>
                  </a:lnTo>
                  <a:lnTo>
                    <a:pt x="22860" y="536448"/>
                  </a:lnTo>
                  <a:lnTo>
                    <a:pt x="0" y="1027303"/>
                  </a:lnTo>
                  <a:lnTo>
                    <a:pt x="490854" y="1050036"/>
                  </a:lnTo>
                  <a:lnTo>
                    <a:pt x="373888" y="921639"/>
                  </a:lnTo>
                  <a:lnTo>
                    <a:pt x="1103502" y="256794"/>
                  </a:lnTo>
                  <a:lnTo>
                    <a:pt x="869442" y="0"/>
                  </a:lnTo>
                  <a:close/>
                </a:path>
              </a:pathLst>
            </a:custGeom>
            <a:solidFill>
              <a:srgbClr val="FFF4C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539481" y="3954653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860" y="536448"/>
                  </a:moveTo>
                  <a:lnTo>
                    <a:pt x="139826" y="664845"/>
                  </a:lnTo>
                  <a:lnTo>
                    <a:pt x="869442" y="0"/>
                  </a:lnTo>
                  <a:lnTo>
                    <a:pt x="1103502" y="256794"/>
                  </a:lnTo>
                  <a:lnTo>
                    <a:pt x="373888" y="921639"/>
                  </a:lnTo>
                  <a:lnTo>
                    <a:pt x="490854" y="1050036"/>
                  </a:lnTo>
                  <a:lnTo>
                    <a:pt x="0" y="1027303"/>
                  </a:lnTo>
                  <a:lnTo>
                    <a:pt x="22860" y="536448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>
              <a:hlinkClick r:id="rId5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48025" y="3409950"/>
              <a:ext cx="2324100" cy="155257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357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728027" y="1862074"/>
            <a:ext cx="7245350" cy="1421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42595">
              <a:lnSpc>
                <a:spcPct val="100000"/>
              </a:lnSpc>
              <a:spcBef>
                <a:spcPts val="105"/>
              </a:spcBef>
            </a:pPr>
            <a:r>
              <a:rPr dirty="0" sz="2400" spc="-10" b="1">
                <a:solidFill>
                  <a:srgbClr val="221F1F"/>
                </a:solidFill>
                <a:latin typeface="Arial"/>
                <a:cs typeface="Arial"/>
              </a:rPr>
              <a:t>Respeto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90"/>
              </a:spcBef>
            </a:pP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miramiento,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consideración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y/o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deferencia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hace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alguien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50">
                <a:latin typeface="Arial MT"/>
                <a:cs typeface="Arial MT"/>
              </a:rPr>
              <a:t>o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algo.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>
              <a:hlinkClick r:id="rId5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8000" y="3600450"/>
              <a:ext cx="2724150" cy="1819275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728027" y="1862074"/>
            <a:ext cx="6994525" cy="1421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00050">
              <a:lnSpc>
                <a:spcPct val="100000"/>
              </a:lnSpc>
              <a:spcBef>
                <a:spcPts val="105"/>
              </a:spcBef>
            </a:pPr>
            <a:r>
              <a:rPr dirty="0" sz="2400" spc="-10" b="1">
                <a:solidFill>
                  <a:srgbClr val="221F1F"/>
                </a:solidFill>
                <a:latin typeface="Arial"/>
                <a:cs typeface="Arial"/>
              </a:rPr>
              <a:t>Esfuerzo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90"/>
              </a:spcBef>
            </a:pP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empleo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enérgico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vigor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ánimo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conseguir </a:t>
            </a:r>
            <a:r>
              <a:rPr dirty="0" sz="1800">
                <a:latin typeface="Arial MT"/>
                <a:cs typeface="Arial MT"/>
              </a:rPr>
              <a:t>algo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venciendo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dificultades.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0716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>
              <a:hlinkClick r:id="rId5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71775" y="3409950"/>
              <a:ext cx="2924175" cy="1952625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551815" y="1862074"/>
            <a:ext cx="6807200" cy="11328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27660">
              <a:lnSpc>
                <a:spcPct val="100000"/>
              </a:lnSpc>
              <a:spcBef>
                <a:spcPts val="105"/>
              </a:spcBef>
            </a:pPr>
            <a:r>
              <a:rPr dirty="0" sz="2400" spc="-10" b="1">
                <a:solidFill>
                  <a:srgbClr val="221F1F"/>
                </a:solidFill>
                <a:latin typeface="Arial"/>
                <a:cs typeface="Arial"/>
              </a:rPr>
              <a:t>Responsabilidad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800"/>
              </a:lnSpc>
              <a:spcBef>
                <a:spcPts val="1475"/>
              </a:spcBef>
            </a:pP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capacidad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reconocer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aceptar</a:t>
            </a:r>
            <a:r>
              <a:rPr dirty="0" sz="1800" spc="-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consecuencias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un </a:t>
            </a:r>
            <a:r>
              <a:rPr dirty="0" sz="1800">
                <a:latin typeface="Arial MT"/>
                <a:cs typeface="Arial MT"/>
              </a:rPr>
              <a:t>hecho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realizado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libremente.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357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>
              <a:hlinkClick r:id="rId5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52775" y="3343275"/>
              <a:ext cx="2514600" cy="167640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551815" y="1771268"/>
            <a:ext cx="6094095" cy="94741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73355">
              <a:lnSpc>
                <a:spcPct val="100000"/>
              </a:lnSpc>
              <a:spcBef>
                <a:spcPts val="105"/>
              </a:spcBef>
            </a:pPr>
            <a:r>
              <a:rPr dirty="0" sz="2400" spc="-10" b="1">
                <a:solidFill>
                  <a:srgbClr val="221F1F"/>
                </a:solidFill>
                <a:latin typeface="Arial"/>
                <a:cs typeface="Arial"/>
              </a:rPr>
              <a:t>Compañerismo/Amistad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10"/>
              </a:spcBef>
            </a:pP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capacidad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ayudar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demás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trabajar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equipo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0716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>
              <a:hlinkClick r:id="rId5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52775" y="3209925"/>
              <a:ext cx="2705100" cy="1800225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551815" y="1862074"/>
            <a:ext cx="4858385" cy="8566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53769">
              <a:lnSpc>
                <a:spcPct val="100000"/>
              </a:lnSpc>
              <a:spcBef>
                <a:spcPts val="105"/>
              </a:spcBef>
            </a:pPr>
            <a:r>
              <a:rPr dirty="0" sz="2400" spc="-10" b="1">
                <a:solidFill>
                  <a:srgbClr val="221F1F"/>
                </a:solidFill>
                <a:latin typeface="Arial"/>
                <a:cs typeface="Arial"/>
              </a:rPr>
              <a:t>Empatía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95"/>
              </a:spcBef>
            </a:pP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capacidad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ponerse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lugar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otro.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43573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5.3.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Valores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proceso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43230" y="1316037"/>
            <a:ext cx="7458709" cy="43541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 b="1">
                <a:latin typeface="Arial"/>
                <a:cs typeface="Arial"/>
              </a:rPr>
              <a:t>BIBLIOGRAFÍA:</a:t>
            </a:r>
            <a:endParaRPr sz="1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0"/>
              </a:spcBef>
            </a:pPr>
            <a:endParaRPr sz="1550">
              <a:latin typeface="Arial"/>
              <a:cs typeface="Arial"/>
            </a:endParaRPr>
          </a:p>
          <a:p>
            <a:pPr algn="just" marL="463550" marR="5715" indent="-450850">
              <a:lnSpc>
                <a:spcPct val="99100"/>
              </a:lnSpc>
              <a:spcBef>
                <a:spcPts val="5"/>
              </a:spcBef>
            </a:pPr>
            <a:r>
              <a:rPr dirty="0" sz="1800">
                <a:latin typeface="Arial MT"/>
                <a:cs typeface="Arial MT"/>
              </a:rPr>
              <a:t>Decreto</a:t>
            </a:r>
            <a:r>
              <a:rPr dirty="0" sz="1800" spc="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36/2022,</a:t>
            </a:r>
            <a:r>
              <a:rPr dirty="0" sz="1800" spc="1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8</a:t>
            </a:r>
            <a:r>
              <a:rPr dirty="0" sz="1800" spc="1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junio,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Consejo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Gobierno,</a:t>
            </a:r>
            <a:r>
              <a:rPr dirty="0" sz="1800" spc="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1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se </a:t>
            </a:r>
            <a:r>
              <a:rPr dirty="0" sz="1800">
                <a:latin typeface="Arial MT"/>
                <a:cs typeface="Arial MT"/>
              </a:rPr>
              <a:t>establece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Comunidad</a:t>
            </a:r>
            <a:r>
              <a:rPr dirty="0" sz="1800" spc="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Madrid</a:t>
            </a:r>
            <a:r>
              <a:rPr dirty="0" sz="1800" spc="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ordenación</a:t>
            </a:r>
            <a:r>
              <a:rPr dirty="0" sz="1800" spc="10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9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currículo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etapa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Infantil.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marL="12700">
              <a:lnSpc>
                <a:spcPts val="2130"/>
              </a:lnSpc>
              <a:tabLst>
                <a:tab pos="812165" algn="l"/>
                <a:tab pos="1193165" algn="l"/>
                <a:tab pos="2069464" algn="l"/>
                <a:tab pos="2589530" algn="l"/>
                <a:tab pos="3542029" algn="l"/>
                <a:tab pos="4596765" algn="l"/>
                <a:tab pos="4862830" algn="l"/>
                <a:tab pos="5929630" algn="l"/>
                <a:tab pos="6335395" algn="l"/>
              </a:tabLst>
            </a:pPr>
            <a:r>
              <a:rPr dirty="0" sz="1800" spc="-10">
                <a:latin typeface="Arial MT"/>
                <a:cs typeface="Arial MT"/>
              </a:rPr>
              <a:t>Marín,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>
                <a:latin typeface="Arial MT"/>
                <a:cs typeface="Arial MT"/>
              </a:rPr>
              <a:t>R.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(1976).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 i="1">
                <a:latin typeface="Arial"/>
                <a:cs typeface="Arial"/>
              </a:rPr>
              <a:t>Los</a:t>
            </a:r>
            <a:r>
              <a:rPr dirty="0" sz="1800" i="1">
                <a:latin typeface="Arial"/>
                <a:cs typeface="Arial"/>
              </a:rPr>
              <a:t>	</a:t>
            </a:r>
            <a:r>
              <a:rPr dirty="0" sz="1800" spc="-10" i="1">
                <a:latin typeface="Arial"/>
                <a:cs typeface="Arial"/>
              </a:rPr>
              <a:t>valores,</a:t>
            </a:r>
            <a:r>
              <a:rPr dirty="0" sz="1800" i="1">
                <a:latin typeface="Arial"/>
                <a:cs typeface="Arial"/>
              </a:rPr>
              <a:t>	</a:t>
            </a:r>
            <a:r>
              <a:rPr dirty="0" sz="1800" spc="-10" i="1">
                <a:latin typeface="Arial"/>
                <a:cs typeface="Arial"/>
              </a:rPr>
              <a:t>objetivos</a:t>
            </a:r>
            <a:r>
              <a:rPr dirty="0" sz="1800" i="1">
                <a:latin typeface="Arial"/>
                <a:cs typeface="Arial"/>
              </a:rPr>
              <a:t>	</a:t>
            </a:r>
            <a:r>
              <a:rPr dirty="0" sz="1800" spc="-50" i="1">
                <a:latin typeface="Arial"/>
                <a:cs typeface="Arial"/>
              </a:rPr>
              <a:t>y</a:t>
            </a:r>
            <a:r>
              <a:rPr dirty="0" sz="1800" i="1">
                <a:latin typeface="Arial"/>
                <a:cs typeface="Arial"/>
              </a:rPr>
              <a:t>	</a:t>
            </a:r>
            <a:r>
              <a:rPr dirty="0" sz="1800" spc="-10" i="1">
                <a:latin typeface="Arial"/>
                <a:cs typeface="Arial"/>
              </a:rPr>
              <a:t>actitudes</a:t>
            </a:r>
            <a:r>
              <a:rPr dirty="0" sz="1800" i="1">
                <a:latin typeface="Arial"/>
                <a:cs typeface="Arial"/>
              </a:rPr>
              <a:t>	</a:t>
            </a:r>
            <a:r>
              <a:rPr dirty="0" sz="1800" spc="-25" i="1">
                <a:latin typeface="Arial"/>
                <a:cs typeface="Arial"/>
              </a:rPr>
              <a:t>en</a:t>
            </a:r>
            <a:r>
              <a:rPr dirty="0" sz="1800" i="1">
                <a:latin typeface="Arial"/>
                <a:cs typeface="Arial"/>
              </a:rPr>
              <a:t>	</a:t>
            </a:r>
            <a:r>
              <a:rPr dirty="0" sz="1800" spc="-10" i="1">
                <a:latin typeface="Arial"/>
                <a:cs typeface="Arial"/>
              </a:rPr>
              <a:t>educación.</a:t>
            </a:r>
            <a:endParaRPr sz="1800">
              <a:latin typeface="Arial"/>
              <a:cs typeface="Arial"/>
            </a:endParaRPr>
          </a:p>
          <a:p>
            <a:pPr marL="463550">
              <a:lnSpc>
                <a:spcPts val="2130"/>
              </a:lnSpc>
            </a:pPr>
            <a:r>
              <a:rPr dirty="0" sz="1800" spc="-10">
                <a:latin typeface="Arial MT"/>
                <a:cs typeface="Arial MT"/>
              </a:rPr>
              <a:t>Valladolid: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Miñon.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Arial MT"/>
                <a:cs typeface="Arial MT"/>
              </a:rPr>
              <a:t>Ortega,</a:t>
            </a:r>
            <a:r>
              <a:rPr dirty="0" sz="1800" spc="60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P.,</a:t>
            </a:r>
            <a:r>
              <a:rPr dirty="0" sz="1800" spc="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Minguez,</a:t>
            </a:r>
            <a:r>
              <a:rPr dirty="0" sz="1800" spc="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R.,</a:t>
            </a:r>
            <a:r>
              <a:rPr dirty="0" sz="1800" spc="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Gil,</a:t>
            </a:r>
            <a:r>
              <a:rPr dirty="0" sz="1800" spc="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R.</a:t>
            </a:r>
            <a:r>
              <a:rPr dirty="0" sz="1800" spc="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(1994).</a:t>
            </a:r>
            <a:r>
              <a:rPr dirty="0" sz="1800" spc="50">
                <a:latin typeface="Arial MT"/>
                <a:cs typeface="Arial MT"/>
              </a:rPr>
              <a:t> </a:t>
            </a:r>
            <a:r>
              <a:rPr dirty="0" sz="1800" i="1">
                <a:latin typeface="Arial"/>
                <a:cs typeface="Arial"/>
              </a:rPr>
              <a:t>Educación</a:t>
            </a:r>
            <a:r>
              <a:rPr dirty="0" sz="1800" spc="4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para</a:t>
            </a:r>
            <a:r>
              <a:rPr dirty="0" sz="1800" spc="3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80" i="1">
                <a:latin typeface="Arial"/>
                <a:cs typeface="Arial"/>
              </a:rPr>
              <a:t> </a:t>
            </a:r>
            <a:r>
              <a:rPr dirty="0" sz="1800" spc="-10" i="1">
                <a:latin typeface="Arial"/>
                <a:cs typeface="Arial"/>
              </a:rPr>
              <a:t>convivencia.</a:t>
            </a:r>
            <a:endParaRPr sz="1800">
              <a:latin typeface="Arial"/>
              <a:cs typeface="Arial"/>
            </a:endParaRPr>
          </a:p>
          <a:p>
            <a:pPr marL="463550">
              <a:lnSpc>
                <a:spcPct val="100000"/>
              </a:lnSpc>
              <a:spcBef>
                <a:spcPts val="20"/>
              </a:spcBef>
            </a:pP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tolerancia</a:t>
            </a:r>
            <a:r>
              <a:rPr dirty="0" sz="1800" spc="-4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en la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escuela.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>
                <a:latin typeface="Arial MT"/>
                <a:cs typeface="Arial MT"/>
              </a:rPr>
              <a:t>Nau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Llibres.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800">
              <a:latin typeface="Arial MT"/>
              <a:cs typeface="Arial MT"/>
            </a:endParaRPr>
          </a:p>
          <a:p>
            <a:pPr algn="just" marL="463550" marR="5080" indent="-45085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Villejo,</a:t>
            </a:r>
            <a:r>
              <a:rPr dirty="0" sz="1800" spc="1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J.</a:t>
            </a:r>
            <a:r>
              <a:rPr dirty="0" sz="1800" spc="1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M.</a:t>
            </a:r>
            <a:r>
              <a:rPr dirty="0" sz="1800" spc="1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B.</a:t>
            </a:r>
            <a:r>
              <a:rPr dirty="0" sz="1800" spc="20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(2002).</a:t>
            </a:r>
            <a:r>
              <a:rPr dirty="0" sz="1800" spc="1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Claves</a:t>
            </a:r>
            <a:r>
              <a:rPr dirty="0" sz="1800" spc="2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psico-</a:t>
            </a:r>
            <a:r>
              <a:rPr dirty="0" sz="1800">
                <a:latin typeface="Arial MT"/>
                <a:cs typeface="Arial MT"/>
              </a:rPr>
              <a:t>didácticas</a:t>
            </a:r>
            <a:r>
              <a:rPr dirty="0" sz="1800" spc="1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1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educar</a:t>
            </a:r>
            <a:r>
              <a:rPr dirty="0" sz="1800" spc="2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2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valores </a:t>
            </a:r>
            <a:r>
              <a:rPr dirty="0" sz="1800">
                <a:latin typeface="Arial MT"/>
                <a:cs typeface="Arial MT"/>
              </a:rPr>
              <a:t>desde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10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infantil.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 i="1">
                <a:latin typeface="Arial"/>
                <a:cs typeface="Arial"/>
              </a:rPr>
              <a:t>Padres</a:t>
            </a:r>
            <a:r>
              <a:rPr dirty="0" sz="1800" spc="9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9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Maestros/Journal</a:t>
            </a:r>
            <a:r>
              <a:rPr dirty="0" sz="1800" spc="1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of</a:t>
            </a:r>
            <a:r>
              <a:rPr dirty="0" sz="1800" spc="114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Parents</a:t>
            </a:r>
            <a:r>
              <a:rPr dirty="0" sz="1800" spc="80" i="1">
                <a:latin typeface="Arial"/>
                <a:cs typeface="Arial"/>
              </a:rPr>
              <a:t> </a:t>
            </a:r>
            <a:r>
              <a:rPr dirty="0" sz="1800" spc="-25" i="1">
                <a:latin typeface="Arial"/>
                <a:cs typeface="Arial"/>
              </a:rPr>
              <a:t>and </a:t>
            </a:r>
            <a:r>
              <a:rPr dirty="0" sz="1800" spc="-10" i="1">
                <a:latin typeface="Arial"/>
                <a:cs typeface="Arial"/>
              </a:rPr>
              <a:t>Teachers</a:t>
            </a:r>
            <a:r>
              <a:rPr dirty="0" sz="1800" spc="-10">
                <a:latin typeface="Arial MT"/>
                <a:cs typeface="Arial MT"/>
              </a:rPr>
              <a:t>,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(266),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14-</a:t>
            </a:r>
            <a:r>
              <a:rPr dirty="0" sz="1800" spc="-25">
                <a:latin typeface="Arial MT"/>
                <a:cs typeface="Arial MT"/>
              </a:rPr>
              <a:t>17.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95465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 spc="-114">
                <a:solidFill>
                  <a:srgbClr val="FFFFFF"/>
                </a:solidFill>
              </a:rPr>
              <a:t>V.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EDUCAR EN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VALORES</a:t>
            </a:r>
            <a:endParaRPr sz="200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81236"/>
              <a:ext cx="9144000" cy="407676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8450"/>
              <a:ext cx="9144000" cy="4019550"/>
            </a:xfrm>
            <a:custGeom>
              <a:avLst/>
              <a:gdLst/>
              <a:ahLst/>
              <a:cxnLst/>
              <a:rect l="l" t="t" r="r" b="b"/>
              <a:pathLst>
                <a:path w="9144000" h="4019550">
                  <a:moveTo>
                    <a:pt x="9144000" y="0"/>
                  </a:moveTo>
                  <a:lnTo>
                    <a:pt x="0" y="0"/>
                  </a:lnTo>
                  <a:lnTo>
                    <a:pt x="0" y="4019550"/>
                  </a:lnTo>
                  <a:lnTo>
                    <a:pt x="9144000" y="40195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3175" y="2486025"/>
            <a:ext cx="4057650" cy="10287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240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9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4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055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30"/>
              </a:spcBef>
            </a:pPr>
            <a:r>
              <a:rPr dirty="0"/>
              <a:t>MUCHAS</a:t>
            </a:r>
            <a:r>
              <a:rPr dirty="0" spc="-12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8" name="object 8" descr="">
              <a:hlinkClick r:id="rId4"/>
            </p:cNvPr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0" name="object 10" descr="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1" name="object 11" descr="">
              <a:hlinkClick r:id="rId4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2" name="object 12" descr="">
              <a:hlinkClick r:id="rId4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3" name="object 13" descr="">
              <a:hlinkClick r:id="rId4"/>
            </p:cNvPr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>
              <a:hlinkClick r:id="rId4"/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5" name="object 15" descr="">
              <a:hlinkClick r:id="rId4"/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6" name="object 16" descr="">
              <a:hlinkClick r:id="rId4"/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17" name="object 17" descr="">
              <a:hlinkClick r:id="rId4"/>
            </p:cNvPr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>
              <a:hlinkClick r:id="rId4"/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19" name="object 19" descr="">
              <a:hlinkClick r:id="rId4"/>
            </p:cNvPr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>
              <a:hlinkClick r:id="rId4"/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1" name="object 21" descr="">
              <a:hlinkClick r:id="rId4"/>
            </p:cNvPr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425700" y="3911536"/>
            <a:ext cx="5202555" cy="1212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>
                <a:latin typeface="Times New Roman"/>
                <a:cs typeface="Times New Roman"/>
              </a:rPr>
              <a:t>©2024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Beatriz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Polo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Recuero.</a:t>
            </a:r>
            <a:endParaRPr sz="1250">
              <a:latin typeface="Times New Roman"/>
              <a:cs typeface="Times New Roman"/>
            </a:endParaRPr>
          </a:p>
          <a:p>
            <a:pPr marL="12700" marR="346710">
              <a:lnSpc>
                <a:spcPct val="100000"/>
              </a:lnSpc>
              <a:spcBef>
                <a:spcPts val="80"/>
              </a:spcBef>
            </a:pPr>
            <a:r>
              <a:rPr dirty="0" sz="1250">
                <a:latin typeface="Times New Roman"/>
                <a:cs typeface="Times New Roman"/>
              </a:rPr>
              <a:t>Presentaciones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la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asignatura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Educación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Física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semipresencial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(URJC). </a:t>
            </a:r>
            <a:r>
              <a:rPr dirty="0" sz="1250">
                <a:latin typeface="Times New Roman"/>
                <a:cs typeface="Times New Roman"/>
              </a:rPr>
              <a:t>Algunos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derechos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reservados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5200"/>
              </a:lnSpc>
            </a:pPr>
            <a:r>
              <a:rPr dirty="0" sz="1250">
                <a:latin typeface="Times New Roman"/>
                <a:cs typeface="Times New Roman"/>
              </a:rPr>
              <a:t>Este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documento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distribuye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bajo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la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licencia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“Atribución-Compartir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Igual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4.0 </a:t>
            </a:r>
            <a:r>
              <a:rPr dirty="0" sz="1250">
                <a:latin typeface="Times New Roman"/>
                <a:cs typeface="Times New Roman"/>
              </a:rPr>
              <a:t>Internacional”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</a:t>
            </a:r>
            <a:r>
              <a:rPr dirty="0" sz="1250" spc="1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Creative</a:t>
            </a:r>
            <a:r>
              <a:rPr dirty="0" sz="1250" spc="16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Commons,</a:t>
            </a:r>
            <a:r>
              <a:rPr dirty="0" sz="1250" spc="1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disponible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en </a:t>
            </a:r>
            <a:r>
              <a:rPr dirty="0" sz="1250">
                <a:latin typeface="Times New Roman"/>
                <a:cs typeface="Times New Roman"/>
              </a:rPr>
              <a:t>https://creativecommons.org/licenses/by-</a:t>
            </a:r>
            <a:r>
              <a:rPr dirty="0" sz="1250" spc="-10">
                <a:latin typeface="Times New Roman"/>
                <a:cs typeface="Times New Roman"/>
              </a:rPr>
              <a:t>sa/4.0/deed.es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838950" y="4857750"/>
            <a:ext cx="781050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9725" y="5729787"/>
            <a:ext cx="350012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60"/>
              </a:lnSpc>
            </a:pPr>
            <a:r>
              <a:rPr dirty="0" sz="950">
                <a:latin typeface="Times New Roman"/>
                <a:cs typeface="Times New Roman"/>
              </a:rPr>
              <a:t>©2022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Beatriz</a:t>
            </a:r>
            <a:r>
              <a:rPr dirty="0" sz="950" spc="9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Polo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Recuero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latin typeface="Times New Roman"/>
                <a:cs typeface="Times New Roman"/>
              </a:rPr>
              <a:t>Algunos</a:t>
            </a:r>
            <a:r>
              <a:rPr dirty="0" sz="950" spc="16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derechos</a:t>
            </a:r>
            <a:r>
              <a:rPr dirty="0" sz="950" spc="16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reservados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5400"/>
              </a:lnSpc>
            </a:pPr>
            <a:r>
              <a:rPr dirty="0" sz="950">
                <a:latin typeface="Times New Roman"/>
                <a:cs typeface="Times New Roman"/>
              </a:rPr>
              <a:t>Este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documento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se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distribuye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bajo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licencia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“Atribución-</a:t>
            </a:r>
            <a:r>
              <a:rPr dirty="0" sz="950" spc="-10">
                <a:latin typeface="Times New Roman"/>
                <a:cs typeface="Times New Roman"/>
              </a:rPr>
              <a:t>Compartir </a:t>
            </a:r>
            <a:r>
              <a:rPr dirty="0" sz="950" spc="10">
                <a:latin typeface="Times New Roman"/>
                <a:cs typeface="Times New Roman"/>
              </a:rPr>
              <a:t>Igual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4.0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Internacional”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Creative</a:t>
            </a:r>
            <a:r>
              <a:rPr dirty="0" sz="950" spc="1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Commons,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disponible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Times New Roman"/>
                <a:cs typeface="Times New Roman"/>
              </a:rPr>
              <a:t>en </a:t>
            </a:r>
            <a:r>
              <a:rPr dirty="0" sz="95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sa/4.0/deed.es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1885886"/>
            <a:ext cx="9144000" cy="4972685"/>
            <a:chOff x="0" y="1885886"/>
            <a:chExt cx="9144000" cy="49726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5886"/>
              <a:ext cx="9144000" cy="497211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3099"/>
              <a:ext cx="9144000" cy="4914900"/>
            </a:xfrm>
            <a:custGeom>
              <a:avLst/>
              <a:gdLst/>
              <a:ahLst/>
              <a:cxnLst/>
              <a:rect l="l" t="t" r="r" b="b"/>
              <a:pathLst>
                <a:path w="9144000" h="4914900">
                  <a:moveTo>
                    <a:pt x="9144000" y="0"/>
                  </a:moveTo>
                  <a:lnTo>
                    <a:pt x="0" y="0"/>
                  </a:lnTo>
                  <a:lnTo>
                    <a:pt x="0" y="4914900"/>
                  </a:lnTo>
                  <a:lnTo>
                    <a:pt x="9144000" y="49149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625" y="3933825"/>
            <a:ext cx="4057650" cy="8286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3655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265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8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3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605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17415" y="5019611"/>
            <a:ext cx="3901440" cy="943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899"/>
              </a:lnSpc>
              <a:spcBef>
                <a:spcPts val="9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40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3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3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4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3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114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10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FÏSICA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6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Infantil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Semipresencial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(Vicálvaro)</a:t>
            </a:r>
            <a:endParaRPr sz="1200">
              <a:latin typeface="Arial MT"/>
              <a:cs typeface="Arial MT"/>
            </a:endParaRPr>
          </a:p>
          <a:p>
            <a:pPr algn="just" marL="12700">
              <a:lnSpc>
                <a:spcPts val="1425"/>
              </a:lnSpc>
            </a:pPr>
            <a:r>
              <a:rPr dirty="0" sz="1200">
                <a:latin typeface="Arial MT"/>
                <a:cs typeface="Arial MT"/>
              </a:rPr>
              <a:t>©2024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Recuero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Adrián</a:t>
            </a:r>
            <a:r>
              <a:rPr dirty="0" sz="1200" spc="-10">
                <a:latin typeface="Arial MT"/>
                <a:cs typeface="Arial MT"/>
              </a:rPr>
              <a:t> Solera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Alfonso.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48560" y="495935"/>
            <a:ext cx="4128135" cy="99821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4385"/>
              </a:lnSpc>
              <a:spcBef>
                <a:spcPts val="130"/>
              </a:spcBef>
              <a:tabLst>
                <a:tab pos="2783840" algn="l"/>
              </a:tabLst>
            </a:pPr>
            <a:r>
              <a:rPr dirty="0" sz="3950" spc="-10">
                <a:solidFill>
                  <a:srgbClr val="D1282D"/>
                </a:solidFill>
              </a:rPr>
              <a:t>EDUCACIÓN</a:t>
            </a:r>
            <a:r>
              <a:rPr dirty="0" sz="3950">
                <a:solidFill>
                  <a:srgbClr val="D1282D"/>
                </a:solidFill>
              </a:rPr>
              <a:t>	</a:t>
            </a:r>
            <a:r>
              <a:rPr dirty="0" sz="3950" spc="-10">
                <a:solidFill>
                  <a:srgbClr val="D1282D"/>
                </a:solidFill>
              </a:rPr>
              <a:t>FÍSICA</a:t>
            </a:r>
            <a:endParaRPr sz="3950"/>
          </a:p>
          <a:p>
            <a:pPr algn="ctr">
              <a:lnSpc>
                <a:spcPts val="3245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105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9" name="object 9" descr=""/>
          <p:cNvSpPr txBox="1"/>
          <p:nvPr/>
        </p:nvSpPr>
        <p:spPr>
          <a:xfrm>
            <a:off x="1000125" y="1895475"/>
            <a:ext cx="7677150" cy="1400175"/>
          </a:xfrm>
          <a:prstGeom prst="rect">
            <a:avLst/>
          </a:prstGeom>
          <a:solidFill>
            <a:srgbClr val="0D0D0D"/>
          </a:solidFill>
        </p:spPr>
        <p:txBody>
          <a:bodyPr wrap="square" lIns="0" tIns="15875" rIns="0" bIns="0" rtlCol="0" vert="horz">
            <a:spAutoFit/>
          </a:bodyPr>
          <a:lstStyle/>
          <a:p>
            <a:pPr algn="ctr" marL="12065">
              <a:lnSpc>
                <a:spcPct val="100000"/>
              </a:lnSpc>
              <a:spcBef>
                <a:spcPts val="12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endParaRPr sz="3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35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JUEGO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11" name="object 11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7" name="object 2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734300" y="6115050"/>
            <a:ext cx="771525" cy="276225"/>
          </a:xfrm>
          <a:prstGeom prst="rect">
            <a:avLst/>
          </a:prstGeom>
        </p:spPr>
      </p:pic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1276413"/>
            <a:ext cx="8382634" cy="1019175"/>
            <a:chOff x="438150" y="1276413"/>
            <a:chExt cx="8382634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1290700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8188261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88261" y="990600"/>
                  </a:lnTo>
                  <a:lnTo>
                    <a:pt x="8232162" y="984693"/>
                  </a:lnTo>
                  <a:lnTo>
                    <a:pt x="8271625" y="968026"/>
                  </a:lnTo>
                  <a:lnTo>
                    <a:pt x="8305069" y="942181"/>
                  </a:lnTo>
                  <a:lnTo>
                    <a:pt x="8330915" y="908736"/>
                  </a:lnTo>
                  <a:lnTo>
                    <a:pt x="8347581" y="869273"/>
                  </a:lnTo>
                  <a:lnTo>
                    <a:pt x="8353488" y="825373"/>
                  </a:lnTo>
                  <a:lnTo>
                    <a:pt x="8353488" y="165100"/>
                  </a:lnTo>
                  <a:lnTo>
                    <a:pt x="8347581" y="121208"/>
                  </a:lnTo>
                  <a:lnTo>
                    <a:pt x="8330915" y="81769"/>
                  </a:lnTo>
                  <a:lnTo>
                    <a:pt x="8305069" y="48355"/>
                  </a:lnTo>
                  <a:lnTo>
                    <a:pt x="8271625" y="22540"/>
                  </a:lnTo>
                  <a:lnTo>
                    <a:pt x="8232162" y="5897"/>
                  </a:lnTo>
                  <a:lnTo>
                    <a:pt x="8188261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1290700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88261" y="0"/>
                  </a:lnTo>
                  <a:lnTo>
                    <a:pt x="8232162" y="5897"/>
                  </a:lnTo>
                  <a:lnTo>
                    <a:pt x="8271625" y="22540"/>
                  </a:lnTo>
                  <a:lnTo>
                    <a:pt x="8305069" y="48355"/>
                  </a:lnTo>
                  <a:lnTo>
                    <a:pt x="8330915" y="81769"/>
                  </a:lnTo>
                  <a:lnTo>
                    <a:pt x="8347581" y="121208"/>
                  </a:lnTo>
                  <a:lnTo>
                    <a:pt x="8353488" y="165100"/>
                  </a:lnTo>
                  <a:lnTo>
                    <a:pt x="8353488" y="825373"/>
                  </a:lnTo>
                  <a:lnTo>
                    <a:pt x="8347581" y="869273"/>
                  </a:lnTo>
                  <a:lnTo>
                    <a:pt x="8330915" y="908736"/>
                  </a:lnTo>
                  <a:lnTo>
                    <a:pt x="8305069" y="942181"/>
                  </a:lnTo>
                  <a:lnTo>
                    <a:pt x="8271625" y="968026"/>
                  </a:lnTo>
                  <a:lnTo>
                    <a:pt x="8232162" y="984693"/>
                  </a:lnTo>
                  <a:lnTo>
                    <a:pt x="8188261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333057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VI.</a:t>
            </a:r>
            <a:r>
              <a:rPr dirty="0" sz="2400" spc="-5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EL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JUEGO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402830" cy="3339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99440" indent="-58674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CARACTERÍSTICAS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CLASIFICACIÓN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ts val="2865"/>
              </a:lnSpc>
              <a:buAutoNum type="arabicPeriod"/>
              <a:tabLst>
                <a:tab pos="599440" algn="l"/>
              </a:tabLst>
            </a:pP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JUEGO</a:t>
            </a:r>
            <a:r>
              <a:rPr dirty="0" sz="2400" spc="-1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COMO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ACTIVIDAD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519551" y="2471801"/>
              <a:ext cx="2112645" cy="366395"/>
            </a:xfrm>
            <a:custGeom>
              <a:avLst/>
              <a:gdLst/>
              <a:ahLst/>
              <a:cxnLst/>
              <a:rect l="l" t="t" r="r" b="b"/>
              <a:pathLst>
                <a:path w="2112645" h="366394">
                  <a:moveTo>
                    <a:pt x="1057275" y="0"/>
                  </a:moveTo>
                  <a:lnTo>
                    <a:pt x="1057275" y="183134"/>
                  </a:lnTo>
                  <a:lnTo>
                    <a:pt x="2112518" y="183134"/>
                  </a:lnTo>
                  <a:lnTo>
                    <a:pt x="2112518" y="366268"/>
                  </a:lnTo>
                </a:path>
                <a:path w="2112645" h="366394">
                  <a:moveTo>
                    <a:pt x="1055243" y="0"/>
                  </a:moveTo>
                  <a:lnTo>
                    <a:pt x="1055243" y="183134"/>
                  </a:lnTo>
                  <a:lnTo>
                    <a:pt x="0" y="183134"/>
                  </a:lnTo>
                  <a:lnTo>
                    <a:pt x="0" y="366268"/>
                  </a:lnTo>
                </a:path>
              </a:pathLst>
            </a:custGeom>
            <a:ln w="28575">
              <a:solidFill>
                <a:srgbClr val="A61E2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2008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6.1.</a:t>
            </a:r>
            <a:r>
              <a:rPr dirty="0" sz="1550" spc="1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Definición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445134" y="3984307"/>
            <a:ext cx="8253730" cy="1837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509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vocablo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juego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tiene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muchas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acepciones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interpretaciones:</a:t>
            </a:r>
            <a:endParaRPr sz="1800">
              <a:latin typeface="Arial MT"/>
              <a:cs typeface="Arial MT"/>
            </a:endParaRPr>
          </a:p>
          <a:p>
            <a:pPr algn="r" marR="911860">
              <a:lnSpc>
                <a:spcPct val="100000"/>
              </a:lnSpc>
              <a:spcBef>
                <a:spcPts val="20"/>
              </a:spcBef>
            </a:pPr>
            <a:r>
              <a:rPr dirty="0" sz="1800">
                <a:latin typeface="Arial MT"/>
                <a:cs typeface="Arial MT"/>
              </a:rPr>
              <a:t>Acción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efecto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 jugar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entretenimiento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(RAE).</a:t>
            </a:r>
            <a:endParaRPr sz="1800">
              <a:latin typeface="Arial MT"/>
              <a:cs typeface="Arial MT"/>
            </a:endParaRPr>
          </a:p>
          <a:p>
            <a:pPr algn="ctr" marL="12065" marR="5080">
              <a:lnSpc>
                <a:spcPct val="100899"/>
              </a:lnSpc>
              <a:spcBef>
                <a:spcPts val="1205"/>
              </a:spcBef>
            </a:pP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ocupación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libre,</a:t>
            </a:r>
            <a:r>
              <a:rPr dirty="0" sz="1800" spc="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realiza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dentro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límites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establecidos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espacio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tiempo,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atendiendo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reglas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libremente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aceptadas,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pero </a:t>
            </a:r>
            <a:r>
              <a:rPr dirty="0" sz="1800">
                <a:latin typeface="Arial MT"/>
                <a:cs typeface="Arial MT"/>
              </a:rPr>
              <a:t>incondicionalmente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seguidas,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tiene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objetivo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sí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mismo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se </a:t>
            </a:r>
            <a:r>
              <a:rPr dirty="0" sz="1800">
                <a:latin typeface="Arial MT"/>
                <a:cs typeface="Arial MT"/>
              </a:rPr>
              <a:t>acompaña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sentimientos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tensión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alegría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(Huizinga,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1972).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700526" y="1605025"/>
            <a:ext cx="1752600" cy="866775"/>
          </a:xfrm>
          <a:prstGeom prst="rect">
            <a:avLst/>
          </a:prstGeom>
          <a:solidFill>
            <a:srgbClr val="F1F1F1"/>
          </a:solidFill>
          <a:ln w="28575">
            <a:solidFill>
              <a:srgbClr val="BC2229"/>
            </a:solidFill>
          </a:ln>
        </p:spPr>
        <p:txBody>
          <a:bodyPr wrap="square" lIns="0" tIns="3619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85"/>
              </a:spcBef>
            </a:pPr>
            <a:endParaRPr sz="1700">
              <a:latin typeface="Times New Roman"/>
              <a:cs typeface="Times New Roman"/>
            </a:endParaRPr>
          </a:p>
          <a:p>
            <a:pPr marL="17145">
              <a:lnSpc>
                <a:spcPct val="100000"/>
              </a:lnSpc>
            </a:pPr>
            <a:r>
              <a:rPr dirty="0" sz="1700" spc="-10">
                <a:latin typeface="Arial MT"/>
                <a:cs typeface="Arial MT"/>
              </a:rPr>
              <a:t>Etimológicamente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652776" y="2843276"/>
            <a:ext cx="1743075" cy="866775"/>
          </a:xfrm>
          <a:prstGeom prst="rect">
            <a:avLst/>
          </a:prstGeom>
          <a:ln w="28575">
            <a:solidFill>
              <a:srgbClr val="BC2229"/>
            </a:solidFill>
          </a:ln>
        </p:spPr>
        <p:txBody>
          <a:bodyPr wrap="square" lIns="0" tIns="184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dirty="0" sz="1700" spc="-10">
                <a:latin typeface="Arial MT"/>
                <a:cs typeface="Arial MT"/>
              </a:rPr>
              <a:t>“iocus”</a:t>
            </a:r>
            <a:endParaRPr sz="1700">
              <a:latin typeface="Arial MT"/>
              <a:cs typeface="Arial MT"/>
            </a:endParaRPr>
          </a:p>
          <a:p>
            <a:pPr algn="ctr" marL="20320" marR="26034">
              <a:lnSpc>
                <a:spcPts val="1800"/>
              </a:lnSpc>
              <a:spcBef>
                <a:spcPts val="625"/>
              </a:spcBef>
            </a:pPr>
            <a:r>
              <a:rPr dirty="0" sz="1700">
                <a:latin typeface="Arial MT"/>
                <a:cs typeface="Arial MT"/>
              </a:rPr>
              <a:t>Diversión,</a:t>
            </a:r>
            <a:r>
              <a:rPr dirty="0" sz="1700" spc="-7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broma, pasatiempo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757801" y="2843276"/>
            <a:ext cx="1743075" cy="866775"/>
          </a:xfrm>
          <a:prstGeom prst="rect">
            <a:avLst/>
          </a:prstGeom>
          <a:ln w="28575">
            <a:solidFill>
              <a:srgbClr val="BC2229"/>
            </a:solidFill>
          </a:ln>
        </p:spPr>
        <p:txBody>
          <a:bodyPr wrap="square" lIns="0" tIns="18415" rIns="0" bIns="0" rtlCol="0" vert="horz">
            <a:spAutoFit/>
          </a:bodyPr>
          <a:lstStyle/>
          <a:p>
            <a:pPr algn="ctr" marL="8255">
              <a:lnSpc>
                <a:spcPct val="100000"/>
              </a:lnSpc>
              <a:spcBef>
                <a:spcPts val="145"/>
              </a:spcBef>
            </a:pPr>
            <a:r>
              <a:rPr dirty="0" sz="1700" spc="-10">
                <a:latin typeface="Arial MT"/>
                <a:cs typeface="Arial MT"/>
              </a:rPr>
              <a:t>“ludus”</a:t>
            </a:r>
            <a:endParaRPr sz="1700">
              <a:latin typeface="Arial MT"/>
              <a:cs typeface="Arial MT"/>
            </a:endParaRPr>
          </a:p>
          <a:p>
            <a:pPr algn="ctr" marL="82550" marR="67310" indent="-5715">
              <a:lnSpc>
                <a:spcPts val="1800"/>
              </a:lnSpc>
              <a:spcBef>
                <a:spcPts val="625"/>
              </a:spcBef>
            </a:pPr>
            <a:r>
              <a:rPr dirty="0" sz="1700">
                <a:latin typeface="Arial MT"/>
                <a:cs typeface="Arial MT"/>
              </a:rPr>
              <a:t>Juego,</a:t>
            </a:r>
            <a:r>
              <a:rPr dirty="0" sz="1700" spc="-8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diversión </a:t>
            </a:r>
            <a:r>
              <a:rPr dirty="0" sz="1700">
                <a:latin typeface="Arial MT"/>
                <a:cs typeface="Arial MT"/>
              </a:rPr>
              <a:t>(Huizinga,</a:t>
            </a:r>
            <a:r>
              <a:rPr dirty="0" sz="1700" spc="-9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1972)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381125"/>
            <a:ext cx="6467475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373062" y="2223452"/>
            <a:ext cx="7938134" cy="1673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Times New Roman"/>
                <a:cs typeface="Times New Roman"/>
              </a:rPr>
              <a:t>Artículo</a:t>
            </a:r>
            <a:r>
              <a:rPr dirty="0" sz="1800" spc="-3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5.-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Objetivos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la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etapa.</a:t>
            </a:r>
            <a:endParaRPr sz="1800">
              <a:latin typeface="Times New Roman"/>
              <a:cs typeface="Times New Roman"/>
            </a:endParaRPr>
          </a:p>
          <a:p>
            <a:pPr marL="12700" marR="358140">
              <a:lnSpc>
                <a:spcPts val="2180"/>
              </a:lnSpc>
              <a:spcBef>
                <a:spcPts val="75"/>
              </a:spcBef>
            </a:pP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Educación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Infantil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contribuirá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desarrollar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niños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capacidades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les </a:t>
            </a:r>
            <a:r>
              <a:rPr dirty="0" sz="1800" spc="-10">
                <a:latin typeface="Times New Roman"/>
                <a:cs typeface="Times New Roman"/>
              </a:rPr>
              <a:t>permitan:</a:t>
            </a:r>
            <a:endParaRPr sz="1800">
              <a:latin typeface="Times New Roman"/>
              <a:cs typeface="Times New Roman"/>
            </a:endParaRPr>
          </a:p>
          <a:p>
            <a:pPr marL="355600" marR="5080" indent="-343535">
              <a:lnSpc>
                <a:spcPts val="2100"/>
              </a:lnSpc>
              <a:spcBef>
                <a:spcPts val="60"/>
              </a:spcBef>
              <a:buAutoNum type="alphaLcParenR"/>
              <a:tabLst>
                <a:tab pos="355600" algn="l"/>
              </a:tabLst>
            </a:pPr>
            <a:r>
              <a:rPr dirty="0" sz="1800">
                <a:latin typeface="Times New Roman"/>
                <a:cs typeface="Times New Roman"/>
              </a:rPr>
              <a:t>Conocer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propio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cuerpo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otros,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así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posibilidades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acción,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y </a:t>
            </a:r>
            <a:r>
              <a:rPr dirty="0" sz="1800">
                <a:latin typeface="Times New Roman"/>
                <a:cs typeface="Times New Roman"/>
              </a:rPr>
              <a:t>aprender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 respetar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diferencias.</a:t>
            </a:r>
            <a:r>
              <a:rPr dirty="0" sz="1800" spc="-1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Adquirir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imagen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ajustada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 sí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mismos.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ts val="2120"/>
              </a:lnSpc>
              <a:buAutoNum type="alphaLcParenR"/>
              <a:tabLst>
                <a:tab pos="355600" algn="l"/>
                <a:tab pos="717550" algn="l"/>
              </a:tabLst>
            </a:pPr>
            <a:r>
              <a:rPr dirty="0" sz="1800" spc="-50">
                <a:latin typeface="Times New Roman"/>
                <a:cs typeface="Times New Roman"/>
              </a:rPr>
              <a:t>-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j)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2008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6.1.</a:t>
            </a:r>
            <a:r>
              <a:rPr dirty="0" sz="1550" spc="1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Definición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629919" y="2836862"/>
            <a:ext cx="7955280" cy="85407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>
              <a:lnSpc>
                <a:spcPct val="100899"/>
              </a:lnSpc>
              <a:spcBef>
                <a:spcPts val="80"/>
              </a:spcBef>
            </a:pP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114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DEPORTE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divertimiento</a:t>
            </a:r>
            <a:r>
              <a:rPr dirty="0" sz="1800" spc="2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liberal,</a:t>
            </a:r>
            <a:r>
              <a:rPr dirty="0" sz="1800" spc="1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40C28"/>
                </a:solidFill>
                <a:latin typeface="Calibri"/>
                <a:cs typeface="Calibri"/>
              </a:rPr>
              <a:t>espontáneo,</a:t>
            </a:r>
            <a:r>
              <a:rPr dirty="0" sz="1800" spc="-6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40C28"/>
                </a:solidFill>
                <a:latin typeface="Calibri"/>
                <a:cs typeface="Calibri"/>
              </a:rPr>
              <a:t>desinteresado,</a:t>
            </a:r>
            <a:r>
              <a:rPr dirty="0" sz="1800" spc="-6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en</a:t>
            </a:r>
            <a:r>
              <a:rPr dirty="0" sz="1800" spc="-3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y</a:t>
            </a:r>
            <a:r>
              <a:rPr dirty="0" sz="1800" spc="1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por</a:t>
            </a:r>
            <a:r>
              <a:rPr dirty="0" sz="1800" spc="-2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el</a:t>
            </a:r>
            <a:r>
              <a:rPr dirty="0" sz="1800" spc="-2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40C28"/>
                </a:solidFill>
                <a:latin typeface="Calibri"/>
                <a:cs typeface="Calibri"/>
              </a:rPr>
              <a:t>ejercicio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físico</a:t>
            </a:r>
            <a:r>
              <a:rPr dirty="0" sz="1800" spc="-4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entendido</a:t>
            </a:r>
            <a:r>
              <a:rPr dirty="0" sz="1800" spc="3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como</a:t>
            </a:r>
            <a:r>
              <a:rPr dirty="0" sz="1800" spc="3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40C28"/>
                </a:solidFill>
                <a:latin typeface="Calibri"/>
                <a:cs typeface="Calibri"/>
              </a:rPr>
              <a:t>superación</a:t>
            </a:r>
            <a:r>
              <a:rPr dirty="0" sz="1800" spc="-3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propia</a:t>
            </a:r>
            <a:r>
              <a:rPr dirty="0" sz="1800" spc="-2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o</a:t>
            </a:r>
            <a:r>
              <a:rPr dirty="0" sz="1800" spc="-3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ajena</a:t>
            </a:r>
            <a:r>
              <a:rPr dirty="0" sz="1800" spc="-2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y</a:t>
            </a:r>
            <a:r>
              <a:rPr dirty="0" sz="1800" spc="-5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más</a:t>
            </a:r>
            <a:r>
              <a:rPr dirty="0" sz="1800" spc="-8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o</a:t>
            </a:r>
            <a:r>
              <a:rPr dirty="0" sz="1800" spc="35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menos</a:t>
            </a:r>
            <a:r>
              <a:rPr dirty="0" sz="1800" spc="-2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sometido</a:t>
            </a:r>
            <a:r>
              <a:rPr dirty="0" sz="1800" spc="-4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40C28"/>
                </a:solidFill>
                <a:latin typeface="Calibri"/>
                <a:cs typeface="Calibri"/>
              </a:rPr>
              <a:t>a</a:t>
            </a:r>
            <a:r>
              <a:rPr dirty="0" sz="1800" spc="-20">
                <a:solidFill>
                  <a:srgbClr val="040C28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40C28"/>
                </a:solidFill>
                <a:latin typeface="Calibri"/>
                <a:cs typeface="Calibri"/>
              </a:rPr>
              <a:t>reglas</a:t>
            </a:r>
            <a:r>
              <a:rPr dirty="0" sz="1800" spc="-10">
                <a:solidFill>
                  <a:srgbClr val="1F1F1F"/>
                </a:solidFill>
                <a:latin typeface="Calibri"/>
                <a:cs typeface="Calibri"/>
              </a:rPr>
              <a:t>” </a:t>
            </a:r>
            <a:r>
              <a:rPr dirty="0" sz="1800">
                <a:solidFill>
                  <a:srgbClr val="1F1F1F"/>
                </a:solidFill>
                <a:latin typeface="Calibri"/>
                <a:cs typeface="Calibri"/>
              </a:rPr>
              <a:t>(Cagigal,</a:t>
            </a:r>
            <a:r>
              <a:rPr dirty="0" sz="1800" spc="-85">
                <a:solidFill>
                  <a:srgbClr val="1F1F1F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1F1F1F"/>
                </a:solidFill>
                <a:latin typeface="Calibri"/>
                <a:cs typeface="Calibri"/>
              </a:rPr>
              <a:t>1981)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57504" y="4511103"/>
            <a:ext cx="79279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Entre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otro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encontramos: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PREDEPORTE</a:t>
            </a:r>
            <a:r>
              <a:rPr dirty="0" sz="1800" spc="-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DEPORTES</a:t>
            </a:r>
            <a:r>
              <a:rPr dirty="0" sz="1800" spc="-10">
                <a:latin typeface="Arial MT"/>
                <a:cs typeface="Arial MT"/>
              </a:rPr>
              <a:t> MODIFICADOS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364104" y="1880552"/>
            <a:ext cx="8134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JUEGO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068570" y="1880552"/>
            <a:ext cx="113284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DEPORTE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014470" y="1651317"/>
            <a:ext cx="306070" cy="701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-50">
                <a:latin typeface="Calibri"/>
                <a:cs typeface="Calibri"/>
              </a:rPr>
              <a:t>≠</a:t>
            </a:r>
            <a:endParaRPr sz="4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23850" y="2162238"/>
            <a:ext cx="8382634" cy="1019175"/>
            <a:chOff x="323850" y="2162238"/>
            <a:chExt cx="8382634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338137" y="2176526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8188261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88261" y="990600"/>
                  </a:lnTo>
                  <a:lnTo>
                    <a:pt x="8232162" y="984693"/>
                  </a:lnTo>
                  <a:lnTo>
                    <a:pt x="8271625" y="968026"/>
                  </a:lnTo>
                  <a:lnTo>
                    <a:pt x="8305069" y="942181"/>
                  </a:lnTo>
                  <a:lnTo>
                    <a:pt x="8330915" y="908736"/>
                  </a:lnTo>
                  <a:lnTo>
                    <a:pt x="8347581" y="869273"/>
                  </a:lnTo>
                  <a:lnTo>
                    <a:pt x="8353488" y="825373"/>
                  </a:lnTo>
                  <a:lnTo>
                    <a:pt x="8353488" y="165100"/>
                  </a:lnTo>
                  <a:lnTo>
                    <a:pt x="8347581" y="121208"/>
                  </a:lnTo>
                  <a:lnTo>
                    <a:pt x="8330915" y="81769"/>
                  </a:lnTo>
                  <a:lnTo>
                    <a:pt x="8305069" y="48355"/>
                  </a:lnTo>
                  <a:lnTo>
                    <a:pt x="8271625" y="22540"/>
                  </a:lnTo>
                  <a:lnTo>
                    <a:pt x="8232162" y="5897"/>
                  </a:lnTo>
                  <a:lnTo>
                    <a:pt x="8188261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38137" y="2176526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88261" y="0"/>
                  </a:lnTo>
                  <a:lnTo>
                    <a:pt x="8232162" y="5897"/>
                  </a:lnTo>
                  <a:lnTo>
                    <a:pt x="8271625" y="22540"/>
                  </a:lnTo>
                  <a:lnTo>
                    <a:pt x="8305069" y="48355"/>
                  </a:lnTo>
                  <a:lnTo>
                    <a:pt x="8330915" y="81769"/>
                  </a:lnTo>
                  <a:lnTo>
                    <a:pt x="8347581" y="121208"/>
                  </a:lnTo>
                  <a:lnTo>
                    <a:pt x="8353488" y="165100"/>
                  </a:lnTo>
                  <a:lnTo>
                    <a:pt x="8353488" y="825373"/>
                  </a:lnTo>
                  <a:lnTo>
                    <a:pt x="8347581" y="869273"/>
                  </a:lnTo>
                  <a:lnTo>
                    <a:pt x="8330915" y="908736"/>
                  </a:lnTo>
                  <a:lnTo>
                    <a:pt x="8305069" y="942181"/>
                  </a:lnTo>
                  <a:lnTo>
                    <a:pt x="8271625" y="968026"/>
                  </a:lnTo>
                  <a:lnTo>
                    <a:pt x="8232162" y="984693"/>
                  </a:lnTo>
                  <a:lnTo>
                    <a:pt x="8188261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333057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VI.</a:t>
            </a:r>
            <a:r>
              <a:rPr dirty="0" sz="2400" spc="-5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EL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JUEGO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402830" cy="3339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99440" indent="-58674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CARACTERÍSTICAS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CLASIFICACIÓN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ts val="2865"/>
              </a:lnSpc>
              <a:buAutoNum type="arabicPeriod"/>
              <a:tabLst>
                <a:tab pos="599440" algn="l"/>
              </a:tabLst>
            </a:pP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JUEGO</a:t>
            </a:r>
            <a:r>
              <a:rPr dirty="0" sz="2400" spc="-1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COMO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ACTIVIDAD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98640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6.2.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Características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413702" y="1683956"/>
            <a:ext cx="6827520" cy="1407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9065" indent="-126364">
              <a:lnSpc>
                <a:spcPct val="100000"/>
              </a:lnSpc>
              <a:spcBef>
                <a:spcPts val="100"/>
              </a:spcBef>
              <a:buChar char="-"/>
              <a:tabLst>
                <a:tab pos="139065" algn="l"/>
              </a:tabLst>
            </a:pP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pura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sin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finalidad</a:t>
            </a:r>
            <a:r>
              <a:rPr dirty="0" sz="1800" spc="-10">
                <a:latin typeface="Arial MT"/>
                <a:cs typeface="Arial MT"/>
              </a:rPr>
              <a:t> exterior.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0"/>
              </a:spcBef>
              <a:buFont typeface="Arial MT"/>
              <a:buChar char="-"/>
            </a:pPr>
            <a:endParaRPr sz="1800">
              <a:latin typeface="Arial MT"/>
              <a:cs typeface="Arial MT"/>
            </a:endParaRPr>
          </a:p>
          <a:p>
            <a:pPr marL="151765" indent="-139065">
              <a:lnSpc>
                <a:spcPct val="100000"/>
              </a:lnSpc>
              <a:buChar char="-"/>
              <a:tabLst>
                <a:tab pos="151765" algn="l"/>
              </a:tabLst>
            </a:pPr>
            <a:r>
              <a:rPr dirty="0" sz="1800">
                <a:latin typeface="Arial MT"/>
                <a:cs typeface="Arial MT"/>
              </a:rPr>
              <a:t>Natural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espontánea,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necesita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aprendizaje.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  <a:buFont typeface="Arial MT"/>
              <a:buChar char="-"/>
            </a:pPr>
            <a:endParaRPr sz="1800">
              <a:latin typeface="Arial MT"/>
              <a:cs typeface="Arial MT"/>
            </a:endParaRPr>
          </a:p>
          <a:p>
            <a:pPr marL="151765" indent="-139065">
              <a:lnSpc>
                <a:spcPct val="100000"/>
              </a:lnSpc>
              <a:buChar char="-"/>
              <a:tabLst>
                <a:tab pos="151765" algn="l"/>
              </a:tabLst>
            </a:pPr>
            <a:r>
              <a:rPr dirty="0" sz="1800">
                <a:latin typeface="Arial MT"/>
                <a:cs typeface="Arial MT"/>
              </a:rPr>
              <a:t>Placentera: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sentimiento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placer mediante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juego.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98640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6.2.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Características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433069" y="1622742"/>
            <a:ext cx="557022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Diferencias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entre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juego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adulto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juego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niño</a:t>
            </a:r>
            <a:endParaRPr sz="1800">
              <a:latin typeface="Arial MT"/>
              <a:cs typeface="Arial MT"/>
            </a:endParaRPr>
          </a:p>
        </p:txBody>
      </p:sp>
      <p:graphicFrame>
        <p:nvGraphicFramePr>
          <p:cNvPr id="14" name="object 14" descr=""/>
          <p:cNvGraphicFramePr>
            <a:graphicFrameLocks noGrp="1"/>
          </p:cNvGraphicFramePr>
          <p:nvPr/>
        </p:nvGraphicFramePr>
        <p:xfrm>
          <a:off x="633412" y="2123948"/>
          <a:ext cx="7256780" cy="27374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61410"/>
                <a:gridCol w="3506470"/>
              </a:tblGrid>
              <a:tr h="305435">
                <a:tc>
                  <a:txBody>
                    <a:bodyPr/>
                    <a:lstStyle/>
                    <a:p>
                      <a:pPr marL="113220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550" b="1">
                          <a:latin typeface="Arial"/>
                          <a:cs typeface="Arial"/>
                        </a:rPr>
                        <a:t>Juego</a:t>
                      </a:r>
                      <a:r>
                        <a:rPr dirty="0" sz="1550" spc="1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50" spc="-10" b="1">
                          <a:latin typeface="Arial"/>
                          <a:cs typeface="Arial"/>
                        </a:rPr>
                        <a:t>Infantil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B="0" marT="12700">
                    <a:lnL w="12700">
                      <a:solidFill>
                        <a:srgbClr val="979AAC"/>
                      </a:solidFill>
                      <a:prstDash val="solid"/>
                    </a:lnL>
                    <a:solidFill>
                      <a:srgbClr val="979AAC"/>
                    </a:solidFill>
                  </a:tcPr>
                </a:tc>
                <a:tc>
                  <a:txBody>
                    <a:bodyPr/>
                    <a:lstStyle/>
                    <a:p>
                      <a:pPr marL="94043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550" b="1">
                          <a:latin typeface="Arial"/>
                          <a:cs typeface="Arial"/>
                        </a:rPr>
                        <a:t>Juego</a:t>
                      </a:r>
                      <a:r>
                        <a:rPr dirty="0" sz="1550" spc="9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50" b="1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550" spc="1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50" spc="-10" b="1">
                          <a:latin typeface="Arial"/>
                          <a:cs typeface="Arial"/>
                        </a:rPr>
                        <a:t>adulto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B="0" marT="12700">
                    <a:lnR w="12700">
                      <a:solidFill>
                        <a:srgbClr val="979AAC"/>
                      </a:solidFill>
                      <a:prstDash val="solid"/>
                    </a:lnR>
                    <a:solidFill>
                      <a:srgbClr val="979AAC"/>
                    </a:solidFill>
                  </a:tcPr>
                </a:tc>
              </a:tr>
              <a:tr h="2432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 marR="71755">
                        <a:lnSpc>
                          <a:spcPct val="100000"/>
                        </a:lnSpc>
                        <a:tabLst>
                          <a:tab pos="285750" algn="l"/>
                        </a:tabLst>
                      </a:pPr>
                      <a:r>
                        <a:rPr dirty="0" sz="1550" spc="-50">
                          <a:latin typeface="Arial MT"/>
                          <a:cs typeface="Arial MT"/>
                        </a:rPr>
                        <a:t>-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	Actividad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biológica.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 marR="69850">
                        <a:lnSpc>
                          <a:spcPct val="100000"/>
                        </a:lnSpc>
                        <a:tabLst>
                          <a:tab pos="285750" algn="l"/>
                        </a:tabLst>
                      </a:pPr>
                      <a:r>
                        <a:rPr dirty="0" sz="1550" spc="-50">
                          <a:latin typeface="Arial MT"/>
                          <a:cs typeface="Arial MT"/>
                        </a:rPr>
                        <a:t>-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	Actividades</a:t>
                      </a:r>
                      <a:r>
                        <a:rPr dirty="0" sz="1550" spc="1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finalidad</a:t>
                      </a:r>
                      <a:r>
                        <a:rPr dirty="0" sz="1550" spc="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sí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algn="ctr" marL="2152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mismos.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 marR="71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-</a:t>
                      </a:r>
                      <a:r>
                        <a:rPr dirty="0" sz="1550" spc="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Actividades</a:t>
                      </a:r>
                      <a:r>
                        <a:rPr dirty="0" sz="1550" spc="13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esenciales</a:t>
                      </a:r>
                      <a:r>
                        <a:rPr dirty="0" sz="1550" spc="5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para</a:t>
                      </a:r>
                      <a:r>
                        <a:rPr dirty="0" sz="1550" spc="1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el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algn="ctr" marR="628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desarrollo</a:t>
                      </a:r>
                      <a:r>
                        <a:rPr dirty="0" sz="1550" spc="15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integral</a:t>
                      </a:r>
                      <a:r>
                        <a:rPr dirty="0" sz="1550" spc="6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del</a:t>
                      </a:r>
                      <a:r>
                        <a:rPr dirty="0" sz="1550" spc="16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0">
                          <a:latin typeface="Arial MT"/>
                          <a:cs typeface="Arial MT"/>
                        </a:rPr>
                        <a:t>niño.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12065">
                    <a:lnL w="12700">
                      <a:solidFill>
                        <a:srgbClr val="979AAC"/>
                      </a:solidFill>
                      <a:prstDash val="solid"/>
                    </a:lnL>
                    <a:lnB w="12700">
                      <a:solidFill>
                        <a:srgbClr val="979AA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 marR="57785">
                        <a:lnSpc>
                          <a:spcPct val="100000"/>
                        </a:lnSpc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-</a:t>
                      </a:r>
                      <a:r>
                        <a:rPr dirty="0" sz="1550" spc="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Actividad</a:t>
                      </a:r>
                      <a:r>
                        <a:rPr dirty="0" sz="1550" spc="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secundaria.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897255" marR="417195" indent="-535305">
                        <a:lnSpc>
                          <a:spcPct val="101000"/>
                        </a:lnSpc>
                        <a:tabLst>
                          <a:tab pos="648335" algn="l"/>
                        </a:tabLst>
                      </a:pPr>
                      <a:r>
                        <a:rPr dirty="0" sz="1550" spc="-50">
                          <a:latin typeface="Arial MT"/>
                          <a:cs typeface="Arial MT"/>
                        </a:rPr>
                        <a:t>-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	Actividades</a:t>
                      </a:r>
                      <a:r>
                        <a:rPr dirty="0" sz="1550" spc="1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fin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exterior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(finalidad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recreativa</a:t>
                      </a:r>
                      <a:r>
                        <a:rPr dirty="0" sz="1550" spc="1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11334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compensatoria).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 marL="568325" marR="633095">
                        <a:lnSpc>
                          <a:spcPct val="100899"/>
                        </a:lnSpc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-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Actividades</a:t>
                      </a:r>
                      <a:r>
                        <a:rPr dirty="0" sz="1550" spc="1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secundarias prescindibles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12065">
                    <a:lnR w="12700">
                      <a:solidFill>
                        <a:srgbClr val="979AAC"/>
                      </a:solidFill>
                      <a:prstDash val="solid"/>
                    </a:lnR>
                    <a:lnB w="12700">
                      <a:solidFill>
                        <a:srgbClr val="979AA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19100" y="3000438"/>
            <a:ext cx="8392160" cy="1019175"/>
            <a:chOff x="419100" y="3000438"/>
            <a:chExt cx="8392160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33387" y="30147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8197786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97786" y="990600"/>
                  </a:lnTo>
                  <a:lnTo>
                    <a:pt x="8241687" y="984693"/>
                  </a:lnTo>
                  <a:lnTo>
                    <a:pt x="8281150" y="968026"/>
                  </a:lnTo>
                  <a:lnTo>
                    <a:pt x="8314594" y="942181"/>
                  </a:lnTo>
                  <a:lnTo>
                    <a:pt x="8340440" y="908736"/>
                  </a:lnTo>
                  <a:lnTo>
                    <a:pt x="8357106" y="869273"/>
                  </a:lnTo>
                  <a:lnTo>
                    <a:pt x="8363013" y="825373"/>
                  </a:lnTo>
                  <a:lnTo>
                    <a:pt x="8363013" y="165100"/>
                  </a:lnTo>
                  <a:lnTo>
                    <a:pt x="8357106" y="121208"/>
                  </a:lnTo>
                  <a:lnTo>
                    <a:pt x="8340440" y="81769"/>
                  </a:lnTo>
                  <a:lnTo>
                    <a:pt x="8314594" y="48355"/>
                  </a:lnTo>
                  <a:lnTo>
                    <a:pt x="8281150" y="22540"/>
                  </a:lnTo>
                  <a:lnTo>
                    <a:pt x="8241687" y="5897"/>
                  </a:lnTo>
                  <a:lnTo>
                    <a:pt x="8197786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33387" y="30147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97786" y="0"/>
                  </a:lnTo>
                  <a:lnTo>
                    <a:pt x="8241687" y="5897"/>
                  </a:lnTo>
                  <a:lnTo>
                    <a:pt x="8281150" y="22540"/>
                  </a:lnTo>
                  <a:lnTo>
                    <a:pt x="8314594" y="48355"/>
                  </a:lnTo>
                  <a:lnTo>
                    <a:pt x="8340440" y="81769"/>
                  </a:lnTo>
                  <a:lnTo>
                    <a:pt x="8357106" y="121208"/>
                  </a:lnTo>
                  <a:lnTo>
                    <a:pt x="8363013" y="165100"/>
                  </a:lnTo>
                  <a:lnTo>
                    <a:pt x="8363013" y="825373"/>
                  </a:lnTo>
                  <a:lnTo>
                    <a:pt x="8357106" y="869273"/>
                  </a:lnTo>
                  <a:lnTo>
                    <a:pt x="8340440" y="908736"/>
                  </a:lnTo>
                  <a:lnTo>
                    <a:pt x="8314594" y="942181"/>
                  </a:lnTo>
                  <a:lnTo>
                    <a:pt x="8281150" y="968026"/>
                  </a:lnTo>
                  <a:lnTo>
                    <a:pt x="8241687" y="984693"/>
                  </a:lnTo>
                  <a:lnTo>
                    <a:pt x="8197786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333057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VI.</a:t>
            </a:r>
            <a:r>
              <a:rPr dirty="0" sz="2400" spc="-5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EL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JUEGO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402830" cy="3339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99440" indent="-58674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CARACTERÍSTICAS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ct val="100000"/>
              </a:lnSpc>
              <a:buAutoNum type="arabicPeriod"/>
              <a:tabLst>
                <a:tab pos="599440" algn="l"/>
              </a:tabLst>
            </a:pPr>
            <a:r>
              <a:rPr dirty="0" sz="2400" spc="-10">
                <a:latin typeface="Arial MT"/>
                <a:cs typeface="Arial MT"/>
              </a:rPr>
              <a:t>CLASIFICACIÓN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99440" indent="-586740">
              <a:lnSpc>
                <a:spcPts val="2865"/>
              </a:lnSpc>
              <a:buAutoNum type="arabicPeriod"/>
              <a:tabLst>
                <a:tab pos="599440" algn="l"/>
              </a:tabLst>
            </a:pP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JUEGO</a:t>
            </a:r>
            <a:r>
              <a:rPr dirty="0" sz="2400" spc="-1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COMO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ACTIVIDAD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960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157912"/>
              <a:ext cx="9144000" cy="700405"/>
            </a:xfrm>
            <a:custGeom>
              <a:avLst/>
              <a:gdLst/>
              <a:ahLst/>
              <a:cxnLst/>
              <a:rect l="l" t="t" r="r" b="b"/>
              <a:pathLst>
                <a:path w="9144000" h="700404">
                  <a:moveTo>
                    <a:pt x="9144000" y="0"/>
                  </a:moveTo>
                  <a:lnTo>
                    <a:pt x="0" y="0"/>
                  </a:lnTo>
                  <a:lnTo>
                    <a:pt x="0" y="700087"/>
                  </a:lnTo>
                  <a:lnTo>
                    <a:pt x="9144000" y="7000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1515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9889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6.3.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Clasificaciones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213042" y="1523936"/>
            <a:ext cx="8504555" cy="4589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034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Según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Piaget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(1961):</a:t>
            </a:r>
            <a:endParaRPr sz="1800">
              <a:latin typeface="Arial MT"/>
              <a:cs typeface="Arial MT"/>
            </a:endParaRPr>
          </a:p>
          <a:p>
            <a:pPr algn="just" marL="26034" marR="97155" indent="252095">
              <a:lnSpc>
                <a:spcPct val="103000"/>
              </a:lnSpc>
              <a:spcBef>
                <a:spcPts val="1310"/>
              </a:spcBef>
              <a:buFont typeface="Arial MT"/>
              <a:buAutoNum type="arabicPeriod"/>
              <a:tabLst>
                <a:tab pos="278130" algn="l"/>
              </a:tabLst>
            </a:pPr>
            <a:r>
              <a:rPr dirty="0" sz="1550" b="1">
                <a:latin typeface="Arial"/>
                <a:cs typeface="Arial"/>
              </a:rPr>
              <a:t>Juego</a:t>
            </a:r>
            <a:r>
              <a:rPr dirty="0" sz="1550" spc="30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Sensoriomotor</a:t>
            </a:r>
            <a:r>
              <a:rPr dirty="0" sz="1550" spc="38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</a:t>
            </a:r>
            <a:r>
              <a:rPr dirty="0" sz="1550">
                <a:latin typeface="Arial MT"/>
                <a:cs typeface="Arial MT"/>
              </a:rPr>
              <a:t>0-2años):</a:t>
            </a:r>
            <a:r>
              <a:rPr dirty="0" sz="1550" spc="3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3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niño</a:t>
            </a:r>
            <a:r>
              <a:rPr dirty="0" sz="1550" spc="3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explora</a:t>
            </a:r>
            <a:r>
              <a:rPr dirty="0" sz="1550" spc="3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3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mundo</a:t>
            </a:r>
            <a:r>
              <a:rPr dirty="0" sz="1550" spc="3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3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través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3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sus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sentidos</a:t>
            </a:r>
            <a:r>
              <a:rPr dirty="0" sz="1550" spc="310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>
                <a:latin typeface="Arial MT"/>
                <a:cs typeface="Arial MT"/>
              </a:rPr>
              <a:t>movimientos</a:t>
            </a:r>
            <a:r>
              <a:rPr dirty="0" sz="1550" spc="4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corporales.</a:t>
            </a:r>
            <a:r>
              <a:rPr dirty="0" sz="1550" spc="459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4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juego</a:t>
            </a:r>
            <a:r>
              <a:rPr dirty="0" sz="1550" spc="4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consiste</a:t>
            </a:r>
            <a:r>
              <a:rPr dirty="0" sz="1550" spc="4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4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acciones</a:t>
            </a:r>
            <a:r>
              <a:rPr dirty="0" sz="1550" spc="4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simples,</a:t>
            </a:r>
            <a:r>
              <a:rPr dirty="0" sz="1550" spc="48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como</a:t>
            </a:r>
            <a:r>
              <a:rPr dirty="0" sz="1550" spc="4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chupar,</a:t>
            </a:r>
            <a:r>
              <a:rPr dirty="0" sz="1550" spc="4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agarrar</a:t>
            </a:r>
            <a:r>
              <a:rPr dirty="0" sz="1550" spc="430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>
                <a:latin typeface="Arial MT"/>
                <a:cs typeface="Arial MT"/>
              </a:rPr>
              <a:t>golpear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objetos.</a:t>
            </a:r>
            <a:endParaRPr sz="1550">
              <a:latin typeface="Arial MT"/>
              <a:cs typeface="Arial MT"/>
            </a:endParaRPr>
          </a:p>
          <a:p>
            <a:pPr algn="just" marL="26034" marR="90170" indent="243840">
              <a:lnSpc>
                <a:spcPct val="103000"/>
              </a:lnSpc>
              <a:spcBef>
                <a:spcPts val="610"/>
              </a:spcBef>
              <a:buFont typeface="Arial MT"/>
              <a:buAutoNum type="arabicPeriod"/>
              <a:tabLst>
                <a:tab pos="269875" algn="l"/>
              </a:tabLst>
            </a:pPr>
            <a:r>
              <a:rPr dirty="0" sz="1550" b="1">
                <a:latin typeface="Arial"/>
                <a:cs typeface="Arial"/>
              </a:rPr>
              <a:t>Juego</a:t>
            </a:r>
            <a:r>
              <a:rPr dirty="0" sz="1550" spc="229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Simbólico</a:t>
            </a:r>
            <a:r>
              <a:rPr dirty="0" sz="1550" spc="28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</a:t>
            </a:r>
            <a:r>
              <a:rPr dirty="0" sz="1550">
                <a:latin typeface="Arial MT"/>
                <a:cs typeface="Arial MT"/>
              </a:rPr>
              <a:t>2-6</a:t>
            </a:r>
            <a:r>
              <a:rPr dirty="0" sz="1550" spc="2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años):</a:t>
            </a:r>
            <a:r>
              <a:rPr dirty="0" sz="1550" spc="2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229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niño</a:t>
            </a:r>
            <a:r>
              <a:rPr dirty="0" sz="1550" spc="2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empieza</a:t>
            </a:r>
            <a:r>
              <a:rPr dirty="0" sz="1550" spc="2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comprender</a:t>
            </a:r>
            <a:r>
              <a:rPr dirty="0" sz="1550" spc="2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229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los</a:t>
            </a:r>
            <a:r>
              <a:rPr dirty="0" sz="1550" spc="2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objetos</a:t>
            </a:r>
            <a:r>
              <a:rPr dirty="0" sz="1550" spc="2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tienen</a:t>
            </a:r>
            <a:r>
              <a:rPr dirty="0" sz="1550" spc="28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una </a:t>
            </a:r>
            <a:r>
              <a:rPr dirty="0" sz="1550">
                <a:latin typeface="Arial MT"/>
                <a:cs typeface="Arial MT"/>
              </a:rPr>
              <a:t>existencia</a:t>
            </a:r>
            <a:r>
              <a:rPr dirty="0" sz="1550" spc="3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independiente</a:t>
            </a:r>
            <a:r>
              <a:rPr dirty="0" sz="1550" spc="3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3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su</a:t>
            </a:r>
            <a:r>
              <a:rPr dirty="0" sz="1550" spc="3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propia</a:t>
            </a:r>
            <a:r>
              <a:rPr dirty="0" sz="1550" spc="4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percepción.</a:t>
            </a:r>
            <a:r>
              <a:rPr dirty="0" sz="1550" spc="3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3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juego</a:t>
            </a:r>
            <a:r>
              <a:rPr dirty="0" sz="1550" spc="3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3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vuelve</a:t>
            </a:r>
            <a:r>
              <a:rPr dirty="0" sz="1550" spc="3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más</a:t>
            </a:r>
            <a:r>
              <a:rPr dirty="0" sz="1550" spc="3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simbólico</a:t>
            </a:r>
            <a:r>
              <a:rPr dirty="0" sz="1550" spc="3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37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el </a:t>
            </a:r>
            <a:r>
              <a:rPr dirty="0" sz="1550">
                <a:latin typeface="Arial MT"/>
                <a:cs typeface="Arial MT"/>
              </a:rPr>
              <a:t>niño</a:t>
            </a:r>
            <a:r>
              <a:rPr dirty="0" sz="1550" spc="2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empieza</a:t>
            </a:r>
            <a:r>
              <a:rPr dirty="0" sz="1550" spc="25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usar</a:t>
            </a:r>
            <a:r>
              <a:rPr dirty="0" sz="1550" spc="3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objetos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para</a:t>
            </a:r>
            <a:r>
              <a:rPr dirty="0" sz="1550" spc="2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representar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otros</a:t>
            </a:r>
            <a:r>
              <a:rPr dirty="0" sz="1550" spc="2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objetos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</a:t>
            </a:r>
            <a:r>
              <a:rPr dirty="0" sz="1550" spc="2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situaciones.</a:t>
            </a:r>
            <a:r>
              <a:rPr dirty="0" sz="1550" spc="2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Por</a:t>
            </a:r>
            <a:r>
              <a:rPr dirty="0" sz="1550" spc="2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ejemplo,</a:t>
            </a:r>
            <a:r>
              <a:rPr dirty="0" sz="1550" spc="24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un </a:t>
            </a:r>
            <a:r>
              <a:rPr dirty="0" sz="1550">
                <a:latin typeface="Arial MT"/>
                <a:cs typeface="Arial MT"/>
              </a:rPr>
              <a:t>niño</a:t>
            </a:r>
            <a:r>
              <a:rPr dirty="0" sz="1550" spc="2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puede</a:t>
            </a:r>
            <a:r>
              <a:rPr dirty="0" sz="1550" spc="3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usar</a:t>
            </a:r>
            <a:r>
              <a:rPr dirty="0" sz="1550" spc="3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una</a:t>
            </a:r>
            <a:r>
              <a:rPr dirty="0" sz="1550" spc="2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caja</a:t>
            </a:r>
            <a:r>
              <a:rPr dirty="0" sz="1550" spc="2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como</a:t>
            </a:r>
            <a:r>
              <a:rPr dirty="0" sz="1550" spc="2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si</a:t>
            </a:r>
            <a:r>
              <a:rPr dirty="0" sz="1550" spc="2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fuera</a:t>
            </a:r>
            <a:r>
              <a:rPr dirty="0" sz="1550" spc="25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</a:t>
            </a:r>
            <a:r>
              <a:rPr dirty="0" sz="1550" spc="2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coche</a:t>
            </a:r>
            <a:r>
              <a:rPr dirty="0" sz="1550" spc="2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</a:t>
            </a:r>
            <a:r>
              <a:rPr dirty="0" sz="1550" spc="2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jugar</a:t>
            </a:r>
            <a:r>
              <a:rPr dirty="0" sz="1550" spc="2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ser</a:t>
            </a:r>
            <a:r>
              <a:rPr dirty="0" sz="1550" spc="2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</a:t>
            </a:r>
            <a:r>
              <a:rPr dirty="0" sz="1550" spc="2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chef</a:t>
            </a:r>
            <a:r>
              <a:rPr dirty="0" sz="1550" spc="3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</a:t>
            </a:r>
            <a:r>
              <a:rPr dirty="0" sz="1550" spc="2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utensilios</a:t>
            </a:r>
            <a:r>
              <a:rPr dirty="0" sz="1550" spc="27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de </a:t>
            </a:r>
            <a:r>
              <a:rPr dirty="0" sz="1550">
                <a:latin typeface="Arial MT"/>
                <a:cs typeface="Arial MT"/>
              </a:rPr>
              <a:t>cocina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juguete.</a:t>
            </a:r>
            <a:endParaRPr sz="1550">
              <a:latin typeface="Arial MT"/>
              <a:cs typeface="Arial MT"/>
            </a:endParaRPr>
          </a:p>
          <a:p>
            <a:pPr algn="just" marL="12700" marR="107950" indent="260350">
              <a:lnSpc>
                <a:spcPct val="103600"/>
              </a:lnSpc>
              <a:spcBef>
                <a:spcPts val="850"/>
              </a:spcBef>
              <a:buFont typeface="Arial MT"/>
              <a:buAutoNum type="arabicPeriod"/>
              <a:tabLst>
                <a:tab pos="273050" algn="l"/>
              </a:tabLst>
            </a:pPr>
            <a:r>
              <a:rPr dirty="0" sz="1550" b="1">
                <a:latin typeface="Arial"/>
                <a:cs typeface="Arial"/>
              </a:rPr>
              <a:t>Juego</a:t>
            </a:r>
            <a:r>
              <a:rPr dirty="0" sz="1550" spc="36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Reglado</a:t>
            </a:r>
            <a:r>
              <a:rPr dirty="0" sz="1550" spc="39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</a:t>
            </a:r>
            <a:r>
              <a:rPr dirty="0" sz="1550">
                <a:latin typeface="Arial MT"/>
                <a:cs typeface="Arial MT"/>
              </a:rPr>
              <a:t>6-12años):</a:t>
            </a:r>
            <a:r>
              <a:rPr dirty="0" sz="1550" spc="3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3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niño</a:t>
            </a:r>
            <a:r>
              <a:rPr dirty="0" sz="1550" spc="409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empieza</a:t>
            </a:r>
            <a:r>
              <a:rPr dirty="0" sz="1550" spc="3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3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comprender</a:t>
            </a:r>
            <a:r>
              <a:rPr dirty="0" sz="1550" spc="3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las</a:t>
            </a:r>
            <a:r>
              <a:rPr dirty="0" sz="1550" spc="3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reglas</a:t>
            </a:r>
            <a:r>
              <a:rPr dirty="0" sz="1550" spc="41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38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convenciones </a:t>
            </a:r>
            <a:r>
              <a:rPr dirty="0" sz="1550">
                <a:latin typeface="Arial MT"/>
                <a:cs typeface="Arial MT"/>
              </a:rPr>
              <a:t>sociales,</a:t>
            </a:r>
            <a:r>
              <a:rPr dirty="0" sz="1550" spc="6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7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juego</a:t>
            </a:r>
            <a:r>
              <a:rPr dirty="0" sz="1550" spc="8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vuelve</a:t>
            </a:r>
            <a:r>
              <a:rPr dirty="0" sz="1550" spc="7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más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estructurado</a:t>
            </a:r>
            <a:r>
              <a:rPr dirty="0" sz="1550" spc="8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7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organizado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(juegos</a:t>
            </a:r>
            <a:r>
              <a:rPr dirty="0" sz="1550" spc="8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7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equipo</a:t>
            </a:r>
            <a:r>
              <a:rPr dirty="0" sz="1550" spc="75">
                <a:latin typeface="Arial MT"/>
                <a:cs typeface="Arial MT"/>
              </a:rPr>
              <a:t>  </a:t>
            </a:r>
            <a:r>
              <a:rPr dirty="0" sz="1550" spc="-25">
                <a:latin typeface="Arial MT"/>
                <a:cs typeface="Arial MT"/>
              </a:rPr>
              <a:t>muy </a:t>
            </a:r>
            <a:r>
              <a:rPr dirty="0" sz="1550">
                <a:latin typeface="Arial MT"/>
                <a:cs typeface="Arial MT"/>
              </a:rPr>
              <a:t>comunes</a:t>
            </a:r>
            <a:r>
              <a:rPr dirty="0" sz="1550" spc="20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20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esta</a:t>
            </a:r>
            <a:r>
              <a:rPr dirty="0" sz="1550" spc="1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etapa).</a:t>
            </a:r>
            <a:r>
              <a:rPr dirty="0" sz="1550" spc="2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2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niño</a:t>
            </a:r>
            <a:r>
              <a:rPr dirty="0" sz="1550" spc="2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aprende</a:t>
            </a:r>
            <a:r>
              <a:rPr dirty="0" sz="1550" spc="2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respetar</a:t>
            </a:r>
            <a:r>
              <a:rPr dirty="0" sz="1550" spc="2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las</a:t>
            </a:r>
            <a:r>
              <a:rPr dirty="0" sz="1550" spc="1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reglas</a:t>
            </a:r>
            <a:r>
              <a:rPr dirty="0" sz="1550" spc="2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2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trabajar</a:t>
            </a:r>
            <a:r>
              <a:rPr dirty="0" sz="1550" spc="2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20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equipo</a:t>
            </a:r>
            <a:r>
              <a:rPr dirty="0" sz="1550" spc="229">
                <a:latin typeface="Arial MT"/>
                <a:cs typeface="Arial MT"/>
              </a:rPr>
              <a:t> </a:t>
            </a:r>
            <a:r>
              <a:rPr dirty="0" sz="1550" spc="-20">
                <a:latin typeface="Arial MT"/>
                <a:cs typeface="Arial MT"/>
              </a:rPr>
              <a:t>para </a:t>
            </a:r>
            <a:r>
              <a:rPr dirty="0" sz="1550">
                <a:latin typeface="Arial MT"/>
                <a:cs typeface="Arial MT"/>
              </a:rPr>
              <a:t>alcanzar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objetivo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común.</a:t>
            </a:r>
            <a:endParaRPr sz="1550">
              <a:latin typeface="Arial MT"/>
              <a:cs typeface="Arial MT"/>
            </a:endParaRPr>
          </a:p>
          <a:p>
            <a:pPr algn="just" marL="26034" marR="5080" indent="281305">
              <a:lnSpc>
                <a:spcPct val="103600"/>
              </a:lnSpc>
              <a:spcBef>
                <a:spcPts val="260"/>
              </a:spcBef>
              <a:buFont typeface="Arial MT"/>
              <a:buAutoNum type="arabicPeriod"/>
              <a:tabLst>
                <a:tab pos="307340" algn="l"/>
              </a:tabLst>
            </a:pPr>
            <a:r>
              <a:rPr dirty="0" sz="1550" b="1">
                <a:latin typeface="Arial"/>
                <a:cs typeface="Arial"/>
              </a:rPr>
              <a:t>Juego</a:t>
            </a:r>
            <a:r>
              <a:rPr dirty="0" sz="1550" spc="50" b="1">
                <a:latin typeface="Arial"/>
                <a:cs typeface="Arial"/>
              </a:rPr>
              <a:t>  </a:t>
            </a:r>
            <a:r>
              <a:rPr dirty="0" sz="1550" b="1">
                <a:latin typeface="Arial"/>
                <a:cs typeface="Arial"/>
              </a:rPr>
              <a:t>abstracto</a:t>
            </a:r>
            <a:r>
              <a:rPr dirty="0" sz="1550" spc="70" b="1">
                <a:latin typeface="Arial"/>
                <a:cs typeface="Arial"/>
              </a:rPr>
              <a:t>  </a:t>
            </a:r>
            <a:r>
              <a:rPr dirty="0" sz="1550">
                <a:latin typeface="Arial MT"/>
                <a:cs typeface="Arial MT"/>
              </a:rPr>
              <a:t>(+12</a:t>
            </a:r>
            <a:r>
              <a:rPr dirty="0" sz="1550" spc="5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años):</a:t>
            </a:r>
            <a:r>
              <a:rPr dirty="0" sz="1550" spc="6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juego</a:t>
            </a:r>
            <a:r>
              <a:rPr dirty="0" sz="1550" spc="7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4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vuelve</a:t>
            </a:r>
            <a:r>
              <a:rPr dirty="0" sz="1550" spc="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más</a:t>
            </a:r>
            <a:r>
              <a:rPr dirty="0" sz="1550" spc="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abstracto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6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complejo.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60">
                <a:latin typeface="Arial MT"/>
                <a:cs typeface="Arial MT"/>
              </a:rPr>
              <a:t>  </a:t>
            </a:r>
            <a:r>
              <a:rPr dirty="0" sz="1550" spc="-20">
                <a:latin typeface="Arial MT"/>
                <a:cs typeface="Arial MT"/>
              </a:rPr>
              <a:t>niño </a:t>
            </a:r>
            <a:r>
              <a:rPr dirty="0" sz="1550">
                <a:latin typeface="Arial MT"/>
                <a:cs typeface="Arial MT"/>
              </a:rPr>
              <a:t>empieza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usar</a:t>
            </a:r>
            <a:r>
              <a:rPr dirty="0" sz="1550" spc="1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lógica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razonamiento</a:t>
            </a:r>
            <a:r>
              <a:rPr dirty="0" sz="1550" spc="1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para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resolver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problemas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juegos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más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complejos, </a:t>
            </a:r>
            <a:r>
              <a:rPr dirty="0" sz="1550">
                <a:latin typeface="Arial MT"/>
                <a:cs typeface="Arial MT"/>
              </a:rPr>
              <a:t>como</a:t>
            </a:r>
            <a:r>
              <a:rPr dirty="0" sz="1550" spc="17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los</a:t>
            </a:r>
            <a:r>
              <a:rPr dirty="0" sz="1550" spc="14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juegos</a:t>
            </a:r>
            <a:r>
              <a:rPr dirty="0" sz="1550" spc="1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1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mesa</a:t>
            </a:r>
            <a:r>
              <a:rPr dirty="0" sz="1550" spc="17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estratégicos</a:t>
            </a:r>
            <a:r>
              <a:rPr dirty="0" sz="1550" spc="18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(desarrollo</a:t>
            </a:r>
            <a:r>
              <a:rPr dirty="0" sz="1550" spc="1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1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habilidades</a:t>
            </a:r>
            <a:r>
              <a:rPr dirty="0" sz="1550" spc="16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cognitivas</a:t>
            </a:r>
            <a:r>
              <a:rPr dirty="0" sz="1550" spc="16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como</a:t>
            </a:r>
            <a:r>
              <a:rPr dirty="0" sz="1550" spc="170">
                <a:latin typeface="Arial MT"/>
                <a:cs typeface="Arial MT"/>
              </a:rPr>
              <a:t>  </a:t>
            </a:r>
            <a:r>
              <a:rPr dirty="0" sz="1550" spc="-25">
                <a:latin typeface="Arial MT"/>
                <a:cs typeface="Arial MT"/>
              </a:rPr>
              <a:t>la </a:t>
            </a:r>
            <a:r>
              <a:rPr dirty="0" sz="1550">
                <a:latin typeface="Arial MT"/>
                <a:cs typeface="Arial MT"/>
              </a:rPr>
              <a:t>planificación,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toma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decisiones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resolución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problemas).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4000563"/>
            <a:ext cx="8382634" cy="1028700"/>
            <a:chOff x="438150" y="4000563"/>
            <a:chExt cx="8382634" cy="1028700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4014851"/>
              <a:ext cx="8354059" cy="1000125"/>
            </a:xfrm>
            <a:custGeom>
              <a:avLst/>
              <a:gdLst/>
              <a:ahLst/>
              <a:cxnLst/>
              <a:rect l="l" t="t" r="r" b="b"/>
              <a:pathLst>
                <a:path w="8354059" h="1000125">
                  <a:moveTo>
                    <a:pt x="8186737" y="0"/>
                  </a:moveTo>
                  <a:lnTo>
                    <a:pt x="166700" y="0"/>
                  </a:lnTo>
                  <a:lnTo>
                    <a:pt x="122385" y="5948"/>
                  </a:lnTo>
                  <a:lnTo>
                    <a:pt x="82565" y="22737"/>
                  </a:lnTo>
                  <a:lnTo>
                    <a:pt x="48826" y="48783"/>
                  </a:lnTo>
                  <a:lnTo>
                    <a:pt x="22760" y="82502"/>
                  </a:lnTo>
                  <a:lnTo>
                    <a:pt x="5954" y="122310"/>
                  </a:lnTo>
                  <a:lnTo>
                    <a:pt x="0" y="166624"/>
                  </a:lnTo>
                  <a:lnTo>
                    <a:pt x="0" y="833374"/>
                  </a:lnTo>
                  <a:lnTo>
                    <a:pt x="5954" y="877696"/>
                  </a:lnTo>
                  <a:lnTo>
                    <a:pt x="22760" y="917527"/>
                  </a:lnTo>
                  <a:lnTo>
                    <a:pt x="48826" y="951277"/>
                  </a:lnTo>
                  <a:lnTo>
                    <a:pt x="82565" y="977354"/>
                  </a:lnTo>
                  <a:lnTo>
                    <a:pt x="122385" y="994167"/>
                  </a:lnTo>
                  <a:lnTo>
                    <a:pt x="166700" y="1000125"/>
                  </a:lnTo>
                  <a:lnTo>
                    <a:pt x="8186737" y="1000125"/>
                  </a:lnTo>
                  <a:lnTo>
                    <a:pt x="8231059" y="994167"/>
                  </a:lnTo>
                  <a:lnTo>
                    <a:pt x="8270891" y="977354"/>
                  </a:lnTo>
                  <a:lnTo>
                    <a:pt x="8304641" y="951277"/>
                  </a:lnTo>
                  <a:lnTo>
                    <a:pt x="8330717" y="917527"/>
                  </a:lnTo>
                  <a:lnTo>
                    <a:pt x="8347530" y="877696"/>
                  </a:lnTo>
                  <a:lnTo>
                    <a:pt x="8353488" y="833374"/>
                  </a:lnTo>
                  <a:lnTo>
                    <a:pt x="8353488" y="166624"/>
                  </a:lnTo>
                  <a:lnTo>
                    <a:pt x="8347530" y="122310"/>
                  </a:lnTo>
                  <a:lnTo>
                    <a:pt x="8330717" y="82502"/>
                  </a:lnTo>
                  <a:lnTo>
                    <a:pt x="8304641" y="48783"/>
                  </a:lnTo>
                  <a:lnTo>
                    <a:pt x="8270891" y="22737"/>
                  </a:lnTo>
                  <a:lnTo>
                    <a:pt x="8231059" y="5948"/>
                  </a:lnTo>
                  <a:lnTo>
                    <a:pt x="8186737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4014851"/>
              <a:ext cx="8354059" cy="1000125"/>
            </a:xfrm>
            <a:custGeom>
              <a:avLst/>
              <a:gdLst/>
              <a:ahLst/>
              <a:cxnLst/>
              <a:rect l="l" t="t" r="r" b="b"/>
              <a:pathLst>
                <a:path w="8354059" h="1000125">
                  <a:moveTo>
                    <a:pt x="0" y="166624"/>
                  </a:moveTo>
                  <a:lnTo>
                    <a:pt x="5954" y="122310"/>
                  </a:lnTo>
                  <a:lnTo>
                    <a:pt x="22760" y="82502"/>
                  </a:lnTo>
                  <a:lnTo>
                    <a:pt x="48826" y="48783"/>
                  </a:lnTo>
                  <a:lnTo>
                    <a:pt x="82565" y="22737"/>
                  </a:lnTo>
                  <a:lnTo>
                    <a:pt x="122385" y="5948"/>
                  </a:lnTo>
                  <a:lnTo>
                    <a:pt x="166700" y="0"/>
                  </a:lnTo>
                  <a:lnTo>
                    <a:pt x="8186737" y="0"/>
                  </a:lnTo>
                  <a:lnTo>
                    <a:pt x="8231059" y="5948"/>
                  </a:lnTo>
                  <a:lnTo>
                    <a:pt x="8270891" y="22737"/>
                  </a:lnTo>
                  <a:lnTo>
                    <a:pt x="8304641" y="48783"/>
                  </a:lnTo>
                  <a:lnTo>
                    <a:pt x="8330717" y="82502"/>
                  </a:lnTo>
                  <a:lnTo>
                    <a:pt x="8347530" y="122310"/>
                  </a:lnTo>
                  <a:lnTo>
                    <a:pt x="8353488" y="166624"/>
                  </a:lnTo>
                  <a:lnTo>
                    <a:pt x="8353488" y="833374"/>
                  </a:lnTo>
                  <a:lnTo>
                    <a:pt x="8347530" y="877696"/>
                  </a:lnTo>
                  <a:lnTo>
                    <a:pt x="8330717" y="917527"/>
                  </a:lnTo>
                  <a:lnTo>
                    <a:pt x="8304641" y="951277"/>
                  </a:lnTo>
                  <a:lnTo>
                    <a:pt x="8270891" y="977354"/>
                  </a:lnTo>
                  <a:lnTo>
                    <a:pt x="8231059" y="994167"/>
                  </a:lnTo>
                  <a:lnTo>
                    <a:pt x="8186737" y="1000125"/>
                  </a:lnTo>
                  <a:lnTo>
                    <a:pt x="166700" y="1000125"/>
                  </a:lnTo>
                  <a:lnTo>
                    <a:pt x="122385" y="994167"/>
                  </a:lnTo>
                  <a:lnTo>
                    <a:pt x="82565" y="977354"/>
                  </a:lnTo>
                  <a:lnTo>
                    <a:pt x="48826" y="951277"/>
                  </a:lnTo>
                  <a:lnTo>
                    <a:pt x="22760" y="917527"/>
                  </a:lnTo>
                  <a:lnTo>
                    <a:pt x="5954" y="877696"/>
                  </a:lnTo>
                  <a:lnTo>
                    <a:pt x="0" y="833374"/>
                  </a:lnTo>
                  <a:lnTo>
                    <a:pt x="0" y="166624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333057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VI.</a:t>
            </a:r>
            <a:r>
              <a:rPr dirty="0" sz="2400" spc="-5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EL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JUEGO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672465" y="1565274"/>
            <a:ext cx="7402830" cy="3339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601345" indent="-58864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601345" algn="l"/>
              </a:tabLst>
            </a:pPr>
            <a:r>
              <a:rPr dirty="0" sz="2400" spc="-10">
                <a:latin typeface="Arial MT"/>
                <a:cs typeface="Arial MT"/>
              </a:rPr>
              <a:t>DEFINICIÓN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600710" indent="-588010">
              <a:lnSpc>
                <a:spcPct val="100000"/>
              </a:lnSpc>
              <a:buAutoNum type="arabicPeriod"/>
              <a:tabLst>
                <a:tab pos="600710" algn="l"/>
              </a:tabLst>
            </a:pPr>
            <a:r>
              <a:rPr dirty="0" sz="2400" spc="-10">
                <a:latin typeface="Arial MT"/>
                <a:cs typeface="Arial MT"/>
              </a:rPr>
              <a:t>CARACTERÍSTICAS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602615" indent="-589915">
              <a:lnSpc>
                <a:spcPct val="100000"/>
              </a:lnSpc>
              <a:buAutoNum type="arabicPeriod"/>
              <a:tabLst>
                <a:tab pos="602615" algn="l"/>
              </a:tabLst>
            </a:pPr>
            <a:r>
              <a:rPr dirty="0" sz="2400" spc="-10">
                <a:latin typeface="Arial MT"/>
                <a:cs typeface="Arial MT"/>
              </a:rPr>
              <a:t>CLASIFICACIÓN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601345" indent="-588645">
              <a:lnSpc>
                <a:spcPts val="2865"/>
              </a:lnSpc>
              <a:buAutoNum type="arabicPeriod"/>
              <a:tabLst>
                <a:tab pos="601345" algn="l"/>
              </a:tabLst>
            </a:pP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1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JUEGO</a:t>
            </a:r>
            <a:r>
              <a:rPr dirty="0" sz="2400" spc="-2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COMO</a:t>
            </a:r>
            <a:r>
              <a:rPr dirty="0" sz="2400" spc="-1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ACTIVIDAD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ENSEÑANZA-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spc="-10">
                <a:latin typeface="Arial MT"/>
                <a:cs typeface="Arial MT"/>
              </a:rPr>
              <a:t>APRENDIZAJE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36715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6.4.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juego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como</a:t>
            </a:r>
            <a:r>
              <a:rPr dirty="0" sz="1550" spc="1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actividad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890587" y="1539811"/>
            <a:ext cx="485267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Aprendizaje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través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juego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(UNICEF,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2018):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671701" y="2195576"/>
            <a:ext cx="2428875" cy="1457325"/>
          </a:xfrm>
          <a:prstGeom prst="rect">
            <a:avLst/>
          </a:prstGeom>
          <a:ln w="28575">
            <a:solidFill>
              <a:srgbClr val="BC222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10"/>
              </a:spcBef>
            </a:pPr>
            <a:endParaRPr sz="1550">
              <a:latin typeface="Times New Roman"/>
              <a:cs typeface="Times New Roman"/>
            </a:endParaRPr>
          </a:p>
          <a:p>
            <a:pPr marL="153670">
              <a:lnSpc>
                <a:spcPct val="100000"/>
              </a:lnSpc>
            </a:pP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juego</a:t>
            </a:r>
            <a:r>
              <a:rPr dirty="0" sz="1550" spc="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es </a:t>
            </a:r>
            <a:r>
              <a:rPr dirty="0" sz="1550" spc="-10">
                <a:latin typeface="Arial MT"/>
                <a:cs typeface="Arial MT"/>
              </a:rPr>
              <a:t>provechoso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338701" y="2195576"/>
            <a:ext cx="2428875" cy="1457325"/>
          </a:xfrm>
          <a:prstGeom prst="rect">
            <a:avLst/>
          </a:prstGeom>
          <a:ln w="28575">
            <a:solidFill>
              <a:srgbClr val="BC222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9"/>
              </a:spcBef>
            </a:pPr>
            <a:endParaRPr sz="1550">
              <a:latin typeface="Times New Roman"/>
              <a:cs typeface="Times New Roman"/>
            </a:endParaRPr>
          </a:p>
          <a:p>
            <a:pPr marL="860425" marR="284480" indent="-565785">
              <a:lnSpc>
                <a:spcPts val="1650"/>
              </a:lnSpc>
            </a:pPr>
            <a:r>
              <a:rPr dirty="0" sz="1550">
                <a:latin typeface="Arial MT"/>
                <a:cs typeface="Arial MT"/>
              </a:rPr>
              <a:t>Establecer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</a:t>
            </a:r>
            <a:r>
              <a:rPr dirty="0" sz="1550" spc="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plan</a:t>
            </a:r>
            <a:r>
              <a:rPr dirty="0" sz="1550" spc="140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 spc="-10">
                <a:latin typeface="Arial MT"/>
                <a:cs typeface="Arial MT"/>
              </a:rPr>
              <a:t>seguirlo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671701" y="3891026"/>
            <a:ext cx="2428875" cy="1457325"/>
          </a:xfrm>
          <a:prstGeom prst="rect">
            <a:avLst/>
          </a:prstGeom>
          <a:ln w="28575">
            <a:solidFill>
              <a:srgbClr val="BC222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55"/>
              </a:spcBef>
            </a:pPr>
            <a:endParaRPr sz="1550">
              <a:latin typeface="Times New Roman"/>
              <a:cs typeface="Times New Roman"/>
            </a:endParaRPr>
          </a:p>
          <a:p>
            <a:pPr marL="334645">
              <a:lnSpc>
                <a:spcPct val="100000"/>
              </a:lnSpc>
              <a:spcBef>
                <a:spcPts val="5"/>
              </a:spcBef>
            </a:pPr>
            <a:r>
              <a:rPr dirty="0" sz="1550">
                <a:latin typeface="Arial MT"/>
                <a:cs typeface="Arial MT"/>
              </a:rPr>
              <a:t>Participación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activa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338701" y="3891026"/>
            <a:ext cx="2428875" cy="1457325"/>
          </a:xfrm>
          <a:prstGeom prst="rect">
            <a:avLst/>
          </a:prstGeom>
          <a:ln w="28575">
            <a:solidFill>
              <a:srgbClr val="BC222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55"/>
              </a:spcBef>
            </a:pPr>
            <a:endParaRPr sz="1550">
              <a:latin typeface="Times New Roman"/>
              <a:cs typeface="Times New Roman"/>
            </a:endParaRPr>
          </a:p>
          <a:p>
            <a:pPr marL="165100">
              <a:lnSpc>
                <a:spcPct val="100000"/>
              </a:lnSpc>
              <a:spcBef>
                <a:spcPts val="5"/>
              </a:spcBef>
            </a:pPr>
            <a:r>
              <a:rPr dirty="0" sz="1550">
                <a:latin typeface="Arial MT"/>
                <a:cs typeface="Arial MT"/>
              </a:rPr>
              <a:t>Socialmente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interactivo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33387" y="3481451"/>
              <a:ext cx="6934834" cy="666750"/>
            </a:xfrm>
            <a:custGeom>
              <a:avLst/>
              <a:gdLst/>
              <a:ahLst/>
              <a:cxnLst/>
              <a:rect l="l" t="t" r="r" b="b"/>
              <a:pathLst>
                <a:path w="6934834" h="666750">
                  <a:moveTo>
                    <a:pt x="0" y="66548"/>
                  </a:moveTo>
                  <a:lnTo>
                    <a:pt x="5238" y="40665"/>
                  </a:lnTo>
                  <a:lnTo>
                    <a:pt x="19526" y="19510"/>
                  </a:lnTo>
                  <a:lnTo>
                    <a:pt x="40719" y="5236"/>
                  </a:lnTo>
                  <a:lnTo>
                    <a:pt x="66675" y="0"/>
                  </a:lnTo>
                  <a:lnTo>
                    <a:pt x="6867588" y="0"/>
                  </a:lnTo>
                  <a:lnTo>
                    <a:pt x="6893490" y="5236"/>
                  </a:lnTo>
                  <a:lnTo>
                    <a:pt x="6914689" y="19510"/>
                  </a:lnTo>
                  <a:lnTo>
                    <a:pt x="6929006" y="40665"/>
                  </a:lnTo>
                  <a:lnTo>
                    <a:pt x="6934263" y="66548"/>
                  </a:lnTo>
                  <a:lnTo>
                    <a:pt x="6934263" y="600075"/>
                  </a:lnTo>
                  <a:lnTo>
                    <a:pt x="6929006" y="625977"/>
                  </a:lnTo>
                  <a:lnTo>
                    <a:pt x="6914689" y="647176"/>
                  </a:lnTo>
                  <a:lnTo>
                    <a:pt x="6893490" y="661493"/>
                  </a:lnTo>
                  <a:lnTo>
                    <a:pt x="6867588" y="666750"/>
                  </a:lnTo>
                  <a:lnTo>
                    <a:pt x="66675" y="666750"/>
                  </a:lnTo>
                  <a:lnTo>
                    <a:pt x="40719" y="661493"/>
                  </a:lnTo>
                  <a:lnTo>
                    <a:pt x="19526" y="647176"/>
                  </a:lnTo>
                  <a:lnTo>
                    <a:pt x="5238" y="625977"/>
                  </a:lnTo>
                  <a:lnTo>
                    <a:pt x="0" y="600075"/>
                  </a:lnTo>
                  <a:lnTo>
                    <a:pt x="0" y="66548"/>
                  </a:lnTo>
                  <a:close/>
                </a:path>
              </a:pathLst>
            </a:custGeom>
            <a:ln w="28575">
              <a:solidFill>
                <a:srgbClr val="BC222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652651" y="4519676"/>
              <a:ext cx="6943725" cy="1552575"/>
            </a:xfrm>
            <a:custGeom>
              <a:avLst/>
              <a:gdLst/>
              <a:ahLst/>
              <a:cxnLst/>
              <a:rect l="l" t="t" r="r" b="b"/>
              <a:pathLst>
                <a:path w="6943725" h="1552575">
                  <a:moveTo>
                    <a:pt x="6788404" y="0"/>
                  </a:moveTo>
                  <a:lnTo>
                    <a:pt x="155194" y="0"/>
                  </a:lnTo>
                  <a:lnTo>
                    <a:pt x="106135" y="7910"/>
                  </a:lnTo>
                  <a:lnTo>
                    <a:pt x="63532" y="29939"/>
                  </a:lnTo>
                  <a:lnTo>
                    <a:pt x="29939" y="63532"/>
                  </a:lnTo>
                  <a:lnTo>
                    <a:pt x="7910" y="106135"/>
                  </a:lnTo>
                  <a:lnTo>
                    <a:pt x="0" y="155194"/>
                  </a:lnTo>
                  <a:lnTo>
                    <a:pt x="0" y="1397254"/>
                  </a:lnTo>
                  <a:lnTo>
                    <a:pt x="7910" y="1446328"/>
                  </a:lnTo>
                  <a:lnTo>
                    <a:pt x="29939" y="1488948"/>
                  </a:lnTo>
                  <a:lnTo>
                    <a:pt x="63532" y="1522556"/>
                  </a:lnTo>
                  <a:lnTo>
                    <a:pt x="106135" y="1544596"/>
                  </a:lnTo>
                  <a:lnTo>
                    <a:pt x="155194" y="1552511"/>
                  </a:lnTo>
                  <a:lnTo>
                    <a:pt x="6788404" y="1552511"/>
                  </a:lnTo>
                  <a:lnTo>
                    <a:pt x="6837475" y="1544596"/>
                  </a:lnTo>
                  <a:lnTo>
                    <a:pt x="6880110" y="1522556"/>
                  </a:lnTo>
                  <a:lnTo>
                    <a:pt x="6913740" y="1488948"/>
                  </a:lnTo>
                  <a:lnTo>
                    <a:pt x="6935801" y="1446328"/>
                  </a:lnTo>
                  <a:lnTo>
                    <a:pt x="6943725" y="1397254"/>
                  </a:lnTo>
                  <a:lnTo>
                    <a:pt x="6943725" y="155194"/>
                  </a:lnTo>
                  <a:lnTo>
                    <a:pt x="6935801" y="106135"/>
                  </a:lnTo>
                  <a:lnTo>
                    <a:pt x="6913740" y="63532"/>
                  </a:lnTo>
                  <a:lnTo>
                    <a:pt x="6880110" y="29939"/>
                  </a:lnTo>
                  <a:lnTo>
                    <a:pt x="6837475" y="7910"/>
                  </a:lnTo>
                  <a:lnTo>
                    <a:pt x="67884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652651" y="4519676"/>
              <a:ext cx="6943725" cy="1552575"/>
            </a:xfrm>
            <a:custGeom>
              <a:avLst/>
              <a:gdLst/>
              <a:ahLst/>
              <a:cxnLst/>
              <a:rect l="l" t="t" r="r" b="b"/>
              <a:pathLst>
                <a:path w="6943725" h="1552575">
                  <a:moveTo>
                    <a:pt x="0" y="155194"/>
                  </a:moveTo>
                  <a:lnTo>
                    <a:pt x="7910" y="106135"/>
                  </a:lnTo>
                  <a:lnTo>
                    <a:pt x="29939" y="63532"/>
                  </a:lnTo>
                  <a:lnTo>
                    <a:pt x="63532" y="29939"/>
                  </a:lnTo>
                  <a:lnTo>
                    <a:pt x="106135" y="7910"/>
                  </a:lnTo>
                  <a:lnTo>
                    <a:pt x="155194" y="0"/>
                  </a:lnTo>
                  <a:lnTo>
                    <a:pt x="6788404" y="0"/>
                  </a:lnTo>
                  <a:lnTo>
                    <a:pt x="6837475" y="7910"/>
                  </a:lnTo>
                  <a:lnTo>
                    <a:pt x="6880110" y="29939"/>
                  </a:lnTo>
                  <a:lnTo>
                    <a:pt x="6913740" y="63532"/>
                  </a:lnTo>
                  <a:lnTo>
                    <a:pt x="6935801" y="106135"/>
                  </a:lnTo>
                  <a:lnTo>
                    <a:pt x="6943725" y="155194"/>
                  </a:lnTo>
                  <a:lnTo>
                    <a:pt x="6943725" y="1397254"/>
                  </a:lnTo>
                  <a:lnTo>
                    <a:pt x="6935801" y="1446328"/>
                  </a:lnTo>
                  <a:lnTo>
                    <a:pt x="6913740" y="1488948"/>
                  </a:lnTo>
                  <a:lnTo>
                    <a:pt x="6880110" y="1522556"/>
                  </a:lnTo>
                  <a:lnTo>
                    <a:pt x="6837475" y="1544596"/>
                  </a:lnTo>
                  <a:lnTo>
                    <a:pt x="6788404" y="1552511"/>
                  </a:lnTo>
                  <a:lnTo>
                    <a:pt x="155194" y="1552511"/>
                  </a:lnTo>
                  <a:lnTo>
                    <a:pt x="106135" y="1544596"/>
                  </a:lnTo>
                  <a:lnTo>
                    <a:pt x="63532" y="1522556"/>
                  </a:lnTo>
                  <a:lnTo>
                    <a:pt x="29939" y="1488948"/>
                  </a:lnTo>
                  <a:lnTo>
                    <a:pt x="7910" y="1446328"/>
                  </a:lnTo>
                  <a:lnTo>
                    <a:pt x="0" y="1397254"/>
                  </a:lnTo>
                  <a:lnTo>
                    <a:pt x="0" y="155194"/>
                  </a:lnTo>
                  <a:close/>
                </a:path>
              </a:pathLst>
            </a:custGeom>
            <a:ln w="28575">
              <a:solidFill>
                <a:srgbClr val="BC222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36715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6.4.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juego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como</a:t>
            </a:r>
            <a:r>
              <a:rPr dirty="0" sz="1550" spc="1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actividad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enseñanza-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353187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JUEGO</a:t>
            </a:r>
            <a:endParaRPr sz="2000"/>
          </a:p>
        </p:txBody>
      </p:sp>
      <p:sp>
        <p:nvSpPr>
          <p:cNvPr id="18" name="object 18" descr=""/>
          <p:cNvSpPr txBox="1"/>
          <p:nvPr/>
        </p:nvSpPr>
        <p:spPr>
          <a:xfrm>
            <a:off x="350202" y="1465895"/>
            <a:ext cx="7680325" cy="4525010"/>
          </a:xfrm>
          <a:prstGeom prst="rect">
            <a:avLst/>
          </a:prstGeom>
        </p:spPr>
        <p:txBody>
          <a:bodyPr wrap="square" lIns="0" tIns="133350" rIns="0" bIns="0" rtlCol="0" vert="horz">
            <a:spAutoFit/>
          </a:bodyPr>
          <a:lstStyle/>
          <a:p>
            <a:pPr algn="ctr" marR="33020">
              <a:lnSpc>
                <a:spcPct val="100000"/>
              </a:lnSpc>
              <a:spcBef>
                <a:spcPts val="1050"/>
              </a:spcBef>
            </a:pPr>
            <a:r>
              <a:rPr dirty="0" sz="1800" b="1">
                <a:latin typeface="Arial"/>
                <a:cs typeface="Arial"/>
              </a:rPr>
              <a:t>Consideraciones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metodológicas</a:t>
            </a:r>
            <a:endParaRPr sz="180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775"/>
              </a:spcBef>
              <a:buChar char="•"/>
              <a:tabLst>
                <a:tab pos="298450" algn="l"/>
              </a:tabLst>
            </a:pPr>
            <a:r>
              <a:rPr dirty="0" sz="1400">
                <a:latin typeface="Arial MT"/>
                <a:cs typeface="Arial MT"/>
              </a:rPr>
              <a:t>Considerar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juego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voluntario.</a:t>
            </a:r>
            <a:endParaRPr sz="1400">
              <a:latin typeface="Arial MT"/>
              <a:cs typeface="Arial MT"/>
            </a:endParaRPr>
          </a:p>
          <a:p>
            <a:pPr marL="298450" indent="-285750">
              <a:lnSpc>
                <a:spcPts val="1664"/>
              </a:lnSpc>
              <a:spcBef>
                <a:spcPts val="50"/>
              </a:spcBef>
              <a:buChar char="•"/>
              <a:tabLst>
                <a:tab pos="298450" algn="l"/>
              </a:tabLst>
            </a:pPr>
            <a:r>
              <a:rPr dirty="0" sz="1400">
                <a:latin typeface="Arial MT"/>
                <a:cs typeface="Arial MT"/>
              </a:rPr>
              <a:t>Proponer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gran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variedad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juegos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donde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valoren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aptitudes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físicas,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intelectuales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sociales.</a:t>
            </a:r>
            <a:endParaRPr sz="1400">
              <a:latin typeface="Arial MT"/>
              <a:cs typeface="Arial MT"/>
            </a:endParaRPr>
          </a:p>
          <a:p>
            <a:pPr marL="298450" indent="-285750">
              <a:lnSpc>
                <a:spcPts val="1650"/>
              </a:lnSpc>
              <a:buChar char="•"/>
              <a:tabLst>
                <a:tab pos="298450" algn="l"/>
              </a:tabLst>
            </a:pPr>
            <a:r>
              <a:rPr dirty="0" sz="1400">
                <a:latin typeface="Arial MT"/>
                <a:cs typeface="Arial MT"/>
              </a:rPr>
              <a:t>Juegos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no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afecten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integridad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física,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psicológica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afectiva.</a:t>
            </a:r>
            <a:endParaRPr sz="1400">
              <a:latin typeface="Arial MT"/>
              <a:cs typeface="Arial MT"/>
            </a:endParaRPr>
          </a:p>
          <a:p>
            <a:pPr marL="298450" indent="-285750">
              <a:lnSpc>
                <a:spcPts val="1664"/>
              </a:lnSpc>
              <a:buChar char="•"/>
              <a:tabLst>
                <a:tab pos="298450" algn="l"/>
              </a:tabLst>
            </a:pPr>
            <a:r>
              <a:rPr dirty="0" sz="1400">
                <a:latin typeface="Arial MT"/>
                <a:cs typeface="Arial MT"/>
              </a:rPr>
              <a:t>No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buscar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en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juego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un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rendimiento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resultado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final.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94"/>
              </a:spcBef>
            </a:pP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éxito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un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juego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está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en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forma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organizarlos:</a:t>
            </a:r>
            <a:endParaRPr sz="1400">
              <a:latin typeface="Arial MT"/>
              <a:cs typeface="Arial MT"/>
            </a:endParaRPr>
          </a:p>
          <a:p>
            <a:pPr marL="146685">
              <a:lnSpc>
                <a:spcPct val="100000"/>
              </a:lnSpc>
              <a:spcBef>
                <a:spcPts val="1005"/>
              </a:spcBef>
            </a:pPr>
            <a:r>
              <a:rPr dirty="0" sz="1250" spc="-10" b="1">
                <a:latin typeface="Arial"/>
                <a:cs typeface="Arial"/>
              </a:rPr>
              <a:t>Preparación</a:t>
            </a:r>
            <a:endParaRPr sz="1250">
              <a:latin typeface="Arial"/>
              <a:cs typeface="Arial"/>
            </a:endParaRPr>
          </a:p>
          <a:p>
            <a:pPr marL="146685" marR="2308860">
              <a:lnSpc>
                <a:spcPts val="1350"/>
              </a:lnSpc>
              <a:spcBef>
                <a:spcPts val="545"/>
              </a:spcBef>
            </a:pPr>
            <a:r>
              <a:rPr dirty="0" sz="1250">
                <a:latin typeface="Arial MT"/>
                <a:cs typeface="Arial MT"/>
              </a:rPr>
              <a:t>Seleccionar</a:t>
            </a:r>
            <a:r>
              <a:rPr dirty="0" sz="1250" spc="7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juegos</a:t>
            </a:r>
            <a:r>
              <a:rPr dirty="0" sz="1250" spc="9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en</a:t>
            </a:r>
            <a:r>
              <a:rPr dirty="0" sz="1250" spc="10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función</a:t>
            </a:r>
            <a:r>
              <a:rPr dirty="0" sz="1250" spc="10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de</a:t>
            </a:r>
            <a:r>
              <a:rPr dirty="0" sz="1250" spc="10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los</a:t>
            </a:r>
            <a:r>
              <a:rPr dirty="0" sz="1250" spc="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alumnos,</a:t>
            </a:r>
            <a:r>
              <a:rPr dirty="0" sz="1250" spc="7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objetivos</a:t>
            </a:r>
            <a:r>
              <a:rPr dirty="0" sz="1250" spc="1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y</a:t>
            </a:r>
            <a:r>
              <a:rPr dirty="0" sz="1250" spc="9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recursos</a:t>
            </a:r>
            <a:r>
              <a:rPr dirty="0" sz="1250" spc="95">
                <a:latin typeface="Arial MT"/>
                <a:cs typeface="Arial MT"/>
              </a:rPr>
              <a:t> </a:t>
            </a:r>
            <a:r>
              <a:rPr dirty="0" sz="1250" spc="-25">
                <a:latin typeface="Arial MT"/>
                <a:cs typeface="Arial MT"/>
              </a:rPr>
              <a:t>con </a:t>
            </a:r>
            <a:r>
              <a:rPr dirty="0" sz="1250">
                <a:latin typeface="Arial MT"/>
                <a:cs typeface="Arial MT"/>
              </a:rPr>
              <a:t>los</a:t>
            </a:r>
            <a:r>
              <a:rPr dirty="0" sz="1250" spc="6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que</a:t>
            </a:r>
            <a:r>
              <a:rPr dirty="0" sz="1250" spc="75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contamos.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19"/>
              </a:spcBef>
            </a:pPr>
            <a:endParaRPr sz="1250">
              <a:latin typeface="Arial MT"/>
              <a:cs typeface="Arial MT"/>
            </a:endParaRPr>
          </a:p>
          <a:p>
            <a:pPr marL="1398270">
              <a:lnSpc>
                <a:spcPct val="100000"/>
              </a:lnSpc>
            </a:pPr>
            <a:r>
              <a:rPr dirty="0" sz="1250" spc="-10" b="1">
                <a:latin typeface="Arial"/>
                <a:cs typeface="Arial"/>
              </a:rPr>
              <a:t>Ejecución</a:t>
            </a:r>
            <a:endParaRPr sz="1250">
              <a:latin typeface="Arial"/>
              <a:cs typeface="Arial"/>
            </a:endParaRPr>
          </a:p>
          <a:p>
            <a:pPr marL="1398270" marR="3224530">
              <a:lnSpc>
                <a:spcPts val="1880"/>
              </a:lnSpc>
              <a:spcBef>
                <a:spcPts val="125"/>
              </a:spcBef>
            </a:pPr>
            <a:r>
              <a:rPr dirty="0" sz="1250">
                <a:latin typeface="Arial MT"/>
                <a:cs typeface="Arial MT"/>
              </a:rPr>
              <a:t>¿Grupos</a:t>
            </a:r>
            <a:r>
              <a:rPr dirty="0" sz="1250" spc="155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homogéneos/heterogéneos? </a:t>
            </a:r>
            <a:r>
              <a:rPr dirty="0" sz="1250">
                <a:latin typeface="Arial MT"/>
                <a:cs typeface="Arial MT"/>
              </a:rPr>
              <a:t>Buscar</a:t>
            </a:r>
            <a:r>
              <a:rPr dirty="0" sz="1250" spc="15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participación</a:t>
            </a:r>
            <a:r>
              <a:rPr dirty="0" sz="1250" spc="17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activa</a:t>
            </a:r>
            <a:r>
              <a:rPr dirty="0" sz="1250" spc="8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del</a:t>
            </a:r>
            <a:r>
              <a:rPr dirty="0" sz="1250" spc="145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alumnado. </a:t>
            </a:r>
            <a:r>
              <a:rPr dirty="0" sz="1250">
                <a:latin typeface="Arial MT"/>
                <a:cs typeface="Arial MT"/>
              </a:rPr>
              <a:t>Asegurar</a:t>
            </a:r>
            <a:r>
              <a:rPr dirty="0" sz="1250" spc="13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comprensión</a:t>
            </a:r>
            <a:r>
              <a:rPr dirty="0" sz="1250" spc="15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de</a:t>
            </a:r>
            <a:r>
              <a:rPr dirty="0" sz="1250" spc="160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reglas.</a:t>
            </a:r>
            <a:endParaRPr sz="1250">
              <a:latin typeface="Arial MT"/>
              <a:cs typeface="Arial MT"/>
            </a:endParaRPr>
          </a:p>
          <a:p>
            <a:pPr marL="1398270">
              <a:lnSpc>
                <a:spcPct val="100000"/>
              </a:lnSpc>
              <a:spcBef>
                <a:spcPts val="250"/>
              </a:spcBef>
            </a:pPr>
            <a:r>
              <a:rPr dirty="0" sz="1250">
                <a:latin typeface="Arial MT"/>
                <a:cs typeface="Arial MT"/>
              </a:rPr>
              <a:t>Delegar</a:t>
            </a:r>
            <a:r>
              <a:rPr dirty="0" sz="1250" spc="17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progresivamente</a:t>
            </a:r>
            <a:r>
              <a:rPr dirty="0" sz="1250" spc="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la</a:t>
            </a:r>
            <a:r>
              <a:rPr dirty="0" sz="1250" spc="1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organización</a:t>
            </a:r>
            <a:r>
              <a:rPr dirty="0" sz="1250" spc="1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a</a:t>
            </a:r>
            <a:r>
              <a:rPr dirty="0" sz="1250" spc="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los</a:t>
            </a:r>
            <a:r>
              <a:rPr dirty="0" sz="1250" spc="95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alumnos.</a:t>
            </a:r>
            <a:endParaRPr sz="1250">
              <a:latin typeface="Arial MT"/>
              <a:cs typeface="Arial MT"/>
            </a:endParaRPr>
          </a:p>
          <a:p>
            <a:pPr marL="1398270">
              <a:lnSpc>
                <a:spcPct val="100000"/>
              </a:lnSpc>
              <a:spcBef>
                <a:spcPts val="375"/>
              </a:spcBef>
            </a:pPr>
            <a:r>
              <a:rPr dirty="0" sz="1250">
                <a:latin typeface="Arial MT"/>
                <a:cs typeface="Arial MT"/>
              </a:rPr>
              <a:t>Información</a:t>
            </a:r>
            <a:r>
              <a:rPr dirty="0" sz="1250" spc="7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de</a:t>
            </a:r>
            <a:r>
              <a:rPr dirty="0" sz="1250" spc="7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todos</a:t>
            </a:r>
            <a:r>
              <a:rPr dirty="0" sz="1250" spc="15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los</a:t>
            </a:r>
            <a:r>
              <a:rPr dirty="0" sz="1250" spc="160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resultados.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6343713" y="4010088"/>
            <a:ext cx="1038225" cy="685800"/>
            <a:chOff x="6343713" y="4010088"/>
            <a:chExt cx="1038225" cy="685800"/>
          </a:xfrm>
        </p:grpSpPr>
        <p:sp>
          <p:nvSpPr>
            <p:cNvPr id="20" name="object 20" descr=""/>
            <p:cNvSpPr/>
            <p:nvPr/>
          </p:nvSpPr>
          <p:spPr>
            <a:xfrm>
              <a:off x="6358001" y="4024376"/>
              <a:ext cx="1009650" cy="657225"/>
            </a:xfrm>
            <a:custGeom>
              <a:avLst/>
              <a:gdLst/>
              <a:ahLst/>
              <a:cxnLst/>
              <a:rect l="l" t="t" r="r" b="b"/>
              <a:pathLst>
                <a:path w="1009650" h="657225">
                  <a:moveTo>
                    <a:pt x="782447" y="0"/>
                  </a:moveTo>
                  <a:lnTo>
                    <a:pt x="227075" y="0"/>
                  </a:lnTo>
                  <a:lnTo>
                    <a:pt x="227075" y="361442"/>
                  </a:lnTo>
                  <a:lnTo>
                    <a:pt x="0" y="361442"/>
                  </a:lnTo>
                  <a:lnTo>
                    <a:pt x="504825" y="657225"/>
                  </a:lnTo>
                  <a:lnTo>
                    <a:pt x="1009650" y="361442"/>
                  </a:lnTo>
                  <a:lnTo>
                    <a:pt x="782447" y="361442"/>
                  </a:lnTo>
                  <a:lnTo>
                    <a:pt x="78244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358001" y="4024376"/>
              <a:ext cx="1009650" cy="657225"/>
            </a:xfrm>
            <a:custGeom>
              <a:avLst/>
              <a:gdLst/>
              <a:ahLst/>
              <a:cxnLst/>
              <a:rect l="l" t="t" r="r" b="b"/>
              <a:pathLst>
                <a:path w="1009650" h="657225">
                  <a:moveTo>
                    <a:pt x="0" y="361442"/>
                  </a:moveTo>
                  <a:lnTo>
                    <a:pt x="227075" y="361442"/>
                  </a:lnTo>
                  <a:lnTo>
                    <a:pt x="227075" y="0"/>
                  </a:lnTo>
                  <a:lnTo>
                    <a:pt x="782447" y="0"/>
                  </a:lnTo>
                  <a:lnTo>
                    <a:pt x="782447" y="361442"/>
                  </a:lnTo>
                  <a:lnTo>
                    <a:pt x="1009650" y="361442"/>
                  </a:lnTo>
                  <a:lnTo>
                    <a:pt x="504825" y="657225"/>
                  </a:lnTo>
                  <a:lnTo>
                    <a:pt x="0" y="361442"/>
                  </a:lnTo>
                  <a:close/>
                </a:path>
              </a:pathLst>
            </a:custGeom>
            <a:ln w="28575">
              <a:solidFill>
                <a:srgbClr val="D1282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43230" y="1306829"/>
            <a:ext cx="7456170" cy="259905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10" b="1">
                <a:latin typeface="Arial"/>
                <a:cs typeface="Arial"/>
              </a:rPr>
              <a:t>BIBLIOGRAFÍA: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Cagigal,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J.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M.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(1981).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 i="1">
                <a:latin typeface="Arial"/>
                <a:cs typeface="Arial"/>
              </a:rPr>
              <a:t>¡Oh</a:t>
            </a:r>
            <a:r>
              <a:rPr dirty="0" sz="1400" spc="-50" i="1">
                <a:latin typeface="Arial"/>
                <a:cs typeface="Arial"/>
              </a:rPr>
              <a:t> </a:t>
            </a:r>
            <a:r>
              <a:rPr dirty="0" sz="1400" spc="-10" i="1">
                <a:latin typeface="Arial"/>
                <a:cs typeface="Arial"/>
              </a:rPr>
              <a:t>deporte!</a:t>
            </a:r>
            <a:r>
              <a:rPr dirty="0" sz="1400" spc="-7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Anatomía</a:t>
            </a:r>
            <a:r>
              <a:rPr dirty="0" sz="1400" spc="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de un</a:t>
            </a:r>
            <a:r>
              <a:rPr dirty="0" sz="1400" spc="-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gigante</a:t>
            </a:r>
            <a:r>
              <a:rPr dirty="0" sz="1400">
                <a:latin typeface="Arial MT"/>
                <a:cs typeface="Arial MT"/>
              </a:rPr>
              <a:t>.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Miñón.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70"/>
              </a:spcBef>
            </a:pPr>
            <a:endParaRPr sz="1400">
              <a:latin typeface="Arial MT"/>
              <a:cs typeface="Arial MT"/>
            </a:endParaRPr>
          </a:p>
          <a:p>
            <a:pPr marL="595630" marR="7620" indent="-583565">
              <a:lnSpc>
                <a:spcPts val="1650"/>
              </a:lnSpc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1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18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18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2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1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Consejo</a:t>
            </a:r>
            <a:r>
              <a:rPr dirty="0" sz="1400" spc="18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1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1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2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1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establece</a:t>
            </a:r>
            <a:r>
              <a:rPr dirty="0" sz="1400" spc="20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17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Huizinga,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J.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(1972).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 i="1">
                <a:latin typeface="Arial"/>
                <a:cs typeface="Arial"/>
              </a:rPr>
              <a:t>Homo</a:t>
            </a:r>
            <a:r>
              <a:rPr dirty="0" sz="1400" spc="5" i="1">
                <a:latin typeface="Arial"/>
                <a:cs typeface="Arial"/>
              </a:rPr>
              <a:t> </a:t>
            </a:r>
            <a:r>
              <a:rPr dirty="0" sz="1400" spc="-10" i="1">
                <a:latin typeface="Arial"/>
                <a:cs typeface="Arial"/>
              </a:rPr>
              <a:t>ludens</a:t>
            </a:r>
            <a:r>
              <a:rPr dirty="0" sz="1400" spc="-10">
                <a:latin typeface="Arial MT"/>
                <a:cs typeface="Arial MT"/>
              </a:rPr>
              <a:t>.</a:t>
            </a:r>
            <a:r>
              <a:rPr dirty="0" sz="1400" spc="-8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Alianza.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Trebuchet MS"/>
                <a:cs typeface="Trebuchet MS"/>
              </a:rPr>
              <a:t>Piaget,</a:t>
            </a:r>
            <a:r>
              <a:rPr dirty="0" sz="1400" spc="-5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J.(1961)</a:t>
            </a:r>
            <a:r>
              <a:rPr dirty="0" sz="1400" spc="-30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La</a:t>
            </a:r>
            <a:r>
              <a:rPr dirty="0" sz="1400" spc="-70" i="1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formación</a:t>
            </a:r>
            <a:r>
              <a:rPr dirty="0" sz="1400" spc="-35" i="1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del</a:t>
            </a:r>
            <a:r>
              <a:rPr dirty="0" sz="1400" spc="5" i="1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símbolo</a:t>
            </a:r>
            <a:r>
              <a:rPr dirty="0" sz="1400" spc="-30" i="1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en</a:t>
            </a:r>
            <a:r>
              <a:rPr dirty="0" sz="1400" spc="-35" i="1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el</a:t>
            </a:r>
            <a:r>
              <a:rPr dirty="0" sz="1400" spc="-20" i="1">
                <a:latin typeface="Trebuchet MS"/>
                <a:cs typeface="Trebuchet MS"/>
              </a:rPr>
              <a:t> </a:t>
            </a:r>
            <a:r>
              <a:rPr dirty="0" sz="1400" i="1">
                <a:latin typeface="Trebuchet MS"/>
                <a:cs typeface="Trebuchet MS"/>
              </a:rPr>
              <a:t>niño</a:t>
            </a:r>
            <a:r>
              <a:rPr dirty="0" sz="1400">
                <a:latin typeface="Trebuchet MS"/>
                <a:cs typeface="Trebuchet MS"/>
              </a:rPr>
              <a:t>.</a:t>
            </a:r>
            <a:r>
              <a:rPr dirty="0" sz="1400" spc="-30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F.C.E.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Trebuchet MS"/>
                <a:cs typeface="Trebuchet MS"/>
              </a:rPr>
              <a:t>UNICEF</a:t>
            </a:r>
            <a:r>
              <a:rPr dirty="0" sz="1400" spc="-20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(2018).</a:t>
            </a:r>
            <a:r>
              <a:rPr dirty="0" sz="1400" spc="-30">
                <a:latin typeface="Trebuchet MS"/>
                <a:cs typeface="Trebuchet MS"/>
              </a:rPr>
              <a:t> </a:t>
            </a:r>
            <a:r>
              <a:rPr dirty="0" sz="1400" i="1">
                <a:latin typeface="Arial"/>
                <a:cs typeface="Arial"/>
              </a:rPr>
              <a:t>Aprendizaje</a:t>
            </a:r>
            <a:r>
              <a:rPr dirty="0" sz="1400" spc="-5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a</a:t>
            </a:r>
            <a:r>
              <a:rPr dirty="0" sz="1400" spc="-4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través</a:t>
            </a:r>
            <a:r>
              <a:rPr dirty="0" sz="1400" spc="-1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del</a:t>
            </a:r>
            <a:r>
              <a:rPr dirty="0" sz="1400" spc="-5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juego.</a:t>
            </a:r>
            <a:r>
              <a:rPr dirty="0" sz="1400" spc="-35" i="1">
                <a:latin typeface="Arial"/>
                <a:cs typeface="Arial"/>
              </a:rPr>
              <a:t> </a:t>
            </a:r>
            <a:r>
              <a:rPr dirty="0" sz="1400">
                <a:latin typeface="Arial MT"/>
                <a:cs typeface="Arial MT"/>
              </a:rPr>
              <a:t>Sección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Educación,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División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Programas.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53682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VI.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 spc="-25">
                <a:solidFill>
                  <a:srgbClr val="FFFFFF"/>
                </a:solidFill>
              </a:rPr>
              <a:t>ATENCIÓN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8137" y="4462526"/>
              <a:ext cx="7724838" cy="828675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338137" y="4462526"/>
              <a:ext cx="7725409" cy="828675"/>
            </a:xfrm>
            <a:custGeom>
              <a:avLst/>
              <a:gdLst/>
              <a:ahLst/>
              <a:cxnLst/>
              <a:rect l="l" t="t" r="r" b="b"/>
              <a:pathLst>
                <a:path w="7725409" h="828675">
                  <a:moveTo>
                    <a:pt x="0" y="138049"/>
                  </a:moveTo>
                  <a:lnTo>
                    <a:pt x="7041" y="94382"/>
                  </a:lnTo>
                  <a:lnTo>
                    <a:pt x="26648" y="56482"/>
                  </a:lnTo>
                  <a:lnTo>
                    <a:pt x="56545" y="26611"/>
                  </a:lnTo>
                  <a:lnTo>
                    <a:pt x="94458" y="7029"/>
                  </a:lnTo>
                  <a:lnTo>
                    <a:pt x="138112" y="0"/>
                  </a:lnTo>
                  <a:lnTo>
                    <a:pt x="7586662" y="0"/>
                  </a:lnTo>
                  <a:lnTo>
                    <a:pt x="7630342" y="7029"/>
                  </a:lnTo>
                  <a:lnTo>
                    <a:pt x="7668273" y="26611"/>
                  </a:lnTo>
                  <a:lnTo>
                    <a:pt x="7698182" y="56482"/>
                  </a:lnTo>
                  <a:lnTo>
                    <a:pt x="7717795" y="94382"/>
                  </a:lnTo>
                  <a:lnTo>
                    <a:pt x="7724838" y="138049"/>
                  </a:lnTo>
                  <a:lnTo>
                    <a:pt x="7724838" y="690499"/>
                  </a:lnTo>
                  <a:lnTo>
                    <a:pt x="7717795" y="734178"/>
                  </a:lnTo>
                  <a:lnTo>
                    <a:pt x="7698182" y="772110"/>
                  </a:lnTo>
                  <a:lnTo>
                    <a:pt x="7668273" y="802019"/>
                  </a:lnTo>
                  <a:lnTo>
                    <a:pt x="7630342" y="821632"/>
                  </a:lnTo>
                  <a:lnTo>
                    <a:pt x="7586662" y="828675"/>
                  </a:lnTo>
                  <a:lnTo>
                    <a:pt x="138112" y="828675"/>
                  </a:lnTo>
                  <a:lnTo>
                    <a:pt x="94458" y="821632"/>
                  </a:lnTo>
                  <a:lnTo>
                    <a:pt x="56545" y="802019"/>
                  </a:lnTo>
                  <a:lnTo>
                    <a:pt x="26648" y="772110"/>
                  </a:lnTo>
                  <a:lnTo>
                    <a:pt x="7041" y="734178"/>
                  </a:lnTo>
                  <a:lnTo>
                    <a:pt x="0" y="690499"/>
                  </a:lnTo>
                  <a:lnTo>
                    <a:pt x="0" y="138049"/>
                  </a:lnTo>
                  <a:close/>
                </a:path>
              </a:pathLst>
            </a:custGeom>
            <a:ln w="12700">
              <a:solidFill>
                <a:srgbClr val="F5C1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333375" y="1381125"/>
            <a:ext cx="6467475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7" name="object 17" descr=""/>
          <p:cNvSpPr txBox="1"/>
          <p:nvPr/>
        </p:nvSpPr>
        <p:spPr>
          <a:xfrm>
            <a:off x="373062" y="2223452"/>
            <a:ext cx="5304155" cy="27984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Times New Roman"/>
                <a:cs typeface="Times New Roman"/>
              </a:rPr>
              <a:t>Artículo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7.-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Áreas.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AutoNum type="arabicPeriod" startAt="2"/>
              <a:tabLst>
                <a:tab pos="241300" algn="l"/>
              </a:tabLst>
            </a:pPr>
            <a:r>
              <a:rPr dirty="0" sz="1800">
                <a:latin typeface="Times New Roman"/>
                <a:cs typeface="Times New Roman"/>
              </a:rPr>
              <a:t>Las áreas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Educación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Infantil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siguientes: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Times New Roman"/>
              <a:buAutoNum type="arabicPeriod" startAt="2"/>
            </a:pPr>
            <a:endParaRPr sz="1800">
              <a:latin typeface="Times New Roman"/>
              <a:cs typeface="Times New Roman"/>
            </a:endParaRPr>
          </a:p>
          <a:p>
            <a:pPr lvl="1" marL="260350" indent="-247650">
              <a:lnSpc>
                <a:spcPct val="100000"/>
              </a:lnSpc>
              <a:buAutoNum type="alphaLcParenR"/>
              <a:tabLst>
                <a:tab pos="260350" algn="l"/>
              </a:tabLst>
            </a:pPr>
            <a:r>
              <a:rPr dirty="0" sz="1800" b="1">
                <a:latin typeface="Times New Roman"/>
                <a:cs typeface="Times New Roman"/>
              </a:rPr>
              <a:t>Crecimiento</a:t>
            </a:r>
            <a:r>
              <a:rPr dirty="0" sz="1800" spc="-4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en</a:t>
            </a:r>
            <a:r>
              <a:rPr dirty="0" sz="1800" spc="-60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armonía.</a:t>
            </a:r>
            <a:endParaRPr sz="1800">
              <a:latin typeface="Times New Roman"/>
              <a:cs typeface="Times New Roman"/>
            </a:endParaRPr>
          </a:p>
          <a:p>
            <a:pPr lvl="1" marL="260350" indent="-247650">
              <a:lnSpc>
                <a:spcPct val="100000"/>
              </a:lnSpc>
              <a:spcBef>
                <a:spcPts val="15"/>
              </a:spcBef>
              <a:buAutoNum type="alphaLcParenR"/>
              <a:tabLst>
                <a:tab pos="260350" algn="l"/>
              </a:tabLst>
            </a:pPr>
            <a:r>
              <a:rPr dirty="0" sz="1800">
                <a:latin typeface="Times New Roman"/>
                <a:cs typeface="Times New Roman"/>
              </a:rPr>
              <a:t>Descubrimiento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exploración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entorno.</a:t>
            </a:r>
            <a:endParaRPr sz="1800">
              <a:latin typeface="Times New Roman"/>
              <a:cs typeface="Times New Roman"/>
            </a:endParaRPr>
          </a:p>
          <a:p>
            <a:pPr lvl="1" marL="250190" indent="-23749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250190" algn="l"/>
              </a:tabLst>
            </a:pPr>
            <a:r>
              <a:rPr dirty="0" sz="1800">
                <a:latin typeface="Times New Roman"/>
                <a:cs typeface="Times New Roman"/>
              </a:rPr>
              <a:t>Comunicación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representación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realidad.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75"/>
              </a:spcBef>
            </a:pPr>
            <a:endParaRPr sz="1800">
              <a:latin typeface="Times New Roman"/>
              <a:cs typeface="Times New Roman"/>
            </a:endParaRPr>
          </a:p>
          <a:p>
            <a:pPr marL="2366645">
              <a:lnSpc>
                <a:spcPct val="100000"/>
              </a:lnSpc>
            </a:pPr>
            <a:r>
              <a:rPr dirty="0" sz="1800">
                <a:latin typeface="Arial MT"/>
                <a:cs typeface="Arial MT"/>
              </a:rPr>
              <a:t>Anexo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II</a:t>
            </a:r>
            <a:r>
              <a:rPr dirty="0" sz="1800" spc="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decreto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36/2022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81236"/>
              <a:ext cx="9144000" cy="407676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8450"/>
              <a:ext cx="9144000" cy="4019550"/>
            </a:xfrm>
            <a:custGeom>
              <a:avLst/>
              <a:gdLst/>
              <a:ahLst/>
              <a:cxnLst/>
              <a:rect l="l" t="t" r="r" b="b"/>
              <a:pathLst>
                <a:path w="9144000" h="4019550">
                  <a:moveTo>
                    <a:pt x="9144000" y="0"/>
                  </a:moveTo>
                  <a:lnTo>
                    <a:pt x="0" y="0"/>
                  </a:lnTo>
                  <a:lnTo>
                    <a:pt x="0" y="4019550"/>
                  </a:lnTo>
                  <a:lnTo>
                    <a:pt x="9144000" y="40195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3175" y="2486025"/>
            <a:ext cx="4057650" cy="10287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240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9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4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055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30"/>
              </a:spcBef>
            </a:pPr>
            <a:r>
              <a:rPr dirty="0"/>
              <a:t>MUCHAS</a:t>
            </a:r>
            <a:r>
              <a:rPr dirty="0" spc="-12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8" name="object 8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425700" y="3911536"/>
            <a:ext cx="4684395" cy="10312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>
                <a:latin typeface="Times New Roman"/>
                <a:cs typeface="Times New Roman"/>
              </a:rPr>
              <a:t>©2024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Beatriz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Polo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Recuero.</a:t>
            </a: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>
                <a:latin typeface="Times New Roman"/>
                <a:cs typeface="Times New Roman"/>
              </a:rPr>
              <a:t>Algunos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derechos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reservados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250">
                <a:latin typeface="Times New Roman"/>
                <a:cs typeface="Times New Roman"/>
              </a:rPr>
              <a:t>Este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documento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distribuye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bajo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la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licencia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5100"/>
              </a:lnSpc>
              <a:spcBef>
                <a:spcPts val="5"/>
              </a:spcBef>
            </a:pPr>
            <a:r>
              <a:rPr dirty="0" sz="1250">
                <a:latin typeface="Times New Roman"/>
                <a:cs typeface="Times New Roman"/>
              </a:rPr>
              <a:t>“Atribución-CompartirIgual</a:t>
            </a:r>
            <a:r>
              <a:rPr dirty="0" sz="1250" spc="2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4.0</a:t>
            </a:r>
            <a:r>
              <a:rPr dirty="0" sz="1250" spc="2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Internacional”</a:t>
            </a:r>
            <a:r>
              <a:rPr dirty="0" sz="1250" spc="1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</a:t>
            </a:r>
            <a:r>
              <a:rPr dirty="0" sz="1250" spc="1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Creative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Commons, </a:t>
            </a:r>
            <a:r>
              <a:rPr dirty="0" sz="1250">
                <a:latin typeface="Times New Roman"/>
                <a:cs typeface="Times New Roman"/>
              </a:rPr>
              <a:t>disponible</a:t>
            </a:r>
            <a:r>
              <a:rPr dirty="0" sz="1250" spc="3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en</a:t>
            </a:r>
            <a:r>
              <a:rPr dirty="0" sz="1250" spc="465">
                <a:latin typeface="Times New Roman"/>
                <a:cs typeface="Times New Roman"/>
              </a:rPr>
              <a:t> </a:t>
            </a:r>
            <a:r>
              <a:rPr dirty="0" u="sng" sz="125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4"/>
              </a:rPr>
              <a:t>https://creativecommons.org/licenses/by-</a:t>
            </a:r>
            <a:r>
              <a:rPr dirty="0" u="sng" sz="125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4"/>
              </a:rPr>
              <a:t>sa/4.0/deed.es</a:t>
            </a:r>
            <a:endParaRPr sz="1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4101" y="5719316"/>
            <a:ext cx="3494404" cy="749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Beatriz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Polo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95"/>
              </a:lnSpc>
            </a:pPr>
            <a:r>
              <a:rPr dirty="0" sz="1000">
                <a:latin typeface="Times New Roman"/>
                <a:cs typeface="Times New Roman"/>
              </a:rPr>
              <a:t>Algunos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5"/>
              </a:spcBef>
            </a:pPr>
            <a:r>
              <a:rPr dirty="0" sz="1000">
                <a:latin typeface="Times New Roman"/>
                <a:cs typeface="Times New Roman"/>
              </a:rPr>
              <a:t>Este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documento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distribuye bajo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la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licencia </a:t>
            </a:r>
            <a:r>
              <a:rPr dirty="0" sz="1000" spc="-20">
                <a:latin typeface="Times New Roman"/>
                <a:cs typeface="Times New Roman"/>
              </a:rPr>
              <a:t>“Atribución-</a:t>
            </a:r>
            <a:r>
              <a:rPr dirty="0" sz="1000" spc="-10">
                <a:latin typeface="Times New Roman"/>
                <a:cs typeface="Times New Roman"/>
              </a:rPr>
              <a:t>Compartir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Internacional”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Creative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Commons, disponible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 spc="-25">
                <a:latin typeface="Times New Roman"/>
                <a:cs typeface="Times New Roman"/>
              </a:rPr>
              <a:t>en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70"/>
              </a:lnSpc>
            </a:pPr>
            <a:r>
              <a:rPr dirty="0" sz="100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898904"/>
            <a:ext cx="9144000" cy="4959350"/>
            <a:chOff x="0" y="1898904"/>
            <a:chExt cx="9144000" cy="495935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98904"/>
              <a:ext cx="9144000" cy="495909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2096"/>
              <a:ext cx="9144000" cy="4916170"/>
            </a:xfrm>
            <a:custGeom>
              <a:avLst/>
              <a:gdLst/>
              <a:ahLst/>
              <a:cxnLst/>
              <a:rect l="l" t="t" r="r" b="b"/>
              <a:pathLst>
                <a:path w="9144000" h="4916170">
                  <a:moveTo>
                    <a:pt x="9144000" y="0"/>
                  </a:moveTo>
                  <a:lnTo>
                    <a:pt x="0" y="0"/>
                  </a:lnTo>
                  <a:lnTo>
                    <a:pt x="0" y="4915903"/>
                  </a:lnTo>
                  <a:lnTo>
                    <a:pt x="9144000" y="491590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218" y="3932110"/>
            <a:ext cx="4060190" cy="8305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RECUERO.</a:t>
            </a:r>
            <a:endParaRPr sz="2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ADRIÁN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SOLERA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ALFONSO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32363" y="4771450"/>
            <a:ext cx="303212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6555" marR="5080" indent="-364490">
              <a:lnSpc>
                <a:spcPct val="100000"/>
              </a:lnSpc>
              <a:spcBef>
                <a:spcPts val="100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r>
              <a:rPr dirty="0" sz="2000" spc="-1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Adrian.solera@urjc.es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713196" y="5697923"/>
            <a:ext cx="3878579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10">
                <a:latin typeface="Arial MT"/>
                <a:cs typeface="Arial MT"/>
              </a:rPr>
              <a:t> 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FÏSICA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Infantil</a:t>
            </a:r>
            <a:r>
              <a:rPr dirty="0" sz="1200" spc="-10">
                <a:latin typeface="Arial MT"/>
                <a:cs typeface="Arial MT"/>
                <a:hlinkClick r:id="rId2"/>
              </a:rPr>
              <a:t> Semipresencial</a:t>
            </a:r>
            <a:r>
              <a:rPr dirty="0" sz="1200" spc="-35">
                <a:latin typeface="Arial MT"/>
                <a:cs typeface="Arial MT"/>
                <a:hlinkClick r:id="rId2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(Vicálvaro)</a:t>
            </a:r>
            <a:r>
              <a:rPr dirty="0" sz="1200" spc="-10">
                <a:latin typeface="Arial MT"/>
                <a:cs typeface="Arial MT"/>
                <a:hlinkClick r:id="rId2"/>
              </a:rPr>
              <a:t> ©2024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Recuero.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45828" y="488573"/>
            <a:ext cx="4124960" cy="1005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460"/>
              </a:lnSpc>
              <a:spcBef>
                <a:spcPts val="95"/>
              </a:spcBef>
              <a:tabLst>
                <a:tab pos="2779395" algn="l"/>
              </a:tabLst>
            </a:pPr>
            <a:r>
              <a:rPr dirty="0" sz="4000" spc="-10">
                <a:solidFill>
                  <a:srgbClr val="D1282D"/>
                </a:solidFill>
              </a:rPr>
              <a:t>EDUCACIÓN</a:t>
            </a:r>
            <a:r>
              <a:rPr dirty="0" sz="4000">
                <a:solidFill>
                  <a:srgbClr val="D1282D"/>
                </a:solidFill>
              </a:rPr>
              <a:t>	</a:t>
            </a:r>
            <a:r>
              <a:rPr dirty="0" sz="4000" spc="-10">
                <a:solidFill>
                  <a:srgbClr val="D1282D"/>
                </a:solidFill>
              </a:rPr>
              <a:t>FÍSICA</a:t>
            </a:r>
            <a:endParaRPr sz="4000"/>
          </a:p>
          <a:p>
            <a:pPr algn="ctr">
              <a:lnSpc>
                <a:spcPts val="3260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90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10" name="object 10" descr=""/>
          <p:cNvSpPr txBox="1"/>
          <p:nvPr/>
        </p:nvSpPr>
        <p:spPr>
          <a:xfrm>
            <a:off x="1001433" y="1890877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209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VII.</a:t>
            </a:r>
            <a:endParaRPr sz="3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OBJETIVOS</a:t>
            </a:r>
            <a:r>
              <a:rPr dirty="0" sz="30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022348" y="5235940"/>
            <a:ext cx="2007870" cy="765175"/>
            <a:chOff x="1022348" y="5235940"/>
            <a:chExt cx="2007870" cy="765175"/>
          </a:xfrm>
        </p:grpSpPr>
        <p:sp>
          <p:nvSpPr>
            <p:cNvPr id="12" name="object 12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0" y="6152769"/>
            <a:ext cx="9144000" cy="693420"/>
            <a:chOff x="0" y="6152769"/>
            <a:chExt cx="9144000" cy="693420"/>
          </a:xfrm>
        </p:grpSpPr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34328"/>
              <a:ext cx="9144000" cy="41147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0" y="6477571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37"/>
                  </a:lnTo>
                  <a:lnTo>
                    <a:pt x="9144000" y="32543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56042" y="6152769"/>
              <a:ext cx="776667" cy="2735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1800" y="1266828"/>
            <a:ext cx="7955280" cy="1020444"/>
            <a:chOff x="431800" y="1266828"/>
            <a:chExt cx="7955280" cy="1020444"/>
          </a:xfrm>
        </p:grpSpPr>
        <p:sp>
          <p:nvSpPr>
            <p:cNvPr id="3" name="object 3" descr=""/>
            <p:cNvSpPr/>
            <p:nvPr/>
          </p:nvSpPr>
          <p:spPr>
            <a:xfrm>
              <a:off x="446087" y="1281116"/>
              <a:ext cx="7926705" cy="991869"/>
            </a:xfrm>
            <a:custGeom>
              <a:avLst/>
              <a:gdLst/>
              <a:ahLst/>
              <a:cxnLst/>
              <a:rect l="l" t="t" r="r" b="b"/>
              <a:pathLst>
                <a:path w="7926705" h="991869">
                  <a:moveTo>
                    <a:pt x="7761084" y="0"/>
                  </a:moveTo>
                  <a:lnTo>
                    <a:pt x="165303" y="0"/>
                  </a:lnTo>
                  <a:lnTo>
                    <a:pt x="121361" y="5904"/>
                  </a:lnTo>
                  <a:lnTo>
                    <a:pt x="81874" y="22567"/>
                  </a:lnTo>
                  <a:lnTo>
                    <a:pt x="48418" y="48413"/>
                  </a:lnTo>
                  <a:lnTo>
                    <a:pt x="22570" y="81868"/>
                  </a:lnTo>
                  <a:lnTo>
                    <a:pt x="5905" y="121357"/>
                  </a:lnTo>
                  <a:lnTo>
                    <a:pt x="0" y="165303"/>
                  </a:lnTo>
                  <a:lnTo>
                    <a:pt x="0" y="826516"/>
                  </a:lnTo>
                  <a:lnTo>
                    <a:pt x="5905" y="870462"/>
                  </a:lnTo>
                  <a:lnTo>
                    <a:pt x="22570" y="909950"/>
                  </a:lnTo>
                  <a:lnTo>
                    <a:pt x="48418" y="943405"/>
                  </a:lnTo>
                  <a:lnTo>
                    <a:pt x="81874" y="969251"/>
                  </a:lnTo>
                  <a:lnTo>
                    <a:pt x="121361" y="985914"/>
                  </a:lnTo>
                  <a:lnTo>
                    <a:pt x="165303" y="991819"/>
                  </a:lnTo>
                  <a:lnTo>
                    <a:pt x="7761084" y="991819"/>
                  </a:lnTo>
                  <a:lnTo>
                    <a:pt x="7805026" y="985914"/>
                  </a:lnTo>
                  <a:lnTo>
                    <a:pt x="7844512" y="969251"/>
                  </a:lnTo>
                  <a:lnTo>
                    <a:pt x="7877968" y="943405"/>
                  </a:lnTo>
                  <a:lnTo>
                    <a:pt x="7903817" y="909950"/>
                  </a:lnTo>
                  <a:lnTo>
                    <a:pt x="7920482" y="870462"/>
                  </a:lnTo>
                  <a:lnTo>
                    <a:pt x="7926387" y="826516"/>
                  </a:lnTo>
                  <a:lnTo>
                    <a:pt x="7926387" y="165303"/>
                  </a:lnTo>
                  <a:lnTo>
                    <a:pt x="7920482" y="121357"/>
                  </a:lnTo>
                  <a:lnTo>
                    <a:pt x="7903817" y="81868"/>
                  </a:lnTo>
                  <a:lnTo>
                    <a:pt x="7877968" y="48413"/>
                  </a:lnTo>
                  <a:lnTo>
                    <a:pt x="7844512" y="22567"/>
                  </a:lnTo>
                  <a:lnTo>
                    <a:pt x="7805026" y="5904"/>
                  </a:lnTo>
                  <a:lnTo>
                    <a:pt x="7761084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46087" y="1281116"/>
              <a:ext cx="7926705" cy="991869"/>
            </a:xfrm>
            <a:custGeom>
              <a:avLst/>
              <a:gdLst/>
              <a:ahLst/>
              <a:cxnLst/>
              <a:rect l="l" t="t" r="r" b="b"/>
              <a:pathLst>
                <a:path w="7926705" h="991869">
                  <a:moveTo>
                    <a:pt x="0" y="165303"/>
                  </a:moveTo>
                  <a:lnTo>
                    <a:pt x="5905" y="121357"/>
                  </a:lnTo>
                  <a:lnTo>
                    <a:pt x="22570" y="81868"/>
                  </a:lnTo>
                  <a:lnTo>
                    <a:pt x="48418" y="48413"/>
                  </a:lnTo>
                  <a:lnTo>
                    <a:pt x="81874" y="22567"/>
                  </a:lnTo>
                  <a:lnTo>
                    <a:pt x="121361" y="5904"/>
                  </a:lnTo>
                  <a:lnTo>
                    <a:pt x="165303" y="0"/>
                  </a:lnTo>
                  <a:lnTo>
                    <a:pt x="7761084" y="0"/>
                  </a:lnTo>
                  <a:lnTo>
                    <a:pt x="7805026" y="5904"/>
                  </a:lnTo>
                  <a:lnTo>
                    <a:pt x="7844512" y="22567"/>
                  </a:lnTo>
                  <a:lnTo>
                    <a:pt x="7877968" y="48413"/>
                  </a:lnTo>
                  <a:lnTo>
                    <a:pt x="7903817" y="81868"/>
                  </a:lnTo>
                  <a:lnTo>
                    <a:pt x="7920482" y="121357"/>
                  </a:lnTo>
                  <a:lnTo>
                    <a:pt x="7926387" y="165303"/>
                  </a:lnTo>
                  <a:lnTo>
                    <a:pt x="7926387" y="826516"/>
                  </a:lnTo>
                  <a:lnTo>
                    <a:pt x="7920482" y="870462"/>
                  </a:lnTo>
                  <a:lnTo>
                    <a:pt x="7903817" y="909950"/>
                  </a:lnTo>
                  <a:lnTo>
                    <a:pt x="7877968" y="943405"/>
                  </a:lnTo>
                  <a:lnTo>
                    <a:pt x="7844512" y="969251"/>
                  </a:lnTo>
                  <a:lnTo>
                    <a:pt x="7805026" y="985914"/>
                  </a:lnTo>
                  <a:lnTo>
                    <a:pt x="7761084" y="991819"/>
                  </a:lnTo>
                  <a:lnTo>
                    <a:pt x="165303" y="991819"/>
                  </a:lnTo>
                  <a:lnTo>
                    <a:pt x="121361" y="985914"/>
                  </a:lnTo>
                  <a:lnTo>
                    <a:pt x="81874" y="969251"/>
                  </a:lnTo>
                  <a:lnTo>
                    <a:pt x="48418" y="943405"/>
                  </a:lnTo>
                  <a:lnTo>
                    <a:pt x="22570" y="909950"/>
                  </a:lnTo>
                  <a:lnTo>
                    <a:pt x="5905" y="870462"/>
                  </a:lnTo>
                  <a:lnTo>
                    <a:pt x="0" y="826516"/>
                  </a:lnTo>
                  <a:lnTo>
                    <a:pt x="0" y="165303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-6350" y="5951220"/>
            <a:ext cx="9156700" cy="913130"/>
            <a:chOff x="-6350" y="5951220"/>
            <a:chExt cx="9156700" cy="91313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9761" y="6367492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2"/>
              <a:ext cx="992459" cy="312753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4719" y="1565211"/>
            <a:ext cx="5801360" cy="2427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lvl="2" marL="773430" indent="-76073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773430" algn="l"/>
              </a:tabLst>
            </a:pPr>
            <a:r>
              <a:rPr dirty="0" sz="2400">
                <a:latin typeface="Arial MT"/>
                <a:cs typeface="Arial MT"/>
              </a:rPr>
              <a:t>DEFINICIÓN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CONTENIDOS</a:t>
            </a:r>
            <a:endParaRPr sz="2400">
              <a:latin typeface="Arial MT"/>
              <a:cs typeface="Arial MT"/>
            </a:endParaRPr>
          </a:p>
          <a:p>
            <a:pPr lvl="2">
              <a:lnSpc>
                <a:spcPct val="100000"/>
              </a:lnSpc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2">
              <a:lnSpc>
                <a:spcPct val="100000"/>
              </a:lnSpc>
              <a:spcBef>
                <a:spcPts val="87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2" marL="773430" indent="-760730">
              <a:lnSpc>
                <a:spcPct val="100000"/>
              </a:lnSpc>
              <a:buAutoNum type="arabicPeriod"/>
              <a:tabLst>
                <a:tab pos="773430" algn="l"/>
              </a:tabLst>
            </a:pPr>
            <a:r>
              <a:rPr dirty="0" sz="2400">
                <a:latin typeface="Arial MT"/>
                <a:cs typeface="Arial MT"/>
              </a:rPr>
              <a:t>CONTENIDOS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FÍSICA</a:t>
            </a:r>
            <a:endParaRPr sz="2400">
              <a:latin typeface="Arial MT"/>
              <a:cs typeface="Arial MT"/>
            </a:endParaRPr>
          </a:p>
          <a:p>
            <a:pPr lvl="2">
              <a:lnSpc>
                <a:spcPct val="100000"/>
              </a:lnSpc>
              <a:spcBef>
                <a:spcPts val="111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2" marL="773430" indent="-760730">
              <a:lnSpc>
                <a:spcPct val="100000"/>
              </a:lnSpc>
              <a:buAutoNum type="arabicPeriod"/>
              <a:tabLst>
                <a:tab pos="773430" algn="l"/>
              </a:tabLst>
            </a:pPr>
            <a:r>
              <a:rPr dirty="0" sz="2400" spc="-10">
                <a:latin typeface="Arial MT"/>
                <a:cs typeface="Arial MT"/>
              </a:rPr>
              <a:t>COMPETENCIAS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DEFINICIÓN</a:t>
            </a:r>
            <a:r>
              <a:rPr dirty="0" sz="16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CONTENIDOS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13204" y="2093847"/>
            <a:ext cx="7691120" cy="339344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 marR="149860">
              <a:lnSpc>
                <a:spcPts val="1250"/>
              </a:lnSpc>
              <a:spcBef>
                <a:spcPts val="395"/>
              </a:spcBef>
            </a:pPr>
            <a:r>
              <a:rPr dirty="0" sz="1300">
                <a:latin typeface="Arial MT"/>
                <a:cs typeface="Arial MT"/>
              </a:rPr>
              <a:t>“Conjunto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deberes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o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formas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culturales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cuya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asimilación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y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apropiación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por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los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alumnos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se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considera </a:t>
            </a:r>
            <a:r>
              <a:rPr dirty="0" sz="1300">
                <a:latin typeface="Arial MT"/>
                <a:cs typeface="Arial MT"/>
              </a:rPr>
              <a:t>esencial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para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su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desarrollo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y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socialización.”</a:t>
            </a:r>
            <a:endParaRPr sz="1300">
              <a:latin typeface="Arial MT"/>
              <a:cs typeface="Arial MT"/>
            </a:endParaRPr>
          </a:p>
          <a:p>
            <a:pPr marL="6338570">
              <a:lnSpc>
                <a:spcPts val="1255"/>
              </a:lnSpc>
            </a:pPr>
            <a:r>
              <a:rPr dirty="0" sz="1300">
                <a:latin typeface="Arial MT"/>
                <a:cs typeface="Arial MT"/>
              </a:rPr>
              <a:t>(Cesar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Coll,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1992)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90"/>
              </a:spcBef>
            </a:pPr>
            <a:endParaRPr sz="1300">
              <a:latin typeface="Arial MT"/>
              <a:cs typeface="Arial MT"/>
            </a:endParaRPr>
          </a:p>
          <a:p>
            <a:pPr marL="12700" marR="306070">
              <a:lnSpc>
                <a:spcPts val="1250"/>
              </a:lnSpc>
            </a:pPr>
            <a:r>
              <a:rPr dirty="0" sz="1300">
                <a:latin typeface="Arial MT"/>
                <a:cs typeface="Arial MT"/>
              </a:rPr>
              <a:t>“Son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los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conocimientos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identificados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por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el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alumno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y</a:t>
            </a:r>
            <a:r>
              <a:rPr dirty="0" sz="1300" spc="-6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adquiridos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después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experiencias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múltiples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 spc="-50">
                <a:latin typeface="Arial MT"/>
                <a:cs typeface="Arial MT"/>
              </a:rPr>
              <a:t>y </a:t>
            </a:r>
            <a:r>
              <a:rPr dirty="0" sz="1300" spc="-10">
                <a:latin typeface="Arial MT"/>
                <a:cs typeface="Arial MT"/>
              </a:rPr>
              <a:t>variadas.”</a:t>
            </a:r>
            <a:endParaRPr sz="1300">
              <a:latin typeface="Arial MT"/>
              <a:cs typeface="Arial MT"/>
            </a:endParaRPr>
          </a:p>
          <a:p>
            <a:pPr marL="6743700">
              <a:lnSpc>
                <a:spcPts val="1255"/>
              </a:lnSpc>
            </a:pPr>
            <a:r>
              <a:rPr dirty="0" sz="1300">
                <a:latin typeface="Arial MT"/>
                <a:cs typeface="Arial MT"/>
              </a:rPr>
              <a:t>(Klein,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2000)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85"/>
              </a:spcBef>
            </a:pPr>
            <a:endParaRPr sz="1300">
              <a:latin typeface="Arial MT"/>
              <a:cs typeface="Arial MT"/>
            </a:endParaRPr>
          </a:p>
          <a:p>
            <a:pPr marL="12700">
              <a:lnSpc>
                <a:spcPts val="1405"/>
              </a:lnSpc>
              <a:spcBef>
                <a:spcPts val="5"/>
              </a:spcBef>
            </a:pPr>
            <a:r>
              <a:rPr dirty="0" sz="1300">
                <a:latin typeface="Arial MT"/>
                <a:cs typeface="Arial MT"/>
              </a:rPr>
              <a:t>“Organizan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la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acción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educativa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del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profesor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precisando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lo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tiene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enseñar.”</a:t>
            </a:r>
            <a:endParaRPr sz="1300">
              <a:latin typeface="Arial MT"/>
              <a:cs typeface="Arial MT"/>
            </a:endParaRPr>
          </a:p>
          <a:p>
            <a:pPr marL="6364605">
              <a:lnSpc>
                <a:spcPts val="1405"/>
              </a:lnSpc>
            </a:pPr>
            <a:r>
              <a:rPr dirty="0" sz="1300" spc="-10">
                <a:latin typeface="Arial MT"/>
                <a:cs typeface="Arial MT"/>
              </a:rPr>
              <a:t>(Hebrard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A.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1986)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85"/>
              </a:spcBef>
            </a:pPr>
            <a:endParaRPr sz="1300">
              <a:latin typeface="Arial MT"/>
              <a:cs typeface="Arial MT"/>
            </a:endParaRPr>
          </a:p>
          <a:p>
            <a:pPr marL="12700" marR="605155">
              <a:lnSpc>
                <a:spcPts val="1250"/>
              </a:lnSpc>
            </a:pPr>
            <a:r>
              <a:rPr dirty="0" sz="1300">
                <a:latin typeface="Arial MT"/>
                <a:cs typeface="Arial MT"/>
              </a:rPr>
              <a:t>Es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decir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tiene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ser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“lo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el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alumno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tiene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apropiarse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para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conseguir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y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entender </a:t>
            </a:r>
            <a:r>
              <a:rPr dirty="0" sz="1300" spc="-25">
                <a:latin typeface="Arial MT"/>
                <a:cs typeface="Arial MT"/>
              </a:rPr>
              <a:t>sus </a:t>
            </a:r>
            <a:r>
              <a:rPr dirty="0" sz="1300" spc="-10">
                <a:latin typeface="Arial MT"/>
                <a:cs typeface="Arial MT"/>
              </a:rPr>
              <a:t>acciones.”</a:t>
            </a:r>
            <a:endParaRPr sz="1300">
              <a:latin typeface="Arial MT"/>
              <a:cs typeface="Arial MT"/>
            </a:endParaRPr>
          </a:p>
          <a:p>
            <a:pPr marL="6161405">
              <a:lnSpc>
                <a:spcPts val="1255"/>
              </a:lnSpc>
            </a:pPr>
            <a:r>
              <a:rPr dirty="0" sz="1300">
                <a:latin typeface="Arial MT"/>
                <a:cs typeface="Arial MT"/>
              </a:rPr>
              <a:t>(Marsenach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J.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 spc="-20">
                <a:latin typeface="Arial MT"/>
                <a:cs typeface="Arial MT"/>
              </a:rPr>
              <a:t>1991)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90"/>
              </a:spcBef>
            </a:pPr>
            <a:endParaRPr sz="1300">
              <a:latin typeface="Arial MT"/>
              <a:cs typeface="Arial MT"/>
            </a:endParaRPr>
          </a:p>
          <a:p>
            <a:pPr marL="12700" marR="544830">
              <a:lnSpc>
                <a:spcPts val="1250"/>
              </a:lnSpc>
            </a:pPr>
            <a:r>
              <a:rPr dirty="0" sz="1300">
                <a:latin typeface="Arial MT"/>
                <a:cs typeface="Arial MT"/>
              </a:rPr>
              <a:t>Elemento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del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currículo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que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constituye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el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objeto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directo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aprendizaje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para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los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alumnos,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el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medio </a:t>
            </a:r>
            <a:r>
              <a:rPr dirty="0" sz="1300">
                <a:latin typeface="Arial MT"/>
                <a:cs typeface="Arial MT"/>
              </a:rPr>
              <a:t>imprescindible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para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conseguir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el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desarrollo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capacidades.</a:t>
            </a:r>
            <a:endParaRPr sz="13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9451" y="2170111"/>
            <a:ext cx="5116830" cy="2073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6065" indent="-25336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266065" algn="l"/>
              </a:tabLst>
            </a:pPr>
            <a:r>
              <a:rPr dirty="0" sz="1800">
                <a:latin typeface="Arial MT"/>
                <a:cs typeface="Arial MT"/>
              </a:rPr>
              <a:t>Esquema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corporal.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25"/>
              </a:spcBef>
              <a:buFont typeface="Arial MT"/>
              <a:buAutoNum type="arabicPeriod"/>
            </a:pPr>
            <a:endParaRPr sz="1800">
              <a:latin typeface="Arial MT"/>
              <a:cs typeface="Arial MT"/>
            </a:endParaRPr>
          </a:p>
          <a:p>
            <a:pPr marL="266065" indent="-253365">
              <a:lnSpc>
                <a:spcPct val="100000"/>
              </a:lnSpc>
              <a:buAutoNum type="arabicPeriod"/>
              <a:tabLst>
                <a:tab pos="266065" algn="l"/>
              </a:tabLst>
            </a:pPr>
            <a:r>
              <a:rPr dirty="0" sz="1800">
                <a:latin typeface="Arial MT"/>
                <a:cs typeface="Arial MT"/>
              </a:rPr>
              <a:t>Percepción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espacial.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25"/>
              </a:spcBef>
              <a:buFont typeface="Arial MT"/>
              <a:buAutoNum type="arabicPeriod"/>
            </a:pPr>
            <a:endParaRPr sz="1800">
              <a:latin typeface="Arial MT"/>
              <a:cs typeface="Arial MT"/>
            </a:endParaRPr>
          </a:p>
          <a:p>
            <a:pPr marL="266065" indent="-253365">
              <a:lnSpc>
                <a:spcPct val="100000"/>
              </a:lnSpc>
              <a:buAutoNum type="arabicPeriod"/>
              <a:tabLst>
                <a:tab pos="266065" algn="l"/>
              </a:tabLst>
            </a:pPr>
            <a:r>
              <a:rPr dirty="0" sz="1800">
                <a:latin typeface="Arial MT"/>
                <a:cs typeface="Arial MT"/>
              </a:rPr>
              <a:t>Percepción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temporal.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30"/>
              </a:spcBef>
              <a:buFont typeface="Arial MT"/>
              <a:buAutoNum type="arabicPeriod"/>
            </a:pPr>
            <a:endParaRPr sz="1800">
              <a:latin typeface="Arial MT"/>
              <a:cs typeface="Arial MT"/>
            </a:endParaRPr>
          </a:p>
          <a:p>
            <a:pPr marL="266065" indent="-253365">
              <a:lnSpc>
                <a:spcPct val="100000"/>
              </a:lnSpc>
              <a:buAutoNum type="arabicPeriod"/>
              <a:tabLst>
                <a:tab pos="266065" algn="l"/>
              </a:tabLst>
            </a:pPr>
            <a:r>
              <a:rPr dirty="0" sz="1800">
                <a:latin typeface="Arial MT"/>
                <a:cs typeface="Arial MT"/>
              </a:rPr>
              <a:t>Coordinación.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(Incluye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iniciación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HMB)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730021" y="5127052"/>
            <a:ext cx="13684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participación,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267814" y="5127052"/>
            <a:ext cx="84899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respeto,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284398" y="5127052"/>
            <a:ext cx="13322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cooperación,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38994" y="4535664"/>
            <a:ext cx="3023235" cy="11106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6065" indent="-253365">
              <a:lnSpc>
                <a:spcPct val="100000"/>
              </a:lnSpc>
              <a:spcBef>
                <a:spcPts val="100"/>
              </a:spcBef>
              <a:buAutoNum type="arabicPeriod" startAt="5"/>
              <a:tabLst>
                <a:tab pos="266065" algn="l"/>
              </a:tabLst>
            </a:pPr>
            <a:r>
              <a:rPr dirty="0" sz="1800">
                <a:latin typeface="Arial MT"/>
                <a:cs typeface="Arial MT"/>
              </a:rPr>
              <a:t>Discriminación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Sensorial.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5"/>
              </a:spcBef>
              <a:buFont typeface="Arial MT"/>
              <a:buAutoNum type="arabicPeriod" startAt="5"/>
            </a:pPr>
            <a:endParaRPr sz="1800">
              <a:latin typeface="Arial MT"/>
              <a:cs typeface="Arial MT"/>
            </a:endParaRPr>
          </a:p>
          <a:p>
            <a:pPr marL="12700" marR="5080" indent="382270">
              <a:lnSpc>
                <a:spcPct val="80000"/>
              </a:lnSpc>
              <a:buAutoNum type="arabicPeriod" startAt="5"/>
              <a:tabLst>
                <a:tab pos="394970" algn="l"/>
                <a:tab pos="1348740" algn="l"/>
              </a:tabLst>
            </a:pPr>
            <a:r>
              <a:rPr dirty="0" sz="1800" spc="-10">
                <a:latin typeface="Arial MT"/>
                <a:cs typeface="Arial MT"/>
              </a:rPr>
              <a:t>Actitud: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responsabilidad, áceptación...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40" y="2233264"/>
            <a:ext cx="5318760" cy="29298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b="1">
                <a:latin typeface="Arial"/>
                <a:cs typeface="Arial"/>
              </a:rPr>
              <a:t>ESQUEMA</a:t>
            </a:r>
            <a:r>
              <a:rPr dirty="0" sz="2200" spc="-155" b="1">
                <a:latin typeface="Arial"/>
                <a:cs typeface="Arial"/>
              </a:rPr>
              <a:t> </a:t>
            </a:r>
            <a:r>
              <a:rPr dirty="0" sz="2200" spc="-10" b="1">
                <a:latin typeface="Arial"/>
                <a:cs typeface="Arial"/>
              </a:rPr>
              <a:t>CORPORAL.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85"/>
              </a:spcBef>
            </a:pPr>
            <a:endParaRPr sz="2200">
              <a:latin typeface="Arial"/>
              <a:cs typeface="Arial"/>
            </a:endParaRPr>
          </a:p>
          <a:p>
            <a:pPr marL="269240" indent="-256540">
              <a:lnSpc>
                <a:spcPct val="100000"/>
              </a:lnSpc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>
                <a:latin typeface="Arial MT"/>
                <a:cs typeface="Arial MT"/>
              </a:rPr>
              <a:t>Concienciación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las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partes</a:t>
            </a:r>
            <a:r>
              <a:rPr dirty="0" sz="2200" spc="-3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del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cuerpo.</a:t>
            </a:r>
            <a:endParaRPr sz="2200">
              <a:latin typeface="Arial MT"/>
              <a:cs typeface="Arial MT"/>
            </a:endParaRPr>
          </a:p>
          <a:p>
            <a:pPr marL="269240" indent="-256540">
              <a:lnSpc>
                <a:spcPct val="100000"/>
              </a:lnSpc>
              <a:spcBef>
                <a:spcPts val="229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>
                <a:latin typeface="Arial MT"/>
                <a:cs typeface="Arial MT"/>
              </a:rPr>
              <a:t>Control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postural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y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hábitos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correctos.</a:t>
            </a:r>
            <a:endParaRPr sz="2200">
              <a:latin typeface="Arial MT"/>
              <a:cs typeface="Arial MT"/>
            </a:endParaRPr>
          </a:p>
          <a:p>
            <a:pPr marL="269240" indent="-256540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>
                <a:latin typeface="Arial MT"/>
                <a:cs typeface="Arial MT"/>
              </a:rPr>
              <a:t>Percepción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del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mecanismo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respiratorio.</a:t>
            </a:r>
            <a:endParaRPr sz="2200">
              <a:latin typeface="Arial MT"/>
              <a:cs typeface="Arial MT"/>
            </a:endParaRPr>
          </a:p>
          <a:p>
            <a:pPr marL="269240" indent="-256540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>
                <a:latin typeface="Arial MT"/>
                <a:cs typeface="Arial MT"/>
              </a:rPr>
              <a:t>Relajación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corporal.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(tensión-relajación)</a:t>
            </a:r>
            <a:endParaRPr sz="2200">
              <a:latin typeface="Arial MT"/>
              <a:cs typeface="Arial MT"/>
            </a:endParaRPr>
          </a:p>
          <a:p>
            <a:pPr marL="269240" indent="-256540">
              <a:lnSpc>
                <a:spcPct val="100000"/>
              </a:lnSpc>
              <a:spcBef>
                <a:spcPts val="225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 spc="-10">
                <a:latin typeface="Arial MT"/>
                <a:cs typeface="Arial MT"/>
              </a:rPr>
              <a:t>Equilibrio</a:t>
            </a:r>
            <a:endParaRPr sz="2200">
              <a:latin typeface="Arial MT"/>
              <a:cs typeface="Arial MT"/>
            </a:endParaRPr>
          </a:p>
          <a:p>
            <a:pPr marL="269240" indent="-256540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 spc="-10">
                <a:latin typeface="Arial MT"/>
                <a:cs typeface="Arial MT"/>
              </a:rPr>
              <a:t>Lateralidad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50264" y="2511963"/>
            <a:ext cx="6954520" cy="27393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 b="1">
                <a:latin typeface="Arial"/>
                <a:cs typeface="Arial"/>
              </a:rPr>
              <a:t>LATERALIDAD.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80"/>
              </a:spcBef>
            </a:pPr>
            <a:endParaRPr sz="2200">
              <a:latin typeface="Arial"/>
              <a:cs typeface="Arial"/>
            </a:endParaRPr>
          </a:p>
          <a:p>
            <a:pPr marL="268605" marR="5080" indent="-256540">
              <a:lnSpc>
                <a:spcPts val="2380"/>
              </a:lnSpc>
              <a:buClr>
                <a:srgbClr val="D1282D"/>
              </a:buClr>
              <a:buSzPct val="72727"/>
              <a:buFont typeface="Cambria"/>
              <a:buChar char="⦿"/>
              <a:tabLst>
                <a:tab pos="269875" algn="l"/>
              </a:tabLst>
            </a:pPr>
            <a:r>
              <a:rPr dirty="0" sz="2200">
                <a:latin typeface="Arial MT"/>
                <a:cs typeface="Arial MT"/>
              </a:rPr>
              <a:t>Dominancia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lateral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(preferencia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una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mano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o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un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pie </a:t>
            </a:r>
            <a:r>
              <a:rPr dirty="0" sz="2200" spc="-25">
                <a:latin typeface="Arial MT"/>
                <a:cs typeface="Arial MT"/>
              </a:rPr>
              <a:t>	</a:t>
            </a:r>
            <a:r>
              <a:rPr dirty="0" sz="2200">
                <a:latin typeface="Arial MT"/>
                <a:cs typeface="Arial MT"/>
              </a:rPr>
              <a:t>sobre</a:t>
            </a:r>
            <a:r>
              <a:rPr dirty="0" sz="2200" spc="-3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el</a:t>
            </a:r>
            <a:r>
              <a:rPr dirty="0" sz="2200" spc="-3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otro).</a:t>
            </a:r>
            <a:endParaRPr sz="2200">
              <a:latin typeface="Arial MT"/>
              <a:cs typeface="Arial MT"/>
            </a:endParaRPr>
          </a:p>
          <a:p>
            <a:pPr marL="268605" marR="1468120" indent="-256540">
              <a:lnSpc>
                <a:spcPts val="2380"/>
              </a:lnSpc>
              <a:spcBef>
                <a:spcPts val="484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875" algn="l"/>
              </a:tabLst>
            </a:pPr>
            <a:r>
              <a:rPr dirty="0" sz="2200">
                <a:latin typeface="Arial MT"/>
                <a:cs typeface="Arial MT"/>
              </a:rPr>
              <a:t>Concienciación</a:t>
            </a:r>
            <a:r>
              <a:rPr dirty="0" sz="2200" spc="-9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simetría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corporal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(eje,</a:t>
            </a:r>
            <a:r>
              <a:rPr dirty="0" sz="2200" spc="-80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dos </a:t>
            </a:r>
            <a:r>
              <a:rPr dirty="0" sz="2200" spc="-25">
                <a:latin typeface="Arial MT"/>
                <a:cs typeface="Arial MT"/>
              </a:rPr>
              <a:t>	</a:t>
            </a:r>
            <a:r>
              <a:rPr dirty="0" sz="2200" spc="-10">
                <a:latin typeface="Arial MT"/>
                <a:cs typeface="Arial MT"/>
              </a:rPr>
              <a:t>hemicuerpos)</a:t>
            </a:r>
            <a:endParaRPr sz="2200">
              <a:latin typeface="Arial MT"/>
              <a:cs typeface="Arial MT"/>
            </a:endParaRPr>
          </a:p>
          <a:p>
            <a:pPr marL="268605" marR="330835" indent="-256540">
              <a:lnSpc>
                <a:spcPts val="2380"/>
              </a:lnSpc>
              <a:spcBef>
                <a:spcPts val="495"/>
              </a:spcBef>
              <a:buClr>
                <a:srgbClr val="D1282D"/>
              </a:buClr>
              <a:buSzPct val="72727"/>
              <a:buFont typeface="Cambria"/>
              <a:buChar char="⦿"/>
              <a:tabLst>
                <a:tab pos="269875" algn="l"/>
              </a:tabLst>
            </a:pPr>
            <a:r>
              <a:rPr dirty="0" sz="2200">
                <a:latin typeface="Arial MT"/>
                <a:cs typeface="Arial MT"/>
              </a:rPr>
              <a:t>Independizar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segmentos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corporales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durante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las </a:t>
            </a:r>
            <a:r>
              <a:rPr dirty="0" sz="2200" spc="-25">
                <a:latin typeface="Arial MT"/>
                <a:cs typeface="Arial MT"/>
              </a:rPr>
              <a:t>	</a:t>
            </a:r>
            <a:r>
              <a:rPr dirty="0" sz="2200">
                <a:latin typeface="Arial MT"/>
                <a:cs typeface="Arial MT"/>
              </a:rPr>
              <a:t>acciones</a:t>
            </a:r>
            <a:r>
              <a:rPr dirty="0" sz="2200" spc="-8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motrices.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38432" y="2722008"/>
            <a:ext cx="7047230" cy="24866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PERCEPCION</a:t>
            </a:r>
            <a:r>
              <a:rPr dirty="0" sz="2400" spc="-15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ESPACIAL.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20"/>
              </a:spcBef>
            </a:pPr>
            <a:endParaRPr sz="2400">
              <a:latin typeface="Arial"/>
              <a:cs typeface="Arial"/>
            </a:endParaRPr>
          </a:p>
          <a:p>
            <a:pPr marL="269875" marR="5080" indent="-257810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Conocer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espacio</a:t>
            </a:r>
            <a:r>
              <a:rPr dirty="0" sz="2400" spc="-3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con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respecto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uno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mismo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a </a:t>
            </a:r>
            <a:r>
              <a:rPr dirty="0" sz="2400">
                <a:latin typeface="Arial MT"/>
                <a:cs typeface="Arial MT"/>
              </a:rPr>
              <a:t>lo</a:t>
            </a:r>
            <a:r>
              <a:rPr dirty="0" sz="2400" spc="-3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demás.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500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Localizar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en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espacio.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495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Percibir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dimensiones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8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espacio.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40" y="2607753"/>
            <a:ext cx="3918585" cy="2367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PERCEPCIÓN</a:t>
            </a:r>
            <a:r>
              <a:rPr dirty="0" sz="2400" spc="-15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TEMPORAL</a:t>
            </a:r>
            <a:r>
              <a:rPr dirty="0" sz="2400" spc="-10">
                <a:latin typeface="Arial MT"/>
                <a:cs typeface="Arial MT"/>
              </a:rPr>
              <a:t>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Duración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tiempo.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219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 spc="-10">
                <a:latin typeface="Arial MT"/>
                <a:cs typeface="Arial MT"/>
              </a:rPr>
              <a:t>Velocidad</a:t>
            </a:r>
            <a:r>
              <a:rPr dirty="0" sz="2400" spc="-8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0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movimiento.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200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Estructuras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rítmicas.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219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Moverse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parar.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70826" y="2694843"/>
            <a:ext cx="6254115" cy="210756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400" spc="-10" b="1">
                <a:latin typeface="Arial"/>
                <a:cs typeface="Arial"/>
              </a:rPr>
              <a:t>COORDINACIÓN</a:t>
            </a:r>
            <a:r>
              <a:rPr dirty="0" sz="2400" spc="-10">
                <a:latin typeface="Arial MT"/>
                <a:cs typeface="Arial MT"/>
              </a:rPr>
              <a:t>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495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Coordinación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Dinámica</a:t>
            </a:r>
            <a:r>
              <a:rPr dirty="0" sz="2400" spc="-13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General.</a:t>
            </a:r>
            <a:endParaRPr sz="24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500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Coordinación</a:t>
            </a:r>
            <a:r>
              <a:rPr dirty="0" sz="2400" spc="-30">
                <a:latin typeface="Arial MT"/>
                <a:cs typeface="Arial MT"/>
              </a:rPr>
              <a:t> </a:t>
            </a:r>
            <a:r>
              <a:rPr dirty="0" sz="2400" spc="-20">
                <a:latin typeface="Arial MT"/>
                <a:cs typeface="Arial MT"/>
              </a:rPr>
              <a:t>ojo-</a:t>
            </a:r>
            <a:r>
              <a:rPr dirty="0" sz="2400">
                <a:latin typeface="Arial MT"/>
                <a:cs typeface="Arial MT"/>
              </a:rPr>
              <a:t>mano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20">
                <a:latin typeface="Arial MT"/>
                <a:cs typeface="Arial MT"/>
              </a:rPr>
              <a:t>ojo-pie.</a:t>
            </a:r>
            <a:endParaRPr sz="2400">
              <a:latin typeface="Arial MT"/>
              <a:cs typeface="Arial MT"/>
            </a:endParaRPr>
          </a:p>
          <a:p>
            <a:pPr marL="269875" marR="5080" indent="-257810">
              <a:lnSpc>
                <a:spcPct val="100000"/>
              </a:lnSpc>
              <a:spcBef>
                <a:spcPts val="505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69875" algn="l"/>
              </a:tabLst>
            </a:pPr>
            <a:r>
              <a:rPr dirty="0" sz="2400">
                <a:latin typeface="Arial MT"/>
                <a:cs typeface="Arial MT"/>
              </a:rPr>
              <a:t>Coordinación</a:t>
            </a:r>
            <a:r>
              <a:rPr dirty="0" sz="2400" spc="-10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movimientos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simultáneos</a:t>
            </a:r>
            <a:r>
              <a:rPr dirty="0" sz="2400" spc="-114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y </a:t>
            </a:r>
            <a:r>
              <a:rPr dirty="0" sz="2400" spc="-10">
                <a:latin typeface="Arial MT"/>
                <a:cs typeface="Arial MT"/>
              </a:rPr>
              <a:t>alternativos.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130810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814240" y="2749671"/>
            <a:ext cx="1830705" cy="1830070"/>
          </a:xfrm>
          <a:custGeom>
            <a:avLst/>
            <a:gdLst/>
            <a:ahLst/>
            <a:cxnLst/>
            <a:rect l="l" t="t" r="r" b="b"/>
            <a:pathLst>
              <a:path w="1830705" h="1830070">
                <a:moveTo>
                  <a:pt x="796109" y="0"/>
                </a:moveTo>
                <a:lnTo>
                  <a:pt x="533029" y="260779"/>
                </a:lnTo>
                <a:lnTo>
                  <a:pt x="515204" y="294414"/>
                </a:lnTo>
                <a:lnTo>
                  <a:pt x="520066" y="330845"/>
                </a:lnTo>
                <a:lnTo>
                  <a:pt x="542466" y="366006"/>
                </a:lnTo>
                <a:lnTo>
                  <a:pt x="577257" y="395828"/>
                </a:lnTo>
                <a:lnTo>
                  <a:pt x="619293" y="416247"/>
                </a:lnTo>
                <a:lnTo>
                  <a:pt x="663425" y="423194"/>
                </a:lnTo>
                <a:lnTo>
                  <a:pt x="705772" y="427511"/>
                </a:lnTo>
                <a:lnTo>
                  <a:pt x="741956" y="442080"/>
                </a:lnTo>
                <a:lnTo>
                  <a:pt x="771579" y="465214"/>
                </a:lnTo>
                <a:lnTo>
                  <a:pt x="794243" y="495224"/>
                </a:lnTo>
                <a:lnTo>
                  <a:pt x="809549" y="530423"/>
                </a:lnTo>
                <a:lnTo>
                  <a:pt x="817101" y="569121"/>
                </a:lnTo>
                <a:lnTo>
                  <a:pt x="816499" y="609631"/>
                </a:lnTo>
                <a:lnTo>
                  <a:pt x="807346" y="650264"/>
                </a:lnTo>
                <a:lnTo>
                  <a:pt x="789244" y="689333"/>
                </a:lnTo>
                <a:lnTo>
                  <a:pt x="761794" y="725149"/>
                </a:lnTo>
                <a:lnTo>
                  <a:pt x="709835" y="768738"/>
                </a:lnTo>
                <a:lnTo>
                  <a:pt x="670416" y="787187"/>
                </a:lnTo>
                <a:lnTo>
                  <a:pt x="629268" y="796852"/>
                </a:lnTo>
                <a:lnTo>
                  <a:pt x="588134" y="798076"/>
                </a:lnTo>
                <a:lnTo>
                  <a:pt x="548757" y="791202"/>
                </a:lnTo>
                <a:lnTo>
                  <a:pt x="512879" y="776573"/>
                </a:lnTo>
                <a:lnTo>
                  <a:pt x="458598" y="725424"/>
                </a:lnTo>
                <a:lnTo>
                  <a:pt x="443680" y="689589"/>
                </a:lnTo>
                <a:lnTo>
                  <a:pt x="439235" y="647373"/>
                </a:lnTo>
                <a:lnTo>
                  <a:pt x="432288" y="603242"/>
                </a:lnTo>
                <a:lnTo>
                  <a:pt x="411868" y="561209"/>
                </a:lnTo>
                <a:lnTo>
                  <a:pt x="382044" y="526419"/>
                </a:lnTo>
                <a:lnTo>
                  <a:pt x="346882" y="504020"/>
                </a:lnTo>
                <a:lnTo>
                  <a:pt x="310449" y="499159"/>
                </a:lnTo>
                <a:lnTo>
                  <a:pt x="276812" y="516983"/>
                </a:lnTo>
                <a:lnTo>
                  <a:pt x="0" y="796063"/>
                </a:lnTo>
                <a:lnTo>
                  <a:pt x="388907" y="1184944"/>
                </a:lnTo>
                <a:lnTo>
                  <a:pt x="406731" y="1218580"/>
                </a:lnTo>
                <a:lnTo>
                  <a:pt x="379470" y="1290171"/>
                </a:lnTo>
                <a:lnTo>
                  <a:pt x="344679" y="1319994"/>
                </a:lnTo>
                <a:lnTo>
                  <a:pt x="302643" y="1340412"/>
                </a:lnTo>
                <a:lnTo>
                  <a:pt x="258511" y="1347360"/>
                </a:lnTo>
                <a:lnTo>
                  <a:pt x="216290" y="1351804"/>
                </a:lnTo>
                <a:lnTo>
                  <a:pt x="180453" y="1366721"/>
                </a:lnTo>
                <a:lnTo>
                  <a:pt x="151342" y="1390368"/>
                </a:lnTo>
                <a:lnTo>
                  <a:pt x="129299" y="1421000"/>
                </a:lnTo>
                <a:lnTo>
                  <a:pt x="114670" y="1456876"/>
                </a:lnTo>
                <a:lnTo>
                  <a:pt x="107795" y="1496251"/>
                </a:lnTo>
                <a:lnTo>
                  <a:pt x="109020" y="1537383"/>
                </a:lnTo>
                <a:lnTo>
                  <a:pt x="118686" y="1578529"/>
                </a:lnTo>
                <a:lnTo>
                  <a:pt x="137137" y="1617946"/>
                </a:lnTo>
                <a:lnTo>
                  <a:pt x="164717" y="1653890"/>
                </a:lnTo>
                <a:lnTo>
                  <a:pt x="216548" y="1697352"/>
                </a:lnTo>
                <a:lnTo>
                  <a:pt x="255619" y="1715453"/>
                </a:lnTo>
                <a:lnTo>
                  <a:pt x="296255" y="1724606"/>
                </a:lnTo>
                <a:lnTo>
                  <a:pt x="336767" y="1725208"/>
                </a:lnTo>
                <a:lnTo>
                  <a:pt x="375467" y="1717656"/>
                </a:lnTo>
                <a:lnTo>
                  <a:pt x="410667" y="1702350"/>
                </a:lnTo>
                <a:lnTo>
                  <a:pt x="463814" y="1650065"/>
                </a:lnTo>
                <a:lnTo>
                  <a:pt x="478384" y="1613883"/>
                </a:lnTo>
                <a:lnTo>
                  <a:pt x="482701" y="1571539"/>
                </a:lnTo>
                <a:lnTo>
                  <a:pt x="489648" y="1527408"/>
                </a:lnTo>
                <a:lnTo>
                  <a:pt x="510068" y="1485375"/>
                </a:lnTo>
                <a:lnTo>
                  <a:pt x="539892" y="1450585"/>
                </a:lnTo>
                <a:lnTo>
                  <a:pt x="575054" y="1428186"/>
                </a:lnTo>
                <a:lnTo>
                  <a:pt x="611487" y="1423325"/>
                </a:lnTo>
                <a:lnTo>
                  <a:pt x="645124" y="1441149"/>
                </a:lnTo>
                <a:lnTo>
                  <a:pt x="1034025" y="1830033"/>
                </a:lnTo>
                <a:lnTo>
                  <a:pt x="1313119" y="1550951"/>
                </a:lnTo>
                <a:lnTo>
                  <a:pt x="1331103" y="1517315"/>
                </a:lnTo>
                <a:lnTo>
                  <a:pt x="1326591" y="1480884"/>
                </a:lnTo>
                <a:lnTo>
                  <a:pt x="1304540" y="1445724"/>
                </a:lnTo>
                <a:lnTo>
                  <a:pt x="1269908" y="1415901"/>
                </a:lnTo>
                <a:lnTo>
                  <a:pt x="1227650" y="1395483"/>
                </a:lnTo>
                <a:lnTo>
                  <a:pt x="1182723" y="1388535"/>
                </a:lnTo>
                <a:lnTo>
                  <a:pt x="1140376" y="1384219"/>
                </a:lnTo>
                <a:lnTo>
                  <a:pt x="1104192" y="1369650"/>
                </a:lnTo>
                <a:lnTo>
                  <a:pt x="1074569" y="1346516"/>
                </a:lnTo>
                <a:lnTo>
                  <a:pt x="1051906" y="1316505"/>
                </a:lnTo>
                <a:lnTo>
                  <a:pt x="1036599" y="1281307"/>
                </a:lnTo>
                <a:lnTo>
                  <a:pt x="1029047" y="1242609"/>
                </a:lnTo>
                <a:lnTo>
                  <a:pt x="1029649" y="1202099"/>
                </a:lnTo>
                <a:lnTo>
                  <a:pt x="1038802" y="1161465"/>
                </a:lnTo>
                <a:lnTo>
                  <a:pt x="1056904" y="1122396"/>
                </a:lnTo>
                <a:lnTo>
                  <a:pt x="1084354" y="1086580"/>
                </a:lnTo>
                <a:lnTo>
                  <a:pt x="1136313" y="1042991"/>
                </a:lnTo>
                <a:lnTo>
                  <a:pt x="1175732" y="1024542"/>
                </a:lnTo>
                <a:lnTo>
                  <a:pt x="1216880" y="1014877"/>
                </a:lnTo>
                <a:lnTo>
                  <a:pt x="1258014" y="1013654"/>
                </a:lnTo>
                <a:lnTo>
                  <a:pt x="1297392" y="1020528"/>
                </a:lnTo>
                <a:lnTo>
                  <a:pt x="1333269" y="1035157"/>
                </a:lnTo>
                <a:lnTo>
                  <a:pt x="1387550" y="1086306"/>
                </a:lnTo>
                <a:lnTo>
                  <a:pt x="1402468" y="1122140"/>
                </a:lnTo>
                <a:lnTo>
                  <a:pt x="1406913" y="1164357"/>
                </a:lnTo>
                <a:lnTo>
                  <a:pt x="1413861" y="1208487"/>
                </a:lnTo>
                <a:lnTo>
                  <a:pt x="1434280" y="1250521"/>
                </a:lnTo>
                <a:lnTo>
                  <a:pt x="1464104" y="1285310"/>
                </a:lnTo>
                <a:lnTo>
                  <a:pt x="1499266" y="1307709"/>
                </a:lnTo>
                <a:lnTo>
                  <a:pt x="1535699" y="1312570"/>
                </a:lnTo>
                <a:lnTo>
                  <a:pt x="1569336" y="1294746"/>
                </a:lnTo>
                <a:lnTo>
                  <a:pt x="1830129" y="1033967"/>
                </a:lnTo>
                <a:lnTo>
                  <a:pt x="1441228" y="645085"/>
                </a:lnTo>
                <a:lnTo>
                  <a:pt x="1423403" y="611450"/>
                </a:lnTo>
                <a:lnTo>
                  <a:pt x="1450664" y="539859"/>
                </a:lnTo>
                <a:lnTo>
                  <a:pt x="1485456" y="510036"/>
                </a:lnTo>
                <a:lnTo>
                  <a:pt x="1527491" y="489618"/>
                </a:lnTo>
                <a:lnTo>
                  <a:pt x="1571624" y="482670"/>
                </a:lnTo>
                <a:lnTo>
                  <a:pt x="1613843" y="478226"/>
                </a:lnTo>
                <a:lnTo>
                  <a:pt x="1649679" y="463308"/>
                </a:lnTo>
                <a:lnTo>
                  <a:pt x="1678789" y="439662"/>
                </a:lnTo>
                <a:lnTo>
                  <a:pt x="1700831" y="409030"/>
                </a:lnTo>
                <a:lnTo>
                  <a:pt x="1715460" y="373154"/>
                </a:lnTo>
                <a:lnTo>
                  <a:pt x="1722335" y="333779"/>
                </a:lnTo>
                <a:lnTo>
                  <a:pt x="1721111" y="292647"/>
                </a:lnTo>
                <a:lnTo>
                  <a:pt x="1711445" y="251501"/>
                </a:lnTo>
                <a:lnTo>
                  <a:pt x="1692996" y="212084"/>
                </a:lnTo>
                <a:lnTo>
                  <a:pt x="1665418" y="176140"/>
                </a:lnTo>
                <a:lnTo>
                  <a:pt x="1613586" y="132679"/>
                </a:lnTo>
                <a:lnTo>
                  <a:pt x="1574516" y="114578"/>
                </a:lnTo>
                <a:lnTo>
                  <a:pt x="1533880" y="105425"/>
                </a:lnTo>
                <a:lnTo>
                  <a:pt x="1493368" y="104824"/>
                </a:lnTo>
                <a:lnTo>
                  <a:pt x="1454668" y="112375"/>
                </a:lnTo>
                <a:lnTo>
                  <a:pt x="1419468" y="127681"/>
                </a:lnTo>
                <a:lnTo>
                  <a:pt x="1366321" y="179965"/>
                </a:lnTo>
                <a:lnTo>
                  <a:pt x="1351751" y="216147"/>
                </a:lnTo>
                <a:lnTo>
                  <a:pt x="1347434" y="258491"/>
                </a:lnTo>
                <a:lnTo>
                  <a:pt x="1340486" y="302622"/>
                </a:lnTo>
                <a:lnTo>
                  <a:pt x="1320067" y="344655"/>
                </a:lnTo>
                <a:lnTo>
                  <a:pt x="1290243" y="379445"/>
                </a:lnTo>
                <a:lnTo>
                  <a:pt x="1255080" y="401844"/>
                </a:lnTo>
                <a:lnTo>
                  <a:pt x="1218647" y="406705"/>
                </a:lnTo>
                <a:lnTo>
                  <a:pt x="1185010" y="388881"/>
                </a:lnTo>
                <a:lnTo>
                  <a:pt x="796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249041" y="3202368"/>
            <a:ext cx="4416425" cy="112966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ctr"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¿Cuántas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horas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semana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comprende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el </a:t>
            </a:r>
            <a:r>
              <a:rPr dirty="0" sz="1800">
                <a:latin typeface="Arial MT"/>
                <a:cs typeface="Arial MT"/>
              </a:rPr>
              <a:t>horario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infantil?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algn="ctr" marR="635">
              <a:lnSpc>
                <a:spcPct val="100000"/>
              </a:lnSpc>
            </a:pPr>
            <a:r>
              <a:rPr dirty="0" sz="1800">
                <a:latin typeface="Arial MT"/>
                <a:cs typeface="Arial MT"/>
              </a:rPr>
              <a:t>¿Tienen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recreo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peques?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24548" y="2300852"/>
            <a:ext cx="7341870" cy="3231515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algn="just" marL="12700" marR="5080">
              <a:lnSpc>
                <a:spcPts val="2110"/>
              </a:lnSpc>
              <a:spcBef>
                <a:spcPts val="605"/>
              </a:spcBef>
            </a:pPr>
            <a:r>
              <a:rPr dirty="0" sz="2200" b="1">
                <a:latin typeface="Arial"/>
                <a:cs typeface="Arial"/>
              </a:rPr>
              <a:t>LA</a:t>
            </a:r>
            <a:r>
              <a:rPr dirty="0" sz="2200" spc="470" b="1">
                <a:latin typeface="Arial"/>
                <a:cs typeface="Arial"/>
              </a:rPr>
              <a:t> </a:t>
            </a:r>
            <a:r>
              <a:rPr dirty="0" sz="2200" b="1">
                <a:latin typeface="Arial"/>
                <a:cs typeface="Arial"/>
              </a:rPr>
              <a:t>DISCRIMINACIÓN</a:t>
            </a:r>
            <a:r>
              <a:rPr dirty="0" sz="2200" spc="-25" b="1">
                <a:latin typeface="Arial"/>
                <a:cs typeface="Arial"/>
              </a:rPr>
              <a:t>  </a:t>
            </a:r>
            <a:r>
              <a:rPr dirty="0" sz="2200" b="1">
                <a:latin typeface="Arial"/>
                <a:cs typeface="Arial"/>
              </a:rPr>
              <a:t>SENSITIVA</a:t>
            </a:r>
            <a:r>
              <a:rPr dirty="0" sz="2200" spc="465" b="1">
                <a:latin typeface="Arial"/>
                <a:cs typeface="Arial"/>
              </a:rPr>
              <a:t> </a:t>
            </a:r>
            <a:r>
              <a:rPr dirty="0" sz="2200">
                <a:latin typeface="Arial MT"/>
                <a:cs typeface="Arial MT"/>
              </a:rPr>
              <a:t>es</a:t>
            </a:r>
            <a:r>
              <a:rPr dirty="0" sz="2200" spc="-30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la</a:t>
            </a:r>
            <a:r>
              <a:rPr dirty="0" sz="2200" spc="-30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habilidad</a:t>
            </a:r>
            <a:r>
              <a:rPr dirty="0" sz="2200" spc="-30">
                <a:latin typeface="Arial MT"/>
                <a:cs typeface="Arial MT"/>
              </a:rPr>
              <a:t>  </a:t>
            </a:r>
            <a:r>
              <a:rPr dirty="0" sz="2200" spc="-20">
                <a:latin typeface="Arial MT"/>
                <a:cs typeface="Arial MT"/>
              </a:rPr>
              <a:t>para </a:t>
            </a:r>
            <a:r>
              <a:rPr dirty="0" sz="2200">
                <a:latin typeface="Arial MT"/>
                <a:cs typeface="Arial MT"/>
              </a:rPr>
              <a:t>diferenciar</a:t>
            </a:r>
            <a:r>
              <a:rPr dirty="0" sz="2200" spc="120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125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estímulos</a:t>
            </a:r>
            <a:r>
              <a:rPr dirty="0" sz="2200" spc="130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del</a:t>
            </a:r>
            <a:r>
              <a:rPr dirty="0" sz="2200" spc="125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entorno</a:t>
            </a:r>
            <a:r>
              <a:rPr dirty="0" sz="2200" spc="125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a</a:t>
            </a:r>
            <a:r>
              <a:rPr dirty="0" sz="2200" spc="120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través</a:t>
            </a:r>
            <a:r>
              <a:rPr dirty="0" sz="2200" spc="130">
                <a:latin typeface="Arial MT"/>
                <a:cs typeface="Arial MT"/>
              </a:rPr>
              <a:t> 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120">
                <a:latin typeface="Arial MT"/>
                <a:cs typeface="Arial MT"/>
              </a:rPr>
              <a:t>  </a:t>
            </a:r>
            <a:r>
              <a:rPr dirty="0" sz="2200" spc="-25">
                <a:latin typeface="Arial MT"/>
                <a:cs typeface="Arial MT"/>
              </a:rPr>
              <a:t>los </a:t>
            </a:r>
            <a:r>
              <a:rPr dirty="0" sz="2200" spc="-10">
                <a:latin typeface="Arial MT"/>
                <a:cs typeface="Arial MT"/>
              </a:rPr>
              <a:t>sentidos.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80"/>
              </a:spcBef>
            </a:pPr>
            <a:endParaRPr sz="2200">
              <a:latin typeface="Arial MT"/>
              <a:cs typeface="Arial MT"/>
            </a:endParaRPr>
          </a:p>
          <a:p>
            <a:pPr marL="927100">
              <a:lnSpc>
                <a:spcPts val="2630"/>
              </a:lnSpc>
            </a:pPr>
            <a:r>
              <a:rPr dirty="0" sz="2200" spc="-10">
                <a:latin typeface="Arial MT"/>
                <a:cs typeface="Arial MT"/>
              </a:rPr>
              <a:t>TIPOS:</a:t>
            </a:r>
            <a:endParaRPr sz="2200">
              <a:latin typeface="Arial MT"/>
              <a:cs typeface="Arial MT"/>
            </a:endParaRPr>
          </a:p>
          <a:p>
            <a:pPr marL="1097280" indent="-170180">
              <a:lnSpc>
                <a:spcPts val="2610"/>
              </a:lnSpc>
              <a:buChar char="-"/>
              <a:tabLst>
                <a:tab pos="1097280" algn="l"/>
              </a:tabLst>
            </a:pPr>
            <a:r>
              <a:rPr dirty="0" sz="2200" spc="-10">
                <a:latin typeface="Arial MT"/>
                <a:cs typeface="Arial MT"/>
              </a:rPr>
              <a:t>Discriminación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Táctil</a:t>
            </a:r>
            <a:endParaRPr sz="2200">
              <a:latin typeface="Arial MT"/>
              <a:cs typeface="Arial MT"/>
            </a:endParaRPr>
          </a:p>
          <a:p>
            <a:pPr marL="1097280" indent="-170180">
              <a:lnSpc>
                <a:spcPts val="2610"/>
              </a:lnSpc>
              <a:buChar char="-"/>
              <a:tabLst>
                <a:tab pos="1097280" algn="l"/>
              </a:tabLst>
            </a:pPr>
            <a:r>
              <a:rPr dirty="0" sz="2200" spc="-10">
                <a:latin typeface="Arial MT"/>
                <a:cs typeface="Arial MT"/>
              </a:rPr>
              <a:t>Discriminación</a:t>
            </a:r>
            <a:r>
              <a:rPr dirty="0" sz="2200" spc="-12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Auditiva</a:t>
            </a:r>
            <a:endParaRPr sz="2200">
              <a:latin typeface="Arial MT"/>
              <a:cs typeface="Arial MT"/>
            </a:endParaRPr>
          </a:p>
          <a:p>
            <a:pPr marL="1097280" indent="-170180">
              <a:lnSpc>
                <a:spcPts val="2615"/>
              </a:lnSpc>
              <a:buChar char="-"/>
              <a:tabLst>
                <a:tab pos="1097280" algn="l"/>
              </a:tabLst>
            </a:pPr>
            <a:r>
              <a:rPr dirty="0" sz="2200">
                <a:latin typeface="Arial MT"/>
                <a:cs typeface="Arial MT"/>
              </a:rPr>
              <a:t>Discriminación</a:t>
            </a:r>
            <a:r>
              <a:rPr dirty="0" sz="2200" spc="-14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Visual</a:t>
            </a:r>
            <a:endParaRPr sz="2200">
              <a:latin typeface="Arial MT"/>
              <a:cs typeface="Arial MT"/>
            </a:endParaRPr>
          </a:p>
          <a:p>
            <a:pPr marL="1097280" indent="-170180">
              <a:lnSpc>
                <a:spcPts val="2610"/>
              </a:lnSpc>
              <a:buChar char="-"/>
              <a:tabLst>
                <a:tab pos="1097280" algn="l"/>
              </a:tabLst>
            </a:pPr>
            <a:r>
              <a:rPr dirty="0" sz="2200">
                <a:latin typeface="Arial MT"/>
                <a:cs typeface="Arial MT"/>
              </a:rPr>
              <a:t>Discriminación</a:t>
            </a:r>
            <a:r>
              <a:rPr dirty="0" sz="2200" spc="-14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Gustativa</a:t>
            </a:r>
            <a:endParaRPr sz="2200">
              <a:latin typeface="Arial MT"/>
              <a:cs typeface="Arial MT"/>
            </a:endParaRPr>
          </a:p>
          <a:p>
            <a:pPr marL="1097280" indent="-170180">
              <a:lnSpc>
                <a:spcPts val="2620"/>
              </a:lnSpc>
              <a:buChar char="-"/>
              <a:tabLst>
                <a:tab pos="1097280" algn="l"/>
              </a:tabLst>
            </a:pPr>
            <a:r>
              <a:rPr dirty="0" sz="2200">
                <a:latin typeface="Arial MT"/>
                <a:cs typeface="Arial MT"/>
              </a:rPr>
              <a:t>Discriminación</a:t>
            </a:r>
            <a:r>
              <a:rPr dirty="0" sz="2200" spc="-14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Olfativa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535940" y="2628221"/>
            <a:ext cx="5382895" cy="2577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 b="1">
                <a:latin typeface="Arial"/>
                <a:cs typeface="Arial"/>
              </a:rPr>
              <a:t>ACTITUD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85"/>
              </a:spcBef>
            </a:pPr>
            <a:endParaRPr sz="2200">
              <a:latin typeface="Arial"/>
              <a:cs typeface="Arial"/>
            </a:endParaRPr>
          </a:p>
          <a:p>
            <a:pPr marL="269240" indent="-256540">
              <a:lnSpc>
                <a:spcPct val="100000"/>
              </a:lnSpc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>
                <a:latin typeface="Arial MT"/>
                <a:cs typeface="Arial MT"/>
              </a:rPr>
              <a:t>Respecto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uno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mismo:</a:t>
            </a:r>
            <a:endParaRPr sz="2200">
              <a:latin typeface="Arial MT"/>
              <a:cs typeface="Arial MT"/>
            </a:endParaRPr>
          </a:p>
          <a:p>
            <a:pPr marL="286385">
              <a:lnSpc>
                <a:spcPct val="100000"/>
              </a:lnSpc>
              <a:spcBef>
                <a:spcPts val="229"/>
              </a:spcBef>
            </a:pPr>
            <a:r>
              <a:rPr dirty="0" sz="2200">
                <a:latin typeface="Arial MT"/>
                <a:cs typeface="Arial MT"/>
              </a:rPr>
              <a:t>Curiosidad,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confianza,</a:t>
            </a:r>
            <a:r>
              <a:rPr dirty="0" sz="2200" spc="-9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responsabilidad…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85"/>
              </a:spcBef>
            </a:pPr>
            <a:endParaRPr sz="2200">
              <a:latin typeface="Arial MT"/>
              <a:cs typeface="Arial MT"/>
            </a:endParaRPr>
          </a:p>
          <a:p>
            <a:pPr marL="269240" indent="-256540">
              <a:lnSpc>
                <a:spcPct val="100000"/>
              </a:lnSpc>
              <a:buClr>
                <a:srgbClr val="D1282D"/>
              </a:buClr>
              <a:buSzPct val="72727"/>
              <a:buFont typeface="Cambria"/>
              <a:buChar char="⦿"/>
              <a:tabLst>
                <a:tab pos="269240" algn="l"/>
              </a:tabLst>
            </a:pPr>
            <a:r>
              <a:rPr dirty="0" sz="2200">
                <a:latin typeface="Arial MT"/>
                <a:cs typeface="Arial MT"/>
              </a:rPr>
              <a:t>Respecto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3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demás:</a:t>
            </a:r>
            <a:endParaRPr sz="2200">
              <a:latin typeface="Arial MT"/>
              <a:cs typeface="Arial MT"/>
            </a:endParaRPr>
          </a:p>
          <a:p>
            <a:pPr marL="286385">
              <a:lnSpc>
                <a:spcPct val="100000"/>
              </a:lnSpc>
              <a:spcBef>
                <a:spcPts val="240"/>
              </a:spcBef>
            </a:pPr>
            <a:r>
              <a:rPr dirty="0" sz="2200">
                <a:latin typeface="Arial MT"/>
                <a:cs typeface="Arial MT"/>
              </a:rPr>
              <a:t>Aceptación,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respeto,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cooperación…</a:t>
            </a:r>
            <a:endParaRPr sz="22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INFANTIL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COMPETENCIAS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BÁSICAS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865148" y="2009039"/>
            <a:ext cx="7414895" cy="3406775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algn="just" marL="287020" marR="5080" indent="-274955">
              <a:lnSpc>
                <a:spcPts val="1630"/>
              </a:lnSpc>
              <a:spcBef>
                <a:spcPts val="500"/>
              </a:spcBef>
            </a:pPr>
            <a:r>
              <a:rPr dirty="0" sz="1700">
                <a:latin typeface="Arial MT"/>
                <a:cs typeface="Arial MT"/>
              </a:rPr>
              <a:t>Representan</a:t>
            </a:r>
            <a:r>
              <a:rPr dirty="0" sz="1700" spc="30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</a:t>
            </a:r>
            <a:r>
              <a:rPr dirty="0" sz="1700" spc="29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grupo</a:t>
            </a:r>
            <a:r>
              <a:rPr dirty="0" sz="1700" spc="30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3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conocimientos,</a:t>
            </a:r>
            <a:r>
              <a:rPr dirty="0" sz="1700" spc="30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habilidades</a:t>
            </a:r>
            <a:r>
              <a:rPr dirty="0" sz="1700" spc="3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29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actitudes,</a:t>
            </a:r>
            <a:r>
              <a:rPr dirty="0" sz="1700" spc="30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valores </a:t>
            </a:r>
            <a:r>
              <a:rPr dirty="0" sz="1700">
                <a:latin typeface="Arial MT"/>
                <a:cs typeface="Arial MT"/>
              </a:rPr>
              <a:t>éticos</a:t>
            </a:r>
            <a:r>
              <a:rPr dirty="0" sz="1700" spc="254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235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emociones;</a:t>
            </a:r>
            <a:r>
              <a:rPr dirty="0" sz="1700" spc="25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que</a:t>
            </a:r>
            <a:r>
              <a:rPr dirty="0" sz="1700" spc="254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deben</a:t>
            </a:r>
            <a:r>
              <a:rPr dirty="0" sz="1700" spc="25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ser</a:t>
            </a:r>
            <a:r>
              <a:rPr dirty="0" sz="1700" spc="25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desarrolladas</a:t>
            </a:r>
            <a:r>
              <a:rPr dirty="0" sz="1700" spc="25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al</a:t>
            </a:r>
            <a:r>
              <a:rPr dirty="0" sz="1700" spc="254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finalizar</a:t>
            </a:r>
            <a:r>
              <a:rPr dirty="0" sz="1700" spc="245">
                <a:latin typeface="Arial MT"/>
                <a:cs typeface="Arial MT"/>
              </a:rPr>
              <a:t>  </a:t>
            </a:r>
            <a:r>
              <a:rPr dirty="0" sz="1700" spc="-25">
                <a:latin typeface="Arial MT"/>
                <a:cs typeface="Arial MT"/>
              </a:rPr>
              <a:t>la </a:t>
            </a:r>
            <a:r>
              <a:rPr dirty="0" sz="1700">
                <a:latin typeface="Arial MT"/>
                <a:cs typeface="Arial MT"/>
              </a:rPr>
              <a:t>escolarización</a:t>
            </a:r>
            <a:r>
              <a:rPr dirty="0" sz="1700" spc="-6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obligatoria.</a:t>
            </a:r>
            <a:endParaRPr sz="17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700">
                <a:latin typeface="Arial MT"/>
                <a:cs typeface="Arial MT"/>
              </a:rPr>
              <a:t>Son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9: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95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Comunicación</a:t>
            </a:r>
            <a:r>
              <a:rPr dirty="0" sz="1700" spc="-8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lingüística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 spc="-10">
                <a:latin typeface="Arial MT"/>
                <a:cs typeface="Arial MT"/>
              </a:rPr>
              <a:t>Matemática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80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conocimiento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interacción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mundo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físico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 spc="-10">
                <a:latin typeface="Arial MT"/>
                <a:cs typeface="Arial MT"/>
              </a:rPr>
              <a:t>Tratamiento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información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competencia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digital.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95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Competencia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social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ciudadana.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85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Competencia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cultural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artística.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95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Competencia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para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aprender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aprender.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95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Autonomía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iniciativa</a:t>
            </a:r>
            <a:r>
              <a:rPr dirty="0" sz="1700" spc="-6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personal.</a:t>
            </a:r>
            <a:endParaRPr sz="170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85"/>
              </a:spcBef>
              <a:buClr>
                <a:srgbClr val="D1282D"/>
              </a:buClr>
              <a:buSzPct val="70588"/>
              <a:buAutoNum type="arabicPeriod"/>
              <a:tabLst>
                <a:tab pos="398145" algn="l"/>
              </a:tabLst>
            </a:pPr>
            <a:r>
              <a:rPr dirty="0" sz="1700">
                <a:latin typeface="Arial MT"/>
                <a:cs typeface="Arial MT"/>
              </a:rPr>
              <a:t>Competencia</a:t>
            </a:r>
            <a:r>
              <a:rPr dirty="0" sz="1700" spc="-6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emocional.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320"/>
              </a:spcBef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BILIOGRAFÍA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2109820"/>
            <a:ext cx="7927975" cy="35147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73050" indent="-260350">
              <a:lnSpc>
                <a:spcPts val="1939"/>
              </a:lnSpc>
              <a:spcBef>
                <a:spcPts val="105"/>
              </a:spcBef>
              <a:buClr>
                <a:srgbClr val="D1282D"/>
              </a:buClr>
              <a:buSzPct val="70588"/>
              <a:buFont typeface="Cambria"/>
              <a:buChar char="◻"/>
              <a:tabLst>
                <a:tab pos="273050" algn="l"/>
              </a:tabLst>
            </a:pPr>
            <a:r>
              <a:rPr dirty="0" sz="1700">
                <a:latin typeface="Arial MT"/>
                <a:cs typeface="Arial MT"/>
              </a:rPr>
              <a:t>COLL</a:t>
            </a:r>
            <a:r>
              <a:rPr dirty="0" sz="1700" spc="-9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C.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(1992).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“Psicología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Currículum”.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Ed.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Lana.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Barcelona.</a:t>
            </a:r>
            <a:endParaRPr sz="1700">
              <a:latin typeface="Arial MT"/>
              <a:cs typeface="Arial MT"/>
            </a:endParaRPr>
          </a:p>
          <a:p>
            <a:pPr marL="273050" indent="-260350">
              <a:lnSpc>
                <a:spcPts val="1830"/>
              </a:lnSpc>
              <a:buClr>
                <a:srgbClr val="D1282D"/>
              </a:buClr>
              <a:buSzPct val="70588"/>
              <a:buFont typeface="Cambria"/>
              <a:buChar char="◻"/>
              <a:tabLst>
                <a:tab pos="273050" algn="l"/>
              </a:tabLst>
            </a:pPr>
            <a:r>
              <a:rPr dirty="0" sz="1700">
                <a:latin typeface="Arial MT"/>
                <a:cs typeface="Arial MT"/>
              </a:rPr>
              <a:t>HEBRARD</a:t>
            </a:r>
            <a:r>
              <a:rPr dirty="0" sz="1700" spc="-1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A.</a:t>
            </a:r>
            <a:r>
              <a:rPr dirty="0" sz="1700" spc="-6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(1986).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40">
                <a:latin typeface="Arial MT"/>
                <a:cs typeface="Arial MT"/>
              </a:rPr>
              <a:t>“EF,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refleciones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perspectivas”.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EPS.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Paris.</a:t>
            </a:r>
            <a:endParaRPr sz="1700">
              <a:latin typeface="Arial MT"/>
              <a:cs typeface="Arial MT"/>
            </a:endParaRPr>
          </a:p>
          <a:p>
            <a:pPr marL="273050" marR="359410" indent="-260985">
              <a:lnSpc>
                <a:spcPct val="70000"/>
              </a:lnSpc>
              <a:spcBef>
                <a:spcPts val="500"/>
              </a:spcBef>
              <a:buClr>
                <a:srgbClr val="D1282D"/>
              </a:buClr>
              <a:buSzPct val="70588"/>
              <a:buFont typeface="Cambria"/>
              <a:buChar char="◻"/>
              <a:tabLst>
                <a:tab pos="273050" algn="l"/>
              </a:tabLst>
            </a:pPr>
            <a:r>
              <a:rPr dirty="0" sz="1700">
                <a:latin typeface="Arial MT"/>
                <a:cs typeface="Arial MT"/>
              </a:rPr>
              <a:t>KLEIN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G.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(2000).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“Une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affaire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discipline”.</a:t>
            </a:r>
            <a:r>
              <a:rPr dirty="0" sz="1700" spc="-7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Revue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française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pédagogie. Paris.</a:t>
            </a:r>
            <a:endParaRPr sz="1700">
              <a:latin typeface="Arial MT"/>
              <a:cs typeface="Arial MT"/>
            </a:endParaRPr>
          </a:p>
          <a:p>
            <a:pPr marL="273050" indent="-260350">
              <a:lnSpc>
                <a:spcPts val="1720"/>
              </a:lnSpc>
              <a:buClr>
                <a:srgbClr val="D1282D"/>
              </a:buClr>
              <a:buSzPct val="70588"/>
              <a:buFont typeface="Cambria"/>
              <a:buChar char="◻"/>
              <a:tabLst>
                <a:tab pos="273050" algn="l"/>
              </a:tabLst>
            </a:pPr>
            <a:r>
              <a:rPr dirty="0" sz="1700">
                <a:latin typeface="Arial MT"/>
                <a:cs typeface="Arial MT"/>
              </a:rPr>
              <a:t>MARSENACH</a:t>
            </a:r>
            <a:r>
              <a:rPr dirty="0" sz="1700" spc="-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J.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(1991).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 spc="-40">
                <a:latin typeface="Arial MT"/>
                <a:cs typeface="Arial MT"/>
              </a:rPr>
              <a:t>“EF,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que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enseñanza?”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 spc="-45">
                <a:latin typeface="Arial MT"/>
                <a:cs typeface="Arial MT"/>
              </a:rPr>
              <a:t>INRP.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Paris.</a:t>
            </a:r>
            <a:endParaRPr sz="1700">
              <a:latin typeface="Arial MT"/>
              <a:cs typeface="Arial MT"/>
            </a:endParaRPr>
          </a:p>
          <a:p>
            <a:pPr marL="206375" marR="17145" indent="-194310">
              <a:lnSpc>
                <a:spcPct val="70000"/>
              </a:lnSpc>
              <a:spcBef>
                <a:spcPts val="509"/>
              </a:spcBef>
              <a:buClr>
                <a:srgbClr val="D1282D"/>
              </a:buClr>
              <a:buSzPct val="70588"/>
              <a:buFont typeface="Cambria"/>
              <a:buChar char="◻"/>
              <a:tabLst>
                <a:tab pos="207645" algn="l"/>
              </a:tabLst>
            </a:pPr>
            <a:r>
              <a:rPr dirty="0" sz="1700">
                <a:latin typeface="Arial MT"/>
                <a:cs typeface="Arial MT"/>
              </a:rPr>
              <a:t>PERONA,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M.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(2009).</a:t>
            </a:r>
            <a:r>
              <a:rPr dirty="0" sz="1700" spc="-1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Apuntes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Metodología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II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enseñanza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actividad </a:t>
            </a:r>
            <a:r>
              <a:rPr dirty="0" sz="1700" spc="-10">
                <a:latin typeface="Arial MT"/>
                <a:cs typeface="Arial MT"/>
              </a:rPr>
              <a:t>	</a:t>
            </a:r>
            <a:r>
              <a:rPr dirty="0" sz="1700">
                <a:latin typeface="Arial MT"/>
                <a:cs typeface="Arial MT"/>
              </a:rPr>
              <a:t>física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deporte.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 spc="-30">
                <a:latin typeface="Arial MT"/>
                <a:cs typeface="Arial MT"/>
              </a:rPr>
              <a:t>INEF.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Madrid.</a:t>
            </a:r>
            <a:endParaRPr sz="1700">
              <a:latin typeface="Arial MT"/>
              <a:cs typeface="Arial MT"/>
            </a:endParaRPr>
          </a:p>
          <a:p>
            <a:pPr marL="207010" marR="175895" indent="-194945">
              <a:lnSpc>
                <a:spcPct val="70000"/>
              </a:lnSpc>
              <a:spcBef>
                <a:spcPts val="400"/>
              </a:spcBef>
              <a:buClr>
                <a:srgbClr val="D1282D"/>
              </a:buClr>
              <a:buSzPct val="70588"/>
              <a:buFont typeface="Cambria"/>
              <a:buChar char="◻"/>
              <a:tabLst>
                <a:tab pos="207010" algn="l"/>
              </a:tabLst>
            </a:pPr>
            <a:r>
              <a:rPr dirty="0" sz="1700">
                <a:latin typeface="Arial MT"/>
                <a:cs typeface="Arial MT"/>
              </a:rPr>
              <a:t>REAL</a:t>
            </a:r>
            <a:r>
              <a:rPr dirty="0" sz="1700" spc="-114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DECRETO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1630/2006,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29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diciembre,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por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que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se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establecen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las </a:t>
            </a:r>
            <a:r>
              <a:rPr dirty="0" sz="1700">
                <a:latin typeface="Arial MT"/>
                <a:cs typeface="Arial MT"/>
              </a:rPr>
              <a:t>enseñanzas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mínimas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Educación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infantil.</a:t>
            </a:r>
            <a:endParaRPr sz="1700">
              <a:latin typeface="Arial MT"/>
              <a:cs typeface="Arial MT"/>
            </a:endParaRPr>
          </a:p>
          <a:p>
            <a:pPr marL="207010" marR="295910" indent="-194945">
              <a:lnSpc>
                <a:spcPct val="70000"/>
              </a:lnSpc>
              <a:spcBef>
                <a:spcPts val="395"/>
              </a:spcBef>
              <a:buClr>
                <a:srgbClr val="D1282D"/>
              </a:buClr>
              <a:buSzPct val="70588"/>
              <a:buFont typeface="Cambria"/>
              <a:buChar char="◻"/>
              <a:tabLst>
                <a:tab pos="207010" algn="l"/>
              </a:tabLst>
            </a:pPr>
            <a:r>
              <a:rPr dirty="0" sz="1700">
                <a:latin typeface="Arial MT"/>
                <a:cs typeface="Arial MT"/>
              </a:rPr>
              <a:t>REAL</a:t>
            </a:r>
            <a:r>
              <a:rPr dirty="0" sz="1700" spc="-114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DECRETO</a:t>
            </a:r>
            <a:r>
              <a:rPr dirty="0" sz="1700" spc="-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1513/2006,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7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diciembre,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por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que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se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establecen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las </a:t>
            </a:r>
            <a:r>
              <a:rPr dirty="0" sz="1700">
                <a:latin typeface="Arial MT"/>
                <a:cs typeface="Arial MT"/>
              </a:rPr>
              <a:t>enseñanzas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mínimas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Educación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primaria.</a:t>
            </a:r>
            <a:endParaRPr sz="1700">
              <a:latin typeface="Arial MT"/>
              <a:cs typeface="Arial MT"/>
            </a:endParaRPr>
          </a:p>
          <a:p>
            <a:pPr marL="207010" indent="-194310">
              <a:lnSpc>
                <a:spcPts val="1730"/>
              </a:lnSpc>
              <a:buClr>
                <a:srgbClr val="D1282D"/>
              </a:buClr>
              <a:buSzPct val="70588"/>
              <a:buFont typeface="Cambria"/>
              <a:buChar char="◻"/>
              <a:tabLst>
                <a:tab pos="207010" algn="l"/>
              </a:tabLst>
            </a:pPr>
            <a:r>
              <a:rPr dirty="0" sz="1700">
                <a:latin typeface="Arial MT"/>
                <a:cs typeface="Arial MT"/>
              </a:rPr>
              <a:t>DECRETO</a:t>
            </a:r>
            <a:r>
              <a:rPr dirty="0" sz="1700" spc="-8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22/2007,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10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mayo,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educación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primaria,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 spc="-30">
                <a:latin typeface="Arial MT"/>
                <a:cs typeface="Arial MT"/>
              </a:rPr>
              <a:t>E.F.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BOCM</a:t>
            </a:r>
            <a:r>
              <a:rPr dirty="0" sz="1700" spc="-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nº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 spc="-20">
                <a:latin typeface="Arial MT"/>
                <a:cs typeface="Arial MT"/>
              </a:rPr>
              <a:t>126.</a:t>
            </a:r>
            <a:endParaRPr sz="1700">
              <a:latin typeface="Arial MT"/>
              <a:cs typeface="Arial MT"/>
            </a:endParaRPr>
          </a:p>
          <a:p>
            <a:pPr marL="207010" indent="-194310">
              <a:lnSpc>
                <a:spcPts val="1825"/>
              </a:lnSpc>
              <a:buClr>
                <a:srgbClr val="D1282D"/>
              </a:buClr>
              <a:buSzPct val="70588"/>
              <a:buFont typeface="Cambria"/>
              <a:buChar char="◻"/>
              <a:tabLst>
                <a:tab pos="207010" algn="l"/>
              </a:tabLst>
            </a:pPr>
            <a:r>
              <a:rPr dirty="0" sz="1700">
                <a:latin typeface="Arial MT"/>
                <a:cs typeface="Arial MT"/>
              </a:rPr>
              <a:t>DECRETO</a:t>
            </a:r>
            <a:r>
              <a:rPr dirty="0" sz="1700" spc="-7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17/2008,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6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marzo,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educación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infantil,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BOCM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nº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61.</a:t>
            </a:r>
            <a:endParaRPr sz="1700">
              <a:latin typeface="Arial MT"/>
              <a:cs typeface="Arial MT"/>
            </a:endParaRPr>
          </a:p>
          <a:p>
            <a:pPr marL="206375" marR="5080" indent="-194310">
              <a:lnSpc>
                <a:spcPct val="70000"/>
              </a:lnSpc>
              <a:spcBef>
                <a:spcPts val="505"/>
              </a:spcBef>
              <a:buClr>
                <a:srgbClr val="D1282D"/>
              </a:buClr>
              <a:buSzPct val="70588"/>
              <a:buFont typeface="Cambria"/>
              <a:buChar char="◻"/>
              <a:tabLst>
                <a:tab pos="207645" algn="l"/>
              </a:tabLst>
            </a:pPr>
            <a:r>
              <a:rPr dirty="0" sz="1700">
                <a:latin typeface="Arial MT"/>
                <a:cs typeface="Arial MT"/>
              </a:rPr>
              <a:t>RICO,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I.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(2008).</a:t>
            </a:r>
            <a:r>
              <a:rPr dirty="0" sz="1700" spc="-1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Apuntes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Metodología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enseñanza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actividad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física </a:t>
            </a:r>
            <a:r>
              <a:rPr dirty="0" sz="1700" spc="-10">
                <a:latin typeface="Arial MT"/>
                <a:cs typeface="Arial MT"/>
              </a:rPr>
              <a:t>	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deporte.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 spc="-30">
                <a:latin typeface="Arial MT"/>
                <a:cs typeface="Arial MT"/>
              </a:rPr>
              <a:t>INEF.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Madrid.</a:t>
            </a:r>
            <a:endParaRPr sz="1700">
              <a:latin typeface="Arial MT"/>
              <a:cs typeface="Arial MT"/>
            </a:endParaRPr>
          </a:p>
          <a:p>
            <a:pPr marL="273050" indent="-260350">
              <a:lnSpc>
                <a:spcPts val="1835"/>
              </a:lnSpc>
              <a:buClr>
                <a:srgbClr val="D1282D"/>
              </a:buClr>
              <a:buSzPct val="70588"/>
              <a:buFont typeface="Cambria"/>
              <a:buChar char="◻"/>
              <a:tabLst>
                <a:tab pos="273050" algn="l"/>
              </a:tabLst>
            </a:pPr>
            <a:r>
              <a:rPr dirty="0" u="sng" sz="1700" spc="-10"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5"/>
              </a:rPr>
              <a:t>www.efdeportes.com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DEFINICIÓN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OBJETIVOS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85273" y="2411554"/>
            <a:ext cx="7425055" cy="2870200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marL="12700" marR="9525">
              <a:lnSpc>
                <a:spcPts val="1630"/>
              </a:lnSpc>
              <a:spcBef>
                <a:spcPts val="500"/>
              </a:spcBef>
            </a:pPr>
            <a:r>
              <a:rPr dirty="0" sz="1700">
                <a:latin typeface="Arial MT"/>
                <a:cs typeface="Arial MT"/>
              </a:rPr>
              <a:t>“Se</a:t>
            </a:r>
            <a:r>
              <a:rPr dirty="0" sz="1700" spc="4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considera</a:t>
            </a:r>
            <a:r>
              <a:rPr dirty="0" sz="1700" spc="47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como</a:t>
            </a:r>
            <a:r>
              <a:rPr dirty="0" sz="1700" spc="4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finalidad</a:t>
            </a:r>
            <a:r>
              <a:rPr dirty="0" sz="1700" spc="4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47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una</a:t>
            </a:r>
            <a:r>
              <a:rPr dirty="0" sz="1700" spc="4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accion.”</a:t>
            </a:r>
            <a:r>
              <a:rPr dirty="0" sz="1700" spc="4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Es</a:t>
            </a:r>
            <a:r>
              <a:rPr dirty="0" sz="1700" spc="47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una</a:t>
            </a:r>
            <a:r>
              <a:rPr dirty="0" sz="1700" spc="4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meta,</a:t>
            </a:r>
            <a:r>
              <a:rPr dirty="0" sz="1700" spc="48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</a:t>
            </a:r>
            <a:r>
              <a:rPr dirty="0" sz="1700" spc="49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fin</a:t>
            </a:r>
            <a:r>
              <a:rPr dirty="0" sz="1700" spc="470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por </a:t>
            </a:r>
            <a:r>
              <a:rPr dirty="0" sz="1700" spc="-10">
                <a:latin typeface="Arial MT"/>
                <a:cs typeface="Arial MT"/>
              </a:rPr>
              <a:t>alcanzar.</a:t>
            </a:r>
            <a:endParaRPr sz="1700">
              <a:latin typeface="Arial MT"/>
              <a:cs typeface="Arial MT"/>
            </a:endParaRPr>
          </a:p>
          <a:p>
            <a:pPr algn="r" marR="6985">
              <a:lnSpc>
                <a:spcPct val="100000"/>
              </a:lnSpc>
              <a:spcBef>
                <a:spcPts val="5"/>
              </a:spcBef>
            </a:pPr>
            <a:r>
              <a:rPr dirty="0" sz="1700" spc="-25">
                <a:latin typeface="Arial MT"/>
                <a:cs typeface="Arial MT"/>
              </a:rPr>
              <a:t>RAE</a:t>
            </a: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65"/>
              </a:spcBef>
            </a:pPr>
            <a:endParaRPr sz="1700">
              <a:latin typeface="Arial MT"/>
              <a:cs typeface="Arial MT"/>
            </a:endParaRPr>
          </a:p>
          <a:p>
            <a:pPr algn="just" marL="285750" marR="5080" indent="-273050">
              <a:lnSpc>
                <a:spcPts val="1630"/>
              </a:lnSpc>
              <a:buClr>
                <a:srgbClr val="D1282D"/>
              </a:buClr>
              <a:buSzPct val="70588"/>
              <a:buFont typeface="Cambria"/>
              <a:buChar char="⦿"/>
              <a:tabLst>
                <a:tab pos="287655" algn="l"/>
              </a:tabLst>
            </a:pPr>
            <a:r>
              <a:rPr dirty="0" sz="1700">
                <a:latin typeface="Arial MT"/>
                <a:cs typeface="Arial MT"/>
              </a:rPr>
              <a:t>Logro</a:t>
            </a:r>
            <a:r>
              <a:rPr dirty="0" sz="1700" spc="4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que</a:t>
            </a:r>
            <a:r>
              <a:rPr dirty="0" sz="1700" spc="434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4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alumno</a:t>
            </a:r>
            <a:r>
              <a:rPr dirty="0" sz="1700" spc="4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debe</a:t>
            </a:r>
            <a:r>
              <a:rPr dirty="0" sz="1700" spc="4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alcanzar</a:t>
            </a:r>
            <a:r>
              <a:rPr dirty="0" sz="1700" spc="4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al</a:t>
            </a:r>
            <a:r>
              <a:rPr dirty="0" sz="1700" spc="4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finalizar</a:t>
            </a:r>
            <a:r>
              <a:rPr dirty="0" sz="1700" spc="4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</a:t>
            </a:r>
            <a:r>
              <a:rPr dirty="0" sz="1700" spc="4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proceso</a:t>
            </a:r>
            <a:r>
              <a:rPr dirty="0" sz="1700" spc="43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educativo </a:t>
            </a:r>
            <a:r>
              <a:rPr dirty="0" sz="1700" spc="-10">
                <a:latin typeface="Arial MT"/>
                <a:cs typeface="Arial MT"/>
              </a:rPr>
              <a:t>	</a:t>
            </a:r>
            <a:r>
              <a:rPr dirty="0" sz="1700">
                <a:latin typeface="Arial MT"/>
                <a:cs typeface="Arial MT"/>
              </a:rPr>
              <a:t>como</a:t>
            </a:r>
            <a:r>
              <a:rPr dirty="0" sz="1700" spc="49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resultado</a:t>
            </a:r>
            <a:r>
              <a:rPr dirty="0" sz="1700" spc="49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175">
                <a:latin typeface="Arial MT"/>
                <a:cs typeface="Arial MT"/>
              </a:rPr>
              <a:t>   </a:t>
            </a:r>
            <a:r>
              <a:rPr dirty="0" sz="1700">
                <a:latin typeface="Arial MT"/>
                <a:cs typeface="Arial MT"/>
              </a:rPr>
              <a:t>las</a:t>
            </a:r>
            <a:r>
              <a:rPr dirty="0" sz="1700" spc="49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experiencias</a:t>
            </a:r>
            <a:r>
              <a:rPr dirty="0" sz="1700" spc="49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490">
                <a:latin typeface="Arial MT"/>
                <a:cs typeface="Arial MT"/>
              </a:rPr>
              <a:t>  </a:t>
            </a:r>
            <a:r>
              <a:rPr dirty="0" sz="1700" spc="-20">
                <a:latin typeface="Arial MT"/>
                <a:cs typeface="Arial MT"/>
              </a:rPr>
              <a:t>enseñanza-</a:t>
            </a:r>
            <a:r>
              <a:rPr dirty="0" sz="1700" spc="-10">
                <a:latin typeface="Arial MT"/>
                <a:cs typeface="Arial MT"/>
              </a:rPr>
              <a:t>aprendizaje </a:t>
            </a:r>
            <a:r>
              <a:rPr dirty="0" sz="1700" spc="-10">
                <a:latin typeface="Arial MT"/>
                <a:cs typeface="Arial MT"/>
              </a:rPr>
              <a:t>	</a:t>
            </a:r>
            <a:r>
              <a:rPr dirty="0" sz="1700">
                <a:latin typeface="Arial MT"/>
                <a:cs typeface="Arial MT"/>
              </a:rPr>
              <a:t>intencionalmente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planificadas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tal</a:t>
            </a:r>
            <a:r>
              <a:rPr dirty="0" sz="1700" spc="-60">
                <a:latin typeface="Arial MT"/>
                <a:cs typeface="Arial MT"/>
              </a:rPr>
              <a:t> </a:t>
            </a:r>
            <a:r>
              <a:rPr dirty="0" sz="1700" spc="-20">
                <a:latin typeface="Arial MT"/>
                <a:cs typeface="Arial MT"/>
              </a:rPr>
              <a:t>fin.</a:t>
            </a:r>
            <a:endParaRPr sz="1700">
              <a:latin typeface="Arial MT"/>
              <a:cs typeface="Arial MT"/>
            </a:endParaRPr>
          </a:p>
          <a:p>
            <a:pPr algn="just" marL="285750" indent="-273050">
              <a:lnSpc>
                <a:spcPts val="2035"/>
              </a:lnSpc>
              <a:spcBef>
                <a:spcPts val="10"/>
              </a:spcBef>
              <a:buClr>
                <a:srgbClr val="D1282D"/>
              </a:buClr>
              <a:buSzPct val="70588"/>
              <a:buFont typeface="Cambria"/>
              <a:buChar char="⦿"/>
              <a:tabLst>
                <a:tab pos="285750" algn="l"/>
              </a:tabLst>
            </a:pP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objetivo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orienta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acción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educativa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además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le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significado.</a:t>
            </a:r>
            <a:endParaRPr sz="1700">
              <a:latin typeface="Arial MT"/>
              <a:cs typeface="Arial MT"/>
            </a:endParaRPr>
          </a:p>
          <a:p>
            <a:pPr algn="just" marL="285750" marR="9525" indent="-273050">
              <a:lnSpc>
                <a:spcPts val="1630"/>
              </a:lnSpc>
              <a:spcBef>
                <a:spcPts val="390"/>
              </a:spcBef>
              <a:buClr>
                <a:srgbClr val="D1282D"/>
              </a:buClr>
              <a:buSzPct val="70588"/>
              <a:buFont typeface="Cambria"/>
              <a:buChar char="⦿"/>
              <a:tabLst>
                <a:tab pos="287020" algn="l"/>
              </a:tabLst>
            </a:pPr>
            <a:r>
              <a:rPr dirty="0" sz="1700">
                <a:latin typeface="Arial MT"/>
                <a:cs typeface="Arial MT"/>
              </a:rPr>
              <a:t>Estrechamente</a:t>
            </a:r>
            <a:r>
              <a:rPr dirty="0" sz="1700" spc="275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vinculado</a:t>
            </a:r>
            <a:r>
              <a:rPr dirty="0" sz="1700" spc="275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con</a:t>
            </a:r>
            <a:r>
              <a:rPr dirty="0" sz="1700" spc="275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competencias</a:t>
            </a:r>
            <a:r>
              <a:rPr dirty="0" sz="1700" spc="28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27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con</a:t>
            </a:r>
            <a:r>
              <a:rPr dirty="0" sz="1700" spc="280">
                <a:latin typeface="Arial MT"/>
                <a:cs typeface="Arial MT"/>
              </a:rPr>
              <a:t>  </a:t>
            </a:r>
            <a:r>
              <a:rPr dirty="0" sz="1700">
                <a:latin typeface="Arial MT"/>
                <a:cs typeface="Arial MT"/>
              </a:rPr>
              <a:t>resultados</a:t>
            </a:r>
            <a:r>
              <a:rPr dirty="0" sz="1700" spc="275">
                <a:latin typeface="Arial MT"/>
                <a:cs typeface="Arial MT"/>
              </a:rPr>
              <a:t>  </a:t>
            </a:r>
            <a:r>
              <a:rPr dirty="0" sz="1700" spc="-25">
                <a:latin typeface="Arial MT"/>
                <a:cs typeface="Arial MT"/>
              </a:rPr>
              <a:t>de </a:t>
            </a:r>
            <a:r>
              <a:rPr dirty="0" sz="1700" spc="-25">
                <a:latin typeface="Arial MT"/>
                <a:cs typeface="Arial MT"/>
              </a:rPr>
              <a:t>	</a:t>
            </a:r>
            <a:r>
              <a:rPr dirty="0" sz="1700" spc="-10">
                <a:latin typeface="Arial MT"/>
                <a:cs typeface="Arial MT"/>
              </a:rPr>
              <a:t>aprendizaje.</a:t>
            </a:r>
            <a:endParaRPr sz="1700">
              <a:latin typeface="Arial MT"/>
              <a:cs typeface="Arial MT"/>
            </a:endParaRPr>
          </a:p>
          <a:p>
            <a:pPr algn="just" marL="285750" marR="7620" indent="-273050">
              <a:lnSpc>
                <a:spcPts val="1630"/>
              </a:lnSpc>
              <a:spcBef>
                <a:spcPts val="409"/>
              </a:spcBef>
              <a:buClr>
                <a:srgbClr val="D1282D"/>
              </a:buClr>
              <a:buSzPct val="70588"/>
              <a:buFont typeface="Cambria"/>
              <a:buChar char="⦿"/>
              <a:tabLst>
                <a:tab pos="287020" algn="l"/>
              </a:tabLst>
            </a:pPr>
            <a:r>
              <a:rPr dirty="0" sz="1700">
                <a:latin typeface="Arial MT"/>
                <a:cs typeface="Arial MT"/>
              </a:rPr>
              <a:t>No</a:t>
            </a:r>
            <a:r>
              <a:rPr dirty="0" sz="1700" spc="3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confundir</a:t>
            </a:r>
            <a:r>
              <a:rPr dirty="0" sz="1700" spc="3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</a:t>
            </a:r>
            <a:r>
              <a:rPr dirty="0" sz="1700" spc="3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contenidos/temario,</a:t>
            </a:r>
            <a:r>
              <a:rPr dirty="0" sz="1700" spc="3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bibliografía</a:t>
            </a:r>
            <a:r>
              <a:rPr dirty="0" sz="1700" spc="36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3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</a:t>
            </a:r>
            <a:r>
              <a:rPr dirty="0" sz="1700" spc="3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actividades</a:t>
            </a:r>
            <a:r>
              <a:rPr dirty="0" sz="1700" spc="335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de </a:t>
            </a:r>
            <a:r>
              <a:rPr dirty="0" sz="1700" spc="-25">
                <a:latin typeface="Arial MT"/>
                <a:cs typeface="Arial MT"/>
              </a:rPr>
              <a:t>	</a:t>
            </a:r>
            <a:r>
              <a:rPr dirty="0" sz="1700" spc="-10">
                <a:latin typeface="Arial MT"/>
                <a:cs typeface="Arial MT"/>
              </a:rPr>
              <a:t>enseñanza/aprendizaje.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UTILIDAD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627062" y="2316543"/>
            <a:ext cx="7014845" cy="25495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Arial MT"/>
                <a:cs typeface="Arial MT"/>
              </a:rPr>
              <a:t>Los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objetivos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ayudan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al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profesor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 spc="-25">
                <a:latin typeface="Arial MT"/>
                <a:cs typeface="Arial MT"/>
              </a:rPr>
              <a:t>a: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10"/>
              </a:spcBef>
            </a:pPr>
            <a:endParaRPr sz="240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buClr>
                <a:srgbClr val="D1282D"/>
              </a:buClr>
              <a:buSzPct val="72916"/>
              <a:buFont typeface="Cambria"/>
              <a:buChar char="⦿"/>
              <a:tabLst>
                <a:tab pos="287020" algn="l"/>
              </a:tabLst>
            </a:pPr>
            <a:r>
              <a:rPr dirty="0" sz="2400">
                <a:latin typeface="Arial MT"/>
                <a:cs typeface="Arial MT"/>
              </a:rPr>
              <a:t>Conocer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lo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que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quiere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conseguir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sus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alumnos.</a:t>
            </a:r>
            <a:endParaRPr sz="240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505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87020" algn="l"/>
              </a:tabLst>
            </a:pPr>
            <a:r>
              <a:rPr dirty="0" sz="2400">
                <a:latin typeface="Arial MT"/>
                <a:cs typeface="Arial MT"/>
              </a:rPr>
              <a:t>Elegir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los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contenidos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más</a:t>
            </a:r>
            <a:r>
              <a:rPr dirty="0" sz="2400" spc="-8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apropiados.</a:t>
            </a:r>
            <a:endParaRPr sz="240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505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87020" algn="l"/>
              </a:tabLst>
            </a:pPr>
            <a:r>
              <a:rPr dirty="0" sz="2400">
                <a:latin typeface="Arial MT"/>
                <a:cs typeface="Arial MT"/>
              </a:rPr>
              <a:t>Aplicar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metodología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más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eficaz.</a:t>
            </a:r>
            <a:endParaRPr sz="240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490"/>
              </a:spcBef>
              <a:buClr>
                <a:srgbClr val="D1282D"/>
              </a:buClr>
              <a:buSzPct val="72916"/>
              <a:buFont typeface="Cambria"/>
              <a:buChar char="⦿"/>
              <a:tabLst>
                <a:tab pos="287020" algn="l"/>
              </a:tabLst>
            </a:pPr>
            <a:r>
              <a:rPr dirty="0" sz="2400">
                <a:latin typeface="Arial MT"/>
                <a:cs typeface="Arial MT"/>
              </a:rPr>
              <a:t>Desarrollar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evaluación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más</a:t>
            </a:r>
            <a:r>
              <a:rPr dirty="0" sz="2400" spc="-9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motivante.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NIVELES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CONCRECIÓN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627062" y="2371481"/>
            <a:ext cx="7475220" cy="3232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marR="239395" indent="-284480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SzPct val="89583"/>
              <a:buFont typeface="Cambria"/>
              <a:buChar char="⦿"/>
              <a:tabLst>
                <a:tab pos="286385" algn="l"/>
              </a:tabLst>
            </a:pPr>
            <a:r>
              <a:rPr dirty="0" sz="2400">
                <a:latin typeface="Arial MT"/>
                <a:cs typeface="Arial MT"/>
              </a:rPr>
              <a:t>Primer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nivel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–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Administración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Educativa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=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Currículo </a:t>
            </a:r>
            <a:r>
              <a:rPr dirty="0" sz="2400">
                <a:latin typeface="Arial MT"/>
                <a:cs typeface="Arial MT"/>
              </a:rPr>
              <a:t>oficial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*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(Objetivos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Generales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Etapa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Área).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20"/>
              </a:spcBef>
              <a:buClr>
                <a:srgbClr val="D1282D"/>
              </a:buClr>
              <a:buFont typeface="Cambria"/>
              <a:buChar char="⦿"/>
            </a:pPr>
            <a:endParaRPr sz="2400">
              <a:latin typeface="Arial MT"/>
              <a:cs typeface="Arial MT"/>
            </a:endParaRPr>
          </a:p>
          <a:p>
            <a:pPr marL="286385" marR="1017905" indent="-284480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SzPct val="89583"/>
              <a:buFont typeface="Cambria"/>
              <a:buChar char="⦿"/>
              <a:tabLst>
                <a:tab pos="286385" algn="l"/>
              </a:tabLst>
            </a:pPr>
            <a:r>
              <a:rPr dirty="0" sz="2400">
                <a:latin typeface="Arial MT"/>
                <a:cs typeface="Arial MT"/>
              </a:rPr>
              <a:t>Segundo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nivel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–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Centro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Educativo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=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Proyecto </a:t>
            </a:r>
            <a:r>
              <a:rPr dirty="0" sz="2400">
                <a:latin typeface="Arial MT"/>
                <a:cs typeface="Arial MT"/>
              </a:rPr>
              <a:t>Educativo</a:t>
            </a:r>
            <a:r>
              <a:rPr dirty="0" sz="2400" spc="-8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(Objetivos</a:t>
            </a:r>
            <a:r>
              <a:rPr dirty="0" sz="2400" spc="-8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Generales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Ciclo).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20"/>
              </a:spcBef>
              <a:buClr>
                <a:srgbClr val="D1282D"/>
              </a:buClr>
              <a:buFont typeface="Cambria"/>
              <a:buChar char="⦿"/>
            </a:pPr>
            <a:endParaRPr sz="2400">
              <a:latin typeface="Arial MT"/>
              <a:cs typeface="Arial MT"/>
            </a:endParaRPr>
          </a:p>
          <a:p>
            <a:pPr marL="286385" marR="5080" indent="-284480">
              <a:lnSpc>
                <a:spcPct val="100000"/>
              </a:lnSpc>
              <a:buClr>
                <a:srgbClr val="D1282D"/>
              </a:buClr>
              <a:buSzPct val="89583"/>
              <a:buFont typeface="Cambria"/>
              <a:buChar char="⦿"/>
              <a:tabLst>
                <a:tab pos="286385" algn="l"/>
              </a:tabLst>
            </a:pPr>
            <a:r>
              <a:rPr dirty="0" sz="2400" spc="-35">
                <a:latin typeface="Arial MT"/>
                <a:cs typeface="Arial MT"/>
              </a:rPr>
              <a:t>Tercer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nivel</a:t>
            </a:r>
            <a:r>
              <a:rPr dirty="0" sz="2400" spc="-3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–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Profesor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=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Programaciones</a:t>
            </a:r>
            <a:r>
              <a:rPr dirty="0" sz="2400" spc="-2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unidades </a:t>
            </a:r>
            <a:r>
              <a:rPr dirty="0" sz="2400">
                <a:latin typeface="Arial MT"/>
                <a:cs typeface="Arial MT"/>
              </a:rPr>
              <a:t>didácticas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(Objetivos</a:t>
            </a:r>
            <a:r>
              <a:rPr dirty="0" sz="2400" spc="-10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Didácticos).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TIPOS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OBJETIVOS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544512" y="2041512"/>
            <a:ext cx="6581140" cy="3522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b="1">
                <a:latin typeface="Arial"/>
                <a:cs typeface="Arial"/>
              </a:rPr>
              <a:t>Por</a:t>
            </a:r>
            <a:r>
              <a:rPr dirty="0" sz="1900" spc="-4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su</a:t>
            </a:r>
            <a:r>
              <a:rPr dirty="0" sz="1900" spc="-30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nivel</a:t>
            </a:r>
            <a:r>
              <a:rPr dirty="0" sz="1900" spc="2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de</a:t>
            </a:r>
            <a:r>
              <a:rPr dirty="0" sz="1900" spc="-30" b="1">
                <a:latin typeface="Arial"/>
                <a:cs typeface="Arial"/>
              </a:rPr>
              <a:t> </a:t>
            </a:r>
            <a:r>
              <a:rPr dirty="0" sz="1900" spc="-10" b="1">
                <a:latin typeface="Arial"/>
                <a:cs typeface="Arial"/>
              </a:rPr>
              <a:t>abstracción: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35"/>
              </a:spcBef>
            </a:pPr>
            <a:endParaRPr sz="1900">
              <a:latin typeface="Arial"/>
              <a:cs typeface="Arial"/>
            </a:endParaRPr>
          </a:p>
          <a:p>
            <a:pPr marL="12700" marR="5080" indent="447675">
              <a:lnSpc>
                <a:spcPct val="80000"/>
              </a:lnSpc>
            </a:pPr>
            <a:r>
              <a:rPr dirty="0" sz="1900">
                <a:latin typeface="Arial MT"/>
                <a:cs typeface="Arial MT"/>
              </a:rPr>
              <a:t>GENERALES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 spc="-45">
                <a:latin typeface="Arial MT"/>
                <a:cs typeface="Arial MT"/>
              </a:rPr>
              <a:t>ETAPA,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 spc="-20">
                <a:latin typeface="Arial MT"/>
                <a:cs typeface="Arial MT"/>
              </a:rPr>
              <a:t>ÁREA</a:t>
            </a:r>
            <a:r>
              <a:rPr dirty="0" sz="1900" spc="-1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7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CICLO;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OBJETIVOS </a:t>
            </a:r>
            <a:r>
              <a:rPr dirty="0" sz="1900">
                <a:latin typeface="Arial MT"/>
                <a:cs typeface="Arial MT"/>
              </a:rPr>
              <a:t>DIDÁCTICOS,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OBJETIVOS</a:t>
            </a:r>
            <a:r>
              <a:rPr dirty="0" sz="1900" spc="-6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ESPECÍFICOS</a:t>
            </a:r>
            <a:r>
              <a:rPr dirty="0" sz="1900" spc="-9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10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OPERATIVOS.</a:t>
            </a:r>
            <a:endParaRPr sz="19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900" b="1">
                <a:latin typeface="Arial"/>
                <a:cs typeface="Arial"/>
              </a:rPr>
              <a:t>Por</a:t>
            </a:r>
            <a:r>
              <a:rPr dirty="0" sz="1900" spc="-4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su</a:t>
            </a:r>
            <a:r>
              <a:rPr dirty="0" sz="1900" spc="-30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nivel</a:t>
            </a:r>
            <a:r>
              <a:rPr dirty="0" sz="1900" spc="2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de</a:t>
            </a:r>
            <a:r>
              <a:rPr dirty="0" sz="1900" spc="-30" b="1">
                <a:latin typeface="Arial"/>
                <a:cs typeface="Arial"/>
              </a:rPr>
              <a:t> </a:t>
            </a:r>
            <a:r>
              <a:rPr dirty="0" sz="1900" spc="-10" b="1">
                <a:latin typeface="Arial"/>
                <a:cs typeface="Arial"/>
              </a:rPr>
              <a:t>exigencia: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0"/>
              </a:spcBef>
            </a:pPr>
            <a:endParaRPr sz="190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</a:pPr>
            <a:r>
              <a:rPr dirty="0" sz="1900">
                <a:latin typeface="Arial MT"/>
                <a:cs typeface="Arial MT"/>
              </a:rPr>
              <a:t>MÍNIMOS,</a:t>
            </a:r>
            <a:r>
              <a:rPr dirty="0" sz="1900" spc="-35">
                <a:latin typeface="Arial MT"/>
                <a:cs typeface="Arial MT"/>
              </a:rPr>
              <a:t> OPTATIVOS</a:t>
            </a:r>
            <a:r>
              <a:rPr dirty="0" sz="1900" spc="-6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7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13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AMPLIACIÓN.</a:t>
            </a:r>
            <a:endParaRPr sz="19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900" b="1">
                <a:latin typeface="Arial"/>
                <a:cs typeface="Arial"/>
              </a:rPr>
              <a:t>Por</a:t>
            </a:r>
            <a:r>
              <a:rPr dirty="0" sz="1900" spc="-4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su</a:t>
            </a:r>
            <a:r>
              <a:rPr dirty="0" sz="1900" spc="-30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nivel</a:t>
            </a:r>
            <a:r>
              <a:rPr dirty="0" sz="1900" spc="2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de</a:t>
            </a:r>
            <a:r>
              <a:rPr dirty="0" sz="1900" spc="-30" b="1">
                <a:latin typeface="Arial"/>
                <a:cs typeface="Arial"/>
              </a:rPr>
              <a:t> </a:t>
            </a:r>
            <a:r>
              <a:rPr dirty="0" sz="1900" spc="-10" b="1">
                <a:latin typeface="Arial"/>
                <a:cs typeface="Arial"/>
              </a:rPr>
              <a:t>temporalización: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0"/>
              </a:spcBef>
            </a:pPr>
            <a:endParaRPr sz="190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</a:pPr>
            <a:r>
              <a:rPr dirty="0" sz="1900">
                <a:latin typeface="Arial MT"/>
                <a:cs typeface="Arial MT"/>
              </a:rPr>
              <a:t>A</a:t>
            </a:r>
            <a:r>
              <a:rPr dirty="0" sz="1900" spc="-1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LARGO</a:t>
            </a:r>
            <a:r>
              <a:rPr dirty="0" sz="1900" spc="-6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PLAZO,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MEDIO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PLAZO</a:t>
            </a:r>
            <a:r>
              <a:rPr dirty="0" sz="1900" spc="-7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9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CORTO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PLAZO.</a:t>
            </a:r>
            <a:endParaRPr sz="19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433387" y="1980083"/>
            <a:ext cx="7657465" cy="3406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b="1">
                <a:latin typeface="Arial"/>
                <a:cs typeface="Arial"/>
              </a:rPr>
              <a:t>GENERALES</a:t>
            </a:r>
            <a:r>
              <a:rPr dirty="0" sz="2200" spc="-35" b="1">
                <a:latin typeface="Arial"/>
                <a:cs typeface="Arial"/>
              </a:rPr>
              <a:t> </a:t>
            </a:r>
            <a:r>
              <a:rPr dirty="0" sz="2200" b="1">
                <a:latin typeface="Arial"/>
                <a:cs typeface="Arial"/>
              </a:rPr>
              <a:t>DE</a:t>
            </a:r>
            <a:r>
              <a:rPr dirty="0" sz="2200" spc="-50" b="1">
                <a:latin typeface="Arial"/>
                <a:cs typeface="Arial"/>
              </a:rPr>
              <a:t> </a:t>
            </a:r>
            <a:r>
              <a:rPr dirty="0" sz="2200" spc="-10" b="1">
                <a:latin typeface="Arial"/>
                <a:cs typeface="Arial"/>
              </a:rPr>
              <a:t>ETAPA: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sz="2200">
              <a:latin typeface="Arial"/>
              <a:cs typeface="Arial"/>
            </a:endParaRPr>
          </a:p>
          <a:p>
            <a:pPr marL="12700" marR="331470">
              <a:lnSpc>
                <a:spcPts val="2380"/>
              </a:lnSpc>
            </a:pPr>
            <a:r>
              <a:rPr dirty="0" sz="2200">
                <a:latin typeface="Arial MT"/>
                <a:cs typeface="Arial MT"/>
              </a:rPr>
              <a:t>Fijan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las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capacidades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globales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que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alumnos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tienen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que </a:t>
            </a:r>
            <a:r>
              <a:rPr dirty="0" sz="2200">
                <a:latin typeface="Arial MT"/>
                <a:cs typeface="Arial MT"/>
              </a:rPr>
              <a:t>haber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adquirido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al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finalizar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cada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etapa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educativa.</a:t>
            </a:r>
            <a:endParaRPr sz="2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establece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el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Estado.</a:t>
            </a:r>
            <a:endParaRPr sz="2200">
              <a:latin typeface="Arial MT"/>
              <a:cs typeface="Arial MT"/>
            </a:endParaRPr>
          </a:p>
          <a:p>
            <a:pPr marL="4060190">
              <a:lnSpc>
                <a:spcPct val="100000"/>
              </a:lnSpc>
              <a:spcBef>
                <a:spcPts val="229"/>
              </a:spcBef>
            </a:pPr>
            <a:r>
              <a:rPr dirty="0" sz="2200">
                <a:latin typeface="Arial MT"/>
                <a:cs typeface="Arial MT"/>
              </a:rPr>
              <a:t>(REAL</a:t>
            </a:r>
            <a:r>
              <a:rPr dirty="0" sz="2200" spc="-12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DECRETO,126/2014)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80"/>
              </a:spcBef>
            </a:pPr>
            <a:endParaRPr sz="2200">
              <a:latin typeface="Arial MT"/>
              <a:cs typeface="Arial MT"/>
            </a:endParaRPr>
          </a:p>
          <a:p>
            <a:pPr marL="286385" marR="454025" indent="-274320">
              <a:lnSpc>
                <a:spcPts val="2380"/>
              </a:lnSpc>
              <a:tabLst>
                <a:tab pos="1256030" algn="l"/>
              </a:tabLst>
            </a:pPr>
            <a:r>
              <a:rPr dirty="0" sz="2200" spc="-10">
                <a:latin typeface="Arial MT"/>
                <a:cs typeface="Arial MT"/>
              </a:rPr>
              <a:t>Ejemplo:</a:t>
            </a:r>
            <a:r>
              <a:rPr dirty="0" sz="2200">
                <a:latin typeface="Arial MT"/>
                <a:cs typeface="Arial MT"/>
              </a:rPr>
              <a:t>	“Conocer</a:t>
            </a:r>
            <a:r>
              <a:rPr dirty="0" sz="2200" spc="-3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su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propio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cuerpo</a:t>
            </a:r>
            <a:r>
              <a:rPr dirty="0" sz="2200" spc="-3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y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el</a:t>
            </a:r>
            <a:r>
              <a:rPr dirty="0" sz="2200" spc="-3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3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otros,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sus </a:t>
            </a:r>
            <a:r>
              <a:rPr dirty="0" sz="2200">
                <a:latin typeface="Arial MT"/>
                <a:cs typeface="Arial MT"/>
              </a:rPr>
              <a:t>posibilidades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acción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y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aprender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respetar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las </a:t>
            </a:r>
            <a:r>
              <a:rPr dirty="0" sz="2200" spc="-10">
                <a:latin typeface="Arial MT"/>
                <a:cs typeface="Arial MT"/>
              </a:rPr>
              <a:t>diferencias.”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718502" y="2064999"/>
            <a:ext cx="7334250" cy="3429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GENERALES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ÁREA: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000">
              <a:latin typeface="Arial"/>
              <a:cs typeface="Arial"/>
            </a:endParaRPr>
          </a:p>
          <a:p>
            <a:pPr marL="12700" marR="562610">
              <a:lnSpc>
                <a:spcPct val="100000"/>
              </a:lnSpc>
            </a:pPr>
            <a:r>
              <a:rPr dirty="0" sz="2000">
                <a:latin typeface="Arial MT"/>
                <a:cs typeface="Arial MT"/>
              </a:rPr>
              <a:t>Capacidades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alumnos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deben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adquirir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final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 spc="-25">
                <a:latin typeface="Arial MT"/>
                <a:cs typeface="Arial MT"/>
              </a:rPr>
              <a:t>una </a:t>
            </a:r>
            <a:r>
              <a:rPr dirty="0" sz="2000">
                <a:latin typeface="Arial MT"/>
                <a:cs typeface="Arial MT"/>
              </a:rPr>
              <a:t>etapa,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pero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referidos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</a:t>
            </a:r>
            <a:r>
              <a:rPr dirty="0" sz="2000" spc="-1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un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área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curricular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(E.F.).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sz="20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establece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Currículo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cada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C.C.A.A.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2000">
              <a:latin typeface="Arial MT"/>
              <a:cs typeface="Arial MT"/>
            </a:endParaRPr>
          </a:p>
          <a:p>
            <a:pPr algn="just" marL="286385" marR="5080" indent="-274320">
              <a:lnSpc>
                <a:spcPct val="100000"/>
              </a:lnSpc>
            </a:pPr>
            <a:r>
              <a:rPr dirty="0" sz="2000">
                <a:latin typeface="Arial MT"/>
                <a:cs typeface="Arial MT"/>
              </a:rPr>
              <a:t>Ejemplo:</a:t>
            </a:r>
            <a:r>
              <a:rPr dirty="0" sz="2000" spc="484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“Conocer</a:t>
            </a:r>
            <a:r>
              <a:rPr dirty="0" sz="2000" spc="4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su</a:t>
            </a:r>
            <a:r>
              <a:rPr dirty="0" sz="2000" spc="-25">
                <a:latin typeface="Arial MT"/>
                <a:cs typeface="Arial MT"/>
              </a:rPr>
              <a:t>  </a:t>
            </a:r>
            <a:r>
              <a:rPr dirty="0" sz="2000">
                <a:latin typeface="Arial MT"/>
                <a:cs typeface="Arial MT"/>
              </a:rPr>
              <a:t>propio</a:t>
            </a:r>
            <a:r>
              <a:rPr dirty="0" sz="2000" spc="4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cuerpo</a:t>
            </a:r>
            <a:r>
              <a:rPr dirty="0" sz="2000" spc="484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4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4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484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4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otros</a:t>
            </a:r>
            <a:r>
              <a:rPr dirty="0" sz="2000" spc="49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480">
                <a:latin typeface="Arial MT"/>
                <a:cs typeface="Arial MT"/>
              </a:rPr>
              <a:t> </a:t>
            </a:r>
            <a:r>
              <a:rPr dirty="0" sz="2000" spc="-25">
                <a:latin typeface="Arial MT"/>
                <a:cs typeface="Arial MT"/>
              </a:rPr>
              <a:t>sus </a:t>
            </a:r>
            <a:r>
              <a:rPr dirty="0" sz="2000">
                <a:latin typeface="Arial MT"/>
                <a:cs typeface="Arial MT"/>
              </a:rPr>
              <a:t>posibilidades</a:t>
            </a:r>
            <a:r>
              <a:rPr dirty="0" sz="2000" spc="3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3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acción,</a:t>
            </a:r>
            <a:r>
              <a:rPr dirty="0" sz="2000" spc="3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adquirir</a:t>
            </a:r>
            <a:r>
              <a:rPr dirty="0" sz="2000" spc="3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una</a:t>
            </a:r>
            <a:r>
              <a:rPr dirty="0" sz="2000" spc="3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imagen</a:t>
            </a:r>
            <a:r>
              <a:rPr dirty="0" sz="2000" spc="3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ajustada</a:t>
            </a:r>
            <a:r>
              <a:rPr dirty="0" sz="2000" spc="3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330">
                <a:latin typeface="Arial MT"/>
                <a:cs typeface="Arial MT"/>
              </a:rPr>
              <a:t> </a:t>
            </a:r>
            <a:r>
              <a:rPr dirty="0" sz="2000" spc="-25">
                <a:latin typeface="Arial MT"/>
                <a:cs typeface="Arial MT"/>
              </a:rPr>
              <a:t>si </a:t>
            </a:r>
            <a:r>
              <a:rPr dirty="0" sz="2000">
                <a:latin typeface="Arial MT"/>
                <a:cs typeface="Arial MT"/>
              </a:rPr>
              <a:t>mismo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aprender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</a:t>
            </a:r>
            <a:r>
              <a:rPr dirty="0" sz="2000" spc="-1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respetar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diferencias.”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381125"/>
            <a:ext cx="6467475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3" name="object 13" descr=""/>
          <p:cNvSpPr txBox="1"/>
          <p:nvPr/>
        </p:nvSpPr>
        <p:spPr>
          <a:xfrm>
            <a:off x="413702" y="2060257"/>
            <a:ext cx="8202930" cy="25038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Times New Roman"/>
                <a:cs typeface="Times New Roman"/>
              </a:rPr>
              <a:t>Artículo</a:t>
            </a:r>
            <a:r>
              <a:rPr dirty="0" sz="1800" spc="-3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13.</a:t>
            </a:r>
            <a:r>
              <a:rPr dirty="0" sz="1800" spc="10" b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Horario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 marR="120650">
              <a:lnSpc>
                <a:spcPct val="99100"/>
              </a:lnSpc>
            </a:pPr>
            <a:r>
              <a:rPr dirty="0" sz="1800">
                <a:latin typeface="Times New Roman"/>
                <a:cs typeface="Times New Roman"/>
              </a:rPr>
              <a:t>3.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segundo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ciclo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etapa,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duración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horario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será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menos,</a:t>
            </a:r>
            <a:r>
              <a:rPr dirty="0" sz="1800" spc="60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veinticinco </a:t>
            </a:r>
            <a:r>
              <a:rPr dirty="0" sz="1800" b="1">
                <a:latin typeface="Times New Roman"/>
                <a:cs typeface="Times New Roman"/>
              </a:rPr>
              <a:t>horas</a:t>
            </a:r>
            <a:r>
              <a:rPr dirty="0" sz="1800" spc="-5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semanales</a:t>
            </a:r>
            <a:r>
              <a:rPr dirty="0" sz="1800">
                <a:latin typeface="Times New Roman"/>
                <a:cs typeface="Times New Roman"/>
              </a:rPr>
              <a:t>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incluyen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mínimo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dos</a:t>
            </a:r>
            <a:r>
              <a:rPr dirty="0" sz="1800" spc="-4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horas</a:t>
            </a:r>
            <a:r>
              <a:rPr dirty="0" sz="1800" spc="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y</a:t>
            </a:r>
            <a:r>
              <a:rPr dirty="0" sz="1800" spc="-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media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55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recreo </a:t>
            </a:r>
            <a:r>
              <a:rPr dirty="0" sz="1800">
                <a:latin typeface="Times New Roman"/>
                <a:cs typeface="Times New Roman"/>
              </a:rPr>
              <a:t>distribuidas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 periodos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diarios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igual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duración.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0899"/>
              </a:lnSpc>
            </a:pPr>
            <a:r>
              <a:rPr dirty="0" sz="1800">
                <a:latin typeface="Times New Roman"/>
                <a:cs typeface="Times New Roman"/>
              </a:rPr>
              <a:t>2.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La distribución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horaria de</a:t>
            </a:r>
            <a:r>
              <a:rPr dirty="0" sz="1800" spc="-5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las</a:t>
            </a:r>
            <a:r>
              <a:rPr dirty="0" sz="1800" spc="-3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diferentes</a:t>
            </a:r>
            <a:r>
              <a:rPr dirty="0" sz="1800" spc="-3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áreas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debe</a:t>
            </a:r>
            <a:r>
              <a:rPr dirty="0" sz="1800" spc="-5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ser</a:t>
            </a:r>
            <a:r>
              <a:rPr dirty="0" sz="1800" spc="15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proporcional</a:t>
            </a:r>
            <a:r>
              <a:rPr dirty="0" sz="1800" spc="-5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al</a:t>
            </a:r>
            <a:r>
              <a:rPr dirty="0" sz="1800" spc="20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desarrollo </a:t>
            </a:r>
            <a:r>
              <a:rPr dirty="0" sz="1800" b="1">
                <a:latin typeface="Times New Roman"/>
                <a:cs typeface="Times New Roman"/>
              </a:rPr>
              <a:t>evolutivo</a:t>
            </a:r>
            <a:r>
              <a:rPr dirty="0" sz="1800" spc="-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5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los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alumnos </a:t>
            </a:r>
            <a:r>
              <a:rPr dirty="0" sz="1800">
                <a:latin typeface="Times New Roman"/>
                <a:cs typeface="Times New Roman"/>
              </a:rPr>
              <a:t>y se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tendrá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cuenta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todos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momentos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jornada </a:t>
            </a:r>
            <a:r>
              <a:rPr dirty="0" sz="1800">
                <a:latin typeface="Times New Roman"/>
                <a:cs typeface="Times New Roman"/>
              </a:rPr>
              <a:t>escolar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tienen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carácter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educativo.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67392" y="1975611"/>
            <a:ext cx="7331075" cy="3615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b="1">
                <a:latin typeface="Arial"/>
                <a:cs typeface="Arial"/>
              </a:rPr>
              <a:t>GENERALES</a:t>
            </a:r>
            <a:r>
              <a:rPr dirty="0" sz="1900" spc="-55" b="1">
                <a:latin typeface="Arial"/>
                <a:cs typeface="Arial"/>
              </a:rPr>
              <a:t> </a:t>
            </a:r>
            <a:r>
              <a:rPr dirty="0" sz="1900" b="1">
                <a:latin typeface="Arial"/>
                <a:cs typeface="Arial"/>
              </a:rPr>
              <a:t>DE</a:t>
            </a:r>
            <a:r>
              <a:rPr dirty="0" sz="1900" spc="-65" b="1">
                <a:latin typeface="Arial"/>
                <a:cs typeface="Arial"/>
              </a:rPr>
              <a:t> </a:t>
            </a:r>
            <a:r>
              <a:rPr dirty="0" sz="1900" spc="-20" b="1">
                <a:latin typeface="Arial"/>
                <a:cs typeface="Arial"/>
              </a:rPr>
              <a:t>ÁREA: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40"/>
              </a:spcBef>
            </a:pPr>
            <a:endParaRPr sz="1900">
              <a:latin typeface="Arial"/>
              <a:cs typeface="Arial"/>
            </a:endParaRPr>
          </a:p>
          <a:p>
            <a:pPr algn="just" marL="287020" marR="5715" indent="-274955">
              <a:lnSpc>
                <a:spcPct val="80000"/>
              </a:lnSpc>
            </a:pPr>
            <a:r>
              <a:rPr dirty="0" sz="1900">
                <a:latin typeface="Arial MT"/>
                <a:cs typeface="Arial MT"/>
              </a:rPr>
              <a:t>En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Educación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infantil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se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trabaja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por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Áreas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que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hacen</a:t>
            </a:r>
            <a:r>
              <a:rPr dirty="0" sz="1900" spc="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un</a:t>
            </a:r>
            <a:r>
              <a:rPr dirty="0" sz="1900" spc="-10">
                <a:latin typeface="Arial MT"/>
                <a:cs typeface="Arial MT"/>
              </a:rPr>
              <a:t> conjunto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varias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materias.</a:t>
            </a:r>
            <a:endParaRPr sz="19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0"/>
              </a:spcBef>
            </a:pPr>
            <a:endParaRPr sz="1900">
              <a:latin typeface="Arial MT"/>
              <a:cs typeface="Arial MT"/>
            </a:endParaRPr>
          </a:p>
          <a:p>
            <a:pPr marL="13335" marR="780415" indent="-635">
              <a:lnSpc>
                <a:spcPct val="102099"/>
              </a:lnSpc>
              <a:spcBef>
                <a:spcPts val="5"/>
              </a:spcBef>
            </a:pPr>
            <a:r>
              <a:rPr dirty="0" sz="1900">
                <a:latin typeface="Arial MT"/>
                <a:cs typeface="Arial MT"/>
              </a:rPr>
              <a:t>Área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1: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“El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conocimiento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si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mismo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autonomía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personal.” </a:t>
            </a:r>
            <a:r>
              <a:rPr dirty="0" sz="1900">
                <a:latin typeface="Arial MT"/>
                <a:cs typeface="Arial MT"/>
              </a:rPr>
              <a:t>Área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2: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“Conocimiento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del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entorno.”</a:t>
            </a:r>
            <a:endParaRPr sz="1900">
              <a:latin typeface="Arial MT"/>
              <a:cs typeface="Arial MT"/>
            </a:endParaRPr>
          </a:p>
          <a:p>
            <a:pPr marL="13335">
              <a:lnSpc>
                <a:spcPct val="100000"/>
              </a:lnSpc>
              <a:spcBef>
                <a:spcPts val="35"/>
              </a:spcBef>
            </a:pPr>
            <a:r>
              <a:rPr dirty="0" sz="1900">
                <a:latin typeface="Arial MT"/>
                <a:cs typeface="Arial MT"/>
              </a:rPr>
              <a:t>Área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3: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“Lenguajes: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Comunicación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6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representación.”</a:t>
            </a:r>
            <a:endParaRPr sz="19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1900">
              <a:latin typeface="Arial MT"/>
              <a:cs typeface="Arial MT"/>
            </a:endParaRPr>
          </a:p>
          <a:p>
            <a:pPr algn="just" marL="287655" marR="5080" indent="-274955">
              <a:lnSpc>
                <a:spcPct val="80000"/>
              </a:lnSpc>
            </a:pPr>
            <a:r>
              <a:rPr dirty="0" sz="1900">
                <a:latin typeface="Arial MT"/>
                <a:cs typeface="Arial MT"/>
              </a:rPr>
              <a:t>Cada</a:t>
            </a:r>
            <a:r>
              <a:rPr dirty="0" sz="1900" spc="2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área</a:t>
            </a:r>
            <a:r>
              <a:rPr dirty="0" sz="1900" spc="2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esta</a:t>
            </a:r>
            <a:r>
              <a:rPr dirty="0" sz="1900" spc="2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subdividida</a:t>
            </a:r>
            <a:r>
              <a:rPr dirty="0" sz="1900" spc="229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por</a:t>
            </a:r>
            <a:r>
              <a:rPr dirty="0" sz="1900" spc="2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bloques.</a:t>
            </a:r>
            <a:r>
              <a:rPr dirty="0" sz="1900" spc="229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2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E.F.</a:t>
            </a:r>
            <a:r>
              <a:rPr dirty="0" sz="1900" spc="2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se</a:t>
            </a:r>
            <a:r>
              <a:rPr dirty="0" sz="1900" spc="2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encuentra</a:t>
            </a:r>
            <a:r>
              <a:rPr dirty="0" sz="1900" spc="215">
                <a:latin typeface="Arial MT"/>
                <a:cs typeface="Arial MT"/>
              </a:rPr>
              <a:t> </a:t>
            </a:r>
            <a:r>
              <a:rPr dirty="0" sz="1900" spc="-25">
                <a:latin typeface="Arial MT"/>
                <a:cs typeface="Arial MT"/>
              </a:rPr>
              <a:t>en </a:t>
            </a:r>
            <a:r>
              <a:rPr dirty="0" sz="1900">
                <a:latin typeface="Arial MT"/>
                <a:cs typeface="Arial MT"/>
              </a:rPr>
              <a:t>varias</a:t>
            </a:r>
            <a:r>
              <a:rPr dirty="0" sz="1900" spc="2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áreas</a:t>
            </a:r>
            <a:r>
              <a:rPr dirty="0" sz="1900" spc="3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2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varios</a:t>
            </a:r>
            <a:r>
              <a:rPr dirty="0" sz="1900" spc="2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bloques.</a:t>
            </a:r>
            <a:r>
              <a:rPr dirty="0" sz="1900" spc="3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No</a:t>
            </a:r>
            <a:r>
              <a:rPr dirty="0" sz="1900" spc="3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existe</a:t>
            </a:r>
            <a:r>
              <a:rPr dirty="0" sz="1900" spc="2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ninguna</a:t>
            </a:r>
            <a:r>
              <a:rPr dirty="0" sz="1900" spc="30">
                <a:latin typeface="Arial MT"/>
                <a:cs typeface="Arial MT"/>
              </a:rPr>
              <a:t>  </a:t>
            </a:r>
            <a:r>
              <a:rPr dirty="0" sz="1900" spc="-10">
                <a:latin typeface="Arial MT"/>
                <a:cs typeface="Arial MT"/>
              </a:rPr>
              <a:t>asignatura </a:t>
            </a:r>
            <a:r>
              <a:rPr dirty="0" sz="1900">
                <a:latin typeface="Arial MT"/>
                <a:cs typeface="Arial MT"/>
              </a:rPr>
              <a:t>especifica</a:t>
            </a:r>
            <a:r>
              <a:rPr dirty="0" sz="1900" spc="15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16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E.F.</a:t>
            </a:r>
            <a:r>
              <a:rPr dirty="0" sz="1900" spc="15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en</a:t>
            </a:r>
            <a:r>
              <a:rPr dirty="0" sz="1900" spc="15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segundo</a:t>
            </a:r>
            <a:r>
              <a:rPr dirty="0" sz="1900" spc="15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ciclo</a:t>
            </a:r>
            <a:r>
              <a:rPr dirty="0" sz="1900" spc="15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155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infantil.</a:t>
            </a:r>
            <a:r>
              <a:rPr dirty="0" sz="1900" spc="150">
                <a:latin typeface="Arial MT"/>
                <a:cs typeface="Arial MT"/>
              </a:rPr>
              <a:t>  </a:t>
            </a:r>
            <a:r>
              <a:rPr dirty="0" sz="1900">
                <a:latin typeface="Arial MT"/>
                <a:cs typeface="Arial MT"/>
              </a:rPr>
              <a:t>Existe</a:t>
            </a:r>
            <a:r>
              <a:rPr dirty="0" sz="1900" spc="155">
                <a:latin typeface="Arial MT"/>
                <a:cs typeface="Arial MT"/>
              </a:rPr>
              <a:t>  </a:t>
            </a:r>
            <a:r>
              <a:rPr dirty="0" sz="1900" spc="-25">
                <a:latin typeface="Arial MT"/>
                <a:cs typeface="Arial MT"/>
              </a:rPr>
              <a:t>en </a:t>
            </a:r>
            <a:r>
              <a:rPr dirty="0" sz="1900" spc="-10">
                <a:latin typeface="Arial MT"/>
                <a:cs typeface="Arial MT"/>
              </a:rPr>
              <a:t>Primaria.</a:t>
            </a:r>
            <a:endParaRPr sz="19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014719" y="2423666"/>
            <a:ext cx="7114540" cy="30607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GENERALES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CICLO: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2000">
                <a:latin typeface="Arial MT"/>
                <a:cs typeface="Arial MT"/>
              </a:rPr>
              <a:t>Aluden</a:t>
            </a:r>
            <a:r>
              <a:rPr dirty="0" sz="2000" spc="3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</a:t>
            </a:r>
            <a:r>
              <a:rPr dirty="0" sz="2000" spc="39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3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aprendizajes</a:t>
            </a:r>
            <a:r>
              <a:rPr dirty="0" sz="2000" spc="40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concretos</a:t>
            </a:r>
            <a:r>
              <a:rPr dirty="0" sz="2000" spc="38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39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deben</a:t>
            </a:r>
            <a:r>
              <a:rPr dirty="0" sz="2000" spc="38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alcanzar</a:t>
            </a:r>
            <a:r>
              <a:rPr dirty="0" sz="2000" spc="400">
                <a:latin typeface="Arial MT"/>
                <a:cs typeface="Arial MT"/>
              </a:rPr>
              <a:t> </a:t>
            </a:r>
            <a:r>
              <a:rPr dirty="0" sz="2000" spc="-25">
                <a:latin typeface="Arial MT"/>
                <a:cs typeface="Arial MT"/>
              </a:rPr>
              <a:t>al </a:t>
            </a:r>
            <a:r>
              <a:rPr dirty="0" sz="2000">
                <a:latin typeface="Arial MT"/>
                <a:cs typeface="Arial MT"/>
              </a:rPr>
              <a:t>finalizar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ciclo.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20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elabora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Centro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(Proyecto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Educativo).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000">
              <a:latin typeface="Arial MT"/>
              <a:cs typeface="Arial MT"/>
            </a:endParaRPr>
          </a:p>
          <a:p>
            <a:pPr marL="12700" marR="6985">
              <a:lnSpc>
                <a:spcPct val="100000"/>
              </a:lnSpc>
              <a:tabLst>
                <a:tab pos="1132840" algn="l"/>
                <a:tab pos="2421890" algn="l"/>
                <a:tab pos="2835275" algn="l"/>
                <a:tab pos="3714115" algn="l"/>
                <a:tab pos="3971925" algn="l"/>
                <a:tab pos="5374005" algn="l"/>
                <a:tab pos="6776084" algn="l"/>
              </a:tabLst>
            </a:pPr>
            <a:r>
              <a:rPr dirty="0" sz="2000" spc="-10">
                <a:latin typeface="Arial MT"/>
                <a:cs typeface="Arial MT"/>
              </a:rPr>
              <a:t>Ejemplo: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10">
                <a:latin typeface="Arial MT"/>
                <a:cs typeface="Arial MT"/>
              </a:rPr>
              <a:t>“Participar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25">
                <a:latin typeface="Arial MT"/>
                <a:cs typeface="Arial MT"/>
              </a:rPr>
              <a:t>en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10">
                <a:latin typeface="Arial MT"/>
                <a:cs typeface="Arial MT"/>
              </a:rPr>
              <a:t>juegos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50">
                <a:latin typeface="Arial MT"/>
                <a:cs typeface="Arial MT"/>
              </a:rPr>
              <a:t>y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10">
                <a:latin typeface="Arial MT"/>
                <a:cs typeface="Arial MT"/>
              </a:rPr>
              <a:t>actividades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10">
                <a:latin typeface="Arial MT"/>
                <a:cs typeface="Arial MT"/>
              </a:rPr>
              <a:t>respetando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25">
                <a:latin typeface="Arial MT"/>
                <a:cs typeface="Arial MT"/>
              </a:rPr>
              <a:t>las </a:t>
            </a:r>
            <a:r>
              <a:rPr dirty="0" sz="2000">
                <a:latin typeface="Arial MT"/>
                <a:cs typeface="Arial MT"/>
              </a:rPr>
              <a:t>reglas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demás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compañeros”.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7599" y="2318414"/>
            <a:ext cx="6910070" cy="287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b="1">
                <a:latin typeface="Arial"/>
                <a:cs typeface="Arial"/>
              </a:rPr>
              <a:t>OBJETIVOS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DIDÁCTICOS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O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ESPECÍFICOS: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dirty="0" sz="1700">
                <a:latin typeface="Arial MT"/>
                <a:cs typeface="Arial MT"/>
              </a:rPr>
              <a:t>Persiguen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consecución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habilidades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concretas.</a:t>
            </a:r>
            <a:endParaRPr sz="1700">
              <a:latin typeface="Arial MT"/>
              <a:cs typeface="Arial MT"/>
            </a:endParaRPr>
          </a:p>
          <a:p>
            <a:pPr marL="12700" marR="5080">
              <a:lnSpc>
                <a:spcPct val="180000"/>
              </a:lnSpc>
            </a:pPr>
            <a:r>
              <a:rPr dirty="0" sz="1700">
                <a:latin typeface="Arial MT"/>
                <a:cs typeface="Arial MT"/>
              </a:rPr>
              <a:t>Explica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tipo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grado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aprendizaje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que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los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alumnos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han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alcanzar. </a:t>
            </a:r>
            <a:r>
              <a:rPr dirty="0" sz="1700">
                <a:latin typeface="Arial MT"/>
                <a:cs typeface="Arial MT"/>
              </a:rPr>
              <a:t>Los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elabora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profesor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para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programación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unidades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didácticas.</a:t>
            </a:r>
            <a:endParaRPr sz="1700">
              <a:latin typeface="Arial MT"/>
              <a:cs typeface="Arial MT"/>
            </a:endParaRPr>
          </a:p>
          <a:p>
            <a:pPr marL="12700">
              <a:lnSpc>
                <a:spcPts val="1935"/>
              </a:lnSpc>
              <a:spcBef>
                <a:spcPts val="1630"/>
              </a:spcBef>
            </a:pPr>
            <a:r>
              <a:rPr dirty="0" sz="1700">
                <a:latin typeface="Arial MT"/>
                <a:cs typeface="Arial MT"/>
              </a:rPr>
              <a:t>Distinguimos</a:t>
            </a:r>
            <a:r>
              <a:rPr dirty="0" sz="1700" spc="-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3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tipos:</a:t>
            </a:r>
            <a:endParaRPr sz="1700">
              <a:latin typeface="Arial MT"/>
              <a:cs typeface="Arial MT"/>
            </a:endParaRPr>
          </a:p>
          <a:p>
            <a:pPr marL="286385" indent="-273685">
              <a:lnSpc>
                <a:spcPts val="1835"/>
              </a:lnSpc>
              <a:buClr>
                <a:srgbClr val="D1282D"/>
              </a:buClr>
              <a:buFont typeface="Cambria"/>
              <a:buChar char="⦿"/>
              <a:tabLst>
                <a:tab pos="286385" algn="l"/>
              </a:tabLst>
            </a:pPr>
            <a:r>
              <a:rPr dirty="0" sz="1700">
                <a:latin typeface="Arial MT"/>
                <a:cs typeface="Arial MT"/>
              </a:rPr>
              <a:t>Específicos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Unidad</a:t>
            </a:r>
            <a:r>
              <a:rPr dirty="0" sz="1700" spc="-6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Didáctica.</a:t>
            </a:r>
            <a:endParaRPr sz="1700">
              <a:latin typeface="Arial MT"/>
              <a:cs typeface="Arial MT"/>
            </a:endParaRPr>
          </a:p>
          <a:p>
            <a:pPr marL="286385" indent="-273685">
              <a:lnSpc>
                <a:spcPts val="1835"/>
              </a:lnSpc>
              <a:buClr>
                <a:srgbClr val="D1282D"/>
              </a:buClr>
              <a:buFont typeface="Cambria"/>
              <a:buChar char="⦿"/>
              <a:tabLst>
                <a:tab pos="286385" algn="l"/>
              </a:tabLst>
            </a:pPr>
            <a:r>
              <a:rPr dirty="0" sz="1700">
                <a:latin typeface="Arial MT"/>
                <a:cs typeface="Arial MT"/>
              </a:rPr>
              <a:t>Específicos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sesión.</a:t>
            </a:r>
            <a:endParaRPr sz="1700">
              <a:latin typeface="Arial MT"/>
              <a:cs typeface="Arial MT"/>
            </a:endParaRPr>
          </a:p>
          <a:p>
            <a:pPr marL="286385" indent="-273685">
              <a:lnSpc>
                <a:spcPts val="1939"/>
              </a:lnSpc>
              <a:buClr>
                <a:srgbClr val="D1282D"/>
              </a:buClr>
              <a:buFont typeface="Cambria"/>
              <a:buChar char="⦿"/>
              <a:tabLst>
                <a:tab pos="286385" algn="l"/>
              </a:tabLst>
            </a:pPr>
            <a:r>
              <a:rPr dirty="0" sz="1700">
                <a:latin typeface="Arial MT"/>
                <a:cs typeface="Arial MT"/>
              </a:rPr>
              <a:t>Específicos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actividad.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973160" y="2137201"/>
            <a:ext cx="6208395" cy="3293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EJEMPLOS: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2000">
              <a:latin typeface="Arial"/>
              <a:cs typeface="Arial"/>
            </a:endParaRPr>
          </a:p>
          <a:p>
            <a:pPr marL="269875" indent="-257175">
              <a:lnSpc>
                <a:spcPct val="100000"/>
              </a:lnSpc>
              <a:buClr>
                <a:srgbClr val="D1282D"/>
              </a:buClr>
              <a:buSzPct val="72500"/>
              <a:buChar char="-"/>
              <a:tabLst>
                <a:tab pos="269875" algn="l"/>
              </a:tabLst>
            </a:pP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U.D.: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“Desarrollar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esquema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corporal”.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10"/>
              </a:spcBef>
              <a:buClr>
                <a:srgbClr val="D1282D"/>
              </a:buClr>
              <a:buFont typeface="Arial MT"/>
              <a:buChar char="-"/>
            </a:pPr>
            <a:endParaRPr sz="20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SzPct val="72500"/>
              <a:buChar char="-"/>
              <a:tabLst>
                <a:tab pos="269875" algn="l"/>
              </a:tabLst>
            </a:pP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sesión: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“Identificar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partes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cuerpo.”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94"/>
              </a:spcBef>
              <a:buClr>
                <a:srgbClr val="D1282D"/>
              </a:buClr>
              <a:buFont typeface="Arial MT"/>
              <a:buChar char="-"/>
            </a:pPr>
            <a:endParaRPr sz="2000">
              <a:latin typeface="Arial MT"/>
              <a:cs typeface="Arial MT"/>
            </a:endParaRPr>
          </a:p>
          <a:p>
            <a:pPr marL="269875" marR="5080" indent="-257810">
              <a:lnSpc>
                <a:spcPts val="2160"/>
              </a:lnSpc>
              <a:buClr>
                <a:srgbClr val="D1282D"/>
              </a:buClr>
              <a:buSzPct val="72500"/>
              <a:buChar char="-"/>
              <a:tabLst>
                <a:tab pos="269875" algn="l"/>
              </a:tabLst>
            </a:pP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actividad: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“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Identificar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partes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cuerpo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en</a:t>
            </a:r>
            <a:r>
              <a:rPr dirty="0" sz="2000" spc="-25">
                <a:latin typeface="Arial MT"/>
                <a:cs typeface="Arial MT"/>
              </a:rPr>
              <a:t> un </a:t>
            </a:r>
            <a:r>
              <a:rPr dirty="0" sz="2000">
                <a:latin typeface="Arial MT"/>
                <a:cs typeface="Arial MT"/>
              </a:rPr>
              <a:t>compañero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con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ojos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tapados.”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90"/>
              </a:spcBef>
              <a:buClr>
                <a:srgbClr val="D1282D"/>
              </a:buClr>
              <a:buFont typeface="Arial MT"/>
              <a:buChar char="-"/>
            </a:pPr>
            <a:endParaRPr sz="2000">
              <a:latin typeface="Arial MT"/>
              <a:cs typeface="Arial MT"/>
            </a:endParaRPr>
          </a:p>
          <a:p>
            <a:pPr marL="269875" indent="-257175">
              <a:lnSpc>
                <a:spcPct val="100000"/>
              </a:lnSpc>
              <a:buClr>
                <a:srgbClr val="D1282D"/>
              </a:buClr>
              <a:buSzPct val="72500"/>
              <a:buChar char="-"/>
              <a:tabLst>
                <a:tab pos="269875" algn="l"/>
              </a:tabLst>
            </a:pPr>
            <a:r>
              <a:rPr dirty="0" sz="2000">
                <a:latin typeface="Arial MT"/>
                <a:cs typeface="Arial MT"/>
              </a:rPr>
              <a:t>*Obj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Operativo:</a:t>
            </a:r>
            <a:r>
              <a:rPr dirty="0" sz="2000" spc="-75">
                <a:latin typeface="Arial MT"/>
                <a:cs typeface="Arial MT"/>
              </a:rPr>
              <a:t> </a:t>
            </a:r>
            <a:r>
              <a:rPr dirty="0" sz="2000" spc="-30">
                <a:latin typeface="Arial MT"/>
                <a:cs typeface="Arial MT"/>
              </a:rPr>
              <a:t>“Tocar</a:t>
            </a:r>
            <a:r>
              <a:rPr dirty="0" sz="2000" spc="-7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rodillas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del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compañero”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87121" y="2213795"/>
            <a:ext cx="8366759" cy="31769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OBJETIVOS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OPERATIVOS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(de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enseñanza</a:t>
            </a:r>
            <a:r>
              <a:rPr dirty="0" sz="2000" spc="-7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explícitos)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>
                <a:latin typeface="Arial MT"/>
                <a:cs typeface="Arial MT"/>
              </a:rPr>
              <a:t>Expresan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resultado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final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esperado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del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alumno.</a:t>
            </a: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spcBef>
                <a:spcPts val="495"/>
              </a:spcBef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>
                <a:latin typeface="Arial MT"/>
                <a:cs typeface="Arial MT"/>
              </a:rPr>
              <a:t>Identifican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actividades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evaluación.</a:t>
            </a: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spcBef>
                <a:spcPts val="505"/>
              </a:spcBef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establece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profesor.</a:t>
            </a: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spcBef>
                <a:spcPts val="500"/>
              </a:spcBef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>
                <a:latin typeface="Arial MT"/>
                <a:cs typeface="Arial MT"/>
              </a:rPr>
              <a:t>Se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desarrollan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mediante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actividades.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0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latin typeface="Arial MT"/>
                <a:cs typeface="Arial MT"/>
              </a:rPr>
              <a:t>Ejemplo: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“Lanzar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una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pelota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aire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cogerla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con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manos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sin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toque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suelo.”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ABSTRACCIÓN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64244" y="2176767"/>
            <a:ext cx="7030720" cy="27895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CARACTERÍSTICAS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OBJETIVOS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OPERATIVOS: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2000">
              <a:latin typeface="Arial"/>
              <a:cs typeface="Arial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>
                <a:latin typeface="Arial MT"/>
                <a:cs typeface="Arial MT"/>
              </a:rPr>
              <a:t>Claridad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formulación:</a:t>
            </a:r>
            <a:endParaRPr sz="2000">
              <a:latin typeface="Arial MT"/>
              <a:cs typeface="Arial MT"/>
            </a:endParaRPr>
          </a:p>
          <a:p>
            <a:pPr lvl="1" marL="533400" indent="-228600">
              <a:lnSpc>
                <a:spcPct val="100000"/>
              </a:lnSpc>
              <a:spcBef>
                <a:spcPts val="300"/>
              </a:spcBef>
              <a:buClr>
                <a:srgbClr val="979AAC"/>
              </a:buClr>
              <a:buSzPct val="79411"/>
              <a:buFont typeface="Cambria"/>
              <a:buChar char="◾"/>
              <a:tabLst>
                <a:tab pos="533400" algn="l"/>
              </a:tabLst>
            </a:pP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Conducta</a:t>
            </a:r>
            <a:r>
              <a:rPr dirty="0" sz="1700" spc="-3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motriz</a:t>
            </a:r>
            <a:r>
              <a:rPr dirty="0" sz="1700" spc="-4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concreta:</a:t>
            </a:r>
            <a:r>
              <a:rPr dirty="0" sz="1700" spc="-2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Realizar</a:t>
            </a:r>
            <a:r>
              <a:rPr dirty="0" sz="1700" spc="-7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10</a:t>
            </a:r>
            <a:r>
              <a:rPr dirty="0" sz="1700" spc="-3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 spc="-10">
                <a:solidFill>
                  <a:srgbClr val="6C6C6C"/>
                </a:solidFill>
                <a:latin typeface="Arial MT"/>
                <a:cs typeface="Arial MT"/>
              </a:rPr>
              <a:t>fondos.</a:t>
            </a:r>
            <a:endParaRPr sz="1700">
              <a:latin typeface="Arial MT"/>
              <a:cs typeface="Arial MT"/>
            </a:endParaRPr>
          </a:p>
          <a:p>
            <a:pPr lvl="1" marL="533400" marR="5080" indent="-228600">
              <a:lnSpc>
                <a:spcPts val="1839"/>
              </a:lnSpc>
              <a:spcBef>
                <a:spcPts val="530"/>
              </a:spcBef>
              <a:buClr>
                <a:srgbClr val="979AAC"/>
              </a:buClr>
              <a:buSzPct val="79411"/>
              <a:buFont typeface="Cambria"/>
              <a:buChar char="◾"/>
              <a:tabLst>
                <a:tab pos="533400" algn="l"/>
              </a:tabLst>
            </a:pP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Condiciones</a:t>
            </a:r>
            <a:r>
              <a:rPr dirty="0" sz="1700" spc="-6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de</a:t>
            </a:r>
            <a:r>
              <a:rPr dirty="0" sz="1700" spc="-4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realización:</a:t>
            </a:r>
            <a:r>
              <a:rPr dirty="0" sz="1700" spc="-6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Partir</a:t>
            </a:r>
            <a:r>
              <a:rPr dirty="0" sz="1700" spc="-5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de</a:t>
            </a:r>
            <a:r>
              <a:rPr dirty="0" sz="1700" spc="-4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apoyo,</a:t>
            </a:r>
            <a:r>
              <a:rPr dirty="0" sz="1700" spc="-1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con</a:t>
            </a:r>
            <a:r>
              <a:rPr dirty="0" sz="1700" spc="-4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manos</a:t>
            </a:r>
            <a:r>
              <a:rPr dirty="0" sz="1700" spc="-5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 spc="-10">
                <a:solidFill>
                  <a:srgbClr val="6C6C6C"/>
                </a:solidFill>
                <a:latin typeface="Arial MT"/>
                <a:cs typeface="Arial MT"/>
              </a:rPr>
              <a:t>separadas,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a</a:t>
            </a:r>
            <a:r>
              <a:rPr dirty="0" sz="1700" spc="-1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la</a:t>
            </a:r>
            <a:r>
              <a:rPr dirty="0" sz="1700" spc="-2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altura</a:t>
            </a:r>
            <a:r>
              <a:rPr dirty="0" sz="1700" spc="-1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de</a:t>
            </a:r>
            <a:r>
              <a:rPr dirty="0" sz="1700" spc="-2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los</a:t>
            </a:r>
            <a:r>
              <a:rPr dirty="0" sz="1700" spc="-2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hombros</a:t>
            </a:r>
            <a:r>
              <a:rPr dirty="0" sz="1700" spc="-1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y</a:t>
            </a:r>
            <a:r>
              <a:rPr dirty="0" sz="1700" spc="-2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pies</a:t>
            </a:r>
            <a:r>
              <a:rPr dirty="0" sz="1700" spc="-2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 spc="-10">
                <a:solidFill>
                  <a:srgbClr val="6C6C6C"/>
                </a:solidFill>
                <a:latin typeface="Arial MT"/>
                <a:cs typeface="Arial MT"/>
              </a:rPr>
              <a:t>juntos.</a:t>
            </a:r>
            <a:endParaRPr sz="1700">
              <a:latin typeface="Arial MT"/>
              <a:cs typeface="Arial MT"/>
            </a:endParaRPr>
          </a:p>
          <a:p>
            <a:pPr lvl="1" marL="533400" indent="-228600">
              <a:lnSpc>
                <a:spcPct val="100000"/>
              </a:lnSpc>
              <a:spcBef>
                <a:spcPts val="254"/>
              </a:spcBef>
              <a:buClr>
                <a:srgbClr val="979AAC"/>
              </a:buClr>
              <a:buSzPct val="79411"/>
              <a:buFont typeface="Cambria"/>
              <a:buChar char="◾"/>
              <a:tabLst>
                <a:tab pos="533400" algn="l"/>
              </a:tabLst>
            </a:pP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Criterios</a:t>
            </a:r>
            <a:r>
              <a:rPr dirty="0" sz="1700" spc="-6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de</a:t>
            </a:r>
            <a:r>
              <a:rPr dirty="0" sz="1700" spc="-3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Ejecución:</a:t>
            </a:r>
            <a:r>
              <a:rPr dirty="0" sz="1700" spc="-6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Flexionar</a:t>
            </a:r>
            <a:r>
              <a:rPr dirty="0" sz="1700" spc="-4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y</a:t>
            </a:r>
            <a:r>
              <a:rPr dirty="0" sz="1700" spc="-3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extender</a:t>
            </a:r>
            <a:r>
              <a:rPr dirty="0" sz="1700" spc="-2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los</a:t>
            </a:r>
            <a:r>
              <a:rPr dirty="0" sz="1700" spc="-4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codos</a:t>
            </a:r>
            <a:r>
              <a:rPr dirty="0" sz="1700" spc="-35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6C6C6C"/>
                </a:solidFill>
                <a:latin typeface="Arial MT"/>
                <a:cs typeface="Arial MT"/>
              </a:rPr>
              <a:t>10</a:t>
            </a:r>
            <a:r>
              <a:rPr dirty="0" sz="1700" spc="-30">
                <a:solidFill>
                  <a:srgbClr val="6C6C6C"/>
                </a:solidFill>
                <a:latin typeface="Arial MT"/>
                <a:cs typeface="Arial MT"/>
              </a:rPr>
              <a:t> </a:t>
            </a:r>
            <a:r>
              <a:rPr dirty="0" sz="1700" spc="-10">
                <a:solidFill>
                  <a:srgbClr val="6C6C6C"/>
                </a:solidFill>
                <a:latin typeface="Arial MT"/>
                <a:cs typeface="Arial MT"/>
              </a:rPr>
              <a:t>veces.</a:t>
            </a:r>
            <a:endParaRPr sz="17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735"/>
              </a:spcBef>
              <a:buClr>
                <a:srgbClr val="979AAC"/>
              </a:buClr>
              <a:buFont typeface="Cambria"/>
              <a:buChar char="◾"/>
            </a:pPr>
            <a:endParaRPr sz="17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>
                <a:latin typeface="Arial MT"/>
                <a:cs typeface="Arial MT"/>
              </a:rPr>
              <a:t>Posibilidad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medida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objetivable.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EXIGENCIA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(SOLO</a:t>
            </a:r>
            <a:r>
              <a:rPr dirty="0" sz="16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OBJETIVOS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OPERATIVOS)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2063146"/>
            <a:ext cx="7759065" cy="182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8290" indent="-275590">
              <a:lnSpc>
                <a:spcPct val="100000"/>
              </a:lnSpc>
              <a:spcBef>
                <a:spcPts val="105"/>
              </a:spcBef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 b="1">
                <a:latin typeface="Arial"/>
                <a:cs typeface="Arial"/>
              </a:rPr>
              <a:t>MÍNIMOS: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todo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grupo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debe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conseguir.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90"/>
              </a:spcBef>
              <a:buClr>
                <a:srgbClr val="D1282D"/>
              </a:buClr>
              <a:buFont typeface="Cambria"/>
              <a:buChar char="⦿"/>
            </a:pP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 spc="-30" b="1">
                <a:latin typeface="Arial"/>
                <a:cs typeface="Arial"/>
              </a:rPr>
              <a:t>OPTATIVOS: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ofreces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no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obligatorios.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5"/>
              </a:spcBef>
              <a:buClr>
                <a:srgbClr val="D1282D"/>
              </a:buClr>
              <a:buFont typeface="Cambria"/>
              <a:buChar char="⦿"/>
            </a:pP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10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AMPLIACIÓN: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ofreces</a:t>
            </a:r>
            <a:r>
              <a:rPr dirty="0" sz="2000" spc="-7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los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alumnos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más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avanzados.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547052" y="2408441"/>
            <a:ext cx="5614670" cy="182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8290" indent="-275590">
              <a:lnSpc>
                <a:spcPct val="100000"/>
              </a:lnSpc>
              <a:spcBef>
                <a:spcPts val="105"/>
              </a:spcBef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114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LARGO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PLAZO: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objetivos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fines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generales.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90"/>
              </a:spcBef>
              <a:buClr>
                <a:srgbClr val="D1282D"/>
              </a:buClr>
              <a:buFont typeface="Cambria"/>
              <a:buChar char="⦿"/>
            </a:pP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1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MEDIO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PLAZO: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objetivos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específicos.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5"/>
              </a:spcBef>
              <a:buClr>
                <a:srgbClr val="D1282D"/>
              </a:buClr>
              <a:buFont typeface="Cambria"/>
              <a:buChar char="⦿"/>
            </a:pPr>
            <a:endParaRPr sz="2000">
              <a:latin typeface="Arial MT"/>
              <a:cs typeface="Arial MT"/>
            </a:endParaRPr>
          </a:p>
          <a:p>
            <a:pPr marL="288290" indent="-275590">
              <a:lnSpc>
                <a:spcPct val="100000"/>
              </a:lnSpc>
              <a:buClr>
                <a:srgbClr val="D1282D"/>
              </a:buClr>
              <a:buSzPct val="72500"/>
              <a:buFont typeface="Cambria"/>
              <a:buChar char="⦿"/>
              <a:tabLst>
                <a:tab pos="288290" algn="l"/>
              </a:tabLst>
            </a:pP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1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CORTO</a:t>
            </a:r>
            <a:r>
              <a:rPr dirty="0" sz="2000" spc="-8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PLAZO: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>
                <a:latin typeface="Arial MT"/>
                <a:cs typeface="Arial MT"/>
              </a:rPr>
              <a:t>objetivos</a:t>
            </a:r>
            <a:r>
              <a:rPr dirty="0" sz="2000" spc="-7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operativos.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</a:t>
            </a:r>
            <a:r>
              <a:rPr dirty="0" sz="1600" spc="-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TEMPORALIZACIÓN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CONCLUSIONES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50721" y="2461088"/>
            <a:ext cx="7232650" cy="3173730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286385" marR="356870" indent="-274320">
              <a:lnSpc>
                <a:spcPts val="2050"/>
              </a:lnSpc>
              <a:spcBef>
                <a:spcPts val="355"/>
              </a:spcBef>
              <a:buClr>
                <a:srgbClr val="D1282D"/>
              </a:buClr>
              <a:buSzPct val="73684"/>
              <a:buFont typeface="Cambria"/>
              <a:buChar char="⦿"/>
              <a:tabLst>
                <a:tab pos="286385" algn="l"/>
              </a:tabLst>
            </a:pPr>
            <a:r>
              <a:rPr dirty="0" sz="1900">
                <a:latin typeface="Arial MT"/>
                <a:cs typeface="Arial MT"/>
              </a:rPr>
              <a:t>Cada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etapa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puede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relacionarse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con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los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diferentes </a:t>
            </a:r>
            <a:r>
              <a:rPr dirty="0" sz="1900">
                <a:latin typeface="Arial MT"/>
                <a:cs typeface="Arial MT"/>
              </a:rPr>
              <a:t>objetivos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área.</a:t>
            </a:r>
            <a:endParaRPr sz="1900">
              <a:latin typeface="Arial MT"/>
              <a:cs typeface="Arial MT"/>
            </a:endParaRPr>
          </a:p>
          <a:p>
            <a:pPr marL="286385" marR="453390" indent="-274320">
              <a:lnSpc>
                <a:spcPts val="2050"/>
              </a:lnSpc>
              <a:spcBef>
                <a:spcPts val="495"/>
              </a:spcBef>
              <a:buClr>
                <a:srgbClr val="D1282D"/>
              </a:buClr>
              <a:buSzPct val="73684"/>
              <a:buFont typeface="Cambria"/>
              <a:buChar char="⦿"/>
              <a:tabLst>
                <a:tab pos="286385" algn="l"/>
              </a:tabLst>
            </a:pPr>
            <a:r>
              <a:rPr dirty="0" sz="1900">
                <a:latin typeface="Arial MT"/>
                <a:cs typeface="Arial MT"/>
              </a:rPr>
              <a:t>Un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mismo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etapa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puede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englobar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varios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objetivos </a:t>
            </a:r>
            <a:r>
              <a:rPr dirty="0" sz="1900">
                <a:latin typeface="Arial MT"/>
                <a:cs typeface="Arial MT"/>
              </a:rPr>
              <a:t>generales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del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 spc="-20">
                <a:latin typeface="Arial MT"/>
                <a:cs typeface="Arial MT"/>
              </a:rPr>
              <a:t>área.</a:t>
            </a:r>
            <a:endParaRPr sz="1900">
              <a:latin typeface="Arial MT"/>
              <a:cs typeface="Arial MT"/>
            </a:endParaRPr>
          </a:p>
          <a:p>
            <a:pPr marL="286385" marR="5080" indent="-274320">
              <a:lnSpc>
                <a:spcPts val="2050"/>
              </a:lnSpc>
              <a:spcBef>
                <a:spcPts val="509"/>
              </a:spcBef>
              <a:buClr>
                <a:srgbClr val="D1282D"/>
              </a:buClr>
              <a:buSzPct val="73684"/>
              <a:buFont typeface="Cambria"/>
              <a:buChar char="⦿"/>
              <a:tabLst>
                <a:tab pos="286385" algn="l"/>
              </a:tabLst>
            </a:pPr>
            <a:r>
              <a:rPr dirty="0" sz="1900" spc="-30">
                <a:latin typeface="Arial MT"/>
                <a:cs typeface="Arial MT"/>
              </a:rPr>
              <a:t>Todos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los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objetivos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generales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del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área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están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relacionados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con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 spc="-25">
                <a:latin typeface="Arial MT"/>
                <a:cs typeface="Arial MT"/>
              </a:rPr>
              <a:t>al </a:t>
            </a:r>
            <a:r>
              <a:rPr dirty="0" sz="1900">
                <a:latin typeface="Arial MT"/>
                <a:cs typeface="Arial MT"/>
              </a:rPr>
              <a:t>menos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un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general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etapa.</a:t>
            </a:r>
            <a:endParaRPr sz="1900">
              <a:latin typeface="Arial MT"/>
              <a:cs typeface="Arial MT"/>
            </a:endParaRPr>
          </a:p>
          <a:p>
            <a:pPr marL="286385" marR="883285" indent="-274320">
              <a:lnSpc>
                <a:spcPts val="2050"/>
              </a:lnSpc>
              <a:spcBef>
                <a:spcPts val="505"/>
              </a:spcBef>
              <a:buClr>
                <a:srgbClr val="D1282D"/>
              </a:buClr>
              <a:buSzPct val="73684"/>
              <a:buFont typeface="Cambria"/>
              <a:buChar char="⦿"/>
              <a:tabLst>
                <a:tab pos="286385" algn="l"/>
              </a:tabLst>
            </a:pPr>
            <a:r>
              <a:rPr dirty="0" sz="1900">
                <a:latin typeface="Arial MT"/>
                <a:cs typeface="Arial MT"/>
              </a:rPr>
              <a:t>En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educación</a:t>
            </a:r>
            <a:r>
              <a:rPr dirty="0" sz="1900" spc="-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infantil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se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trabaja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con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Áreas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que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hacen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 spc="-25">
                <a:latin typeface="Arial MT"/>
                <a:cs typeface="Arial MT"/>
              </a:rPr>
              <a:t>un </a:t>
            </a:r>
            <a:r>
              <a:rPr dirty="0" sz="1900">
                <a:latin typeface="Arial MT"/>
                <a:cs typeface="Arial MT"/>
              </a:rPr>
              <a:t>conjunto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varias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materias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20">
                <a:latin typeface="Arial MT"/>
                <a:cs typeface="Arial MT"/>
              </a:rPr>
              <a:t>vez.</a:t>
            </a:r>
            <a:endParaRPr sz="1900">
              <a:latin typeface="Arial MT"/>
              <a:cs typeface="Arial MT"/>
            </a:endParaRPr>
          </a:p>
          <a:p>
            <a:pPr marL="286385" marR="84455" indent="-274320">
              <a:lnSpc>
                <a:spcPts val="2050"/>
              </a:lnSpc>
              <a:spcBef>
                <a:spcPts val="500"/>
              </a:spcBef>
              <a:buClr>
                <a:srgbClr val="D1282D"/>
              </a:buClr>
              <a:buSzPct val="73684"/>
              <a:buFont typeface="Cambria"/>
              <a:buChar char="⦿"/>
              <a:tabLst>
                <a:tab pos="286385" algn="l"/>
              </a:tabLst>
            </a:pPr>
            <a:r>
              <a:rPr dirty="0" sz="1900">
                <a:latin typeface="Arial MT"/>
                <a:cs typeface="Arial MT"/>
              </a:rPr>
              <a:t>(Los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objetivos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generales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del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área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educación</a:t>
            </a:r>
            <a:r>
              <a:rPr dirty="0" sz="1900" spc="-10">
                <a:latin typeface="Arial MT"/>
                <a:cs typeface="Arial MT"/>
              </a:rPr>
              <a:t> física </a:t>
            </a:r>
            <a:r>
              <a:rPr dirty="0" sz="1900">
                <a:latin typeface="Arial MT"/>
                <a:cs typeface="Arial MT"/>
              </a:rPr>
              <a:t>contribuyen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al</a:t>
            </a:r>
            <a:r>
              <a:rPr dirty="0" sz="1900" spc="-6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desarrollo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los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objetivos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generales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etapa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 spc="-25">
                <a:latin typeface="Arial MT"/>
                <a:cs typeface="Arial MT"/>
              </a:rPr>
              <a:t>de </a:t>
            </a:r>
            <a:r>
              <a:rPr dirty="0" sz="1900">
                <a:latin typeface="Arial MT"/>
                <a:cs typeface="Arial MT"/>
              </a:rPr>
              <a:t>Educación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Primaria.)</a:t>
            </a:r>
            <a:endParaRPr sz="19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195195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VII.</a:t>
            </a:r>
            <a:r>
              <a:rPr dirty="0" sz="2400" spc="-4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OBJETIVOS </a:t>
            </a:r>
            <a:r>
              <a:rPr dirty="0" sz="2400">
                <a:solidFill>
                  <a:srgbClr val="FFFFFF"/>
                </a:solidFill>
              </a:rPr>
              <a:t>Y</a:t>
            </a:r>
            <a:r>
              <a:rPr dirty="0" sz="2400" spc="-4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CONTENIDOS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403288" y="1541703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BIBLIOGRAFÍA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98224" y="2159407"/>
            <a:ext cx="7223759" cy="3355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3050" indent="-260350">
              <a:lnSpc>
                <a:spcPts val="2135"/>
              </a:lnSpc>
              <a:spcBef>
                <a:spcPts val="95"/>
              </a:spcBef>
              <a:buClr>
                <a:srgbClr val="D1282D"/>
              </a:buClr>
              <a:buSzPct val="73684"/>
              <a:buFont typeface="Cambria"/>
              <a:buChar char="◻"/>
              <a:tabLst>
                <a:tab pos="273050" algn="l"/>
              </a:tabLst>
            </a:pPr>
            <a:r>
              <a:rPr dirty="0" sz="1900">
                <a:latin typeface="Arial MT"/>
                <a:cs typeface="Arial MT"/>
              </a:rPr>
              <a:t>COLL</a:t>
            </a:r>
            <a:r>
              <a:rPr dirty="0" sz="1900" spc="-10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C.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(1992).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“Psicología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Currículum”.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Ed.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Lana.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Barcelona.</a:t>
            </a:r>
            <a:endParaRPr sz="1900">
              <a:latin typeface="Arial MT"/>
              <a:cs typeface="Arial MT"/>
            </a:endParaRPr>
          </a:p>
          <a:p>
            <a:pPr marL="273050" marR="539115" indent="-260985">
              <a:lnSpc>
                <a:spcPct val="70000"/>
              </a:lnSpc>
              <a:spcBef>
                <a:spcPts val="540"/>
              </a:spcBef>
              <a:buClr>
                <a:srgbClr val="D1282D"/>
              </a:buClr>
              <a:buSzPct val="73684"/>
              <a:buFont typeface="Cambria"/>
              <a:buChar char="◻"/>
              <a:tabLst>
                <a:tab pos="273050" algn="l"/>
              </a:tabLst>
            </a:pPr>
            <a:r>
              <a:rPr dirty="0" sz="1900" spc="-10">
                <a:latin typeface="Arial MT"/>
                <a:cs typeface="Arial MT"/>
              </a:rPr>
              <a:t>HEBRARD</a:t>
            </a:r>
            <a:r>
              <a:rPr dirty="0" sz="1900" spc="-1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A.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(1986).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 spc="-45">
                <a:latin typeface="Arial MT"/>
                <a:cs typeface="Arial MT"/>
              </a:rPr>
              <a:t>“EF,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refleciones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perspectivas”.</a:t>
            </a:r>
            <a:r>
              <a:rPr dirty="0" sz="1900" spc="-20">
                <a:latin typeface="Arial MT"/>
                <a:cs typeface="Arial MT"/>
              </a:rPr>
              <a:t> EPS. </a:t>
            </a:r>
            <a:r>
              <a:rPr dirty="0" sz="1900" spc="-10">
                <a:latin typeface="Arial MT"/>
                <a:cs typeface="Arial MT"/>
              </a:rPr>
              <a:t>Paris.</a:t>
            </a:r>
            <a:endParaRPr sz="1900">
              <a:latin typeface="Arial MT"/>
              <a:cs typeface="Arial MT"/>
            </a:endParaRPr>
          </a:p>
          <a:p>
            <a:pPr marL="273050" marR="61594" indent="-260985">
              <a:lnSpc>
                <a:spcPct val="70000"/>
              </a:lnSpc>
              <a:spcBef>
                <a:spcPts val="395"/>
              </a:spcBef>
              <a:buClr>
                <a:srgbClr val="D1282D"/>
              </a:buClr>
              <a:buSzPct val="73684"/>
              <a:buFont typeface="Cambria"/>
              <a:buChar char="◻"/>
              <a:tabLst>
                <a:tab pos="273050" algn="l"/>
              </a:tabLst>
            </a:pPr>
            <a:r>
              <a:rPr dirty="0" sz="1900">
                <a:latin typeface="Arial MT"/>
                <a:cs typeface="Arial MT"/>
              </a:rPr>
              <a:t>KLEIN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G.</a:t>
            </a:r>
            <a:r>
              <a:rPr dirty="0" sz="1900" spc="-6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(2000).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“Une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affaire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discipline”.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Revue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française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 spc="-25">
                <a:latin typeface="Arial MT"/>
                <a:cs typeface="Arial MT"/>
              </a:rPr>
              <a:t>de </a:t>
            </a:r>
            <a:r>
              <a:rPr dirty="0" sz="1900">
                <a:latin typeface="Arial MT"/>
                <a:cs typeface="Arial MT"/>
              </a:rPr>
              <a:t>pédagogie.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Paris.</a:t>
            </a:r>
            <a:endParaRPr sz="1900">
              <a:latin typeface="Arial MT"/>
              <a:cs typeface="Arial MT"/>
            </a:endParaRPr>
          </a:p>
          <a:p>
            <a:pPr marL="273050" indent="-260350">
              <a:lnSpc>
                <a:spcPts val="1860"/>
              </a:lnSpc>
              <a:buClr>
                <a:srgbClr val="D1282D"/>
              </a:buClr>
              <a:buSzPct val="73684"/>
              <a:buFont typeface="Cambria"/>
              <a:buChar char="◻"/>
              <a:tabLst>
                <a:tab pos="273050" algn="l"/>
              </a:tabLst>
            </a:pPr>
            <a:r>
              <a:rPr dirty="0" sz="1900">
                <a:latin typeface="Arial MT"/>
                <a:cs typeface="Arial MT"/>
              </a:rPr>
              <a:t>MARSENACH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J.</a:t>
            </a:r>
            <a:r>
              <a:rPr dirty="0" sz="1900" spc="-6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(1991).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45">
                <a:latin typeface="Arial MT"/>
                <a:cs typeface="Arial MT"/>
              </a:rPr>
              <a:t>“EF,</a:t>
            </a:r>
            <a:r>
              <a:rPr dirty="0" sz="1900" spc="-6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que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enseñanza?”</a:t>
            </a:r>
            <a:r>
              <a:rPr dirty="0" sz="1900" spc="-10">
                <a:latin typeface="Arial MT"/>
                <a:cs typeface="Arial MT"/>
              </a:rPr>
              <a:t> </a:t>
            </a:r>
            <a:r>
              <a:rPr dirty="0" sz="1900" spc="-40">
                <a:latin typeface="Arial MT"/>
                <a:cs typeface="Arial MT"/>
              </a:rPr>
              <a:t>INRP.</a:t>
            </a:r>
            <a:r>
              <a:rPr dirty="0" sz="1900" spc="-6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Paris.</a:t>
            </a:r>
            <a:endParaRPr sz="1900">
              <a:latin typeface="Arial MT"/>
              <a:cs typeface="Arial MT"/>
            </a:endParaRPr>
          </a:p>
          <a:p>
            <a:pPr marL="207645" marR="35560" indent="-195580">
              <a:lnSpc>
                <a:spcPct val="70000"/>
              </a:lnSpc>
              <a:spcBef>
                <a:spcPts val="540"/>
              </a:spcBef>
              <a:buClr>
                <a:srgbClr val="D1282D"/>
              </a:buClr>
              <a:buSzPct val="73684"/>
              <a:buFont typeface="Cambria"/>
              <a:buChar char="◻"/>
              <a:tabLst>
                <a:tab pos="207645" algn="l"/>
              </a:tabLst>
            </a:pPr>
            <a:r>
              <a:rPr dirty="0" sz="1900">
                <a:latin typeface="Arial MT"/>
                <a:cs typeface="Arial MT"/>
              </a:rPr>
              <a:t>PERONA,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M.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(2009).</a:t>
            </a:r>
            <a:r>
              <a:rPr dirty="0" sz="1900" spc="-114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Apuntes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Metodología</a:t>
            </a:r>
            <a:r>
              <a:rPr dirty="0" sz="1900" spc="1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II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enseñanza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actividad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física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el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deporte.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 spc="-30">
                <a:latin typeface="Arial MT"/>
                <a:cs typeface="Arial MT"/>
              </a:rPr>
              <a:t>INEF.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Madrid.</a:t>
            </a:r>
            <a:endParaRPr sz="1900">
              <a:latin typeface="Arial MT"/>
              <a:cs typeface="Arial MT"/>
            </a:endParaRPr>
          </a:p>
          <a:p>
            <a:pPr marL="207645" marR="920115" indent="-195580">
              <a:lnSpc>
                <a:spcPct val="70000"/>
              </a:lnSpc>
              <a:spcBef>
                <a:spcPts val="395"/>
              </a:spcBef>
              <a:buClr>
                <a:srgbClr val="D1282D"/>
              </a:buClr>
              <a:buSzPct val="73684"/>
              <a:buFont typeface="Cambria"/>
              <a:buChar char="◻"/>
              <a:tabLst>
                <a:tab pos="207645" algn="l"/>
              </a:tabLst>
            </a:pPr>
            <a:r>
              <a:rPr dirty="0" sz="1900">
                <a:latin typeface="Arial MT"/>
                <a:cs typeface="Arial MT"/>
              </a:rPr>
              <a:t>REAL</a:t>
            </a:r>
            <a:r>
              <a:rPr dirty="0" sz="1900" spc="-114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DECRETO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126/2014,</a:t>
            </a:r>
            <a:r>
              <a:rPr dirty="0" sz="1900" spc="-3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por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el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que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se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establecen</a:t>
            </a:r>
            <a:r>
              <a:rPr dirty="0" sz="1900" spc="-25">
                <a:latin typeface="Arial MT"/>
                <a:cs typeface="Arial MT"/>
              </a:rPr>
              <a:t> las </a:t>
            </a:r>
            <a:r>
              <a:rPr dirty="0" sz="1900">
                <a:latin typeface="Arial MT"/>
                <a:cs typeface="Arial MT"/>
              </a:rPr>
              <a:t>enseñanzas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mínimas</a:t>
            </a:r>
            <a:r>
              <a:rPr dirty="0" sz="1900" spc="-4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-5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Educación</a:t>
            </a:r>
            <a:r>
              <a:rPr dirty="0" sz="1900" spc="-1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primaria.</a:t>
            </a:r>
            <a:endParaRPr sz="1900">
              <a:latin typeface="Arial MT"/>
              <a:cs typeface="Arial MT"/>
            </a:endParaRPr>
          </a:p>
          <a:p>
            <a:pPr marL="208279" indent="-195580">
              <a:lnSpc>
                <a:spcPts val="1860"/>
              </a:lnSpc>
              <a:buClr>
                <a:srgbClr val="D1282D"/>
              </a:buClr>
              <a:buSzPct val="73684"/>
              <a:buFont typeface="Cambria"/>
              <a:buChar char="◻"/>
              <a:tabLst>
                <a:tab pos="208279" algn="l"/>
              </a:tabLst>
            </a:pPr>
            <a:r>
              <a:rPr dirty="0" sz="1900" spc="-10">
                <a:latin typeface="Arial MT"/>
                <a:cs typeface="Arial MT"/>
              </a:rPr>
              <a:t>DECRETO89/2014,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de25dejulio,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educaciónPrimaria,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BOCM.</a:t>
            </a:r>
            <a:endParaRPr sz="1900">
              <a:latin typeface="Arial MT"/>
              <a:cs typeface="Arial MT"/>
            </a:endParaRPr>
          </a:p>
          <a:p>
            <a:pPr marL="207645" marR="55880" indent="-195580">
              <a:lnSpc>
                <a:spcPct val="70000"/>
              </a:lnSpc>
              <a:spcBef>
                <a:spcPts val="540"/>
              </a:spcBef>
              <a:buClr>
                <a:srgbClr val="D1282D"/>
              </a:buClr>
              <a:buSzPct val="73684"/>
              <a:buFont typeface="Cambria"/>
              <a:buChar char="◻"/>
              <a:tabLst>
                <a:tab pos="207645" algn="l"/>
              </a:tabLst>
            </a:pPr>
            <a:r>
              <a:rPr dirty="0" sz="1900">
                <a:latin typeface="Arial MT"/>
                <a:cs typeface="Arial MT"/>
              </a:rPr>
              <a:t>RICO,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I.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(2008).</a:t>
            </a:r>
            <a:r>
              <a:rPr dirty="0" sz="1900" spc="-114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Apuntes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Metodología I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la</a:t>
            </a:r>
            <a:r>
              <a:rPr dirty="0" sz="1900" spc="-3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enseñanza</a:t>
            </a:r>
            <a:r>
              <a:rPr dirty="0" sz="1900" spc="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</a:t>
            </a:r>
            <a:r>
              <a:rPr dirty="0" sz="1900" spc="-25">
                <a:latin typeface="Arial MT"/>
                <a:cs typeface="Arial MT"/>
              </a:rPr>
              <a:t> la </a:t>
            </a:r>
            <a:r>
              <a:rPr dirty="0" sz="1900">
                <a:latin typeface="Arial MT"/>
                <a:cs typeface="Arial MT"/>
              </a:rPr>
              <a:t>actividad</a:t>
            </a:r>
            <a:r>
              <a:rPr dirty="0" sz="1900" spc="-2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física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y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el</a:t>
            </a:r>
            <a:r>
              <a:rPr dirty="0" sz="1900" spc="-45">
                <a:latin typeface="Arial MT"/>
                <a:cs typeface="Arial MT"/>
              </a:rPr>
              <a:t> </a:t>
            </a:r>
            <a:r>
              <a:rPr dirty="0" sz="1900">
                <a:latin typeface="Arial MT"/>
                <a:cs typeface="Arial MT"/>
              </a:rPr>
              <a:t>deporte.</a:t>
            </a:r>
            <a:r>
              <a:rPr dirty="0" sz="1900" spc="-25">
                <a:latin typeface="Arial MT"/>
                <a:cs typeface="Arial MT"/>
              </a:rPr>
              <a:t> </a:t>
            </a:r>
            <a:r>
              <a:rPr dirty="0" sz="1900" spc="-30">
                <a:latin typeface="Arial MT"/>
                <a:cs typeface="Arial MT"/>
              </a:rPr>
              <a:t>INEF.</a:t>
            </a:r>
            <a:r>
              <a:rPr dirty="0" sz="1900" spc="-50">
                <a:latin typeface="Arial MT"/>
                <a:cs typeface="Arial MT"/>
              </a:rPr>
              <a:t> </a:t>
            </a:r>
            <a:r>
              <a:rPr dirty="0" sz="1900" spc="-10">
                <a:latin typeface="Arial MT"/>
                <a:cs typeface="Arial MT"/>
              </a:rPr>
              <a:t>Madrid.</a:t>
            </a:r>
            <a:endParaRPr sz="1900">
              <a:latin typeface="Arial MT"/>
              <a:cs typeface="Arial MT"/>
            </a:endParaRPr>
          </a:p>
          <a:p>
            <a:pPr marL="273050" indent="-260350">
              <a:lnSpc>
                <a:spcPts val="1989"/>
              </a:lnSpc>
              <a:buClr>
                <a:srgbClr val="D1282D"/>
              </a:buClr>
              <a:buSzPct val="73684"/>
              <a:buFont typeface="Cambria"/>
              <a:buChar char="◻"/>
              <a:tabLst>
                <a:tab pos="273050" algn="l"/>
              </a:tabLst>
            </a:pPr>
            <a:r>
              <a:rPr dirty="0" u="sng" sz="19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5"/>
              </a:rPr>
              <a:t>www.efdeportes.com</a:t>
            </a:r>
            <a:endParaRPr sz="19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810" y="2124940"/>
            <a:ext cx="7643251" cy="338050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3375" y="1381125"/>
            <a:ext cx="6467475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grpSp>
        <p:nvGrpSpPr>
          <p:cNvPr id="14" name="object 14" descr=""/>
          <p:cNvGrpSpPr/>
          <p:nvPr/>
        </p:nvGrpSpPr>
        <p:grpSpPr>
          <a:xfrm>
            <a:off x="762000" y="2476563"/>
            <a:ext cx="2448560" cy="523875"/>
            <a:chOff x="762000" y="2476563"/>
            <a:chExt cx="2448560" cy="523875"/>
          </a:xfrm>
        </p:grpSpPr>
        <p:sp>
          <p:nvSpPr>
            <p:cNvPr id="15" name="object 15" descr=""/>
            <p:cNvSpPr/>
            <p:nvPr/>
          </p:nvSpPr>
          <p:spPr>
            <a:xfrm>
              <a:off x="776287" y="2490469"/>
              <a:ext cx="2419985" cy="495300"/>
            </a:xfrm>
            <a:custGeom>
              <a:avLst/>
              <a:gdLst/>
              <a:ahLst/>
              <a:cxnLst/>
              <a:rect l="l" t="t" r="r" b="b"/>
              <a:pathLst>
                <a:path w="2419985" h="495300">
                  <a:moveTo>
                    <a:pt x="2419413" y="0"/>
                  </a:moveTo>
                  <a:lnTo>
                    <a:pt x="0" y="0"/>
                  </a:lnTo>
                  <a:lnTo>
                    <a:pt x="0" y="62230"/>
                  </a:lnTo>
                  <a:lnTo>
                    <a:pt x="0" y="434340"/>
                  </a:lnTo>
                  <a:lnTo>
                    <a:pt x="0" y="495300"/>
                  </a:lnTo>
                  <a:lnTo>
                    <a:pt x="2419413" y="495300"/>
                  </a:lnTo>
                  <a:lnTo>
                    <a:pt x="2419413" y="434340"/>
                  </a:lnTo>
                  <a:lnTo>
                    <a:pt x="61912" y="434340"/>
                  </a:lnTo>
                  <a:lnTo>
                    <a:pt x="61912" y="62230"/>
                  </a:lnTo>
                  <a:lnTo>
                    <a:pt x="2357437" y="62230"/>
                  </a:lnTo>
                  <a:lnTo>
                    <a:pt x="2357437" y="433705"/>
                  </a:lnTo>
                  <a:lnTo>
                    <a:pt x="2419413" y="433705"/>
                  </a:lnTo>
                  <a:lnTo>
                    <a:pt x="2419413" y="62230"/>
                  </a:lnTo>
                  <a:lnTo>
                    <a:pt x="2419413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76287" y="2490851"/>
              <a:ext cx="2419985" cy="495300"/>
            </a:xfrm>
            <a:custGeom>
              <a:avLst/>
              <a:gdLst/>
              <a:ahLst/>
              <a:cxnLst/>
              <a:rect l="l" t="t" r="r" b="b"/>
              <a:pathLst>
                <a:path w="2419985" h="495300">
                  <a:moveTo>
                    <a:pt x="0" y="0"/>
                  </a:moveTo>
                  <a:lnTo>
                    <a:pt x="2419413" y="0"/>
                  </a:lnTo>
                  <a:lnTo>
                    <a:pt x="2419413" y="495300"/>
                  </a:lnTo>
                  <a:lnTo>
                    <a:pt x="0" y="495300"/>
                  </a:lnTo>
                  <a:lnTo>
                    <a:pt x="0" y="0"/>
                  </a:lnTo>
                  <a:close/>
                </a:path>
                <a:path w="2419985" h="495300">
                  <a:moveTo>
                    <a:pt x="61912" y="61849"/>
                  </a:moveTo>
                  <a:lnTo>
                    <a:pt x="61912" y="433324"/>
                  </a:lnTo>
                  <a:lnTo>
                    <a:pt x="2357437" y="433324"/>
                  </a:lnTo>
                  <a:lnTo>
                    <a:pt x="2357437" y="61849"/>
                  </a:lnTo>
                  <a:lnTo>
                    <a:pt x="61912" y="61849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4676838" y="2476563"/>
            <a:ext cx="2266950" cy="523875"/>
            <a:chOff x="4676838" y="2476563"/>
            <a:chExt cx="2266950" cy="523875"/>
          </a:xfrm>
        </p:grpSpPr>
        <p:sp>
          <p:nvSpPr>
            <p:cNvPr id="18" name="object 18" descr=""/>
            <p:cNvSpPr/>
            <p:nvPr/>
          </p:nvSpPr>
          <p:spPr>
            <a:xfrm>
              <a:off x="4691126" y="2490469"/>
              <a:ext cx="2238375" cy="495300"/>
            </a:xfrm>
            <a:custGeom>
              <a:avLst/>
              <a:gdLst/>
              <a:ahLst/>
              <a:cxnLst/>
              <a:rect l="l" t="t" r="r" b="b"/>
              <a:pathLst>
                <a:path w="2238375" h="495300">
                  <a:moveTo>
                    <a:pt x="2238375" y="0"/>
                  </a:moveTo>
                  <a:lnTo>
                    <a:pt x="0" y="0"/>
                  </a:lnTo>
                  <a:lnTo>
                    <a:pt x="0" y="62230"/>
                  </a:lnTo>
                  <a:lnTo>
                    <a:pt x="0" y="434340"/>
                  </a:lnTo>
                  <a:lnTo>
                    <a:pt x="0" y="495300"/>
                  </a:lnTo>
                  <a:lnTo>
                    <a:pt x="2238375" y="495300"/>
                  </a:lnTo>
                  <a:lnTo>
                    <a:pt x="2238375" y="434340"/>
                  </a:lnTo>
                  <a:lnTo>
                    <a:pt x="61849" y="434340"/>
                  </a:lnTo>
                  <a:lnTo>
                    <a:pt x="61849" y="62230"/>
                  </a:lnTo>
                  <a:lnTo>
                    <a:pt x="2176399" y="62230"/>
                  </a:lnTo>
                  <a:lnTo>
                    <a:pt x="2176399" y="433705"/>
                  </a:lnTo>
                  <a:lnTo>
                    <a:pt x="2238375" y="433705"/>
                  </a:lnTo>
                  <a:lnTo>
                    <a:pt x="2238375" y="62230"/>
                  </a:lnTo>
                  <a:lnTo>
                    <a:pt x="2238375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691126" y="2490851"/>
              <a:ext cx="2238375" cy="495300"/>
            </a:xfrm>
            <a:custGeom>
              <a:avLst/>
              <a:gdLst/>
              <a:ahLst/>
              <a:cxnLst/>
              <a:rect l="l" t="t" r="r" b="b"/>
              <a:pathLst>
                <a:path w="2238375" h="495300">
                  <a:moveTo>
                    <a:pt x="0" y="0"/>
                  </a:moveTo>
                  <a:lnTo>
                    <a:pt x="2238375" y="0"/>
                  </a:lnTo>
                  <a:lnTo>
                    <a:pt x="2238375" y="495300"/>
                  </a:lnTo>
                  <a:lnTo>
                    <a:pt x="0" y="495300"/>
                  </a:lnTo>
                  <a:lnTo>
                    <a:pt x="0" y="0"/>
                  </a:lnTo>
                  <a:close/>
                </a:path>
                <a:path w="2238375" h="495300">
                  <a:moveTo>
                    <a:pt x="61849" y="61849"/>
                  </a:moveTo>
                  <a:lnTo>
                    <a:pt x="61849" y="433324"/>
                  </a:lnTo>
                  <a:lnTo>
                    <a:pt x="2176399" y="433324"/>
                  </a:lnTo>
                  <a:lnTo>
                    <a:pt x="2176399" y="61849"/>
                  </a:lnTo>
                  <a:lnTo>
                    <a:pt x="61849" y="61849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3282759" y="2040445"/>
            <a:ext cx="418465" cy="436245"/>
            <a:chOff x="3282759" y="2040445"/>
            <a:chExt cx="418465" cy="436245"/>
          </a:xfrm>
        </p:grpSpPr>
        <p:sp>
          <p:nvSpPr>
            <p:cNvPr id="21" name="object 21" descr=""/>
            <p:cNvSpPr/>
            <p:nvPr/>
          </p:nvSpPr>
          <p:spPr>
            <a:xfrm>
              <a:off x="3297046" y="2054732"/>
              <a:ext cx="389890" cy="407670"/>
            </a:xfrm>
            <a:custGeom>
              <a:avLst/>
              <a:gdLst/>
              <a:ahLst/>
              <a:cxnLst/>
              <a:rect l="l" t="t" r="r" b="b"/>
              <a:pathLst>
                <a:path w="389889" h="407669">
                  <a:moveTo>
                    <a:pt x="297306" y="0"/>
                  </a:moveTo>
                  <a:lnTo>
                    <a:pt x="256286" y="101853"/>
                  </a:lnTo>
                  <a:lnTo>
                    <a:pt x="82041" y="31622"/>
                  </a:lnTo>
                  <a:lnTo>
                    <a:pt x="0" y="235330"/>
                  </a:lnTo>
                  <a:lnTo>
                    <a:pt x="174370" y="305434"/>
                  </a:lnTo>
                  <a:lnTo>
                    <a:pt x="133350" y="407288"/>
                  </a:lnTo>
                  <a:lnTo>
                    <a:pt x="389636" y="273812"/>
                  </a:lnTo>
                  <a:lnTo>
                    <a:pt x="297306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297046" y="2054732"/>
              <a:ext cx="389890" cy="407670"/>
            </a:xfrm>
            <a:custGeom>
              <a:avLst/>
              <a:gdLst/>
              <a:ahLst/>
              <a:cxnLst/>
              <a:rect l="l" t="t" r="r" b="b"/>
              <a:pathLst>
                <a:path w="389889" h="407669">
                  <a:moveTo>
                    <a:pt x="82041" y="31622"/>
                  </a:moveTo>
                  <a:lnTo>
                    <a:pt x="256286" y="101853"/>
                  </a:lnTo>
                  <a:lnTo>
                    <a:pt x="297306" y="0"/>
                  </a:lnTo>
                  <a:lnTo>
                    <a:pt x="389636" y="273812"/>
                  </a:lnTo>
                  <a:lnTo>
                    <a:pt x="133350" y="407288"/>
                  </a:lnTo>
                  <a:lnTo>
                    <a:pt x="174370" y="305434"/>
                  </a:lnTo>
                  <a:lnTo>
                    <a:pt x="0" y="235330"/>
                  </a:lnTo>
                  <a:lnTo>
                    <a:pt x="82041" y="31622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6"/>
              <a:ext cx="9144000" cy="406298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7510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9144000" y="0"/>
                  </a:moveTo>
                  <a:lnTo>
                    <a:pt x="0" y="0"/>
                  </a:lnTo>
                  <a:lnTo>
                    <a:pt x="0" y="4020489"/>
                  </a:lnTo>
                  <a:lnTo>
                    <a:pt x="9144000" y="4020489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2171" y="2482723"/>
            <a:ext cx="4060190" cy="1036319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MUCHAS</a:t>
            </a:r>
            <a:r>
              <a:rPr dirty="0" spc="-7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5940"/>
            <a:ext cx="9144000" cy="1622425"/>
            <a:chOff x="0" y="5235940"/>
            <a:chExt cx="9144000" cy="1622425"/>
          </a:xfrm>
        </p:grpSpPr>
        <p:sp>
          <p:nvSpPr>
            <p:cNvPr id="8" name="object 8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0" y="6481572"/>
              <a:ext cx="9144000" cy="37642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12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50"/>
                  </a:lnTo>
                  <a:lnTo>
                    <a:pt x="9144000" y="3254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89865" y="3662061"/>
            <a:ext cx="5194935" cy="1520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Arial MT"/>
                <a:cs typeface="Arial MT"/>
              </a:rPr>
              <a:t>Presentaciones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 marR="67564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distribuye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 </a:t>
            </a: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629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65569" y="4873727"/>
            <a:ext cx="776668" cy="273600"/>
          </a:xfrm>
          <a:prstGeom prst="rect">
            <a:avLst/>
          </a:prstGeom>
        </p:spPr>
      </p:pic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4101" y="5719316"/>
            <a:ext cx="3494404" cy="749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Beatriz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Polo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95"/>
              </a:lnSpc>
            </a:pPr>
            <a:r>
              <a:rPr dirty="0" sz="1000">
                <a:latin typeface="Times New Roman"/>
                <a:cs typeface="Times New Roman"/>
              </a:rPr>
              <a:t>Algunos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5"/>
              </a:spcBef>
            </a:pPr>
            <a:r>
              <a:rPr dirty="0" sz="1000">
                <a:latin typeface="Times New Roman"/>
                <a:cs typeface="Times New Roman"/>
              </a:rPr>
              <a:t>Este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documento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distribuye bajo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la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licencia </a:t>
            </a:r>
            <a:r>
              <a:rPr dirty="0" sz="1000" spc="-20">
                <a:latin typeface="Times New Roman"/>
                <a:cs typeface="Times New Roman"/>
              </a:rPr>
              <a:t>“Atribución-</a:t>
            </a:r>
            <a:r>
              <a:rPr dirty="0" sz="1000" spc="-10">
                <a:latin typeface="Times New Roman"/>
                <a:cs typeface="Times New Roman"/>
              </a:rPr>
              <a:t>Compartir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Internacional”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Creative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Commons, disponible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 spc="-25">
                <a:latin typeface="Times New Roman"/>
                <a:cs typeface="Times New Roman"/>
              </a:rPr>
              <a:t>en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70"/>
              </a:lnSpc>
            </a:pPr>
            <a:r>
              <a:rPr dirty="0" sz="100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898904"/>
            <a:ext cx="9144000" cy="4959350"/>
            <a:chOff x="0" y="1898904"/>
            <a:chExt cx="9144000" cy="495935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98904"/>
              <a:ext cx="9144000" cy="495909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2096"/>
              <a:ext cx="9144000" cy="4916170"/>
            </a:xfrm>
            <a:custGeom>
              <a:avLst/>
              <a:gdLst/>
              <a:ahLst/>
              <a:cxnLst/>
              <a:rect l="l" t="t" r="r" b="b"/>
              <a:pathLst>
                <a:path w="9144000" h="4916170">
                  <a:moveTo>
                    <a:pt x="9144000" y="0"/>
                  </a:moveTo>
                  <a:lnTo>
                    <a:pt x="0" y="0"/>
                  </a:lnTo>
                  <a:lnTo>
                    <a:pt x="0" y="4915903"/>
                  </a:lnTo>
                  <a:lnTo>
                    <a:pt x="9144000" y="491590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218" y="3932110"/>
            <a:ext cx="4060190" cy="8305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RECUERO.</a:t>
            </a:r>
            <a:endParaRPr sz="2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ADRIÁN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SOLERA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ALFONSO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32363" y="4771450"/>
            <a:ext cx="303212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6555" marR="5080" indent="-364490">
              <a:lnSpc>
                <a:spcPct val="100000"/>
              </a:lnSpc>
              <a:spcBef>
                <a:spcPts val="100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r>
              <a:rPr dirty="0" sz="2000" spc="-1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Adrian.solera@urjc.es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713196" y="5697923"/>
            <a:ext cx="3878579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10">
                <a:latin typeface="Arial MT"/>
                <a:cs typeface="Arial MT"/>
              </a:rPr>
              <a:t> 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FÏSICA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Infantil</a:t>
            </a:r>
            <a:r>
              <a:rPr dirty="0" sz="1200" spc="-10">
                <a:latin typeface="Arial MT"/>
                <a:cs typeface="Arial MT"/>
                <a:hlinkClick r:id="rId2"/>
              </a:rPr>
              <a:t> Semipresencial</a:t>
            </a:r>
            <a:r>
              <a:rPr dirty="0" sz="1200" spc="-35">
                <a:latin typeface="Arial MT"/>
                <a:cs typeface="Arial MT"/>
                <a:hlinkClick r:id="rId2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(Vicálvaro)</a:t>
            </a:r>
            <a:r>
              <a:rPr dirty="0" sz="1200" spc="-10">
                <a:latin typeface="Arial MT"/>
                <a:cs typeface="Arial MT"/>
                <a:hlinkClick r:id="rId2"/>
              </a:rPr>
              <a:t> ©2024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Recuero.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45828" y="488573"/>
            <a:ext cx="4124960" cy="1005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460"/>
              </a:lnSpc>
              <a:spcBef>
                <a:spcPts val="95"/>
              </a:spcBef>
              <a:tabLst>
                <a:tab pos="2779395" algn="l"/>
              </a:tabLst>
            </a:pPr>
            <a:r>
              <a:rPr dirty="0" sz="4000" spc="-10">
                <a:solidFill>
                  <a:srgbClr val="D1282D"/>
                </a:solidFill>
              </a:rPr>
              <a:t>EDUCACIÓN</a:t>
            </a:r>
            <a:r>
              <a:rPr dirty="0" sz="4000">
                <a:solidFill>
                  <a:srgbClr val="D1282D"/>
                </a:solidFill>
              </a:rPr>
              <a:t>	</a:t>
            </a:r>
            <a:r>
              <a:rPr dirty="0" sz="4000" spc="-10">
                <a:solidFill>
                  <a:srgbClr val="D1282D"/>
                </a:solidFill>
              </a:rPr>
              <a:t>FÍSICA</a:t>
            </a:r>
            <a:endParaRPr sz="4000"/>
          </a:p>
          <a:p>
            <a:pPr algn="ctr">
              <a:lnSpc>
                <a:spcPts val="3260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90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10" name="object 10" descr=""/>
          <p:cNvSpPr txBox="1"/>
          <p:nvPr/>
        </p:nvSpPr>
        <p:spPr>
          <a:xfrm>
            <a:off x="1001433" y="1890877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209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endParaRPr sz="3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022348" y="5235940"/>
            <a:ext cx="2007870" cy="765175"/>
            <a:chOff x="1022348" y="5235940"/>
            <a:chExt cx="2007870" cy="765175"/>
          </a:xfrm>
        </p:grpSpPr>
        <p:sp>
          <p:nvSpPr>
            <p:cNvPr id="12" name="object 12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0" y="6152769"/>
            <a:ext cx="9144000" cy="693420"/>
            <a:chOff x="0" y="6152769"/>
            <a:chExt cx="9144000" cy="693420"/>
          </a:xfrm>
        </p:grpSpPr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34328"/>
              <a:ext cx="9144000" cy="41147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0" y="6477571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37"/>
                  </a:lnTo>
                  <a:lnTo>
                    <a:pt x="9144000" y="32543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56042" y="6152769"/>
              <a:ext cx="776667" cy="2735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510540" y="1274635"/>
            <a:ext cx="5999480" cy="4458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469265" algn="l"/>
              </a:tabLst>
            </a:pPr>
            <a:r>
              <a:rPr dirty="0" sz="2200" spc="-100" b="1">
                <a:latin typeface="Tahoma"/>
                <a:cs typeface="Tahoma"/>
              </a:rPr>
              <a:t>CLARIFICACIÓN</a:t>
            </a:r>
            <a:r>
              <a:rPr dirty="0" sz="2200" spc="10" b="1">
                <a:latin typeface="Tahoma"/>
                <a:cs typeface="Tahoma"/>
              </a:rPr>
              <a:t> </a:t>
            </a:r>
            <a:r>
              <a:rPr dirty="0" sz="2200" spc="-190" b="1">
                <a:latin typeface="Tahoma"/>
                <a:cs typeface="Tahoma"/>
              </a:rPr>
              <a:t>DE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CONCEPTOS.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40"/>
              </a:spcBef>
              <a:buFont typeface="Tahoma"/>
              <a:buAutoNum type="arabicPeriod"/>
            </a:pPr>
            <a:endParaRPr sz="2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buAutoNum type="arabicPeriod"/>
              <a:tabLst>
                <a:tab pos="469265" algn="l"/>
              </a:tabLst>
            </a:pPr>
            <a:r>
              <a:rPr dirty="0" sz="2200" spc="-254" b="1">
                <a:latin typeface="Tahoma"/>
                <a:cs typeface="Tahoma"/>
              </a:rPr>
              <a:t>TIPOS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spc="-19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40"/>
              </a:spcBef>
              <a:buFont typeface="Tahoma"/>
              <a:buAutoNum type="arabicPeriod"/>
            </a:pPr>
            <a:endParaRPr sz="2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buAutoNum type="arabicPeriod"/>
              <a:tabLst>
                <a:tab pos="469265" algn="l"/>
              </a:tabLst>
            </a:pPr>
            <a:r>
              <a:rPr dirty="0" sz="2200" spc="-260" b="1">
                <a:latin typeface="Tahoma"/>
                <a:cs typeface="Tahoma"/>
              </a:rPr>
              <a:t>ESTILOS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spc="-190" b="1">
                <a:latin typeface="Tahoma"/>
                <a:cs typeface="Tahoma"/>
              </a:rPr>
              <a:t>DE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40"/>
              </a:spcBef>
              <a:buFont typeface="Tahoma"/>
              <a:buAutoNum type="arabicPeriod"/>
            </a:pPr>
            <a:endParaRPr sz="2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buAutoNum type="arabicPeriod"/>
              <a:tabLst>
                <a:tab pos="469265" algn="l"/>
              </a:tabLst>
            </a:pPr>
            <a:r>
              <a:rPr dirty="0" sz="2200" spc="-200" b="1">
                <a:latin typeface="Tahoma"/>
                <a:cs typeface="Tahoma"/>
              </a:rPr>
              <a:t>ESTRATEGIA</a:t>
            </a:r>
            <a:r>
              <a:rPr dirty="0" sz="2200" spc="10" b="1">
                <a:latin typeface="Tahoma"/>
                <a:cs typeface="Tahoma"/>
              </a:rPr>
              <a:t> </a:t>
            </a:r>
            <a:r>
              <a:rPr dirty="0" sz="2200" spc="-155" b="1">
                <a:latin typeface="Tahoma"/>
                <a:cs typeface="Tahoma"/>
              </a:rPr>
              <a:t>EN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LA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PRÁCTICA.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40"/>
              </a:spcBef>
              <a:buFont typeface="Tahoma"/>
              <a:buAutoNum type="arabicPeriod"/>
            </a:pPr>
            <a:endParaRPr sz="2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buAutoNum type="arabicPeriod"/>
              <a:tabLst>
                <a:tab pos="469265" algn="l"/>
              </a:tabLst>
            </a:pPr>
            <a:r>
              <a:rPr dirty="0" sz="2200" spc="-145" b="1">
                <a:latin typeface="Tahoma"/>
                <a:cs typeface="Tahoma"/>
              </a:rPr>
              <a:t>INTERACCÍONES</a:t>
            </a:r>
            <a:r>
              <a:rPr dirty="0" sz="2200" spc="9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DIDÁCTICAS.</a:t>
            </a:r>
            <a:endParaRPr sz="2200">
              <a:latin typeface="Tahoma"/>
              <a:cs typeface="Tahoma"/>
            </a:endParaRPr>
          </a:p>
          <a:p>
            <a:pPr lvl="1" marL="1139825" indent="-304165">
              <a:lnSpc>
                <a:spcPct val="100000"/>
              </a:lnSpc>
              <a:spcBef>
                <a:spcPts val="359"/>
              </a:spcBef>
              <a:buFont typeface="Cambria"/>
              <a:buChar char="⦿"/>
              <a:tabLst>
                <a:tab pos="1139825" algn="l"/>
              </a:tabLst>
            </a:pPr>
            <a:r>
              <a:rPr dirty="0" sz="1400" spc="-125" b="1">
                <a:latin typeface="Tahoma"/>
                <a:cs typeface="Tahoma"/>
              </a:rPr>
              <a:t>DE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spc="-160" b="1">
                <a:latin typeface="Tahoma"/>
                <a:cs typeface="Tahoma"/>
              </a:rPr>
              <a:t>TIPO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sz="1400" spc="-50" b="1">
                <a:latin typeface="Tahoma"/>
                <a:cs typeface="Tahoma"/>
              </a:rPr>
              <a:t>COMUNICATIVO:</a:t>
            </a:r>
            <a:r>
              <a:rPr dirty="0" sz="1400" spc="-30" b="1">
                <a:latin typeface="Tahoma"/>
                <a:cs typeface="Tahoma"/>
              </a:rPr>
              <a:t> </a:t>
            </a:r>
            <a:r>
              <a:rPr dirty="0" sz="1400" spc="-70" b="1">
                <a:latin typeface="Tahoma"/>
                <a:cs typeface="Tahoma"/>
              </a:rPr>
              <a:t>TÉCNICAS</a:t>
            </a:r>
            <a:r>
              <a:rPr dirty="0" sz="1400" spc="-40" b="1">
                <a:latin typeface="Tahoma"/>
                <a:cs typeface="Tahoma"/>
              </a:rPr>
              <a:t> </a:t>
            </a:r>
            <a:r>
              <a:rPr dirty="0" sz="1400" spc="-125" b="1">
                <a:latin typeface="Tahoma"/>
                <a:cs typeface="Tahoma"/>
              </a:rPr>
              <a:t>DE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ENSEÑANZA.</a:t>
            </a:r>
            <a:endParaRPr sz="1400">
              <a:latin typeface="Tahoma"/>
              <a:cs typeface="Tahoma"/>
            </a:endParaRPr>
          </a:p>
          <a:p>
            <a:pPr lvl="1" marL="1139825" indent="-304165">
              <a:lnSpc>
                <a:spcPct val="100000"/>
              </a:lnSpc>
              <a:spcBef>
                <a:spcPts val="335"/>
              </a:spcBef>
              <a:buFont typeface="Cambria"/>
              <a:buChar char="⦿"/>
              <a:tabLst>
                <a:tab pos="1139825" algn="l"/>
              </a:tabLst>
            </a:pPr>
            <a:r>
              <a:rPr dirty="0" sz="1400" spc="-120" b="1">
                <a:latin typeface="Tahoma"/>
                <a:cs typeface="Tahoma"/>
              </a:rPr>
              <a:t>DE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spc="-160" b="1">
                <a:latin typeface="Tahoma"/>
                <a:cs typeface="Tahoma"/>
              </a:rPr>
              <a:t>TIPO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spc="-75" b="1">
                <a:latin typeface="Tahoma"/>
                <a:cs typeface="Tahoma"/>
              </a:rPr>
              <a:t>ORGANIZATIVO:</a:t>
            </a:r>
            <a:r>
              <a:rPr dirty="0" sz="1400" spc="-25" b="1">
                <a:latin typeface="Tahoma"/>
                <a:cs typeface="Tahoma"/>
              </a:rPr>
              <a:t> </a:t>
            </a:r>
            <a:r>
              <a:rPr dirty="0" sz="1400" spc="-40" b="1">
                <a:latin typeface="Tahoma"/>
                <a:cs typeface="Tahoma"/>
              </a:rPr>
              <a:t>ORGANIZACIÓN</a:t>
            </a:r>
            <a:r>
              <a:rPr dirty="0" sz="1400" spc="-25" b="1">
                <a:latin typeface="Tahoma"/>
                <a:cs typeface="Tahoma"/>
              </a:rPr>
              <a:t> </a:t>
            </a:r>
            <a:r>
              <a:rPr dirty="0" sz="1400" spc="-80" b="1">
                <a:latin typeface="Tahoma"/>
                <a:cs typeface="Tahoma"/>
              </a:rPr>
              <a:t>Y</a:t>
            </a:r>
            <a:r>
              <a:rPr dirty="0" sz="1400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CONTROL.</a:t>
            </a:r>
            <a:endParaRPr sz="1400">
              <a:latin typeface="Tahoma"/>
              <a:cs typeface="Tahoma"/>
            </a:endParaRPr>
          </a:p>
          <a:p>
            <a:pPr lvl="1" marL="1139825" indent="-304165">
              <a:lnSpc>
                <a:spcPct val="100000"/>
              </a:lnSpc>
              <a:spcBef>
                <a:spcPts val="465"/>
              </a:spcBef>
              <a:buFont typeface="Cambria"/>
              <a:buChar char="⦿"/>
              <a:tabLst>
                <a:tab pos="1139825" algn="l"/>
              </a:tabLst>
            </a:pPr>
            <a:r>
              <a:rPr dirty="0" sz="1400" spc="-120" b="1">
                <a:latin typeface="Tahoma"/>
                <a:cs typeface="Tahoma"/>
              </a:rPr>
              <a:t>DE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spc="-160" b="1">
                <a:latin typeface="Tahoma"/>
                <a:cs typeface="Tahoma"/>
              </a:rPr>
              <a:t>TIPO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spc="-60" b="1">
                <a:latin typeface="Tahoma"/>
                <a:cs typeface="Tahoma"/>
              </a:rPr>
              <a:t>SOCIOAFECTIVO:</a:t>
            </a:r>
            <a:r>
              <a:rPr dirty="0" sz="1400" spc="-20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COMUNICACIÓN</a:t>
            </a:r>
            <a:r>
              <a:rPr dirty="0" sz="1400" spc="-25" b="1">
                <a:latin typeface="Tahoma"/>
                <a:cs typeface="Tahoma"/>
              </a:rPr>
              <a:t> </a:t>
            </a:r>
            <a:r>
              <a:rPr dirty="0" sz="1400" spc="-80" b="1">
                <a:latin typeface="Tahoma"/>
                <a:cs typeface="Tahoma"/>
              </a:rPr>
              <a:t>Y</a:t>
            </a:r>
            <a:r>
              <a:rPr dirty="0" sz="1400" b="1">
                <a:latin typeface="Tahoma"/>
                <a:cs typeface="Tahoma"/>
              </a:rPr>
              <a:t> </a:t>
            </a:r>
            <a:r>
              <a:rPr dirty="0" sz="1400" spc="-40" b="1">
                <a:latin typeface="Tahoma"/>
                <a:cs typeface="Tahoma"/>
              </a:rPr>
              <a:t>RELACIÓN</a:t>
            </a:r>
            <a:r>
              <a:rPr dirty="0" sz="2000" spc="-40" b="1">
                <a:latin typeface="Tahoma"/>
                <a:cs typeface="Tahoma"/>
              </a:rPr>
              <a:t>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CLARIFICACIÓN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CONCEPTOS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40" y="2154046"/>
            <a:ext cx="4732655" cy="35610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711835">
              <a:lnSpc>
                <a:spcPct val="120800"/>
              </a:lnSpc>
              <a:spcBef>
                <a:spcPts val="100"/>
              </a:spcBef>
            </a:pPr>
            <a:r>
              <a:rPr dirty="0" sz="2400" spc="-185" b="1">
                <a:latin typeface="Tahoma"/>
                <a:cs typeface="Tahoma"/>
              </a:rPr>
              <a:t>INTERVENCIÓN</a:t>
            </a:r>
            <a:r>
              <a:rPr dirty="0" sz="2400" spc="80" b="1">
                <a:latin typeface="Tahoma"/>
                <a:cs typeface="Tahoma"/>
              </a:rPr>
              <a:t> </a:t>
            </a:r>
            <a:r>
              <a:rPr dirty="0" sz="2400" spc="-95" b="1">
                <a:latin typeface="Tahoma"/>
                <a:cs typeface="Tahoma"/>
              </a:rPr>
              <a:t>DIDÁCTICA. </a:t>
            </a:r>
            <a:r>
              <a:rPr dirty="0" sz="2400" spc="-210" b="1">
                <a:latin typeface="Tahoma"/>
                <a:cs typeface="Tahoma"/>
              </a:rPr>
              <a:t>ESTRATEGIA</a:t>
            </a:r>
            <a:r>
              <a:rPr dirty="0" sz="2400" spc="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PEDAGÓGICA. MÉTODO. </a:t>
            </a:r>
            <a:r>
              <a:rPr dirty="0" sz="2400" spc="-105" b="1">
                <a:latin typeface="Tahoma"/>
                <a:cs typeface="Tahoma"/>
              </a:rPr>
              <a:t>PROCEDIMIENTOS.</a:t>
            </a:r>
            <a:endParaRPr sz="2400">
              <a:latin typeface="Tahoma"/>
              <a:cs typeface="Tahoma"/>
            </a:endParaRPr>
          </a:p>
          <a:p>
            <a:pPr marL="12700" marR="1028065">
              <a:lnSpc>
                <a:spcPct val="120800"/>
              </a:lnSpc>
            </a:pPr>
            <a:r>
              <a:rPr dirty="0" sz="2400" spc="-285" b="1">
                <a:latin typeface="Tahoma"/>
                <a:cs typeface="Tahoma"/>
              </a:rPr>
              <a:t>ESTILO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ENSEÑANZA. </a:t>
            </a:r>
            <a:r>
              <a:rPr dirty="0" sz="2400" spc="-90" b="1">
                <a:latin typeface="Tahoma"/>
                <a:cs typeface="Tahoma"/>
              </a:rPr>
              <a:t>TÉCNICA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110" b="1">
                <a:latin typeface="Tahoma"/>
                <a:cs typeface="Tahoma"/>
              </a:rPr>
              <a:t>ENSEÑANZA.</a:t>
            </a:r>
            <a:endParaRPr sz="2400">
              <a:latin typeface="Tahoma"/>
              <a:cs typeface="Tahoma"/>
            </a:endParaRPr>
          </a:p>
          <a:p>
            <a:pPr marL="12700" marR="5080">
              <a:lnSpc>
                <a:spcPct val="120800"/>
              </a:lnSpc>
            </a:pPr>
            <a:r>
              <a:rPr dirty="0" sz="2400" spc="-80" b="1">
                <a:latin typeface="Tahoma"/>
                <a:cs typeface="Tahoma"/>
              </a:rPr>
              <a:t>LA</a:t>
            </a:r>
            <a:r>
              <a:rPr dirty="0" sz="2400" spc="-30" b="1">
                <a:latin typeface="Tahoma"/>
                <a:cs typeface="Tahoma"/>
              </a:rPr>
              <a:t> </a:t>
            </a:r>
            <a:r>
              <a:rPr dirty="0" sz="2400" spc="-210" b="1">
                <a:latin typeface="Tahoma"/>
                <a:cs typeface="Tahoma"/>
              </a:rPr>
              <a:t>ESTRATEGIA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90" b="1">
                <a:latin typeface="Tahoma"/>
                <a:cs typeface="Tahoma"/>
              </a:rPr>
              <a:t>LA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90" b="1">
                <a:latin typeface="Tahoma"/>
                <a:cs typeface="Tahoma"/>
              </a:rPr>
              <a:t>PRÁCTICA. </a:t>
            </a:r>
            <a:r>
              <a:rPr dirty="0" sz="2400" spc="-155" b="1">
                <a:latin typeface="Tahoma"/>
                <a:cs typeface="Tahoma"/>
              </a:rPr>
              <a:t>RECURSO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10" b="1">
                <a:latin typeface="Tahoma"/>
                <a:cs typeface="Tahoma"/>
              </a:rPr>
              <a:t> ENSEÑANZA</a:t>
            </a:r>
            <a:r>
              <a:rPr dirty="0" sz="2000" spc="-10" b="1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INTERVENCIÓN</a:t>
            </a:r>
            <a:r>
              <a:rPr dirty="0" sz="1600" spc="-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DIDÁCTICA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67485" y="2542729"/>
            <a:ext cx="7078980" cy="9410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Tahoma"/>
                <a:cs typeface="Tahoma"/>
              </a:rPr>
              <a:t>Término</a:t>
            </a:r>
            <a:r>
              <a:rPr dirty="0" sz="2000" spc="70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global,</a:t>
            </a:r>
            <a:r>
              <a:rPr dirty="0" sz="2000" spc="75" b="1">
                <a:latin typeface="Tahoma"/>
                <a:cs typeface="Tahoma"/>
              </a:rPr>
              <a:t>  </a:t>
            </a:r>
            <a:r>
              <a:rPr dirty="0" sz="2000" spc="55" b="1">
                <a:latin typeface="Tahoma"/>
                <a:cs typeface="Tahoma"/>
              </a:rPr>
              <a:t>con</a:t>
            </a:r>
            <a:r>
              <a:rPr dirty="0" sz="2000" spc="70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6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7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70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quiere</a:t>
            </a:r>
            <a:r>
              <a:rPr dirty="0" sz="2000" spc="7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señalar</a:t>
            </a:r>
            <a:r>
              <a:rPr dirty="0" sz="2000" spc="65" b="1">
                <a:latin typeface="Tahoma"/>
                <a:cs typeface="Tahoma"/>
              </a:rPr>
              <a:t>  </a:t>
            </a:r>
            <a:r>
              <a:rPr dirty="0" sz="2000" spc="-20" b="1">
                <a:latin typeface="Tahoma"/>
                <a:cs typeface="Tahoma"/>
              </a:rPr>
              <a:t>toda </a:t>
            </a:r>
            <a:r>
              <a:rPr dirty="0" sz="2000" b="1">
                <a:latin typeface="Tahoma"/>
                <a:cs typeface="Tahoma"/>
              </a:rPr>
              <a:t>actuación</a:t>
            </a:r>
            <a:r>
              <a:rPr dirty="0" sz="2000" spc="22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23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profesor,</a:t>
            </a:r>
            <a:r>
              <a:rPr dirty="0" sz="2000" spc="235" b="1">
                <a:latin typeface="Tahoma"/>
                <a:cs typeface="Tahoma"/>
              </a:rPr>
              <a:t>  </a:t>
            </a:r>
            <a:r>
              <a:rPr dirty="0" sz="2000" spc="60" b="1">
                <a:latin typeface="Tahoma"/>
                <a:cs typeface="Tahoma"/>
              </a:rPr>
              <a:t>con</a:t>
            </a:r>
            <a:r>
              <a:rPr dirty="0" sz="2000" spc="23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22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intencionalidad</a:t>
            </a:r>
            <a:r>
              <a:rPr dirty="0" sz="2000" spc="240" b="1">
                <a:latin typeface="Tahoma"/>
                <a:cs typeface="Tahoma"/>
              </a:rPr>
              <a:t>  </a:t>
            </a:r>
            <a:r>
              <a:rPr dirty="0" sz="2000" spc="40" b="1">
                <a:latin typeface="Tahoma"/>
                <a:cs typeface="Tahoma"/>
              </a:rPr>
              <a:t>de </a:t>
            </a:r>
            <a:r>
              <a:rPr dirty="0" sz="2000" b="1">
                <a:latin typeface="Tahoma"/>
                <a:cs typeface="Tahoma"/>
              </a:rPr>
              <a:t>educar</a:t>
            </a:r>
            <a:r>
              <a:rPr dirty="0" sz="2000" spc="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7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enseñar.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67230" y="4478516"/>
            <a:ext cx="7080250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95300" algn="l"/>
                <a:tab pos="1781810" algn="l"/>
                <a:tab pos="2798445" algn="l"/>
                <a:tab pos="3811904" algn="l"/>
                <a:tab pos="5307965" algn="l"/>
                <a:tab pos="5745480" algn="l"/>
                <a:tab pos="6838315" algn="l"/>
              </a:tabLst>
            </a:pPr>
            <a:r>
              <a:rPr dirty="0" sz="2000" spc="-25" b="1">
                <a:latin typeface="Tahoma"/>
                <a:cs typeface="Tahoma"/>
              </a:rPr>
              <a:t>El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profesor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0" b="1">
                <a:latin typeface="Tahoma"/>
                <a:cs typeface="Tahoma"/>
              </a:rPr>
              <a:t>actúa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35" b="1">
                <a:latin typeface="Tahoma"/>
                <a:cs typeface="Tahoma"/>
              </a:rPr>
              <a:t>como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mediador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50" b="1">
                <a:latin typeface="Tahoma"/>
                <a:cs typeface="Tahoma"/>
              </a:rPr>
              <a:t>y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ayuda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al aprendizaje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ESTRATEGIAS</a:t>
            </a:r>
            <a:r>
              <a:rPr dirty="0" sz="1600" spc="-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PEDAGÓGICAS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40238" y="2360802"/>
            <a:ext cx="7018020" cy="304546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700" marR="605790">
              <a:lnSpc>
                <a:spcPts val="2380"/>
              </a:lnSpc>
              <a:spcBef>
                <a:spcPts val="390"/>
              </a:spcBef>
            </a:pPr>
            <a:r>
              <a:rPr dirty="0" sz="2200" spc="-60" b="1">
                <a:latin typeface="Tahoma"/>
                <a:cs typeface="Tahoma"/>
              </a:rPr>
              <a:t>Arte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120" b="1">
                <a:latin typeface="Tahoma"/>
                <a:cs typeface="Tahoma"/>
              </a:rPr>
              <a:t>dirigir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las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operaciones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 </a:t>
            </a:r>
            <a:r>
              <a:rPr dirty="0" sz="2200" spc="-85" b="1">
                <a:latin typeface="Tahoma"/>
                <a:cs typeface="Tahoma"/>
              </a:rPr>
              <a:t>(forma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adaptación</a:t>
            </a:r>
            <a:r>
              <a:rPr dirty="0" sz="2200" spc="35" b="1">
                <a:latin typeface="Tahoma"/>
                <a:cs typeface="Tahoma"/>
              </a:rPr>
              <a:t> </a:t>
            </a:r>
            <a:r>
              <a:rPr dirty="0" sz="2200" spc="130" b="1">
                <a:latin typeface="Tahoma"/>
                <a:cs typeface="Tahoma"/>
              </a:rPr>
              <a:t>a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enseñanza).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70"/>
              </a:spcBef>
            </a:pPr>
            <a:endParaRPr sz="2200">
              <a:latin typeface="Tahoma"/>
              <a:cs typeface="Tahoma"/>
            </a:endParaRPr>
          </a:p>
          <a:p>
            <a:pPr marL="12700" marR="5080">
              <a:lnSpc>
                <a:spcPts val="2380"/>
              </a:lnSpc>
            </a:pPr>
            <a:r>
              <a:rPr dirty="0" sz="2200" spc="-20" b="1">
                <a:latin typeface="Tahoma"/>
                <a:cs typeface="Tahoma"/>
              </a:rPr>
              <a:t>Se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75" b="1">
                <a:latin typeface="Tahoma"/>
                <a:cs typeface="Tahoma"/>
              </a:rPr>
              <a:t>interviene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desde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unas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75" b="1">
                <a:latin typeface="Tahoma"/>
                <a:cs typeface="Tahoma"/>
              </a:rPr>
              <a:t>estrategias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globales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40" b="1">
                <a:latin typeface="Tahoma"/>
                <a:cs typeface="Tahoma"/>
              </a:rPr>
              <a:t>de </a:t>
            </a:r>
            <a:r>
              <a:rPr dirty="0" sz="2200" b="1">
                <a:latin typeface="Tahoma"/>
                <a:cs typeface="Tahoma"/>
              </a:rPr>
              <a:t>actuación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lo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que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conforma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un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95" b="1">
                <a:latin typeface="Tahoma"/>
                <a:cs typeface="Tahoma"/>
              </a:rPr>
              <a:t>estilo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64"/>
              </a:spcBef>
            </a:pPr>
            <a:endParaRPr sz="2200">
              <a:latin typeface="Tahoma"/>
              <a:cs typeface="Tahoma"/>
            </a:endParaRPr>
          </a:p>
          <a:p>
            <a:pPr marL="12700" marR="140335">
              <a:lnSpc>
                <a:spcPts val="2380"/>
              </a:lnSpc>
            </a:pPr>
            <a:r>
              <a:rPr dirty="0" sz="2200" spc="-160" b="1">
                <a:latin typeface="Tahoma"/>
                <a:cs typeface="Tahoma"/>
              </a:rPr>
              <a:t>Por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spc="-85" b="1">
                <a:latin typeface="Tahoma"/>
                <a:cs typeface="Tahoma"/>
              </a:rPr>
              <a:t>tanto,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estrategia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pedagógica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es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114" b="1">
                <a:latin typeface="Tahoma"/>
                <a:cs typeface="Tahoma"/>
              </a:rPr>
              <a:t>similar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130" b="1">
                <a:latin typeface="Tahoma"/>
                <a:cs typeface="Tahoma"/>
              </a:rPr>
              <a:t>a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estilo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enseñanza.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MÉTODO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10540" y="2173160"/>
            <a:ext cx="8043545" cy="1977389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 sz="2000" spc="-85" b="1">
                <a:latin typeface="Tahoma"/>
                <a:cs typeface="Tahoma"/>
              </a:rPr>
              <a:t>Son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los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caminos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nos </a:t>
            </a:r>
            <a:r>
              <a:rPr dirty="0" sz="2000" spc="-20" b="1">
                <a:latin typeface="Tahoma"/>
                <a:cs typeface="Tahoma"/>
              </a:rPr>
              <a:t>llevan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conseguir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aprendizaje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los </a:t>
            </a:r>
            <a:r>
              <a:rPr dirty="0" sz="2000" spc="-45" b="1">
                <a:latin typeface="Tahoma"/>
                <a:cs typeface="Tahoma"/>
              </a:rPr>
              <a:t>alumnos,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decir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alcanzar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los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60" b="1">
                <a:latin typeface="Tahoma"/>
                <a:cs typeface="Tahoma"/>
              </a:rPr>
              <a:t>objetivos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enseñanza.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05"/>
              </a:spcBef>
            </a:pPr>
            <a:endParaRPr sz="2000">
              <a:latin typeface="Tahoma"/>
              <a:cs typeface="Tahoma"/>
            </a:endParaRPr>
          </a:p>
          <a:p>
            <a:pPr marL="12700" marR="305435">
              <a:lnSpc>
                <a:spcPts val="2160"/>
              </a:lnSpc>
            </a:pPr>
            <a:r>
              <a:rPr dirty="0" sz="2000" spc="-145" b="1">
                <a:latin typeface="Tahoma"/>
                <a:cs typeface="Tahoma"/>
              </a:rPr>
              <a:t>Un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método</a:t>
            </a:r>
            <a:r>
              <a:rPr dirty="0" sz="2000" spc="-114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enseñanza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conjunto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momentos</a:t>
            </a:r>
            <a:r>
              <a:rPr dirty="0" sz="2000" spc="-90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y </a:t>
            </a:r>
            <a:r>
              <a:rPr dirty="0" sz="2000" b="1">
                <a:latin typeface="Tahoma"/>
                <a:cs typeface="Tahoma"/>
              </a:rPr>
              <a:t>técnicas,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lógicamente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coordinados,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para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dirigir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aprendizaje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alumno,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50" b="1">
                <a:latin typeface="Tahoma"/>
                <a:cs typeface="Tahoma"/>
              </a:rPr>
              <a:t>hacia</a:t>
            </a:r>
            <a:r>
              <a:rPr dirty="0" sz="2000" spc="-35" b="1">
                <a:latin typeface="Tahoma"/>
                <a:cs typeface="Tahoma"/>
              </a:rPr>
              <a:t> determinados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objetivos.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10540" y="5297500"/>
            <a:ext cx="7473950" cy="60579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 sz="2000" spc="-170" b="1">
                <a:latin typeface="Tahoma"/>
                <a:cs typeface="Tahoma"/>
              </a:rPr>
              <a:t>Es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realización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práctica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puntual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método,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utilizando </a:t>
            </a:r>
            <a:r>
              <a:rPr dirty="0" sz="2000" spc="-10" b="1">
                <a:latin typeface="Tahoma"/>
                <a:cs typeface="Tahoma"/>
              </a:rPr>
              <a:t>medios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procesos,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consiguientes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coherentes.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34467" y="4513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PROCEDIMIENTOS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ESTILO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88536" y="2225229"/>
            <a:ext cx="7083425" cy="319659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286385" marR="5715" indent="-274320">
              <a:lnSpc>
                <a:spcPts val="2160"/>
              </a:lnSpc>
              <a:spcBef>
                <a:spcPts val="375"/>
              </a:spcBef>
            </a:pPr>
            <a:r>
              <a:rPr dirty="0" sz="2000" b="1">
                <a:latin typeface="Tahoma"/>
                <a:cs typeface="Tahoma"/>
              </a:rPr>
              <a:t>“Manera</a:t>
            </a:r>
            <a:r>
              <a:rPr dirty="0" sz="2000" spc="2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relativamente</a:t>
            </a:r>
            <a:r>
              <a:rPr dirty="0" sz="2000" spc="2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estable,</a:t>
            </a:r>
            <a:r>
              <a:rPr dirty="0" sz="2000" spc="2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2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2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2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profesor</a:t>
            </a:r>
            <a:r>
              <a:rPr dirty="0" sz="2000" spc="275" b="1">
                <a:latin typeface="Tahoma"/>
                <a:cs typeface="Tahoma"/>
              </a:rPr>
              <a:t> </a:t>
            </a:r>
            <a:r>
              <a:rPr dirty="0" sz="2000" spc="30" b="1">
                <a:latin typeface="Tahoma"/>
                <a:cs typeface="Tahoma"/>
              </a:rPr>
              <a:t>de </a:t>
            </a:r>
            <a:r>
              <a:rPr dirty="0" sz="2000" b="1">
                <a:latin typeface="Tahoma"/>
                <a:cs typeface="Tahoma"/>
              </a:rPr>
              <a:t>manera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reflexiva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adapta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120" b="1">
                <a:latin typeface="Tahoma"/>
                <a:cs typeface="Tahoma"/>
              </a:rPr>
              <a:t>su</a:t>
            </a:r>
            <a:r>
              <a:rPr dirty="0" sz="2000" spc="-10" b="1">
                <a:latin typeface="Tahoma"/>
                <a:cs typeface="Tahoma"/>
              </a:rPr>
              <a:t> enseñanza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contexto,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los </a:t>
            </a:r>
            <a:r>
              <a:rPr dirty="0" sz="2000" spc="-55" b="1">
                <a:latin typeface="Tahoma"/>
                <a:cs typeface="Tahoma"/>
              </a:rPr>
              <a:t>objetivos,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contenido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los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alumnos,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interaccionando </a:t>
            </a:r>
            <a:r>
              <a:rPr dirty="0" sz="2000" spc="-30" b="1">
                <a:latin typeface="Tahoma"/>
                <a:cs typeface="Tahoma"/>
              </a:rPr>
              <a:t>mutuamente</a:t>
            </a:r>
            <a:r>
              <a:rPr dirty="0" sz="2000" spc="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114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adaptando</a:t>
            </a:r>
            <a:r>
              <a:rPr dirty="0" sz="2000" spc="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las</a:t>
            </a:r>
            <a:r>
              <a:rPr dirty="0" sz="2000" spc="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decisiones</a:t>
            </a:r>
            <a:r>
              <a:rPr dirty="0" sz="2000" spc="10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11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momento </a:t>
            </a:r>
            <a:r>
              <a:rPr dirty="0" sz="2000" b="1">
                <a:latin typeface="Tahoma"/>
                <a:cs typeface="Tahoma"/>
              </a:rPr>
              <a:t>concreto</a:t>
            </a:r>
            <a:r>
              <a:rPr dirty="0" sz="2000" spc="185" b="1">
                <a:latin typeface="Tahoma"/>
                <a:cs typeface="Tahoma"/>
              </a:rPr>
              <a:t> 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19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180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enseñanza</a:t>
            </a:r>
            <a:r>
              <a:rPr dirty="0" sz="2000" spc="190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190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aprendizaje</a:t>
            </a:r>
            <a:r>
              <a:rPr dirty="0" sz="2000" spc="190" b="1">
                <a:latin typeface="Tahoma"/>
                <a:cs typeface="Tahoma"/>
              </a:rPr>
              <a:t> 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190" b="1">
                <a:latin typeface="Tahoma"/>
                <a:cs typeface="Tahoma"/>
              </a:rPr>
              <a:t>  </a:t>
            </a:r>
            <a:r>
              <a:rPr dirty="0" sz="2000" spc="-65" b="1">
                <a:latin typeface="Tahoma"/>
                <a:cs typeface="Tahoma"/>
              </a:rPr>
              <a:t>sus </a:t>
            </a:r>
            <a:r>
              <a:rPr dirty="0" sz="2000" spc="-45" b="1">
                <a:latin typeface="Tahoma"/>
                <a:cs typeface="Tahoma"/>
              </a:rPr>
              <a:t>alumnos”.</a:t>
            </a:r>
            <a:r>
              <a:rPr dirty="0" sz="2000" spc="-10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(Delgado,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1991).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sz="2000">
              <a:latin typeface="Tahoma"/>
              <a:cs typeface="Tahoma"/>
            </a:endParaRPr>
          </a:p>
          <a:p>
            <a:pPr algn="just" marL="287020" marR="5080" indent="-274320">
              <a:lnSpc>
                <a:spcPct val="90000"/>
              </a:lnSpc>
            </a:pPr>
            <a:r>
              <a:rPr dirty="0" sz="2000" spc="-180" b="1">
                <a:latin typeface="Tahoma"/>
                <a:cs typeface="Tahoma"/>
              </a:rPr>
              <a:t>Es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forma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peculiar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tiene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125" b="1">
                <a:latin typeface="Tahoma"/>
                <a:cs typeface="Tahoma"/>
              </a:rPr>
              <a:t>cada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profesor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65" b="1">
                <a:latin typeface="Tahoma"/>
                <a:cs typeface="Tahoma"/>
              </a:rPr>
              <a:t>de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elaborar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2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programa,</a:t>
            </a:r>
            <a:r>
              <a:rPr dirty="0" sz="2000" spc="2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aplicar</a:t>
            </a:r>
            <a:r>
              <a:rPr dirty="0" sz="2000" spc="2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2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método,</a:t>
            </a:r>
            <a:r>
              <a:rPr dirty="0" sz="2000" spc="2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organizar</a:t>
            </a:r>
            <a:r>
              <a:rPr dirty="0" sz="2000" spc="229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2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clase</a:t>
            </a:r>
            <a:r>
              <a:rPr dirty="0" sz="2000" spc="23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y </a:t>
            </a:r>
            <a:r>
              <a:rPr dirty="0" sz="2000" spc="-20" b="1">
                <a:latin typeface="Tahoma"/>
                <a:cs typeface="Tahoma"/>
              </a:rPr>
              <a:t>relacionarse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60" b="1">
                <a:latin typeface="Tahoma"/>
                <a:cs typeface="Tahoma"/>
              </a:rPr>
              <a:t>con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los</a:t>
            </a:r>
            <a:r>
              <a:rPr dirty="0" sz="2000" spc="-60" b="1">
                <a:latin typeface="Tahoma"/>
                <a:cs typeface="Tahoma"/>
              </a:rPr>
              <a:t> alumnos;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decir,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“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es</a:t>
            </a:r>
            <a:r>
              <a:rPr dirty="0" u="sng" sz="2000" spc="-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el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modo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u="sng" sz="20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llevar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la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clase”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sz="2000" spc="-175" b="1">
                <a:latin typeface="Tahoma"/>
                <a:cs typeface="Tahoma"/>
              </a:rPr>
              <a:t>Es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60" b="1">
                <a:latin typeface="Tahoma"/>
                <a:cs typeface="Tahoma"/>
              </a:rPr>
              <a:t>como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sello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personalidad.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ESTILO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10540" y="2255709"/>
            <a:ext cx="7988300" cy="33235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200" spc="-150" b="1">
                <a:latin typeface="Tahoma"/>
                <a:cs typeface="Tahoma"/>
              </a:rPr>
              <a:t>Los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110" b="1">
                <a:latin typeface="Tahoma"/>
                <a:cs typeface="Tahoma"/>
              </a:rPr>
              <a:t>estilos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95" b="1">
                <a:latin typeface="Tahoma"/>
                <a:cs typeface="Tahoma"/>
              </a:rPr>
              <a:t>muestran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60" b="1">
                <a:latin typeface="Tahoma"/>
                <a:cs typeface="Tahoma"/>
              </a:rPr>
              <a:t>cómo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se</a:t>
            </a:r>
            <a:r>
              <a:rPr dirty="0" sz="2200" spc="-50" b="1">
                <a:latin typeface="Tahoma"/>
                <a:cs typeface="Tahoma"/>
              </a:rPr>
              <a:t> desarrolla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la </a:t>
            </a:r>
            <a:r>
              <a:rPr dirty="0" sz="2200" spc="-10" b="1">
                <a:latin typeface="Tahoma"/>
                <a:cs typeface="Tahoma"/>
              </a:rPr>
              <a:t>interacción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90" b="1">
                <a:latin typeface="Tahoma"/>
                <a:cs typeface="Tahoma"/>
              </a:rPr>
              <a:t>profesor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alumno,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en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proceso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70" b="1">
                <a:latin typeface="Tahoma"/>
                <a:cs typeface="Tahoma"/>
              </a:rPr>
              <a:t>de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enseñanza- aprendizaje.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25"/>
              </a:spcBef>
            </a:pPr>
            <a:r>
              <a:rPr dirty="0" sz="2200" b="1">
                <a:latin typeface="Tahoma"/>
                <a:cs typeface="Tahoma"/>
              </a:rPr>
              <a:t>Hay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spc="-155" b="1">
                <a:latin typeface="Tahoma"/>
                <a:cs typeface="Tahoma"/>
              </a:rPr>
              <a:t>tres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100" b="1">
                <a:latin typeface="Tahoma"/>
                <a:cs typeface="Tahoma"/>
              </a:rPr>
              <a:t>tipos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interacciones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didácticas*:</a:t>
            </a:r>
            <a:endParaRPr sz="2200">
              <a:latin typeface="Tahoma"/>
              <a:cs typeface="Tahoma"/>
            </a:endParaRPr>
          </a:p>
          <a:p>
            <a:pPr marL="467995" indent="-18161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>
                <a:latin typeface="Verdana"/>
                <a:cs typeface="Verdana"/>
              </a:rPr>
              <a:t>De</a:t>
            </a:r>
            <a:r>
              <a:rPr dirty="0" sz="2000" spc="-130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tipo</a:t>
            </a:r>
            <a:r>
              <a:rPr dirty="0" sz="2000" spc="-145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comunicativo:</a:t>
            </a:r>
            <a:r>
              <a:rPr dirty="0" sz="2000" spc="-160">
                <a:latin typeface="Verdana"/>
                <a:cs typeface="Verdana"/>
              </a:rPr>
              <a:t> </a:t>
            </a:r>
            <a:r>
              <a:rPr dirty="0" sz="2000" spc="65">
                <a:latin typeface="Verdana"/>
                <a:cs typeface="Verdana"/>
              </a:rPr>
              <a:t>técnica</a:t>
            </a:r>
            <a:r>
              <a:rPr dirty="0" sz="2000" spc="-145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-114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enseñanza.</a:t>
            </a:r>
            <a:endParaRPr sz="2000">
              <a:latin typeface="Verdana"/>
              <a:cs typeface="Verdana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>
                <a:latin typeface="Verdana"/>
                <a:cs typeface="Verdana"/>
              </a:rPr>
              <a:t>De</a:t>
            </a:r>
            <a:r>
              <a:rPr dirty="0" sz="2000" spc="-12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tipo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-65">
                <a:latin typeface="Verdana"/>
                <a:cs typeface="Verdana"/>
              </a:rPr>
              <a:t>organizativo: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-30">
                <a:latin typeface="Verdana"/>
                <a:cs typeface="Verdana"/>
              </a:rPr>
              <a:t>organización-</a:t>
            </a:r>
            <a:r>
              <a:rPr dirty="0" sz="2000" spc="-20">
                <a:latin typeface="Verdana"/>
                <a:cs typeface="Verdana"/>
              </a:rPr>
              <a:t>control</a:t>
            </a:r>
            <a:r>
              <a:rPr dirty="0" sz="2000" spc="-100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-11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la</a:t>
            </a:r>
            <a:r>
              <a:rPr dirty="0" sz="2000" spc="-12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actividad.</a:t>
            </a:r>
            <a:endParaRPr sz="2000">
              <a:latin typeface="Verdana"/>
              <a:cs typeface="Verdana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>
                <a:latin typeface="Verdana"/>
                <a:cs typeface="Verdana"/>
              </a:rPr>
              <a:t>De</a:t>
            </a:r>
            <a:r>
              <a:rPr dirty="0" sz="2000" spc="-120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tipo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socioafectivo: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45">
                <a:latin typeface="Verdana"/>
                <a:cs typeface="Verdana"/>
              </a:rPr>
              <a:t>comunicación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 spc="-125">
                <a:latin typeface="Verdana"/>
                <a:cs typeface="Verdana"/>
              </a:rPr>
              <a:t>y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relación.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815"/>
              </a:spcBef>
            </a:pPr>
            <a:endParaRPr sz="2000">
              <a:latin typeface="Verdana"/>
              <a:cs typeface="Verdana"/>
            </a:endParaRPr>
          </a:p>
          <a:p>
            <a:pPr marL="286385">
              <a:lnSpc>
                <a:spcPct val="100000"/>
              </a:lnSpc>
            </a:pPr>
            <a:r>
              <a:rPr dirty="0" sz="1500" spc="-140">
                <a:latin typeface="Verdana"/>
                <a:cs typeface="Verdana"/>
              </a:rPr>
              <a:t>*Este</a:t>
            </a:r>
            <a:r>
              <a:rPr dirty="0" sz="1500" spc="-114">
                <a:latin typeface="Verdana"/>
                <a:cs typeface="Verdana"/>
              </a:rPr>
              <a:t> </a:t>
            </a:r>
            <a:r>
              <a:rPr dirty="0" sz="1500" spc="-10">
                <a:latin typeface="Verdana"/>
                <a:cs typeface="Verdana"/>
              </a:rPr>
              <a:t>punto</a:t>
            </a:r>
            <a:r>
              <a:rPr dirty="0" sz="1500" spc="-125">
                <a:latin typeface="Verdana"/>
                <a:cs typeface="Verdana"/>
              </a:rPr>
              <a:t> </a:t>
            </a:r>
            <a:r>
              <a:rPr dirty="0" sz="1500" spc="-65">
                <a:latin typeface="Verdana"/>
                <a:cs typeface="Verdana"/>
              </a:rPr>
              <a:t>se</a:t>
            </a:r>
            <a:r>
              <a:rPr dirty="0" sz="1500" spc="-114">
                <a:latin typeface="Verdana"/>
                <a:cs typeface="Verdana"/>
              </a:rPr>
              <a:t> </a:t>
            </a:r>
            <a:r>
              <a:rPr dirty="0" sz="1500" spc="-20">
                <a:latin typeface="Verdana"/>
                <a:cs typeface="Verdana"/>
              </a:rPr>
              <a:t>desarrollará</a:t>
            </a:r>
            <a:r>
              <a:rPr dirty="0" sz="1500" spc="130">
                <a:latin typeface="Verdana"/>
                <a:cs typeface="Verdana"/>
              </a:rPr>
              <a:t> </a:t>
            </a:r>
            <a:r>
              <a:rPr dirty="0" sz="1500" spc="-60">
                <a:latin typeface="Verdana"/>
                <a:cs typeface="Verdana"/>
              </a:rPr>
              <a:t>más</a:t>
            </a:r>
            <a:r>
              <a:rPr dirty="0" sz="1500" spc="-114">
                <a:latin typeface="Verdana"/>
                <a:cs typeface="Verdana"/>
              </a:rPr>
              <a:t> </a:t>
            </a:r>
            <a:r>
              <a:rPr dirty="0" sz="1500" spc="-10">
                <a:latin typeface="Verdana"/>
                <a:cs typeface="Verdana"/>
              </a:rPr>
              <a:t>ampliamente.</a:t>
            </a:r>
            <a:endParaRPr sz="1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TÉCNICAS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95765" y="2180030"/>
            <a:ext cx="7403465" cy="3616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12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13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conjunto</a:t>
            </a:r>
            <a:r>
              <a:rPr dirty="0" sz="2400" spc="125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14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procedimientos</a:t>
            </a:r>
            <a:r>
              <a:rPr dirty="0" sz="2400" spc="13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12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recursos</a:t>
            </a:r>
            <a:r>
              <a:rPr dirty="0" sz="2400" spc="135" b="1">
                <a:latin typeface="Tahoma"/>
                <a:cs typeface="Tahoma"/>
              </a:rPr>
              <a:t> </a:t>
            </a:r>
            <a:r>
              <a:rPr dirty="0" sz="2400" spc="55" b="1">
                <a:latin typeface="Tahoma"/>
                <a:cs typeface="Tahoma"/>
              </a:rPr>
              <a:t>de </a:t>
            </a:r>
            <a:r>
              <a:rPr dirty="0" sz="2400" spc="-10" b="1">
                <a:latin typeface="Tahoma"/>
                <a:cs typeface="Tahoma"/>
              </a:rPr>
              <a:t>enseñanza.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335"/>
              </a:spcBef>
            </a:pPr>
            <a:endParaRPr sz="2400">
              <a:latin typeface="Tahoma"/>
              <a:cs typeface="Tahoma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40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objetivo</a:t>
            </a:r>
            <a:r>
              <a:rPr dirty="0" sz="2400" spc="40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fundamental</a:t>
            </a:r>
            <a:r>
              <a:rPr dirty="0" sz="2400" spc="405" b="1">
                <a:latin typeface="Tahoma"/>
                <a:cs typeface="Tahoma"/>
              </a:rPr>
              <a:t> 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409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40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técnica</a:t>
            </a:r>
            <a:r>
              <a:rPr dirty="0" sz="2400" spc="405" b="1">
                <a:latin typeface="Tahoma"/>
                <a:cs typeface="Tahoma"/>
              </a:rPr>
              <a:t>  </a:t>
            </a:r>
            <a:r>
              <a:rPr dirty="0" sz="2400" spc="70" b="1">
                <a:latin typeface="Tahoma"/>
                <a:cs typeface="Tahoma"/>
              </a:rPr>
              <a:t>de </a:t>
            </a:r>
            <a:r>
              <a:rPr dirty="0" sz="2400" b="1">
                <a:latin typeface="Tahoma"/>
                <a:cs typeface="Tahoma"/>
              </a:rPr>
              <a:t>enseñanza</a:t>
            </a:r>
            <a:r>
              <a:rPr dirty="0" sz="2400" spc="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seleccionar</a:t>
            </a:r>
            <a:r>
              <a:rPr dirty="0" sz="2400" spc="4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4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forma</a:t>
            </a:r>
            <a:r>
              <a:rPr dirty="0" sz="2400" spc="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más</a:t>
            </a:r>
            <a:r>
              <a:rPr dirty="0" sz="2400" spc="3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correcta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155" b="1">
                <a:latin typeface="Tahoma"/>
                <a:cs typeface="Tahoma"/>
              </a:rPr>
              <a:t>  </a:t>
            </a:r>
            <a:r>
              <a:rPr dirty="0" sz="2400" spc="-30" b="1">
                <a:latin typeface="Tahoma"/>
                <a:cs typeface="Tahoma"/>
              </a:rPr>
              <a:t>transmitir</a:t>
            </a:r>
            <a:r>
              <a:rPr dirty="0" sz="2400" spc="15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lo</a:t>
            </a:r>
            <a:r>
              <a:rPr dirty="0" sz="2400" spc="15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16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queremos</a:t>
            </a:r>
            <a:r>
              <a:rPr dirty="0" sz="2400" spc="15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155" b="1">
                <a:latin typeface="Tahoma"/>
                <a:cs typeface="Tahoma"/>
              </a:rPr>
              <a:t>  </a:t>
            </a:r>
            <a:r>
              <a:rPr dirty="0" sz="2400" spc="-10" b="1">
                <a:latin typeface="Tahoma"/>
                <a:cs typeface="Tahoma"/>
              </a:rPr>
              <a:t>realicen </a:t>
            </a:r>
            <a:r>
              <a:rPr dirty="0" sz="2400" spc="-95" b="1">
                <a:latin typeface="Tahoma"/>
                <a:cs typeface="Tahoma"/>
              </a:rPr>
              <a:t>nuestros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spc="-30" b="1">
                <a:latin typeface="Tahoma"/>
                <a:cs typeface="Tahoma"/>
              </a:rPr>
              <a:t>alumnos: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motivar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mantener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su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80" b="1">
                <a:latin typeface="Tahoma"/>
                <a:cs typeface="Tahoma"/>
              </a:rPr>
              <a:t>interés, </a:t>
            </a:r>
            <a:r>
              <a:rPr dirty="0" sz="2400" b="1">
                <a:latin typeface="Tahoma"/>
                <a:cs typeface="Tahoma"/>
              </a:rPr>
              <a:t>proporcionar</a:t>
            </a:r>
            <a:r>
              <a:rPr dirty="0" sz="2400" spc="484" b="1">
                <a:latin typeface="Tahoma"/>
                <a:cs typeface="Tahoma"/>
              </a:rPr>
              <a:t>   </a:t>
            </a:r>
            <a:r>
              <a:rPr dirty="0" sz="2400" b="1">
                <a:latin typeface="Tahoma"/>
                <a:cs typeface="Tahoma"/>
              </a:rPr>
              <a:t>retroalimentación,</a:t>
            </a:r>
            <a:r>
              <a:rPr dirty="0" sz="2400" spc="484" b="1">
                <a:latin typeface="Tahoma"/>
                <a:cs typeface="Tahoma"/>
              </a:rPr>
              <a:t>   </a:t>
            </a:r>
            <a:r>
              <a:rPr dirty="0" sz="2400" b="1">
                <a:latin typeface="Tahoma"/>
                <a:cs typeface="Tahoma"/>
              </a:rPr>
              <a:t>evitar</a:t>
            </a:r>
            <a:r>
              <a:rPr dirty="0" sz="2400" spc="490" b="1">
                <a:latin typeface="Tahoma"/>
                <a:cs typeface="Tahoma"/>
              </a:rPr>
              <a:t>   </a:t>
            </a:r>
            <a:r>
              <a:rPr dirty="0" sz="2400" spc="-25" b="1">
                <a:latin typeface="Tahoma"/>
                <a:cs typeface="Tahoma"/>
              </a:rPr>
              <a:t>el </a:t>
            </a:r>
            <a:r>
              <a:rPr dirty="0" sz="2400" spc="-10" b="1">
                <a:latin typeface="Tahoma"/>
                <a:cs typeface="Tahoma"/>
              </a:rPr>
              <a:t>fracaso…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1381125"/>
            <a:ext cx="9144000" cy="5476875"/>
            <a:chOff x="0" y="1381125"/>
            <a:chExt cx="9144000" cy="54768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1679" y="1780795"/>
              <a:ext cx="6163308" cy="420090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333375" y="1381125"/>
              <a:ext cx="6467475" cy="381000"/>
            </a:xfrm>
            <a:custGeom>
              <a:avLst/>
              <a:gdLst/>
              <a:ahLst/>
              <a:cxnLst/>
              <a:rect l="l" t="t" r="r" b="b"/>
              <a:pathLst>
                <a:path w="6467475" h="381000">
                  <a:moveTo>
                    <a:pt x="6467475" y="0"/>
                  </a:moveTo>
                  <a:lnTo>
                    <a:pt x="0" y="0"/>
                  </a:lnTo>
                  <a:lnTo>
                    <a:pt x="0" y="381000"/>
                  </a:lnTo>
                  <a:lnTo>
                    <a:pt x="6467475" y="381000"/>
                  </a:lnTo>
                  <a:lnTo>
                    <a:pt x="64674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667129" y="1418526"/>
            <a:ext cx="3869054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grpSp>
        <p:nvGrpSpPr>
          <p:cNvPr id="15" name="object 15" descr=""/>
          <p:cNvGrpSpPr/>
          <p:nvPr/>
        </p:nvGrpSpPr>
        <p:grpSpPr>
          <a:xfrm>
            <a:off x="2933763" y="1676463"/>
            <a:ext cx="1962150" cy="523875"/>
            <a:chOff x="2933763" y="1676463"/>
            <a:chExt cx="1962150" cy="523875"/>
          </a:xfrm>
        </p:grpSpPr>
        <p:sp>
          <p:nvSpPr>
            <p:cNvPr id="16" name="object 16" descr=""/>
            <p:cNvSpPr/>
            <p:nvPr/>
          </p:nvSpPr>
          <p:spPr>
            <a:xfrm>
              <a:off x="2948051" y="1690369"/>
              <a:ext cx="1933575" cy="495300"/>
            </a:xfrm>
            <a:custGeom>
              <a:avLst/>
              <a:gdLst/>
              <a:ahLst/>
              <a:cxnLst/>
              <a:rect l="l" t="t" r="r" b="b"/>
              <a:pathLst>
                <a:path w="1933575" h="495300">
                  <a:moveTo>
                    <a:pt x="1933575" y="0"/>
                  </a:moveTo>
                  <a:lnTo>
                    <a:pt x="0" y="0"/>
                  </a:lnTo>
                  <a:lnTo>
                    <a:pt x="0" y="62230"/>
                  </a:lnTo>
                  <a:lnTo>
                    <a:pt x="0" y="434340"/>
                  </a:lnTo>
                  <a:lnTo>
                    <a:pt x="0" y="495300"/>
                  </a:lnTo>
                  <a:lnTo>
                    <a:pt x="1933575" y="495300"/>
                  </a:lnTo>
                  <a:lnTo>
                    <a:pt x="1933575" y="434340"/>
                  </a:lnTo>
                  <a:lnTo>
                    <a:pt x="61849" y="434340"/>
                  </a:lnTo>
                  <a:lnTo>
                    <a:pt x="61849" y="62230"/>
                  </a:lnTo>
                  <a:lnTo>
                    <a:pt x="1871599" y="62230"/>
                  </a:lnTo>
                  <a:lnTo>
                    <a:pt x="1871599" y="433705"/>
                  </a:lnTo>
                  <a:lnTo>
                    <a:pt x="1933575" y="433705"/>
                  </a:lnTo>
                  <a:lnTo>
                    <a:pt x="1933575" y="62230"/>
                  </a:lnTo>
                  <a:lnTo>
                    <a:pt x="1933575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948051" y="1690751"/>
              <a:ext cx="1933575" cy="495300"/>
            </a:xfrm>
            <a:custGeom>
              <a:avLst/>
              <a:gdLst/>
              <a:ahLst/>
              <a:cxnLst/>
              <a:rect l="l" t="t" r="r" b="b"/>
              <a:pathLst>
                <a:path w="1933575" h="495300">
                  <a:moveTo>
                    <a:pt x="0" y="0"/>
                  </a:moveTo>
                  <a:lnTo>
                    <a:pt x="1933575" y="0"/>
                  </a:lnTo>
                  <a:lnTo>
                    <a:pt x="1933575" y="495300"/>
                  </a:lnTo>
                  <a:lnTo>
                    <a:pt x="0" y="495300"/>
                  </a:lnTo>
                  <a:lnTo>
                    <a:pt x="0" y="0"/>
                  </a:lnTo>
                  <a:close/>
                </a:path>
                <a:path w="1933575" h="495300">
                  <a:moveTo>
                    <a:pt x="61849" y="61849"/>
                  </a:moveTo>
                  <a:lnTo>
                    <a:pt x="61849" y="433324"/>
                  </a:lnTo>
                  <a:lnTo>
                    <a:pt x="1871599" y="433324"/>
                  </a:lnTo>
                  <a:lnTo>
                    <a:pt x="1871599" y="61849"/>
                  </a:lnTo>
                  <a:lnTo>
                    <a:pt x="61849" y="61849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ESTRATEGIA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PRÁCTICA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38" y="2087371"/>
            <a:ext cx="7352030" cy="287845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2700" marR="17780">
              <a:lnSpc>
                <a:spcPts val="2300"/>
              </a:lnSpc>
              <a:spcBef>
                <a:spcPts val="660"/>
              </a:spcBef>
            </a:pPr>
            <a:r>
              <a:rPr dirty="0" sz="2400" spc="-225" b="1">
                <a:latin typeface="Tahoma"/>
                <a:cs typeface="Tahoma"/>
              </a:rPr>
              <a:t>Es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135" b="1">
                <a:latin typeface="Tahoma"/>
                <a:cs typeface="Tahoma"/>
              </a:rPr>
              <a:t> </a:t>
            </a:r>
            <a:r>
              <a:rPr dirty="0" sz="2400" spc="-65" b="1">
                <a:latin typeface="Tahoma"/>
                <a:cs typeface="Tahoma"/>
              </a:rPr>
              <a:t>forma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ejecutar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habilidad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145" b="1">
                <a:latin typeface="Tahoma"/>
                <a:cs typeface="Tahoma"/>
              </a:rPr>
              <a:t>motriz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se </a:t>
            </a:r>
            <a:r>
              <a:rPr dirty="0" sz="2400" spc="-10" b="1">
                <a:latin typeface="Tahoma"/>
                <a:cs typeface="Tahoma"/>
              </a:rPr>
              <a:t>aprende.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885"/>
              </a:spcBef>
            </a:pP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u="sng" sz="2400" spc="-1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Estrategia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global:</a:t>
            </a:r>
            <a:endParaRPr sz="2400">
              <a:latin typeface="Tahoma"/>
              <a:cs typeface="Tahoma"/>
            </a:endParaRPr>
          </a:p>
          <a:p>
            <a:pPr marL="12700" marR="376555">
              <a:lnSpc>
                <a:spcPct val="100000"/>
              </a:lnSpc>
            </a:pPr>
            <a:r>
              <a:rPr dirty="0" sz="2400" spc="-30" b="1">
                <a:latin typeface="Tahoma"/>
                <a:cs typeface="Tahoma"/>
              </a:rPr>
              <a:t>Se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spc="100" b="1">
                <a:latin typeface="Tahoma"/>
                <a:cs typeface="Tahoma"/>
              </a:rPr>
              <a:t>da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para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elementos</a:t>
            </a:r>
            <a:r>
              <a:rPr dirty="0" sz="2400" spc="-75" b="1">
                <a:latin typeface="Tahoma"/>
                <a:cs typeface="Tahoma"/>
              </a:rPr>
              <a:t> simples</a:t>
            </a:r>
            <a:r>
              <a:rPr dirty="0" sz="2400" spc="-80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unidad.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spc="-310" b="1">
                <a:latin typeface="Tahoma"/>
                <a:cs typeface="Tahoma"/>
              </a:rPr>
              <a:t>(*) </a:t>
            </a:r>
            <a:r>
              <a:rPr dirty="0" u="sng" sz="2400" spc="-1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Estrategia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analítica: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400" spc="-30" b="1">
                <a:latin typeface="Tahoma"/>
                <a:cs typeface="Tahoma"/>
              </a:rPr>
              <a:t>Se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100" b="1">
                <a:latin typeface="Tahoma"/>
                <a:cs typeface="Tahoma"/>
              </a:rPr>
              <a:t>da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para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elementos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complejos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80" b="1">
                <a:latin typeface="Tahoma"/>
                <a:cs typeface="Tahoma"/>
              </a:rPr>
              <a:t> </a:t>
            </a:r>
            <a:r>
              <a:rPr dirty="0" sz="2400" spc="-75" b="1">
                <a:latin typeface="Tahoma"/>
                <a:cs typeface="Tahoma"/>
              </a:rPr>
              <a:t>unidad.(*)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35938" y="5309108"/>
            <a:ext cx="44170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75" b="1">
                <a:latin typeface="Tahoma"/>
                <a:cs typeface="Tahoma"/>
              </a:rPr>
              <a:t>*Lo</a:t>
            </a:r>
            <a:r>
              <a:rPr dirty="0" sz="1600" spc="-30" b="1">
                <a:latin typeface="Tahoma"/>
                <a:cs typeface="Tahoma"/>
              </a:rPr>
              <a:t> veremos</a:t>
            </a:r>
            <a:r>
              <a:rPr dirty="0" sz="1600" spc="-7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más</a:t>
            </a:r>
            <a:r>
              <a:rPr dirty="0" sz="1600" spc="-45" b="1">
                <a:latin typeface="Tahoma"/>
                <a:cs typeface="Tahoma"/>
              </a:rPr>
              <a:t> </a:t>
            </a:r>
            <a:r>
              <a:rPr dirty="0" sz="1600" spc="-25" b="1">
                <a:latin typeface="Tahoma"/>
                <a:cs typeface="Tahoma"/>
              </a:rPr>
              <a:t>desarrollado</a:t>
            </a:r>
            <a:r>
              <a:rPr dirty="0" sz="1600" spc="-3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en</a:t>
            </a:r>
            <a:r>
              <a:rPr dirty="0" sz="1600" spc="-4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el</a:t>
            </a:r>
            <a:r>
              <a:rPr dirty="0" sz="1600" spc="-50" b="1">
                <a:latin typeface="Tahoma"/>
                <a:cs typeface="Tahoma"/>
              </a:rPr>
              <a:t> </a:t>
            </a:r>
            <a:r>
              <a:rPr dirty="0" sz="1600" spc="-45" b="1">
                <a:latin typeface="Tahoma"/>
                <a:cs typeface="Tahoma"/>
              </a:rPr>
              <a:t>punto</a:t>
            </a:r>
            <a:r>
              <a:rPr dirty="0" sz="1600" spc="-35" b="1">
                <a:latin typeface="Tahoma"/>
                <a:cs typeface="Tahoma"/>
              </a:rPr>
              <a:t> </a:t>
            </a:r>
            <a:r>
              <a:rPr dirty="0" sz="1600" spc="-25" b="1">
                <a:latin typeface="Tahoma"/>
                <a:cs typeface="Tahoma"/>
              </a:rPr>
              <a:t>4.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RECURSO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13204" y="2148357"/>
            <a:ext cx="7477125" cy="3485515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 marR="5715" indent="-635">
              <a:lnSpc>
                <a:spcPct val="80000"/>
              </a:lnSpc>
              <a:spcBef>
                <a:spcPts val="585"/>
              </a:spcBef>
            </a:pPr>
            <a:r>
              <a:rPr dirty="0" sz="2000" spc="-160" b="1">
                <a:latin typeface="Tahoma"/>
                <a:cs typeface="Tahoma"/>
              </a:rPr>
              <a:t>Es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modo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particular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abordar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momento</a:t>
            </a:r>
            <a:r>
              <a:rPr dirty="0" sz="2000" spc="-10" b="1">
                <a:latin typeface="Tahoma"/>
                <a:cs typeface="Tahoma"/>
              </a:rPr>
              <a:t> determinado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enseñanza.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0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-9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afectar:</a:t>
            </a:r>
            <a:endParaRPr sz="2000">
              <a:latin typeface="Tahoma"/>
              <a:cs typeface="Tahoma"/>
            </a:endParaRPr>
          </a:p>
          <a:p>
            <a:pPr marL="12700" marR="410209">
              <a:lnSpc>
                <a:spcPct val="125000"/>
              </a:lnSpc>
            </a:pPr>
            <a:r>
              <a:rPr dirty="0" sz="2000" spc="95" b="1">
                <a:latin typeface="Tahoma"/>
                <a:cs typeface="Tahoma"/>
              </a:rPr>
              <a:t>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60" b="1">
                <a:latin typeface="Tahoma"/>
                <a:cs typeface="Tahoma"/>
              </a:rPr>
              <a:t>forma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comunicar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(un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recurso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tecnológico: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vídeo)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uso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material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(minitramp…)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000" spc="95" b="1">
                <a:latin typeface="Tahoma"/>
                <a:cs typeface="Tahoma"/>
              </a:rPr>
              <a:t>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60" b="1">
                <a:latin typeface="Tahoma"/>
                <a:cs typeface="Tahoma"/>
              </a:rPr>
              <a:t>forma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comunicar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(pizarra…)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4"/>
              </a:spcBef>
            </a:pPr>
            <a:endParaRPr sz="2000">
              <a:latin typeface="Tahoma"/>
              <a:cs typeface="Tahoma"/>
            </a:endParaRPr>
          </a:p>
          <a:p>
            <a:pPr marL="13335" marR="5080" indent="-635">
              <a:lnSpc>
                <a:spcPct val="80000"/>
              </a:lnSpc>
              <a:tabLst>
                <a:tab pos="1533525" algn="l"/>
                <a:tab pos="2035175" algn="l"/>
                <a:tab pos="2423795" algn="l"/>
                <a:tab pos="4378960" algn="l"/>
                <a:tab pos="4871085" algn="l"/>
                <a:tab pos="5253990" algn="l"/>
                <a:tab pos="5897245" algn="l"/>
                <a:tab pos="6332855" algn="l"/>
              </a:tabLst>
            </a:pPr>
            <a:r>
              <a:rPr dirty="0" sz="2000" spc="-10" b="1">
                <a:latin typeface="Tahoma"/>
                <a:cs typeface="Tahoma"/>
              </a:rPr>
              <a:t>Facilitando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así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la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comunicación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45" b="1">
                <a:latin typeface="Tahoma"/>
                <a:cs typeface="Tahoma"/>
              </a:rPr>
              <a:t>de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lo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que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se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30" b="1">
                <a:latin typeface="Tahoma"/>
                <a:cs typeface="Tahoma"/>
              </a:rPr>
              <a:t>pretende </a:t>
            </a:r>
            <a:r>
              <a:rPr dirty="0" sz="2000" spc="-35" b="1">
                <a:latin typeface="Tahoma"/>
                <a:cs typeface="Tahoma"/>
              </a:rPr>
              <a:t>enseñar, </a:t>
            </a:r>
            <a:r>
              <a:rPr dirty="0" sz="2000" b="1">
                <a:latin typeface="Tahoma"/>
                <a:cs typeface="Tahoma"/>
              </a:rPr>
              <a:t>adaptándolo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repertorio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75" b="1">
                <a:latin typeface="Tahoma"/>
                <a:cs typeface="Tahoma"/>
              </a:rPr>
              <a:t>edad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los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alumnos.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TIPOS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718502" y="2083879"/>
            <a:ext cx="4379595" cy="3301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10" b="1">
                <a:latin typeface="Tahoma"/>
                <a:cs typeface="Tahoma"/>
              </a:rPr>
              <a:t>ENSEÑANZA</a:t>
            </a:r>
            <a:r>
              <a:rPr dirty="0" sz="220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MASIVA: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0"/>
              </a:spcBef>
            </a:pPr>
            <a:endParaRPr sz="2200">
              <a:latin typeface="Tahoma"/>
              <a:cs typeface="Tahoma"/>
            </a:endParaRPr>
          </a:p>
          <a:p>
            <a:pPr marL="467995" indent="-181610">
              <a:lnSpc>
                <a:spcPct val="100000"/>
              </a:lnSpc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 spc="-70">
                <a:latin typeface="Verdana"/>
                <a:cs typeface="Verdana"/>
              </a:rPr>
              <a:t>CARACTERÍSTICAS.</a:t>
            </a:r>
            <a:endParaRPr sz="2000">
              <a:latin typeface="Verdana"/>
              <a:cs typeface="Verdana"/>
            </a:endParaRPr>
          </a:p>
          <a:p>
            <a:pPr marL="467995" indent="-181610">
              <a:lnSpc>
                <a:spcPct val="100000"/>
              </a:lnSpc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 spc="-95">
                <a:latin typeface="Verdana"/>
                <a:cs typeface="Verdana"/>
              </a:rPr>
              <a:t>PROBLEMAS</a:t>
            </a:r>
            <a:r>
              <a:rPr dirty="0" sz="2000" spc="-100">
                <a:latin typeface="Verdana"/>
                <a:cs typeface="Verdana"/>
              </a:rPr>
              <a:t> </a:t>
            </a:r>
            <a:r>
              <a:rPr dirty="0" sz="2000" spc="-30">
                <a:latin typeface="Verdana"/>
                <a:cs typeface="Verdana"/>
              </a:rPr>
              <a:t>METODOLÓGICOS.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810"/>
              </a:spcBef>
              <a:buClr>
                <a:srgbClr val="D1282D"/>
              </a:buClr>
              <a:buFont typeface="Arial MT"/>
              <a:buChar char="•"/>
            </a:pP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200" spc="-110" b="1">
                <a:latin typeface="Tahoma"/>
                <a:cs typeface="Tahoma"/>
              </a:rPr>
              <a:t>ENSEÑANZA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125" b="1">
                <a:latin typeface="Tahoma"/>
                <a:cs typeface="Tahoma"/>
              </a:rPr>
              <a:t>INDIVIDUALIZADA: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0"/>
              </a:spcBef>
            </a:pPr>
            <a:endParaRPr sz="2200">
              <a:latin typeface="Tahoma"/>
              <a:cs typeface="Tahoma"/>
            </a:endParaRPr>
          </a:p>
          <a:p>
            <a:pPr marL="467995" indent="-181610">
              <a:lnSpc>
                <a:spcPct val="100000"/>
              </a:lnSpc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 spc="-70">
                <a:latin typeface="Verdana"/>
                <a:cs typeface="Verdana"/>
              </a:rPr>
              <a:t>CARACTERÍSTICAS.</a:t>
            </a:r>
            <a:endParaRPr sz="2000">
              <a:latin typeface="Verdana"/>
              <a:cs typeface="Verdana"/>
            </a:endParaRPr>
          </a:p>
          <a:p>
            <a:pPr marL="467995" indent="-181610">
              <a:lnSpc>
                <a:spcPct val="100000"/>
              </a:lnSpc>
              <a:buClr>
                <a:srgbClr val="D1282D"/>
              </a:buClr>
              <a:buFont typeface="Arial MT"/>
              <a:buChar char="•"/>
              <a:tabLst>
                <a:tab pos="467995" algn="l"/>
              </a:tabLst>
            </a:pPr>
            <a:r>
              <a:rPr dirty="0" sz="2000" spc="-95">
                <a:latin typeface="Verdana"/>
                <a:cs typeface="Verdana"/>
              </a:rPr>
              <a:t>PROBLEMAS</a:t>
            </a:r>
            <a:r>
              <a:rPr dirty="0" sz="2000" spc="-100">
                <a:latin typeface="Verdana"/>
                <a:cs typeface="Verdana"/>
              </a:rPr>
              <a:t> </a:t>
            </a:r>
            <a:r>
              <a:rPr dirty="0" sz="2000" spc="-30">
                <a:latin typeface="Verdana"/>
                <a:cs typeface="Verdana"/>
              </a:rPr>
              <a:t>METODOLÓGICOS.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MASIVA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34879" y="2129915"/>
            <a:ext cx="7081520" cy="36334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85" b="1">
                <a:latin typeface="Tahoma"/>
                <a:cs typeface="Tahoma"/>
              </a:rPr>
              <a:t>CARACTERÍSTICAS: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endParaRPr sz="2200">
              <a:latin typeface="Tahoma"/>
              <a:cs typeface="Tahoma"/>
            </a:endParaRPr>
          </a:p>
          <a:p>
            <a:pPr marL="12700" marR="1944370">
              <a:lnSpc>
                <a:spcPct val="122700"/>
              </a:lnSpc>
            </a:pPr>
            <a:r>
              <a:rPr dirty="0" sz="2200" spc="-55" b="1">
                <a:latin typeface="Tahoma"/>
                <a:cs typeface="Tahoma"/>
              </a:rPr>
              <a:t>Ideal </a:t>
            </a:r>
            <a:r>
              <a:rPr dirty="0" sz="2200" b="1">
                <a:latin typeface="Tahoma"/>
                <a:cs typeface="Tahoma"/>
              </a:rPr>
              <a:t>para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grupos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homogéneos. </a:t>
            </a:r>
            <a:r>
              <a:rPr dirty="0" sz="2200" spc="-50" b="1">
                <a:latin typeface="Tahoma"/>
                <a:cs typeface="Tahoma"/>
              </a:rPr>
              <a:t>Posición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90" b="1">
                <a:latin typeface="Tahoma"/>
                <a:cs typeface="Tahoma"/>
              </a:rPr>
              <a:t>profesor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muy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destacada.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200" b="1">
                <a:latin typeface="Tahoma"/>
                <a:cs typeface="Tahoma"/>
              </a:rPr>
              <a:t>Atención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alumno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centrada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en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profesor.</a:t>
            </a:r>
            <a:endParaRPr sz="2200">
              <a:latin typeface="Tahoma"/>
              <a:cs typeface="Tahoma"/>
            </a:endParaRPr>
          </a:p>
          <a:p>
            <a:pPr marL="12700" marR="6350">
              <a:lnSpc>
                <a:spcPts val="2110"/>
              </a:lnSpc>
              <a:spcBef>
                <a:spcPts val="1110"/>
              </a:spcBef>
              <a:tabLst>
                <a:tab pos="1595755" algn="l"/>
                <a:tab pos="2193290" algn="l"/>
                <a:tab pos="3389629" algn="l"/>
                <a:tab pos="4381500" algn="l"/>
                <a:tab pos="5069205" algn="l"/>
                <a:tab pos="6664325" algn="l"/>
              </a:tabLst>
            </a:pPr>
            <a:r>
              <a:rPr dirty="0" sz="2200" spc="-10" b="1">
                <a:latin typeface="Tahoma"/>
                <a:cs typeface="Tahoma"/>
              </a:rPr>
              <a:t>Actuación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del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alumno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según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una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secuencia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25" b="1">
                <a:latin typeface="Tahoma"/>
                <a:cs typeface="Tahoma"/>
              </a:rPr>
              <a:t>fija </a:t>
            </a:r>
            <a:r>
              <a:rPr dirty="0" sz="2200" spc="-10" b="1">
                <a:latin typeface="Tahoma"/>
                <a:cs typeface="Tahoma"/>
              </a:rPr>
              <a:t>predeterminada.</a:t>
            </a:r>
            <a:endParaRPr sz="2200">
              <a:latin typeface="Tahoma"/>
              <a:cs typeface="Tahoma"/>
            </a:endParaRPr>
          </a:p>
          <a:p>
            <a:pPr algn="just" marL="12700" marR="5080" indent="-635">
              <a:lnSpc>
                <a:spcPts val="2110"/>
              </a:lnSpc>
              <a:spcBef>
                <a:spcPts val="1130"/>
              </a:spcBef>
            </a:pPr>
            <a:r>
              <a:rPr dirty="0" sz="2200" b="1">
                <a:latin typeface="Tahoma"/>
                <a:cs typeface="Tahoma"/>
              </a:rPr>
              <a:t>Ritmo</a:t>
            </a:r>
            <a:r>
              <a:rPr dirty="0" sz="2200" spc="270" b="1">
                <a:latin typeface="Tahoma"/>
                <a:cs typeface="Tahoma"/>
              </a:rPr>
              <a:t> </a:t>
            </a:r>
            <a:r>
              <a:rPr dirty="0" sz="2200" spc="75" b="1">
                <a:latin typeface="Tahoma"/>
                <a:cs typeface="Tahoma"/>
              </a:rPr>
              <a:t>de</a:t>
            </a:r>
            <a:r>
              <a:rPr dirty="0" sz="2200" spc="2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progresión</a:t>
            </a:r>
            <a:r>
              <a:rPr dirty="0" sz="2200" spc="2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grupal:</a:t>
            </a:r>
            <a:r>
              <a:rPr dirty="0" sz="2200" spc="2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(si</a:t>
            </a:r>
            <a:r>
              <a:rPr dirty="0" sz="2200" spc="2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alguien</a:t>
            </a:r>
            <a:r>
              <a:rPr dirty="0" sz="2200" spc="280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progresa </a:t>
            </a:r>
            <a:r>
              <a:rPr dirty="0" sz="2200" b="1">
                <a:latin typeface="Tahoma"/>
                <a:cs typeface="Tahoma"/>
              </a:rPr>
              <a:t>más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-45" b="1">
                <a:latin typeface="Tahoma"/>
                <a:cs typeface="Tahoma"/>
              </a:rPr>
              <a:t>lentamente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deberá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practicar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95" b="1">
                <a:latin typeface="Tahoma"/>
                <a:cs typeface="Tahoma"/>
              </a:rPr>
              <a:t>esforzarse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fuera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aula)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ENSEÑANZA</a:t>
            </a:r>
            <a:r>
              <a:rPr dirty="0" sz="1600" spc="-1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MASIVA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635158" y="1964863"/>
            <a:ext cx="7080884" cy="379285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55" b="1">
                <a:latin typeface="Tahoma"/>
                <a:cs typeface="Tahoma"/>
              </a:rPr>
              <a:t>PROBLEMAS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METODOLÓGICOS: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05"/>
              </a:spcBef>
            </a:pPr>
            <a:endParaRPr sz="2200">
              <a:latin typeface="Tahoma"/>
              <a:cs typeface="Tahoma"/>
            </a:endParaRPr>
          </a:p>
          <a:p>
            <a:pPr marL="12700" marR="5715" indent="-635">
              <a:lnSpc>
                <a:spcPts val="2380"/>
              </a:lnSpc>
              <a:tabLst>
                <a:tab pos="615950" algn="l"/>
                <a:tab pos="2364105" algn="l"/>
                <a:tab pos="2945765" algn="l"/>
                <a:tab pos="3535679" algn="l"/>
                <a:tab pos="4907280" algn="l"/>
                <a:tab pos="5657215" algn="l"/>
                <a:tab pos="6614795" algn="l"/>
              </a:tabLst>
            </a:pPr>
            <a:r>
              <a:rPr dirty="0" sz="2200" spc="-25" b="1">
                <a:latin typeface="Tahoma"/>
                <a:cs typeface="Tahoma"/>
              </a:rPr>
              <a:t>No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motivación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alumnos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que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están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65" b="1">
                <a:latin typeface="Tahoma"/>
                <a:cs typeface="Tahoma"/>
              </a:rPr>
              <a:t>por </a:t>
            </a:r>
            <a:r>
              <a:rPr dirty="0" sz="2200" b="1">
                <a:latin typeface="Tahoma"/>
                <a:cs typeface="Tahoma"/>
              </a:rPr>
              <a:t>encima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o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por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debajo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 la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media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 </a:t>
            </a:r>
            <a:r>
              <a:rPr dirty="0" sz="2200" spc="-10" b="1">
                <a:latin typeface="Tahoma"/>
                <a:cs typeface="Tahoma"/>
              </a:rPr>
              <a:t>grupo.</a:t>
            </a:r>
            <a:endParaRPr sz="2200">
              <a:latin typeface="Tahoma"/>
              <a:cs typeface="Tahoma"/>
            </a:endParaRPr>
          </a:p>
          <a:p>
            <a:pPr marL="12700" marR="5080">
              <a:lnSpc>
                <a:spcPts val="2380"/>
              </a:lnSpc>
              <a:spcBef>
                <a:spcPts val="1125"/>
              </a:spcBef>
              <a:tabLst>
                <a:tab pos="580390" algn="l"/>
                <a:tab pos="2106295" algn="l"/>
                <a:tab pos="2654935" algn="l"/>
                <a:tab pos="3091815" algn="l"/>
                <a:tab pos="3985260" algn="l"/>
                <a:tab pos="4535170" algn="l"/>
                <a:tab pos="6169025" algn="l"/>
                <a:tab pos="6699884" algn="l"/>
              </a:tabLst>
            </a:pPr>
            <a:r>
              <a:rPr dirty="0" sz="2200" spc="-25" b="1">
                <a:latin typeface="Tahoma"/>
                <a:cs typeface="Tahoma"/>
              </a:rPr>
              <a:t>No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desarrollo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5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0" b="1">
                <a:latin typeface="Tahoma"/>
                <a:cs typeface="Tahoma"/>
              </a:rPr>
              <a:t>toma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5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decisiones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en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10" b="1">
                <a:latin typeface="Tahoma"/>
                <a:cs typeface="Tahoma"/>
              </a:rPr>
              <a:t>los </a:t>
            </a:r>
            <a:r>
              <a:rPr dirty="0" sz="2200" spc="-10" b="1">
                <a:latin typeface="Tahoma"/>
                <a:cs typeface="Tahoma"/>
              </a:rPr>
              <a:t>alumnos.</a:t>
            </a:r>
            <a:endParaRPr sz="2200">
              <a:latin typeface="Tahoma"/>
              <a:cs typeface="Tahoma"/>
            </a:endParaRPr>
          </a:p>
          <a:p>
            <a:pPr marL="12700" marR="5080">
              <a:lnSpc>
                <a:spcPts val="2380"/>
              </a:lnSpc>
              <a:spcBef>
                <a:spcPts val="1120"/>
              </a:spcBef>
              <a:tabLst>
                <a:tab pos="1505585" algn="l"/>
                <a:tab pos="2071370" algn="l"/>
                <a:tab pos="2749550" algn="l"/>
                <a:tab pos="3489960" algn="l"/>
                <a:tab pos="5330825" algn="l"/>
                <a:tab pos="6350635" algn="l"/>
                <a:tab pos="6731634" algn="l"/>
              </a:tabLst>
            </a:pPr>
            <a:r>
              <a:rPr dirty="0" sz="2200" spc="-10" b="1">
                <a:latin typeface="Tahoma"/>
                <a:cs typeface="Tahoma"/>
              </a:rPr>
              <a:t>Dificultad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en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dar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una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información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inicial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50" b="1">
                <a:latin typeface="Tahoma"/>
                <a:cs typeface="Tahoma"/>
              </a:rPr>
              <a:t>y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14" b="1">
                <a:latin typeface="Tahoma"/>
                <a:cs typeface="Tahoma"/>
              </a:rPr>
              <a:t>un </a:t>
            </a:r>
            <a:r>
              <a:rPr dirty="0" sz="2200" b="1">
                <a:latin typeface="Tahoma"/>
                <a:cs typeface="Tahoma"/>
              </a:rPr>
              <a:t>conocimiento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11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resultados.</a:t>
            </a:r>
            <a:endParaRPr sz="2200">
              <a:latin typeface="Tahoma"/>
              <a:cs typeface="Tahoma"/>
            </a:endParaRPr>
          </a:p>
          <a:p>
            <a:pPr marL="12700" marR="5080">
              <a:lnSpc>
                <a:spcPts val="2380"/>
              </a:lnSpc>
              <a:spcBef>
                <a:spcPts val="1120"/>
              </a:spcBef>
              <a:tabLst>
                <a:tab pos="1137285" algn="l"/>
                <a:tab pos="2867025" algn="l"/>
                <a:tab pos="3750310" algn="l"/>
                <a:tab pos="4307205" algn="l"/>
                <a:tab pos="5643245" algn="l"/>
                <a:tab pos="6529070" algn="l"/>
                <a:tab pos="6905625" algn="l"/>
              </a:tabLst>
            </a:pPr>
            <a:r>
              <a:rPr dirty="0" sz="2200" spc="-10" b="1">
                <a:latin typeface="Tahoma"/>
                <a:cs typeface="Tahoma"/>
              </a:rPr>
              <a:t>Escasa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interacción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entre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alumnos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entre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sí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50" b="1">
                <a:latin typeface="Tahoma"/>
                <a:cs typeface="Tahoma"/>
              </a:rPr>
              <a:t>y </a:t>
            </a:r>
            <a:r>
              <a:rPr dirty="0" sz="2200" spc="-80" b="1">
                <a:latin typeface="Tahoma"/>
                <a:cs typeface="Tahoma"/>
              </a:rPr>
              <a:t>entre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90" b="1">
                <a:latin typeface="Tahoma"/>
                <a:cs typeface="Tahoma"/>
              </a:rPr>
              <a:t>los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45" b="1">
                <a:latin typeface="Tahoma"/>
                <a:cs typeface="Tahoma"/>
              </a:rPr>
              <a:t>alumnos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profesor.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ENSEÑANZA</a:t>
            </a:r>
            <a:r>
              <a:rPr dirty="0" sz="1600" spc="-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INDIVIDUALIZADA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1780980"/>
            <a:ext cx="8081645" cy="3567429"/>
          </a:xfrm>
          <a:prstGeom prst="rect">
            <a:avLst/>
          </a:prstGeom>
        </p:spPr>
        <p:txBody>
          <a:bodyPr wrap="square" lIns="0" tIns="1562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30"/>
              </a:spcBef>
            </a:pPr>
            <a:r>
              <a:rPr dirty="0" sz="2200" spc="-85" b="1">
                <a:latin typeface="Tahoma"/>
                <a:cs typeface="Tahoma"/>
              </a:rPr>
              <a:t>CARACTERÍSTICAS: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25"/>
              </a:spcBef>
            </a:pPr>
            <a:r>
              <a:rPr dirty="0" sz="2200" spc="-55" b="1">
                <a:latin typeface="Tahoma"/>
                <a:cs typeface="Tahoma"/>
              </a:rPr>
              <a:t>Ideal </a:t>
            </a:r>
            <a:r>
              <a:rPr dirty="0" sz="2200" b="1">
                <a:latin typeface="Tahoma"/>
                <a:cs typeface="Tahoma"/>
              </a:rPr>
              <a:t>para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grupos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heterogéneos.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dirty="0" sz="2200" spc="-50" b="1">
                <a:latin typeface="Tahoma"/>
                <a:cs typeface="Tahoma"/>
              </a:rPr>
              <a:t>Posición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90" b="1">
                <a:latin typeface="Tahoma"/>
                <a:cs typeface="Tahoma"/>
              </a:rPr>
              <a:t>profesor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indiferenciada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spc="-70" b="1">
                <a:latin typeface="Tahoma"/>
                <a:cs typeface="Tahoma"/>
              </a:rPr>
              <a:t>dentro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grupo.</a:t>
            </a:r>
            <a:endParaRPr sz="2200">
              <a:latin typeface="Tahoma"/>
              <a:cs typeface="Tahoma"/>
            </a:endParaRPr>
          </a:p>
          <a:p>
            <a:pPr marL="12700" marR="6985">
              <a:lnSpc>
                <a:spcPct val="100000"/>
              </a:lnSpc>
              <a:spcBef>
                <a:spcPts val="1130"/>
              </a:spcBef>
              <a:tabLst>
                <a:tab pos="1420495" algn="l"/>
                <a:tab pos="2025650" algn="l"/>
                <a:tab pos="3230880" algn="l"/>
                <a:tab pos="4658995" algn="l"/>
                <a:tab pos="5181600" algn="l"/>
                <a:tab pos="5608320" algn="l"/>
                <a:tab pos="7277100" algn="l"/>
                <a:tab pos="7814945" algn="l"/>
              </a:tabLst>
            </a:pPr>
            <a:r>
              <a:rPr dirty="0" sz="2200" spc="-10" b="1">
                <a:latin typeface="Tahoma"/>
                <a:cs typeface="Tahoma"/>
              </a:rPr>
              <a:t>Atención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del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alumno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centrada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en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realización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la </a:t>
            </a:r>
            <a:r>
              <a:rPr dirty="0" sz="2200" spc="-10" b="1">
                <a:latin typeface="Tahoma"/>
                <a:cs typeface="Tahoma"/>
              </a:rPr>
              <a:t>tarea.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25"/>
              </a:spcBef>
            </a:pPr>
            <a:r>
              <a:rPr dirty="0" sz="2200" b="1">
                <a:latin typeface="Tahoma"/>
                <a:cs typeface="Tahoma"/>
              </a:rPr>
              <a:t>Actuación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 </a:t>
            </a:r>
            <a:r>
              <a:rPr dirty="0" sz="2200" spc="-20" b="1">
                <a:latin typeface="Tahoma"/>
                <a:cs typeface="Tahoma"/>
              </a:rPr>
              <a:t>alumno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35" b="1">
                <a:latin typeface="Tahoma"/>
                <a:cs typeface="Tahoma"/>
              </a:rPr>
              <a:t>según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una secuencia</a:t>
            </a:r>
            <a:r>
              <a:rPr dirty="0" sz="2200" spc="1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variable.</a:t>
            </a:r>
            <a:endParaRPr sz="2200">
              <a:latin typeface="Tahoma"/>
              <a:cs typeface="Tahoma"/>
            </a:endParaRPr>
          </a:p>
          <a:p>
            <a:pPr marL="12700" marR="5080" indent="-635">
              <a:lnSpc>
                <a:spcPct val="100000"/>
              </a:lnSpc>
              <a:spcBef>
                <a:spcPts val="1130"/>
              </a:spcBef>
            </a:pPr>
            <a:r>
              <a:rPr dirty="0" sz="2200" spc="-90" b="1">
                <a:latin typeface="Tahoma"/>
                <a:cs typeface="Tahoma"/>
              </a:rPr>
              <a:t>Ritmo</a:t>
            </a:r>
            <a:r>
              <a:rPr dirty="0" sz="2200" spc="11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110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progresión</a:t>
            </a:r>
            <a:r>
              <a:rPr dirty="0" sz="2200" spc="114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individual</a:t>
            </a:r>
            <a:r>
              <a:rPr dirty="0" sz="2200" spc="11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(aumenta</a:t>
            </a:r>
            <a:r>
              <a:rPr dirty="0" sz="2200" spc="13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11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máximo</a:t>
            </a:r>
            <a:r>
              <a:rPr dirty="0" sz="2200" spc="12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nivel </a:t>
            </a:r>
            <a:r>
              <a:rPr dirty="0" sz="2200" spc="-50" b="1">
                <a:latin typeface="Tahoma"/>
                <a:cs typeface="Tahoma"/>
              </a:rPr>
              <a:t>individual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90" b="1">
                <a:latin typeface="Tahoma"/>
                <a:cs typeface="Tahoma"/>
              </a:rPr>
              <a:t>e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indirectamente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mejora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nivel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grupo).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INDIVIDUALIZADA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535997" y="1860562"/>
            <a:ext cx="7082155" cy="33324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55" b="1">
                <a:latin typeface="Tahoma"/>
                <a:cs typeface="Tahoma"/>
              </a:rPr>
              <a:t>PROBLEMAS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METODOLÓGICOS: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335"/>
              </a:spcBef>
            </a:pPr>
            <a:endParaRPr sz="24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tabLst>
                <a:tab pos="2095500" algn="l"/>
                <a:tab pos="2877185" algn="l"/>
                <a:tab pos="4389120" algn="l"/>
                <a:tab pos="4902835" algn="l"/>
                <a:tab pos="5617845" algn="l"/>
              </a:tabLst>
            </a:pPr>
            <a:r>
              <a:rPr dirty="0" sz="2400" spc="-10" b="1">
                <a:latin typeface="Tahoma"/>
                <a:cs typeface="Tahoma"/>
              </a:rPr>
              <a:t>Adaptación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del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profesor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90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los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90" b="1">
                <a:latin typeface="Tahoma"/>
                <a:cs typeface="Tahoma"/>
              </a:rPr>
              <a:t>diferentes </a:t>
            </a:r>
            <a:r>
              <a:rPr dirty="0" sz="2400" spc="-10" b="1">
                <a:latin typeface="Tahoma"/>
                <a:cs typeface="Tahoma"/>
              </a:rPr>
              <a:t>grupos.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dirty="0" sz="2400" spc="-70" b="1">
                <a:latin typeface="Tahoma"/>
                <a:cs typeface="Tahoma"/>
              </a:rPr>
              <a:t>Tiempo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b="1">
                <a:latin typeface="Tahoma"/>
                <a:cs typeface="Tahoma"/>
              </a:rPr>
              <a:t> práctica</a:t>
            </a:r>
            <a:r>
              <a:rPr dirty="0" sz="2400" spc="3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limitado.</a:t>
            </a:r>
            <a:endParaRPr sz="2400">
              <a:latin typeface="Tahoma"/>
              <a:cs typeface="Tahoma"/>
            </a:endParaRPr>
          </a:p>
          <a:p>
            <a:pPr marL="12700" marR="934719">
              <a:lnSpc>
                <a:spcPct val="140800"/>
              </a:lnSpc>
            </a:pPr>
            <a:r>
              <a:rPr dirty="0" sz="2400" b="1">
                <a:latin typeface="Tahoma"/>
                <a:cs typeface="Tahoma"/>
              </a:rPr>
              <a:t>Mayor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necesidad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70" b="1">
                <a:latin typeface="Tahoma"/>
                <a:cs typeface="Tahoma"/>
              </a:rPr>
              <a:t>recursos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45" b="1">
                <a:latin typeface="Tahoma"/>
                <a:cs typeface="Tahoma"/>
              </a:rPr>
              <a:t>materiales. </a:t>
            </a:r>
            <a:r>
              <a:rPr dirty="0" sz="2400" spc="-60" b="1">
                <a:latin typeface="Tahoma"/>
                <a:cs typeface="Tahoma"/>
              </a:rPr>
              <a:t>Diversificación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objetivos.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ESTILOS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708182" y="2606471"/>
            <a:ext cx="7005955" cy="17938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10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2000" spc="-100" b="1">
                <a:latin typeface="Tahoma"/>
                <a:cs typeface="Tahoma"/>
              </a:rPr>
              <a:t>CONSIDERACIONES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65" b="1">
                <a:latin typeface="Tahoma"/>
                <a:cs typeface="Tahoma"/>
              </a:rPr>
              <a:t>SOBRE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135" b="1">
                <a:latin typeface="Tahoma"/>
                <a:cs typeface="Tahoma"/>
              </a:rPr>
              <a:t>LOS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-235" b="1">
                <a:latin typeface="Tahoma"/>
                <a:cs typeface="Tahoma"/>
              </a:rPr>
              <a:t>ESTILOS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ENSEÑANZA.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940"/>
              </a:spcBef>
              <a:buFont typeface="Cambria"/>
              <a:buChar char="⦿"/>
            </a:pPr>
            <a:endParaRPr sz="2000">
              <a:latin typeface="Tahoma"/>
              <a:cs typeface="Tahoma"/>
            </a:endParaRPr>
          </a:p>
          <a:p>
            <a:pPr marL="285750" indent="-273050">
              <a:lnSpc>
                <a:spcPct val="100000"/>
              </a:lnSpc>
              <a:spcBef>
                <a:spcPts val="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2000" spc="-130" b="1">
                <a:latin typeface="Tahoma"/>
                <a:cs typeface="Tahoma"/>
              </a:rPr>
              <a:t>EN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QUÉ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40" b="1">
                <a:latin typeface="Tahoma"/>
                <a:cs typeface="Tahoma"/>
              </a:rPr>
              <a:t>BASARSE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PARA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ELECCIÓN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-145" b="1">
                <a:latin typeface="Tahoma"/>
                <a:cs typeface="Tahoma"/>
              </a:rPr>
              <a:t>UN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ESTILO.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944"/>
              </a:spcBef>
              <a:buFont typeface="Cambria"/>
              <a:buChar char="⦿"/>
            </a:pPr>
            <a:endParaRPr sz="2000">
              <a:latin typeface="Tahoma"/>
              <a:cs typeface="Tahoma"/>
            </a:endParaRPr>
          </a:p>
          <a:p>
            <a:pPr marL="285750" indent="-273050">
              <a:lnSpc>
                <a:spcPct val="100000"/>
              </a:lnSpc>
              <a:buFont typeface="Cambria"/>
              <a:buChar char="⦿"/>
              <a:tabLst>
                <a:tab pos="285750" algn="l"/>
              </a:tabLst>
            </a:pPr>
            <a:r>
              <a:rPr dirty="0" sz="2000" spc="-80" b="1">
                <a:latin typeface="Tahoma"/>
                <a:cs typeface="Tahoma"/>
              </a:rPr>
              <a:t>CLASIFICACIÓN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0" b="1">
                <a:latin typeface="Tahoma"/>
                <a:cs typeface="Tahoma"/>
              </a:rPr>
              <a:t>SEGÚN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5" b="1">
                <a:latin typeface="Tahoma"/>
                <a:cs typeface="Tahoma"/>
              </a:rPr>
              <a:t>MUSKA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MOSSTON.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35242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CONSIDERACIONES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SOBRE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LOS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ESTILOS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535997" y="1979434"/>
            <a:ext cx="63931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8245" algn="l"/>
                <a:tab pos="2433955" algn="l"/>
                <a:tab pos="3905885" algn="l"/>
                <a:tab pos="4547870" algn="l"/>
                <a:tab pos="5374005" algn="l"/>
              </a:tabLst>
            </a:pPr>
            <a:r>
              <a:rPr dirty="0" sz="2400" spc="-10" b="1">
                <a:latin typeface="Tahoma"/>
                <a:cs typeface="Tahoma"/>
              </a:rPr>
              <a:t>Según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Muska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Mosston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no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hay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75" b="1">
                <a:latin typeface="Tahoma"/>
                <a:cs typeface="Tahoma"/>
              </a:rPr>
              <a:t>ningún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168445" y="1979434"/>
            <a:ext cx="14490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39494" algn="l"/>
              </a:tabLst>
            </a:pPr>
            <a:r>
              <a:rPr dirty="0" sz="2400" spc="-10" b="1">
                <a:latin typeface="Tahoma"/>
                <a:cs typeface="Tahoma"/>
              </a:rPr>
              <a:t>estilo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55" b="1">
                <a:latin typeface="Tahoma"/>
                <a:cs typeface="Tahoma"/>
              </a:rPr>
              <a:t>de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97" y="2308618"/>
            <a:ext cx="80797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79905" algn="l"/>
                <a:tab pos="2514600" algn="l"/>
                <a:tab pos="3653154" algn="l"/>
                <a:tab pos="5709285" algn="l"/>
                <a:tab pos="6130925" algn="l"/>
                <a:tab pos="7223759" algn="l"/>
              </a:tabLst>
            </a:pPr>
            <a:r>
              <a:rPr dirty="0" sz="2400" spc="-10" b="1">
                <a:latin typeface="Tahoma"/>
                <a:cs typeface="Tahoma"/>
              </a:rPr>
              <a:t>enseñanza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que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40" b="1">
                <a:latin typeface="Tahoma"/>
                <a:cs typeface="Tahoma"/>
              </a:rPr>
              <a:t>pueda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considerarse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el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mejor.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130" b="1">
                <a:latin typeface="Tahoma"/>
                <a:cs typeface="Tahoma"/>
              </a:rPr>
              <a:t>Cada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35997" y="2525026"/>
            <a:ext cx="8082915" cy="3256279"/>
          </a:xfrm>
          <a:prstGeom prst="rect">
            <a:avLst/>
          </a:prstGeom>
        </p:spPr>
        <p:txBody>
          <a:bodyPr wrap="square" lIns="0" tIns="12509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985"/>
              </a:spcBef>
            </a:pPr>
            <a:r>
              <a:rPr dirty="0" sz="2400" spc="-114" b="1">
                <a:latin typeface="Tahoma"/>
                <a:cs typeface="Tahoma"/>
              </a:rPr>
              <a:t>estilo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spc="-50" b="1">
                <a:latin typeface="Tahoma"/>
                <a:cs typeface="Tahoma"/>
              </a:rPr>
              <a:t>tiene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165" b="1">
                <a:latin typeface="Tahoma"/>
                <a:cs typeface="Tahoma"/>
              </a:rPr>
              <a:t>su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importancia.</a:t>
            </a:r>
            <a:endParaRPr sz="2400">
              <a:latin typeface="Tahoma"/>
              <a:cs typeface="Tahoma"/>
            </a:endParaRPr>
          </a:p>
          <a:p>
            <a:pPr algn="just" marL="12700" marR="6350">
              <a:lnSpc>
                <a:spcPts val="2590"/>
              </a:lnSpc>
              <a:spcBef>
                <a:spcPts val="1220"/>
              </a:spcBef>
            </a:pPr>
            <a:r>
              <a:rPr dirty="0" sz="2400" b="1">
                <a:latin typeface="Tahoma"/>
                <a:cs typeface="Tahoma"/>
              </a:rPr>
              <a:t>No</a:t>
            </a:r>
            <a:r>
              <a:rPr dirty="0" sz="2400" spc="43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pueden</a:t>
            </a:r>
            <a:r>
              <a:rPr dirty="0" sz="2400" spc="42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ser</a:t>
            </a:r>
            <a:r>
              <a:rPr dirty="0" sz="2400" spc="42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generalizables</a:t>
            </a:r>
            <a:r>
              <a:rPr dirty="0" sz="2400" spc="425" b="1">
                <a:latin typeface="Tahoma"/>
                <a:cs typeface="Tahoma"/>
              </a:rPr>
              <a:t> </a:t>
            </a:r>
            <a:r>
              <a:rPr dirty="0" sz="2400" spc="65" b="1">
                <a:latin typeface="Tahoma"/>
                <a:cs typeface="Tahoma"/>
              </a:rPr>
              <a:t>con</a:t>
            </a:r>
            <a:r>
              <a:rPr dirty="0" sz="2400" spc="42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44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seguridad</a:t>
            </a:r>
            <a:r>
              <a:rPr dirty="0" sz="2400" spc="430" b="1">
                <a:latin typeface="Tahoma"/>
                <a:cs typeface="Tahoma"/>
              </a:rPr>
              <a:t> </a:t>
            </a:r>
            <a:r>
              <a:rPr dirty="0" sz="2400" spc="55" b="1">
                <a:latin typeface="Tahoma"/>
                <a:cs typeface="Tahoma"/>
              </a:rPr>
              <a:t>de </a:t>
            </a:r>
            <a:r>
              <a:rPr dirty="0" sz="2400" b="1">
                <a:latin typeface="Tahoma"/>
                <a:cs typeface="Tahoma"/>
              </a:rPr>
              <a:t>alcanzar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-95" b="1">
                <a:latin typeface="Tahoma"/>
                <a:cs typeface="Tahoma"/>
              </a:rPr>
              <a:t>los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60" b="1">
                <a:latin typeface="Tahoma"/>
                <a:cs typeface="Tahoma"/>
              </a:rPr>
              <a:t>mejores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resultados.</a:t>
            </a:r>
            <a:endParaRPr sz="2400">
              <a:latin typeface="Tahoma"/>
              <a:cs typeface="Tahoma"/>
            </a:endParaRPr>
          </a:p>
          <a:p>
            <a:pPr algn="just" marL="12700" marR="7620">
              <a:lnSpc>
                <a:spcPts val="2590"/>
              </a:lnSpc>
              <a:spcBef>
                <a:spcPts val="1180"/>
              </a:spcBef>
            </a:pPr>
            <a:r>
              <a:rPr dirty="0" sz="2400" b="1">
                <a:latin typeface="Tahoma"/>
                <a:cs typeface="Tahoma"/>
              </a:rPr>
              <a:t>Se</a:t>
            </a:r>
            <a:r>
              <a:rPr dirty="0" sz="2400" spc="2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ha</a:t>
            </a:r>
            <a:r>
              <a:rPr dirty="0" sz="2400" spc="260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2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adaptar</a:t>
            </a:r>
            <a:r>
              <a:rPr dirty="0" sz="2400" spc="2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al</a:t>
            </a:r>
            <a:r>
              <a:rPr dirty="0" sz="2400" spc="250" b="1">
                <a:latin typeface="Tahoma"/>
                <a:cs typeface="Tahoma"/>
              </a:rPr>
              <a:t> </a:t>
            </a:r>
            <a:r>
              <a:rPr dirty="0" sz="2400" spc="-30" b="1">
                <a:latin typeface="Tahoma"/>
                <a:cs typeface="Tahoma"/>
              </a:rPr>
              <a:t>profesor,</a:t>
            </a:r>
            <a:r>
              <a:rPr dirty="0" sz="2400" spc="250" b="1">
                <a:latin typeface="Tahoma"/>
                <a:cs typeface="Tahoma"/>
              </a:rPr>
              <a:t> </a:t>
            </a:r>
            <a:r>
              <a:rPr dirty="0" sz="2400" spc="140" b="1">
                <a:latin typeface="Tahoma"/>
                <a:cs typeface="Tahoma"/>
              </a:rPr>
              <a:t>a</a:t>
            </a:r>
            <a:r>
              <a:rPr dirty="0" sz="2400" spc="2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los</a:t>
            </a:r>
            <a:r>
              <a:rPr dirty="0" sz="2400" spc="25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alumnos</a:t>
            </a:r>
            <a:r>
              <a:rPr dirty="0" sz="2400" spc="2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250" b="1">
                <a:latin typeface="Tahoma"/>
                <a:cs typeface="Tahoma"/>
              </a:rPr>
              <a:t> </a:t>
            </a:r>
            <a:r>
              <a:rPr dirty="0" sz="2400" spc="140" b="1">
                <a:latin typeface="Tahoma"/>
                <a:cs typeface="Tahoma"/>
              </a:rPr>
              <a:t>a</a:t>
            </a:r>
            <a:r>
              <a:rPr dirty="0" sz="2400" spc="250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las </a:t>
            </a:r>
            <a:r>
              <a:rPr dirty="0" sz="2400" spc="-10" b="1">
                <a:latin typeface="Tahoma"/>
                <a:cs typeface="Tahoma"/>
              </a:rPr>
              <a:t>interacciones.</a:t>
            </a:r>
            <a:endParaRPr sz="2400">
              <a:latin typeface="Tahoma"/>
              <a:cs typeface="Tahoma"/>
            </a:endParaRPr>
          </a:p>
          <a:p>
            <a:pPr algn="just" marL="12700" marR="5080">
              <a:lnSpc>
                <a:spcPts val="2590"/>
              </a:lnSpc>
              <a:spcBef>
                <a:spcPts val="1180"/>
              </a:spcBef>
            </a:pP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spc="-30" b="1">
                <a:latin typeface="Tahoma"/>
                <a:cs typeface="Tahoma"/>
              </a:rPr>
              <a:t>profesor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eficaz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80" b="1">
                <a:latin typeface="Tahoma"/>
                <a:cs typeface="Tahoma"/>
              </a:rPr>
              <a:t>debe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dominar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-40" b="1">
                <a:latin typeface="Tahoma"/>
                <a:cs typeface="Tahoma"/>
              </a:rPr>
              <a:t>diferentes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-40" b="1">
                <a:latin typeface="Tahoma"/>
                <a:cs typeface="Tahoma"/>
              </a:rPr>
              <a:t>estilos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55" b="1">
                <a:latin typeface="Tahoma"/>
                <a:cs typeface="Tahoma"/>
              </a:rPr>
              <a:t>de </a:t>
            </a:r>
            <a:r>
              <a:rPr dirty="0" sz="2400" b="1">
                <a:latin typeface="Tahoma"/>
                <a:cs typeface="Tahoma"/>
              </a:rPr>
              <a:t>enseñanza</a:t>
            </a:r>
            <a:r>
              <a:rPr dirty="0" sz="2400" spc="14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14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deberá</a:t>
            </a:r>
            <a:r>
              <a:rPr dirty="0" sz="2400" spc="15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aplicarlos</a:t>
            </a:r>
            <a:r>
              <a:rPr dirty="0" sz="2400" spc="15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según</a:t>
            </a:r>
            <a:r>
              <a:rPr dirty="0" sz="2400" spc="14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un</a:t>
            </a:r>
            <a:r>
              <a:rPr dirty="0" sz="2400" spc="145" b="1">
                <a:latin typeface="Tahoma"/>
                <a:cs typeface="Tahoma"/>
              </a:rPr>
              <a:t>  </a:t>
            </a:r>
            <a:r>
              <a:rPr dirty="0" sz="2400" spc="-45" b="1">
                <a:latin typeface="Tahoma"/>
                <a:cs typeface="Tahoma"/>
              </a:rPr>
              <a:t>análisis </a:t>
            </a:r>
            <a:r>
              <a:rPr dirty="0" sz="2400" spc="-35" b="1">
                <a:latin typeface="Tahoma"/>
                <a:cs typeface="Tahoma"/>
              </a:rPr>
              <a:t>previo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8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situación.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567055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QUÉ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BASARSE</a:t>
            </a:r>
            <a:r>
              <a:rPr dirty="0" sz="16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dirty="0" sz="16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ELECCIÓN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dirty="0" sz="16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ESTILO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8502" y="2157356"/>
            <a:ext cx="7017384" cy="3013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22300" marR="1224280" indent="-60960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622300" algn="l"/>
              </a:tabLst>
            </a:pPr>
            <a:r>
              <a:rPr dirty="0" sz="2000" spc="-75" b="1">
                <a:latin typeface="Tahoma"/>
                <a:cs typeface="Tahoma"/>
              </a:rPr>
              <a:t>Pensar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siempre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relación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enseñanza- </a:t>
            </a:r>
            <a:r>
              <a:rPr dirty="0" sz="2000" spc="-35" b="1">
                <a:latin typeface="Tahoma"/>
                <a:cs typeface="Tahoma"/>
              </a:rPr>
              <a:t>aprendizaje-</a:t>
            </a:r>
            <a:r>
              <a:rPr dirty="0" sz="2000" spc="-10" b="1">
                <a:latin typeface="Tahoma"/>
                <a:cs typeface="Tahoma"/>
              </a:rPr>
              <a:t>objetivos.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40"/>
              </a:spcBef>
              <a:buFont typeface="Tahoma"/>
              <a:buAutoNum type="arabicPeriod"/>
            </a:pPr>
            <a:endParaRPr sz="2000">
              <a:latin typeface="Tahoma"/>
              <a:cs typeface="Tahoma"/>
            </a:endParaRPr>
          </a:p>
          <a:p>
            <a:pPr marL="622300" marR="5080" indent="-6096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22300" algn="l"/>
              </a:tabLst>
            </a:pPr>
            <a:r>
              <a:rPr dirty="0" sz="2000" spc="-75" b="1">
                <a:latin typeface="Tahoma"/>
                <a:cs typeface="Tahoma"/>
              </a:rPr>
              <a:t>Pensar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características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actividades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que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hayan</a:t>
            </a:r>
            <a:r>
              <a:rPr dirty="0" sz="2000" spc="-10" b="1">
                <a:latin typeface="Tahoma"/>
                <a:cs typeface="Tahoma"/>
              </a:rPr>
              <a:t> diseñado.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45"/>
              </a:spcBef>
              <a:buFont typeface="Tahoma"/>
              <a:buAutoNum type="arabicPeriod"/>
            </a:pPr>
            <a:endParaRPr sz="2000">
              <a:latin typeface="Tahoma"/>
              <a:cs typeface="Tahoma"/>
            </a:endParaRPr>
          </a:p>
          <a:p>
            <a:pPr marL="622300" marR="287655" indent="-609600">
              <a:lnSpc>
                <a:spcPct val="100000"/>
              </a:lnSpc>
              <a:buAutoNum type="arabicPeriod"/>
              <a:tabLst>
                <a:tab pos="622300" algn="l"/>
              </a:tabLst>
            </a:pPr>
            <a:r>
              <a:rPr dirty="0" sz="2000" spc="-75" b="1">
                <a:latin typeface="Tahoma"/>
                <a:cs typeface="Tahoma"/>
              </a:rPr>
              <a:t>Pensar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comportamiento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 deseamos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que </a:t>
            </a:r>
            <a:r>
              <a:rPr dirty="0" sz="2000" spc="-45" b="1">
                <a:latin typeface="Tahoma"/>
                <a:cs typeface="Tahoma"/>
              </a:rPr>
              <a:t>desarrolle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0980" y="2075578"/>
            <a:ext cx="7666412" cy="351559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3375" y="1381125"/>
            <a:ext cx="6467475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grpSp>
        <p:nvGrpSpPr>
          <p:cNvPr id="14" name="object 14" descr=""/>
          <p:cNvGrpSpPr/>
          <p:nvPr/>
        </p:nvGrpSpPr>
        <p:grpSpPr>
          <a:xfrm>
            <a:off x="762000" y="2476563"/>
            <a:ext cx="2448560" cy="523875"/>
            <a:chOff x="762000" y="2476563"/>
            <a:chExt cx="2448560" cy="523875"/>
          </a:xfrm>
        </p:grpSpPr>
        <p:sp>
          <p:nvSpPr>
            <p:cNvPr id="15" name="object 15" descr=""/>
            <p:cNvSpPr/>
            <p:nvPr/>
          </p:nvSpPr>
          <p:spPr>
            <a:xfrm>
              <a:off x="776287" y="2490469"/>
              <a:ext cx="2419985" cy="495300"/>
            </a:xfrm>
            <a:custGeom>
              <a:avLst/>
              <a:gdLst/>
              <a:ahLst/>
              <a:cxnLst/>
              <a:rect l="l" t="t" r="r" b="b"/>
              <a:pathLst>
                <a:path w="2419985" h="495300">
                  <a:moveTo>
                    <a:pt x="2419413" y="0"/>
                  </a:moveTo>
                  <a:lnTo>
                    <a:pt x="0" y="0"/>
                  </a:lnTo>
                  <a:lnTo>
                    <a:pt x="0" y="62230"/>
                  </a:lnTo>
                  <a:lnTo>
                    <a:pt x="0" y="434340"/>
                  </a:lnTo>
                  <a:lnTo>
                    <a:pt x="0" y="495300"/>
                  </a:lnTo>
                  <a:lnTo>
                    <a:pt x="2419413" y="495300"/>
                  </a:lnTo>
                  <a:lnTo>
                    <a:pt x="2419413" y="434340"/>
                  </a:lnTo>
                  <a:lnTo>
                    <a:pt x="61912" y="434340"/>
                  </a:lnTo>
                  <a:lnTo>
                    <a:pt x="61912" y="62230"/>
                  </a:lnTo>
                  <a:lnTo>
                    <a:pt x="2357437" y="62230"/>
                  </a:lnTo>
                  <a:lnTo>
                    <a:pt x="2357437" y="433705"/>
                  </a:lnTo>
                  <a:lnTo>
                    <a:pt x="2419413" y="433705"/>
                  </a:lnTo>
                  <a:lnTo>
                    <a:pt x="2419413" y="62230"/>
                  </a:lnTo>
                  <a:lnTo>
                    <a:pt x="2419413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76287" y="2490851"/>
              <a:ext cx="2419985" cy="495300"/>
            </a:xfrm>
            <a:custGeom>
              <a:avLst/>
              <a:gdLst/>
              <a:ahLst/>
              <a:cxnLst/>
              <a:rect l="l" t="t" r="r" b="b"/>
              <a:pathLst>
                <a:path w="2419985" h="495300">
                  <a:moveTo>
                    <a:pt x="0" y="0"/>
                  </a:moveTo>
                  <a:lnTo>
                    <a:pt x="2419413" y="0"/>
                  </a:lnTo>
                  <a:lnTo>
                    <a:pt x="2419413" y="495300"/>
                  </a:lnTo>
                  <a:lnTo>
                    <a:pt x="0" y="495300"/>
                  </a:lnTo>
                  <a:lnTo>
                    <a:pt x="0" y="0"/>
                  </a:lnTo>
                  <a:close/>
                </a:path>
                <a:path w="2419985" h="495300">
                  <a:moveTo>
                    <a:pt x="61912" y="61849"/>
                  </a:moveTo>
                  <a:lnTo>
                    <a:pt x="61912" y="433324"/>
                  </a:lnTo>
                  <a:lnTo>
                    <a:pt x="2357437" y="433324"/>
                  </a:lnTo>
                  <a:lnTo>
                    <a:pt x="2357437" y="61849"/>
                  </a:lnTo>
                  <a:lnTo>
                    <a:pt x="61912" y="61849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4676838" y="2476563"/>
            <a:ext cx="2447925" cy="523875"/>
            <a:chOff x="4676838" y="2476563"/>
            <a:chExt cx="2447925" cy="523875"/>
          </a:xfrm>
        </p:grpSpPr>
        <p:sp>
          <p:nvSpPr>
            <p:cNvPr id="18" name="object 18" descr=""/>
            <p:cNvSpPr/>
            <p:nvPr/>
          </p:nvSpPr>
          <p:spPr>
            <a:xfrm>
              <a:off x="4691126" y="2490469"/>
              <a:ext cx="2419350" cy="495300"/>
            </a:xfrm>
            <a:custGeom>
              <a:avLst/>
              <a:gdLst/>
              <a:ahLst/>
              <a:cxnLst/>
              <a:rect l="l" t="t" r="r" b="b"/>
              <a:pathLst>
                <a:path w="2419350" h="495300">
                  <a:moveTo>
                    <a:pt x="2419350" y="0"/>
                  </a:moveTo>
                  <a:lnTo>
                    <a:pt x="0" y="0"/>
                  </a:lnTo>
                  <a:lnTo>
                    <a:pt x="0" y="62230"/>
                  </a:lnTo>
                  <a:lnTo>
                    <a:pt x="0" y="434340"/>
                  </a:lnTo>
                  <a:lnTo>
                    <a:pt x="0" y="495300"/>
                  </a:lnTo>
                  <a:lnTo>
                    <a:pt x="2419350" y="495300"/>
                  </a:lnTo>
                  <a:lnTo>
                    <a:pt x="2419350" y="434340"/>
                  </a:lnTo>
                  <a:lnTo>
                    <a:pt x="61849" y="434340"/>
                  </a:lnTo>
                  <a:lnTo>
                    <a:pt x="61849" y="62230"/>
                  </a:lnTo>
                  <a:lnTo>
                    <a:pt x="2357374" y="62230"/>
                  </a:lnTo>
                  <a:lnTo>
                    <a:pt x="2357374" y="433705"/>
                  </a:lnTo>
                  <a:lnTo>
                    <a:pt x="2419350" y="433705"/>
                  </a:lnTo>
                  <a:lnTo>
                    <a:pt x="2419350" y="62230"/>
                  </a:lnTo>
                  <a:lnTo>
                    <a:pt x="2419350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691126" y="2490851"/>
              <a:ext cx="2419350" cy="495300"/>
            </a:xfrm>
            <a:custGeom>
              <a:avLst/>
              <a:gdLst/>
              <a:ahLst/>
              <a:cxnLst/>
              <a:rect l="l" t="t" r="r" b="b"/>
              <a:pathLst>
                <a:path w="2419350" h="495300">
                  <a:moveTo>
                    <a:pt x="0" y="0"/>
                  </a:moveTo>
                  <a:lnTo>
                    <a:pt x="2419350" y="0"/>
                  </a:lnTo>
                  <a:lnTo>
                    <a:pt x="2419350" y="495300"/>
                  </a:lnTo>
                  <a:lnTo>
                    <a:pt x="0" y="495300"/>
                  </a:lnTo>
                  <a:lnTo>
                    <a:pt x="0" y="0"/>
                  </a:lnTo>
                  <a:close/>
                </a:path>
                <a:path w="2419350" h="495300">
                  <a:moveTo>
                    <a:pt x="61849" y="61849"/>
                  </a:moveTo>
                  <a:lnTo>
                    <a:pt x="61849" y="433324"/>
                  </a:lnTo>
                  <a:lnTo>
                    <a:pt x="2357374" y="433324"/>
                  </a:lnTo>
                  <a:lnTo>
                    <a:pt x="2357374" y="61849"/>
                  </a:lnTo>
                  <a:lnTo>
                    <a:pt x="61849" y="61849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3282759" y="2040445"/>
            <a:ext cx="418465" cy="436245"/>
            <a:chOff x="3282759" y="2040445"/>
            <a:chExt cx="418465" cy="436245"/>
          </a:xfrm>
        </p:grpSpPr>
        <p:sp>
          <p:nvSpPr>
            <p:cNvPr id="21" name="object 21" descr=""/>
            <p:cNvSpPr/>
            <p:nvPr/>
          </p:nvSpPr>
          <p:spPr>
            <a:xfrm>
              <a:off x="3297046" y="2054732"/>
              <a:ext cx="389890" cy="407670"/>
            </a:xfrm>
            <a:custGeom>
              <a:avLst/>
              <a:gdLst/>
              <a:ahLst/>
              <a:cxnLst/>
              <a:rect l="l" t="t" r="r" b="b"/>
              <a:pathLst>
                <a:path w="389889" h="407669">
                  <a:moveTo>
                    <a:pt x="297306" y="0"/>
                  </a:moveTo>
                  <a:lnTo>
                    <a:pt x="256286" y="101853"/>
                  </a:lnTo>
                  <a:lnTo>
                    <a:pt x="82041" y="31622"/>
                  </a:lnTo>
                  <a:lnTo>
                    <a:pt x="0" y="235330"/>
                  </a:lnTo>
                  <a:lnTo>
                    <a:pt x="174370" y="305434"/>
                  </a:lnTo>
                  <a:lnTo>
                    <a:pt x="133350" y="407288"/>
                  </a:lnTo>
                  <a:lnTo>
                    <a:pt x="389636" y="273812"/>
                  </a:lnTo>
                  <a:lnTo>
                    <a:pt x="297306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297046" y="2054732"/>
              <a:ext cx="389890" cy="407670"/>
            </a:xfrm>
            <a:custGeom>
              <a:avLst/>
              <a:gdLst/>
              <a:ahLst/>
              <a:cxnLst/>
              <a:rect l="l" t="t" r="r" b="b"/>
              <a:pathLst>
                <a:path w="389889" h="407669">
                  <a:moveTo>
                    <a:pt x="82041" y="31622"/>
                  </a:moveTo>
                  <a:lnTo>
                    <a:pt x="256286" y="101853"/>
                  </a:lnTo>
                  <a:lnTo>
                    <a:pt x="297306" y="0"/>
                  </a:lnTo>
                  <a:lnTo>
                    <a:pt x="389636" y="273812"/>
                  </a:lnTo>
                  <a:lnTo>
                    <a:pt x="133350" y="407288"/>
                  </a:lnTo>
                  <a:lnTo>
                    <a:pt x="174370" y="305434"/>
                  </a:lnTo>
                  <a:lnTo>
                    <a:pt x="0" y="235330"/>
                  </a:lnTo>
                  <a:lnTo>
                    <a:pt x="82041" y="31622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CLASIFICACIÓN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SEGÚN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MUSKA</a:t>
            </a:r>
            <a:r>
              <a:rPr dirty="0" sz="1600" spc="-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MOSSTON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93183" y="2782683"/>
            <a:ext cx="209677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b="1">
                <a:latin typeface="Tahoma"/>
                <a:cs typeface="Tahoma"/>
              </a:rPr>
              <a:t>Mando</a:t>
            </a:r>
            <a:r>
              <a:rPr dirty="0" sz="1900" spc="85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directo.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93183" y="3361802"/>
            <a:ext cx="285623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b="1">
                <a:latin typeface="Tahoma"/>
                <a:cs typeface="Tahoma"/>
              </a:rPr>
              <a:t>Asignación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tareas.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93183" y="3940923"/>
            <a:ext cx="283019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spc="-40" b="1">
                <a:latin typeface="Tahoma"/>
                <a:cs typeface="Tahoma"/>
              </a:rPr>
              <a:t>Enseñanza</a:t>
            </a:r>
            <a:r>
              <a:rPr dirty="0" sz="1900" spc="-9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recíproca.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93183" y="4520043"/>
            <a:ext cx="244602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spc="-20" b="1">
                <a:latin typeface="Tahoma"/>
                <a:cs typeface="Tahoma"/>
              </a:rPr>
              <a:t>Grupos</a:t>
            </a:r>
            <a:r>
              <a:rPr dirty="0" sz="1900" spc="-10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reducidos.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321243" y="2843642"/>
            <a:ext cx="308165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spc="-55" b="1">
                <a:latin typeface="Tahoma"/>
                <a:cs typeface="Tahoma"/>
              </a:rPr>
              <a:t>Programas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individuales.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321243" y="3422763"/>
            <a:ext cx="309816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spc="-50" b="1">
                <a:latin typeface="Tahoma"/>
                <a:cs typeface="Tahoma"/>
              </a:rPr>
              <a:t>Descubrimiento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guiado.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321243" y="4001882"/>
            <a:ext cx="333438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spc="-50" b="1">
                <a:latin typeface="Tahoma"/>
                <a:cs typeface="Tahoma"/>
              </a:rPr>
              <a:t>Resolución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problemas.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4321243" y="4581002"/>
            <a:ext cx="174180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95"/>
              </a:spcBef>
              <a:buFont typeface="Cambria"/>
              <a:buChar char="⦿"/>
              <a:tabLst>
                <a:tab pos="285750" algn="l"/>
              </a:tabLst>
            </a:pPr>
            <a:r>
              <a:rPr dirty="0" sz="1900" spc="-10" b="1">
                <a:latin typeface="Tahoma"/>
                <a:cs typeface="Tahoma"/>
              </a:rPr>
              <a:t>Creatividad.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MANDO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DIRECTO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68000" y="2016392"/>
            <a:ext cx="6190615" cy="1849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700"/>
              </a:lnSpc>
              <a:spcBef>
                <a:spcPts val="100"/>
              </a:spcBef>
            </a:pPr>
            <a:r>
              <a:rPr dirty="0" sz="1800" spc="-150" b="1">
                <a:latin typeface="Tahoma"/>
                <a:cs typeface="Tahoma"/>
              </a:rPr>
              <a:t>El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spc="-65" b="1">
                <a:latin typeface="Tahoma"/>
                <a:cs typeface="Tahoma"/>
              </a:rPr>
              <a:t>profesor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proporciona</a:t>
            </a:r>
            <a:r>
              <a:rPr dirty="0" sz="1800" spc="-75" b="1">
                <a:latin typeface="Tahoma"/>
                <a:cs typeface="Tahoma"/>
              </a:rPr>
              <a:t> </a:t>
            </a:r>
            <a:r>
              <a:rPr dirty="0" sz="1800" spc="-45" b="1">
                <a:latin typeface="Tahoma"/>
                <a:cs typeface="Tahoma"/>
              </a:rPr>
              <a:t>información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directa</a:t>
            </a:r>
            <a:r>
              <a:rPr dirty="0" sz="1800" spc="-55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la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tarea. </a:t>
            </a:r>
            <a:r>
              <a:rPr dirty="0" sz="1800" spc="-150" b="1">
                <a:latin typeface="Tahoma"/>
                <a:cs typeface="Tahoma"/>
              </a:rPr>
              <a:t>El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alumno</a:t>
            </a:r>
            <a:r>
              <a:rPr dirty="0" sz="1800" spc="-9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atiende,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observa</a:t>
            </a:r>
            <a:r>
              <a:rPr dirty="0" sz="1800" spc="-6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y</a:t>
            </a:r>
            <a:r>
              <a:rPr dirty="0" sz="1800" spc="-5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reproduce.</a:t>
            </a:r>
            <a:endParaRPr sz="1800">
              <a:latin typeface="Tahoma"/>
              <a:cs typeface="Tahoma"/>
            </a:endParaRPr>
          </a:p>
          <a:p>
            <a:pPr marL="12700" marR="560070">
              <a:lnSpc>
                <a:spcPct val="107700"/>
              </a:lnSpc>
            </a:pPr>
            <a:r>
              <a:rPr dirty="0" sz="1800" spc="-150" b="1">
                <a:latin typeface="Tahoma"/>
                <a:cs typeface="Tahoma"/>
              </a:rPr>
              <a:t>El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spc="-65" b="1">
                <a:latin typeface="Tahoma"/>
                <a:cs typeface="Tahoma"/>
              </a:rPr>
              <a:t>profesor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toma</a:t>
            </a:r>
            <a:r>
              <a:rPr dirty="0" sz="1800" spc="-105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decisiones,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el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alumno</a:t>
            </a:r>
            <a:r>
              <a:rPr dirty="0" sz="1800" spc="-80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las</a:t>
            </a:r>
            <a:r>
              <a:rPr dirty="0" sz="1800" spc="-5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ejecuta. Evaluación</a:t>
            </a:r>
            <a:r>
              <a:rPr dirty="0" sz="1800" spc="1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basada en</a:t>
            </a:r>
            <a:r>
              <a:rPr dirty="0" sz="1800" spc="-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el</a:t>
            </a:r>
            <a:r>
              <a:rPr dirty="0" sz="1800" spc="1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producto.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75"/>
              </a:spcBef>
            </a:pP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Ventajas: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42777" y="3854259"/>
            <a:ext cx="79756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52145" indent="-639445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SzPct val="85000"/>
              <a:buFont typeface="Arial MT"/>
              <a:buChar char="•"/>
              <a:tabLst>
                <a:tab pos="652145" algn="l"/>
                <a:tab pos="2481580" algn="l"/>
                <a:tab pos="5356860" algn="l"/>
              </a:tabLst>
            </a:pPr>
            <a:r>
              <a:rPr dirty="0" sz="2000">
                <a:latin typeface="Verdana"/>
                <a:cs typeface="Verdana"/>
              </a:rPr>
              <a:t>Mejor</a:t>
            </a:r>
            <a:r>
              <a:rPr dirty="0" sz="2000" spc="15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control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38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la</a:t>
            </a:r>
            <a:r>
              <a:rPr dirty="0" sz="2000" spc="37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actividad,</a:t>
            </a:r>
            <a:r>
              <a:rPr dirty="0" sz="2000" spc="36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fácil</a:t>
            </a:r>
            <a:r>
              <a:rPr dirty="0" sz="2000">
                <a:latin typeface="Verdana"/>
                <a:cs typeface="Verdana"/>
              </a:rPr>
              <a:t>	organización,</a:t>
            </a:r>
            <a:r>
              <a:rPr dirty="0" sz="2000" spc="12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mayor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25761" y="4037250"/>
            <a:ext cx="7795259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Verdana"/>
                <a:cs typeface="Verdana"/>
              </a:rPr>
              <a:t>seguridad,</a:t>
            </a:r>
            <a:r>
              <a:rPr dirty="0" sz="2000" spc="8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ideal</a:t>
            </a:r>
            <a:r>
              <a:rPr dirty="0" sz="2000" spc="10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para</a:t>
            </a:r>
            <a:r>
              <a:rPr dirty="0" sz="2000" spc="90">
                <a:latin typeface="Verdana"/>
                <a:cs typeface="Verdana"/>
              </a:rPr>
              <a:t> </a:t>
            </a:r>
            <a:r>
              <a:rPr dirty="0" sz="2000" spc="-55">
                <a:latin typeface="Verdana"/>
                <a:cs typeface="Verdana"/>
              </a:rPr>
              <a:t>destrezas,</a:t>
            </a:r>
            <a:r>
              <a:rPr dirty="0" sz="2000" spc="75">
                <a:latin typeface="Verdana"/>
                <a:cs typeface="Verdana"/>
              </a:rPr>
              <a:t> </a:t>
            </a:r>
            <a:r>
              <a:rPr dirty="0" sz="2000" spc="-45">
                <a:latin typeface="Verdana"/>
                <a:cs typeface="Verdana"/>
              </a:rPr>
              <a:t>útil</a:t>
            </a:r>
            <a:r>
              <a:rPr dirty="0" sz="2000" spc="10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en</a:t>
            </a:r>
            <a:r>
              <a:rPr dirty="0" sz="2000" spc="10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grupos</a:t>
            </a:r>
            <a:r>
              <a:rPr dirty="0" sz="2000" spc="11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homogéneos,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68410" y="4220242"/>
            <a:ext cx="4085590" cy="818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Verdana"/>
                <a:cs typeface="Verdana"/>
              </a:rPr>
              <a:t>programación</a:t>
            </a:r>
            <a:r>
              <a:rPr dirty="0" sz="2000" spc="-85">
                <a:latin typeface="Verdana"/>
                <a:cs typeface="Verdana"/>
              </a:rPr>
              <a:t> </a:t>
            </a:r>
            <a:r>
              <a:rPr dirty="0" sz="2000" spc="-65">
                <a:latin typeface="Verdana"/>
                <a:cs typeface="Verdana"/>
              </a:rPr>
              <a:t>más</a:t>
            </a:r>
            <a:r>
              <a:rPr dirty="0" sz="2000" spc="-9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sencilla…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Limitaciones: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42777" y="5027739"/>
            <a:ext cx="45154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52145" indent="-639445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Font typeface="Arial MT"/>
              <a:buChar char="•"/>
              <a:tabLst>
                <a:tab pos="652145" algn="l"/>
                <a:tab pos="2034539" algn="l"/>
                <a:tab pos="2621280" algn="l"/>
                <a:tab pos="3823970" algn="l"/>
              </a:tabLst>
            </a:pPr>
            <a:r>
              <a:rPr dirty="0" sz="2000" spc="-10">
                <a:latin typeface="Verdana"/>
                <a:cs typeface="Verdana"/>
              </a:rPr>
              <a:t>Pasividad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del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alumno,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130">
                <a:latin typeface="Verdana"/>
                <a:cs typeface="Verdana"/>
              </a:rPr>
              <a:t>poca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327498" y="5027739"/>
            <a:ext cx="32924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44650" algn="l"/>
                <a:tab pos="3142615" algn="l"/>
              </a:tabLst>
            </a:pPr>
            <a:r>
              <a:rPr dirty="0" sz="2000" spc="-10">
                <a:latin typeface="Verdana"/>
                <a:cs typeface="Verdana"/>
              </a:rPr>
              <a:t>implicación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intelectual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65">
                <a:latin typeface="Verdana"/>
                <a:cs typeface="Verdana"/>
              </a:rPr>
              <a:t>y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25506" y="5210730"/>
            <a:ext cx="779399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54480" algn="l"/>
                <a:tab pos="2395855" algn="l"/>
                <a:tab pos="2956560" algn="l"/>
                <a:tab pos="4479290" algn="l"/>
                <a:tab pos="5817235" algn="l"/>
                <a:tab pos="6362700" algn="l"/>
                <a:tab pos="7556500" algn="l"/>
              </a:tabLst>
            </a:pPr>
            <a:r>
              <a:rPr dirty="0" sz="2000" spc="-10">
                <a:latin typeface="Verdana"/>
                <a:cs typeface="Verdana"/>
              </a:rPr>
              <a:t>decisional,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0">
                <a:latin typeface="Verdana"/>
                <a:cs typeface="Verdana"/>
              </a:rPr>
              <a:t>ritmo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80">
                <a:latin typeface="Verdana"/>
                <a:cs typeface="Verdana"/>
              </a:rPr>
              <a:t>de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progresión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“grupal”,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no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atiende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al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25506" y="5393721"/>
            <a:ext cx="779462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Verdana"/>
                <a:cs typeface="Verdana"/>
              </a:rPr>
              <a:t>proceso,</a:t>
            </a:r>
            <a:r>
              <a:rPr dirty="0" sz="2000" spc="8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no</a:t>
            </a:r>
            <a:r>
              <a:rPr dirty="0" sz="2000" spc="10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se</a:t>
            </a:r>
            <a:r>
              <a:rPr dirty="0" sz="2000" spc="10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atiende</a:t>
            </a:r>
            <a:r>
              <a:rPr dirty="0" sz="2000" spc="95">
                <a:latin typeface="Verdana"/>
                <a:cs typeface="Verdana"/>
              </a:rPr>
              <a:t> </a:t>
            </a:r>
            <a:r>
              <a:rPr dirty="0" sz="2000" spc="165">
                <a:latin typeface="Verdana"/>
                <a:cs typeface="Verdana"/>
              </a:rPr>
              <a:t>a</a:t>
            </a:r>
            <a:r>
              <a:rPr dirty="0" sz="2000" spc="9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los</a:t>
            </a:r>
            <a:r>
              <a:rPr dirty="0" sz="2000" spc="105">
                <a:latin typeface="Verdana"/>
                <a:cs typeface="Verdana"/>
              </a:rPr>
              <a:t> </a:t>
            </a:r>
            <a:r>
              <a:rPr dirty="0" sz="2000" spc="-65">
                <a:latin typeface="Verdana"/>
                <a:cs typeface="Verdana"/>
              </a:rPr>
              <a:t>intereses</a:t>
            </a:r>
            <a:r>
              <a:rPr dirty="0" sz="2000" spc="10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y</a:t>
            </a:r>
            <a:r>
              <a:rPr dirty="0" sz="2000" spc="9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motivaciones</a:t>
            </a:r>
            <a:r>
              <a:rPr dirty="0" sz="2000" spc="100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100">
                <a:latin typeface="Verdana"/>
                <a:cs typeface="Verdana"/>
              </a:rPr>
              <a:t> </a:t>
            </a:r>
            <a:r>
              <a:rPr dirty="0" sz="2000" spc="-25">
                <a:latin typeface="Verdana"/>
                <a:cs typeface="Verdana"/>
              </a:rPr>
              <a:t>los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825761" y="5576713"/>
            <a:ext cx="132143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Verdana"/>
                <a:cs typeface="Verdana"/>
              </a:rPr>
              <a:t>alumnos…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ASIGNACIÓN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TAREAS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25319" y="2025459"/>
            <a:ext cx="6877684" cy="193103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 indent="-635">
              <a:lnSpc>
                <a:spcPts val="2520"/>
              </a:lnSpc>
              <a:spcBef>
                <a:spcPts val="85"/>
              </a:spcBef>
            </a:pPr>
            <a:r>
              <a:rPr dirty="0" sz="2000" spc="-165" b="1">
                <a:latin typeface="Tahoma"/>
                <a:cs typeface="Tahoma"/>
              </a:rPr>
              <a:t>El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profesor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proporciona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información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directa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tarea. </a:t>
            </a:r>
            <a:r>
              <a:rPr dirty="0" sz="2000" spc="-165" b="1">
                <a:latin typeface="Tahoma"/>
                <a:cs typeface="Tahoma"/>
              </a:rPr>
              <a:t>El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alumno</a:t>
            </a:r>
            <a:r>
              <a:rPr dirty="0" sz="2000" spc="-12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atiende,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observa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reproduce.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2000" spc="-165" b="1">
                <a:latin typeface="Tahoma"/>
                <a:cs typeface="Tahoma"/>
              </a:rPr>
              <a:t>El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profesor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toma</a:t>
            </a:r>
            <a:r>
              <a:rPr dirty="0" sz="2000" spc="-114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decisiones,</a:t>
            </a:r>
            <a:r>
              <a:rPr dirty="0" sz="2000" spc="-9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alumno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ejecuta.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00" spc="-10" b="1">
                <a:latin typeface="Tahoma"/>
                <a:cs typeface="Tahoma"/>
              </a:rPr>
              <a:t>Evaluación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basada</a:t>
            </a:r>
            <a:r>
              <a:rPr dirty="0" sz="2000" spc="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producto.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2000">
              <a:latin typeface="Tahoma"/>
              <a:cs typeface="Tahoma"/>
            </a:endParaRPr>
          </a:p>
          <a:p>
            <a:pPr marL="13335">
              <a:lnSpc>
                <a:spcPct val="100000"/>
              </a:lnSpc>
              <a:spcBef>
                <a:spcPts val="5"/>
              </a:spcBef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Ventajas: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99639" y="3945699"/>
            <a:ext cx="8188959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52145" indent="-639445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SzPct val="85000"/>
              <a:buFont typeface="Arial MT"/>
              <a:buChar char="•"/>
              <a:tabLst>
                <a:tab pos="652145" algn="l"/>
                <a:tab pos="1510665" algn="l"/>
                <a:tab pos="2541905" algn="l"/>
                <a:tab pos="3044825" algn="l"/>
                <a:tab pos="3432175" algn="l"/>
                <a:tab pos="4852670" algn="l"/>
                <a:tab pos="5538470" algn="l"/>
                <a:tab pos="7382509" algn="l"/>
              </a:tabLst>
            </a:pPr>
            <a:r>
              <a:rPr dirty="0" sz="2000" spc="-10">
                <a:latin typeface="Verdana"/>
                <a:cs typeface="Verdana"/>
              </a:rPr>
              <a:t>Mejor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control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80">
                <a:latin typeface="Verdana"/>
                <a:cs typeface="Verdana"/>
              </a:rPr>
              <a:t>de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la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actividad,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fácil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organización,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0">
                <a:latin typeface="Verdana"/>
                <a:cs typeface="Verdana"/>
              </a:rPr>
              <a:t>mayor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82623" y="4128690"/>
            <a:ext cx="800735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66215" algn="l"/>
                <a:tab pos="2228215" algn="l"/>
                <a:tab pos="2970530" algn="l"/>
                <a:tab pos="4330065" algn="l"/>
                <a:tab pos="4819015" algn="l"/>
                <a:tab pos="5287010" algn="l"/>
                <a:tab pos="6272530" algn="l"/>
              </a:tabLst>
            </a:pPr>
            <a:r>
              <a:rPr dirty="0" sz="2000" spc="-10">
                <a:latin typeface="Verdana"/>
                <a:cs typeface="Verdana"/>
              </a:rPr>
              <a:t>seguridad,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0">
                <a:latin typeface="Verdana"/>
                <a:cs typeface="Verdana"/>
              </a:rPr>
              <a:t>ideal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0">
                <a:latin typeface="Verdana"/>
                <a:cs typeface="Verdana"/>
              </a:rPr>
              <a:t>para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destrezas,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0">
                <a:latin typeface="Verdana"/>
                <a:cs typeface="Verdana"/>
              </a:rPr>
              <a:t>útil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en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grupos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homogéneos,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5017" y="4311682"/>
            <a:ext cx="4085590" cy="818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Verdana"/>
                <a:cs typeface="Verdana"/>
              </a:rPr>
              <a:t>programación</a:t>
            </a:r>
            <a:r>
              <a:rPr dirty="0" sz="2000" spc="-85">
                <a:latin typeface="Verdana"/>
                <a:cs typeface="Verdana"/>
              </a:rPr>
              <a:t> </a:t>
            </a:r>
            <a:r>
              <a:rPr dirty="0" sz="2000" spc="-65">
                <a:latin typeface="Verdana"/>
                <a:cs typeface="Verdana"/>
              </a:rPr>
              <a:t>más</a:t>
            </a:r>
            <a:r>
              <a:rPr dirty="0" sz="2000" spc="-9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sencilla…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Limitaciones: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99639" y="5119179"/>
            <a:ext cx="818769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52145" indent="-639445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Font typeface="Arial MT"/>
              <a:buChar char="•"/>
              <a:tabLst>
                <a:tab pos="652145" algn="l"/>
                <a:tab pos="2069464" algn="l"/>
                <a:tab pos="2691765" algn="l"/>
                <a:tab pos="3927475" algn="l"/>
                <a:tab pos="4835525" algn="l"/>
                <a:tab pos="6506209" algn="l"/>
                <a:tab pos="8037830" algn="l"/>
              </a:tabLst>
            </a:pPr>
            <a:r>
              <a:rPr dirty="0" sz="2000" spc="-10">
                <a:latin typeface="Verdana"/>
                <a:cs typeface="Verdana"/>
              </a:rPr>
              <a:t>Pasividad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del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alumno,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130">
                <a:latin typeface="Verdana"/>
                <a:cs typeface="Verdana"/>
              </a:rPr>
              <a:t>poca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implicación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intelectual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65">
                <a:latin typeface="Verdana"/>
                <a:cs typeface="Verdana"/>
              </a:rPr>
              <a:t>y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82623" y="5302170"/>
            <a:ext cx="80054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0">
                <a:latin typeface="Verdana"/>
                <a:cs typeface="Verdana"/>
              </a:rPr>
              <a:t>decisional,</a:t>
            </a:r>
            <a:r>
              <a:rPr dirty="0" sz="2000" spc="-55">
                <a:latin typeface="Verdana"/>
                <a:cs typeface="Verdana"/>
              </a:rPr>
              <a:t> </a:t>
            </a:r>
            <a:r>
              <a:rPr dirty="0" sz="2000" spc="-95">
                <a:latin typeface="Verdana"/>
                <a:cs typeface="Verdana"/>
              </a:rPr>
              <a:t>ritmo</a:t>
            </a:r>
            <a:r>
              <a:rPr dirty="0" sz="2000" spc="-30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-25">
                <a:latin typeface="Verdana"/>
                <a:cs typeface="Verdana"/>
              </a:rPr>
              <a:t> </a:t>
            </a:r>
            <a:r>
              <a:rPr dirty="0" sz="2000" spc="-45">
                <a:latin typeface="Verdana"/>
                <a:cs typeface="Verdana"/>
              </a:rPr>
              <a:t>progresión</a:t>
            </a:r>
            <a:r>
              <a:rPr dirty="0" sz="2000" spc="-2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“grupal”,</a:t>
            </a:r>
            <a:r>
              <a:rPr dirty="0" sz="2000" spc="-5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no</a:t>
            </a:r>
            <a:r>
              <a:rPr dirty="0" sz="2000" spc="-3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atiende</a:t>
            </a:r>
            <a:r>
              <a:rPr dirty="0" sz="2000" spc="-2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al</a:t>
            </a:r>
            <a:r>
              <a:rPr dirty="0" sz="2000" spc="-2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proceso,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82877" y="5485162"/>
            <a:ext cx="75736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Verdana"/>
                <a:cs typeface="Verdana"/>
              </a:rPr>
              <a:t>no</a:t>
            </a:r>
            <a:r>
              <a:rPr dirty="0" sz="2000" spc="-114">
                <a:latin typeface="Verdana"/>
                <a:cs typeface="Verdana"/>
              </a:rPr>
              <a:t> </a:t>
            </a:r>
            <a:r>
              <a:rPr dirty="0" sz="2000" spc="-80">
                <a:latin typeface="Verdana"/>
                <a:cs typeface="Verdana"/>
              </a:rPr>
              <a:t>se</a:t>
            </a:r>
            <a:r>
              <a:rPr dirty="0" sz="2000" spc="-114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atiende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165">
                <a:latin typeface="Verdana"/>
                <a:cs typeface="Verdana"/>
              </a:rPr>
              <a:t>a</a:t>
            </a:r>
            <a:r>
              <a:rPr dirty="0" sz="2000" spc="-110">
                <a:latin typeface="Verdana"/>
                <a:cs typeface="Verdana"/>
              </a:rPr>
              <a:t> </a:t>
            </a:r>
            <a:r>
              <a:rPr dirty="0" sz="2000" spc="-114">
                <a:latin typeface="Verdana"/>
                <a:cs typeface="Verdana"/>
              </a:rPr>
              <a:t>los</a:t>
            </a:r>
            <a:r>
              <a:rPr dirty="0" sz="2000" spc="-120">
                <a:latin typeface="Verdana"/>
                <a:cs typeface="Verdana"/>
              </a:rPr>
              <a:t> </a:t>
            </a:r>
            <a:r>
              <a:rPr dirty="0" sz="2000" spc="-95">
                <a:latin typeface="Verdana"/>
                <a:cs typeface="Verdana"/>
              </a:rPr>
              <a:t>intereses</a:t>
            </a:r>
            <a:r>
              <a:rPr dirty="0" sz="2000" spc="-150">
                <a:latin typeface="Verdana"/>
                <a:cs typeface="Verdana"/>
              </a:rPr>
              <a:t> </a:t>
            </a:r>
            <a:r>
              <a:rPr dirty="0" sz="2000" spc="-125">
                <a:latin typeface="Verdana"/>
                <a:cs typeface="Verdana"/>
              </a:rPr>
              <a:t>y</a:t>
            </a:r>
            <a:r>
              <a:rPr dirty="0" sz="2000" spc="-110">
                <a:latin typeface="Verdana"/>
                <a:cs typeface="Verdana"/>
              </a:rPr>
              <a:t> </a:t>
            </a:r>
            <a:r>
              <a:rPr dirty="0" sz="2000" spc="-25">
                <a:latin typeface="Verdana"/>
                <a:cs typeface="Verdana"/>
              </a:rPr>
              <a:t>motivaciones</a:t>
            </a:r>
            <a:r>
              <a:rPr dirty="0" sz="2000" spc="-150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-100">
                <a:latin typeface="Verdana"/>
                <a:cs typeface="Verdana"/>
              </a:rPr>
              <a:t> </a:t>
            </a:r>
            <a:r>
              <a:rPr dirty="0" sz="2000" spc="-114">
                <a:latin typeface="Verdana"/>
                <a:cs typeface="Verdana"/>
              </a:rPr>
              <a:t>los</a:t>
            </a:r>
            <a:r>
              <a:rPr dirty="0" sz="2000" spc="-12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alumnos…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RECÍPROCA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73748" y="1991486"/>
            <a:ext cx="7952105" cy="380174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885"/>
              </a:spcBef>
              <a:tabLst>
                <a:tab pos="1499870" algn="l"/>
                <a:tab pos="2193290" algn="l"/>
                <a:tab pos="3615054" algn="l"/>
                <a:tab pos="4411980" algn="l"/>
                <a:tab pos="5775960" algn="l"/>
                <a:tab pos="7687309" algn="l"/>
              </a:tabLst>
            </a:pPr>
            <a:r>
              <a:rPr dirty="0" sz="2200" spc="-10" b="1">
                <a:latin typeface="Tahoma"/>
                <a:cs typeface="Tahoma"/>
              </a:rPr>
              <a:t>Consiste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en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trabajar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por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parejas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corrigiendo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al </a:t>
            </a:r>
            <a:r>
              <a:rPr dirty="0" sz="2200" spc="-10" b="1">
                <a:latin typeface="Tahoma"/>
                <a:cs typeface="Tahoma"/>
              </a:rPr>
              <a:t>compañero.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55"/>
              </a:spcBef>
            </a:pPr>
            <a:endParaRPr sz="2200">
              <a:latin typeface="Tahoma"/>
              <a:cs typeface="Tahoma"/>
            </a:endParaRPr>
          </a:p>
          <a:p>
            <a:pPr marL="12700">
              <a:lnSpc>
                <a:spcPts val="2245"/>
              </a:lnSpc>
              <a:tabLst>
                <a:tab pos="1903730" algn="l"/>
                <a:tab pos="2391410" algn="l"/>
                <a:tab pos="4052570" algn="l"/>
                <a:tab pos="4608830" algn="l"/>
                <a:tab pos="5974080" algn="l"/>
                <a:tab pos="6675120" algn="l"/>
                <a:tab pos="7573009" algn="l"/>
              </a:tabLst>
            </a:pPr>
            <a:r>
              <a:rPr dirty="0" sz="2200" spc="-10" b="1">
                <a:latin typeface="Tahoma"/>
                <a:cs typeface="Tahoma"/>
              </a:rPr>
              <a:t>Previamente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se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distribuyen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papeles,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uno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65" b="1">
                <a:latin typeface="Tahoma"/>
                <a:cs typeface="Tahoma"/>
              </a:rPr>
              <a:t>hace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endParaRPr sz="2200">
              <a:latin typeface="Tahoma"/>
              <a:cs typeface="Tahoma"/>
            </a:endParaRPr>
          </a:p>
          <a:p>
            <a:pPr marL="12700" marR="7620">
              <a:lnSpc>
                <a:spcPct val="70000"/>
              </a:lnSpc>
              <a:spcBef>
                <a:spcPts val="400"/>
              </a:spcBef>
            </a:pPr>
            <a:r>
              <a:rPr dirty="0" sz="2200" spc="-10" b="1">
                <a:latin typeface="Tahoma"/>
                <a:cs typeface="Tahoma"/>
              </a:rPr>
              <a:t>observador</a:t>
            </a:r>
            <a:r>
              <a:rPr dirty="0" sz="2200" spc="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85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otro</a:t>
            </a:r>
            <a:r>
              <a:rPr dirty="0" sz="2200" spc="75" b="1">
                <a:latin typeface="Tahoma"/>
                <a:cs typeface="Tahoma"/>
              </a:rPr>
              <a:t> de</a:t>
            </a:r>
            <a:r>
              <a:rPr dirty="0" sz="2200" spc="8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observado</a:t>
            </a:r>
            <a:r>
              <a:rPr dirty="0" sz="2200" spc="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después</a:t>
            </a:r>
            <a:r>
              <a:rPr dirty="0" sz="2200" spc="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cambio</a:t>
            </a:r>
            <a:r>
              <a:rPr dirty="0" sz="2200" spc="70" b="1">
                <a:latin typeface="Tahoma"/>
                <a:cs typeface="Tahoma"/>
              </a:rPr>
              <a:t> </a:t>
            </a:r>
            <a:r>
              <a:rPr dirty="0" sz="2200" spc="40" b="1">
                <a:latin typeface="Tahoma"/>
                <a:cs typeface="Tahoma"/>
              </a:rPr>
              <a:t>de </a:t>
            </a:r>
            <a:r>
              <a:rPr dirty="0" sz="2200" spc="-10" b="1">
                <a:latin typeface="Tahoma"/>
                <a:cs typeface="Tahoma"/>
              </a:rPr>
              <a:t>roles.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445"/>
              </a:spcBef>
            </a:pPr>
            <a:endParaRPr sz="2200">
              <a:latin typeface="Tahoma"/>
              <a:cs typeface="Tahoma"/>
            </a:endParaRPr>
          </a:p>
          <a:p>
            <a:pPr marL="12700" marR="5080">
              <a:lnSpc>
                <a:spcPct val="70000"/>
              </a:lnSpc>
              <a:tabLst>
                <a:tab pos="544195" algn="l"/>
                <a:tab pos="1906905" algn="l"/>
                <a:tab pos="2840990" algn="l"/>
                <a:tab pos="3409315" algn="l"/>
                <a:tab pos="4460875" algn="l"/>
                <a:tab pos="4828540" algn="l"/>
                <a:tab pos="5399405" algn="l"/>
                <a:tab pos="7295515" algn="l"/>
              </a:tabLst>
            </a:pPr>
            <a:r>
              <a:rPr dirty="0" sz="2200" spc="-25" b="1">
                <a:latin typeface="Tahoma"/>
                <a:cs typeface="Tahoma"/>
              </a:rPr>
              <a:t>Se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reparten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0" b="1">
                <a:latin typeface="Tahoma"/>
                <a:cs typeface="Tahoma"/>
              </a:rPr>
              <a:t>hojas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tareas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50" b="1">
                <a:latin typeface="Tahoma"/>
                <a:cs typeface="Tahoma"/>
              </a:rPr>
              <a:t>y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observación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0" b="1">
                <a:latin typeface="Tahoma"/>
                <a:cs typeface="Tahoma"/>
              </a:rPr>
              <a:t>para </a:t>
            </a:r>
            <a:r>
              <a:rPr dirty="0" sz="2200" b="1">
                <a:latin typeface="Tahoma"/>
                <a:cs typeface="Tahoma"/>
              </a:rPr>
              <a:t>especificar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spc="-95" b="1">
                <a:latin typeface="Tahoma"/>
                <a:cs typeface="Tahoma"/>
              </a:rPr>
              <a:t>los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-100" b="1">
                <a:latin typeface="Tahoma"/>
                <a:cs typeface="Tahoma"/>
              </a:rPr>
              <a:t>criterios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ejecución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evaluación.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450"/>
              </a:spcBef>
            </a:pPr>
            <a:endParaRPr sz="2200">
              <a:latin typeface="Tahoma"/>
              <a:cs typeface="Tahoma"/>
            </a:endParaRPr>
          </a:p>
          <a:p>
            <a:pPr marL="12700" marR="5715">
              <a:lnSpc>
                <a:spcPct val="70000"/>
              </a:lnSpc>
              <a:tabLst>
                <a:tab pos="398145" algn="l"/>
                <a:tab pos="1673860" algn="l"/>
                <a:tab pos="3529965" algn="l"/>
                <a:tab pos="5594985" algn="l"/>
                <a:tab pos="6133465" algn="l"/>
                <a:tab pos="7686040" algn="l"/>
              </a:tabLst>
            </a:pPr>
            <a:r>
              <a:rPr dirty="0" sz="2200" spc="-25" b="1">
                <a:latin typeface="Tahoma"/>
                <a:cs typeface="Tahoma"/>
              </a:rPr>
              <a:t>El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profesor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proporciona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conocimiento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resultados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al </a:t>
            </a:r>
            <a:r>
              <a:rPr dirty="0" sz="2200" spc="-35" b="1">
                <a:latin typeface="Tahoma"/>
                <a:cs typeface="Tahoma"/>
              </a:rPr>
              <a:t>observador,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observador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al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ejecutante.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GRUPOS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REDUCIDOS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8020" y="2080421"/>
            <a:ext cx="7079615" cy="320421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marL="12700" marR="5715">
              <a:lnSpc>
                <a:spcPct val="80000"/>
              </a:lnSpc>
              <a:spcBef>
                <a:spcPts val="550"/>
              </a:spcBef>
              <a:tabLst>
                <a:tab pos="450215" algn="l"/>
                <a:tab pos="1922145" algn="l"/>
                <a:tab pos="2882265" algn="l"/>
                <a:tab pos="3644265" algn="l"/>
                <a:tab pos="3937000" algn="l"/>
                <a:tab pos="4235450" algn="l"/>
                <a:tab pos="4528185" algn="l"/>
                <a:tab pos="5680075" algn="l"/>
                <a:tab pos="6296025" algn="l"/>
              </a:tabLst>
            </a:pPr>
            <a:r>
              <a:rPr dirty="0" sz="1900" spc="-25" b="1">
                <a:latin typeface="Tahoma"/>
                <a:cs typeface="Tahoma"/>
              </a:rPr>
              <a:t>Se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establecen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grupos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entre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50" b="1">
                <a:latin typeface="Tahoma"/>
                <a:cs typeface="Tahoma"/>
              </a:rPr>
              <a:t>3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50" b="1">
                <a:latin typeface="Tahoma"/>
                <a:cs typeface="Tahoma"/>
              </a:rPr>
              <a:t>y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50" b="1">
                <a:latin typeface="Tahoma"/>
                <a:cs typeface="Tahoma"/>
              </a:rPr>
              <a:t>5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alumnos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que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deben </a:t>
            </a:r>
            <a:r>
              <a:rPr dirty="0" sz="1900" spc="-100" b="1">
                <a:latin typeface="Tahoma"/>
                <a:cs typeface="Tahoma"/>
              </a:rPr>
              <a:t>turnarse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en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función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observador.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900">
              <a:latin typeface="Tahoma"/>
              <a:cs typeface="Tahoma"/>
            </a:endParaRPr>
          </a:p>
          <a:p>
            <a:pPr marL="12700" marR="5080">
              <a:lnSpc>
                <a:spcPct val="80000"/>
              </a:lnSpc>
              <a:spcBef>
                <a:spcPts val="5"/>
              </a:spcBef>
              <a:tabLst>
                <a:tab pos="340360" algn="l"/>
                <a:tab pos="1437640" algn="l"/>
                <a:tab pos="3031490" algn="l"/>
                <a:tab pos="4573905" algn="l"/>
                <a:tab pos="4934585" algn="l"/>
                <a:tab pos="6414770" algn="l"/>
              </a:tabLst>
            </a:pPr>
            <a:r>
              <a:rPr dirty="0" sz="1900" spc="-25" b="1">
                <a:latin typeface="Tahoma"/>
                <a:cs typeface="Tahoma"/>
              </a:rPr>
              <a:t>El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profesor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proporciona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información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al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observador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50" b="1">
                <a:latin typeface="Tahoma"/>
                <a:cs typeface="Tahoma"/>
              </a:rPr>
              <a:t>sobre </a:t>
            </a:r>
            <a:r>
              <a:rPr dirty="0" sz="1900" b="1">
                <a:latin typeface="Tahoma"/>
                <a:cs typeface="Tahoma"/>
              </a:rPr>
              <a:t>que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observar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60" b="1">
                <a:latin typeface="Tahoma"/>
                <a:cs typeface="Tahoma"/>
              </a:rPr>
              <a:t>los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30" b="1">
                <a:latin typeface="Tahoma"/>
                <a:cs typeface="Tahoma"/>
              </a:rPr>
              <a:t>ejecutantes</a:t>
            </a:r>
            <a:r>
              <a:rPr dirty="0" sz="1900" spc="-25" b="1">
                <a:latin typeface="Tahoma"/>
                <a:cs typeface="Tahoma"/>
              </a:rPr>
              <a:t> sobre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qué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hacer.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900">
              <a:latin typeface="Tahoma"/>
              <a:cs typeface="Tahoma"/>
            </a:endParaRPr>
          </a:p>
          <a:p>
            <a:pPr marL="12700" marR="6985" indent="-635">
              <a:lnSpc>
                <a:spcPct val="80000"/>
              </a:lnSpc>
            </a:pPr>
            <a:r>
              <a:rPr dirty="0" sz="1900" spc="-145" b="1">
                <a:latin typeface="Tahoma"/>
                <a:cs typeface="Tahoma"/>
              </a:rPr>
              <a:t>El</a:t>
            </a:r>
            <a:r>
              <a:rPr dirty="0" sz="1900" spc="5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observador</a:t>
            </a:r>
            <a:r>
              <a:rPr dirty="0" sz="1900" spc="6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puede</a:t>
            </a:r>
            <a:r>
              <a:rPr dirty="0" sz="1900" spc="5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evaluar</a:t>
            </a:r>
            <a:r>
              <a:rPr dirty="0" sz="1900" spc="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6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proporcionar</a:t>
            </a:r>
            <a:r>
              <a:rPr dirty="0" sz="1900" spc="7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feedback</a:t>
            </a:r>
            <a:r>
              <a:rPr dirty="0" sz="1900" spc="6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ante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actuación</a:t>
            </a:r>
            <a:r>
              <a:rPr dirty="0" sz="1900" spc="2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b="1">
                <a:latin typeface="Tahoma"/>
                <a:cs typeface="Tahoma"/>
              </a:rPr>
              <a:t> </a:t>
            </a:r>
            <a:r>
              <a:rPr dirty="0" sz="1900" spc="-60" b="1">
                <a:latin typeface="Tahoma"/>
                <a:cs typeface="Tahoma"/>
              </a:rPr>
              <a:t>los</a:t>
            </a:r>
            <a:r>
              <a:rPr dirty="0" sz="1900" spc="-10" b="1">
                <a:latin typeface="Tahoma"/>
                <a:cs typeface="Tahoma"/>
              </a:rPr>
              <a:t> ejecutantes.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900" b="1">
                <a:latin typeface="Tahoma"/>
                <a:cs typeface="Tahoma"/>
              </a:rPr>
              <a:t>Puede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haber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más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60" b="1">
                <a:latin typeface="Tahoma"/>
                <a:cs typeface="Tahoma"/>
              </a:rPr>
              <a:t>un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observador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vez.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PROGRAMAS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INDIVIDUALES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00782" y="1963610"/>
            <a:ext cx="7080250" cy="362204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12700" marR="6350">
              <a:lnSpc>
                <a:spcPts val="2590"/>
              </a:lnSpc>
              <a:spcBef>
                <a:spcPts val="425"/>
              </a:spcBef>
            </a:pP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labor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del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docente</a:t>
            </a:r>
            <a:r>
              <a:rPr dirty="0" sz="2400" spc="5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indirecta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65" b="1">
                <a:latin typeface="Tahoma"/>
                <a:cs typeface="Tahoma"/>
              </a:rPr>
              <a:t>ya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spc="130" b="1">
                <a:latin typeface="Tahoma"/>
                <a:cs typeface="Tahoma"/>
              </a:rPr>
              <a:t>cada </a:t>
            </a:r>
            <a:r>
              <a:rPr dirty="0" sz="2400" spc="-20" b="1">
                <a:latin typeface="Tahoma"/>
                <a:cs typeface="Tahoma"/>
              </a:rPr>
              <a:t>alumno</a:t>
            </a:r>
            <a:r>
              <a:rPr dirty="0" sz="2400" spc="-155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sigue</a:t>
            </a:r>
            <a:r>
              <a:rPr dirty="0" sz="2400" spc="-114" b="1">
                <a:latin typeface="Tahoma"/>
                <a:cs typeface="Tahoma"/>
              </a:rPr>
              <a:t> </a:t>
            </a:r>
            <a:r>
              <a:rPr dirty="0" sz="2400" spc="-165" b="1">
                <a:latin typeface="Tahoma"/>
                <a:cs typeface="Tahoma"/>
              </a:rPr>
              <a:t>su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propio</a:t>
            </a:r>
            <a:r>
              <a:rPr dirty="0" sz="2400" spc="-9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programa</a:t>
            </a:r>
            <a:r>
              <a:rPr dirty="0" sz="2400" spc="-1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personal.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50"/>
              </a:spcBef>
            </a:pPr>
            <a:endParaRPr sz="2400">
              <a:latin typeface="Tahoma"/>
              <a:cs typeface="Tahoma"/>
            </a:endParaRPr>
          </a:p>
          <a:p>
            <a:pPr algn="just" marL="12700" marR="5080">
              <a:lnSpc>
                <a:spcPts val="2590"/>
              </a:lnSpc>
              <a:spcBef>
                <a:spcPts val="5"/>
              </a:spcBef>
            </a:pP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elemento</a:t>
            </a:r>
            <a:r>
              <a:rPr dirty="0" sz="2400" spc="570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distintivo</a:t>
            </a:r>
            <a:r>
              <a:rPr dirty="0" sz="2400" spc="57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57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5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evaluación,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que </a:t>
            </a:r>
            <a:r>
              <a:rPr dirty="0" sz="2400" b="1">
                <a:latin typeface="Tahoma"/>
                <a:cs typeface="Tahoma"/>
              </a:rPr>
              <a:t>pasa</a:t>
            </a:r>
            <a:r>
              <a:rPr dirty="0" sz="2400" spc="560" b="1">
                <a:latin typeface="Tahoma"/>
                <a:cs typeface="Tahoma"/>
              </a:rPr>
              <a:t> </a:t>
            </a:r>
            <a:r>
              <a:rPr dirty="0" sz="2400" spc="140" b="1">
                <a:latin typeface="Tahoma"/>
                <a:cs typeface="Tahoma"/>
              </a:rPr>
              <a:t>a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ser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realizada</a:t>
            </a:r>
            <a:r>
              <a:rPr dirty="0" sz="2400" spc="5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por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5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compañero</a:t>
            </a:r>
            <a:r>
              <a:rPr dirty="0" sz="2400" spc="5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o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el </a:t>
            </a:r>
            <a:r>
              <a:rPr dirty="0" sz="2400" spc="-90" b="1">
                <a:latin typeface="Tahoma"/>
                <a:cs typeface="Tahoma"/>
              </a:rPr>
              <a:t>profesor</a:t>
            </a:r>
            <a:r>
              <a:rPr dirty="0" sz="2400" spc="-85" b="1">
                <a:latin typeface="Tahoma"/>
                <a:cs typeface="Tahoma"/>
              </a:rPr>
              <a:t> </a:t>
            </a:r>
            <a:r>
              <a:rPr dirty="0" sz="2400" spc="140" b="1">
                <a:latin typeface="Tahoma"/>
                <a:cs typeface="Tahoma"/>
              </a:rPr>
              <a:t>a</a:t>
            </a:r>
            <a:r>
              <a:rPr dirty="0" sz="2400" spc="-95" b="1">
                <a:latin typeface="Tahoma"/>
                <a:cs typeface="Tahoma"/>
              </a:rPr>
              <a:t> </a:t>
            </a:r>
            <a:r>
              <a:rPr dirty="0" sz="2400" spc="-120" b="1">
                <a:latin typeface="Tahoma"/>
                <a:cs typeface="Tahoma"/>
              </a:rPr>
              <a:t>ser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realizada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por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-40" b="1">
                <a:latin typeface="Tahoma"/>
                <a:cs typeface="Tahoma"/>
              </a:rPr>
              <a:t>uno</a:t>
            </a:r>
            <a:r>
              <a:rPr dirty="0" sz="2400" spc="-8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mismo.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50"/>
              </a:spcBef>
            </a:pPr>
            <a:endParaRPr sz="2400">
              <a:latin typeface="Tahoma"/>
              <a:cs typeface="Tahoma"/>
            </a:endParaRPr>
          </a:p>
          <a:p>
            <a:pPr algn="just" marL="12700" marR="6350">
              <a:lnSpc>
                <a:spcPts val="2590"/>
              </a:lnSpc>
            </a:pPr>
            <a:r>
              <a:rPr dirty="0" sz="2400" b="1">
                <a:latin typeface="Tahoma"/>
                <a:cs typeface="Tahoma"/>
              </a:rPr>
              <a:t>Por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sus</a:t>
            </a:r>
            <a:r>
              <a:rPr dirty="0" sz="2400" spc="46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características</a:t>
            </a:r>
            <a:r>
              <a:rPr dirty="0" sz="2400" spc="47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un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estilo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spc="55" b="1">
                <a:latin typeface="Tahoma"/>
                <a:cs typeface="Tahoma"/>
              </a:rPr>
              <a:t>de </a:t>
            </a:r>
            <a:r>
              <a:rPr dirty="0" sz="2400" spc="-10" b="1">
                <a:latin typeface="Tahoma"/>
                <a:cs typeface="Tahoma"/>
              </a:rPr>
              <a:t>enseñanza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más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80" b="1">
                <a:latin typeface="Tahoma"/>
                <a:cs typeface="Tahoma"/>
              </a:rPr>
              <a:t>adecuado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para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105" b="1">
                <a:latin typeface="Tahoma"/>
                <a:cs typeface="Tahoma"/>
              </a:rPr>
              <a:t>otras</a:t>
            </a:r>
            <a:r>
              <a:rPr dirty="0" sz="2400" spc="-5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áreas.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27400" y="4577880"/>
              <a:ext cx="360680" cy="288925"/>
            </a:xfrm>
            <a:custGeom>
              <a:avLst/>
              <a:gdLst/>
              <a:ahLst/>
              <a:cxnLst/>
              <a:rect l="l" t="t" r="r" b="b"/>
              <a:pathLst>
                <a:path w="360679" h="288925">
                  <a:moveTo>
                    <a:pt x="215900" y="0"/>
                  </a:moveTo>
                  <a:lnTo>
                    <a:pt x="215900" y="72237"/>
                  </a:lnTo>
                  <a:lnTo>
                    <a:pt x="0" y="72237"/>
                  </a:lnTo>
                  <a:lnTo>
                    <a:pt x="0" y="216700"/>
                  </a:lnTo>
                  <a:lnTo>
                    <a:pt x="215900" y="216700"/>
                  </a:lnTo>
                  <a:lnTo>
                    <a:pt x="215900" y="288924"/>
                  </a:lnTo>
                  <a:lnTo>
                    <a:pt x="360362" y="144462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27400" y="4577880"/>
              <a:ext cx="360680" cy="288925"/>
            </a:xfrm>
            <a:custGeom>
              <a:avLst/>
              <a:gdLst/>
              <a:ahLst/>
              <a:cxnLst/>
              <a:rect l="l" t="t" r="r" b="b"/>
              <a:pathLst>
                <a:path w="360679" h="288925">
                  <a:moveTo>
                    <a:pt x="0" y="72237"/>
                  </a:moveTo>
                  <a:lnTo>
                    <a:pt x="215900" y="72237"/>
                  </a:lnTo>
                  <a:lnTo>
                    <a:pt x="215900" y="0"/>
                  </a:lnTo>
                  <a:lnTo>
                    <a:pt x="360362" y="144462"/>
                  </a:lnTo>
                  <a:lnTo>
                    <a:pt x="215900" y="288924"/>
                  </a:lnTo>
                  <a:lnTo>
                    <a:pt x="215900" y="216700"/>
                  </a:lnTo>
                  <a:lnTo>
                    <a:pt x="0" y="216700"/>
                  </a:lnTo>
                  <a:lnTo>
                    <a:pt x="0" y="72237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240498" y="4973631"/>
              <a:ext cx="144780" cy="287655"/>
            </a:xfrm>
            <a:custGeom>
              <a:avLst/>
              <a:gdLst/>
              <a:ahLst/>
              <a:cxnLst/>
              <a:rect l="l" t="t" r="r" b="b"/>
              <a:pathLst>
                <a:path w="144779" h="287654">
                  <a:moveTo>
                    <a:pt x="108343" y="0"/>
                  </a:moveTo>
                  <a:lnTo>
                    <a:pt x="36118" y="0"/>
                  </a:lnTo>
                  <a:lnTo>
                    <a:pt x="36118" y="215112"/>
                  </a:lnTo>
                  <a:lnTo>
                    <a:pt x="0" y="215112"/>
                  </a:lnTo>
                  <a:lnTo>
                    <a:pt x="72224" y="287337"/>
                  </a:lnTo>
                  <a:lnTo>
                    <a:pt x="144462" y="215112"/>
                  </a:lnTo>
                  <a:lnTo>
                    <a:pt x="108343" y="215112"/>
                  </a:lnTo>
                  <a:lnTo>
                    <a:pt x="108343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240498" y="4973631"/>
              <a:ext cx="144780" cy="287655"/>
            </a:xfrm>
            <a:custGeom>
              <a:avLst/>
              <a:gdLst/>
              <a:ahLst/>
              <a:cxnLst/>
              <a:rect l="l" t="t" r="r" b="b"/>
              <a:pathLst>
                <a:path w="144779" h="287654">
                  <a:moveTo>
                    <a:pt x="0" y="215112"/>
                  </a:moveTo>
                  <a:lnTo>
                    <a:pt x="36118" y="215112"/>
                  </a:lnTo>
                  <a:lnTo>
                    <a:pt x="36118" y="0"/>
                  </a:lnTo>
                  <a:lnTo>
                    <a:pt x="108343" y="0"/>
                  </a:lnTo>
                  <a:lnTo>
                    <a:pt x="108343" y="215112"/>
                  </a:lnTo>
                  <a:lnTo>
                    <a:pt x="144462" y="215112"/>
                  </a:lnTo>
                  <a:lnTo>
                    <a:pt x="72224" y="287337"/>
                  </a:lnTo>
                  <a:lnTo>
                    <a:pt x="0" y="215112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8" name="object 18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DESCUBRIMIENTO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GUIADO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58127" y="2116708"/>
            <a:ext cx="8234680" cy="18446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200" spc="-190" b="1">
                <a:latin typeface="Tahoma"/>
                <a:cs typeface="Tahoma"/>
              </a:rPr>
              <a:t>El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spc="-85" b="1">
                <a:latin typeface="Tahoma"/>
                <a:cs typeface="Tahoma"/>
              </a:rPr>
              <a:t>profesor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plantea</a:t>
            </a:r>
            <a:r>
              <a:rPr dirty="0" sz="2200" spc="-10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una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-70" b="1">
                <a:latin typeface="Tahoma"/>
                <a:cs typeface="Tahoma"/>
              </a:rPr>
              <a:t>serie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problemas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en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45" b="1">
                <a:latin typeface="Tahoma"/>
                <a:cs typeface="Tahoma"/>
              </a:rPr>
              <a:t>las</a:t>
            </a:r>
            <a:r>
              <a:rPr dirty="0" sz="2200" spc="-95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tareas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que </a:t>
            </a:r>
            <a:r>
              <a:rPr dirty="0" sz="2200" b="1">
                <a:latin typeface="Tahoma"/>
                <a:cs typeface="Tahoma"/>
              </a:rPr>
              <a:t>se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están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ejecutando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para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que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alumno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las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resuelva.</a:t>
            </a:r>
            <a:endParaRPr sz="2200">
              <a:latin typeface="Tahoma"/>
              <a:cs typeface="Tahoma"/>
            </a:endParaRPr>
          </a:p>
          <a:p>
            <a:pPr marL="12700" marR="76835">
              <a:lnSpc>
                <a:spcPct val="100000"/>
              </a:lnSpc>
              <a:spcBef>
                <a:spcPts val="1125"/>
              </a:spcBef>
            </a:pPr>
            <a:r>
              <a:rPr dirty="0" sz="2200" spc="-190" b="1">
                <a:latin typeface="Tahoma"/>
                <a:cs typeface="Tahoma"/>
              </a:rPr>
              <a:t>El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spc="-85" b="1">
                <a:latin typeface="Tahoma"/>
                <a:cs typeface="Tahoma"/>
              </a:rPr>
              <a:t>profesor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debe</a:t>
            </a:r>
            <a:r>
              <a:rPr dirty="0" sz="2200" spc="-35" b="1">
                <a:latin typeface="Tahoma"/>
                <a:cs typeface="Tahoma"/>
              </a:rPr>
              <a:t> esperar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las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85" b="1">
                <a:latin typeface="Tahoma"/>
                <a:cs typeface="Tahoma"/>
              </a:rPr>
              <a:t>respuestas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90" b="1">
                <a:latin typeface="Tahoma"/>
                <a:cs typeface="Tahoma"/>
              </a:rPr>
              <a:t>e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114" b="1">
                <a:latin typeface="Tahoma"/>
                <a:cs typeface="Tahoma"/>
              </a:rPr>
              <a:t>intervenir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en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casos </a:t>
            </a:r>
            <a:r>
              <a:rPr dirty="0" sz="2200" spc="-20" b="1">
                <a:latin typeface="Tahoma"/>
                <a:cs typeface="Tahoma"/>
              </a:rPr>
              <a:t>necesarios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45" b="1">
                <a:latin typeface="Tahoma"/>
                <a:cs typeface="Tahoma"/>
              </a:rPr>
              <a:t>sólo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para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dar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35" b="1">
                <a:latin typeface="Tahoma"/>
                <a:cs typeface="Tahoma"/>
              </a:rPr>
              <a:t>sugerencias,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jamás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90" b="1">
                <a:latin typeface="Tahoma"/>
                <a:cs typeface="Tahoma"/>
              </a:rPr>
              <a:t>da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la </a:t>
            </a:r>
            <a:r>
              <a:rPr dirty="0" sz="2200" spc="-65" b="1">
                <a:latin typeface="Tahoma"/>
                <a:cs typeface="Tahoma"/>
              </a:rPr>
              <a:t>respuesta,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una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vez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obtenida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ésta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alumno,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-9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refuerza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8127" y="4542916"/>
            <a:ext cx="287845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00" b="1">
                <a:latin typeface="Tahoma"/>
                <a:cs typeface="Tahoma"/>
              </a:rPr>
              <a:t>Profesor: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plantea</a:t>
            </a:r>
            <a:r>
              <a:rPr dirty="0" sz="1700" spc="-7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problema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915639" y="4542916"/>
            <a:ext cx="410654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05" b="1">
                <a:latin typeface="Tahoma"/>
                <a:cs typeface="Tahoma"/>
              </a:rPr>
              <a:t>Profesor:</a:t>
            </a:r>
            <a:r>
              <a:rPr dirty="0" sz="1700" spc="20" b="1">
                <a:latin typeface="Tahoma"/>
                <a:cs typeface="Tahoma"/>
              </a:rPr>
              <a:t> </a:t>
            </a:r>
            <a:r>
              <a:rPr dirty="0" sz="1700" spc="-95" b="1">
                <a:latin typeface="Tahoma"/>
                <a:cs typeface="Tahoma"/>
              </a:rPr>
              <a:t>fija</a:t>
            </a:r>
            <a:r>
              <a:rPr dirty="0" sz="1700" spc="5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secuencia</a:t>
            </a:r>
            <a:r>
              <a:rPr dirty="0" sz="1700" spc="50" b="1">
                <a:latin typeface="Tahoma"/>
                <a:cs typeface="Tahoma"/>
              </a:rPr>
              <a:t> </a:t>
            </a:r>
            <a:r>
              <a:rPr dirty="0" sz="1700" spc="55" b="1">
                <a:latin typeface="Tahoma"/>
                <a:cs typeface="Tahoma"/>
              </a:rPr>
              <a:t>de </a:t>
            </a:r>
            <a:r>
              <a:rPr dirty="0" sz="1700" spc="-10" b="1">
                <a:latin typeface="Tahoma"/>
                <a:cs typeface="Tahoma"/>
              </a:rPr>
              <a:t>aprendizaje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658826" y="5317008"/>
            <a:ext cx="152019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0" b="1">
                <a:latin typeface="Tahoma"/>
                <a:cs typeface="Tahoma"/>
              </a:rPr>
              <a:t>Alumno</a:t>
            </a:r>
            <a:r>
              <a:rPr dirty="0" sz="1700" spc="-90" b="1">
                <a:latin typeface="Tahoma"/>
                <a:cs typeface="Tahoma"/>
              </a:rPr>
              <a:t> </a:t>
            </a:r>
            <a:r>
              <a:rPr dirty="0" sz="1700" spc="-20" b="1">
                <a:latin typeface="Tahoma"/>
                <a:cs typeface="Tahoma"/>
              </a:rPr>
              <a:t>actúa</a:t>
            </a:r>
            <a:endParaRPr sz="17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RESOLUCIÓN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PROBLEMAS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11060" y="2078658"/>
            <a:ext cx="708025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45" b="1">
                <a:latin typeface="Tahoma"/>
                <a:cs typeface="Tahoma"/>
              </a:rPr>
              <a:t>El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profesor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aporta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estímulo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realiza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forma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30" b="1">
                <a:latin typeface="Tahoma"/>
                <a:cs typeface="Tahoma"/>
              </a:rPr>
              <a:t>de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11315" y="2291936"/>
            <a:ext cx="398907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35" b="1">
                <a:latin typeface="Tahoma"/>
                <a:cs typeface="Tahoma"/>
              </a:rPr>
              <a:t>pregunta,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problema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situación.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11315" y="2992851"/>
            <a:ext cx="7080884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29285" algn="l"/>
                <a:tab pos="1787525" algn="l"/>
                <a:tab pos="2196465" algn="l"/>
                <a:tab pos="2560320" algn="l"/>
                <a:tab pos="4061460" algn="l"/>
                <a:tab pos="5420995" algn="l"/>
                <a:tab pos="6038215" algn="l"/>
                <a:tab pos="6838315" algn="l"/>
              </a:tabLst>
            </a:pPr>
            <a:r>
              <a:rPr dirty="0" sz="2000" spc="-20" b="1">
                <a:latin typeface="Tahoma"/>
                <a:cs typeface="Tahoma"/>
              </a:rPr>
              <a:t>Este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estímulo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es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la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disonancia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cognitiva,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que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inicia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la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11315" y="3206128"/>
            <a:ext cx="312547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Tahoma"/>
                <a:cs typeface="Tahoma"/>
              </a:rPr>
              <a:t>búsqueda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respuestas.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11569" y="3907044"/>
            <a:ext cx="7080884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0045" algn="l"/>
                <a:tab pos="1446530" algn="l"/>
                <a:tab pos="2586355" algn="l"/>
                <a:tab pos="3068955" algn="l"/>
                <a:tab pos="3528060" algn="l"/>
                <a:tab pos="4748530" algn="l"/>
                <a:tab pos="5233035" algn="l"/>
                <a:tab pos="6254115" algn="l"/>
              </a:tabLst>
            </a:pPr>
            <a:r>
              <a:rPr dirty="0" sz="2000" spc="-25" b="1">
                <a:latin typeface="Tahoma"/>
                <a:cs typeface="Tahoma"/>
              </a:rPr>
              <a:t>El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alumno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dispone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45" b="1">
                <a:latin typeface="Tahoma"/>
                <a:cs typeface="Tahoma"/>
              </a:rPr>
              <a:t>de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5" b="1">
                <a:latin typeface="Tahoma"/>
                <a:cs typeface="Tahoma"/>
              </a:rPr>
              <a:t>un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intervalo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45" b="1">
                <a:latin typeface="Tahoma"/>
                <a:cs typeface="Tahoma"/>
              </a:rPr>
              <a:t>de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10" b="1">
                <a:latin typeface="Tahoma"/>
                <a:cs typeface="Tahoma"/>
              </a:rPr>
              <a:t>tiempo</a:t>
            </a:r>
            <a:r>
              <a:rPr dirty="0" sz="2000" b="1">
                <a:latin typeface="Tahoma"/>
                <a:cs typeface="Tahoma"/>
              </a:rPr>
              <a:t>	</a:t>
            </a:r>
            <a:r>
              <a:rPr dirty="0" sz="2000" spc="-20" b="1">
                <a:latin typeface="Tahoma"/>
                <a:cs typeface="Tahoma"/>
              </a:rPr>
              <a:t>donde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11060" y="4120321"/>
            <a:ext cx="53028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Tahoma"/>
                <a:cs typeface="Tahoma"/>
              </a:rPr>
              <a:t>indaga</a:t>
            </a:r>
            <a:r>
              <a:rPr dirty="0" sz="2000" spc="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busca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variedad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respuestas.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11060" y="4821236"/>
            <a:ext cx="708152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" b="1">
                <a:latin typeface="Tahoma"/>
                <a:cs typeface="Tahoma"/>
              </a:rPr>
              <a:t>El</a:t>
            </a:r>
            <a:r>
              <a:rPr dirty="0" sz="2000" spc="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alumno</a:t>
            </a:r>
            <a:r>
              <a:rPr dirty="0" sz="2000" spc="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descubre</a:t>
            </a:r>
            <a:r>
              <a:rPr dirty="0" sz="2000" spc="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ideas</a:t>
            </a:r>
            <a:r>
              <a:rPr dirty="0" sz="2000" spc="70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múltiples</a:t>
            </a:r>
            <a:r>
              <a:rPr dirty="0" sz="2000" spc="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expresar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11315" y="5034514"/>
            <a:ext cx="705358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Tahoma"/>
                <a:cs typeface="Tahoma"/>
              </a:rPr>
              <a:t>bajo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ideas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únicas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95" b="1">
                <a:latin typeface="Tahoma"/>
                <a:cs typeface="Tahoma"/>
              </a:rPr>
              <a:t>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intrínsecas</a:t>
            </a:r>
            <a:r>
              <a:rPr dirty="0" sz="2000" spc="-60" b="1">
                <a:latin typeface="Tahoma"/>
                <a:cs typeface="Tahoma"/>
              </a:rPr>
              <a:t> dentro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área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temática.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CREATIVIDAD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1956625"/>
            <a:ext cx="6777990" cy="334835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55" b="1">
                <a:latin typeface="Tahoma"/>
                <a:cs typeface="Tahoma"/>
              </a:rPr>
              <a:t>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profesor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propone</a:t>
            </a:r>
            <a:r>
              <a:rPr dirty="0" sz="2000" spc="-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tarea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general.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0"/>
              </a:spcBef>
            </a:pPr>
            <a:endParaRPr sz="2000">
              <a:latin typeface="Tahoma"/>
              <a:cs typeface="Tahoma"/>
            </a:endParaRPr>
          </a:p>
          <a:p>
            <a:pPr marL="12700" marR="80645">
              <a:lnSpc>
                <a:spcPct val="80000"/>
              </a:lnSpc>
              <a:spcBef>
                <a:spcPts val="5"/>
              </a:spcBef>
            </a:pPr>
            <a:r>
              <a:rPr dirty="0" sz="2000" spc="-155" b="1">
                <a:latin typeface="Tahoma"/>
                <a:cs typeface="Tahoma"/>
              </a:rPr>
              <a:t>El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alumno</a:t>
            </a:r>
            <a:r>
              <a:rPr dirty="0" sz="2000" spc="-10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dispone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85" b="1">
                <a:latin typeface="Tahoma"/>
                <a:cs typeface="Tahoma"/>
              </a:rPr>
              <a:t>total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libertad,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facilitando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su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libre </a:t>
            </a:r>
            <a:r>
              <a:rPr dirty="0" sz="2000" spc="-50" b="1">
                <a:latin typeface="Tahoma"/>
                <a:cs typeface="Tahoma"/>
              </a:rPr>
              <a:t>expresión.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Desarrolla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pensamiento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creativo.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4"/>
              </a:spcBef>
            </a:pPr>
            <a:endParaRPr sz="2000">
              <a:latin typeface="Tahoma"/>
              <a:cs typeface="Tahoma"/>
            </a:endParaRPr>
          </a:p>
          <a:p>
            <a:pPr marL="12700" marR="5080">
              <a:lnSpc>
                <a:spcPct val="80000"/>
              </a:lnSpc>
            </a:pPr>
            <a:r>
              <a:rPr dirty="0" sz="2000" spc="-30" b="1">
                <a:latin typeface="Tahoma"/>
                <a:cs typeface="Tahoma"/>
              </a:rPr>
              <a:t>Se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impulsa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creación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nuevos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movimientos, </a:t>
            </a:r>
            <a:r>
              <a:rPr dirty="0" sz="2000" spc="-50" b="1">
                <a:latin typeface="Tahoma"/>
                <a:cs typeface="Tahoma"/>
              </a:rPr>
              <a:t>posibilitando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innovación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tanto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los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alumnos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45" b="1">
                <a:latin typeface="Tahoma"/>
                <a:cs typeface="Tahoma"/>
              </a:rPr>
              <a:t>como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profesor.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b="1">
                <a:latin typeface="Tahoma"/>
                <a:cs typeface="Tahoma"/>
              </a:rPr>
              <a:t>Papel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activo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espontáneo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exploración.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ESTRATEGIA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PRÁCTICA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1956625"/>
            <a:ext cx="6777990" cy="334835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55" b="1">
                <a:latin typeface="Tahoma"/>
                <a:cs typeface="Tahoma"/>
              </a:rPr>
              <a:t>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profesor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propone</a:t>
            </a:r>
            <a:r>
              <a:rPr dirty="0" sz="2000" spc="-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tarea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general.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0"/>
              </a:spcBef>
            </a:pPr>
            <a:endParaRPr sz="2000">
              <a:latin typeface="Tahoma"/>
              <a:cs typeface="Tahoma"/>
            </a:endParaRPr>
          </a:p>
          <a:p>
            <a:pPr marL="12700" marR="80645">
              <a:lnSpc>
                <a:spcPct val="80000"/>
              </a:lnSpc>
              <a:spcBef>
                <a:spcPts val="5"/>
              </a:spcBef>
            </a:pPr>
            <a:r>
              <a:rPr dirty="0" sz="2000" spc="-155" b="1">
                <a:latin typeface="Tahoma"/>
                <a:cs typeface="Tahoma"/>
              </a:rPr>
              <a:t>El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alumno</a:t>
            </a:r>
            <a:r>
              <a:rPr dirty="0" sz="2000" spc="-10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dispone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85" b="1">
                <a:latin typeface="Tahoma"/>
                <a:cs typeface="Tahoma"/>
              </a:rPr>
              <a:t>total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libertad,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facilitando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su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libre </a:t>
            </a:r>
            <a:r>
              <a:rPr dirty="0" sz="2000" spc="-50" b="1">
                <a:latin typeface="Tahoma"/>
                <a:cs typeface="Tahoma"/>
              </a:rPr>
              <a:t>expresión.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Desarrolla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pensamiento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creativo.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4"/>
              </a:spcBef>
            </a:pPr>
            <a:endParaRPr sz="2000">
              <a:latin typeface="Tahoma"/>
              <a:cs typeface="Tahoma"/>
            </a:endParaRPr>
          </a:p>
          <a:p>
            <a:pPr marL="12700" marR="5080">
              <a:lnSpc>
                <a:spcPct val="80000"/>
              </a:lnSpc>
            </a:pPr>
            <a:r>
              <a:rPr dirty="0" sz="2000" spc="-30" b="1">
                <a:latin typeface="Tahoma"/>
                <a:cs typeface="Tahoma"/>
              </a:rPr>
              <a:t>Se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impulsa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creación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nuevos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movimientos, </a:t>
            </a:r>
            <a:r>
              <a:rPr dirty="0" sz="2000" spc="-50" b="1">
                <a:latin typeface="Tahoma"/>
                <a:cs typeface="Tahoma"/>
              </a:rPr>
              <a:t>posibilitando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innovación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tanto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los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alumnos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45" b="1">
                <a:latin typeface="Tahoma"/>
                <a:cs typeface="Tahoma"/>
              </a:rPr>
              <a:t>como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profesor.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b="1">
                <a:latin typeface="Tahoma"/>
                <a:cs typeface="Tahoma"/>
              </a:rPr>
              <a:t>Papel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activo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espontáneo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exploración.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1819275"/>
            <a:ext cx="9144000" cy="5038725"/>
            <a:chOff x="0" y="1819275"/>
            <a:chExt cx="9144000" cy="50387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4081" y="1819275"/>
              <a:ext cx="5708499" cy="427974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3157601" y="1852929"/>
              <a:ext cx="1933575" cy="370840"/>
            </a:xfrm>
            <a:custGeom>
              <a:avLst/>
              <a:gdLst/>
              <a:ahLst/>
              <a:cxnLst/>
              <a:rect l="l" t="t" r="r" b="b"/>
              <a:pathLst>
                <a:path w="1933575" h="370839">
                  <a:moveTo>
                    <a:pt x="1933575" y="46101"/>
                  </a:moveTo>
                  <a:lnTo>
                    <a:pt x="1887093" y="46101"/>
                  </a:lnTo>
                  <a:lnTo>
                    <a:pt x="1887093" y="324739"/>
                  </a:lnTo>
                  <a:lnTo>
                    <a:pt x="1933575" y="324739"/>
                  </a:lnTo>
                  <a:lnTo>
                    <a:pt x="1933575" y="46101"/>
                  </a:lnTo>
                  <a:close/>
                </a:path>
                <a:path w="1933575" h="370839">
                  <a:moveTo>
                    <a:pt x="1933575" y="0"/>
                  </a:moveTo>
                  <a:lnTo>
                    <a:pt x="0" y="0"/>
                  </a:lnTo>
                  <a:lnTo>
                    <a:pt x="0" y="45720"/>
                  </a:lnTo>
                  <a:lnTo>
                    <a:pt x="0" y="325120"/>
                  </a:lnTo>
                  <a:lnTo>
                    <a:pt x="0" y="370840"/>
                  </a:lnTo>
                  <a:lnTo>
                    <a:pt x="1933575" y="370840"/>
                  </a:lnTo>
                  <a:lnTo>
                    <a:pt x="1933575" y="325120"/>
                  </a:lnTo>
                  <a:lnTo>
                    <a:pt x="46355" y="325120"/>
                  </a:lnTo>
                  <a:lnTo>
                    <a:pt x="46355" y="45720"/>
                  </a:lnTo>
                  <a:lnTo>
                    <a:pt x="1933575" y="45720"/>
                  </a:lnTo>
                  <a:lnTo>
                    <a:pt x="1933575" y="0"/>
                  </a:lnTo>
                  <a:close/>
                </a:path>
              </a:pathLst>
            </a:custGeom>
            <a:solidFill>
              <a:srgbClr val="F5C2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57601" y="1852676"/>
              <a:ext cx="1933575" cy="371475"/>
            </a:xfrm>
            <a:custGeom>
              <a:avLst/>
              <a:gdLst/>
              <a:ahLst/>
              <a:cxnLst/>
              <a:rect l="l" t="t" r="r" b="b"/>
              <a:pathLst>
                <a:path w="1933575" h="371475">
                  <a:moveTo>
                    <a:pt x="0" y="0"/>
                  </a:moveTo>
                  <a:lnTo>
                    <a:pt x="1933575" y="0"/>
                  </a:lnTo>
                  <a:lnTo>
                    <a:pt x="1933575" y="371475"/>
                  </a:lnTo>
                  <a:lnTo>
                    <a:pt x="0" y="371475"/>
                  </a:lnTo>
                  <a:lnTo>
                    <a:pt x="0" y="0"/>
                  </a:lnTo>
                  <a:close/>
                </a:path>
                <a:path w="1933575" h="371475">
                  <a:moveTo>
                    <a:pt x="46355" y="46354"/>
                  </a:moveTo>
                  <a:lnTo>
                    <a:pt x="46355" y="324993"/>
                  </a:lnTo>
                  <a:lnTo>
                    <a:pt x="1887093" y="324993"/>
                  </a:lnTo>
                  <a:lnTo>
                    <a:pt x="1887093" y="46354"/>
                  </a:lnTo>
                  <a:lnTo>
                    <a:pt x="46355" y="46354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381125"/>
            <a:ext cx="6467475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Decreto</a:t>
            </a:r>
            <a:r>
              <a:rPr dirty="0" sz="1550" spc="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36/2022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ESTRATEGIA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PRÁCTICA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GLOBAL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10540" y="2025399"/>
            <a:ext cx="7367905" cy="333819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spc="-40">
                <a:latin typeface="Verdana"/>
                <a:cs typeface="Verdana"/>
              </a:rPr>
              <a:t>GLOBAL</a:t>
            </a:r>
            <a:r>
              <a:rPr dirty="0" sz="2000" spc="-125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PURA:</a:t>
            </a:r>
            <a:endParaRPr sz="2000">
              <a:latin typeface="Verdana"/>
              <a:cs typeface="Verdana"/>
            </a:endParaRPr>
          </a:p>
          <a:p>
            <a:pPr marL="926465" indent="-456565">
              <a:lnSpc>
                <a:spcPct val="100000"/>
              </a:lnSpc>
              <a:spcBef>
                <a:spcPts val="440"/>
              </a:spcBef>
              <a:buClr>
                <a:srgbClr val="D1282D"/>
              </a:buClr>
              <a:buFont typeface="Arial MT"/>
              <a:buChar char="•"/>
              <a:tabLst>
                <a:tab pos="926465" algn="l"/>
              </a:tabLst>
            </a:pPr>
            <a:r>
              <a:rPr dirty="0" sz="1800" spc="-10">
                <a:latin typeface="Verdana"/>
                <a:cs typeface="Verdana"/>
              </a:rPr>
              <a:t>Ejecución</a:t>
            </a:r>
            <a:r>
              <a:rPr dirty="0" sz="1800" spc="-12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en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 spc="-155">
                <a:latin typeface="Verdana"/>
                <a:cs typeface="Verdana"/>
              </a:rPr>
              <a:t>su</a:t>
            </a:r>
            <a:r>
              <a:rPr dirty="0" sz="1800" spc="-9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totalidad</a:t>
            </a:r>
            <a:r>
              <a:rPr dirty="0" sz="1800" spc="-105">
                <a:latin typeface="Verdana"/>
                <a:cs typeface="Verdana"/>
              </a:rPr>
              <a:t> </a:t>
            </a:r>
            <a:r>
              <a:rPr dirty="0" sz="1800" spc="95">
                <a:latin typeface="Verdana"/>
                <a:cs typeface="Verdana"/>
              </a:rPr>
              <a:t>de</a:t>
            </a:r>
            <a:r>
              <a:rPr dirty="0" sz="1800" spc="-11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2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tarea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propuesta.</a:t>
            </a:r>
            <a:endParaRPr sz="1800">
              <a:latin typeface="Verdana"/>
              <a:cs typeface="Verdana"/>
            </a:endParaRPr>
          </a:p>
          <a:p>
            <a:pPr marL="926465" indent="-456565">
              <a:lnSpc>
                <a:spcPct val="100000"/>
              </a:lnSpc>
              <a:spcBef>
                <a:spcPts val="434"/>
              </a:spcBef>
              <a:buClr>
                <a:srgbClr val="D1282D"/>
              </a:buClr>
              <a:buFont typeface="Arial MT"/>
              <a:buChar char="•"/>
              <a:tabLst>
                <a:tab pos="926465" algn="l"/>
              </a:tabLst>
            </a:pPr>
            <a:r>
              <a:rPr dirty="0" sz="1800">
                <a:latin typeface="Verdana"/>
                <a:cs typeface="Verdana"/>
              </a:rPr>
              <a:t>Aconsejable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para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35">
                <a:latin typeface="Verdana"/>
                <a:cs typeface="Verdana"/>
              </a:rPr>
              <a:t>tareas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-100">
                <a:latin typeface="Verdana"/>
                <a:cs typeface="Verdana"/>
              </a:rPr>
              <a:t>simples</a:t>
            </a:r>
            <a:r>
              <a:rPr dirty="0" sz="1800" spc="-110">
                <a:latin typeface="Verdana"/>
                <a:cs typeface="Verdana"/>
              </a:rPr>
              <a:t> </a:t>
            </a:r>
            <a:r>
              <a:rPr dirty="0" sz="1800" spc="85">
                <a:latin typeface="Verdana"/>
                <a:cs typeface="Verdana"/>
              </a:rPr>
              <a:t>o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complejas</a:t>
            </a:r>
            <a:r>
              <a:rPr dirty="0" sz="1800" spc="-9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no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difíciles.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dirty="0" sz="2000" spc="-40">
                <a:latin typeface="Verdana"/>
                <a:cs typeface="Verdana"/>
              </a:rPr>
              <a:t>GLOBAL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110">
                <a:latin typeface="Verdana"/>
                <a:cs typeface="Verdana"/>
              </a:rPr>
              <a:t>CON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-80">
                <a:latin typeface="Verdana"/>
                <a:cs typeface="Verdana"/>
              </a:rPr>
              <a:t>POLARIZACIÓN</a:t>
            </a:r>
            <a:r>
              <a:rPr dirty="0" sz="2000" spc="-165">
                <a:latin typeface="Verdana"/>
                <a:cs typeface="Verdana"/>
              </a:rPr>
              <a:t> </a:t>
            </a:r>
            <a:r>
              <a:rPr dirty="0" sz="2000" spc="-135">
                <a:latin typeface="Verdana"/>
                <a:cs typeface="Verdana"/>
              </a:rPr>
              <a:t>DE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 spc="-45">
                <a:latin typeface="Verdana"/>
                <a:cs typeface="Verdana"/>
              </a:rPr>
              <a:t>LA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ATENCIÓN:</a:t>
            </a:r>
            <a:endParaRPr sz="2000">
              <a:latin typeface="Verdana"/>
              <a:cs typeface="Verdana"/>
            </a:endParaRPr>
          </a:p>
          <a:p>
            <a:pPr algn="just" marL="927100" marR="6985" indent="-457200">
              <a:lnSpc>
                <a:spcPct val="100000"/>
              </a:lnSpc>
              <a:spcBef>
                <a:spcPts val="440"/>
              </a:spcBef>
              <a:buClr>
                <a:srgbClr val="D1282D"/>
              </a:buClr>
              <a:buFont typeface="Arial MT"/>
              <a:buChar char="•"/>
              <a:tabLst>
                <a:tab pos="927100" algn="l"/>
              </a:tabLst>
            </a:pP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16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tarea</a:t>
            </a:r>
            <a:r>
              <a:rPr dirty="0" sz="1800" spc="1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se</a:t>
            </a:r>
            <a:r>
              <a:rPr dirty="0" sz="1800" spc="1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realiza</a:t>
            </a:r>
            <a:r>
              <a:rPr dirty="0" sz="1800" spc="15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completa,</a:t>
            </a:r>
            <a:r>
              <a:rPr dirty="0" sz="1800" spc="15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pero</a:t>
            </a:r>
            <a:r>
              <a:rPr dirty="0" sz="1800" spc="15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señalando</a:t>
            </a:r>
            <a:r>
              <a:rPr dirty="0" sz="1800" spc="16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aspectos </a:t>
            </a:r>
            <a:r>
              <a:rPr dirty="0" sz="1800">
                <a:latin typeface="Verdana"/>
                <a:cs typeface="Verdana"/>
              </a:rPr>
              <a:t>concretos</a:t>
            </a:r>
            <a:r>
              <a:rPr dirty="0" sz="1800" spc="-5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para</a:t>
            </a:r>
            <a:r>
              <a:rPr dirty="0" sz="1800" spc="-75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centrar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9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atención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del</a:t>
            </a:r>
            <a:r>
              <a:rPr dirty="0" sz="1800" spc="-70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alumno</a:t>
            </a:r>
            <a:r>
              <a:rPr dirty="0" sz="1800" spc="-7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en</a:t>
            </a:r>
            <a:r>
              <a:rPr dirty="0" sz="1800" spc="-5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ellos.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dirty="0" sz="2000" spc="-40">
                <a:latin typeface="Verdana"/>
                <a:cs typeface="Verdana"/>
              </a:rPr>
              <a:t>GLOBAL</a:t>
            </a:r>
            <a:r>
              <a:rPr dirty="0" sz="2000" spc="-130">
                <a:latin typeface="Verdana"/>
                <a:cs typeface="Verdana"/>
              </a:rPr>
              <a:t> </a:t>
            </a:r>
            <a:r>
              <a:rPr dirty="0" sz="2000" spc="110">
                <a:latin typeface="Verdana"/>
                <a:cs typeface="Verdana"/>
              </a:rPr>
              <a:t>CON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-45">
                <a:latin typeface="Verdana"/>
                <a:cs typeface="Verdana"/>
              </a:rPr>
              <a:t>MODIFICACIÓN</a:t>
            </a:r>
            <a:r>
              <a:rPr dirty="0" sz="2000" spc="-165">
                <a:latin typeface="Verdana"/>
                <a:cs typeface="Verdana"/>
              </a:rPr>
              <a:t> </a:t>
            </a:r>
            <a:r>
              <a:rPr dirty="0" sz="2000" spc="-135">
                <a:latin typeface="Verdana"/>
                <a:cs typeface="Verdana"/>
              </a:rPr>
              <a:t>DE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 spc="-45">
                <a:latin typeface="Verdana"/>
                <a:cs typeface="Verdana"/>
              </a:rPr>
              <a:t>LA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-145">
                <a:latin typeface="Verdana"/>
                <a:cs typeface="Verdana"/>
              </a:rPr>
              <a:t>SITUACIÓN</a:t>
            </a:r>
            <a:r>
              <a:rPr dirty="0" sz="2000" spc="-15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REAL</a:t>
            </a:r>
            <a:r>
              <a:rPr dirty="0" sz="2400" spc="-10">
                <a:latin typeface="Verdana"/>
                <a:cs typeface="Verdana"/>
              </a:rPr>
              <a:t>:</a:t>
            </a:r>
            <a:endParaRPr sz="2400">
              <a:latin typeface="Verdana"/>
              <a:cs typeface="Verdana"/>
            </a:endParaRPr>
          </a:p>
          <a:p>
            <a:pPr algn="just" marL="927100" marR="5080" indent="-457200">
              <a:lnSpc>
                <a:spcPct val="100000"/>
              </a:lnSpc>
              <a:spcBef>
                <a:spcPts val="445"/>
              </a:spcBef>
              <a:buClr>
                <a:srgbClr val="D1282D"/>
              </a:buClr>
              <a:buFont typeface="Arial MT"/>
              <a:buChar char="•"/>
              <a:tabLst>
                <a:tab pos="927100" algn="l"/>
              </a:tabLst>
            </a:pPr>
            <a:r>
              <a:rPr dirty="0" sz="1800" spc="-45">
                <a:latin typeface="Verdana"/>
                <a:cs typeface="Verdana"/>
              </a:rPr>
              <a:t>Se</a:t>
            </a:r>
            <a:r>
              <a:rPr dirty="0" sz="1800" spc="8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modifican</a:t>
            </a:r>
            <a:r>
              <a:rPr dirty="0" sz="1800" spc="85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las</a:t>
            </a:r>
            <a:r>
              <a:rPr dirty="0" sz="1800" spc="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condiciones</a:t>
            </a:r>
            <a:r>
              <a:rPr dirty="0" sz="1800" spc="90">
                <a:latin typeface="Verdana"/>
                <a:cs typeface="Verdana"/>
              </a:rPr>
              <a:t> </a:t>
            </a:r>
            <a:r>
              <a:rPr dirty="0" sz="1800" spc="95">
                <a:latin typeface="Verdana"/>
                <a:cs typeface="Verdana"/>
              </a:rPr>
              <a:t>de</a:t>
            </a:r>
            <a:r>
              <a:rPr dirty="0" sz="1800" spc="9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ejecución</a:t>
            </a:r>
            <a:r>
              <a:rPr dirty="0" sz="1800" spc="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que</a:t>
            </a:r>
            <a:r>
              <a:rPr dirty="0" sz="1800" spc="80">
                <a:latin typeface="Verdana"/>
                <a:cs typeface="Verdana"/>
              </a:rPr>
              <a:t> </a:t>
            </a:r>
            <a:r>
              <a:rPr dirty="0" sz="1800" spc="150">
                <a:latin typeface="Verdana"/>
                <a:cs typeface="Verdana"/>
              </a:rPr>
              <a:t>a</a:t>
            </a:r>
            <a:r>
              <a:rPr dirty="0" sz="1800" spc="7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veces </a:t>
            </a:r>
            <a:r>
              <a:rPr dirty="0" sz="1800">
                <a:latin typeface="Verdana"/>
                <a:cs typeface="Verdana"/>
              </a:rPr>
              <a:t>configuran</a:t>
            </a:r>
            <a:r>
              <a:rPr dirty="0" sz="1800" spc="220">
                <a:latin typeface="Verdana"/>
                <a:cs typeface="Verdana"/>
              </a:rPr>
              <a:t> 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215">
                <a:latin typeface="Verdana"/>
                <a:cs typeface="Verdana"/>
              </a:rPr>
              <a:t>  </a:t>
            </a:r>
            <a:r>
              <a:rPr dirty="0" sz="1800">
                <a:latin typeface="Verdana"/>
                <a:cs typeface="Verdana"/>
              </a:rPr>
              <a:t>secuencia</a:t>
            </a:r>
            <a:r>
              <a:rPr dirty="0" sz="1800" spc="215">
                <a:latin typeface="Verdana"/>
                <a:cs typeface="Verdana"/>
              </a:rPr>
              <a:t>  </a:t>
            </a:r>
            <a:r>
              <a:rPr dirty="0" sz="1800" spc="95">
                <a:latin typeface="Verdana"/>
                <a:cs typeface="Verdana"/>
              </a:rPr>
              <a:t>de</a:t>
            </a:r>
            <a:r>
              <a:rPr dirty="0" sz="1800" spc="220">
                <a:latin typeface="Verdana"/>
                <a:cs typeface="Verdana"/>
              </a:rPr>
              <a:t>  </a:t>
            </a:r>
            <a:r>
              <a:rPr dirty="0" sz="1800">
                <a:latin typeface="Verdana"/>
                <a:cs typeface="Verdana"/>
              </a:rPr>
              <a:t>una</a:t>
            </a:r>
            <a:r>
              <a:rPr dirty="0" sz="1800" spc="225">
                <a:latin typeface="Verdana"/>
                <a:cs typeface="Verdana"/>
              </a:rPr>
              <a:t>  </a:t>
            </a:r>
            <a:r>
              <a:rPr dirty="0" sz="1800">
                <a:latin typeface="Verdana"/>
                <a:cs typeface="Verdana"/>
              </a:rPr>
              <a:t>progresión,</a:t>
            </a:r>
            <a:r>
              <a:rPr dirty="0" sz="1800" spc="220">
                <a:latin typeface="Verdana"/>
                <a:cs typeface="Verdana"/>
              </a:rPr>
              <a:t>  </a:t>
            </a:r>
            <a:r>
              <a:rPr dirty="0" sz="1800" spc="-20">
                <a:latin typeface="Verdana"/>
                <a:cs typeface="Verdana"/>
              </a:rPr>
              <a:t>para </a:t>
            </a:r>
            <a:r>
              <a:rPr dirty="0" sz="1800" spc="-110">
                <a:latin typeface="Verdana"/>
                <a:cs typeface="Verdana"/>
              </a:rPr>
              <a:t>disminuir</a:t>
            </a:r>
            <a:r>
              <a:rPr dirty="0" sz="1800" spc="-13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9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complejidad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 spc="85">
                <a:latin typeface="Verdana"/>
                <a:cs typeface="Verdana"/>
              </a:rPr>
              <a:t>o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el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riesgo.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ESTRATEGIA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PRÁCTICA</a:t>
            </a:r>
            <a:r>
              <a:rPr dirty="0" sz="1600" spc="-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ANALÍTICA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1954022"/>
            <a:ext cx="7426325" cy="3530600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2000" spc="-100">
                <a:latin typeface="Verdana"/>
                <a:cs typeface="Verdana"/>
              </a:rPr>
              <a:t>ANALÍTICA</a:t>
            </a:r>
            <a:r>
              <a:rPr dirty="0" sz="2000" spc="-150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PURA:</a:t>
            </a:r>
            <a:endParaRPr sz="2000">
              <a:latin typeface="Verdana"/>
              <a:cs typeface="Verdana"/>
            </a:endParaRPr>
          </a:p>
          <a:p>
            <a:pPr marL="927100" marR="787400" indent="-457200">
              <a:lnSpc>
                <a:spcPts val="1939"/>
              </a:lnSpc>
              <a:spcBef>
                <a:spcPts val="475"/>
              </a:spcBef>
              <a:buClr>
                <a:srgbClr val="D1282D"/>
              </a:buClr>
              <a:buFont typeface="Arial MT"/>
              <a:buChar char="•"/>
              <a:tabLst>
                <a:tab pos="927100" algn="l"/>
              </a:tabLst>
            </a:pP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7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ejecución</a:t>
            </a:r>
            <a:r>
              <a:rPr dirty="0" sz="1800" spc="-10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comienza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por</a:t>
            </a:r>
            <a:r>
              <a:rPr dirty="0" sz="1800" spc="-9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parte</a:t>
            </a:r>
            <a:r>
              <a:rPr dirty="0" sz="1800" spc="-6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que</a:t>
            </a:r>
            <a:r>
              <a:rPr dirty="0" sz="1800" spc="-70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el</a:t>
            </a:r>
            <a:r>
              <a:rPr dirty="0" sz="1800" spc="-70">
                <a:latin typeface="Verdana"/>
                <a:cs typeface="Verdana"/>
              </a:rPr>
              <a:t> </a:t>
            </a:r>
            <a:r>
              <a:rPr dirty="0" sz="1800" spc="-35">
                <a:latin typeface="Verdana"/>
                <a:cs typeface="Verdana"/>
              </a:rPr>
              <a:t>profesor </a:t>
            </a:r>
            <a:r>
              <a:rPr dirty="0" sz="1800">
                <a:latin typeface="Verdana"/>
                <a:cs typeface="Verdana"/>
              </a:rPr>
              <a:t>considera</a:t>
            </a:r>
            <a:r>
              <a:rPr dirty="0" sz="1800" spc="-135">
                <a:latin typeface="Verdana"/>
                <a:cs typeface="Verdana"/>
              </a:rPr>
              <a:t> </a:t>
            </a:r>
            <a:r>
              <a:rPr dirty="0" sz="1800" spc="-65">
                <a:latin typeface="Verdana"/>
                <a:cs typeface="Verdana"/>
              </a:rPr>
              <a:t>más</a:t>
            </a:r>
            <a:r>
              <a:rPr dirty="0" sz="1800" spc="-14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importante.</a:t>
            </a:r>
            <a:endParaRPr sz="1800">
              <a:latin typeface="Verdana"/>
              <a:cs typeface="Verdana"/>
            </a:endParaRPr>
          </a:p>
          <a:p>
            <a:pPr marL="927100" marR="40640" indent="-457200">
              <a:lnSpc>
                <a:spcPts val="1939"/>
              </a:lnSpc>
              <a:spcBef>
                <a:spcPts val="439"/>
              </a:spcBef>
              <a:buClr>
                <a:srgbClr val="D1282D"/>
              </a:buClr>
              <a:buFont typeface="Arial MT"/>
              <a:buChar char="•"/>
              <a:tabLst>
                <a:tab pos="927100" algn="l"/>
              </a:tabLst>
            </a:pPr>
            <a:r>
              <a:rPr dirty="0" sz="1800" spc="-130">
                <a:latin typeface="Verdana"/>
                <a:cs typeface="Verdana"/>
              </a:rPr>
              <a:t>Se</a:t>
            </a:r>
            <a:r>
              <a:rPr dirty="0" sz="1800" spc="-35">
                <a:latin typeface="Verdana"/>
                <a:cs typeface="Verdana"/>
              </a:rPr>
              <a:t> </a:t>
            </a:r>
            <a:r>
              <a:rPr dirty="0" sz="1800" spc="-90">
                <a:latin typeface="Verdana"/>
                <a:cs typeface="Verdana"/>
              </a:rPr>
              <a:t>utiliza </a:t>
            </a:r>
            <a:r>
              <a:rPr dirty="0" sz="1800">
                <a:latin typeface="Verdana"/>
                <a:cs typeface="Verdana"/>
              </a:rPr>
              <a:t>para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el</a:t>
            </a:r>
            <a:r>
              <a:rPr dirty="0" sz="1800" spc="-2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perfeccionamiento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específico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90">
                <a:latin typeface="Verdana"/>
                <a:cs typeface="Verdana"/>
              </a:rPr>
              <a:t>de</a:t>
            </a:r>
            <a:r>
              <a:rPr dirty="0" sz="1800" spc="-3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alguna parte.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2000" spc="-100">
                <a:latin typeface="Verdana"/>
                <a:cs typeface="Verdana"/>
              </a:rPr>
              <a:t>ANALÍTICA</a:t>
            </a:r>
            <a:r>
              <a:rPr dirty="0" sz="2000" spc="-150">
                <a:latin typeface="Verdana"/>
                <a:cs typeface="Verdana"/>
              </a:rPr>
              <a:t> </a:t>
            </a:r>
            <a:r>
              <a:rPr dirty="0" sz="2000" spc="-30">
                <a:latin typeface="Verdana"/>
                <a:cs typeface="Verdana"/>
              </a:rPr>
              <a:t>SECUENCIAL:</a:t>
            </a:r>
            <a:endParaRPr sz="2000">
              <a:latin typeface="Verdana"/>
              <a:cs typeface="Verdana"/>
            </a:endParaRPr>
          </a:p>
          <a:p>
            <a:pPr marL="927100" marR="5080" indent="-457200">
              <a:lnSpc>
                <a:spcPts val="1939"/>
              </a:lnSpc>
              <a:spcBef>
                <a:spcPts val="475"/>
              </a:spcBef>
              <a:buClr>
                <a:srgbClr val="D1282D"/>
              </a:buClr>
              <a:buFont typeface="Arial MT"/>
              <a:buChar char="•"/>
              <a:tabLst>
                <a:tab pos="927100" algn="l"/>
              </a:tabLst>
            </a:pP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tarea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 spc="-90">
                <a:latin typeface="Verdana"/>
                <a:cs typeface="Verdana"/>
              </a:rPr>
              <a:t>se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descompone</a:t>
            </a:r>
            <a:r>
              <a:rPr dirty="0" sz="1800" spc="-2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en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 spc="-55">
                <a:latin typeface="Verdana"/>
                <a:cs typeface="Verdana"/>
              </a:rPr>
              <a:t>partes</a:t>
            </a:r>
            <a:r>
              <a:rPr dirty="0" sz="1800" spc="-25">
                <a:latin typeface="Verdana"/>
                <a:cs typeface="Verdana"/>
              </a:rPr>
              <a:t> </a:t>
            </a:r>
            <a:r>
              <a:rPr dirty="0" sz="1800" spc="-114">
                <a:latin typeface="Verdana"/>
                <a:cs typeface="Verdana"/>
              </a:rPr>
              <a:t>y</a:t>
            </a:r>
            <a:r>
              <a:rPr dirty="0" sz="1800" spc="-55">
                <a:latin typeface="Verdana"/>
                <a:cs typeface="Verdana"/>
              </a:rPr>
              <a:t> </a:t>
            </a:r>
            <a:r>
              <a:rPr dirty="0" sz="1800" spc="-90">
                <a:latin typeface="Verdana"/>
                <a:cs typeface="Verdana"/>
              </a:rPr>
              <a:t>se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va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ejecutando</a:t>
            </a:r>
            <a:r>
              <a:rPr dirty="0" sz="1800" spc="-15">
                <a:latin typeface="Verdana"/>
                <a:cs typeface="Verdana"/>
              </a:rPr>
              <a:t> </a:t>
            </a:r>
            <a:r>
              <a:rPr dirty="0" sz="1800" spc="65">
                <a:latin typeface="Verdana"/>
                <a:cs typeface="Verdana"/>
              </a:rPr>
              <a:t>de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6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primera</a:t>
            </a:r>
            <a:r>
              <a:rPr dirty="0" sz="1800" spc="175">
                <a:latin typeface="Verdana"/>
                <a:cs typeface="Verdana"/>
              </a:rPr>
              <a:t> </a:t>
            </a:r>
            <a:r>
              <a:rPr dirty="0" sz="1800" spc="150">
                <a:latin typeface="Verdana"/>
                <a:cs typeface="Verdana"/>
              </a:rPr>
              <a:t>a</a:t>
            </a:r>
            <a:r>
              <a:rPr dirty="0" sz="1800" spc="-16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60">
                <a:latin typeface="Verdana"/>
                <a:cs typeface="Verdana"/>
              </a:rPr>
              <a:t> </a:t>
            </a:r>
            <a:r>
              <a:rPr dirty="0" sz="1800" spc="-65">
                <a:latin typeface="Verdana"/>
                <a:cs typeface="Verdana"/>
              </a:rPr>
              <a:t>última</a:t>
            </a:r>
            <a:r>
              <a:rPr dirty="0" sz="1800" spc="-16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independientemente.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2000" spc="-100">
                <a:latin typeface="Verdana"/>
                <a:cs typeface="Verdana"/>
              </a:rPr>
              <a:t>ANALÍTICA</a:t>
            </a:r>
            <a:r>
              <a:rPr dirty="0" sz="2000" spc="-150">
                <a:latin typeface="Verdana"/>
                <a:cs typeface="Verdana"/>
              </a:rPr>
              <a:t> </a:t>
            </a:r>
            <a:r>
              <a:rPr dirty="0" sz="2000" spc="-25">
                <a:latin typeface="Verdana"/>
                <a:cs typeface="Verdana"/>
              </a:rPr>
              <a:t>PROGRESIVA:</a:t>
            </a:r>
            <a:endParaRPr sz="2000">
              <a:latin typeface="Verdana"/>
              <a:cs typeface="Verdana"/>
            </a:endParaRPr>
          </a:p>
          <a:p>
            <a:pPr marL="927100" marR="24765" indent="-457200">
              <a:lnSpc>
                <a:spcPts val="1939"/>
              </a:lnSpc>
              <a:spcBef>
                <a:spcPts val="475"/>
              </a:spcBef>
              <a:buClr>
                <a:srgbClr val="D1282D"/>
              </a:buClr>
              <a:buFont typeface="Arial MT"/>
              <a:buChar char="•"/>
              <a:tabLst>
                <a:tab pos="927100" algn="l"/>
              </a:tabLst>
            </a:pP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3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ejecución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 spc="-90">
                <a:latin typeface="Verdana"/>
                <a:cs typeface="Verdana"/>
              </a:rPr>
              <a:t>se</a:t>
            </a:r>
            <a:r>
              <a:rPr dirty="0" sz="1800" spc="-35">
                <a:latin typeface="Verdana"/>
                <a:cs typeface="Verdana"/>
              </a:rPr>
              <a:t> </a:t>
            </a:r>
            <a:r>
              <a:rPr dirty="0" sz="1800" spc="-50">
                <a:latin typeface="Verdana"/>
                <a:cs typeface="Verdana"/>
              </a:rPr>
              <a:t>realiza</a:t>
            </a:r>
            <a:r>
              <a:rPr dirty="0" sz="1800" spc="-7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añadiendo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 spc="150">
                <a:latin typeface="Verdana"/>
                <a:cs typeface="Verdana"/>
              </a:rPr>
              <a:t>a</a:t>
            </a:r>
            <a:r>
              <a:rPr dirty="0" sz="1800" spc="-4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60">
                <a:latin typeface="Verdana"/>
                <a:cs typeface="Verdana"/>
              </a:rPr>
              <a:t> </a:t>
            </a:r>
            <a:r>
              <a:rPr dirty="0" sz="1800" spc="-50">
                <a:latin typeface="Verdana"/>
                <a:cs typeface="Verdana"/>
              </a:rPr>
              <a:t>primera</a:t>
            </a:r>
            <a:r>
              <a:rPr dirty="0" sz="1800" spc="-7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secuencia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2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segunda</a:t>
            </a:r>
            <a:r>
              <a:rPr dirty="0" sz="1800" spc="-80">
                <a:latin typeface="Verdana"/>
                <a:cs typeface="Verdana"/>
              </a:rPr>
              <a:t> </a:t>
            </a:r>
            <a:r>
              <a:rPr dirty="0" sz="1800" spc="-114">
                <a:latin typeface="Verdana"/>
                <a:cs typeface="Verdana"/>
              </a:rPr>
              <a:t>y</a:t>
            </a:r>
            <a:r>
              <a:rPr dirty="0" sz="1800" spc="-105">
                <a:latin typeface="Verdana"/>
                <a:cs typeface="Verdana"/>
              </a:rPr>
              <a:t> </a:t>
            </a:r>
            <a:r>
              <a:rPr dirty="0" sz="1800" spc="-95">
                <a:latin typeface="Verdana"/>
                <a:cs typeface="Verdana"/>
              </a:rPr>
              <a:t>así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sucesivamente.</a:t>
            </a:r>
            <a:endParaRPr sz="1800">
              <a:latin typeface="Verdana"/>
              <a:cs typeface="Verdana"/>
            </a:endParaRPr>
          </a:p>
          <a:p>
            <a:pPr marL="926465" indent="-456565">
              <a:lnSpc>
                <a:spcPct val="100000"/>
              </a:lnSpc>
              <a:spcBef>
                <a:spcPts val="190"/>
              </a:spcBef>
              <a:buClr>
                <a:srgbClr val="D1282D"/>
              </a:buClr>
              <a:buFont typeface="Arial MT"/>
              <a:buChar char="•"/>
              <a:tabLst>
                <a:tab pos="926465" algn="l"/>
              </a:tabLst>
            </a:pPr>
            <a:r>
              <a:rPr dirty="0" sz="1800" spc="-220">
                <a:latin typeface="Verdana"/>
                <a:cs typeface="Verdana"/>
              </a:rPr>
              <a:t>Es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14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que</a:t>
            </a:r>
            <a:r>
              <a:rPr dirty="0" sz="1800" spc="-90">
                <a:latin typeface="Verdana"/>
                <a:cs typeface="Verdana"/>
              </a:rPr>
              <a:t> </a:t>
            </a:r>
            <a:r>
              <a:rPr dirty="0" sz="1800" spc="-70">
                <a:latin typeface="Verdana"/>
                <a:cs typeface="Verdana"/>
              </a:rPr>
              <a:t>más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 spc="-90">
                <a:latin typeface="Verdana"/>
                <a:cs typeface="Verdana"/>
              </a:rPr>
              <a:t>se </a:t>
            </a:r>
            <a:r>
              <a:rPr dirty="0" sz="1800" spc="-55">
                <a:latin typeface="Verdana"/>
                <a:cs typeface="Verdana"/>
              </a:rPr>
              <a:t>usa</a:t>
            </a:r>
            <a:r>
              <a:rPr dirty="0" sz="1800" spc="-90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en</a:t>
            </a:r>
            <a:r>
              <a:rPr dirty="0" sz="1800" spc="-85">
                <a:latin typeface="Verdana"/>
                <a:cs typeface="Verdana"/>
              </a:rPr>
              <a:t> </a:t>
            </a:r>
            <a:r>
              <a:rPr dirty="0" sz="1800">
                <a:latin typeface="Verdana"/>
                <a:cs typeface="Verdana"/>
              </a:rPr>
              <a:t>la</a:t>
            </a:r>
            <a:r>
              <a:rPr dirty="0" sz="1800" spc="-120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enseñanza.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PROGRAMAS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INDIVIDUALES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00782" y="1963610"/>
            <a:ext cx="7080250" cy="362204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12700" marR="6350">
              <a:lnSpc>
                <a:spcPts val="2590"/>
              </a:lnSpc>
              <a:spcBef>
                <a:spcPts val="425"/>
              </a:spcBef>
            </a:pP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labor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del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docente</a:t>
            </a:r>
            <a:r>
              <a:rPr dirty="0" sz="2400" spc="5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indirecta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65" b="1">
                <a:latin typeface="Tahoma"/>
                <a:cs typeface="Tahoma"/>
              </a:rPr>
              <a:t>ya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spc="130" b="1">
                <a:latin typeface="Tahoma"/>
                <a:cs typeface="Tahoma"/>
              </a:rPr>
              <a:t>cada </a:t>
            </a:r>
            <a:r>
              <a:rPr dirty="0" sz="2400" spc="-20" b="1">
                <a:latin typeface="Tahoma"/>
                <a:cs typeface="Tahoma"/>
              </a:rPr>
              <a:t>alumno</a:t>
            </a:r>
            <a:r>
              <a:rPr dirty="0" sz="2400" spc="-155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sigue</a:t>
            </a:r>
            <a:r>
              <a:rPr dirty="0" sz="2400" spc="-114" b="1">
                <a:latin typeface="Tahoma"/>
                <a:cs typeface="Tahoma"/>
              </a:rPr>
              <a:t> </a:t>
            </a:r>
            <a:r>
              <a:rPr dirty="0" sz="2400" spc="-165" b="1">
                <a:latin typeface="Tahoma"/>
                <a:cs typeface="Tahoma"/>
              </a:rPr>
              <a:t>su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propio</a:t>
            </a:r>
            <a:r>
              <a:rPr dirty="0" sz="2400" spc="-9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programa</a:t>
            </a:r>
            <a:r>
              <a:rPr dirty="0" sz="2400" spc="-1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personal.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50"/>
              </a:spcBef>
            </a:pPr>
            <a:endParaRPr sz="2400">
              <a:latin typeface="Tahoma"/>
              <a:cs typeface="Tahoma"/>
            </a:endParaRPr>
          </a:p>
          <a:p>
            <a:pPr algn="just" marL="12700" marR="5080">
              <a:lnSpc>
                <a:spcPts val="2590"/>
              </a:lnSpc>
              <a:spcBef>
                <a:spcPts val="5"/>
              </a:spcBef>
            </a:pP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elemento</a:t>
            </a:r>
            <a:r>
              <a:rPr dirty="0" sz="2400" spc="570" b="1">
                <a:latin typeface="Tahoma"/>
                <a:cs typeface="Tahoma"/>
              </a:rPr>
              <a:t> </a:t>
            </a:r>
            <a:r>
              <a:rPr dirty="0" sz="2400" spc="-35" b="1">
                <a:latin typeface="Tahoma"/>
                <a:cs typeface="Tahoma"/>
              </a:rPr>
              <a:t>distintivo</a:t>
            </a:r>
            <a:r>
              <a:rPr dirty="0" sz="2400" spc="57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57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5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evaluación,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que </a:t>
            </a:r>
            <a:r>
              <a:rPr dirty="0" sz="2400" b="1">
                <a:latin typeface="Tahoma"/>
                <a:cs typeface="Tahoma"/>
              </a:rPr>
              <a:t>pasa</a:t>
            </a:r>
            <a:r>
              <a:rPr dirty="0" sz="2400" spc="560" b="1">
                <a:latin typeface="Tahoma"/>
                <a:cs typeface="Tahoma"/>
              </a:rPr>
              <a:t> </a:t>
            </a:r>
            <a:r>
              <a:rPr dirty="0" sz="2400" spc="140" b="1">
                <a:latin typeface="Tahoma"/>
                <a:cs typeface="Tahoma"/>
              </a:rPr>
              <a:t>a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ser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realizada</a:t>
            </a:r>
            <a:r>
              <a:rPr dirty="0" sz="2400" spc="5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por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5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compañero</a:t>
            </a:r>
            <a:r>
              <a:rPr dirty="0" sz="2400" spc="5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o</a:t>
            </a:r>
            <a:r>
              <a:rPr dirty="0" sz="2400" spc="56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el </a:t>
            </a:r>
            <a:r>
              <a:rPr dirty="0" sz="2400" spc="-90" b="1">
                <a:latin typeface="Tahoma"/>
                <a:cs typeface="Tahoma"/>
              </a:rPr>
              <a:t>profesor</a:t>
            </a:r>
            <a:r>
              <a:rPr dirty="0" sz="2400" spc="-85" b="1">
                <a:latin typeface="Tahoma"/>
                <a:cs typeface="Tahoma"/>
              </a:rPr>
              <a:t> </a:t>
            </a:r>
            <a:r>
              <a:rPr dirty="0" sz="2400" spc="140" b="1">
                <a:latin typeface="Tahoma"/>
                <a:cs typeface="Tahoma"/>
              </a:rPr>
              <a:t>a</a:t>
            </a:r>
            <a:r>
              <a:rPr dirty="0" sz="2400" spc="-95" b="1">
                <a:latin typeface="Tahoma"/>
                <a:cs typeface="Tahoma"/>
              </a:rPr>
              <a:t> </a:t>
            </a:r>
            <a:r>
              <a:rPr dirty="0" sz="2400" spc="-120" b="1">
                <a:latin typeface="Tahoma"/>
                <a:cs typeface="Tahoma"/>
              </a:rPr>
              <a:t>ser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realizada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por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-40" b="1">
                <a:latin typeface="Tahoma"/>
                <a:cs typeface="Tahoma"/>
              </a:rPr>
              <a:t>uno</a:t>
            </a:r>
            <a:r>
              <a:rPr dirty="0" sz="2400" spc="-8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mismo.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50"/>
              </a:spcBef>
            </a:pPr>
            <a:endParaRPr sz="2400">
              <a:latin typeface="Tahoma"/>
              <a:cs typeface="Tahoma"/>
            </a:endParaRPr>
          </a:p>
          <a:p>
            <a:pPr algn="just" marL="12700" marR="6350">
              <a:lnSpc>
                <a:spcPts val="2590"/>
              </a:lnSpc>
            </a:pPr>
            <a:r>
              <a:rPr dirty="0" sz="2400" b="1">
                <a:latin typeface="Tahoma"/>
                <a:cs typeface="Tahoma"/>
              </a:rPr>
              <a:t>Por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sus</a:t>
            </a:r>
            <a:r>
              <a:rPr dirty="0" sz="2400" spc="46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características</a:t>
            </a:r>
            <a:r>
              <a:rPr dirty="0" sz="2400" spc="475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es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un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b="1">
                <a:latin typeface="Tahoma"/>
                <a:cs typeface="Tahoma"/>
              </a:rPr>
              <a:t>estilo</a:t>
            </a:r>
            <a:r>
              <a:rPr dirty="0" sz="2400" spc="470" b="1">
                <a:latin typeface="Tahoma"/>
                <a:cs typeface="Tahoma"/>
              </a:rPr>
              <a:t>  </a:t>
            </a:r>
            <a:r>
              <a:rPr dirty="0" sz="2400" spc="55" b="1">
                <a:latin typeface="Tahoma"/>
                <a:cs typeface="Tahoma"/>
              </a:rPr>
              <a:t>de </a:t>
            </a:r>
            <a:r>
              <a:rPr dirty="0" sz="2400" spc="-10" b="1">
                <a:latin typeface="Tahoma"/>
                <a:cs typeface="Tahoma"/>
              </a:rPr>
              <a:t>enseñanza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más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80" b="1">
                <a:latin typeface="Tahoma"/>
                <a:cs typeface="Tahoma"/>
              </a:rPr>
              <a:t>adecuado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para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105" b="1">
                <a:latin typeface="Tahoma"/>
                <a:cs typeface="Tahoma"/>
              </a:rPr>
              <a:t>otras</a:t>
            </a:r>
            <a:r>
              <a:rPr dirty="0" sz="2400" spc="-5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áreas.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66418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BILIOGRAFÍA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70523" y="1700349"/>
            <a:ext cx="7764780" cy="42830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273685" marR="8255" indent="-273685">
              <a:lnSpc>
                <a:spcPts val="2245"/>
              </a:lnSpc>
              <a:spcBef>
                <a:spcPts val="95"/>
              </a:spcBef>
              <a:buSzPct val="93181"/>
              <a:buFont typeface="Cambria"/>
              <a:buChar char="⦿"/>
              <a:tabLst>
                <a:tab pos="273685" algn="l"/>
                <a:tab pos="1785620" algn="l"/>
                <a:tab pos="2375535" algn="l"/>
                <a:tab pos="2919730" algn="l"/>
                <a:tab pos="4099560" algn="l"/>
                <a:tab pos="5266690" algn="l"/>
                <a:tab pos="6048375" algn="l"/>
              </a:tabLst>
            </a:pPr>
            <a:r>
              <a:rPr dirty="0" sz="2200" spc="-10" b="1">
                <a:latin typeface="Tahoma"/>
                <a:cs typeface="Tahoma"/>
              </a:rPr>
              <a:t>Delgado,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M.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A.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(1991).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"Hacia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una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clarificación</a:t>
            </a:r>
            <a:endParaRPr sz="2200">
              <a:latin typeface="Tahoma"/>
              <a:cs typeface="Tahoma"/>
            </a:endParaRPr>
          </a:p>
          <a:p>
            <a:pPr algn="r" marR="7620">
              <a:lnSpc>
                <a:spcPts val="1850"/>
              </a:lnSpc>
              <a:tabLst>
                <a:tab pos="1901825" algn="l"/>
                <a:tab pos="2592070" algn="l"/>
                <a:tab pos="3286760" algn="l"/>
                <a:tab pos="4765040" algn="l"/>
                <a:tab pos="6522720" algn="l"/>
                <a:tab pos="7212965" algn="l"/>
              </a:tabLst>
            </a:pPr>
            <a:r>
              <a:rPr dirty="0" sz="2200" spc="-10" b="1">
                <a:latin typeface="Tahoma"/>
                <a:cs typeface="Tahoma"/>
              </a:rPr>
              <a:t>conceptual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términos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didácticos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la</a:t>
            </a:r>
            <a:endParaRPr sz="2200">
              <a:latin typeface="Tahoma"/>
              <a:cs typeface="Tahoma"/>
            </a:endParaRPr>
          </a:p>
          <a:p>
            <a:pPr algn="r" marR="7620">
              <a:lnSpc>
                <a:spcPts val="1850"/>
              </a:lnSpc>
            </a:pPr>
            <a:r>
              <a:rPr dirty="0" sz="2200" b="1">
                <a:latin typeface="Tahoma"/>
                <a:cs typeface="Tahoma"/>
              </a:rPr>
              <a:t>Educación</a:t>
            </a:r>
            <a:r>
              <a:rPr dirty="0" sz="2200" spc="16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Física</a:t>
            </a:r>
            <a:r>
              <a:rPr dirty="0" sz="2200" spc="15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1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160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Deporte".</a:t>
            </a:r>
            <a:r>
              <a:rPr dirty="0" sz="2200" spc="160" b="1">
                <a:latin typeface="Tahoma"/>
                <a:cs typeface="Tahoma"/>
              </a:rPr>
              <a:t> </a:t>
            </a:r>
            <a:r>
              <a:rPr dirty="0" sz="2200" spc="-225" b="1" i="1">
                <a:latin typeface="Verdana"/>
                <a:cs typeface="Verdana"/>
              </a:rPr>
              <a:t>Revista</a:t>
            </a:r>
            <a:r>
              <a:rPr dirty="0" sz="2200" spc="55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de</a:t>
            </a:r>
            <a:r>
              <a:rPr dirty="0" sz="2200" spc="55" b="1" i="1">
                <a:latin typeface="Verdana"/>
                <a:cs typeface="Verdana"/>
              </a:rPr>
              <a:t> </a:t>
            </a:r>
            <a:r>
              <a:rPr dirty="0" sz="2200" spc="-10" b="1" i="1">
                <a:latin typeface="Verdana"/>
                <a:cs typeface="Verdana"/>
              </a:rPr>
              <a:t>Educación</a:t>
            </a:r>
            <a:endParaRPr sz="2200">
              <a:latin typeface="Verdana"/>
              <a:cs typeface="Verdana"/>
            </a:endParaRPr>
          </a:p>
          <a:p>
            <a:pPr marL="287020" marR="8890">
              <a:lnSpc>
                <a:spcPct val="70000"/>
              </a:lnSpc>
              <a:spcBef>
                <a:spcPts val="395"/>
              </a:spcBef>
            </a:pPr>
            <a:r>
              <a:rPr dirty="0" sz="2200" spc="-140" b="1" i="1">
                <a:latin typeface="Verdana"/>
                <a:cs typeface="Verdana"/>
              </a:rPr>
              <a:t>Física.</a:t>
            </a:r>
            <a:r>
              <a:rPr dirty="0" sz="2200" spc="40" b="1" i="1">
                <a:latin typeface="Verdana"/>
                <a:cs typeface="Verdana"/>
              </a:rPr>
              <a:t> </a:t>
            </a:r>
            <a:r>
              <a:rPr dirty="0" sz="2200" spc="-130" b="1" i="1">
                <a:latin typeface="Verdana"/>
                <a:cs typeface="Verdana"/>
              </a:rPr>
              <a:t>Renovación</a:t>
            </a:r>
            <a:r>
              <a:rPr dirty="0" sz="2200" spc="130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de</a:t>
            </a:r>
            <a:r>
              <a:rPr dirty="0" sz="2200" spc="114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la</a:t>
            </a:r>
            <a:r>
              <a:rPr dirty="0" sz="2200" spc="114" b="1" i="1">
                <a:latin typeface="Verdana"/>
                <a:cs typeface="Verdana"/>
              </a:rPr>
              <a:t> </a:t>
            </a:r>
            <a:r>
              <a:rPr dirty="0" sz="2200" spc="-175" b="1" i="1">
                <a:latin typeface="Verdana"/>
                <a:cs typeface="Verdana"/>
              </a:rPr>
              <a:t>Teoría</a:t>
            </a:r>
            <a:r>
              <a:rPr dirty="0" sz="2200" spc="120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y</a:t>
            </a:r>
            <a:r>
              <a:rPr dirty="0" sz="2200" spc="120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la</a:t>
            </a:r>
            <a:r>
              <a:rPr dirty="0" sz="2200" spc="125" b="1" i="1">
                <a:latin typeface="Verdana"/>
                <a:cs typeface="Verdana"/>
              </a:rPr>
              <a:t> </a:t>
            </a:r>
            <a:r>
              <a:rPr dirty="0" sz="2200" spc="-125" b="1" i="1">
                <a:latin typeface="Verdana"/>
                <a:cs typeface="Verdana"/>
              </a:rPr>
              <a:t>Práctica.</a:t>
            </a:r>
            <a:r>
              <a:rPr dirty="0" sz="2200" spc="114" b="1" i="1">
                <a:latin typeface="Verdana"/>
                <a:cs typeface="Verdana"/>
              </a:rPr>
              <a:t> </a:t>
            </a:r>
            <a:r>
              <a:rPr dirty="0" sz="2200" spc="-385" b="1" i="1">
                <a:latin typeface="Verdana"/>
                <a:cs typeface="Verdana"/>
              </a:rPr>
              <a:t>Nº</a:t>
            </a:r>
            <a:r>
              <a:rPr dirty="0" sz="2200" spc="195" b="1" i="1">
                <a:latin typeface="Verdana"/>
                <a:cs typeface="Verdana"/>
              </a:rPr>
              <a:t> </a:t>
            </a:r>
            <a:r>
              <a:rPr dirty="0" sz="2200" spc="-320" b="1" i="1">
                <a:latin typeface="Verdana"/>
                <a:cs typeface="Verdana"/>
              </a:rPr>
              <a:t>40. </a:t>
            </a:r>
            <a:r>
              <a:rPr dirty="0" sz="2200" spc="-235" b="1" i="1">
                <a:latin typeface="Verdana"/>
                <a:cs typeface="Verdana"/>
              </a:rPr>
              <a:t>Número</a:t>
            </a:r>
            <a:r>
              <a:rPr dirty="0" sz="2200" spc="-95" b="1" i="1">
                <a:latin typeface="Verdana"/>
                <a:cs typeface="Verdana"/>
              </a:rPr>
              <a:t> </a:t>
            </a:r>
            <a:r>
              <a:rPr dirty="0" sz="2200" spc="-10" b="1" i="1">
                <a:latin typeface="Verdana"/>
                <a:cs typeface="Verdana"/>
              </a:rPr>
              <a:t>especial.</a:t>
            </a:r>
            <a:endParaRPr sz="2200">
              <a:latin typeface="Verdana"/>
              <a:cs typeface="Verdana"/>
            </a:endParaRPr>
          </a:p>
          <a:p>
            <a:pPr algn="r" marL="273685" marR="6350" indent="-273685">
              <a:lnSpc>
                <a:spcPts val="2245"/>
              </a:lnSpc>
              <a:spcBef>
                <a:spcPts val="2110"/>
              </a:spcBef>
              <a:buSzPct val="93181"/>
              <a:buFont typeface="Cambria"/>
              <a:buChar char="⦿"/>
              <a:tabLst>
                <a:tab pos="273685" algn="l"/>
              </a:tabLst>
            </a:pPr>
            <a:r>
              <a:rPr dirty="0" sz="2200" spc="-60" b="1">
                <a:latin typeface="Tahoma"/>
                <a:cs typeface="Tahoma"/>
              </a:rPr>
              <a:t>Mosston,</a:t>
            </a:r>
            <a:r>
              <a:rPr dirty="0" sz="2200" spc="-10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M.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85" b="1">
                <a:latin typeface="Tahoma"/>
                <a:cs typeface="Tahoma"/>
              </a:rPr>
              <a:t>Ashworth,</a:t>
            </a:r>
            <a:r>
              <a:rPr dirty="0" sz="2200" spc="35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S.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135" b="1">
                <a:latin typeface="Tahoma"/>
                <a:cs typeface="Tahoma"/>
              </a:rPr>
              <a:t>(1993).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220" b="1" i="1">
                <a:latin typeface="Verdana"/>
                <a:cs typeface="Verdana"/>
              </a:rPr>
              <a:t>La</a:t>
            </a:r>
            <a:r>
              <a:rPr dirty="0" sz="2200" spc="30" b="1" i="1">
                <a:latin typeface="Verdana"/>
                <a:cs typeface="Verdana"/>
              </a:rPr>
              <a:t> </a:t>
            </a:r>
            <a:r>
              <a:rPr dirty="0" sz="2200" spc="-170" b="1" i="1">
                <a:latin typeface="Verdana"/>
                <a:cs typeface="Verdana"/>
              </a:rPr>
              <a:t>enseñanza</a:t>
            </a:r>
            <a:r>
              <a:rPr dirty="0" sz="2200" spc="-15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de</a:t>
            </a:r>
            <a:r>
              <a:rPr dirty="0" sz="2200" spc="-70" b="1" i="1">
                <a:latin typeface="Verdana"/>
                <a:cs typeface="Verdana"/>
              </a:rPr>
              <a:t> </a:t>
            </a:r>
            <a:r>
              <a:rPr dirty="0" sz="2200" spc="-25" b="1" i="1">
                <a:latin typeface="Verdana"/>
                <a:cs typeface="Verdana"/>
              </a:rPr>
              <a:t>la</a:t>
            </a:r>
            <a:endParaRPr sz="2200">
              <a:latin typeface="Verdana"/>
              <a:cs typeface="Verdana"/>
            </a:endParaRPr>
          </a:p>
          <a:p>
            <a:pPr marL="287020" marR="6985">
              <a:lnSpc>
                <a:spcPct val="70000"/>
              </a:lnSpc>
              <a:spcBef>
                <a:spcPts val="395"/>
              </a:spcBef>
              <a:tabLst>
                <a:tab pos="2018030" algn="l"/>
                <a:tab pos="3123565" algn="l"/>
                <a:tab pos="3705225" algn="l"/>
                <a:tab pos="5040630" algn="l"/>
                <a:tab pos="5678805" algn="l"/>
                <a:tab pos="6322060" algn="l"/>
                <a:tab pos="7385684" algn="l"/>
              </a:tabLst>
            </a:pPr>
            <a:r>
              <a:rPr dirty="0" sz="2200" spc="-10" b="1" i="1">
                <a:latin typeface="Verdana"/>
                <a:cs typeface="Verdana"/>
              </a:rPr>
              <a:t>Educación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10" b="1" i="1">
                <a:latin typeface="Verdana"/>
                <a:cs typeface="Verdana"/>
              </a:rPr>
              <a:t>Física.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25" b="1" i="1">
                <a:latin typeface="Verdana"/>
                <a:cs typeface="Verdana"/>
              </a:rPr>
              <a:t>La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10" b="1" i="1">
                <a:latin typeface="Verdana"/>
                <a:cs typeface="Verdana"/>
              </a:rPr>
              <a:t>reforma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25" b="1" i="1">
                <a:latin typeface="Verdana"/>
                <a:cs typeface="Verdana"/>
              </a:rPr>
              <a:t>de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25" b="1" i="1">
                <a:latin typeface="Verdana"/>
                <a:cs typeface="Verdana"/>
              </a:rPr>
              <a:t>los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295" b="1" i="1">
                <a:latin typeface="Verdana"/>
                <a:cs typeface="Verdana"/>
              </a:rPr>
              <a:t>Estilos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85" b="1" i="1">
                <a:latin typeface="Verdana"/>
                <a:cs typeface="Verdana"/>
              </a:rPr>
              <a:t>de </a:t>
            </a:r>
            <a:r>
              <a:rPr dirty="0" sz="2200" spc="-210" b="1" i="1">
                <a:latin typeface="Verdana"/>
                <a:cs typeface="Verdana"/>
              </a:rPr>
              <a:t>Enseñanza.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25" b="1">
                <a:latin typeface="Tahoma"/>
                <a:cs typeface="Tahoma"/>
              </a:rPr>
              <a:t>Barcelona:</a:t>
            </a:r>
            <a:r>
              <a:rPr dirty="0" sz="2200" spc="-105" b="1">
                <a:latin typeface="Tahoma"/>
                <a:cs typeface="Tahoma"/>
              </a:rPr>
              <a:t> </a:t>
            </a:r>
            <a:r>
              <a:rPr dirty="0" sz="2200" spc="-45" b="1">
                <a:latin typeface="Tahoma"/>
                <a:cs typeface="Tahoma"/>
              </a:rPr>
              <a:t>Hispano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Europea.</a:t>
            </a:r>
            <a:endParaRPr sz="2200">
              <a:latin typeface="Tahoma"/>
              <a:cs typeface="Tahoma"/>
            </a:endParaRPr>
          </a:p>
          <a:p>
            <a:pPr marL="286385" indent="-273685">
              <a:lnSpc>
                <a:spcPts val="2245"/>
              </a:lnSpc>
              <a:spcBef>
                <a:spcPts val="2110"/>
              </a:spcBef>
              <a:buSzPct val="93181"/>
              <a:buFont typeface="Cambria"/>
              <a:buChar char="⦿"/>
              <a:tabLst>
                <a:tab pos="286385" algn="l"/>
                <a:tab pos="1469390" algn="l"/>
                <a:tab pos="1949450" algn="l"/>
                <a:tab pos="3018155" algn="l"/>
                <a:tab pos="4281805" algn="l"/>
                <a:tab pos="4793615" algn="l"/>
                <a:tab pos="6681470" algn="l"/>
                <a:tab pos="6986270" algn="l"/>
                <a:tab pos="7498715" algn="l"/>
              </a:tabLst>
            </a:pPr>
            <a:r>
              <a:rPr dirty="0" sz="2200" spc="-10" b="1">
                <a:latin typeface="Tahoma"/>
                <a:cs typeface="Tahoma"/>
              </a:rPr>
              <a:t>Perona,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M.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(2009).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Apuntes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Metodología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495" b="1">
                <a:latin typeface="Tahoma"/>
                <a:cs typeface="Tahoma"/>
              </a:rPr>
              <a:t>II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la</a:t>
            </a:r>
            <a:endParaRPr sz="2200">
              <a:latin typeface="Tahoma"/>
              <a:cs typeface="Tahoma"/>
            </a:endParaRPr>
          </a:p>
          <a:p>
            <a:pPr marL="286385" marR="5715">
              <a:lnSpc>
                <a:spcPct val="70000"/>
              </a:lnSpc>
              <a:spcBef>
                <a:spcPts val="395"/>
              </a:spcBef>
              <a:tabLst>
                <a:tab pos="1916430" algn="l"/>
                <a:tab pos="2425065" algn="l"/>
                <a:tab pos="2822575" algn="l"/>
                <a:tab pos="4260215" algn="l"/>
                <a:tab pos="5104130" algn="l"/>
                <a:tab pos="5412105" algn="l"/>
                <a:tab pos="5803900" algn="l"/>
                <a:tab pos="7106920" algn="l"/>
              </a:tabLst>
            </a:pPr>
            <a:r>
              <a:rPr dirty="0" sz="2200" spc="-10" b="1">
                <a:latin typeface="Tahoma"/>
                <a:cs typeface="Tahoma"/>
              </a:rPr>
              <a:t>enseñanza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40" b="1">
                <a:latin typeface="Tahoma"/>
                <a:cs typeface="Tahoma"/>
              </a:rPr>
              <a:t>de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la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actividad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física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50" b="1">
                <a:latin typeface="Tahoma"/>
                <a:cs typeface="Tahoma"/>
              </a:rPr>
              <a:t>y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el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deporte.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15" b="1">
                <a:latin typeface="Tahoma"/>
                <a:cs typeface="Tahoma"/>
              </a:rPr>
              <a:t>INEF. </a:t>
            </a:r>
            <a:r>
              <a:rPr dirty="0" sz="2200" spc="-10" b="1">
                <a:latin typeface="Tahoma"/>
                <a:cs typeface="Tahoma"/>
              </a:rPr>
              <a:t>Madrid.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endParaRPr sz="2200">
              <a:latin typeface="Tahoma"/>
              <a:cs typeface="Tahoma"/>
            </a:endParaRPr>
          </a:p>
          <a:p>
            <a:pPr marL="285750" marR="5080" indent="-273685">
              <a:lnSpc>
                <a:spcPct val="70000"/>
              </a:lnSpc>
              <a:spcBef>
                <a:spcPts val="5"/>
              </a:spcBef>
              <a:buSzPct val="93181"/>
              <a:buFont typeface="Cambria"/>
              <a:buChar char="⦿"/>
              <a:tabLst>
                <a:tab pos="287020" algn="l"/>
                <a:tab pos="1344295" algn="l"/>
                <a:tab pos="1815464" algn="l"/>
                <a:tab pos="2875915" algn="l"/>
              </a:tabLst>
            </a:pPr>
            <a:r>
              <a:rPr dirty="0" sz="2200" spc="-10" b="1">
                <a:latin typeface="Tahoma"/>
                <a:cs typeface="Tahoma"/>
              </a:rPr>
              <a:t>Pierón,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25" b="1">
                <a:latin typeface="Tahoma"/>
                <a:cs typeface="Tahoma"/>
              </a:rPr>
              <a:t>M.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(1999).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25" b="1" i="1">
                <a:latin typeface="Verdana"/>
                <a:cs typeface="Verdana"/>
              </a:rPr>
              <a:t>Para</a:t>
            </a:r>
            <a:r>
              <a:rPr dirty="0" sz="2200" spc="40" b="1" i="1">
                <a:latin typeface="Verdana"/>
                <a:cs typeface="Verdana"/>
              </a:rPr>
              <a:t> </a:t>
            </a:r>
            <a:r>
              <a:rPr dirty="0" sz="2200" spc="-60" b="1" i="1">
                <a:latin typeface="Verdana"/>
                <a:cs typeface="Verdana"/>
              </a:rPr>
              <a:t>una</a:t>
            </a:r>
            <a:r>
              <a:rPr dirty="0" sz="2200" spc="55" b="1" i="1">
                <a:latin typeface="Verdana"/>
                <a:cs typeface="Verdana"/>
              </a:rPr>
              <a:t> </a:t>
            </a:r>
            <a:r>
              <a:rPr dirty="0" sz="2200" spc="-140" b="1" i="1">
                <a:latin typeface="Verdana"/>
                <a:cs typeface="Verdana"/>
              </a:rPr>
              <a:t>enseñanza</a:t>
            </a:r>
            <a:r>
              <a:rPr dirty="0" sz="2200" spc="50" b="1" i="1">
                <a:latin typeface="Verdana"/>
                <a:cs typeface="Verdana"/>
              </a:rPr>
              <a:t> </a:t>
            </a:r>
            <a:r>
              <a:rPr dirty="0" sz="2200" spc="-85" b="1" i="1">
                <a:latin typeface="Verdana"/>
                <a:cs typeface="Verdana"/>
              </a:rPr>
              <a:t>eficaz</a:t>
            </a:r>
            <a:r>
              <a:rPr dirty="0" sz="2200" spc="35" b="1" i="1">
                <a:latin typeface="Verdana"/>
                <a:cs typeface="Verdana"/>
              </a:rPr>
              <a:t> </a:t>
            </a:r>
            <a:r>
              <a:rPr dirty="0" sz="2200" b="1" i="1">
                <a:latin typeface="Verdana"/>
                <a:cs typeface="Verdana"/>
              </a:rPr>
              <a:t>de</a:t>
            </a:r>
            <a:r>
              <a:rPr dirty="0" sz="2200" spc="40" b="1" i="1">
                <a:latin typeface="Verdana"/>
                <a:cs typeface="Verdana"/>
              </a:rPr>
              <a:t> </a:t>
            </a:r>
            <a:r>
              <a:rPr dirty="0" sz="2200" spc="-120" b="1" i="1">
                <a:latin typeface="Verdana"/>
                <a:cs typeface="Verdana"/>
              </a:rPr>
              <a:t>las </a:t>
            </a:r>
            <a:r>
              <a:rPr dirty="0" sz="2200" spc="-120" b="1" i="1">
                <a:latin typeface="Verdana"/>
                <a:cs typeface="Verdana"/>
              </a:rPr>
              <a:t>	</a:t>
            </a:r>
            <a:r>
              <a:rPr dirty="0" sz="2200" spc="-150" b="1" i="1">
                <a:latin typeface="Verdana"/>
                <a:cs typeface="Verdana"/>
              </a:rPr>
              <a:t>actividades</a:t>
            </a:r>
            <a:r>
              <a:rPr dirty="0" sz="2200" spc="-85" b="1" i="1">
                <a:latin typeface="Verdana"/>
                <a:cs typeface="Verdana"/>
              </a:rPr>
              <a:t> </a:t>
            </a:r>
            <a:r>
              <a:rPr dirty="0" sz="2200" spc="-190" b="1" i="1">
                <a:latin typeface="Verdana"/>
                <a:cs typeface="Verdana"/>
              </a:rPr>
              <a:t>físico-</a:t>
            </a:r>
            <a:r>
              <a:rPr dirty="0" sz="2200" spc="-185" b="1" i="1">
                <a:latin typeface="Verdana"/>
                <a:cs typeface="Verdana"/>
              </a:rPr>
              <a:t>deportivas</a:t>
            </a:r>
            <a:r>
              <a:rPr dirty="0" sz="2200" spc="-185" b="1">
                <a:latin typeface="Tahoma"/>
                <a:cs typeface="Tahoma"/>
              </a:rPr>
              <a:t>.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-95" b="1">
                <a:latin typeface="Tahoma"/>
                <a:cs typeface="Tahoma"/>
              </a:rPr>
              <a:t>Inde.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Madrid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marL="2863850">
              <a:lnSpc>
                <a:spcPct val="100000"/>
              </a:lnSpc>
              <a:spcBef>
                <a:spcPts val="204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5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VIII.</a:t>
            </a:r>
            <a:r>
              <a:rPr dirty="0" sz="2400" spc="-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METODOLOGÍA</a:t>
            </a:r>
            <a:endParaRPr sz="2400"/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BIBLIOGRAFÍA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27977" y="1963418"/>
            <a:ext cx="8361045" cy="4081779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86385" marR="6985" indent="-284480">
              <a:lnSpc>
                <a:spcPts val="2380"/>
              </a:lnSpc>
              <a:spcBef>
                <a:spcPts val="390"/>
              </a:spcBef>
              <a:buSzPct val="97727"/>
              <a:buFont typeface="Cambria"/>
              <a:buChar char="⦿"/>
              <a:tabLst>
                <a:tab pos="286385" algn="l"/>
              </a:tabLst>
            </a:pPr>
            <a:r>
              <a:rPr dirty="0" sz="2200" spc="-10" b="1">
                <a:latin typeface="Tahoma"/>
                <a:cs typeface="Tahoma"/>
              </a:rPr>
              <a:t>Rico,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270" b="1">
                <a:latin typeface="Tahoma"/>
                <a:cs typeface="Tahoma"/>
              </a:rPr>
              <a:t>I.</a:t>
            </a:r>
            <a:r>
              <a:rPr dirty="0" sz="2200" spc="105" b="1">
                <a:latin typeface="Tahoma"/>
                <a:cs typeface="Tahoma"/>
              </a:rPr>
              <a:t> </a:t>
            </a:r>
            <a:r>
              <a:rPr dirty="0" sz="2200" spc="-135" b="1">
                <a:latin typeface="Tahoma"/>
                <a:cs typeface="Tahoma"/>
              </a:rPr>
              <a:t>(2008).</a:t>
            </a:r>
            <a:r>
              <a:rPr dirty="0" sz="2200" spc="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Apuntes</a:t>
            </a:r>
            <a:r>
              <a:rPr dirty="0" sz="2200" spc="8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Metodología</a:t>
            </a:r>
            <a:r>
              <a:rPr dirty="0" sz="2200" spc="80" b="1">
                <a:latin typeface="Tahoma"/>
                <a:cs typeface="Tahoma"/>
              </a:rPr>
              <a:t> </a:t>
            </a:r>
            <a:r>
              <a:rPr dirty="0" sz="2200" spc="-459" b="1">
                <a:latin typeface="Tahoma"/>
                <a:cs typeface="Tahoma"/>
              </a:rPr>
              <a:t>I</a:t>
            </a:r>
            <a:r>
              <a:rPr dirty="0" sz="2200" spc="16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8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enseñanza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actividad</a:t>
            </a:r>
            <a:r>
              <a:rPr dirty="0" sz="2200" spc="-40" b="1">
                <a:latin typeface="Tahoma"/>
                <a:cs typeface="Tahoma"/>
              </a:rPr>
              <a:t> física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deporte.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220" b="1">
                <a:latin typeface="Tahoma"/>
                <a:cs typeface="Tahoma"/>
              </a:rPr>
              <a:t>INEF.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Madrid.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70"/>
              </a:spcBef>
              <a:buFont typeface="Cambria"/>
              <a:buChar char="⦿"/>
            </a:pPr>
            <a:endParaRPr sz="2200">
              <a:latin typeface="Tahoma"/>
              <a:cs typeface="Tahoma"/>
            </a:endParaRPr>
          </a:p>
          <a:p>
            <a:pPr marL="286385" indent="-283845">
              <a:lnSpc>
                <a:spcPts val="2510"/>
              </a:lnSpc>
              <a:spcBef>
                <a:spcPts val="5"/>
              </a:spcBef>
              <a:buSzPct val="97727"/>
              <a:buFont typeface="Cambria"/>
              <a:buChar char="⦿"/>
              <a:tabLst>
                <a:tab pos="286385" algn="l"/>
              </a:tabLst>
            </a:pPr>
            <a:r>
              <a:rPr dirty="0" sz="2200" spc="-135" b="1">
                <a:latin typeface="Tahoma"/>
                <a:cs typeface="Tahoma"/>
              </a:rPr>
              <a:t>Ruiz,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70" b="1">
                <a:latin typeface="Tahoma"/>
                <a:cs typeface="Tahoma"/>
              </a:rPr>
              <a:t>L.M.,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Navarro,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F.,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-70" b="1">
                <a:latin typeface="Tahoma"/>
                <a:cs typeface="Tahoma"/>
              </a:rPr>
              <a:t>Gutiérrez,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M.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Graupera,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-80" b="1">
                <a:latin typeface="Tahoma"/>
                <a:cs typeface="Tahoma"/>
              </a:rPr>
              <a:t>J.L.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Linaza,</a:t>
            </a:r>
            <a:endParaRPr sz="2200">
              <a:latin typeface="Tahoma"/>
              <a:cs typeface="Tahoma"/>
            </a:endParaRPr>
          </a:p>
          <a:p>
            <a:pPr marL="287020">
              <a:lnSpc>
                <a:spcPts val="2375"/>
              </a:lnSpc>
              <a:tabLst>
                <a:tab pos="845185" algn="l"/>
                <a:tab pos="1907539" algn="l"/>
                <a:tab pos="3479800" algn="l"/>
                <a:tab pos="5941060" algn="l"/>
                <a:tab pos="6870700" algn="l"/>
                <a:tab pos="7176770" algn="l"/>
              </a:tabLst>
            </a:pPr>
            <a:r>
              <a:rPr dirty="0" sz="2200" spc="-20" b="1">
                <a:latin typeface="Tahoma"/>
                <a:cs typeface="Tahoma"/>
              </a:rPr>
              <a:t>J.L.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(2001).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20" b="1" i="1">
                <a:latin typeface="Verdana"/>
                <a:cs typeface="Verdana"/>
              </a:rPr>
              <a:t>Desarrollo,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100" b="1" i="1">
                <a:latin typeface="Verdana"/>
                <a:cs typeface="Verdana"/>
              </a:rPr>
              <a:t>Comportamiento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10" b="1" i="1">
                <a:latin typeface="Verdana"/>
                <a:cs typeface="Verdana"/>
              </a:rPr>
              <a:t>Motor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50" b="1" i="1">
                <a:latin typeface="Verdana"/>
                <a:cs typeface="Verdana"/>
              </a:rPr>
              <a:t>y</a:t>
            </a:r>
            <a:r>
              <a:rPr dirty="0" sz="2200" b="1" i="1">
                <a:latin typeface="Verdana"/>
                <a:cs typeface="Verdana"/>
              </a:rPr>
              <a:t>	</a:t>
            </a:r>
            <a:r>
              <a:rPr dirty="0" sz="2200" spc="-185" b="1" i="1">
                <a:latin typeface="Verdana"/>
                <a:cs typeface="Verdana"/>
              </a:rPr>
              <a:t>Deporte.</a:t>
            </a:r>
            <a:endParaRPr sz="2200">
              <a:latin typeface="Verdana"/>
              <a:cs typeface="Verdana"/>
            </a:endParaRPr>
          </a:p>
          <a:p>
            <a:pPr marL="287020">
              <a:lnSpc>
                <a:spcPts val="2510"/>
              </a:lnSpc>
            </a:pPr>
            <a:r>
              <a:rPr dirty="0" sz="2200" spc="-25" b="1">
                <a:latin typeface="Tahoma"/>
                <a:cs typeface="Tahoma"/>
              </a:rPr>
              <a:t>Madrid,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spc="-105" b="1">
                <a:latin typeface="Tahoma"/>
                <a:cs typeface="Tahoma"/>
              </a:rPr>
              <a:t>Editorial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Síntesis.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2200">
              <a:latin typeface="Tahoma"/>
              <a:cs typeface="Tahoma"/>
            </a:endParaRPr>
          </a:p>
          <a:p>
            <a:pPr marL="287020" marR="5080" indent="-284480">
              <a:lnSpc>
                <a:spcPts val="2380"/>
              </a:lnSpc>
              <a:buSzPct val="97727"/>
              <a:buFont typeface="Cambria"/>
              <a:buChar char="⦿"/>
              <a:tabLst>
                <a:tab pos="287020" algn="l"/>
              </a:tabLst>
            </a:pPr>
            <a:r>
              <a:rPr dirty="0" sz="2200" b="1">
                <a:latin typeface="Tahoma"/>
                <a:cs typeface="Tahoma"/>
              </a:rPr>
              <a:t>Sánchez</a:t>
            </a:r>
            <a:r>
              <a:rPr dirty="0" sz="2200" spc="95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Bañuelos,</a:t>
            </a:r>
            <a:r>
              <a:rPr dirty="0" sz="2200" spc="8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F.</a:t>
            </a:r>
            <a:r>
              <a:rPr dirty="0" sz="2200" spc="85" b="1">
                <a:latin typeface="Tahoma"/>
                <a:cs typeface="Tahoma"/>
              </a:rPr>
              <a:t> </a:t>
            </a:r>
            <a:r>
              <a:rPr dirty="0" sz="2200" spc="-150" b="1">
                <a:latin typeface="Tahoma"/>
                <a:cs typeface="Tahoma"/>
              </a:rPr>
              <a:t>(1984):</a:t>
            </a:r>
            <a:r>
              <a:rPr dirty="0" sz="2200" spc="80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Bases</a:t>
            </a:r>
            <a:r>
              <a:rPr dirty="0" sz="2200" spc="9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para</a:t>
            </a:r>
            <a:r>
              <a:rPr dirty="0" sz="2200" spc="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una</a:t>
            </a:r>
            <a:r>
              <a:rPr dirty="0" sz="2200" spc="8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didáctica</a:t>
            </a:r>
            <a:r>
              <a:rPr dirty="0" sz="2200" spc="90" b="1">
                <a:latin typeface="Tahoma"/>
                <a:cs typeface="Tahoma"/>
              </a:rPr>
              <a:t> </a:t>
            </a:r>
            <a:r>
              <a:rPr dirty="0" sz="2200" spc="55" b="1">
                <a:latin typeface="Tahoma"/>
                <a:cs typeface="Tahoma"/>
              </a:rPr>
              <a:t>de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spc="45" b="1">
                <a:latin typeface="Tahoma"/>
                <a:cs typeface="Tahoma"/>
              </a:rPr>
              <a:t>educación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física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deporte.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Ed.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Gymnos.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Madrid.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70"/>
              </a:spcBef>
              <a:buFont typeface="Cambria"/>
              <a:buChar char="⦿"/>
            </a:pPr>
            <a:endParaRPr sz="2200">
              <a:latin typeface="Tahoma"/>
              <a:cs typeface="Tahoma"/>
            </a:endParaRPr>
          </a:p>
          <a:p>
            <a:pPr marL="285750" marR="5080" indent="-283845">
              <a:lnSpc>
                <a:spcPts val="2380"/>
              </a:lnSpc>
              <a:buSzPct val="97727"/>
              <a:buFont typeface="Cambria"/>
              <a:buChar char="⦿"/>
              <a:tabLst>
                <a:tab pos="287020" algn="l"/>
              </a:tabLst>
            </a:pPr>
            <a:r>
              <a:rPr dirty="0" sz="2200" b="1">
                <a:latin typeface="Tahoma"/>
                <a:cs typeface="Tahoma"/>
              </a:rPr>
              <a:t>Sánchez</a:t>
            </a:r>
            <a:r>
              <a:rPr dirty="0" sz="2200" spc="110" b="1">
                <a:latin typeface="Tahoma"/>
                <a:cs typeface="Tahoma"/>
              </a:rPr>
              <a:t> </a:t>
            </a:r>
            <a:r>
              <a:rPr dirty="0" sz="2200" spc="-35" b="1">
                <a:latin typeface="Tahoma"/>
                <a:cs typeface="Tahoma"/>
              </a:rPr>
              <a:t>Bañuelos,</a:t>
            </a:r>
            <a:r>
              <a:rPr dirty="0" sz="2200" spc="9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F.</a:t>
            </a:r>
            <a:r>
              <a:rPr dirty="0" sz="2200" spc="95" b="1">
                <a:latin typeface="Tahoma"/>
                <a:cs typeface="Tahoma"/>
              </a:rPr>
              <a:t> </a:t>
            </a:r>
            <a:r>
              <a:rPr dirty="0" sz="2200" spc="-135" b="1">
                <a:latin typeface="Tahoma"/>
                <a:cs typeface="Tahoma"/>
              </a:rPr>
              <a:t>(1996):</a:t>
            </a:r>
            <a:r>
              <a:rPr dirty="0" sz="2200" spc="9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10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actividad</a:t>
            </a:r>
            <a:r>
              <a:rPr dirty="0" sz="2200" spc="10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física</a:t>
            </a:r>
            <a:r>
              <a:rPr dirty="0" sz="2200" spc="10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orientada </a:t>
            </a:r>
            <a:r>
              <a:rPr dirty="0" sz="2200" spc="-10" b="1">
                <a:latin typeface="Tahoma"/>
                <a:cs typeface="Tahoma"/>
              </a:rPr>
              <a:t>	</a:t>
            </a:r>
            <a:r>
              <a:rPr dirty="0" sz="2200" spc="50" b="1">
                <a:latin typeface="Tahoma"/>
                <a:cs typeface="Tahoma"/>
              </a:rPr>
              <a:t>hacia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-100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salud.</a:t>
            </a:r>
            <a:r>
              <a:rPr dirty="0" sz="2200" spc="-105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Ed.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Biblioteca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Nueva.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Madrid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6"/>
              <a:ext cx="9144000" cy="406298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7510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9144000" y="0"/>
                  </a:moveTo>
                  <a:lnTo>
                    <a:pt x="0" y="0"/>
                  </a:lnTo>
                  <a:lnTo>
                    <a:pt x="0" y="4020489"/>
                  </a:lnTo>
                  <a:lnTo>
                    <a:pt x="9144000" y="4020489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2171" y="2482723"/>
            <a:ext cx="4060190" cy="1036319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MUCHAS</a:t>
            </a:r>
            <a:r>
              <a:rPr dirty="0" spc="-7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5940"/>
            <a:ext cx="9144000" cy="1622425"/>
            <a:chOff x="0" y="5235940"/>
            <a:chExt cx="9144000" cy="1622425"/>
          </a:xfrm>
        </p:grpSpPr>
        <p:sp>
          <p:nvSpPr>
            <p:cNvPr id="8" name="object 8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0" y="6481572"/>
              <a:ext cx="9144000" cy="37642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12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50"/>
                  </a:lnTo>
                  <a:lnTo>
                    <a:pt x="9144000" y="3254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89865" y="3662061"/>
            <a:ext cx="5194935" cy="1520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Arial MT"/>
                <a:cs typeface="Arial MT"/>
              </a:rPr>
              <a:t>Presentaciones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 marR="67564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distribuye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 </a:t>
            </a: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629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65569" y="4873727"/>
            <a:ext cx="776668" cy="273600"/>
          </a:xfrm>
          <a:prstGeom prst="rect">
            <a:avLst/>
          </a:prstGeom>
        </p:spPr>
      </p:pic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4101" y="5719316"/>
            <a:ext cx="3494404" cy="749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Beatriz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Polo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95"/>
              </a:lnSpc>
            </a:pPr>
            <a:r>
              <a:rPr dirty="0" sz="1000">
                <a:latin typeface="Times New Roman"/>
                <a:cs typeface="Times New Roman"/>
              </a:rPr>
              <a:t>Algunos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5"/>
              </a:spcBef>
            </a:pPr>
            <a:r>
              <a:rPr dirty="0" sz="1000">
                <a:latin typeface="Times New Roman"/>
                <a:cs typeface="Times New Roman"/>
              </a:rPr>
              <a:t>Este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documento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distribuye bajo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la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licencia </a:t>
            </a:r>
            <a:r>
              <a:rPr dirty="0" sz="1000" spc="-20">
                <a:latin typeface="Times New Roman"/>
                <a:cs typeface="Times New Roman"/>
              </a:rPr>
              <a:t>“Atribución-</a:t>
            </a:r>
            <a:r>
              <a:rPr dirty="0" sz="1000" spc="-10">
                <a:latin typeface="Times New Roman"/>
                <a:cs typeface="Times New Roman"/>
              </a:rPr>
              <a:t>Compartir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Internacional”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Creative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Commons, disponible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 spc="-25">
                <a:latin typeface="Times New Roman"/>
                <a:cs typeface="Times New Roman"/>
              </a:rPr>
              <a:t>en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70"/>
              </a:lnSpc>
            </a:pPr>
            <a:r>
              <a:rPr dirty="0" sz="100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898904"/>
            <a:ext cx="9144000" cy="4959350"/>
            <a:chOff x="0" y="1898904"/>
            <a:chExt cx="9144000" cy="495935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98904"/>
              <a:ext cx="9144000" cy="495909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2096"/>
              <a:ext cx="9144000" cy="4916170"/>
            </a:xfrm>
            <a:custGeom>
              <a:avLst/>
              <a:gdLst/>
              <a:ahLst/>
              <a:cxnLst/>
              <a:rect l="l" t="t" r="r" b="b"/>
              <a:pathLst>
                <a:path w="9144000" h="4916170">
                  <a:moveTo>
                    <a:pt x="9144000" y="0"/>
                  </a:moveTo>
                  <a:lnTo>
                    <a:pt x="0" y="0"/>
                  </a:lnTo>
                  <a:lnTo>
                    <a:pt x="0" y="4915903"/>
                  </a:lnTo>
                  <a:lnTo>
                    <a:pt x="9144000" y="491590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218" y="3932110"/>
            <a:ext cx="4060190" cy="8305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RECUERO.</a:t>
            </a:r>
            <a:endParaRPr sz="2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ADRIÁN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SOLERA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ALFONSO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32363" y="4771450"/>
            <a:ext cx="303212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6555" marR="5080" indent="-364490">
              <a:lnSpc>
                <a:spcPct val="100000"/>
              </a:lnSpc>
              <a:spcBef>
                <a:spcPts val="100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r>
              <a:rPr dirty="0" sz="2000" spc="-1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Adrian.solera@urjc.es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713196" y="5697923"/>
            <a:ext cx="3878579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10">
                <a:latin typeface="Arial MT"/>
                <a:cs typeface="Arial MT"/>
              </a:rPr>
              <a:t> 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FÏSICA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Infantil</a:t>
            </a:r>
            <a:r>
              <a:rPr dirty="0" sz="1200" spc="-10">
                <a:latin typeface="Arial MT"/>
                <a:cs typeface="Arial MT"/>
                <a:hlinkClick r:id="rId2"/>
              </a:rPr>
              <a:t> Semipresencial</a:t>
            </a:r>
            <a:r>
              <a:rPr dirty="0" sz="1200" spc="-35">
                <a:latin typeface="Arial MT"/>
                <a:cs typeface="Arial MT"/>
                <a:hlinkClick r:id="rId2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(Vicálvaro)</a:t>
            </a:r>
            <a:r>
              <a:rPr dirty="0" sz="1200" spc="-10">
                <a:latin typeface="Arial MT"/>
                <a:cs typeface="Arial MT"/>
                <a:hlinkClick r:id="rId2"/>
              </a:rPr>
              <a:t> ©2024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Recuero.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45828" y="488573"/>
            <a:ext cx="4124960" cy="1005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460"/>
              </a:lnSpc>
              <a:spcBef>
                <a:spcPts val="95"/>
              </a:spcBef>
              <a:tabLst>
                <a:tab pos="2779395" algn="l"/>
              </a:tabLst>
            </a:pPr>
            <a:r>
              <a:rPr dirty="0" sz="4000" spc="-10">
                <a:solidFill>
                  <a:srgbClr val="D1282D"/>
                </a:solidFill>
              </a:rPr>
              <a:t>EDUCACIÓN</a:t>
            </a:r>
            <a:r>
              <a:rPr dirty="0" sz="4000">
                <a:solidFill>
                  <a:srgbClr val="D1282D"/>
                </a:solidFill>
              </a:rPr>
              <a:t>	</a:t>
            </a:r>
            <a:r>
              <a:rPr dirty="0" sz="4000" spc="-10">
                <a:solidFill>
                  <a:srgbClr val="D1282D"/>
                </a:solidFill>
              </a:rPr>
              <a:t>FÍSICA</a:t>
            </a:r>
            <a:endParaRPr sz="4000"/>
          </a:p>
          <a:p>
            <a:pPr algn="ctr">
              <a:lnSpc>
                <a:spcPts val="3260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90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10" name="object 10" descr=""/>
          <p:cNvSpPr txBox="1"/>
          <p:nvPr/>
        </p:nvSpPr>
        <p:spPr>
          <a:xfrm>
            <a:off x="1001433" y="1890877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209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endParaRPr sz="3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022348" y="5235940"/>
            <a:ext cx="2007870" cy="765175"/>
            <a:chOff x="1022348" y="5235940"/>
            <a:chExt cx="2007870" cy="765175"/>
          </a:xfrm>
        </p:grpSpPr>
        <p:sp>
          <p:nvSpPr>
            <p:cNvPr id="12" name="object 12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0" y="6152769"/>
            <a:ext cx="9144000" cy="693420"/>
            <a:chOff x="0" y="6152769"/>
            <a:chExt cx="9144000" cy="693420"/>
          </a:xfrm>
        </p:grpSpPr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34328"/>
              <a:ext cx="9144000" cy="41147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0" y="6477571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37"/>
                  </a:lnTo>
                  <a:lnTo>
                    <a:pt x="9144000" y="32543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56042" y="6152769"/>
              <a:ext cx="776667" cy="2735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52400" y="547687"/>
            <a:ext cx="8161655" cy="561975"/>
          </a:xfrm>
          <a:prstGeom prst="rect">
            <a:avLst/>
          </a:prstGeom>
          <a:solidFill>
            <a:srgbClr val="252525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1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1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68521" y="2722952"/>
            <a:ext cx="708025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374005" algn="l"/>
                <a:tab pos="5829300" algn="l"/>
              </a:tabLst>
            </a:pPr>
            <a:r>
              <a:rPr dirty="0" sz="2400" spc="-105" b="1">
                <a:latin typeface="Tahoma"/>
                <a:cs typeface="Tahoma"/>
              </a:rPr>
              <a:t>DE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260" b="1">
                <a:latin typeface="Tahoma"/>
                <a:cs typeface="Tahoma"/>
              </a:rPr>
              <a:t>TIPO</a:t>
            </a:r>
            <a:r>
              <a:rPr dirty="0" sz="2400" spc="85" b="1">
                <a:latin typeface="Tahoma"/>
                <a:cs typeface="Tahoma"/>
              </a:rPr>
              <a:t> </a:t>
            </a:r>
            <a:r>
              <a:rPr dirty="0" sz="2400" spc="-70" b="1">
                <a:latin typeface="Tahoma"/>
                <a:cs typeface="Tahoma"/>
              </a:rPr>
              <a:t>ORGANIZACIÓN-</a:t>
            </a:r>
            <a:r>
              <a:rPr dirty="0" sz="2400" spc="-10" b="1">
                <a:latin typeface="Tahoma"/>
                <a:cs typeface="Tahoma"/>
              </a:rPr>
              <a:t>CONTROL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9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5" b="1">
                <a:latin typeface="Tahoma"/>
                <a:cs typeface="Tahoma"/>
              </a:rPr>
              <a:t>FORMAS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60" b="1">
                <a:latin typeface="Tahoma"/>
                <a:cs typeface="Tahoma"/>
              </a:rPr>
              <a:t>ORGANIZACIÓN</a:t>
            </a:r>
            <a:r>
              <a:rPr dirty="0" sz="2400" spc="-105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80" b="1">
                <a:latin typeface="Tahoma"/>
                <a:cs typeface="Tahoma"/>
              </a:rPr>
              <a:t>LA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CLASE.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68521" y="4634048"/>
            <a:ext cx="707898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25780" algn="l"/>
                <a:tab pos="1309370" algn="l"/>
                <a:tab pos="3896995" algn="l"/>
                <a:tab pos="4296410" algn="l"/>
                <a:tab pos="5079365" algn="l"/>
                <a:tab pos="5593080" algn="l"/>
                <a:tab pos="6693534" algn="l"/>
              </a:tabLst>
            </a:pPr>
            <a:r>
              <a:rPr dirty="0" sz="2400" spc="-25" b="1">
                <a:latin typeface="Tahoma"/>
                <a:cs typeface="Tahoma"/>
              </a:rPr>
              <a:t>DE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80" b="1">
                <a:latin typeface="Tahoma"/>
                <a:cs typeface="Tahoma"/>
              </a:rPr>
              <a:t>TIPO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SOCIOAFECTIVO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9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80" b="1">
                <a:latin typeface="Tahoma"/>
                <a:cs typeface="Tahoma"/>
              </a:rPr>
              <a:t>TIPO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5" b="1">
                <a:latin typeface="Tahoma"/>
                <a:cs typeface="Tahoma"/>
              </a:rPr>
              <a:t>DE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CLIMA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204" b="1">
                <a:latin typeface="Tahoma"/>
                <a:cs typeface="Tahoma"/>
              </a:rPr>
              <a:t>DE </a:t>
            </a:r>
            <a:r>
              <a:rPr dirty="0" sz="2400" spc="-65" b="1">
                <a:latin typeface="Tahoma"/>
                <a:cs typeface="Tahoma"/>
              </a:rPr>
              <a:t>AULA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spc="145" b="1">
                <a:latin typeface="Tahoma"/>
                <a:cs typeface="Tahoma"/>
              </a:rPr>
              <a:t>O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229" b="1">
                <a:latin typeface="Tahoma"/>
                <a:cs typeface="Tahoma"/>
              </a:rPr>
              <a:t>DISCIPLINA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90" b="1">
                <a:latin typeface="Tahoma"/>
                <a:cs typeface="Tahoma"/>
              </a:rPr>
              <a:t>LA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CLASE.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68521" y="6545144"/>
            <a:ext cx="15011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4" b="1">
                <a:latin typeface="Tahoma"/>
                <a:cs typeface="Tahoma"/>
              </a:rPr>
              <a:t>INTERACC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682114" y="1503109"/>
            <a:ext cx="510159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75" b="0">
                <a:solidFill>
                  <a:srgbClr val="D1282D"/>
                </a:solidFill>
                <a:latin typeface="Arial MT"/>
                <a:cs typeface="Arial MT"/>
              </a:rPr>
              <a:t>INTERACCIONES</a:t>
            </a:r>
            <a:r>
              <a:rPr dirty="0" sz="2800" spc="-85" b="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800" spc="-45" b="0">
                <a:solidFill>
                  <a:srgbClr val="D1282D"/>
                </a:solidFill>
                <a:latin typeface="Arial MT"/>
                <a:cs typeface="Arial MT"/>
              </a:rPr>
              <a:t>DIDÁCTICAS.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7073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5080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INTERACCIÓN</a:t>
            </a:r>
            <a:r>
              <a:rPr dirty="0" sz="16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TIPO</a:t>
            </a:r>
            <a:r>
              <a:rPr dirty="0" sz="16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ORGANIZACIÓN-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CONTROL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65643" y="2346400"/>
            <a:ext cx="7039609" cy="331724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ORGANIZACIÓN</a:t>
            </a:r>
            <a:r>
              <a:rPr dirty="0" sz="2000" spc="-10" b="1">
                <a:latin typeface="Tahoma"/>
                <a:cs typeface="Tahoma"/>
              </a:rPr>
              <a:t>: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000" spc="-175" b="1">
                <a:latin typeface="Tahoma"/>
                <a:cs typeface="Tahoma"/>
              </a:rPr>
              <a:t>Es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factor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metodológico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cuyo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objetivo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es: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spc="-65" b="1">
                <a:latin typeface="Tahoma"/>
                <a:cs typeface="Tahoma"/>
              </a:rPr>
              <a:t>Facilitar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condiciones</a:t>
            </a:r>
            <a:r>
              <a:rPr dirty="0" sz="2000" spc="-9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enseñanza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aprendizaje.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4"/>
              </a:spcBef>
            </a:pPr>
            <a:endParaRPr sz="2000">
              <a:latin typeface="Tahoma"/>
              <a:cs typeface="Tahoma"/>
            </a:endParaRPr>
          </a:p>
          <a:p>
            <a:pPr marL="621665" marR="614045" indent="-609600">
              <a:lnSpc>
                <a:spcPct val="80000"/>
              </a:lnSpc>
            </a:pPr>
            <a:r>
              <a:rPr dirty="0" sz="2000" spc="-10" b="1">
                <a:latin typeface="Tahoma"/>
                <a:cs typeface="Tahoma"/>
              </a:rPr>
              <a:t>Ofrecer</a:t>
            </a:r>
            <a:r>
              <a:rPr dirty="0" sz="2000" spc="-11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los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alumnos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las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máximas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posibilidades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40" b="1">
                <a:latin typeface="Tahoma"/>
                <a:cs typeface="Tahoma"/>
              </a:rPr>
              <a:t>de </a:t>
            </a:r>
            <a:r>
              <a:rPr dirty="0" sz="2000" spc="-10" b="1">
                <a:latin typeface="Tahoma"/>
                <a:cs typeface="Tahoma"/>
              </a:rPr>
              <a:t>participación.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spc="-55" b="1">
                <a:latin typeface="Tahoma"/>
                <a:cs typeface="Tahoma"/>
              </a:rPr>
              <a:t>Buscar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60" b="1">
                <a:latin typeface="Tahoma"/>
                <a:cs typeface="Tahoma"/>
              </a:rPr>
              <a:t>mejores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condiciones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seguridad.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ORGANIZACIÓN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FORMAL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21864" y="2057400"/>
            <a:ext cx="5868923" cy="1274063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2713723" y="2015170"/>
            <a:ext cx="5905500" cy="13684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500" spc="-70">
                <a:solidFill>
                  <a:srgbClr val="D1282D"/>
                </a:solidFill>
                <a:latin typeface="Arial MT"/>
                <a:cs typeface="Arial MT"/>
              </a:rPr>
              <a:t>ORGANIZACIÓN</a:t>
            </a:r>
            <a:r>
              <a:rPr dirty="0" sz="2500" spc="-10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500" spc="-10">
                <a:solidFill>
                  <a:srgbClr val="D1282D"/>
                </a:solidFill>
                <a:latin typeface="Arial MT"/>
                <a:cs typeface="Arial MT"/>
              </a:rPr>
              <a:t>FORMAL</a:t>
            </a:r>
            <a:r>
              <a:rPr dirty="0" sz="2500" spc="-10" i="1">
                <a:solidFill>
                  <a:srgbClr val="D1282D"/>
                </a:solidFill>
                <a:latin typeface="Arial"/>
                <a:cs typeface="Arial"/>
              </a:rPr>
              <a:t>:</a:t>
            </a:r>
            <a:endParaRPr sz="2500">
              <a:latin typeface="Arial"/>
              <a:cs typeface="Arial"/>
            </a:endParaRPr>
          </a:p>
          <a:p>
            <a:pPr marL="621665">
              <a:lnSpc>
                <a:spcPts val="1945"/>
              </a:lnSpc>
              <a:spcBef>
                <a:spcPts val="1985"/>
              </a:spcBef>
            </a:pPr>
            <a:r>
              <a:rPr dirty="0" sz="1800" spc="-40">
                <a:solidFill>
                  <a:srgbClr val="D1282D"/>
                </a:solidFill>
                <a:latin typeface="Arial MT"/>
                <a:cs typeface="Arial MT"/>
              </a:rPr>
              <a:t>EL</a:t>
            </a:r>
            <a:r>
              <a:rPr dirty="0" sz="1800" spc="-16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PROFESOR</a:t>
            </a:r>
            <a:r>
              <a:rPr dirty="0" sz="1800" spc="-9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DISPONE</a:t>
            </a:r>
            <a:r>
              <a:rPr dirty="0" sz="1800" spc="-9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40">
                <a:solidFill>
                  <a:srgbClr val="D1282D"/>
                </a:solidFill>
                <a:latin typeface="Arial MT"/>
                <a:cs typeface="Arial MT"/>
              </a:rPr>
              <a:t>EL</a:t>
            </a:r>
            <a:r>
              <a:rPr dirty="0" sz="1800" spc="-15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D1282D"/>
                </a:solidFill>
                <a:latin typeface="Arial MT"/>
                <a:cs typeface="Arial MT"/>
              </a:rPr>
              <a:t>GRUPO.</a:t>
            </a:r>
            <a:endParaRPr sz="1800">
              <a:latin typeface="Arial MT"/>
              <a:cs typeface="Arial MT"/>
            </a:endParaRPr>
          </a:p>
          <a:p>
            <a:pPr marL="621665" marR="5080">
              <a:lnSpc>
                <a:spcPct val="78900"/>
              </a:lnSpc>
              <a:spcBef>
                <a:spcPts val="240"/>
              </a:spcBef>
            </a:pPr>
            <a:r>
              <a:rPr dirty="0" sz="1800" spc="-40">
                <a:solidFill>
                  <a:srgbClr val="D1282D"/>
                </a:solidFill>
                <a:latin typeface="Arial MT"/>
                <a:cs typeface="Arial MT"/>
              </a:rPr>
              <a:t>EL</a:t>
            </a:r>
            <a:r>
              <a:rPr dirty="0" sz="1800" spc="-27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ALUMNO</a:t>
            </a:r>
            <a:r>
              <a:rPr dirty="0" sz="1800" spc="-8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40">
                <a:solidFill>
                  <a:srgbClr val="D1282D"/>
                </a:solidFill>
                <a:latin typeface="Arial MT"/>
                <a:cs typeface="Arial MT"/>
              </a:rPr>
              <a:t>NO</a:t>
            </a:r>
            <a:r>
              <a:rPr dirty="0" sz="1800" spc="-114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TOMA</a:t>
            </a:r>
            <a:r>
              <a:rPr dirty="0" sz="1800" spc="-21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DECISIONES</a:t>
            </a:r>
            <a:r>
              <a:rPr dirty="0" sz="1800" spc="-8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40">
                <a:solidFill>
                  <a:srgbClr val="D1282D"/>
                </a:solidFill>
                <a:latin typeface="Arial MT"/>
                <a:cs typeface="Arial MT"/>
              </a:rPr>
              <a:t>DE</a:t>
            </a:r>
            <a:r>
              <a:rPr dirty="0" sz="1800" spc="-8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45">
                <a:solidFill>
                  <a:srgbClr val="D1282D"/>
                </a:solidFill>
                <a:latin typeface="Arial MT"/>
                <a:cs typeface="Arial MT"/>
              </a:rPr>
              <a:t>SITUACIÓN </a:t>
            </a:r>
            <a:r>
              <a:rPr dirty="0" sz="1800" spc="-10">
                <a:solidFill>
                  <a:srgbClr val="D1282D"/>
                </a:solidFill>
                <a:latin typeface="Arial MT"/>
                <a:cs typeface="Arial MT"/>
              </a:rPr>
              <a:t>ESPACIAL.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51900" y="3236086"/>
            <a:ext cx="1137920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7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VENTAJAS</a:t>
            </a:r>
            <a:r>
              <a:rPr dirty="0" sz="1700" spc="-75" b="1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51915" y="3495775"/>
            <a:ext cx="6615430" cy="23723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049655">
              <a:lnSpc>
                <a:spcPct val="129400"/>
              </a:lnSpc>
              <a:spcBef>
                <a:spcPts val="95"/>
              </a:spcBef>
            </a:pPr>
            <a:r>
              <a:rPr dirty="0" sz="1700" spc="-90" b="1">
                <a:latin typeface="Tahoma"/>
                <a:cs typeface="Tahoma"/>
              </a:rPr>
              <a:t>Permite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la</a:t>
            </a:r>
            <a:r>
              <a:rPr dirty="0" sz="1700" spc="-1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práctica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simultánea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spc="55" b="1">
                <a:latin typeface="Tahoma"/>
                <a:cs typeface="Tahoma"/>
              </a:rPr>
              <a:t>de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spc="-35" b="1">
                <a:latin typeface="Tahoma"/>
                <a:cs typeface="Tahoma"/>
              </a:rPr>
              <a:t>todos</a:t>
            </a:r>
            <a:r>
              <a:rPr dirty="0" sz="1700" spc="-50" b="1">
                <a:latin typeface="Tahoma"/>
                <a:cs typeface="Tahoma"/>
              </a:rPr>
              <a:t> los</a:t>
            </a:r>
            <a:r>
              <a:rPr dirty="0" sz="1700" spc="-10" b="1">
                <a:latin typeface="Tahoma"/>
                <a:cs typeface="Tahoma"/>
              </a:rPr>
              <a:t> </a:t>
            </a:r>
            <a:r>
              <a:rPr dirty="0" sz="1700" spc="-20" b="1">
                <a:latin typeface="Tahoma"/>
                <a:cs typeface="Tahoma"/>
              </a:rPr>
              <a:t>alumnos. </a:t>
            </a:r>
            <a:r>
              <a:rPr dirty="0" sz="1700" b="1">
                <a:latin typeface="Tahoma"/>
                <a:cs typeface="Tahoma"/>
              </a:rPr>
              <a:t>Mayor</a:t>
            </a:r>
            <a:r>
              <a:rPr dirty="0" sz="1700" spc="-60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control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la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actividad</a:t>
            </a:r>
            <a:r>
              <a:rPr dirty="0" sz="1700" spc="-6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y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65" b="1">
                <a:latin typeface="Tahoma"/>
                <a:cs typeface="Tahoma"/>
              </a:rPr>
              <a:t>los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alumnos.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700" spc="-30" b="1">
                <a:latin typeface="Tahoma"/>
                <a:cs typeface="Tahoma"/>
              </a:rPr>
              <a:t>La</a:t>
            </a:r>
            <a:r>
              <a:rPr dirty="0" sz="1700" spc="-1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detección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más</a:t>
            </a:r>
            <a:r>
              <a:rPr dirty="0" sz="1700" spc="-2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rápida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en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55" b="1">
                <a:latin typeface="Tahoma"/>
                <a:cs typeface="Tahoma"/>
              </a:rPr>
              <a:t>los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spc="-65" b="1">
                <a:latin typeface="Tahoma"/>
                <a:cs typeface="Tahoma"/>
              </a:rPr>
              <a:t>fallos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spc="55" b="1">
                <a:latin typeface="Tahoma"/>
                <a:cs typeface="Tahoma"/>
              </a:rPr>
              <a:t>de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ejecución.</a:t>
            </a:r>
            <a:endParaRPr sz="17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u="sng" sz="17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INCONVENIENTES</a:t>
            </a:r>
            <a:r>
              <a:rPr dirty="0" sz="1700" spc="-60" b="1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700" spc="-100" b="1">
                <a:latin typeface="Tahoma"/>
                <a:cs typeface="Tahoma"/>
              </a:rPr>
              <a:t>Limita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la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libertad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spc="55" b="1">
                <a:latin typeface="Tahoma"/>
                <a:cs typeface="Tahoma"/>
              </a:rPr>
              <a:t>de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evolución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spc="55" b="1">
                <a:latin typeface="Tahoma"/>
                <a:cs typeface="Tahoma"/>
              </a:rPr>
              <a:t>de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spc="-65" b="1">
                <a:latin typeface="Tahoma"/>
                <a:cs typeface="Tahoma"/>
              </a:rPr>
              <a:t>los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alumnos.</a:t>
            </a: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700" b="1">
                <a:latin typeface="Tahoma"/>
                <a:cs typeface="Tahoma"/>
              </a:rPr>
              <a:t>No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propicia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la</a:t>
            </a:r>
            <a:r>
              <a:rPr dirty="0" sz="1700" spc="-2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interacción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70" b="1">
                <a:latin typeface="Tahoma"/>
                <a:cs typeface="Tahoma"/>
              </a:rPr>
              <a:t>profesor-</a:t>
            </a:r>
            <a:r>
              <a:rPr dirty="0" sz="1700" spc="-20" b="1">
                <a:latin typeface="Tahoma"/>
                <a:cs typeface="Tahoma"/>
              </a:rPr>
              <a:t>alumno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spc="-85" b="1">
                <a:latin typeface="Tahoma"/>
                <a:cs typeface="Tahoma"/>
              </a:rPr>
              <a:t>ni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spc="-30" b="1">
                <a:latin typeface="Tahoma"/>
                <a:cs typeface="Tahoma"/>
              </a:rPr>
              <a:t>alumno-</a:t>
            </a:r>
            <a:r>
              <a:rPr dirty="0" sz="1700" spc="-10" b="1">
                <a:latin typeface="Tahoma"/>
                <a:cs typeface="Tahoma"/>
              </a:rPr>
              <a:t>alumno.</a:t>
            </a:r>
            <a:endParaRPr sz="17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1276413"/>
            <a:ext cx="7954009" cy="1019175"/>
            <a:chOff x="438150" y="1276413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1290700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1290700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299325" cy="28625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NORMATIVA.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ct val="100000"/>
              </a:lnSpc>
              <a:buAutoNum type="arabicPeriod"/>
              <a:tabLst>
                <a:tab pos="514984" algn="l"/>
              </a:tabLst>
            </a:pP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FÍSICA: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CUERPO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MOVIMIENTO.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IMPORTANCIA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FÍSICA.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81000" y="2057463"/>
            <a:ext cx="8011159" cy="1019175"/>
            <a:chOff x="381000" y="2057463"/>
            <a:chExt cx="801115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395287" y="2071751"/>
              <a:ext cx="7982584" cy="990600"/>
            </a:xfrm>
            <a:custGeom>
              <a:avLst/>
              <a:gdLst/>
              <a:ahLst/>
              <a:cxnLst/>
              <a:rect l="l" t="t" r="r" b="b"/>
              <a:pathLst>
                <a:path w="7982584" h="990600">
                  <a:moveTo>
                    <a:pt x="7816786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816786" y="990600"/>
                  </a:lnTo>
                  <a:lnTo>
                    <a:pt x="7860687" y="984693"/>
                  </a:lnTo>
                  <a:lnTo>
                    <a:pt x="7900150" y="968026"/>
                  </a:lnTo>
                  <a:lnTo>
                    <a:pt x="7933594" y="942181"/>
                  </a:lnTo>
                  <a:lnTo>
                    <a:pt x="7959440" y="908736"/>
                  </a:lnTo>
                  <a:lnTo>
                    <a:pt x="7976106" y="869273"/>
                  </a:lnTo>
                  <a:lnTo>
                    <a:pt x="7982013" y="825373"/>
                  </a:lnTo>
                  <a:lnTo>
                    <a:pt x="7982013" y="165100"/>
                  </a:lnTo>
                  <a:lnTo>
                    <a:pt x="7976106" y="121208"/>
                  </a:lnTo>
                  <a:lnTo>
                    <a:pt x="7959440" y="81769"/>
                  </a:lnTo>
                  <a:lnTo>
                    <a:pt x="7933594" y="48355"/>
                  </a:lnTo>
                  <a:lnTo>
                    <a:pt x="7900150" y="22540"/>
                  </a:lnTo>
                  <a:lnTo>
                    <a:pt x="7860687" y="5897"/>
                  </a:lnTo>
                  <a:lnTo>
                    <a:pt x="7816786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95287" y="2071751"/>
              <a:ext cx="7982584" cy="990600"/>
            </a:xfrm>
            <a:custGeom>
              <a:avLst/>
              <a:gdLst/>
              <a:ahLst/>
              <a:cxnLst/>
              <a:rect l="l" t="t" r="r" b="b"/>
              <a:pathLst>
                <a:path w="798258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816786" y="0"/>
                  </a:lnTo>
                  <a:lnTo>
                    <a:pt x="7860687" y="5897"/>
                  </a:lnTo>
                  <a:lnTo>
                    <a:pt x="7900150" y="22540"/>
                  </a:lnTo>
                  <a:lnTo>
                    <a:pt x="7933594" y="48355"/>
                  </a:lnTo>
                  <a:lnTo>
                    <a:pt x="7959440" y="81769"/>
                  </a:lnTo>
                  <a:lnTo>
                    <a:pt x="7976106" y="121208"/>
                  </a:lnTo>
                  <a:lnTo>
                    <a:pt x="7982013" y="165100"/>
                  </a:lnTo>
                  <a:lnTo>
                    <a:pt x="7982013" y="825373"/>
                  </a:lnTo>
                  <a:lnTo>
                    <a:pt x="7976106" y="869273"/>
                  </a:lnTo>
                  <a:lnTo>
                    <a:pt x="7959440" y="908736"/>
                  </a:lnTo>
                  <a:lnTo>
                    <a:pt x="7933594" y="942181"/>
                  </a:lnTo>
                  <a:lnTo>
                    <a:pt x="7900150" y="968026"/>
                  </a:lnTo>
                  <a:lnTo>
                    <a:pt x="7860687" y="984693"/>
                  </a:lnTo>
                  <a:lnTo>
                    <a:pt x="7816786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299325" cy="28625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NORMATIVA.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ct val="100000"/>
              </a:lnSpc>
              <a:buAutoNum type="arabicPeriod"/>
              <a:tabLst>
                <a:tab pos="514984" algn="l"/>
              </a:tabLst>
            </a:pP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FÍSICA: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CUERPO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MOVIMIENTO.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IMPORTANCIA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FÍSICA.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ORGANIZACIÓN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SEMIFORMAL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23354" y="2185033"/>
            <a:ext cx="7687945" cy="33839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10945">
              <a:lnSpc>
                <a:spcPct val="100000"/>
              </a:lnSpc>
              <a:spcBef>
                <a:spcPts val="105"/>
              </a:spcBef>
            </a:pPr>
            <a:r>
              <a:rPr dirty="0" sz="2000" spc="-40">
                <a:solidFill>
                  <a:srgbClr val="D1282D"/>
                </a:solidFill>
                <a:latin typeface="Arial MT"/>
                <a:cs typeface="Arial MT"/>
              </a:rPr>
              <a:t>EL</a:t>
            </a:r>
            <a:r>
              <a:rPr dirty="0" sz="2000" spc="-16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000" spc="-70">
                <a:solidFill>
                  <a:srgbClr val="D1282D"/>
                </a:solidFill>
                <a:latin typeface="Arial MT"/>
                <a:cs typeface="Arial MT"/>
              </a:rPr>
              <a:t>PROFESOR</a:t>
            </a:r>
            <a:r>
              <a:rPr dirty="0" sz="2000" spc="-9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000" spc="-65">
                <a:solidFill>
                  <a:srgbClr val="D1282D"/>
                </a:solidFill>
                <a:latin typeface="Arial MT"/>
                <a:cs typeface="Arial MT"/>
              </a:rPr>
              <a:t>REALIZA</a:t>
            </a:r>
            <a:r>
              <a:rPr dirty="0" sz="2000" spc="-19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000" spc="-65">
                <a:solidFill>
                  <a:srgbClr val="D1282D"/>
                </a:solidFill>
                <a:latin typeface="Arial MT"/>
                <a:cs typeface="Arial MT"/>
              </a:rPr>
              <a:t>GRUPOS</a:t>
            </a:r>
            <a:r>
              <a:rPr dirty="0" sz="2000" spc="-114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000" spc="-70">
                <a:solidFill>
                  <a:srgbClr val="D1282D"/>
                </a:solidFill>
                <a:latin typeface="Arial MT"/>
                <a:cs typeface="Arial MT"/>
              </a:rPr>
              <a:t>DENTRO</a:t>
            </a:r>
            <a:r>
              <a:rPr dirty="0" sz="2000" spc="-9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000" spc="-55">
                <a:solidFill>
                  <a:srgbClr val="D1282D"/>
                </a:solidFill>
                <a:latin typeface="Arial MT"/>
                <a:cs typeface="Arial MT"/>
              </a:rPr>
              <a:t>DEL</a:t>
            </a:r>
            <a:r>
              <a:rPr dirty="0" sz="2000" spc="-16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Arial MT"/>
                <a:cs typeface="Arial MT"/>
              </a:rPr>
              <a:t>GRUPO</a:t>
            </a:r>
            <a:endParaRPr sz="20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885"/>
              </a:spcBef>
            </a:pPr>
            <a:r>
              <a:rPr dirty="0" u="sng" sz="17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VENTAJAS</a:t>
            </a:r>
            <a:r>
              <a:rPr dirty="0" sz="1700" spc="-10" b="1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12700" marR="3014345">
              <a:lnSpc>
                <a:spcPct val="129400"/>
              </a:lnSpc>
            </a:pPr>
            <a:r>
              <a:rPr dirty="0" sz="1700" spc="-90" b="1">
                <a:latin typeface="Tahoma"/>
                <a:cs typeface="Tahoma"/>
              </a:rPr>
              <a:t>Permite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una</a:t>
            </a:r>
            <a:r>
              <a:rPr dirty="0" sz="1700" spc="-70" b="1">
                <a:latin typeface="Tahoma"/>
                <a:cs typeface="Tahoma"/>
              </a:rPr>
              <a:t> </a:t>
            </a:r>
            <a:r>
              <a:rPr dirty="0" sz="1700" spc="-75" b="1">
                <a:latin typeface="Tahoma"/>
                <a:cs typeface="Tahoma"/>
              </a:rPr>
              <a:t>visión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general</a:t>
            </a:r>
            <a:r>
              <a:rPr dirty="0" sz="1700" spc="-60" b="1">
                <a:latin typeface="Tahoma"/>
                <a:cs typeface="Tahoma"/>
              </a:rPr>
              <a:t>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todo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el</a:t>
            </a:r>
            <a:r>
              <a:rPr dirty="0" sz="1700" spc="-6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grupo. </a:t>
            </a:r>
            <a:r>
              <a:rPr dirty="0" sz="1700" b="1">
                <a:latin typeface="Tahoma"/>
                <a:cs typeface="Tahoma"/>
              </a:rPr>
              <a:t>Mayor</a:t>
            </a:r>
            <a:r>
              <a:rPr dirty="0" sz="1700" spc="-7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facilidad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para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dar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la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spc="-215" b="1">
                <a:latin typeface="Tahoma"/>
                <a:cs typeface="Tahoma"/>
              </a:rPr>
              <a:t>I.I.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y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el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20" b="1">
                <a:latin typeface="Tahoma"/>
                <a:cs typeface="Tahoma"/>
              </a:rPr>
              <a:t>C.R.</a:t>
            </a:r>
            <a:endParaRPr sz="1700">
              <a:latin typeface="Tahoma"/>
              <a:cs typeface="Tahoma"/>
            </a:endParaRPr>
          </a:p>
          <a:p>
            <a:pPr marL="622300" marR="145415" indent="-609600">
              <a:lnSpc>
                <a:spcPts val="1630"/>
              </a:lnSpc>
              <a:spcBef>
                <a:spcPts val="994"/>
              </a:spcBef>
            </a:pPr>
            <a:r>
              <a:rPr dirty="0" sz="1700" b="1">
                <a:latin typeface="Tahoma"/>
                <a:cs typeface="Tahoma"/>
              </a:rPr>
              <a:t>Hay</a:t>
            </a:r>
            <a:r>
              <a:rPr dirty="0" sz="1700" spc="7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mayor</a:t>
            </a:r>
            <a:r>
              <a:rPr dirty="0" sz="1700" spc="7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posibilidad</a:t>
            </a:r>
            <a:r>
              <a:rPr dirty="0" sz="1700" spc="85" b="1">
                <a:latin typeface="Tahoma"/>
                <a:cs typeface="Tahoma"/>
              </a:rPr>
              <a:t>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75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interacción.</a:t>
            </a:r>
            <a:r>
              <a:rPr dirty="0" sz="1700" spc="75" b="1">
                <a:latin typeface="Tahoma"/>
                <a:cs typeface="Tahoma"/>
              </a:rPr>
              <a:t> </a:t>
            </a:r>
            <a:r>
              <a:rPr dirty="0" sz="1700" spc="-25" b="1">
                <a:latin typeface="Tahoma"/>
                <a:cs typeface="Tahoma"/>
              </a:rPr>
              <a:t>(Se</a:t>
            </a:r>
            <a:r>
              <a:rPr dirty="0" sz="1700" spc="7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puede</a:t>
            </a:r>
            <a:r>
              <a:rPr dirty="0" sz="1700" spc="7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dedicar</a:t>
            </a:r>
            <a:r>
              <a:rPr dirty="0" sz="1700" spc="7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más</a:t>
            </a:r>
            <a:r>
              <a:rPr dirty="0" sz="1700" spc="65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tiempo </a:t>
            </a:r>
            <a:r>
              <a:rPr dirty="0" sz="1700" b="1">
                <a:latin typeface="Tahoma"/>
                <a:cs typeface="Tahoma"/>
              </a:rPr>
              <a:t>al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spc="-20" b="1">
                <a:latin typeface="Tahoma"/>
                <a:cs typeface="Tahoma"/>
              </a:rPr>
              <a:t>grupo</a:t>
            </a:r>
            <a:r>
              <a:rPr dirty="0" sz="1700" spc="-6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que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más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lo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necesite).</a:t>
            </a:r>
            <a:endParaRPr sz="17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205"/>
              </a:spcBef>
            </a:pPr>
            <a:endParaRPr sz="1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u="sng" sz="17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INCONVENIENTES</a:t>
            </a:r>
            <a:r>
              <a:rPr dirty="0" sz="1700" spc="-60" b="1">
                <a:latin typeface="Tahoma"/>
                <a:cs typeface="Tahoma"/>
              </a:rPr>
              <a:t>:</a:t>
            </a:r>
            <a:endParaRPr sz="1700">
              <a:latin typeface="Tahoma"/>
              <a:cs typeface="Tahoma"/>
            </a:endParaRPr>
          </a:p>
          <a:p>
            <a:pPr marL="12700" marR="1436370">
              <a:lnSpc>
                <a:spcPct val="129400"/>
              </a:lnSpc>
            </a:pPr>
            <a:r>
              <a:rPr dirty="0" sz="1700" spc="-75" b="1">
                <a:latin typeface="Tahoma"/>
                <a:cs typeface="Tahoma"/>
              </a:rPr>
              <a:t>Interferencias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spc="-65" b="1">
                <a:latin typeface="Tahoma"/>
                <a:cs typeface="Tahoma"/>
              </a:rPr>
              <a:t>entre</a:t>
            </a:r>
            <a:r>
              <a:rPr dirty="0" sz="1700" spc="-60" b="1">
                <a:latin typeface="Tahoma"/>
                <a:cs typeface="Tahoma"/>
              </a:rPr>
              <a:t> </a:t>
            </a:r>
            <a:r>
              <a:rPr dirty="0" sz="1700" spc="-65" b="1">
                <a:latin typeface="Tahoma"/>
                <a:cs typeface="Tahoma"/>
              </a:rPr>
              <a:t>los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30" b="1">
                <a:latin typeface="Tahoma"/>
                <a:cs typeface="Tahoma"/>
              </a:rPr>
              <a:t>alumnos </a:t>
            </a:r>
            <a:r>
              <a:rPr dirty="0" sz="1700" spc="-20" b="1">
                <a:latin typeface="Tahoma"/>
                <a:cs typeface="Tahoma"/>
              </a:rPr>
              <a:t>por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spc="-20" b="1">
                <a:latin typeface="Tahoma"/>
                <a:cs typeface="Tahoma"/>
              </a:rPr>
              <a:t>problemas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espacio. </a:t>
            </a:r>
            <a:r>
              <a:rPr dirty="0" sz="1700" b="1">
                <a:latin typeface="Tahoma"/>
                <a:cs typeface="Tahoma"/>
              </a:rPr>
              <a:t>Mayor</a:t>
            </a:r>
            <a:r>
              <a:rPr dirty="0" sz="1700" spc="-65" b="1">
                <a:latin typeface="Tahoma"/>
                <a:cs typeface="Tahoma"/>
              </a:rPr>
              <a:t> </a:t>
            </a:r>
            <a:r>
              <a:rPr dirty="0" sz="1700" spc="-25" b="1">
                <a:latin typeface="Tahoma"/>
                <a:cs typeface="Tahoma"/>
              </a:rPr>
              <a:t>posibilidad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descontrol.</a:t>
            </a:r>
            <a:endParaRPr sz="17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ORGANIZACIÓN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INFORMAL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12016" y="2149189"/>
            <a:ext cx="7862570" cy="3533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152650">
              <a:lnSpc>
                <a:spcPts val="1945"/>
              </a:lnSpc>
              <a:spcBef>
                <a:spcPts val="100"/>
              </a:spcBef>
            </a:pPr>
            <a:r>
              <a:rPr dirty="0" sz="1800" spc="-40">
                <a:solidFill>
                  <a:srgbClr val="D1282D"/>
                </a:solidFill>
                <a:latin typeface="Arial MT"/>
                <a:cs typeface="Arial MT"/>
              </a:rPr>
              <a:t>EL</a:t>
            </a:r>
            <a:r>
              <a:rPr dirty="0" sz="1800" spc="-16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PROFESOR</a:t>
            </a:r>
            <a:r>
              <a:rPr dirty="0" sz="1800" spc="-8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PROPONE</a:t>
            </a:r>
            <a:r>
              <a:rPr dirty="0" sz="1800" spc="-9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REALIZACIÓN</a:t>
            </a:r>
            <a:r>
              <a:rPr dirty="0" sz="1800" spc="-8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45">
                <a:solidFill>
                  <a:srgbClr val="D1282D"/>
                </a:solidFill>
                <a:latin typeface="Arial MT"/>
                <a:cs typeface="Arial MT"/>
              </a:rPr>
              <a:t>DE</a:t>
            </a:r>
            <a:r>
              <a:rPr dirty="0" sz="1800" spc="-7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D1282D"/>
                </a:solidFill>
                <a:latin typeface="Arial MT"/>
                <a:cs typeface="Arial MT"/>
              </a:rPr>
              <a:t>GRUPOS.</a:t>
            </a:r>
            <a:endParaRPr sz="1800">
              <a:latin typeface="Arial MT"/>
              <a:cs typeface="Arial MT"/>
            </a:endParaRPr>
          </a:p>
          <a:p>
            <a:pPr marL="2152650">
              <a:lnSpc>
                <a:spcPts val="1675"/>
              </a:lnSpc>
            </a:pPr>
            <a:r>
              <a:rPr dirty="0" sz="1800" spc="-50">
                <a:solidFill>
                  <a:srgbClr val="D1282D"/>
                </a:solidFill>
                <a:latin typeface="Arial MT"/>
                <a:cs typeface="Arial MT"/>
              </a:rPr>
              <a:t>LOS</a:t>
            </a:r>
            <a:r>
              <a:rPr dirty="0" sz="1800" spc="-204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5">
                <a:solidFill>
                  <a:srgbClr val="D1282D"/>
                </a:solidFill>
                <a:latin typeface="Arial MT"/>
                <a:cs typeface="Arial MT"/>
              </a:rPr>
              <a:t>ALUMNOS</a:t>
            </a:r>
            <a:r>
              <a:rPr dirty="0" sz="1800" spc="-7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0">
                <a:solidFill>
                  <a:srgbClr val="D1282D"/>
                </a:solidFill>
                <a:latin typeface="Arial MT"/>
                <a:cs typeface="Arial MT"/>
              </a:rPr>
              <a:t>ELIGEN</a:t>
            </a:r>
            <a:r>
              <a:rPr dirty="0" sz="1800" spc="-10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55">
                <a:solidFill>
                  <a:srgbClr val="D1282D"/>
                </a:solidFill>
                <a:latin typeface="Arial MT"/>
                <a:cs typeface="Arial MT"/>
              </a:rPr>
              <a:t>CON</a:t>
            </a:r>
            <a:r>
              <a:rPr dirty="0" sz="1800" spc="-9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60">
                <a:solidFill>
                  <a:srgbClr val="D1282D"/>
                </a:solidFill>
                <a:latin typeface="Arial MT"/>
                <a:cs typeface="Arial MT"/>
              </a:rPr>
              <a:t>QUIEN</a:t>
            </a:r>
            <a:r>
              <a:rPr dirty="0" sz="1800" spc="-90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70">
                <a:solidFill>
                  <a:srgbClr val="D1282D"/>
                </a:solidFill>
                <a:latin typeface="Arial MT"/>
                <a:cs typeface="Arial MT"/>
              </a:rPr>
              <a:t>FORMAR</a:t>
            </a:r>
            <a:r>
              <a:rPr dirty="0" sz="1800" spc="-95">
                <a:solidFill>
                  <a:srgbClr val="D1282D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D1282D"/>
                </a:solidFill>
                <a:latin typeface="Arial MT"/>
                <a:cs typeface="Arial MT"/>
              </a:rPr>
              <a:t>GRUPOS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ts val="2014"/>
              </a:lnSpc>
            </a:pPr>
            <a:r>
              <a:rPr dirty="0" u="sng" sz="19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VENTAJAS</a:t>
            </a:r>
            <a:r>
              <a:rPr dirty="0" sz="1900" spc="-10" b="1">
                <a:latin typeface="Tahoma"/>
                <a:cs typeface="Tahoma"/>
              </a:rPr>
              <a:t>:</a:t>
            </a:r>
            <a:endParaRPr sz="1900">
              <a:latin typeface="Tahoma"/>
              <a:cs typeface="Tahoma"/>
            </a:endParaRPr>
          </a:p>
          <a:p>
            <a:pPr marL="12700" marR="1612265">
              <a:lnSpc>
                <a:spcPct val="126299"/>
              </a:lnSpc>
            </a:pPr>
            <a:r>
              <a:rPr dirty="0" sz="1900" b="1">
                <a:latin typeface="Tahoma"/>
                <a:cs typeface="Tahoma"/>
              </a:rPr>
              <a:t>Mayor</a:t>
            </a:r>
            <a:r>
              <a:rPr dirty="0" sz="1900" spc="-80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libertad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8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toma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8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decisiones</a:t>
            </a:r>
            <a:r>
              <a:rPr dirty="0" sz="1900" spc="-9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por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el</a:t>
            </a:r>
            <a:r>
              <a:rPr dirty="0" sz="1900" spc="-9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alumno. </a:t>
            </a:r>
            <a:r>
              <a:rPr dirty="0" sz="1900" b="1">
                <a:latin typeface="Tahoma"/>
                <a:cs typeface="Tahoma"/>
              </a:rPr>
              <a:t>Mayor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posibilidad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interacción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alumno-</a:t>
            </a:r>
            <a:r>
              <a:rPr dirty="0" sz="1900" spc="-10" b="1">
                <a:latin typeface="Tahoma"/>
                <a:cs typeface="Tahoma"/>
              </a:rPr>
              <a:t>alumno.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u="sng" sz="19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INCONVENIENTES</a:t>
            </a:r>
            <a:r>
              <a:rPr dirty="0" sz="1900" spc="-75" b="1">
                <a:latin typeface="Tahoma"/>
                <a:cs typeface="Tahoma"/>
              </a:rPr>
              <a:t>:</a:t>
            </a:r>
            <a:endParaRPr sz="1900">
              <a:latin typeface="Tahoma"/>
              <a:cs typeface="Tahoma"/>
            </a:endParaRPr>
          </a:p>
          <a:p>
            <a:pPr marL="622300" marR="527050" indent="-610235">
              <a:lnSpc>
                <a:spcPct val="80000"/>
              </a:lnSpc>
              <a:spcBef>
                <a:spcPts val="1055"/>
              </a:spcBef>
            </a:pPr>
            <a:r>
              <a:rPr dirty="0" sz="1900" b="1">
                <a:latin typeface="Tahoma"/>
                <a:cs typeface="Tahoma"/>
              </a:rPr>
              <a:t>Aumentan</a:t>
            </a:r>
            <a:r>
              <a:rPr dirty="0" sz="1900" spc="114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los</a:t>
            </a:r>
            <a:r>
              <a:rPr dirty="0" sz="1900" spc="1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problemas</a:t>
            </a:r>
            <a:r>
              <a:rPr dirty="0" sz="1900" spc="13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12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control</a:t>
            </a:r>
            <a:r>
              <a:rPr dirty="0" sz="1900" spc="12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1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114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actividad</a:t>
            </a:r>
            <a:r>
              <a:rPr dirty="0" sz="1900" spc="114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12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125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los </a:t>
            </a:r>
            <a:r>
              <a:rPr dirty="0" sz="1900" spc="-10" b="1">
                <a:latin typeface="Tahoma"/>
                <a:cs typeface="Tahoma"/>
              </a:rPr>
              <a:t>alumnos.</a:t>
            </a:r>
            <a:endParaRPr sz="1900">
              <a:latin typeface="Tahoma"/>
              <a:cs typeface="Tahoma"/>
            </a:endParaRPr>
          </a:p>
          <a:p>
            <a:pPr marL="13335">
              <a:lnSpc>
                <a:spcPct val="100000"/>
              </a:lnSpc>
              <a:spcBef>
                <a:spcPts val="600"/>
              </a:spcBef>
            </a:pPr>
            <a:r>
              <a:rPr dirty="0" sz="1900" b="1">
                <a:latin typeface="Tahoma"/>
                <a:cs typeface="Tahoma"/>
              </a:rPr>
              <a:t>Mayor</a:t>
            </a:r>
            <a:r>
              <a:rPr dirty="0" sz="1900" spc="-9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atención</a:t>
            </a:r>
            <a:r>
              <a:rPr dirty="0" sz="1900" spc="-8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por</a:t>
            </a:r>
            <a:r>
              <a:rPr dirty="0" sz="1900" spc="-9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parte</a:t>
            </a:r>
            <a:r>
              <a:rPr dirty="0" sz="1900" spc="-8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del</a:t>
            </a:r>
            <a:r>
              <a:rPr dirty="0" sz="1900" spc="-10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profesor.</a:t>
            </a:r>
            <a:endParaRPr sz="1900">
              <a:latin typeface="Tahoma"/>
              <a:cs typeface="Tahoma"/>
            </a:endParaRPr>
          </a:p>
          <a:p>
            <a:pPr marL="13335">
              <a:lnSpc>
                <a:spcPct val="100000"/>
              </a:lnSpc>
              <a:spcBef>
                <a:spcPts val="600"/>
              </a:spcBef>
            </a:pPr>
            <a:r>
              <a:rPr dirty="0" sz="1900" spc="-80" b="1">
                <a:latin typeface="Tahoma"/>
                <a:cs typeface="Tahoma"/>
              </a:rPr>
              <a:t>Interferencias</a:t>
            </a:r>
            <a:r>
              <a:rPr dirty="0" sz="1900" spc="4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cuando </a:t>
            </a:r>
            <a:r>
              <a:rPr dirty="0" sz="1900" spc="-70" b="1">
                <a:latin typeface="Tahoma"/>
                <a:cs typeface="Tahoma"/>
              </a:rPr>
              <a:t>existen</a:t>
            </a:r>
            <a:r>
              <a:rPr dirty="0" sz="1900" spc="2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interacciones</a:t>
            </a:r>
            <a:r>
              <a:rPr dirty="0" sz="190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negativas.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PARA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MEJORAR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ORGANIZACIÓN…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56280" y="2184907"/>
            <a:ext cx="7099300" cy="3455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956435">
              <a:lnSpc>
                <a:spcPct val="135000"/>
              </a:lnSpc>
              <a:spcBef>
                <a:spcPts val="100"/>
              </a:spcBef>
            </a:pPr>
            <a:r>
              <a:rPr dirty="0" sz="2000" spc="-40" b="1">
                <a:latin typeface="Tahoma"/>
                <a:cs typeface="Tahoma"/>
              </a:rPr>
              <a:t>Analizar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tipo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u="sng" sz="2000" spc="-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actividades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enseñar. </a:t>
            </a:r>
            <a:r>
              <a:rPr dirty="0" sz="2000" spc="-40" b="1">
                <a:latin typeface="Tahoma"/>
                <a:cs typeface="Tahoma"/>
              </a:rPr>
              <a:t>Analizar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grupo</a:t>
            </a:r>
            <a:r>
              <a:rPr dirty="0" u="sng" sz="2000" spc="-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u="sng" sz="2000" spc="-8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clase.</a:t>
            </a:r>
            <a:endParaRPr sz="2000">
              <a:latin typeface="Tahoma"/>
              <a:cs typeface="Tahoma"/>
            </a:endParaRPr>
          </a:p>
          <a:p>
            <a:pPr marL="622300" marR="5080" indent="-610235">
              <a:lnSpc>
                <a:spcPts val="2160"/>
              </a:lnSpc>
              <a:spcBef>
                <a:spcPts val="1110"/>
              </a:spcBef>
            </a:pP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Programar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organización,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evitando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muchas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variaciones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misma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clase.</a:t>
            </a:r>
            <a:endParaRPr sz="2000">
              <a:latin typeface="Tahoma"/>
              <a:cs typeface="Tahoma"/>
            </a:endParaRPr>
          </a:p>
          <a:p>
            <a:pPr marL="12700" marR="437515">
              <a:lnSpc>
                <a:spcPts val="3240"/>
              </a:lnSpc>
              <a:spcBef>
                <a:spcPts val="215"/>
              </a:spcBef>
            </a:pP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Reducir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el</a:t>
            </a:r>
            <a:r>
              <a:rPr dirty="0" u="sng" sz="2000" spc="-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tiempo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empleado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organización. </a:t>
            </a:r>
            <a:r>
              <a:rPr dirty="0" u="sng" sz="2000" spc="-1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Utilizar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formas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organización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establecidas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antes. </a:t>
            </a:r>
            <a:r>
              <a:rPr dirty="0" sz="2000" spc="-40" b="1">
                <a:latin typeface="Tahoma"/>
                <a:cs typeface="Tahoma"/>
              </a:rPr>
              <a:t>Otorgarle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los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alumnos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responsabilidad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organizativa</a:t>
            </a:r>
            <a:r>
              <a:rPr dirty="0" sz="2000" spc="-35" b="1">
                <a:latin typeface="Tahoma"/>
                <a:cs typeface="Tahoma"/>
              </a:rPr>
              <a:t>.</a:t>
            </a:r>
            <a:endParaRPr sz="2000">
              <a:latin typeface="Tahoma"/>
              <a:cs typeface="Tahoma"/>
            </a:endParaRPr>
          </a:p>
          <a:p>
            <a:pPr marL="622300" marR="491490" indent="-610235">
              <a:lnSpc>
                <a:spcPts val="2160"/>
              </a:lnSpc>
              <a:spcBef>
                <a:spcPts val="865"/>
              </a:spcBef>
            </a:pPr>
            <a:r>
              <a:rPr dirty="0" sz="2000" spc="-35" b="1">
                <a:latin typeface="Tahoma"/>
                <a:cs typeface="Tahoma"/>
              </a:rPr>
              <a:t>Establecer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normas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60" b="1">
                <a:latin typeface="Tahoma"/>
                <a:cs typeface="Tahoma"/>
              </a:rPr>
              <a:t>utilización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mantenimiento </a:t>
            </a:r>
            <a:r>
              <a:rPr dirty="0" sz="2000" spc="-25" b="1">
                <a:latin typeface="Tahoma"/>
                <a:cs typeface="Tahoma"/>
              </a:rPr>
              <a:t>del </a:t>
            </a:r>
            <a:r>
              <a:rPr dirty="0" sz="2000" spc="-10" b="1">
                <a:latin typeface="Tahoma"/>
                <a:cs typeface="Tahoma"/>
              </a:rPr>
              <a:t>material.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CONTROL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600" spc="-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ALUMNO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40" y="2233311"/>
            <a:ext cx="7080884" cy="34772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2300" marR="107314" indent="-609600">
              <a:lnSpc>
                <a:spcPct val="100000"/>
              </a:lnSpc>
              <a:spcBef>
                <a:spcPts val="100"/>
              </a:spcBef>
            </a:pPr>
            <a:r>
              <a:rPr dirty="0" sz="2400" spc="-250" b="1">
                <a:latin typeface="Tahoma"/>
                <a:cs typeface="Tahoma"/>
              </a:rPr>
              <a:t>“</a:t>
            </a:r>
            <a:r>
              <a:rPr dirty="0" sz="2400" spc="-250" b="1" i="1">
                <a:latin typeface="Verdana"/>
                <a:cs typeface="Verdana"/>
              </a:rPr>
              <a:t>Un</a:t>
            </a:r>
            <a:r>
              <a:rPr dirty="0" sz="2400" spc="-135" b="1" i="1">
                <a:latin typeface="Verdana"/>
                <a:cs typeface="Verdana"/>
              </a:rPr>
              <a:t> </a:t>
            </a:r>
            <a:r>
              <a:rPr dirty="0" sz="2400" spc="-195" b="1" i="1">
                <a:latin typeface="Verdana"/>
                <a:cs typeface="Verdana"/>
              </a:rPr>
              <a:t>buen</a:t>
            </a:r>
            <a:r>
              <a:rPr dirty="0" sz="2400" spc="-130" b="1" i="1">
                <a:latin typeface="Verdana"/>
                <a:cs typeface="Verdana"/>
              </a:rPr>
              <a:t> </a:t>
            </a:r>
            <a:r>
              <a:rPr dirty="0" sz="2400" spc="-210" b="1" i="1">
                <a:latin typeface="Verdana"/>
                <a:cs typeface="Verdana"/>
              </a:rPr>
              <a:t>control</a:t>
            </a:r>
            <a:r>
              <a:rPr dirty="0" sz="2400" spc="-120" b="1" i="1">
                <a:latin typeface="Verdana"/>
                <a:cs typeface="Verdana"/>
              </a:rPr>
              <a:t> </a:t>
            </a:r>
            <a:r>
              <a:rPr dirty="0" sz="2400" spc="-190" b="1" i="1">
                <a:latin typeface="Verdana"/>
                <a:cs typeface="Verdana"/>
              </a:rPr>
              <a:t>asegura</a:t>
            </a:r>
            <a:r>
              <a:rPr dirty="0" sz="2400" spc="-130" b="1" i="1">
                <a:latin typeface="Verdana"/>
                <a:cs typeface="Verdana"/>
              </a:rPr>
              <a:t> </a:t>
            </a:r>
            <a:r>
              <a:rPr dirty="0" sz="2400" spc="-165" b="1" i="1">
                <a:latin typeface="Verdana"/>
                <a:cs typeface="Verdana"/>
              </a:rPr>
              <a:t>el</a:t>
            </a:r>
            <a:r>
              <a:rPr dirty="0" sz="2400" spc="-130" b="1" i="1">
                <a:latin typeface="Verdana"/>
                <a:cs typeface="Verdana"/>
              </a:rPr>
              <a:t> </a:t>
            </a:r>
            <a:r>
              <a:rPr dirty="0" sz="2400" spc="-200" b="1" i="1">
                <a:latin typeface="Verdana"/>
                <a:cs typeface="Verdana"/>
              </a:rPr>
              <a:t>trabajo</a:t>
            </a:r>
            <a:r>
              <a:rPr dirty="0" sz="2400" spc="-120" b="1" i="1">
                <a:latin typeface="Verdana"/>
                <a:cs typeface="Verdana"/>
              </a:rPr>
              <a:t> </a:t>
            </a:r>
            <a:r>
              <a:rPr dirty="0" sz="2400" spc="-55" b="1" i="1">
                <a:latin typeface="Verdana"/>
                <a:cs typeface="Verdana"/>
              </a:rPr>
              <a:t>adecuado </a:t>
            </a:r>
            <a:r>
              <a:rPr dirty="0" sz="2400" spc="-190" b="1" i="1">
                <a:latin typeface="Verdana"/>
                <a:cs typeface="Verdana"/>
              </a:rPr>
              <a:t>en</a:t>
            </a:r>
            <a:r>
              <a:rPr dirty="0" sz="2400" spc="-114" b="1" i="1">
                <a:latin typeface="Verdana"/>
                <a:cs typeface="Verdana"/>
              </a:rPr>
              <a:t> </a:t>
            </a:r>
            <a:r>
              <a:rPr dirty="0" sz="2400" spc="-135" b="1" i="1">
                <a:latin typeface="Verdana"/>
                <a:cs typeface="Verdana"/>
              </a:rPr>
              <a:t>clase</a:t>
            </a:r>
            <a:r>
              <a:rPr dirty="0" sz="2400" spc="-110" b="1" i="1">
                <a:latin typeface="Verdana"/>
                <a:cs typeface="Verdana"/>
              </a:rPr>
              <a:t> </a:t>
            </a:r>
            <a:r>
              <a:rPr dirty="0" sz="2400" spc="-190" b="1" i="1">
                <a:latin typeface="Verdana"/>
                <a:cs typeface="Verdana"/>
              </a:rPr>
              <a:t>y,</a:t>
            </a:r>
            <a:r>
              <a:rPr dirty="0" sz="2400" spc="-105" b="1" i="1">
                <a:latin typeface="Verdana"/>
                <a:cs typeface="Verdana"/>
              </a:rPr>
              <a:t> </a:t>
            </a:r>
            <a:r>
              <a:rPr dirty="0" sz="2400" spc="-220" b="1" i="1">
                <a:latin typeface="Verdana"/>
                <a:cs typeface="Verdana"/>
              </a:rPr>
              <a:t>por</a:t>
            </a:r>
            <a:r>
              <a:rPr dirty="0" sz="2400" spc="-110" b="1" i="1">
                <a:latin typeface="Verdana"/>
                <a:cs typeface="Verdana"/>
              </a:rPr>
              <a:t> </a:t>
            </a:r>
            <a:r>
              <a:rPr dirty="0" sz="2400" spc="-200" b="1" i="1">
                <a:latin typeface="Verdana"/>
                <a:cs typeface="Verdana"/>
              </a:rPr>
              <a:t>consiguiente,</a:t>
            </a:r>
            <a:r>
              <a:rPr dirty="0" sz="2400" spc="-114" b="1" i="1">
                <a:latin typeface="Verdana"/>
                <a:cs typeface="Verdana"/>
              </a:rPr>
              <a:t> </a:t>
            </a:r>
            <a:r>
              <a:rPr dirty="0" sz="2400" spc="-165" b="1" i="1">
                <a:latin typeface="Verdana"/>
                <a:cs typeface="Verdana"/>
              </a:rPr>
              <a:t>alcanzar</a:t>
            </a:r>
            <a:r>
              <a:rPr dirty="0" sz="2400" spc="-110" b="1" i="1">
                <a:latin typeface="Verdana"/>
                <a:cs typeface="Verdana"/>
              </a:rPr>
              <a:t> </a:t>
            </a:r>
            <a:r>
              <a:rPr dirty="0" sz="2400" spc="-25" b="1" i="1">
                <a:latin typeface="Verdana"/>
                <a:cs typeface="Verdana"/>
              </a:rPr>
              <a:t>los </a:t>
            </a:r>
            <a:r>
              <a:rPr dirty="0" sz="2400" spc="-229" b="1" i="1">
                <a:latin typeface="Verdana"/>
                <a:cs typeface="Verdana"/>
              </a:rPr>
              <a:t>objetivos</a:t>
            </a:r>
            <a:r>
              <a:rPr dirty="0" sz="2400" spc="-70" b="1" i="1">
                <a:latin typeface="Verdana"/>
                <a:cs typeface="Verdana"/>
              </a:rPr>
              <a:t> </a:t>
            </a:r>
            <a:r>
              <a:rPr dirty="0" sz="2400" spc="-105" b="1" i="1">
                <a:latin typeface="Verdana"/>
                <a:cs typeface="Verdana"/>
              </a:rPr>
              <a:t>fijados”</a:t>
            </a:r>
            <a:endParaRPr sz="2400">
              <a:latin typeface="Verdana"/>
              <a:cs typeface="Verdana"/>
            </a:endParaRPr>
          </a:p>
          <a:p>
            <a:pPr algn="r" marR="5080">
              <a:lnSpc>
                <a:spcPct val="100000"/>
              </a:lnSpc>
              <a:spcBef>
                <a:spcPts val="1030"/>
              </a:spcBef>
            </a:pPr>
            <a:r>
              <a:rPr dirty="0" sz="1800" spc="-85" b="1">
                <a:latin typeface="Tahoma"/>
                <a:cs typeface="Tahoma"/>
              </a:rPr>
              <a:t>(Pierón,</a:t>
            </a:r>
            <a:r>
              <a:rPr dirty="0" sz="1800" spc="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1992).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10"/>
              </a:spcBef>
            </a:pPr>
            <a:endParaRPr sz="1800">
              <a:latin typeface="Tahoma"/>
              <a:cs typeface="Tahoma"/>
            </a:endParaRPr>
          </a:p>
          <a:p>
            <a:pPr marL="12700" marR="187960">
              <a:lnSpc>
                <a:spcPct val="140800"/>
              </a:lnSpc>
            </a:pPr>
            <a:r>
              <a:rPr dirty="0" sz="2400" spc="-200" b="1">
                <a:latin typeface="Tahoma"/>
                <a:cs typeface="Tahoma"/>
              </a:rPr>
              <a:t>El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55" b="1">
                <a:latin typeface="Tahoma"/>
                <a:cs typeface="Tahoma"/>
              </a:rPr>
              <a:t>control</a:t>
            </a:r>
            <a:r>
              <a:rPr dirty="0" sz="2400" spc="-1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del</a:t>
            </a:r>
            <a:r>
              <a:rPr dirty="0" sz="2400" spc="-110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alumno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</a:t>
            </a:r>
            <a:r>
              <a:rPr dirty="0" sz="2400" spc="-8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consigue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75" b="1">
                <a:latin typeface="Tahoma"/>
                <a:cs typeface="Tahoma"/>
              </a:rPr>
              <a:t>si</a:t>
            </a:r>
            <a:r>
              <a:rPr dirty="0" sz="2400" spc="-45" b="1">
                <a:latin typeface="Tahoma"/>
                <a:cs typeface="Tahoma"/>
              </a:rPr>
              <a:t> este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50" b="1">
                <a:latin typeface="Tahoma"/>
                <a:cs typeface="Tahoma"/>
              </a:rPr>
              <a:t>tiene: </a:t>
            </a:r>
            <a:r>
              <a:rPr dirty="0" u="sng" sz="24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Actitud</a:t>
            </a:r>
            <a:r>
              <a:rPr dirty="0" u="sng" sz="2400" spc="-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positiva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60" b="1">
                <a:latin typeface="Tahoma"/>
                <a:cs typeface="Tahoma"/>
              </a:rPr>
              <a:t>hacia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asignatura.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dirty="0" u="sng" sz="2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Gran</a:t>
            </a:r>
            <a:r>
              <a:rPr dirty="0" u="sng" sz="2400" spc="-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implicación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spc="60" b="1">
                <a:latin typeface="Tahoma"/>
                <a:cs typeface="Tahoma"/>
              </a:rPr>
              <a:t>hacia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actividad.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CONTROL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600" spc="-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ALUMNO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29383" y="2017933"/>
            <a:ext cx="7609840" cy="38976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22300">
              <a:lnSpc>
                <a:spcPct val="100000"/>
              </a:lnSpc>
              <a:spcBef>
                <a:spcPts val="105"/>
              </a:spcBef>
            </a:pPr>
            <a:r>
              <a:rPr dirty="0" u="sng" sz="2000" spc="-1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El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8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profesor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debe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tener</a:t>
            </a:r>
            <a:r>
              <a:rPr dirty="0" u="sng" sz="20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la</a:t>
            </a:r>
            <a:r>
              <a:rPr dirty="0" u="sng" sz="2000" spc="-1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9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capacidad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para: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25"/>
              </a:spcBef>
            </a:pPr>
            <a:endParaRPr sz="2000">
              <a:latin typeface="Tahoma"/>
              <a:cs typeface="Tahoma"/>
            </a:endParaRPr>
          </a:p>
          <a:p>
            <a:pPr marL="12700" marR="2238375">
              <a:lnSpc>
                <a:spcPct val="135000"/>
              </a:lnSpc>
            </a:pPr>
            <a:r>
              <a:rPr dirty="0" sz="2000" b="1">
                <a:latin typeface="Tahoma"/>
                <a:cs typeface="Tahoma"/>
              </a:rPr>
              <a:t>Captar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mantener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atención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alumno. </a:t>
            </a:r>
            <a:r>
              <a:rPr dirty="0" sz="2000" spc="-45" b="1">
                <a:latin typeface="Tahoma"/>
                <a:cs typeface="Tahoma"/>
              </a:rPr>
              <a:t>Señalar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importancia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tema.</a:t>
            </a:r>
            <a:endParaRPr sz="2000">
              <a:latin typeface="Tahoma"/>
              <a:cs typeface="Tahoma"/>
            </a:endParaRPr>
          </a:p>
          <a:p>
            <a:pPr marL="622300" marR="5080" indent="-610235">
              <a:lnSpc>
                <a:spcPts val="2160"/>
              </a:lnSpc>
              <a:spcBef>
                <a:spcPts val="1110"/>
              </a:spcBef>
            </a:pPr>
            <a:r>
              <a:rPr dirty="0" sz="2000" spc="-25" b="1">
                <a:latin typeface="Tahoma"/>
                <a:cs typeface="Tahoma"/>
              </a:rPr>
              <a:t>Establecer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relación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55" b="1">
                <a:latin typeface="Tahoma"/>
                <a:cs typeface="Tahoma"/>
              </a:rPr>
              <a:t>con</a:t>
            </a:r>
            <a:r>
              <a:rPr dirty="0" sz="2000" b="1">
                <a:latin typeface="Tahoma"/>
                <a:cs typeface="Tahoma"/>
              </a:rPr>
              <a:t> la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utilización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actividad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corto, </a:t>
            </a:r>
            <a:r>
              <a:rPr dirty="0" sz="2000" b="1">
                <a:latin typeface="Tahoma"/>
                <a:cs typeface="Tahoma"/>
              </a:rPr>
              <a:t>medio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largo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plazo.</a:t>
            </a:r>
            <a:endParaRPr sz="2000">
              <a:latin typeface="Tahoma"/>
              <a:cs typeface="Tahoma"/>
            </a:endParaRPr>
          </a:p>
          <a:p>
            <a:pPr marL="12700" marR="3559810">
              <a:lnSpc>
                <a:spcPts val="3240"/>
              </a:lnSpc>
              <a:spcBef>
                <a:spcPts val="220"/>
              </a:spcBef>
            </a:pPr>
            <a:r>
              <a:rPr dirty="0" sz="2000" spc="-135" b="1">
                <a:latin typeface="Tahoma"/>
                <a:cs typeface="Tahoma"/>
              </a:rPr>
              <a:t>Fijar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9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meta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próxima. </a:t>
            </a:r>
            <a:r>
              <a:rPr dirty="0" sz="2000" b="1">
                <a:latin typeface="Tahoma"/>
                <a:cs typeface="Tahoma"/>
              </a:rPr>
              <a:t>Reconocer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esfuerzo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realizado.</a:t>
            </a:r>
            <a:endParaRPr sz="2000">
              <a:latin typeface="Tahoma"/>
              <a:cs typeface="Tahoma"/>
            </a:endParaRPr>
          </a:p>
          <a:p>
            <a:pPr marL="12700" marR="3169285">
              <a:lnSpc>
                <a:spcPts val="3240"/>
              </a:lnSpc>
            </a:pPr>
            <a:r>
              <a:rPr dirty="0" sz="2000" spc="-30" b="1">
                <a:latin typeface="Tahoma"/>
                <a:cs typeface="Tahoma"/>
              </a:rPr>
              <a:t>Provocar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o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asombrar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los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alumnos. </a:t>
            </a:r>
            <a:r>
              <a:rPr dirty="0" sz="2000" spc="-20" b="1">
                <a:latin typeface="Tahoma"/>
                <a:cs typeface="Tahoma"/>
              </a:rPr>
              <a:t>Favorecer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feedback.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CONTROL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600" spc="-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ALUMNO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98648" y="2130543"/>
            <a:ext cx="7195184" cy="36334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95"/>
              </a:spcBef>
            </a:pPr>
            <a:r>
              <a:rPr dirty="0" u="sng" sz="2200" spc="-2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FACILITAR</a:t>
            </a:r>
            <a:r>
              <a:rPr dirty="0" u="sng" sz="22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200" spc="-2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EL</a:t>
            </a:r>
            <a:r>
              <a:rPr dirty="0" u="sng" sz="2200" spc="-1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200" spc="-10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FEEDBACK</a:t>
            </a:r>
            <a:r>
              <a:rPr dirty="0" u="sng" sz="2200" spc="-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endParaRPr sz="2200">
              <a:latin typeface="Tahoma"/>
              <a:cs typeface="Tahoma"/>
            </a:endParaRPr>
          </a:p>
          <a:p>
            <a:pPr algn="just" marL="12700" marR="5715">
              <a:lnSpc>
                <a:spcPct val="122700"/>
              </a:lnSpc>
            </a:pPr>
            <a:r>
              <a:rPr dirty="0" sz="2200" spc="-20" b="1">
                <a:latin typeface="Tahoma"/>
                <a:cs typeface="Tahoma"/>
              </a:rPr>
              <a:t>Favorecer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conocimiento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del</a:t>
            </a:r>
            <a:r>
              <a:rPr dirty="0" sz="2200" spc="-9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movimiento. </a:t>
            </a:r>
            <a:r>
              <a:rPr dirty="0" sz="2200" spc="-60" b="1">
                <a:latin typeface="Tahoma"/>
                <a:cs typeface="Tahoma"/>
              </a:rPr>
              <a:t>Erradicar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conductas</a:t>
            </a:r>
            <a:r>
              <a:rPr dirty="0" sz="2200" spc="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mecánicas</a:t>
            </a:r>
            <a:r>
              <a:rPr dirty="0" sz="2200" spc="5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(vale,</a:t>
            </a:r>
            <a:r>
              <a:rPr dirty="0" sz="2200" spc="4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bien…)</a:t>
            </a:r>
            <a:endParaRPr sz="2200">
              <a:latin typeface="Tahoma"/>
              <a:cs typeface="Tahoma"/>
            </a:endParaRPr>
          </a:p>
          <a:p>
            <a:pPr algn="just" marL="622300" marR="5715" indent="-610235">
              <a:lnSpc>
                <a:spcPts val="2110"/>
              </a:lnSpc>
              <a:spcBef>
                <a:spcPts val="1110"/>
              </a:spcBef>
            </a:pPr>
            <a:r>
              <a:rPr dirty="0" sz="2200" spc="-30" b="1">
                <a:latin typeface="Tahoma"/>
                <a:cs typeface="Tahoma"/>
              </a:rPr>
              <a:t>Polarizar</a:t>
            </a:r>
            <a:r>
              <a:rPr dirty="0" sz="2200" spc="3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la</a:t>
            </a:r>
            <a:r>
              <a:rPr dirty="0" sz="2200" spc="34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atención</a:t>
            </a:r>
            <a:r>
              <a:rPr dirty="0" sz="2200" spc="3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en</a:t>
            </a:r>
            <a:r>
              <a:rPr dirty="0" sz="2200" spc="3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aspectos</a:t>
            </a:r>
            <a:r>
              <a:rPr dirty="0" sz="2200" spc="3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concretos</a:t>
            </a:r>
            <a:r>
              <a:rPr dirty="0" sz="2200" spc="35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350" b="1">
                <a:latin typeface="Tahoma"/>
                <a:cs typeface="Tahoma"/>
              </a:rPr>
              <a:t> </a:t>
            </a:r>
            <a:r>
              <a:rPr dirty="0" sz="2200" spc="-25" b="1">
                <a:latin typeface="Tahoma"/>
                <a:cs typeface="Tahoma"/>
              </a:rPr>
              <a:t>la realización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130" b="1">
                <a:latin typeface="Tahoma"/>
                <a:cs typeface="Tahoma"/>
              </a:rPr>
              <a:t>a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80" b="1">
                <a:latin typeface="Tahoma"/>
                <a:cs typeface="Tahoma"/>
              </a:rPr>
              <a:t>través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110" b="1">
                <a:latin typeface="Tahoma"/>
                <a:cs typeface="Tahoma"/>
              </a:rPr>
              <a:t>estilos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que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lo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posibiliten.</a:t>
            </a:r>
            <a:endParaRPr sz="2200">
              <a:latin typeface="Tahoma"/>
              <a:cs typeface="Tahoma"/>
            </a:endParaRPr>
          </a:p>
          <a:p>
            <a:pPr algn="just" marL="622300" marR="5080" indent="-610235">
              <a:lnSpc>
                <a:spcPts val="2110"/>
              </a:lnSpc>
              <a:spcBef>
                <a:spcPts val="1135"/>
              </a:spcBef>
            </a:pPr>
            <a:r>
              <a:rPr dirty="0" sz="2200" b="1">
                <a:latin typeface="Tahoma"/>
                <a:cs typeface="Tahoma"/>
              </a:rPr>
              <a:t>Establecer</a:t>
            </a:r>
            <a:r>
              <a:rPr dirty="0" sz="2200" spc="450" b="1">
                <a:latin typeface="Tahoma"/>
                <a:cs typeface="Tahoma"/>
              </a:rPr>
              <a:t>    </a:t>
            </a:r>
            <a:r>
              <a:rPr dirty="0" sz="2200" b="1">
                <a:latin typeface="Tahoma"/>
                <a:cs typeface="Tahoma"/>
              </a:rPr>
              <a:t>relación</a:t>
            </a:r>
            <a:r>
              <a:rPr dirty="0" sz="2200" spc="455" b="1">
                <a:latin typeface="Tahoma"/>
                <a:cs typeface="Tahoma"/>
              </a:rPr>
              <a:t>    </a:t>
            </a:r>
            <a:r>
              <a:rPr dirty="0" sz="2200" b="1">
                <a:latin typeface="Tahoma"/>
                <a:cs typeface="Tahoma"/>
              </a:rPr>
              <a:t>entre</a:t>
            </a:r>
            <a:r>
              <a:rPr dirty="0" sz="2200" spc="450" b="1">
                <a:latin typeface="Tahoma"/>
                <a:cs typeface="Tahoma"/>
              </a:rPr>
              <a:t>    </a:t>
            </a:r>
            <a:r>
              <a:rPr dirty="0" sz="2200" b="1">
                <a:latin typeface="Tahoma"/>
                <a:cs typeface="Tahoma"/>
              </a:rPr>
              <a:t>conceptos</a:t>
            </a:r>
            <a:r>
              <a:rPr dirty="0" sz="2200" spc="455" b="1">
                <a:latin typeface="Tahoma"/>
                <a:cs typeface="Tahoma"/>
              </a:rPr>
              <a:t>    </a:t>
            </a:r>
            <a:r>
              <a:rPr dirty="0" sz="2200" spc="-50" b="1">
                <a:latin typeface="Tahoma"/>
                <a:cs typeface="Tahoma"/>
              </a:rPr>
              <a:t>y </a:t>
            </a:r>
            <a:r>
              <a:rPr dirty="0" sz="2200" b="1">
                <a:latin typeface="Tahoma"/>
                <a:cs typeface="Tahoma"/>
              </a:rPr>
              <a:t>procedimientos</a:t>
            </a:r>
            <a:r>
              <a:rPr dirty="0" sz="2200" spc="215" b="1">
                <a:latin typeface="Tahoma"/>
                <a:cs typeface="Tahoma"/>
              </a:rPr>
              <a:t>   </a:t>
            </a:r>
            <a:r>
              <a:rPr dirty="0" sz="2200" b="1">
                <a:latin typeface="Tahoma"/>
                <a:cs typeface="Tahoma"/>
              </a:rPr>
              <a:t>(sobre</a:t>
            </a:r>
            <a:r>
              <a:rPr dirty="0" sz="2200" spc="215" b="1">
                <a:latin typeface="Tahoma"/>
                <a:cs typeface="Tahoma"/>
              </a:rPr>
              <a:t>   </a:t>
            </a:r>
            <a:r>
              <a:rPr dirty="0" sz="2200" b="1">
                <a:latin typeface="Tahoma"/>
                <a:cs typeface="Tahoma"/>
              </a:rPr>
              <a:t>todo</a:t>
            </a:r>
            <a:r>
              <a:rPr dirty="0" sz="2200" spc="215" b="1">
                <a:latin typeface="Tahoma"/>
                <a:cs typeface="Tahoma"/>
              </a:rPr>
              <a:t>   </a:t>
            </a:r>
            <a:r>
              <a:rPr dirty="0" sz="2200" b="1">
                <a:latin typeface="Tahoma"/>
                <a:cs typeface="Tahoma"/>
              </a:rPr>
              <a:t>en</a:t>
            </a:r>
            <a:r>
              <a:rPr dirty="0" sz="2200" spc="215" b="1">
                <a:latin typeface="Tahoma"/>
                <a:cs typeface="Tahoma"/>
              </a:rPr>
              <a:t>   </a:t>
            </a:r>
            <a:r>
              <a:rPr dirty="0" sz="2200" spc="-10" b="1">
                <a:latin typeface="Tahoma"/>
                <a:cs typeface="Tahoma"/>
              </a:rPr>
              <a:t>aquellos </a:t>
            </a:r>
            <a:r>
              <a:rPr dirty="0" sz="2200" spc="-45" b="1">
                <a:latin typeface="Tahoma"/>
                <a:cs typeface="Tahoma"/>
              </a:rPr>
              <a:t>alumnos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que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no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se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implican)</a:t>
            </a:r>
            <a:endParaRPr sz="2200">
              <a:latin typeface="Tahoma"/>
              <a:cs typeface="Tahoma"/>
            </a:endParaRPr>
          </a:p>
          <a:p>
            <a:pPr algn="just" marL="12700">
              <a:lnSpc>
                <a:spcPct val="100000"/>
              </a:lnSpc>
              <a:spcBef>
                <a:spcPts val="620"/>
              </a:spcBef>
            </a:pPr>
            <a:r>
              <a:rPr dirty="0" sz="2200" b="1">
                <a:latin typeface="Tahoma"/>
                <a:cs typeface="Tahoma"/>
              </a:rPr>
              <a:t>Crear</a:t>
            </a:r>
            <a:r>
              <a:rPr dirty="0" sz="2200" spc="-114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un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spc="-20" b="1">
                <a:latin typeface="Tahoma"/>
                <a:cs typeface="Tahoma"/>
              </a:rPr>
              <a:t>ambiente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apropiado.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CONTROL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600" spc="-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ALUMNO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62308" y="2044406"/>
            <a:ext cx="7362190" cy="370395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160" b="1">
                <a:latin typeface="Tahoma"/>
                <a:cs typeface="Tahoma"/>
              </a:rPr>
              <a:t>El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45" b="1">
                <a:latin typeface="Tahoma"/>
                <a:cs typeface="Tahoma"/>
              </a:rPr>
              <a:t>control</a:t>
            </a:r>
            <a:r>
              <a:rPr dirty="0" sz="1900" spc="-10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es</a:t>
            </a:r>
            <a:r>
              <a:rPr dirty="0" sz="1900" spc="-114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más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fácil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cuando…: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1900" spc="-30" b="1">
                <a:latin typeface="Tahoma"/>
                <a:cs typeface="Tahoma"/>
              </a:rPr>
              <a:t>La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actividad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motiva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70" b="1">
                <a:latin typeface="Tahoma"/>
                <a:cs typeface="Tahoma"/>
              </a:rPr>
              <a:t>los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alumnos.</a:t>
            </a:r>
            <a:endParaRPr sz="1900">
              <a:latin typeface="Tahoma"/>
              <a:cs typeface="Tahoma"/>
            </a:endParaRPr>
          </a:p>
          <a:p>
            <a:pPr marL="12700" marR="1261745">
              <a:lnSpc>
                <a:spcPct val="126299"/>
              </a:lnSpc>
            </a:pPr>
            <a:r>
              <a:rPr dirty="0" sz="1900" spc="-160" b="1">
                <a:latin typeface="Tahoma"/>
                <a:cs typeface="Tahoma"/>
              </a:rPr>
              <a:t>El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75" b="1">
                <a:latin typeface="Tahoma"/>
                <a:cs typeface="Tahoma"/>
              </a:rPr>
              <a:t>profesor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75" b="1">
                <a:latin typeface="Tahoma"/>
                <a:cs typeface="Tahoma"/>
              </a:rPr>
              <a:t>conoce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bien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actividad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metodología. </a:t>
            </a:r>
            <a:r>
              <a:rPr dirty="0" sz="1900" b="1">
                <a:latin typeface="Tahoma"/>
                <a:cs typeface="Tahoma"/>
              </a:rPr>
              <a:t>Hay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mayor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tiempo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realización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actividad.</a:t>
            </a:r>
            <a:endParaRPr sz="1900">
              <a:latin typeface="Tahoma"/>
              <a:cs typeface="Tahoma"/>
            </a:endParaRPr>
          </a:p>
          <a:p>
            <a:pPr marL="622300" marR="92075" indent="-610235">
              <a:lnSpc>
                <a:spcPct val="80000"/>
              </a:lnSpc>
              <a:spcBef>
                <a:spcPts val="1060"/>
              </a:spcBef>
            </a:pPr>
            <a:r>
              <a:rPr dirty="0" sz="1900" spc="-120" b="1">
                <a:latin typeface="Tahoma"/>
                <a:cs typeface="Tahoma"/>
              </a:rPr>
              <a:t>Existe</a:t>
            </a:r>
            <a:r>
              <a:rPr dirty="0" sz="1900" spc="3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una</a:t>
            </a:r>
            <a:r>
              <a:rPr dirty="0" sz="1900" spc="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buena</a:t>
            </a:r>
            <a:r>
              <a:rPr dirty="0" sz="1900" spc="2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organización</a:t>
            </a:r>
            <a:r>
              <a:rPr dirty="0" sz="1900" spc="1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adaptada</a:t>
            </a:r>
            <a:r>
              <a:rPr dirty="0" sz="1900" spc="45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20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las</a:t>
            </a:r>
            <a:r>
              <a:rPr dirty="0" sz="1900" spc="2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características </a:t>
            </a:r>
            <a:r>
              <a:rPr dirty="0" sz="1900" b="1">
                <a:latin typeface="Tahoma"/>
                <a:cs typeface="Tahoma"/>
              </a:rPr>
              <a:t>del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grupo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al</a:t>
            </a:r>
            <a:r>
              <a:rPr dirty="0" sz="1900" spc="-55" b="1">
                <a:latin typeface="Tahoma"/>
                <a:cs typeface="Tahoma"/>
              </a:rPr>
              <a:t> tipo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actividad.</a:t>
            </a: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900" b="1">
                <a:latin typeface="Tahoma"/>
                <a:cs typeface="Tahoma"/>
              </a:rPr>
              <a:t>Hay</a:t>
            </a:r>
            <a:r>
              <a:rPr dirty="0" sz="1900" spc="-10" b="1">
                <a:latin typeface="Tahoma"/>
                <a:cs typeface="Tahoma"/>
              </a:rPr>
              <a:t> </a:t>
            </a:r>
            <a:r>
              <a:rPr dirty="0" sz="1900" spc="-60" b="1">
                <a:latin typeface="Tahoma"/>
                <a:cs typeface="Tahoma"/>
              </a:rPr>
              <a:t>un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buen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spc="-60" b="1">
                <a:latin typeface="Tahoma"/>
                <a:cs typeface="Tahoma"/>
              </a:rPr>
              <a:t>sistema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comunicación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técnica.</a:t>
            </a:r>
            <a:endParaRPr sz="1900">
              <a:latin typeface="Tahoma"/>
              <a:cs typeface="Tahoma"/>
            </a:endParaRPr>
          </a:p>
          <a:p>
            <a:pPr marL="622300" marR="5080" indent="-610235">
              <a:lnSpc>
                <a:spcPct val="80000"/>
              </a:lnSpc>
              <a:spcBef>
                <a:spcPts val="1055"/>
              </a:spcBef>
            </a:pPr>
            <a:r>
              <a:rPr dirty="0" sz="1900" spc="-30" b="1">
                <a:latin typeface="Tahoma"/>
                <a:cs typeface="Tahoma"/>
              </a:rPr>
              <a:t>Se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establecen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50" b="1">
                <a:latin typeface="Tahoma"/>
                <a:cs typeface="Tahoma"/>
              </a:rPr>
              <a:t>normas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comportamiento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claras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siempre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se </a:t>
            </a:r>
            <a:r>
              <a:rPr dirty="0" sz="1900" spc="-10" b="1">
                <a:latin typeface="Tahoma"/>
                <a:cs typeface="Tahoma"/>
              </a:rPr>
              <a:t>cumplen.</a:t>
            </a: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900" spc="-120" b="1">
                <a:latin typeface="Tahoma"/>
                <a:cs typeface="Tahoma"/>
              </a:rPr>
              <a:t>Existe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60" b="1">
                <a:latin typeface="Tahoma"/>
                <a:cs typeface="Tahoma"/>
              </a:rPr>
              <a:t>un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clima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70" b="1">
                <a:latin typeface="Tahoma"/>
                <a:cs typeface="Tahoma"/>
              </a:rPr>
              <a:t>positivo</a:t>
            </a:r>
            <a:r>
              <a:rPr dirty="0" sz="1900" spc="-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en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clase.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6508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1440815" marR="200660" indent="-122237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inINTERACCIÓN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TIPO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SOCIOAAFECTIVO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TIPO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CLIMA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AULA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16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DISCIPLINA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 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50264" y="2455780"/>
            <a:ext cx="5941060" cy="3218815"/>
          </a:xfrm>
          <a:prstGeom prst="rect">
            <a:avLst/>
          </a:prstGeom>
        </p:spPr>
        <p:txBody>
          <a:bodyPr wrap="square" lIns="0" tIns="1479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65"/>
              </a:spcBef>
            </a:pPr>
            <a:r>
              <a:rPr dirty="0" sz="2000" spc="-75" b="1">
                <a:latin typeface="Tahoma"/>
                <a:cs typeface="Tahoma"/>
              </a:rPr>
              <a:t>CLIMA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CLASE.</a:t>
            </a:r>
            <a:endParaRPr sz="2000">
              <a:latin typeface="Tahoma"/>
              <a:cs typeface="Tahoma"/>
            </a:endParaRPr>
          </a:p>
          <a:p>
            <a:pPr marL="868680" indent="-609600">
              <a:lnSpc>
                <a:spcPct val="100000"/>
              </a:lnSpc>
              <a:spcBef>
                <a:spcPts val="1070"/>
              </a:spcBef>
              <a:buClr>
                <a:srgbClr val="D1282D"/>
              </a:buClr>
              <a:buFont typeface="Arial MT"/>
              <a:buChar char="•"/>
              <a:tabLst>
                <a:tab pos="868680" algn="l"/>
              </a:tabLst>
            </a:pPr>
            <a:r>
              <a:rPr dirty="0" sz="2000" spc="-20">
                <a:latin typeface="Verdana"/>
                <a:cs typeface="Verdana"/>
              </a:rPr>
              <a:t>La</a:t>
            </a:r>
            <a:r>
              <a:rPr dirty="0" sz="2000" spc="-114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dirección</a:t>
            </a:r>
            <a:r>
              <a:rPr dirty="0" sz="2000" spc="-70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-9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la</a:t>
            </a:r>
            <a:r>
              <a:rPr dirty="0" sz="2000" spc="-12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clase.</a:t>
            </a:r>
            <a:endParaRPr sz="2000">
              <a:latin typeface="Verdana"/>
              <a:cs typeface="Verdana"/>
            </a:endParaRPr>
          </a:p>
          <a:p>
            <a:pPr marL="868680" indent="-60960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 MT"/>
              <a:buChar char="•"/>
              <a:tabLst>
                <a:tab pos="868680" algn="l"/>
              </a:tabLst>
            </a:pPr>
            <a:r>
              <a:rPr dirty="0" sz="2000" spc="-20">
                <a:latin typeface="Verdana"/>
                <a:cs typeface="Verdana"/>
              </a:rPr>
              <a:t>La</a:t>
            </a:r>
            <a:r>
              <a:rPr dirty="0" sz="2000" spc="-15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disciplina.</a:t>
            </a:r>
            <a:endParaRPr sz="2000">
              <a:latin typeface="Verdana"/>
              <a:cs typeface="Verdana"/>
            </a:endParaRPr>
          </a:p>
          <a:p>
            <a:pPr marL="868680" indent="-60960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 MT"/>
              <a:buChar char="•"/>
              <a:tabLst>
                <a:tab pos="868680" algn="l"/>
              </a:tabLst>
            </a:pPr>
            <a:r>
              <a:rPr dirty="0" sz="2000" spc="-170">
                <a:latin typeface="Verdana"/>
                <a:cs typeface="Verdana"/>
              </a:rPr>
              <a:t>El</a:t>
            </a:r>
            <a:r>
              <a:rPr dirty="0" sz="2000" spc="-130">
                <a:latin typeface="Verdana"/>
                <a:cs typeface="Verdana"/>
              </a:rPr>
              <a:t> </a:t>
            </a:r>
            <a:r>
              <a:rPr dirty="0" sz="2000" spc="-80">
                <a:latin typeface="Verdana"/>
                <a:cs typeface="Verdana"/>
              </a:rPr>
              <a:t>uso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del</a:t>
            </a:r>
            <a:r>
              <a:rPr dirty="0" sz="2000" spc="-13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refuerzo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650"/>
              </a:spcBef>
            </a:pP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 spc="-114" b="1">
                <a:latin typeface="Tahoma"/>
                <a:cs typeface="Tahoma"/>
              </a:rPr>
              <a:t>FACTORES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QUE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175" b="1">
                <a:latin typeface="Tahoma"/>
                <a:cs typeface="Tahoma"/>
              </a:rPr>
              <a:t>DETERMINAN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235" b="1">
                <a:latin typeface="Tahoma"/>
                <a:cs typeface="Tahoma"/>
              </a:rPr>
              <a:t>EL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CLIMA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spc="-10" b="1">
                <a:latin typeface="Tahoma"/>
                <a:cs typeface="Tahoma"/>
              </a:rPr>
              <a:t> CLASE.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4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spc="-200" b="1">
                <a:latin typeface="Tahoma"/>
                <a:cs typeface="Tahoma"/>
              </a:rPr>
              <a:t>DIRECTRICES</a:t>
            </a:r>
            <a:r>
              <a:rPr dirty="0" sz="2000" spc="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DIDÁCTICAS.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CLIMA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 CLASE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1835264"/>
            <a:ext cx="7080250" cy="267716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622300" marR="5080" indent="-609600">
              <a:lnSpc>
                <a:spcPts val="2590"/>
              </a:lnSpc>
              <a:spcBef>
                <a:spcPts val="425"/>
              </a:spcBef>
            </a:pPr>
            <a:r>
              <a:rPr dirty="0" sz="2400" b="1">
                <a:latin typeface="Tahoma"/>
                <a:cs typeface="Tahoma"/>
              </a:rPr>
              <a:t>Relaciones</a:t>
            </a:r>
            <a:r>
              <a:rPr dirty="0" sz="2400" spc="3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38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</a:t>
            </a:r>
            <a:r>
              <a:rPr dirty="0" sz="2400" spc="38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establecen</a:t>
            </a:r>
            <a:r>
              <a:rPr dirty="0" sz="2400" spc="38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en</a:t>
            </a:r>
            <a:r>
              <a:rPr dirty="0" sz="2400" spc="38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385" b="1">
                <a:latin typeface="Tahoma"/>
                <a:cs typeface="Tahoma"/>
              </a:rPr>
              <a:t> </a:t>
            </a:r>
            <a:r>
              <a:rPr dirty="0" sz="2400" spc="-30" b="1">
                <a:latin typeface="Tahoma"/>
                <a:cs typeface="Tahoma"/>
              </a:rPr>
              <a:t>situación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325" b="1">
                <a:latin typeface="Tahoma"/>
                <a:cs typeface="Tahoma"/>
              </a:rPr>
              <a:t>    </a:t>
            </a:r>
            <a:r>
              <a:rPr dirty="0" sz="2400" spc="-30" b="1">
                <a:latin typeface="Tahoma"/>
                <a:cs typeface="Tahoma"/>
              </a:rPr>
              <a:t>enseñanza-</a:t>
            </a:r>
            <a:r>
              <a:rPr dirty="0" sz="2400" b="1">
                <a:latin typeface="Tahoma"/>
                <a:cs typeface="Tahoma"/>
              </a:rPr>
              <a:t>aprendizaje</a:t>
            </a:r>
            <a:r>
              <a:rPr dirty="0" sz="2400" spc="325" b="1">
                <a:latin typeface="Tahoma"/>
                <a:cs typeface="Tahoma"/>
              </a:rPr>
              <a:t>    </a:t>
            </a:r>
            <a:r>
              <a:rPr dirty="0" sz="2400" b="1">
                <a:latin typeface="Tahoma"/>
                <a:cs typeface="Tahoma"/>
              </a:rPr>
              <a:t>por</a:t>
            </a:r>
            <a:r>
              <a:rPr dirty="0" sz="2400" spc="330" b="1">
                <a:latin typeface="Tahoma"/>
                <a:cs typeface="Tahoma"/>
              </a:rPr>
              <a:t>    </a:t>
            </a:r>
            <a:r>
              <a:rPr dirty="0" sz="2400" spc="-25" b="1">
                <a:latin typeface="Tahoma"/>
                <a:cs typeface="Tahoma"/>
              </a:rPr>
              <a:t>las </a:t>
            </a:r>
            <a:r>
              <a:rPr dirty="0" sz="2400" b="1">
                <a:latin typeface="Tahoma"/>
                <a:cs typeface="Tahoma"/>
              </a:rPr>
              <a:t>condiciones</a:t>
            </a:r>
            <a:r>
              <a:rPr dirty="0" sz="2400" spc="70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9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conducta</a:t>
            </a:r>
            <a:r>
              <a:rPr dirty="0" sz="2400" spc="9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del</a:t>
            </a:r>
            <a:r>
              <a:rPr dirty="0" sz="2400" spc="8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grupo.</a:t>
            </a:r>
            <a:endParaRPr sz="2400">
              <a:latin typeface="Tahoma"/>
              <a:cs typeface="Tahoma"/>
            </a:endParaRPr>
          </a:p>
          <a:p>
            <a:pPr algn="just" marL="12700">
              <a:lnSpc>
                <a:spcPct val="100000"/>
              </a:lnSpc>
              <a:spcBef>
                <a:spcPts val="855"/>
              </a:spcBef>
            </a:pPr>
            <a:r>
              <a:rPr dirty="0" sz="2400" spc="-150" b="1">
                <a:latin typeface="Tahoma"/>
                <a:cs typeface="Tahoma"/>
              </a:rPr>
              <a:t>Está</a:t>
            </a:r>
            <a:r>
              <a:rPr dirty="0" sz="2400" spc="-25" b="1">
                <a:latin typeface="Tahoma"/>
                <a:cs typeface="Tahoma"/>
              </a:rPr>
              <a:t> determinado</a:t>
            </a:r>
            <a:r>
              <a:rPr dirty="0" sz="2400" spc="-90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por:</a:t>
            </a:r>
            <a:endParaRPr sz="24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844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000" spc="-20">
                <a:latin typeface="Verdana"/>
                <a:cs typeface="Verdana"/>
              </a:rPr>
              <a:t>Interacción</a:t>
            </a:r>
            <a:r>
              <a:rPr dirty="0" sz="2000" spc="-5">
                <a:latin typeface="Verdana"/>
                <a:cs typeface="Verdana"/>
              </a:rPr>
              <a:t> </a:t>
            </a:r>
            <a:r>
              <a:rPr dirty="0" sz="2000" spc="-90">
                <a:latin typeface="Verdana"/>
                <a:cs typeface="Verdana"/>
              </a:rPr>
              <a:t>profesor-</a:t>
            </a:r>
            <a:r>
              <a:rPr dirty="0" sz="2000" spc="-10">
                <a:latin typeface="Verdana"/>
                <a:cs typeface="Verdana"/>
              </a:rPr>
              <a:t>alumno.</a:t>
            </a:r>
            <a:endParaRPr sz="2000">
              <a:latin typeface="Verdana"/>
              <a:cs typeface="Verdana"/>
            </a:endParaRPr>
          </a:p>
          <a:p>
            <a:pPr marL="1002665" indent="-532765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000" spc="-20">
                <a:latin typeface="Verdana"/>
                <a:cs typeface="Verdana"/>
              </a:rPr>
              <a:t>Interacción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 spc="-55">
                <a:latin typeface="Verdana"/>
                <a:cs typeface="Verdana"/>
              </a:rPr>
              <a:t>alumno-</a:t>
            </a:r>
            <a:r>
              <a:rPr dirty="0" sz="2000" spc="-10">
                <a:latin typeface="Verdana"/>
                <a:cs typeface="Verdana"/>
              </a:rPr>
              <a:t>alumno.</a:t>
            </a:r>
            <a:endParaRPr sz="2000">
              <a:latin typeface="Verdana"/>
              <a:cs typeface="Verdana"/>
            </a:endParaRPr>
          </a:p>
          <a:p>
            <a:pPr algn="just" marL="12700">
              <a:lnSpc>
                <a:spcPct val="100000"/>
              </a:lnSpc>
              <a:spcBef>
                <a:spcPts val="284"/>
              </a:spcBef>
            </a:pPr>
            <a:r>
              <a:rPr dirty="0" sz="2400" spc="-200" b="1">
                <a:latin typeface="Tahoma"/>
                <a:cs typeface="Tahoma"/>
              </a:rPr>
              <a:t>El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clima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clase</a:t>
            </a:r>
            <a:r>
              <a:rPr dirty="0" sz="2400" spc="-3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conforma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mediante: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557145" y="5264171"/>
            <a:ext cx="106172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Verdana"/>
                <a:cs typeface="Verdana"/>
              </a:rPr>
              <a:t>afectiva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93139" y="4563741"/>
            <a:ext cx="5306060" cy="130619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545465" indent="-532765">
              <a:lnSpc>
                <a:spcPct val="100000"/>
              </a:lnSpc>
              <a:spcBef>
                <a:spcPts val="340"/>
              </a:spcBef>
              <a:buClr>
                <a:srgbClr val="D1282D"/>
              </a:buClr>
              <a:buFont typeface="Arial MT"/>
              <a:buChar char="•"/>
              <a:tabLst>
                <a:tab pos="545465" algn="l"/>
              </a:tabLst>
            </a:pPr>
            <a:r>
              <a:rPr dirty="0" sz="2000" spc="-20">
                <a:latin typeface="Verdana"/>
                <a:cs typeface="Verdana"/>
              </a:rPr>
              <a:t>La</a:t>
            </a:r>
            <a:r>
              <a:rPr dirty="0" sz="2000" spc="-120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dirección</a:t>
            </a:r>
            <a:r>
              <a:rPr dirty="0" sz="2000" spc="-80">
                <a:latin typeface="Verdana"/>
                <a:cs typeface="Verdana"/>
              </a:rPr>
              <a:t> </a:t>
            </a:r>
            <a:r>
              <a:rPr dirty="0" sz="2000" spc="105">
                <a:latin typeface="Verdana"/>
                <a:cs typeface="Verdana"/>
              </a:rPr>
              <a:t>de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>
                <a:latin typeface="Verdana"/>
                <a:cs typeface="Verdana"/>
              </a:rPr>
              <a:t>la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clase.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(Control)</a:t>
            </a:r>
            <a:endParaRPr sz="2000">
              <a:latin typeface="Verdana"/>
              <a:cs typeface="Verdana"/>
            </a:endParaRPr>
          </a:p>
          <a:p>
            <a:pPr marL="545465" indent="-532765">
              <a:lnSpc>
                <a:spcPct val="100000"/>
              </a:lnSpc>
              <a:spcBef>
                <a:spcPts val="240"/>
              </a:spcBef>
              <a:buClr>
                <a:srgbClr val="D1282D"/>
              </a:buClr>
              <a:buFont typeface="Arial MT"/>
              <a:buChar char="•"/>
              <a:tabLst>
                <a:tab pos="545465" algn="l"/>
              </a:tabLst>
            </a:pPr>
            <a:r>
              <a:rPr dirty="0" sz="2000" spc="-20">
                <a:latin typeface="Verdana"/>
                <a:cs typeface="Verdana"/>
              </a:rPr>
              <a:t>La</a:t>
            </a:r>
            <a:r>
              <a:rPr dirty="0" sz="2000" spc="-140">
                <a:latin typeface="Verdana"/>
                <a:cs typeface="Verdana"/>
              </a:rPr>
              <a:t> </a:t>
            </a:r>
            <a:r>
              <a:rPr dirty="0" sz="2000" spc="-50">
                <a:latin typeface="Verdana"/>
                <a:cs typeface="Verdana"/>
              </a:rPr>
              <a:t>disciplina.</a:t>
            </a:r>
            <a:r>
              <a:rPr dirty="0" sz="2000" spc="-12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(Normas)</a:t>
            </a:r>
            <a:endParaRPr sz="2000">
              <a:latin typeface="Verdana"/>
              <a:cs typeface="Verdana"/>
            </a:endParaRPr>
          </a:p>
          <a:p>
            <a:pPr marL="545465" marR="5080" indent="-533400">
              <a:lnSpc>
                <a:spcPts val="2160"/>
              </a:lnSpc>
              <a:spcBef>
                <a:spcPts val="509"/>
              </a:spcBef>
              <a:buClr>
                <a:srgbClr val="D1282D"/>
              </a:buClr>
              <a:buFont typeface="Arial MT"/>
              <a:buChar char="•"/>
              <a:tabLst>
                <a:tab pos="545465" algn="l"/>
                <a:tab pos="1016635" algn="l"/>
                <a:tab pos="1718945" algn="l"/>
                <a:tab pos="2392680" algn="l"/>
                <a:tab pos="3736975" algn="l"/>
              </a:tabLst>
            </a:pPr>
            <a:r>
              <a:rPr dirty="0" sz="2000" spc="-25">
                <a:latin typeface="Verdana"/>
                <a:cs typeface="Verdana"/>
              </a:rPr>
              <a:t>El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uso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25">
                <a:latin typeface="Verdana"/>
                <a:cs typeface="Verdana"/>
              </a:rPr>
              <a:t>del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refuerzo.</a:t>
            </a:r>
            <a:r>
              <a:rPr dirty="0" sz="2000">
                <a:latin typeface="Verdana"/>
                <a:cs typeface="Verdana"/>
              </a:rPr>
              <a:t>	</a:t>
            </a:r>
            <a:r>
              <a:rPr dirty="0" sz="2000" spc="-10">
                <a:latin typeface="Verdana"/>
                <a:cs typeface="Verdana"/>
              </a:rPr>
              <a:t>(Vinculación </a:t>
            </a:r>
            <a:r>
              <a:rPr dirty="0" sz="2000" spc="-90">
                <a:latin typeface="Verdana"/>
                <a:cs typeface="Verdana"/>
              </a:rPr>
              <a:t>profesor-</a:t>
            </a:r>
            <a:r>
              <a:rPr dirty="0" sz="2000" spc="-10">
                <a:latin typeface="Verdana"/>
                <a:cs typeface="Verdana"/>
              </a:rPr>
              <a:t>alumno)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DIRECCIÓN</a:t>
            </a:r>
            <a:r>
              <a:rPr dirty="0" sz="16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67496" y="2140045"/>
            <a:ext cx="7605395" cy="376110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21665" marR="5080" indent="-609600">
              <a:lnSpc>
                <a:spcPct val="100000"/>
              </a:lnSpc>
              <a:spcBef>
                <a:spcPts val="105"/>
              </a:spcBef>
            </a:pPr>
            <a:r>
              <a:rPr dirty="0" sz="2000" spc="-45" b="1">
                <a:latin typeface="Tahoma"/>
                <a:cs typeface="Tahoma"/>
              </a:rPr>
              <a:t>“Conjunto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0" b="1">
                <a:latin typeface="Tahoma"/>
                <a:cs typeface="Tahoma"/>
              </a:rPr>
              <a:t> comportamientos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actividades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profesor </a:t>
            </a:r>
            <a:r>
              <a:rPr dirty="0" sz="2000" b="1">
                <a:latin typeface="Tahoma"/>
                <a:cs typeface="Tahoma"/>
              </a:rPr>
              <a:t>encaminados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b="1">
                <a:latin typeface="Tahoma"/>
                <a:cs typeface="Tahoma"/>
              </a:rPr>
              <a:t> que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los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alumnos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adopten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conducta </a:t>
            </a:r>
            <a:r>
              <a:rPr dirty="0" sz="2000" spc="80" b="1">
                <a:latin typeface="Tahoma"/>
                <a:cs typeface="Tahoma"/>
              </a:rPr>
              <a:t>adecuada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distracciones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reduzcan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al </a:t>
            </a:r>
            <a:r>
              <a:rPr dirty="0" sz="2000" spc="-10" b="1">
                <a:latin typeface="Tahoma"/>
                <a:cs typeface="Tahoma"/>
              </a:rPr>
              <a:t>máximo”.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4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spc="-45" b="1">
                <a:latin typeface="Tahoma"/>
                <a:cs typeface="Tahoma"/>
              </a:rPr>
              <a:t>Se</a:t>
            </a:r>
            <a:r>
              <a:rPr dirty="0" sz="2000" spc="-9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debe:</a:t>
            </a:r>
            <a:endParaRPr sz="2000">
              <a:latin typeface="Tahoma"/>
              <a:cs typeface="Tahoma"/>
            </a:endParaRPr>
          </a:p>
          <a:p>
            <a:pPr marL="12700" marR="784225">
              <a:lnSpc>
                <a:spcPct val="145000"/>
              </a:lnSpc>
            </a:pPr>
            <a:r>
              <a:rPr dirty="0" sz="2000" spc="-35" b="1">
                <a:latin typeface="Tahoma"/>
                <a:cs typeface="Tahoma"/>
              </a:rPr>
              <a:t>Asegurar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orden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disciplina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trabajo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clase. </a:t>
            </a:r>
            <a:r>
              <a:rPr dirty="0" sz="2000" spc="-45" b="1">
                <a:latin typeface="Tahoma"/>
                <a:cs typeface="Tahoma"/>
              </a:rPr>
              <a:t>Garantizar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máximo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aprovechamiento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tiempo.</a:t>
            </a:r>
            <a:endParaRPr sz="2000">
              <a:latin typeface="Tahoma"/>
              <a:cs typeface="Tahoma"/>
            </a:endParaRPr>
          </a:p>
          <a:p>
            <a:pPr marL="621665" marR="951865" indent="-609600">
              <a:lnSpc>
                <a:spcPct val="100000"/>
              </a:lnSpc>
              <a:spcBef>
                <a:spcPts val="1085"/>
              </a:spcBef>
            </a:pPr>
            <a:r>
              <a:rPr dirty="0" sz="2000" spc="-25" b="1">
                <a:latin typeface="Tahoma"/>
                <a:cs typeface="Tahoma"/>
              </a:rPr>
              <a:t>Conseguir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atención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alumno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centre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la </a:t>
            </a:r>
            <a:r>
              <a:rPr dirty="0" sz="2000" spc="-20" b="1">
                <a:latin typeface="Tahoma"/>
                <a:cs typeface="Tahoma"/>
              </a:rPr>
              <a:t>realización</a:t>
            </a:r>
            <a:r>
              <a:rPr dirty="0" sz="2000" spc="-10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tareas.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2" name="object 12" descr=""/>
          <p:cNvSpPr txBox="1"/>
          <p:nvPr/>
        </p:nvSpPr>
        <p:spPr>
          <a:xfrm>
            <a:off x="333375" y="15906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marL="273367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1.2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Conceptos</a:t>
            </a:r>
            <a:r>
              <a:rPr dirty="0" sz="1550" spc="1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generales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10844" y="2314638"/>
            <a:ext cx="7924800" cy="311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Arial"/>
                <a:cs typeface="Arial"/>
              </a:rPr>
              <a:t>Definiciones: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84"/>
              </a:spcBef>
            </a:pPr>
            <a:endParaRPr sz="1800">
              <a:latin typeface="Arial"/>
              <a:cs typeface="Arial"/>
            </a:endParaRPr>
          </a:p>
          <a:p>
            <a:pPr marL="12700" marR="659765" indent="234950">
              <a:lnSpc>
                <a:spcPct val="111200"/>
              </a:lnSpc>
              <a:buChar char="•"/>
              <a:tabLst>
                <a:tab pos="247650" algn="l"/>
              </a:tabLst>
            </a:pP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FÍSICA: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desarrollo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integral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humano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través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del </a:t>
            </a:r>
            <a:r>
              <a:rPr dirty="0" sz="1800">
                <a:latin typeface="Arial MT"/>
                <a:cs typeface="Arial MT"/>
              </a:rPr>
              <a:t>movimiento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(Calzada,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1996)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35"/>
              </a:spcBef>
              <a:buFont typeface="Arial MT"/>
              <a:buChar char="•"/>
            </a:pPr>
            <a:endParaRPr sz="1800">
              <a:latin typeface="Arial MT"/>
              <a:cs typeface="Arial MT"/>
            </a:endParaRPr>
          </a:p>
          <a:p>
            <a:pPr marL="76200" marR="5080" indent="-63500">
              <a:lnSpc>
                <a:spcPct val="114700"/>
              </a:lnSpc>
              <a:buChar char="•"/>
              <a:tabLst>
                <a:tab pos="76200" algn="l"/>
                <a:tab pos="247650" algn="l"/>
              </a:tabLst>
            </a:pP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FÍSICA: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movimiento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corporal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producido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mediante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músculos </a:t>
            </a:r>
            <a:r>
              <a:rPr dirty="0" sz="1800">
                <a:latin typeface="Arial MT"/>
                <a:cs typeface="Arial MT"/>
              </a:rPr>
              <a:t>esqueléticos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produce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gasto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energético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(OMS,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2024)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09"/>
              </a:spcBef>
              <a:buFont typeface="Arial MT"/>
              <a:buChar char="•"/>
            </a:pPr>
            <a:endParaRPr sz="1800">
              <a:latin typeface="Arial MT"/>
              <a:cs typeface="Arial MT"/>
            </a:endParaRPr>
          </a:p>
          <a:p>
            <a:pPr marL="12700" marR="243840" indent="234950">
              <a:lnSpc>
                <a:spcPct val="114799"/>
              </a:lnSpc>
              <a:buChar char="•"/>
              <a:tabLst>
                <a:tab pos="247650" algn="l"/>
              </a:tabLst>
            </a:pPr>
            <a:r>
              <a:rPr dirty="0" sz="1800">
                <a:latin typeface="Arial MT"/>
                <a:cs typeface="Arial MT"/>
              </a:rPr>
              <a:t>EJERCICIO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FÍSICO: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planeada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estructurada,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repetitiva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50">
                <a:latin typeface="Arial MT"/>
                <a:cs typeface="Arial MT"/>
              </a:rPr>
              <a:t>y </a:t>
            </a:r>
            <a:r>
              <a:rPr dirty="0" sz="1800">
                <a:latin typeface="Arial MT"/>
                <a:cs typeface="Arial MT"/>
              </a:rPr>
              <a:t>cuya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finalidad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 el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mantenimiento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mejora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 la forma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(OMS,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2024)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DIRECCIÓN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CLASE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02590" y="1951993"/>
            <a:ext cx="6210300" cy="645795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600" spc="-35" b="1">
                <a:latin typeface="Tahoma"/>
                <a:cs typeface="Tahoma"/>
              </a:rPr>
              <a:t>FORMA</a:t>
            </a:r>
            <a:r>
              <a:rPr dirty="0" sz="1600" spc="-75" b="1">
                <a:latin typeface="Tahoma"/>
                <a:cs typeface="Tahoma"/>
              </a:rPr>
              <a:t> </a:t>
            </a:r>
            <a:r>
              <a:rPr dirty="0" sz="1600" spc="-10" b="1">
                <a:latin typeface="Tahoma"/>
                <a:cs typeface="Tahoma"/>
              </a:rPr>
              <a:t>CORRECTIVA: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1900" spc="-160" b="1">
                <a:latin typeface="Tahoma"/>
                <a:cs typeface="Tahoma"/>
              </a:rPr>
              <a:t>El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spc="-75" b="1">
                <a:latin typeface="Tahoma"/>
                <a:cs typeface="Tahoma"/>
              </a:rPr>
              <a:t>profesor</a:t>
            </a:r>
            <a:r>
              <a:rPr dirty="0" sz="1900" b="1">
                <a:latin typeface="Tahoma"/>
                <a:cs typeface="Tahoma"/>
              </a:rPr>
              <a:t> castiga</a:t>
            </a:r>
            <a:r>
              <a:rPr dirty="0" sz="1900" spc="10" b="1">
                <a:latin typeface="Tahoma"/>
                <a:cs typeface="Tahoma"/>
              </a:rPr>
              <a:t> </a:t>
            </a:r>
            <a:r>
              <a:rPr dirty="0" sz="1900" spc="-30" b="1">
                <a:latin typeface="Tahoma"/>
                <a:cs typeface="Tahoma"/>
              </a:rPr>
              <a:t>las</a:t>
            </a:r>
            <a:r>
              <a:rPr dirty="0" sz="1900" spc="-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acciones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cometidas</a:t>
            </a:r>
            <a:r>
              <a:rPr dirty="0" sz="1900" spc="1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mediante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02590" y="2486106"/>
            <a:ext cx="6453505" cy="9467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22300">
              <a:lnSpc>
                <a:spcPct val="100000"/>
              </a:lnSpc>
              <a:spcBef>
                <a:spcPts val="95"/>
              </a:spcBef>
            </a:pPr>
            <a:r>
              <a:rPr dirty="0" sz="1900" b="1">
                <a:latin typeface="Tahoma"/>
                <a:cs typeface="Tahoma"/>
              </a:rPr>
              <a:t>amenazas,</a:t>
            </a:r>
            <a:r>
              <a:rPr dirty="0" sz="1900" spc="-8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sanciones…</a:t>
            </a:r>
            <a:r>
              <a:rPr dirty="0" sz="1900" spc="-9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Puede</a:t>
            </a:r>
            <a:r>
              <a:rPr dirty="0" sz="1900" spc="-9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provocar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rechazo.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65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1600" spc="-35" b="1">
                <a:latin typeface="Tahoma"/>
                <a:cs typeface="Tahoma"/>
              </a:rPr>
              <a:t>FORMA</a:t>
            </a:r>
            <a:r>
              <a:rPr dirty="0" sz="1600" spc="-75" b="1">
                <a:latin typeface="Tahoma"/>
                <a:cs typeface="Tahoma"/>
              </a:rPr>
              <a:t> </a:t>
            </a:r>
            <a:r>
              <a:rPr dirty="0" sz="1600" spc="-45" b="1">
                <a:latin typeface="Tahoma"/>
                <a:cs typeface="Tahoma"/>
              </a:rPr>
              <a:t>PREVENTIVA: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02590" y="3455315"/>
            <a:ext cx="7454900" cy="1486535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622300" marR="13335" indent="-610235">
              <a:lnSpc>
                <a:spcPct val="70000"/>
              </a:lnSpc>
              <a:spcBef>
                <a:spcPts val="780"/>
              </a:spcBef>
            </a:pPr>
            <a:r>
              <a:rPr dirty="0" sz="1900" spc="-170" b="1">
                <a:latin typeface="Tahoma"/>
                <a:cs typeface="Tahoma"/>
              </a:rPr>
              <a:t>El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70" b="1">
                <a:latin typeface="Tahoma"/>
                <a:cs typeface="Tahoma"/>
              </a:rPr>
              <a:t>profesor</a:t>
            </a:r>
            <a:r>
              <a:rPr dirty="0" sz="1900" spc="-75" b="1">
                <a:latin typeface="Tahoma"/>
                <a:cs typeface="Tahoma"/>
              </a:rPr>
              <a:t> </a:t>
            </a:r>
            <a:r>
              <a:rPr dirty="0" sz="1900" spc="-80" b="1">
                <a:latin typeface="Tahoma"/>
                <a:cs typeface="Tahoma"/>
              </a:rPr>
              <a:t>trata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adelantarse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las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posibles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30" b="1">
                <a:latin typeface="Tahoma"/>
                <a:cs typeface="Tahoma"/>
              </a:rPr>
              <a:t>infracciones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para </a:t>
            </a:r>
            <a:r>
              <a:rPr dirty="0" sz="1900" b="1">
                <a:latin typeface="Tahoma"/>
                <a:cs typeface="Tahoma"/>
              </a:rPr>
              <a:t>que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no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se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produzcan.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65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1600" spc="-35" b="1">
                <a:latin typeface="Tahoma"/>
                <a:cs typeface="Tahoma"/>
              </a:rPr>
              <a:t>FORMA</a:t>
            </a:r>
            <a:r>
              <a:rPr dirty="0" sz="1600" spc="-75" b="1">
                <a:latin typeface="Tahoma"/>
                <a:cs typeface="Tahoma"/>
              </a:rPr>
              <a:t> </a:t>
            </a:r>
            <a:r>
              <a:rPr dirty="0" sz="1600" spc="-10" b="1">
                <a:latin typeface="Tahoma"/>
                <a:cs typeface="Tahoma"/>
              </a:rPr>
              <a:t>EDUCATIVA: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1900" spc="-160" b="1">
                <a:latin typeface="Tahoma"/>
                <a:cs typeface="Tahoma"/>
              </a:rPr>
              <a:t>El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75" b="1">
                <a:latin typeface="Tahoma"/>
                <a:cs typeface="Tahoma"/>
              </a:rPr>
              <a:t>profesor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fomenta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autodisciplina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toma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decisiones.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El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012275" y="4830018"/>
            <a:ext cx="6577965" cy="7200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939"/>
              </a:lnSpc>
              <a:spcBef>
                <a:spcPts val="95"/>
              </a:spcBef>
            </a:pPr>
            <a:r>
              <a:rPr dirty="0" sz="1900" spc="-45" b="1">
                <a:latin typeface="Tahoma"/>
                <a:cs typeface="Tahoma"/>
              </a:rPr>
              <a:t>control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se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adquiere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por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80" b="1">
                <a:latin typeface="Tahoma"/>
                <a:cs typeface="Tahoma"/>
              </a:rPr>
              <a:t>capacidad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50" b="1">
                <a:latin typeface="Tahoma"/>
                <a:cs typeface="Tahoma"/>
              </a:rPr>
              <a:t>persuasión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del</a:t>
            </a:r>
            <a:endParaRPr sz="1900">
              <a:latin typeface="Tahoma"/>
              <a:cs typeface="Tahoma"/>
            </a:endParaRPr>
          </a:p>
          <a:p>
            <a:pPr marL="12700" marR="67945">
              <a:lnSpc>
                <a:spcPct val="70000"/>
              </a:lnSpc>
              <a:spcBef>
                <a:spcPts val="340"/>
              </a:spcBef>
            </a:pPr>
            <a:r>
              <a:rPr dirty="0" sz="1900" spc="-75" b="1">
                <a:latin typeface="Tahoma"/>
                <a:cs typeface="Tahoma"/>
              </a:rPr>
              <a:t>profesor,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por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55" b="1">
                <a:latin typeface="Tahoma"/>
                <a:cs typeface="Tahoma"/>
              </a:rPr>
              <a:t>estima,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confianza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el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respeto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55" b="1">
                <a:latin typeface="Tahoma"/>
                <a:cs typeface="Tahoma"/>
              </a:rPr>
              <a:t>mutuo. </a:t>
            </a:r>
            <a:r>
              <a:rPr dirty="0" sz="1900" spc="-65" b="1">
                <a:latin typeface="Tahoma"/>
                <a:cs typeface="Tahoma"/>
              </a:rPr>
              <a:t>(Bernardo,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1994)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320"/>
              </a:spcBef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ASPECTOS</a:t>
            </a:r>
            <a:r>
              <a:rPr dirty="0" sz="16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TENER</a:t>
            </a:r>
            <a:r>
              <a:rPr dirty="0" sz="16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CUENTA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07762" y="2068995"/>
            <a:ext cx="7190740" cy="3192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0" b="1">
                <a:latin typeface="Tahoma"/>
                <a:cs typeface="Tahoma"/>
              </a:rPr>
              <a:t>ASPECTOS</a:t>
            </a:r>
            <a:r>
              <a:rPr dirty="0" sz="1800" spc="-5" b="1">
                <a:latin typeface="Tahoma"/>
                <a:cs typeface="Tahoma"/>
              </a:rPr>
              <a:t> </a:t>
            </a:r>
            <a:r>
              <a:rPr dirty="0" sz="1800" spc="85" b="1">
                <a:latin typeface="Tahoma"/>
                <a:cs typeface="Tahoma"/>
              </a:rPr>
              <a:t>A</a:t>
            </a:r>
            <a:r>
              <a:rPr dirty="0" sz="1800" spc="-5" b="1">
                <a:latin typeface="Tahoma"/>
                <a:cs typeface="Tahoma"/>
              </a:rPr>
              <a:t> </a:t>
            </a:r>
            <a:r>
              <a:rPr dirty="0" sz="1800" spc="-215" b="1">
                <a:latin typeface="Tahoma"/>
                <a:cs typeface="Tahoma"/>
              </a:rPr>
              <a:t>TENER</a:t>
            </a:r>
            <a:r>
              <a:rPr dirty="0" sz="1800" spc="5" b="1">
                <a:latin typeface="Tahoma"/>
                <a:cs typeface="Tahoma"/>
              </a:rPr>
              <a:t> </a:t>
            </a:r>
            <a:r>
              <a:rPr dirty="0" sz="1800" spc="-130" b="1">
                <a:latin typeface="Tahoma"/>
                <a:cs typeface="Tahoma"/>
              </a:rPr>
              <a:t>EN</a:t>
            </a:r>
            <a:r>
              <a:rPr dirty="0" sz="1800" spc="-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CUENTA: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endParaRPr sz="1800">
              <a:latin typeface="Tahoma"/>
              <a:cs typeface="Tahoma"/>
            </a:endParaRPr>
          </a:p>
          <a:p>
            <a:pPr marL="12700" marR="459105">
              <a:lnSpc>
                <a:spcPct val="127800"/>
              </a:lnSpc>
            </a:pPr>
            <a:r>
              <a:rPr dirty="0" sz="1800" spc="-150" b="1">
                <a:latin typeface="Tahoma"/>
                <a:cs typeface="Tahoma"/>
              </a:rPr>
              <a:t>El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spc="-65" b="1">
                <a:latin typeface="Tahoma"/>
                <a:cs typeface="Tahoma"/>
              </a:rPr>
              <a:t>profesor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debe</a:t>
            </a:r>
            <a:r>
              <a:rPr dirty="0" sz="1800" spc="-2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crear</a:t>
            </a:r>
            <a:r>
              <a:rPr dirty="0" sz="1800" spc="-35" b="1">
                <a:latin typeface="Tahoma"/>
                <a:cs typeface="Tahoma"/>
              </a:rPr>
              <a:t> actitud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35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respecto</a:t>
            </a:r>
            <a:r>
              <a:rPr dirty="0" sz="1800" spc="-3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hacia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las </a:t>
            </a:r>
            <a:r>
              <a:rPr dirty="0" sz="1800" spc="-10" b="1">
                <a:latin typeface="Tahoma"/>
                <a:cs typeface="Tahoma"/>
              </a:rPr>
              <a:t>normas. </a:t>
            </a:r>
            <a:r>
              <a:rPr dirty="0" sz="1800" spc="-40" b="1">
                <a:latin typeface="Tahoma"/>
                <a:cs typeface="Tahoma"/>
              </a:rPr>
              <a:t>Una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buena</a:t>
            </a:r>
            <a:r>
              <a:rPr dirty="0" sz="1800" spc="-6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programación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spc="-35" b="1">
                <a:latin typeface="Tahoma"/>
                <a:cs typeface="Tahoma"/>
              </a:rPr>
              <a:t>facilita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la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asimilación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tareas.</a:t>
            </a:r>
            <a:endParaRPr sz="1800">
              <a:latin typeface="Tahoma"/>
              <a:cs typeface="Tahoma"/>
            </a:endParaRPr>
          </a:p>
          <a:p>
            <a:pPr marL="622300" marR="5080" indent="-610235">
              <a:lnSpc>
                <a:spcPct val="80000"/>
              </a:lnSpc>
              <a:spcBef>
                <a:spcPts val="1030"/>
              </a:spcBef>
            </a:pPr>
            <a:r>
              <a:rPr dirty="0" sz="1800" spc="-114" b="1">
                <a:latin typeface="Tahoma"/>
                <a:cs typeface="Tahoma"/>
              </a:rPr>
              <a:t>Lo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aprendido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en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la</a:t>
            </a:r>
            <a:r>
              <a:rPr dirty="0" sz="1800" spc="-30" b="1">
                <a:latin typeface="Tahoma"/>
                <a:cs typeface="Tahoma"/>
              </a:rPr>
              <a:t> </a:t>
            </a:r>
            <a:r>
              <a:rPr dirty="0" sz="1800" spc="-65" b="1">
                <a:latin typeface="Tahoma"/>
                <a:cs typeface="Tahoma"/>
              </a:rPr>
              <a:t>sesión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spc="-35" b="1">
                <a:latin typeface="Tahoma"/>
                <a:cs typeface="Tahoma"/>
              </a:rPr>
              <a:t>será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la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base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la</a:t>
            </a:r>
            <a:r>
              <a:rPr dirty="0" sz="1800" spc="-3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programación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30" b="1">
                <a:latin typeface="Tahoma"/>
                <a:cs typeface="Tahoma"/>
              </a:rPr>
              <a:t> </a:t>
            </a:r>
            <a:r>
              <a:rPr dirty="0" sz="1800" spc="-25" b="1">
                <a:latin typeface="Tahoma"/>
                <a:cs typeface="Tahoma"/>
              </a:rPr>
              <a:t>la </a:t>
            </a:r>
            <a:r>
              <a:rPr dirty="0" sz="1800" spc="-10" b="1">
                <a:latin typeface="Tahoma"/>
                <a:cs typeface="Tahoma"/>
              </a:rPr>
              <a:t>siguiente.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800" spc="-100" b="1">
                <a:latin typeface="Tahoma"/>
                <a:cs typeface="Tahoma"/>
              </a:rPr>
              <a:t>Las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clases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variadas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crean</a:t>
            </a:r>
            <a:r>
              <a:rPr dirty="0" sz="1800" spc="-35" b="1">
                <a:latin typeface="Tahoma"/>
                <a:cs typeface="Tahoma"/>
              </a:rPr>
              <a:t> </a:t>
            </a:r>
            <a:r>
              <a:rPr dirty="0" sz="1800" spc="-90" b="1">
                <a:latin typeface="Tahoma"/>
                <a:cs typeface="Tahoma"/>
              </a:rPr>
              <a:t>un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ambiente</a:t>
            </a:r>
            <a:r>
              <a:rPr dirty="0" sz="1800" spc="-40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participación.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800" spc="85" b="1">
                <a:latin typeface="Tahoma"/>
                <a:cs typeface="Tahoma"/>
              </a:rPr>
              <a:t>A</a:t>
            </a:r>
            <a:r>
              <a:rPr dirty="0" sz="1800" spc="-5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mayor</a:t>
            </a:r>
            <a:r>
              <a:rPr dirty="0" sz="1800" spc="-5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participación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del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25" b="1">
                <a:latin typeface="Tahoma"/>
                <a:cs typeface="Tahoma"/>
              </a:rPr>
              <a:t>alumno,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mayor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spc="-40" b="1">
                <a:latin typeface="Tahoma"/>
                <a:cs typeface="Tahoma"/>
              </a:rPr>
              <a:t>control</a:t>
            </a:r>
            <a:r>
              <a:rPr dirty="0" sz="1800" spc="-60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7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la</a:t>
            </a:r>
            <a:r>
              <a:rPr dirty="0" sz="1800" spc="-4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clase.</a:t>
            </a:r>
            <a:endParaRPr sz="1800">
              <a:latin typeface="Tahoma"/>
              <a:cs typeface="Tahoma"/>
            </a:endParaRPr>
          </a:p>
          <a:p>
            <a:pPr marL="622300" marR="436245" indent="-610235">
              <a:lnSpc>
                <a:spcPct val="80000"/>
              </a:lnSpc>
              <a:spcBef>
                <a:spcPts val="1035"/>
              </a:spcBef>
            </a:pPr>
            <a:r>
              <a:rPr dirty="0" sz="1800" spc="-150" b="1">
                <a:latin typeface="Tahoma"/>
                <a:cs typeface="Tahoma"/>
              </a:rPr>
              <a:t>El</a:t>
            </a:r>
            <a:r>
              <a:rPr dirty="0" sz="1800" spc="-25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alumno</a:t>
            </a:r>
            <a:r>
              <a:rPr dirty="0" sz="1800" spc="-100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debe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saber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lo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que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el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65" b="1">
                <a:latin typeface="Tahoma"/>
                <a:cs typeface="Tahoma"/>
              </a:rPr>
              <a:t>profesor </a:t>
            </a:r>
            <a:r>
              <a:rPr dirty="0" sz="1800" b="1">
                <a:latin typeface="Tahoma"/>
                <a:cs typeface="Tahoma"/>
              </a:rPr>
              <a:t>espera</a:t>
            </a:r>
            <a:r>
              <a:rPr dirty="0" sz="1800" spc="-65" b="1">
                <a:latin typeface="Tahoma"/>
                <a:cs typeface="Tahoma"/>
              </a:rPr>
              <a:t> </a:t>
            </a:r>
            <a:r>
              <a:rPr dirty="0" sz="1800" spc="50" b="1">
                <a:latin typeface="Tahoma"/>
                <a:cs typeface="Tahoma"/>
              </a:rPr>
              <a:t>de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él</a:t>
            </a:r>
            <a:r>
              <a:rPr dirty="0" sz="1800" spc="-5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y</a:t>
            </a:r>
            <a:r>
              <a:rPr dirty="0" sz="1800" spc="-5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hasta </a:t>
            </a:r>
            <a:r>
              <a:rPr dirty="0" sz="1800" b="1">
                <a:latin typeface="Tahoma"/>
                <a:cs typeface="Tahoma"/>
              </a:rPr>
              <a:t>donde ha</a:t>
            </a:r>
            <a:r>
              <a:rPr dirty="0" sz="1800" spc="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llegado</a:t>
            </a:r>
            <a:r>
              <a:rPr dirty="0" sz="1800" spc="2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en la</a:t>
            </a:r>
            <a:r>
              <a:rPr dirty="0" sz="1800" spc="20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consecución</a:t>
            </a:r>
            <a:r>
              <a:rPr dirty="0" sz="1800" spc="-5" b="1">
                <a:latin typeface="Tahoma"/>
                <a:cs typeface="Tahoma"/>
              </a:rPr>
              <a:t> </a:t>
            </a:r>
            <a:r>
              <a:rPr dirty="0" sz="1800" b="1">
                <a:latin typeface="Tahoma"/>
                <a:cs typeface="Tahoma"/>
              </a:rPr>
              <a:t>del</a:t>
            </a:r>
            <a:r>
              <a:rPr dirty="0" sz="1800" spc="20" b="1">
                <a:latin typeface="Tahoma"/>
                <a:cs typeface="Tahoma"/>
              </a:rPr>
              <a:t> </a:t>
            </a:r>
            <a:r>
              <a:rPr dirty="0" sz="1800" spc="-10" b="1">
                <a:latin typeface="Tahoma"/>
                <a:cs typeface="Tahoma"/>
              </a:rPr>
              <a:t>objetivo.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DISCIPLINA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02590" y="2097072"/>
            <a:ext cx="7618730" cy="332232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622300" marR="26670" indent="-610235">
              <a:lnSpc>
                <a:spcPts val="1839"/>
              </a:lnSpc>
              <a:spcBef>
                <a:spcPts val="330"/>
              </a:spcBef>
            </a:pPr>
            <a:r>
              <a:rPr dirty="0" sz="1700" spc="-20" b="1">
                <a:latin typeface="Tahoma"/>
                <a:cs typeface="Tahoma"/>
              </a:rPr>
              <a:t>Para</a:t>
            </a:r>
            <a:r>
              <a:rPr dirty="0" sz="1700" spc="-5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que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spc="-50" b="1">
                <a:latin typeface="Tahoma"/>
                <a:cs typeface="Tahoma"/>
              </a:rPr>
              <a:t>exista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una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25" b="1">
                <a:latin typeface="Tahoma"/>
                <a:cs typeface="Tahoma"/>
              </a:rPr>
              <a:t>disciplina</a:t>
            </a:r>
            <a:r>
              <a:rPr dirty="0" sz="1700" spc="-20" b="1">
                <a:latin typeface="Tahoma"/>
                <a:cs typeface="Tahoma"/>
              </a:rPr>
              <a:t> </a:t>
            </a:r>
            <a:r>
              <a:rPr dirty="0" sz="1700" spc="70" b="1">
                <a:latin typeface="Tahoma"/>
                <a:cs typeface="Tahoma"/>
              </a:rPr>
              <a:t>adecuada</a:t>
            </a:r>
            <a:r>
              <a:rPr dirty="0" sz="1700" spc="-5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es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30" b="1">
                <a:latin typeface="Tahoma"/>
                <a:cs typeface="Tahoma"/>
              </a:rPr>
              <a:t>imprescindible</a:t>
            </a:r>
            <a:r>
              <a:rPr dirty="0" sz="1700" spc="-3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que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25" b="1">
                <a:latin typeface="Tahoma"/>
                <a:cs typeface="Tahoma"/>
              </a:rPr>
              <a:t>el </a:t>
            </a:r>
            <a:r>
              <a:rPr dirty="0" sz="1700" spc="-65" b="1">
                <a:latin typeface="Tahoma"/>
                <a:cs typeface="Tahoma"/>
              </a:rPr>
              <a:t>profesor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y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spc="-55" b="1">
                <a:latin typeface="Tahoma"/>
                <a:cs typeface="Tahoma"/>
              </a:rPr>
              <a:t>los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alumnos,</a:t>
            </a:r>
            <a:r>
              <a:rPr dirty="0" sz="1700" spc="1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conozcan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cuales </a:t>
            </a:r>
            <a:r>
              <a:rPr dirty="0" sz="1700" spc="-45" b="1">
                <a:latin typeface="Tahoma"/>
                <a:cs typeface="Tahoma"/>
              </a:rPr>
              <a:t>son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spc="-55" b="1">
                <a:latin typeface="Tahoma"/>
                <a:cs typeface="Tahoma"/>
              </a:rPr>
              <a:t>los</a:t>
            </a:r>
            <a:r>
              <a:rPr dirty="0" sz="170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comportamientos </a:t>
            </a:r>
            <a:r>
              <a:rPr dirty="0" sz="1700" b="1">
                <a:latin typeface="Tahoma"/>
                <a:cs typeface="Tahoma"/>
              </a:rPr>
              <a:t>adecuados</a:t>
            </a:r>
            <a:r>
              <a:rPr dirty="0" sz="1700" spc="1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que</a:t>
            </a:r>
            <a:r>
              <a:rPr dirty="0" sz="1700" spc="50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facilitan</a:t>
            </a:r>
            <a:r>
              <a:rPr dirty="0" sz="1700" spc="3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la</a:t>
            </a:r>
            <a:r>
              <a:rPr dirty="0" sz="1700" spc="55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situación</a:t>
            </a:r>
            <a:r>
              <a:rPr dirty="0" sz="1700" spc="40" b="1">
                <a:latin typeface="Tahoma"/>
                <a:cs typeface="Tahoma"/>
              </a:rPr>
              <a:t> </a:t>
            </a:r>
            <a:r>
              <a:rPr dirty="0" sz="1700" spc="60" b="1">
                <a:latin typeface="Tahoma"/>
                <a:cs typeface="Tahoma"/>
              </a:rPr>
              <a:t>de</a:t>
            </a:r>
            <a:r>
              <a:rPr dirty="0" sz="1700" spc="4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enseñanza.</a:t>
            </a:r>
            <a:endParaRPr sz="17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785"/>
              </a:spcBef>
            </a:pPr>
            <a:endParaRPr sz="1700">
              <a:latin typeface="Tahoma"/>
              <a:cs typeface="Tahoma"/>
            </a:endParaRPr>
          </a:p>
          <a:p>
            <a:pPr marL="622300" marR="88265" indent="-610235">
              <a:lnSpc>
                <a:spcPts val="1839"/>
              </a:lnSpc>
            </a:pPr>
            <a:r>
              <a:rPr dirty="0" sz="1700" spc="-135" b="1">
                <a:latin typeface="Tahoma"/>
                <a:cs typeface="Tahoma"/>
              </a:rPr>
              <a:t>“</a:t>
            </a:r>
            <a:r>
              <a:rPr dirty="0" sz="1700" spc="-135" b="1" i="1">
                <a:latin typeface="Verdana"/>
                <a:cs typeface="Verdana"/>
              </a:rPr>
              <a:t>Establecer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80" b="1" i="1">
                <a:latin typeface="Verdana"/>
                <a:cs typeface="Verdana"/>
              </a:rPr>
              <a:t>normas,</a:t>
            </a:r>
            <a:r>
              <a:rPr dirty="0" sz="1700" spc="-65" b="1" i="1">
                <a:latin typeface="Verdana"/>
                <a:cs typeface="Verdana"/>
              </a:rPr>
              <a:t> </a:t>
            </a:r>
            <a:r>
              <a:rPr dirty="0" sz="1700" spc="-100" b="1" i="1">
                <a:latin typeface="Verdana"/>
                <a:cs typeface="Verdana"/>
              </a:rPr>
              <a:t>explicando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las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70" b="1" i="1">
                <a:latin typeface="Verdana"/>
                <a:cs typeface="Verdana"/>
              </a:rPr>
              <a:t>razones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114" b="1" i="1">
                <a:latin typeface="Verdana"/>
                <a:cs typeface="Verdana"/>
              </a:rPr>
              <a:t>que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las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170" b="1" i="1">
                <a:latin typeface="Verdana"/>
                <a:cs typeface="Verdana"/>
              </a:rPr>
              <a:t>justifican,</a:t>
            </a:r>
            <a:r>
              <a:rPr dirty="0" sz="1700" spc="-65" b="1" i="1">
                <a:latin typeface="Verdana"/>
                <a:cs typeface="Verdana"/>
              </a:rPr>
              <a:t> </a:t>
            </a:r>
            <a:r>
              <a:rPr dirty="0" sz="1700" spc="-140" b="1" i="1">
                <a:latin typeface="Verdana"/>
                <a:cs typeface="Verdana"/>
              </a:rPr>
              <a:t>y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95" b="1" i="1">
                <a:latin typeface="Verdana"/>
                <a:cs typeface="Verdana"/>
              </a:rPr>
              <a:t>corregir </a:t>
            </a:r>
            <a:r>
              <a:rPr dirty="0" sz="1700" spc="-160" b="1" i="1">
                <a:latin typeface="Verdana"/>
                <a:cs typeface="Verdana"/>
              </a:rPr>
              <a:t>las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50" b="1" i="1">
                <a:latin typeface="Verdana"/>
                <a:cs typeface="Verdana"/>
              </a:rPr>
              <a:t>situaciones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85" b="1" i="1">
                <a:latin typeface="Verdana"/>
                <a:cs typeface="Verdana"/>
              </a:rPr>
              <a:t>cuando </a:t>
            </a:r>
            <a:r>
              <a:rPr dirty="0" sz="1700" spc="-150" b="1" i="1">
                <a:latin typeface="Verdana"/>
                <a:cs typeface="Verdana"/>
              </a:rPr>
              <a:t>esas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85" b="1" i="1">
                <a:latin typeface="Verdana"/>
                <a:cs typeface="Verdana"/>
              </a:rPr>
              <a:t>normas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65" b="1" i="1">
                <a:latin typeface="Verdana"/>
                <a:cs typeface="Verdana"/>
              </a:rPr>
              <a:t>se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140" b="1" i="1">
                <a:latin typeface="Verdana"/>
                <a:cs typeface="Verdana"/>
              </a:rPr>
              <a:t>contravienen,</a:t>
            </a:r>
            <a:r>
              <a:rPr dirty="0" sz="1700" spc="-110" b="1" i="1">
                <a:latin typeface="Verdana"/>
                <a:cs typeface="Verdana"/>
              </a:rPr>
              <a:t> </a:t>
            </a:r>
            <a:r>
              <a:rPr dirty="0" sz="1700" spc="-20" b="1" i="1">
                <a:latin typeface="Verdana"/>
                <a:cs typeface="Verdana"/>
              </a:rPr>
              <a:t>contribuye </a:t>
            </a:r>
            <a:r>
              <a:rPr dirty="0" sz="1700" spc="-125" b="1" i="1">
                <a:latin typeface="Verdana"/>
                <a:cs typeface="Verdana"/>
              </a:rPr>
              <a:t>mucho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00" b="1" i="1">
                <a:latin typeface="Verdana"/>
                <a:cs typeface="Verdana"/>
              </a:rPr>
              <a:t>al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10" b="1" i="1">
                <a:latin typeface="Verdana"/>
                <a:cs typeface="Verdana"/>
              </a:rPr>
              <a:t>clima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55" b="1" i="1">
                <a:latin typeface="Verdana"/>
                <a:cs typeface="Verdana"/>
              </a:rPr>
              <a:t>académico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40" b="1" i="1">
                <a:latin typeface="Verdana"/>
                <a:cs typeface="Verdana"/>
              </a:rPr>
              <a:t>y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65" b="1" i="1">
                <a:latin typeface="Verdana"/>
                <a:cs typeface="Verdana"/>
              </a:rPr>
              <a:t>de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45" b="1" i="1">
                <a:latin typeface="Verdana"/>
                <a:cs typeface="Verdana"/>
              </a:rPr>
              <a:t>orden</a:t>
            </a:r>
            <a:r>
              <a:rPr dirty="0" sz="1700" spc="-110" b="1" i="1">
                <a:latin typeface="Verdana"/>
                <a:cs typeface="Verdana"/>
              </a:rPr>
              <a:t> </a:t>
            </a:r>
            <a:r>
              <a:rPr dirty="0" sz="1700" spc="-120" b="1" i="1">
                <a:latin typeface="Verdana"/>
                <a:cs typeface="Verdana"/>
              </a:rPr>
              <a:t>necesario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14" b="1" i="1">
                <a:latin typeface="Verdana"/>
                <a:cs typeface="Verdana"/>
              </a:rPr>
              <a:t>para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25" b="1" i="1">
                <a:latin typeface="Verdana"/>
                <a:cs typeface="Verdana"/>
              </a:rPr>
              <a:t>el </a:t>
            </a:r>
            <a:r>
              <a:rPr dirty="0" sz="1700" spc="-60" b="1" i="1">
                <a:latin typeface="Verdana"/>
                <a:cs typeface="Verdana"/>
              </a:rPr>
              <a:t>aprendizaje”</a:t>
            </a:r>
            <a:endParaRPr sz="1700">
              <a:latin typeface="Verdana"/>
              <a:cs typeface="Verdana"/>
            </a:endParaRPr>
          </a:p>
          <a:p>
            <a:pPr algn="r" marR="5080">
              <a:lnSpc>
                <a:spcPct val="100000"/>
              </a:lnSpc>
              <a:spcBef>
                <a:spcPts val="715"/>
              </a:spcBef>
            </a:pPr>
            <a:r>
              <a:rPr dirty="0" sz="1200" spc="-50" b="1">
                <a:latin typeface="Tahoma"/>
                <a:cs typeface="Tahoma"/>
              </a:rPr>
              <a:t>(Davis,</a:t>
            </a:r>
            <a:r>
              <a:rPr dirty="0" sz="1200" spc="-20" b="1">
                <a:latin typeface="Tahoma"/>
                <a:cs typeface="Tahoma"/>
              </a:rPr>
              <a:t> </a:t>
            </a:r>
            <a:r>
              <a:rPr dirty="0" sz="1200" spc="-10" b="1">
                <a:latin typeface="Tahoma"/>
                <a:cs typeface="Tahoma"/>
              </a:rPr>
              <a:t>1992).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10"/>
              </a:spcBef>
            </a:pPr>
            <a:endParaRPr sz="1200">
              <a:latin typeface="Tahoma"/>
              <a:cs typeface="Tahoma"/>
            </a:endParaRPr>
          </a:p>
          <a:p>
            <a:pPr marL="622300" marR="215265" indent="-610235">
              <a:lnSpc>
                <a:spcPts val="1839"/>
              </a:lnSpc>
            </a:pPr>
            <a:r>
              <a:rPr dirty="0" sz="1700" spc="-90" b="1">
                <a:latin typeface="Tahoma"/>
                <a:cs typeface="Tahoma"/>
              </a:rPr>
              <a:t>Las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45" b="1">
                <a:latin typeface="Tahoma"/>
                <a:cs typeface="Tahoma"/>
              </a:rPr>
              <a:t>normas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se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pueden</a:t>
            </a:r>
            <a:r>
              <a:rPr dirty="0" sz="1700" spc="-40" b="1">
                <a:latin typeface="Tahoma"/>
                <a:cs typeface="Tahoma"/>
              </a:rPr>
              <a:t> </a:t>
            </a:r>
            <a:r>
              <a:rPr dirty="0" sz="1700" spc="-25" b="1">
                <a:latin typeface="Tahoma"/>
                <a:cs typeface="Tahoma"/>
              </a:rPr>
              <a:t>consensuar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y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40" b="1">
                <a:latin typeface="Tahoma"/>
                <a:cs typeface="Tahoma"/>
              </a:rPr>
              <a:t>siempre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se</a:t>
            </a:r>
            <a:r>
              <a:rPr dirty="0" sz="1700" spc="-2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deben</a:t>
            </a:r>
            <a:r>
              <a:rPr dirty="0" sz="1700" spc="-45" b="1">
                <a:latin typeface="Tahoma"/>
                <a:cs typeface="Tahoma"/>
              </a:rPr>
              <a:t> </a:t>
            </a:r>
            <a:r>
              <a:rPr dirty="0" sz="1700" spc="-35" b="1">
                <a:latin typeface="Tahoma"/>
                <a:cs typeface="Tahoma"/>
              </a:rPr>
              <a:t>cumplir</a:t>
            </a:r>
            <a:r>
              <a:rPr dirty="0" sz="1700" spc="-2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y</a:t>
            </a:r>
            <a:r>
              <a:rPr dirty="0" sz="1700" spc="-30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decir </a:t>
            </a:r>
            <a:r>
              <a:rPr dirty="0" sz="1700" b="1">
                <a:latin typeface="Tahoma"/>
                <a:cs typeface="Tahoma"/>
              </a:rPr>
              <a:t>que</a:t>
            </a:r>
            <a:r>
              <a:rPr dirty="0" sz="1700" spc="-20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pasa </a:t>
            </a:r>
            <a:r>
              <a:rPr dirty="0" sz="1700" spc="-130" b="1">
                <a:latin typeface="Tahoma"/>
                <a:cs typeface="Tahoma"/>
              </a:rPr>
              <a:t>si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no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b="1">
                <a:latin typeface="Tahoma"/>
                <a:cs typeface="Tahoma"/>
              </a:rPr>
              <a:t>se</a:t>
            </a:r>
            <a:r>
              <a:rPr dirty="0" sz="1700" spc="-5" b="1">
                <a:latin typeface="Tahoma"/>
                <a:cs typeface="Tahoma"/>
              </a:rPr>
              <a:t> </a:t>
            </a:r>
            <a:r>
              <a:rPr dirty="0" sz="1700" spc="-10" b="1">
                <a:latin typeface="Tahoma"/>
                <a:cs typeface="Tahoma"/>
              </a:rPr>
              <a:t>cumplen.</a:t>
            </a:r>
            <a:endParaRPr sz="17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DISCIPLINA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8502" y="2322663"/>
            <a:ext cx="7470140" cy="3074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Prevención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u="sng" sz="2000" spc="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conductas</a:t>
            </a:r>
            <a:r>
              <a:rPr dirty="0" u="sng" sz="2000" spc="-1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inapropiadas: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60"/>
              </a:spcBef>
            </a:pPr>
            <a:endParaRPr sz="200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21665" algn="l"/>
              </a:tabLst>
            </a:pPr>
            <a:r>
              <a:rPr dirty="0" sz="2000" spc="-10" b="1">
                <a:latin typeface="Tahoma"/>
                <a:cs typeface="Tahoma"/>
              </a:rPr>
              <a:t>Ofrecer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imagen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0" b="1">
                <a:latin typeface="Tahoma"/>
                <a:cs typeface="Tahoma"/>
              </a:rPr>
              <a:t> respeto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profesionalidad.</a:t>
            </a:r>
            <a:endParaRPr sz="200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840"/>
              </a:spcBef>
              <a:buAutoNum type="arabicPeriod"/>
              <a:tabLst>
                <a:tab pos="621665" algn="l"/>
              </a:tabLst>
            </a:pPr>
            <a:r>
              <a:rPr dirty="0" sz="2000" spc="-45" b="1">
                <a:latin typeface="Tahoma"/>
                <a:cs typeface="Tahoma"/>
              </a:rPr>
              <a:t>Reducir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mínimo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posible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tiempo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inactividad.</a:t>
            </a:r>
            <a:endParaRPr sz="200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840"/>
              </a:spcBef>
              <a:buAutoNum type="arabicPeriod"/>
              <a:tabLst>
                <a:tab pos="621665" algn="l"/>
              </a:tabLst>
            </a:pPr>
            <a:r>
              <a:rPr dirty="0" sz="2000" spc="-95" b="1">
                <a:latin typeface="Tahoma"/>
                <a:cs typeface="Tahoma"/>
              </a:rPr>
              <a:t>Presentar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0" b="1">
                <a:latin typeface="Tahoma"/>
                <a:cs typeface="Tahoma"/>
              </a:rPr>
              <a:t> forma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70" b="1">
                <a:latin typeface="Tahoma"/>
                <a:cs typeface="Tahoma"/>
              </a:rPr>
              <a:t>entusiasta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actividades.</a:t>
            </a:r>
            <a:endParaRPr sz="2000">
              <a:latin typeface="Tahoma"/>
              <a:cs typeface="Tahoma"/>
            </a:endParaRPr>
          </a:p>
          <a:p>
            <a:pPr marL="621665" indent="-608965">
              <a:lnSpc>
                <a:spcPct val="100000"/>
              </a:lnSpc>
              <a:spcBef>
                <a:spcPts val="840"/>
              </a:spcBef>
              <a:buAutoNum type="arabicPeriod"/>
              <a:tabLst>
                <a:tab pos="621665" algn="l"/>
              </a:tabLst>
            </a:pPr>
            <a:r>
              <a:rPr dirty="0" sz="2000" spc="-35" b="1">
                <a:latin typeface="Tahoma"/>
                <a:cs typeface="Tahoma"/>
              </a:rPr>
              <a:t>Mantener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 </a:t>
            </a:r>
            <a:r>
              <a:rPr dirty="0" sz="2000" spc="-50" b="1">
                <a:latin typeface="Tahoma"/>
                <a:cs typeface="Tahoma"/>
              </a:rPr>
              <a:t>control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participación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los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alumnos</a:t>
            </a:r>
            <a:endParaRPr sz="2000">
              <a:latin typeface="Tahoma"/>
              <a:cs typeface="Tahoma"/>
            </a:endParaRPr>
          </a:p>
          <a:p>
            <a:pPr marL="622300" marR="266065" indent="-609600">
              <a:lnSpc>
                <a:spcPts val="2160"/>
              </a:lnSpc>
              <a:spcBef>
                <a:spcPts val="1110"/>
              </a:spcBef>
              <a:buAutoNum type="arabicPeriod"/>
              <a:tabLst>
                <a:tab pos="622300" algn="l"/>
              </a:tabLst>
            </a:pPr>
            <a:r>
              <a:rPr dirty="0" sz="2000" spc="-35" b="1">
                <a:latin typeface="Tahoma"/>
                <a:cs typeface="Tahoma"/>
              </a:rPr>
              <a:t>Establecer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unas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normas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funcionamiento</a:t>
            </a:r>
            <a:r>
              <a:rPr dirty="0" sz="2000" spc="-10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general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y </a:t>
            </a:r>
            <a:r>
              <a:rPr dirty="0" sz="2000" spc="-30" b="1">
                <a:latin typeface="Tahoma"/>
                <a:cs typeface="Tahoma"/>
              </a:rPr>
              <a:t>recordarlas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125" b="1">
                <a:latin typeface="Tahoma"/>
                <a:cs typeface="Tahoma"/>
              </a:rPr>
              <a:t>cada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clase.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DISCIPLINA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59896" y="1897076"/>
            <a:ext cx="7473950" cy="39947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900" spc="-1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LAS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SANCIONES:</a:t>
            </a:r>
            <a:endParaRPr sz="1900">
              <a:latin typeface="Tahoma"/>
              <a:cs typeface="Tahoma"/>
            </a:endParaRPr>
          </a:p>
          <a:p>
            <a:pPr marL="12700" marR="1390015" indent="-635">
              <a:lnSpc>
                <a:spcPct val="252599"/>
              </a:lnSpc>
            </a:pPr>
            <a:r>
              <a:rPr dirty="0" sz="1900" spc="-35" b="1">
                <a:latin typeface="Tahoma"/>
                <a:cs typeface="Tahoma"/>
              </a:rPr>
              <a:t>Emplearla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u="sng" sz="19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forma</a:t>
            </a:r>
            <a:r>
              <a:rPr dirty="0" u="sng" sz="1900" spc="-5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correctiva</a:t>
            </a:r>
            <a:r>
              <a:rPr dirty="0" sz="1900" spc="-20" b="1">
                <a:latin typeface="Tahoma"/>
                <a:cs typeface="Tahoma"/>
              </a:rPr>
              <a:t>,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no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55" b="1">
                <a:latin typeface="Tahoma"/>
                <a:cs typeface="Tahoma"/>
              </a:rPr>
              <a:t>como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represalia. </a:t>
            </a:r>
            <a:r>
              <a:rPr dirty="0" sz="1900" spc="-120" b="1">
                <a:latin typeface="Tahoma"/>
                <a:cs typeface="Tahoma"/>
              </a:rPr>
              <a:t>Ser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coherente</a:t>
            </a:r>
            <a:r>
              <a:rPr dirty="0" sz="1900" spc="-90" b="1">
                <a:latin typeface="Tahoma"/>
                <a:cs typeface="Tahoma"/>
              </a:rPr>
              <a:t> </a:t>
            </a:r>
            <a:r>
              <a:rPr dirty="0" sz="1900" spc="50" b="1">
                <a:latin typeface="Tahoma"/>
                <a:cs typeface="Tahoma"/>
              </a:rPr>
              <a:t>con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105" b="1">
                <a:latin typeface="Tahoma"/>
                <a:cs typeface="Tahoma"/>
              </a:rPr>
              <a:t>su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administración.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900">
              <a:latin typeface="Tahoma"/>
              <a:cs typeface="Tahoma"/>
            </a:endParaRPr>
          </a:p>
          <a:p>
            <a:pPr marL="622300" marR="443865" indent="-610235">
              <a:lnSpc>
                <a:spcPct val="80000"/>
              </a:lnSpc>
              <a:spcBef>
                <a:spcPts val="5"/>
              </a:spcBef>
            </a:pPr>
            <a:r>
              <a:rPr dirty="0" sz="1900" spc="-20" b="1">
                <a:latin typeface="Tahoma"/>
                <a:cs typeface="Tahoma"/>
              </a:rPr>
              <a:t>Una</a:t>
            </a:r>
            <a:r>
              <a:rPr dirty="0" sz="1900" spc="-8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vez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cumplido</a:t>
            </a:r>
            <a:r>
              <a:rPr dirty="0" sz="1900" spc="-9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el</a:t>
            </a:r>
            <a:r>
              <a:rPr dirty="0" sz="1900" spc="-8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castigo,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u="sng" sz="19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evitar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dar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9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sensación</a:t>
            </a:r>
            <a:r>
              <a:rPr dirty="0" sz="1900" spc="-8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que </a:t>
            </a:r>
            <a:r>
              <a:rPr dirty="0" sz="1900" b="1">
                <a:latin typeface="Tahoma"/>
                <a:cs typeface="Tahoma"/>
              </a:rPr>
              <a:t>nunca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se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va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45" b="1">
                <a:latin typeface="Tahoma"/>
                <a:cs typeface="Tahoma"/>
              </a:rPr>
              <a:t>subsanar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el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error.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900">
              <a:latin typeface="Tahoma"/>
              <a:cs typeface="Tahoma"/>
            </a:endParaRPr>
          </a:p>
          <a:p>
            <a:pPr marL="622300" marR="299720" indent="-610235">
              <a:lnSpc>
                <a:spcPct val="80000"/>
              </a:lnSpc>
            </a:pP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No</a:t>
            </a:r>
            <a:r>
              <a:rPr dirty="0" u="sng" sz="19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usar</a:t>
            </a:r>
            <a:r>
              <a:rPr dirty="0" u="sng" sz="19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una</a:t>
            </a:r>
            <a:r>
              <a:rPr dirty="0" u="sng" sz="19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actividad</a:t>
            </a:r>
            <a:r>
              <a:rPr dirty="0" u="sng" sz="19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física</a:t>
            </a:r>
            <a:r>
              <a:rPr dirty="0" u="sng" sz="19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5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como</a:t>
            </a:r>
            <a:r>
              <a:rPr dirty="0" u="sng" sz="19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castigo</a:t>
            </a:r>
            <a:r>
              <a:rPr dirty="0" sz="1900" spc="-10" b="1">
                <a:latin typeface="Tahoma"/>
                <a:cs typeface="Tahoma"/>
              </a:rPr>
              <a:t>,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ello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provocará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un </a:t>
            </a:r>
            <a:r>
              <a:rPr dirty="0" sz="1900" b="1">
                <a:latin typeface="Tahoma"/>
                <a:cs typeface="Tahoma"/>
              </a:rPr>
              <a:t>rechazo</a:t>
            </a:r>
            <a:r>
              <a:rPr dirty="0" sz="1900" spc="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hacia</a:t>
            </a:r>
            <a:r>
              <a:rPr dirty="0" sz="1900" spc="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4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actividad.</a:t>
            </a:r>
            <a:endParaRPr sz="1900">
              <a:latin typeface="Tahoma"/>
              <a:cs typeface="Tahoma"/>
            </a:endParaRPr>
          </a:p>
          <a:p>
            <a:pPr algn="r" marR="5080">
              <a:lnSpc>
                <a:spcPct val="100000"/>
              </a:lnSpc>
              <a:spcBef>
                <a:spcPts val="610"/>
              </a:spcBef>
            </a:pPr>
            <a:r>
              <a:rPr dirty="0" sz="1400" spc="-60" b="1">
                <a:latin typeface="Tahoma"/>
                <a:cs typeface="Tahoma"/>
              </a:rPr>
              <a:t>(Martens,</a:t>
            </a:r>
            <a:r>
              <a:rPr dirty="0" sz="1400" spc="-40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1996).</a:t>
            </a:r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DISCIPLINA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10540" y="2219261"/>
            <a:ext cx="2360930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235" b="1" i="1">
                <a:latin typeface="Verdana"/>
                <a:cs typeface="Verdana"/>
              </a:rPr>
              <a:t>El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90" b="1" i="1">
                <a:latin typeface="Verdana"/>
                <a:cs typeface="Verdana"/>
              </a:rPr>
              <a:t>uso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65" b="1" i="1">
                <a:latin typeface="Verdana"/>
                <a:cs typeface="Verdana"/>
              </a:rPr>
              <a:t>de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80" b="1" i="1">
                <a:latin typeface="Verdana"/>
                <a:cs typeface="Verdana"/>
              </a:rPr>
              <a:t>los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80" b="1" i="1">
                <a:latin typeface="Verdana"/>
                <a:cs typeface="Verdana"/>
              </a:rPr>
              <a:t>refuerzos: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10540" y="2837971"/>
            <a:ext cx="6575425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235" b="1" i="1">
                <a:latin typeface="Verdana"/>
                <a:cs typeface="Verdana"/>
              </a:rPr>
              <a:t>“Los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90" b="1" i="1">
                <a:latin typeface="Verdana"/>
                <a:cs typeface="Verdana"/>
              </a:rPr>
              <a:t>niños</a:t>
            </a:r>
            <a:r>
              <a:rPr dirty="0" sz="1700" spc="-65" b="1" i="1">
                <a:latin typeface="Verdana"/>
                <a:cs typeface="Verdana"/>
              </a:rPr>
              <a:t> </a:t>
            </a:r>
            <a:r>
              <a:rPr dirty="0" sz="1700" spc="-145" b="1" i="1">
                <a:latin typeface="Verdana"/>
                <a:cs typeface="Verdana"/>
              </a:rPr>
              <a:t>tienden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b="1" i="1">
                <a:latin typeface="Verdana"/>
                <a:cs typeface="Verdana"/>
              </a:rPr>
              <a:t>a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180" b="1" i="1">
                <a:latin typeface="Verdana"/>
                <a:cs typeface="Verdana"/>
              </a:rPr>
              <a:t>repetir</a:t>
            </a:r>
            <a:r>
              <a:rPr dirty="0" sz="1700" spc="-105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las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10" b="1" i="1">
                <a:latin typeface="Verdana"/>
                <a:cs typeface="Verdana"/>
              </a:rPr>
              <a:t>conductas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por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las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14" b="1" i="1">
                <a:latin typeface="Verdana"/>
                <a:cs typeface="Verdana"/>
              </a:rPr>
              <a:t>que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45" b="1" i="1">
                <a:latin typeface="Verdana"/>
                <a:cs typeface="Verdana"/>
              </a:rPr>
              <a:t>han</a:t>
            </a:r>
            <a:r>
              <a:rPr dirty="0" sz="1700" spc="-65" b="1" i="1">
                <a:latin typeface="Verdana"/>
                <a:cs typeface="Verdana"/>
              </a:rPr>
              <a:t> </a:t>
            </a:r>
            <a:r>
              <a:rPr dirty="0" sz="1700" spc="-25" b="1" i="1">
                <a:latin typeface="Verdana"/>
                <a:cs typeface="Verdana"/>
              </a:rPr>
              <a:t>sido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20161" y="3019322"/>
            <a:ext cx="6938009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130" b="1" i="1">
                <a:latin typeface="Verdana"/>
                <a:cs typeface="Verdana"/>
              </a:rPr>
              <a:t>recompensados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positivamente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40" b="1" i="1">
                <a:latin typeface="Verdana"/>
                <a:cs typeface="Verdana"/>
              </a:rPr>
              <a:t>y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145" b="1" i="1">
                <a:latin typeface="Verdana"/>
                <a:cs typeface="Verdana"/>
              </a:rPr>
              <a:t>evitan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125" b="1" i="1">
                <a:latin typeface="Verdana"/>
                <a:cs typeface="Verdana"/>
              </a:rPr>
              <a:t>aquellas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190" b="1" i="1">
                <a:latin typeface="Verdana"/>
                <a:cs typeface="Verdana"/>
              </a:rPr>
              <a:t>otras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55" b="1" i="1">
                <a:latin typeface="Verdana"/>
                <a:cs typeface="Verdana"/>
              </a:rPr>
              <a:t>por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las</a:t>
            </a:r>
            <a:r>
              <a:rPr dirty="0" sz="1700" spc="-55" b="1" i="1">
                <a:latin typeface="Verdana"/>
                <a:cs typeface="Verdana"/>
              </a:rPr>
              <a:t> </a:t>
            </a:r>
            <a:r>
              <a:rPr dirty="0" sz="1700" spc="-25" b="1" i="1">
                <a:latin typeface="Verdana"/>
                <a:cs typeface="Verdana"/>
              </a:rPr>
              <a:t>que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120161" y="3200671"/>
            <a:ext cx="2239010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145" b="1" i="1">
                <a:latin typeface="Verdana"/>
                <a:cs typeface="Verdana"/>
              </a:rPr>
              <a:t>han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55" b="1" i="1">
                <a:latin typeface="Verdana"/>
                <a:cs typeface="Verdana"/>
              </a:rPr>
              <a:t>sido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114" b="1" i="1">
                <a:latin typeface="Verdana"/>
                <a:cs typeface="Verdana"/>
              </a:rPr>
              <a:t>castigados”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629400" y="3519233"/>
            <a:ext cx="14281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5" b="1">
                <a:latin typeface="Tahoma"/>
                <a:cs typeface="Tahoma"/>
              </a:rPr>
              <a:t>(Ruiz</a:t>
            </a:r>
            <a:r>
              <a:rPr dirty="0" sz="1200" spc="10" b="1">
                <a:latin typeface="Tahoma"/>
                <a:cs typeface="Tahoma"/>
              </a:rPr>
              <a:t> </a:t>
            </a:r>
            <a:r>
              <a:rPr dirty="0" sz="1200" b="1">
                <a:latin typeface="Tahoma"/>
                <a:cs typeface="Tahoma"/>
              </a:rPr>
              <a:t>y</a:t>
            </a:r>
            <a:r>
              <a:rPr dirty="0" sz="1200" spc="3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otros,</a:t>
            </a:r>
            <a:r>
              <a:rPr dirty="0" sz="120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2001).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10540" y="4060253"/>
            <a:ext cx="6658609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25" b="1" i="1">
                <a:latin typeface="Verdana"/>
                <a:cs typeface="Verdana"/>
              </a:rPr>
              <a:t>“El</a:t>
            </a:r>
            <a:r>
              <a:rPr dirty="0" sz="1700" spc="-65" b="1" i="1">
                <a:latin typeface="Verdana"/>
                <a:cs typeface="Verdana"/>
              </a:rPr>
              <a:t> </a:t>
            </a:r>
            <a:r>
              <a:rPr dirty="0" sz="1700" spc="-190" b="1" i="1">
                <a:latin typeface="Verdana"/>
                <a:cs typeface="Verdana"/>
              </a:rPr>
              <a:t>refuerzo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65" b="1" i="1">
                <a:latin typeface="Verdana"/>
                <a:cs typeface="Verdana"/>
              </a:rPr>
              <a:t>positivo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110" b="1" i="1">
                <a:latin typeface="Verdana"/>
                <a:cs typeface="Verdana"/>
              </a:rPr>
              <a:t>ejerce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40" b="1" i="1">
                <a:latin typeface="Verdana"/>
                <a:cs typeface="Verdana"/>
              </a:rPr>
              <a:t>generalmente</a:t>
            </a:r>
            <a:r>
              <a:rPr dirty="0" sz="1700" spc="-75" b="1" i="1">
                <a:latin typeface="Verdana"/>
                <a:cs typeface="Verdana"/>
              </a:rPr>
              <a:t> </a:t>
            </a:r>
            <a:r>
              <a:rPr dirty="0" sz="1700" spc="-204" b="1" i="1">
                <a:latin typeface="Verdana"/>
                <a:cs typeface="Verdana"/>
              </a:rPr>
              <a:t>un</a:t>
            </a:r>
            <a:r>
              <a:rPr dirty="0" sz="1700" spc="-65" b="1" i="1">
                <a:latin typeface="Verdana"/>
                <a:cs typeface="Verdana"/>
              </a:rPr>
              <a:t> </a:t>
            </a:r>
            <a:r>
              <a:rPr dirty="0" sz="1700" spc="-100" b="1" i="1">
                <a:latin typeface="Verdana"/>
                <a:cs typeface="Verdana"/>
              </a:rPr>
              <a:t>efecto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30" b="1" i="1">
                <a:latin typeface="Verdana"/>
                <a:cs typeface="Verdana"/>
              </a:rPr>
              <a:t>favorable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50" b="1" i="1">
                <a:latin typeface="Verdana"/>
                <a:cs typeface="Verdana"/>
              </a:rPr>
              <a:t>y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120161" y="4241603"/>
            <a:ext cx="603631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45" b="1" i="1">
                <a:latin typeface="Verdana"/>
                <a:cs typeface="Verdana"/>
              </a:rPr>
              <a:t>duradero,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25" b="1" i="1">
                <a:latin typeface="Verdana"/>
                <a:cs typeface="Verdana"/>
              </a:rPr>
              <a:t>aunque</a:t>
            </a:r>
            <a:r>
              <a:rPr dirty="0" sz="1700" spc="-55" b="1" i="1">
                <a:latin typeface="Verdana"/>
                <a:cs typeface="Verdana"/>
              </a:rPr>
              <a:t> </a:t>
            </a:r>
            <a:r>
              <a:rPr dirty="0" sz="1700" spc="-165" b="1" i="1">
                <a:latin typeface="Verdana"/>
                <a:cs typeface="Verdana"/>
              </a:rPr>
              <a:t>este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105" b="1" i="1">
                <a:latin typeface="Verdana"/>
                <a:cs typeface="Verdana"/>
              </a:rPr>
              <a:t>efecto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20" b="1" i="1">
                <a:latin typeface="Verdana"/>
                <a:cs typeface="Verdana"/>
              </a:rPr>
              <a:t>sea</a:t>
            </a:r>
            <a:r>
              <a:rPr dirty="0" sz="1700" spc="-55" b="1" i="1">
                <a:latin typeface="Verdana"/>
                <a:cs typeface="Verdana"/>
              </a:rPr>
              <a:t> </a:t>
            </a:r>
            <a:r>
              <a:rPr dirty="0" sz="1700" spc="-155" b="1" i="1">
                <a:latin typeface="Verdana"/>
                <a:cs typeface="Verdana"/>
              </a:rPr>
              <a:t>relativamente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lento</a:t>
            </a:r>
            <a:r>
              <a:rPr dirty="0" sz="1700" spc="-55" b="1" i="1">
                <a:latin typeface="Verdana"/>
                <a:cs typeface="Verdana"/>
              </a:rPr>
              <a:t> </a:t>
            </a:r>
            <a:r>
              <a:rPr dirty="0" sz="1700" spc="-25" b="1" i="1">
                <a:latin typeface="Verdana"/>
                <a:cs typeface="Verdana"/>
              </a:rPr>
              <a:t>en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120161" y="4422953"/>
            <a:ext cx="131953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50" b="1" i="1">
                <a:latin typeface="Verdana"/>
                <a:cs typeface="Verdana"/>
              </a:rPr>
              <a:t>asentarse….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120161" y="5041663"/>
            <a:ext cx="604075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50" b="1" i="1">
                <a:latin typeface="Verdana"/>
                <a:cs typeface="Verdana"/>
              </a:rPr>
              <a:t>….los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95" b="1" i="1">
                <a:latin typeface="Verdana"/>
                <a:cs typeface="Verdana"/>
              </a:rPr>
              <a:t>refuerzos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45" b="1" i="1">
                <a:latin typeface="Verdana"/>
                <a:cs typeface="Verdana"/>
              </a:rPr>
              <a:t>negativos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25" b="1" i="1">
                <a:latin typeface="Verdana"/>
                <a:cs typeface="Verdana"/>
              </a:rPr>
              <a:t>modifican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75" b="1" i="1">
                <a:latin typeface="Verdana"/>
                <a:cs typeface="Verdana"/>
              </a:rPr>
              <a:t>más</a:t>
            </a:r>
            <a:r>
              <a:rPr dirty="0" sz="1700" spc="-60" b="1" i="1">
                <a:latin typeface="Verdana"/>
                <a:cs typeface="Verdana"/>
              </a:rPr>
              <a:t> </a:t>
            </a:r>
            <a:r>
              <a:rPr dirty="0" sz="1700" spc="-135" b="1" i="1">
                <a:latin typeface="Verdana"/>
                <a:cs typeface="Verdana"/>
              </a:rPr>
              <a:t>rápidamente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25" b="1" i="1">
                <a:latin typeface="Verdana"/>
                <a:cs typeface="Verdana"/>
              </a:rPr>
              <a:t>un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120161" y="5223013"/>
            <a:ext cx="644588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45" b="1" i="1">
                <a:latin typeface="Verdana"/>
                <a:cs typeface="Verdana"/>
              </a:rPr>
              <a:t>comportamiento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14" b="1" i="1">
                <a:latin typeface="Verdana"/>
                <a:cs typeface="Verdana"/>
              </a:rPr>
              <a:t>que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25" b="1" i="1">
                <a:latin typeface="Verdana"/>
                <a:cs typeface="Verdana"/>
              </a:rPr>
              <a:t>cualquier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175" b="1" i="1">
                <a:latin typeface="Verdana"/>
                <a:cs typeface="Verdana"/>
              </a:rPr>
              <a:t>otra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50" b="1" i="1">
                <a:latin typeface="Verdana"/>
                <a:cs typeface="Verdana"/>
              </a:rPr>
              <a:t>intervención.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270" b="1" i="1">
                <a:latin typeface="Verdana"/>
                <a:cs typeface="Verdana"/>
              </a:rPr>
              <a:t>Su</a:t>
            </a:r>
            <a:r>
              <a:rPr dirty="0" sz="1700" spc="-70" b="1" i="1">
                <a:latin typeface="Verdana"/>
                <a:cs typeface="Verdana"/>
              </a:rPr>
              <a:t> </a:t>
            </a:r>
            <a:r>
              <a:rPr dirty="0" sz="1700" spc="-10" b="1" i="1">
                <a:latin typeface="Verdana"/>
                <a:cs typeface="Verdana"/>
              </a:rPr>
              <a:t>eficacia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120161" y="5404363"/>
            <a:ext cx="676402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90" b="1" i="1">
                <a:latin typeface="Verdana"/>
                <a:cs typeface="Verdana"/>
              </a:rPr>
              <a:t>queda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40" b="1" i="1">
                <a:latin typeface="Verdana"/>
                <a:cs typeface="Verdana"/>
              </a:rPr>
              <a:t>limitada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b="1" i="1">
                <a:latin typeface="Verdana"/>
                <a:cs typeface="Verdana"/>
              </a:rPr>
              <a:t>a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204" b="1" i="1">
                <a:latin typeface="Verdana"/>
                <a:cs typeface="Verdana"/>
              </a:rPr>
              <a:t>un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05" b="1" i="1">
                <a:latin typeface="Verdana"/>
                <a:cs typeface="Verdana"/>
              </a:rPr>
              <a:t>efecto</a:t>
            </a:r>
            <a:r>
              <a:rPr dirty="0" sz="1700" spc="-125" b="1" i="1">
                <a:latin typeface="Verdana"/>
                <a:cs typeface="Verdana"/>
              </a:rPr>
              <a:t> </a:t>
            </a:r>
            <a:r>
              <a:rPr dirty="0" sz="1700" b="1" i="1">
                <a:latin typeface="Verdana"/>
                <a:cs typeface="Verdana"/>
              </a:rPr>
              <a:t>a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35" b="1" i="1">
                <a:latin typeface="Verdana"/>
                <a:cs typeface="Verdana"/>
              </a:rPr>
              <a:t>corto</a:t>
            </a:r>
            <a:r>
              <a:rPr dirty="0" sz="1700" spc="-110" b="1" i="1">
                <a:latin typeface="Verdana"/>
                <a:cs typeface="Verdana"/>
              </a:rPr>
              <a:t> </a:t>
            </a:r>
            <a:r>
              <a:rPr dirty="0" sz="1700" spc="-125" b="1" i="1">
                <a:latin typeface="Verdana"/>
                <a:cs typeface="Verdana"/>
              </a:rPr>
              <a:t>plazo..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80" b="1" i="1">
                <a:latin typeface="Verdana"/>
                <a:cs typeface="Verdana"/>
              </a:rPr>
              <a:t>Cuando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165" b="1" i="1">
                <a:latin typeface="Verdana"/>
                <a:cs typeface="Verdana"/>
              </a:rPr>
              <a:t>se</a:t>
            </a:r>
            <a:r>
              <a:rPr dirty="0" sz="1700" spc="-80" b="1" i="1">
                <a:latin typeface="Verdana"/>
                <a:cs typeface="Verdana"/>
              </a:rPr>
              <a:t> </a:t>
            </a:r>
            <a:r>
              <a:rPr dirty="0" sz="1700" spc="-160" b="1" i="1">
                <a:latin typeface="Verdana"/>
                <a:cs typeface="Verdana"/>
              </a:rPr>
              <a:t>repiten</a:t>
            </a:r>
            <a:r>
              <a:rPr dirty="0" sz="1700" spc="-100" b="1" i="1">
                <a:latin typeface="Verdana"/>
                <a:cs typeface="Verdana"/>
              </a:rPr>
              <a:t> </a:t>
            </a:r>
            <a:r>
              <a:rPr dirty="0" sz="1700" spc="-25" b="1" i="1">
                <a:latin typeface="Verdana"/>
                <a:cs typeface="Verdana"/>
              </a:rPr>
              <a:t>se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120161" y="5585713"/>
            <a:ext cx="430974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35" b="1" i="1">
                <a:latin typeface="Verdana"/>
                <a:cs typeface="Verdana"/>
              </a:rPr>
              <a:t>tiende</a:t>
            </a:r>
            <a:r>
              <a:rPr dirty="0" sz="1700" spc="-105" b="1" i="1">
                <a:latin typeface="Verdana"/>
                <a:cs typeface="Verdana"/>
              </a:rPr>
              <a:t> </a:t>
            </a:r>
            <a:r>
              <a:rPr dirty="0" sz="1700" b="1" i="1">
                <a:latin typeface="Verdana"/>
                <a:cs typeface="Verdana"/>
              </a:rPr>
              <a:t>a</a:t>
            </a:r>
            <a:r>
              <a:rPr dirty="0" sz="1700" spc="-95" b="1" i="1">
                <a:latin typeface="Verdana"/>
                <a:cs typeface="Verdana"/>
              </a:rPr>
              <a:t> </a:t>
            </a:r>
            <a:r>
              <a:rPr dirty="0" sz="1700" spc="-120" b="1" i="1">
                <a:latin typeface="Verdana"/>
                <a:cs typeface="Verdana"/>
              </a:rPr>
              <a:t>crear</a:t>
            </a:r>
            <a:r>
              <a:rPr dirty="0" sz="1700" spc="-105" b="1" i="1">
                <a:latin typeface="Verdana"/>
                <a:cs typeface="Verdana"/>
              </a:rPr>
              <a:t> </a:t>
            </a:r>
            <a:r>
              <a:rPr dirty="0" sz="1700" spc="-204" b="1" i="1">
                <a:latin typeface="Verdana"/>
                <a:cs typeface="Verdana"/>
              </a:rPr>
              <a:t>un</a:t>
            </a:r>
            <a:r>
              <a:rPr dirty="0" sz="1700" spc="-90" b="1" i="1">
                <a:latin typeface="Verdana"/>
                <a:cs typeface="Verdana"/>
              </a:rPr>
              <a:t> </a:t>
            </a:r>
            <a:r>
              <a:rPr dirty="0" sz="1700" spc="-110" b="1" i="1">
                <a:latin typeface="Verdana"/>
                <a:cs typeface="Verdana"/>
              </a:rPr>
              <a:t>clima</a:t>
            </a:r>
            <a:r>
              <a:rPr dirty="0" sz="1700" spc="-85" b="1" i="1">
                <a:latin typeface="Verdana"/>
                <a:cs typeface="Verdana"/>
              </a:rPr>
              <a:t> </a:t>
            </a:r>
            <a:r>
              <a:rPr dirty="0" sz="1700" spc="-110" b="1" i="1">
                <a:latin typeface="Verdana"/>
                <a:cs typeface="Verdana"/>
              </a:rPr>
              <a:t>desfavorable….”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989064" y="5904293"/>
            <a:ext cx="10680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60" b="1">
                <a:latin typeface="Tahoma"/>
                <a:cs typeface="Tahoma"/>
              </a:rPr>
              <a:t>(Pieron,</a:t>
            </a:r>
            <a:r>
              <a:rPr dirty="0" sz="1200" spc="-2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1998).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DISCIPLINA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50187" y="2133471"/>
            <a:ext cx="7193280" cy="37299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5" b="1">
                <a:latin typeface="Tahoma"/>
                <a:cs typeface="Tahoma"/>
              </a:rPr>
              <a:t>ASPECTOS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95" b="1">
                <a:latin typeface="Tahoma"/>
                <a:cs typeface="Tahoma"/>
              </a:rPr>
              <a:t>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229" b="1">
                <a:latin typeface="Tahoma"/>
                <a:cs typeface="Tahoma"/>
              </a:rPr>
              <a:t>TENER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130" b="1">
                <a:latin typeface="Tahoma"/>
                <a:cs typeface="Tahoma"/>
              </a:rPr>
              <a:t>EN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CUENTA: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60"/>
              </a:spcBef>
            </a:pPr>
            <a:endParaRPr sz="2000">
              <a:latin typeface="Tahoma"/>
              <a:cs typeface="Tahoma"/>
            </a:endParaRPr>
          </a:p>
          <a:p>
            <a:pPr marL="12700" marR="81280">
              <a:lnSpc>
                <a:spcPct val="145000"/>
              </a:lnSpc>
              <a:spcBef>
                <a:spcPts val="5"/>
              </a:spcBef>
            </a:pPr>
            <a:r>
              <a:rPr dirty="0" sz="2000" spc="-20" b="1">
                <a:latin typeface="Tahoma"/>
                <a:cs typeface="Tahoma"/>
              </a:rPr>
              <a:t>Para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refuerzo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educativo,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debe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9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ser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equilibrado.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155" b="1">
                <a:latin typeface="Tahoma"/>
                <a:cs typeface="Tahoma"/>
              </a:rPr>
              <a:t>Su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consistencia</a:t>
            </a:r>
            <a:r>
              <a:rPr dirty="0" u="sng" sz="20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provoca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mayor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fijación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alumno.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2000" spc="-60" b="1">
                <a:latin typeface="Tahoma"/>
                <a:cs typeface="Tahoma"/>
              </a:rPr>
              <a:t>Mejor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25" b="1">
                <a:latin typeface="Tahoma"/>
                <a:cs typeface="Tahoma"/>
              </a:rPr>
              <a:t>utilizar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un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refuerzo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u="sng" sz="20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positivo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10" b="1">
                <a:latin typeface="Tahoma"/>
                <a:cs typeface="Tahoma"/>
              </a:rPr>
              <a:t> negativo.</a:t>
            </a:r>
            <a:endParaRPr sz="2000">
              <a:latin typeface="Tahoma"/>
              <a:cs typeface="Tahoma"/>
            </a:endParaRPr>
          </a:p>
          <a:p>
            <a:pPr marL="12700" marR="5080">
              <a:lnSpc>
                <a:spcPct val="145000"/>
              </a:lnSpc>
            </a:pPr>
            <a:r>
              <a:rPr dirty="0" sz="2000" spc="-114" b="1">
                <a:latin typeface="Tahoma"/>
                <a:cs typeface="Tahoma"/>
              </a:rPr>
              <a:t>Reforzar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u="sng" sz="20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positivamente</a:t>
            </a:r>
            <a:r>
              <a:rPr dirty="0" u="sng" sz="20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las</a:t>
            </a:r>
            <a:r>
              <a:rPr dirty="0" u="sng" sz="20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actitudes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ganas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mejorar. </a:t>
            </a:r>
            <a:r>
              <a:rPr dirty="0" sz="2000" spc="-114" b="1">
                <a:latin typeface="Tahoma"/>
                <a:cs typeface="Tahoma"/>
              </a:rPr>
              <a:t>Reforzar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frecuentemente</a:t>
            </a:r>
            <a:r>
              <a:rPr dirty="0" sz="2000" spc="-45" b="1">
                <a:latin typeface="Tahoma"/>
                <a:cs typeface="Tahoma"/>
              </a:rPr>
              <a:t>,</a:t>
            </a:r>
            <a:r>
              <a:rPr dirty="0" sz="2000" spc="-9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sobre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todo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los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inicios.</a:t>
            </a:r>
            <a:endParaRPr sz="2000">
              <a:latin typeface="Tahoma"/>
              <a:cs typeface="Tahoma"/>
            </a:endParaRPr>
          </a:p>
          <a:p>
            <a:pPr marL="622300" marR="494030" indent="-610235">
              <a:lnSpc>
                <a:spcPct val="100000"/>
              </a:lnSpc>
              <a:spcBef>
                <a:spcPts val="1080"/>
              </a:spcBef>
            </a:pPr>
            <a:r>
              <a:rPr dirty="0" u="sng" sz="2000" spc="-1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Evitar</a:t>
            </a:r>
            <a:r>
              <a:rPr dirty="0" u="sng" sz="2000" spc="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que</a:t>
            </a:r>
            <a:r>
              <a:rPr dirty="0" u="sng" sz="2000" spc="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transcurra</a:t>
            </a:r>
            <a:r>
              <a:rPr dirty="0" u="sng" sz="2000" spc="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demasiado</a:t>
            </a:r>
            <a:r>
              <a:rPr dirty="0" u="sng" sz="2000" spc="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tiempo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desde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se </a:t>
            </a:r>
            <a:r>
              <a:rPr dirty="0" sz="2000" b="1">
                <a:latin typeface="Tahoma"/>
                <a:cs typeface="Tahoma"/>
              </a:rPr>
              <a:t>produce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conducta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105" b="1">
                <a:latin typeface="Tahoma"/>
                <a:cs typeface="Tahoma"/>
              </a:rPr>
              <a:t>utiliza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refuerzo.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FACTORES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QUE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DETERMINAN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CLIMA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8423" y="2017524"/>
            <a:ext cx="7346950" cy="35699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900" spc="-1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FACTORES</a:t>
            </a:r>
            <a:r>
              <a:rPr dirty="0" u="sng" sz="1900" spc="1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EXTERNOS</a:t>
            </a:r>
            <a:r>
              <a:rPr dirty="0" sz="1900" spc="-45" b="1">
                <a:latin typeface="Tahoma"/>
                <a:cs typeface="Tahoma"/>
              </a:rPr>
              <a:t>: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900">
              <a:latin typeface="Tahoma"/>
              <a:cs typeface="Tahoma"/>
            </a:endParaRPr>
          </a:p>
          <a:p>
            <a:pPr marL="622300" marR="6350" indent="-610235">
              <a:lnSpc>
                <a:spcPct val="80000"/>
              </a:lnSpc>
            </a:pPr>
            <a:r>
              <a:rPr dirty="0" sz="1900" b="1">
                <a:latin typeface="Tahoma"/>
                <a:cs typeface="Tahoma"/>
              </a:rPr>
              <a:t>Aspectos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del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contexto</a:t>
            </a:r>
            <a:r>
              <a:rPr dirty="0" sz="1900" b="1">
                <a:latin typeface="Tahoma"/>
                <a:cs typeface="Tahoma"/>
              </a:rPr>
              <a:t> que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el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75" b="1">
                <a:latin typeface="Tahoma"/>
                <a:cs typeface="Tahoma"/>
              </a:rPr>
              <a:t>profesor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deberá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65" b="1">
                <a:latin typeface="Tahoma"/>
                <a:cs typeface="Tahoma"/>
              </a:rPr>
              <a:t>tener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en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cuenta </a:t>
            </a:r>
            <a:r>
              <a:rPr dirty="0" sz="1900" b="1">
                <a:latin typeface="Tahoma"/>
                <a:cs typeface="Tahoma"/>
              </a:rPr>
              <a:t>al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spc="-30" b="1">
                <a:latin typeface="Tahoma"/>
                <a:cs typeface="Tahoma"/>
              </a:rPr>
              <a:t>plantear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enseñanza.</a:t>
            </a: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900" spc="-30" b="1">
                <a:latin typeface="Tahoma"/>
                <a:cs typeface="Tahoma"/>
              </a:rPr>
              <a:t>Algunos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se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pueden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50" b="1">
                <a:latin typeface="Tahoma"/>
                <a:cs typeface="Tahoma"/>
              </a:rPr>
              <a:t>controlar,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100" b="1">
                <a:latin typeface="Tahoma"/>
                <a:cs typeface="Tahoma"/>
              </a:rPr>
              <a:t>otros</a:t>
            </a:r>
            <a:r>
              <a:rPr dirty="0" sz="1900" spc="-25" b="1">
                <a:latin typeface="Tahoma"/>
                <a:cs typeface="Tahoma"/>
              </a:rPr>
              <a:t> no.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u="sng" sz="1900" spc="-1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FACTORES</a:t>
            </a:r>
            <a:r>
              <a:rPr dirty="0" u="sng" sz="1900" spc="1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INTERNOS</a:t>
            </a:r>
            <a:r>
              <a:rPr dirty="0" sz="1900" spc="-70" b="1">
                <a:latin typeface="Tahoma"/>
                <a:cs typeface="Tahoma"/>
              </a:rPr>
              <a:t>: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900">
              <a:latin typeface="Tahoma"/>
              <a:cs typeface="Tahoma"/>
            </a:endParaRPr>
          </a:p>
          <a:p>
            <a:pPr marL="622300" marR="5080" indent="-610235">
              <a:lnSpc>
                <a:spcPct val="80000"/>
              </a:lnSpc>
            </a:pPr>
            <a:r>
              <a:rPr dirty="0" sz="1900" b="1">
                <a:latin typeface="Tahoma"/>
                <a:cs typeface="Tahoma"/>
              </a:rPr>
              <a:t>Aspectos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vinculados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45" b="1">
                <a:latin typeface="Tahoma"/>
                <a:cs typeface="Tahoma"/>
              </a:rPr>
              <a:t>situación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actuación</a:t>
            </a:r>
            <a:r>
              <a:rPr dirty="0" sz="1900" spc="-10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los </a:t>
            </a:r>
            <a:r>
              <a:rPr dirty="0" sz="1900" spc="-65" b="1">
                <a:latin typeface="Tahoma"/>
                <a:cs typeface="Tahoma"/>
              </a:rPr>
              <a:t>integrantes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que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conforman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el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grupo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clase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que </a:t>
            </a:r>
            <a:r>
              <a:rPr dirty="0" sz="1900" b="1">
                <a:latin typeface="Tahoma"/>
                <a:cs typeface="Tahoma"/>
              </a:rPr>
              <a:t>marcan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las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pautas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relación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en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una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45" b="1">
                <a:latin typeface="Tahoma"/>
                <a:cs typeface="Tahoma"/>
              </a:rPr>
              <a:t>situación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docente.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FACTORES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QUE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DETERMINAN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CLIMA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8502" y="2196208"/>
            <a:ext cx="5688965" cy="3482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2400" spc="-1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FACTORES</a:t>
            </a:r>
            <a:r>
              <a:rPr dirty="0" u="sng" sz="2400" spc="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4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EXTERNOS: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60"/>
              </a:spcBef>
            </a:pPr>
            <a:endParaRPr sz="2400">
              <a:latin typeface="Tahoma"/>
              <a:cs typeface="Tahoma"/>
            </a:endParaRPr>
          </a:p>
          <a:p>
            <a:pPr marL="12700" marR="255904">
              <a:lnSpc>
                <a:spcPct val="140800"/>
              </a:lnSpc>
            </a:pPr>
            <a:r>
              <a:rPr dirty="0" sz="2400" spc="-229" b="1">
                <a:latin typeface="Tahoma"/>
                <a:cs typeface="Tahoma"/>
              </a:rPr>
              <a:t>NIVEL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SOCIO</a:t>
            </a:r>
            <a:r>
              <a:rPr dirty="0" sz="2400" spc="-125" b="1">
                <a:latin typeface="Tahoma"/>
                <a:cs typeface="Tahoma"/>
              </a:rPr>
              <a:t> </a:t>
            </a:r>
            <a:r>
              <a:rPr dirty="0" sz="2400" spc="-60" b="1">
                <a:latin typeface="Tahoma"/>
                <a:cs typeface="Tahoma"/>
              </a:rPr>
              <a:t>CULTURAL </a:t>
            </a:r>
            <a:r>
              <a:rPr dirty="0" sz="2400" spc="-160" b="1">
                <a:latin typeface="Tahoma"/>
                <a:cs typeface="Tahoma"/>
              </a:rPr>
              <a:t>EXPECTATIVAS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HACIA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spc="-80" b="1">
                <a:latin typeface="Tahoma"/>
                <a:cs typeface="Tahoma"/>
              </a:rPr>
              <a:t>LA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120" b="1">
                <a:latin typeface="Tahoma"/>
                <a:cs typeface="Tahoma"/>
              </a:rPr>
              <a:t>ACTIVIDAD. </a:t>
            </a:r>
            <a:r>
              <a:rPr dirty="0" sz="2400" spc="-190" b="1">
                <a:latin typeface="Tahoma"/>
                <a:cs typeface="Tahoma"/>
              </a:rPr>
              <a:t>EXPERIENCIAS</a:t>
            </a:r>
            <a:r>
              <a:rPr dirty="0" sz="2400" spc="70" b="1">
                <a:latin typeface="Tahoma"/>
                <a:cs typeface="Tahoma"/>
              </a:rPr>
              <a:t> </a:t>
            </a:r>
            <a:r>
              <a:rPr dirty="0" sz="2400" spc="-70" b="1">
                <a:latin typeface="Tahoma"/>
                <a:cs typeface="Tahoma"/>
              </a:rPr>
              <a:t>PREVIAS.</a:t>
            </a:r>
            <a:endParaRPr sz="2400">
              <a:latin typeface="Tahoma"/>
              <a:cs typeface="Tahoma"/>
            </a:endParaRPr>
          </a:p>
          <a:p>
            <a:pPr marL="12700" marR="5080">
              <a:lnSpc>
                <a:spcPct val="140800"/>
              </a:lnSpc>
            </a:pPr>
            <a:r>
              <a:rPr dirty="0" sz="2400" spc="-215" b="1">
                <a:latin typeface="Tahoma"/>
                <a:cs typeface="Tahoma"/>
              </a:rPr>
              <a:t>ACTITUD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240" b="1">
                <a:latin typeface="Tahoma"/>
                <a:cs typeface="Tahoma"/>
              </a:rPr>
              <a:t>DEL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40" b="1">
                <a:latin typeface="Tahoma"/>
                <a:cs typeface="Tahoma"/>
              </a:rPr>
              <a:t>ALUMNO</a:t>
            </a:r>
            <a:r>
              <a:rPr dirty="0" sz="2400" spc="-1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spc="-240" b="1">
                <a:latin typeface="Tahoma"/>
                <a:cs typeface="Tahoma"/>
              </a:rPr>
              <a:t>DEL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110" b="1">
                <a:latin typeface="Tahoma"/>
                <a:cs typeface="Tahoma"/>
              </a:rPr>
              <a:t>ENTORNO. </a:t>
            </a:r>
            <a:r>
              <a:rPr dirty="0" sz="2400" spc="-285" b="1">
                <a:latin typeface="Tahoma"/>
                <a:cs typeface="Tahoma"/>
              </a:rPr>
              <a:t>EL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80" b="1">
                <a:latin typeface="Tahoma"/>
                <a:cs typeface="Tahoma"/>
              </a:rPr>
              <a:t>GRUPO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CLASE.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FACTORES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QUE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DETERMINAN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CLIMA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24809" y="1962397"/>
            <a:ext cx="7767320" cy="3684904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u="sng" sz="1900" spc="-1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FACTORES</a:t>
            </a:r>
            <a:r>
              <a:rPr dirty="0" u="sng" sz="1900" spc="1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INTERNOS:</a:t>
            </a:r>
            <a:endParaRPr sz="1900">
              <a:latin typeface="Tahoma"/>
              <a:cs typeface="Tahoma"/>
            </a:endParaRPr>
          </a:p>
          <a:p>
            <a:pPr marL="12700" marR="3608070">
              <a:lnSpc>
                <a:spcPct val="136300"/>
              </a:lnSpc>
              <a:spcBef>
                <a:spcPts val="5"/>
              </a:spcBef>
            </a:pPr>
            <a:r>
              <a:rPr dirty="0" sz="1900" spc="-110" b="1">
                <a:latin typeface="Tahoma"/>
                <a:cs typeface="Tahoma"/>
              </a:rPr>
              <a:t>INTERACCIÓN</a:t>
            </a:r>
            <a:r>
              <a:rPr dirty="0" sz="1900" spc="5" b="1">
                <a:latin typeface="Tahoma"/>
                <a:cs typeface="Tahoma"/>
              </a:rPr>
              <a:t> </a:t>
            </a:r>
            <a:r>
              <a:rPr dirty="0" sz="1900" spc="-165" b="1">
                <a:latin typeface="Tahoma"/>
                <a:cs typeface="Tahoma"/>
              </a:rPr>
              <a:t>DE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FORMA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160" b="1">
                <a:latin typeface="Tahoma"/>
                <a:cs typeface="Tahoma"/>
              </a:rPr>
              <a:t>IMPUESTA. DIFERENCIA</a:t>
            </a:r>
            <a:r>
              <a:rPr dirty="0" sz="1900" spc="25" b="1">
                <a:latin typeface="Tahoma"/>
                <a:cs typeface="Tahoma"/>
              </a:rPr>
              <a:t> </a:t>
            </a:r>
            <a:r>
              <a:rPr dirty="0" sz="1900" spc="-165" b="1">
                <a:latin typeface="Tahoma"/>
                <a:cs typeface="Tahoma"/>
              </a:rPr>
              <a:t>DE</a:t>
            </a:r>
            <a:r>
              <a:rPr dirty="0" sz="1900" spc="1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PODERES. </a:t>
            </a:r>
            <a:r>
              <a:rPr dirty="0" sz="1900" spc="-160" b="1">
                <a:latin typeface="Tahoma"/>
                <a:cs typeface="Tahoma"/>
              </a:rPr>
              <a:t>DIFERENCIA</a:t>
            </a:r>
            <a:r>
              <a:rPr dirty="0" sz="1900" spc="25" b="1">
                <a:latin typeface="Tahoma"/>
                <a:cs typeface="Tahoma"/>
              </a:rPr>
              <a:t> </a:t>
            </a:r>
            <a:r>
              <a:rPr dirty="0" sz="1900" spc="-165" b="1">
                <a:latin typeface="Tahoma"/>
                <a:cs typeface="Tahoma"/>
              </a:rPr>
              <a:t>DE</a:t>
            </a:r>
            <a:r>
              <a:rPr dirty="0" sz="1900" spc="15" b="1">
                <a:latin typeface="Tahoma"/>
                <a:cs typeface="Tahoma"/>
              </a:rPr>
              <a:t> </a:t>
            </a:r>
            <a:r>
              <a:rPr dirty="0" sz="1900" spc="-125" b="1">
                <a:latin typeface="Tahoma"/>
                <a:cs typeface="Tahoma"/>
              </a:rPr>
              <a:t>INTERESES.</a:t>
            </a:r>
            <a:endParaRPr sz="1900">
              <a:latin typeface="Tahoma"/>
              <a:cs typeface="Tahoma"/>
            </a:endParaRPr>
          </a:p>
          <a:p>
            <a:pPr marL="1003300" marR="5080" indent="-533400">
              <a:lnSpc>
                <a:spcPts val="2050"/>
              </a:lnSpc>
              <a:spcBef>
                <a:spcPts val="1075"/>
              </a:spcBef>
              <a:buClr>
                <a:srgbClr val="D1282D"/>
              </a:buClr>
              <a:buFont typeface="Arial MT"/>
              <a:buChar char="•"/>
              <a:tabLst>
                <a:tab pos="1003300" algn="l"/>
              </a:tabLst>
            </a:pPr>
            <a:r>
              <a:rPr dirty="0" sz="1900" spc="-175">
                <a:latin typeface="Verdana"/>
                <a:cs typeface="Verdana"/>
              </a:rPr>
              <a:t>El</a:t>
            </a:r>
            <a:r>
              <a:rPr dirty="0" sz="1900" spc="-145">
                <a:latin typeface="Verdana"/>
                <a:cs typeface="Verdana"/>
              </a:rPr>
              <a:t> </a:t>
            </a:r>
            <a:r>
              <a:rPr dirty="0" sz="1900" spc="-70">
                <a:latin typeface="Verdana"/>
                <a:cs typeface="Verdana"/>
              </a:rPr>
              <a:t>profesor</a:t>
            </a:r>
            <a:r>
              <a:rPr dirty="0" sz="1900" spc="-80">
                <a:latin typeface="Verdana"/>
                <a:cs typeface="Verdana"/>
              </a:rPr>
              <a:t> </a:t>
            </a:r>
            <a:r>
              <a:rPr dirty="0" sz="1900" spc="-30">
                <a:latin typeface="Verdana"/>
                <a:cs typeface="Verdana"/>
              </a:rPr>
              <a:t>quiere</a:t>
            </a:r>
            <a:r>
              <a:rPr dirty="0" sz="1900" spc="-130">
                <a:latin typeface="Verdana"/>
                <a:cs typeface="Verdana"/>
              </a:rPr>
              <a:t> </a:t>
            </a:r>
            <a:r>
              <a:rPr dirty="0" sz="1900" spc="-40">
                <a:latin typeface="Verdana"/>
                <a:cs typeface="Verdana"/>
              </a:rPr>
              <a:t>enseñar</a:t>
            </a:r>
            <a:r>
              <a:rPr dirty="0" sz="1900" spc="-95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pero</a:t>
            </a:r>
            <a:r>
              <a:rPr dirty="0" sz="1900" spc="-114">
                <a:latin typeface="Verdana"/>
                <a:cs typeface="Verdana"/>
              </a:rPr>
              <a:t> </a:t>
            </a:r>
            <a:r>
              <a:rPr dirty="0" sz="1900" spc="-30">
                <a:latin typeface="Verdana"/>
                <a:cs typeface="Verdana"/>
              </a:rPr>
              <a:t>quizá</a:t>
            </a:r>
            <a:r>
              <a:rPr dirty="0" sz="1900" spc="-125">
                <a:latin typeface="Verdana"/>
                <a:cs typeface="Verdana"/>
              </a:rPr>
              <a:t> </a:t>
            </a:r>
            <a:r>
              <a:rPr dirty="0" sz="1900" spc="-35">
                <a:latin typeface="Verdana"/>
                <a:cs typeface="Verdana"/>
              </a:rPr>
              <a:t>el</a:t>
            </a:r>
            <a:r>
              <a:rPr dirty="0" sz="1900" spc="-130">
                <a:latin typeface="Verdana"/>
                <a:cs typeface="Verdana"/>
              </a:rPr>
              <a:t> </a:t>
            </a:r>
            <a:r>
              <a:rPr dirty="0" sz="1900" spc="-20">
                <a:latin typeface="Verdana"/>
                <a:cs typeface="Verdana"/>
              </a:rPr>
              <a:t>alumno</a:t>
            </a:r>
            <a:r>
              <a:rPr dirty="0" sz="1900" spc="-90">
                <a:latin typeface="Verdana"/>
                <a:cs typeface="Verdana"/>
              </a:rPr>
              <a:t> </a:t>
            </a:r>
            <a:r>
              <a:rPr dirty="0" sz="1900">
                <a:latin typeface="Verdana"/>
                <a:cs typeface="Verdana"/>
              </a:rPr>
              <a:t>no</a:t>
            </a:r>
            <a:r>
              <a:rPr dirty="0" sz="1900" spc="-105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quiere aprender.</a:t>
            </a:r>
            <a:endParaRPr sz="1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dirty="0" sz="1900" spc="-70" b="1">
                <a:latin typeface="Tahoma"/>
                <a:cs typeface="Tahoma"/>
              </a:rPr>
              <a:t>CLASIFICACIÓN</a:t>
            </a:r>
            <a:r>
              <a:rPr dirty="0" sz="1900" spc="-65" b="1">
                <a:latin typeface="Tahoma"/>
                <a:cs typeface="Tahoma"/>
              </a:rPr>
              <a:t> </a:t>
            </a:r>
            <a:r>
              <a:rPr dirty="0" sz="1900" spc="-160" b="1">
                <a:latin typeface="Tahoma"/>
                <a:cs typeface="Tahoma"/>
              </a:rPr>
              <a:t>DE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20" b="1">
                <a:latin typeface="Tahoma"/>
                <a:cs typeface="Tahoma"/>
              </a:rPr>
              <a:t>LOS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75" b="1">
                <a:latin typeface="Tahoma"/>
                <a:cs typeface="Tahoma"/>
              </a:rPr>
              <a:t>COMPONENTES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spc="-200" b="1">
                <a:latin typeface="Tahoma"/>
                <a:cs typeface="Tahoma"/>
              </a:rPr>
              <a:t>DEL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GRUPO.</a:t>
            </a:r>
            <a:endParaRPr sz="19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82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1900" spc="-80">
                <a:latin typeface="Verdana"/>
                <a:cs typeface="Verdana"/>
              </a:rPr>
              <a:t>Prejuicios</a:t>
            </a:r>
            <a:r>
              <a:rPr dirty="0" sz="1900" spc="-145">
                <a:latin typeface="Verdana"/>
                <a:cs typeface="Verdana"/>
              </a:rPr>
              <a:t> </a:t>
            </a:r>
            <a:r>
              <a:rPr dirty="0" sz="1900" spc="95">
                <a:latin typeface="Verdana"/>
                <a:cs typeface="Verdana"/>
              </a:rPr>
              <a:t>de</a:t>
            </a:r>
            <a:r>
              <a:rPr dirty="0" sz="1900" spc="-120">
                <a:latin typeface="Verdana"/>
                <a:cs typeface="Verdana"/>
              </a:rPr>
              <a:t> los</a:t>
            </a:r>
            <a:r>
              <a:rPr dirty="0" sz="1900" spc="-95">
                <a:latin typeface="Verdana"/>
                <a:cs typeface="Verdana"/>
              </a:rPr>
              <a:t> </a:t>
            </a:r>
            <a:r>
              <a:rPr dirty="0" sz="1900" spc="-65">
                <a:latin typeface="Verdana"/>
                <a:cs typeface="Verdana"/>
              </a:rPr>
              <a:t>profesores</a:t>
            </a:r>
            <a:r>
              <a:rPr dirty="0" sz="1900" spc="-90">
                <a:latin typeface="Verdana"/>
                <a:cs typeface="Verdana"/>
              </a:rPr>
              <a:t> </a:t>
            </a:r>
            <a:r>
              <a:rPr dirty="0" sz="1900" spc="65">
                <a:latin typeface="Verdana"/>
                <a:cs typeface="Verdana"/>
              </a:rPr>
              <a:t>hacia</a:t>
            </a:r>
            <a:r>
              <a:rPr dirty="0" sz="1900" spc="-120">
                <a:latin typeface="Verdana"/>
                <a:cs typeface="Verdana"/>
              </a:rPr>
              <a:t> los</a:t>
            </a:r>
            <a:r>
              <a:rPr dirty="0" sz="1900" spc="-114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alumnos.</a:t>
            </a:r>
            <a:endParaRPr sz="1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sz="1900" spc="-30" b="1">
                <a:latin typeface="Tahoma"/>
                <a:cs typeface="Tahoma"/>
              </a:rPr>
              <a:t>DISTANCIA.</a:t>
            </a:r>
            <a:endParaRPr sz="19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819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1900" spc="-80">
                <a:latin typeface="Verdana"/>
                <a:cs typeface="Verdana"/>
              </a:rPr>
              <a:t>Física,</a:t>
            </a:r>
            <a:r>
              <a:rPr dirty="0" sz="1900" spc="-100">
                <a:latin typeface="Verdana"/>
                <a:cs typeface="Verdana"/>
              </a:rPr>
              <a:t> </a:t>
            </a:r>
            <a:r>
              <a:rPr dirty="0" sz="1900" spc="-10">
                <a:latin typeface="Verdana"/>
                <a:cs typeface="Verdana"/>
              </a:rPr>
              <a:t>psicológica...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2795651" y="3529076"/>
              <a:ext cx="2883535" cy="501650"/>
            </a:xfrm>
            <a:custGeom>
              <a:avLst/>
              <a:gdLst/>
              <a:ahLst/>
              <a:cxnLst/>
              <a:rect l="l" t="t" r="r" b="b"/>
              <a:pathLst>
                <a:path w="2883535" h="501650">
                  <a:moveTo>
                    <a:pt x="1438275" y="0"/>
                  </a:moveTo>
                  <a:lnTo>
                    <a:pt x="1438275" y="250698"/>
                  </a:lnTo>
                  <a:lnTo>
                    <a:pt x="2883408" y="250698"/>
                  </a:lnTo>
                  <a:lnTo>
                    <a:pt x="2883408" y="501523"/>
                  </a:lnTo>
                </a:path>
                <a:path w="2883535" h="501650">
                  <a:moveTo>
                    <a:pt x="1445133" y="0"/>
                  </a:moveTo>
                  <a:lnTo>
                    <a:pt x="1445133" y="250698"/>
                  </a:lnTo>
                  <a:lnTo>
                    <a:pt x="0" y="250698"/>
                  </a:lnTo>
                  <a:lnTo>
                    <a:pt x="0" y="501523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043301" y="2328926"/>
              <a:ext cx="2390775" cy="1200150"/>
            </a:xfrm>
            <a:custGeom>
              <a:avLst/>
              <a:gdLst/>
              <a:ahLst/>
              <a:cxnLst/>
              <a:rect l="l" t="t" r="r" b="b"/>
              <a:pathLst>
                <a:path w="2390775" h="1200150">
                  <a:moveTo>
                    <a:pt x="2390775" y="0"/>
                  </a:moveTo>
                  <a:lnTo>
                    <a:pt x="0" y="0"/>
                  </a:lnTo>
                  <a:lnTo>
                    <a:pt x="0" y="1200150"/>
                  </a:lnTo>
                  <a:lnTo>
                    <a:pt x="2390775" y="1200150"/>
                  </a:lnTo>
                  <a:lnTo>
                    <a:pt x="23907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333375" y="15906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marL="273367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1.2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Conceptos</a:t>
            </a:r>
            <a:r>
              <a:rPr dirty="0" sz="1550" spc="1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generales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043301" y="2328926"/>
            <a:ext cx="2390775" cy="1200150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2647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85"/>
              </a:spcBef>
            </a:pPr>
            <a:r>
              <a:rPr dirty="0" sz="1850" b="1">
                <a:latin typeface="Arial"/>
                <a:cs typeface="Arial"/>
              </a:rPr>
              <a:t>Tipos</a:t>
            </a:r>
            <a:r>
              <a:rPr dirty="0" sz="1850" spc="55" b="1">
                <a:latin typeface="Arial"/>
                <a:cs typeface="Arial"/>
              </a:rPr>
              <a:t> </a:t>
            </a:r>
            <a:r>
              <a:rPr dirty="0" sz="1850" spc="-25" b="1">
                <a:latin typeface="Arial"/>
                <a:cs typeface="Arial"/>
              </a:rPr>
              <a:t>de</a:t>
            </a:r>
            <a:endParaRPr sz="1850">
              <a:latin typeface="Arial"/>
              <a:cs typeface="Arial"/>
            </a:endParaRPr>
          </a:p>
          <a:p>
            <a:pPr algn="ctr" marL="59690">
              <a:lnSpc>
                <a:spcPct val="100000"/>
              </a:lnSpc>
              <a:spcBef>
                <a:spcPts val="480"/>
              </a:spcBef>
            </a:pPr>
            <a:r>
              <a:rPr dirty="0" sz="1850" b="1">
                <a:latin typeface="Arial"/>
                <a:cs typeface="Arial"/>
              </a:rPr>
              <a:t>educación</a:t>
            </a:r>
            <a:r>
              <a:rPr dirty="0" sz="1850" spc="220" b="1">
                <a:latin typeface="Arial"/>
                <a:cs typeface="Arial"/>
              </a:rPr>
              <a:t> </a:t>
            </a:r>
            <a:r>
              <a:rPr dirty="0" sz="1850" spc="-10" b="1">
                <a:latin typeface="Arial"/>
                <a:cs typeface="Arial"/>
              </a:rPr>
              <a:t>física</a:t>
            </a:r>
            <a:endParaRPr sz="1850">
              <a:latin typeface="Arial"/>
              <a:cs typeface="Arial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1595500" y="4024376"/>
            <a:ext cx="2390775" cy="1200150"/>
          </a:xfrm>
          <a:custGeom>
            <a:avLst/>
            <a:gdLst/>
            <a:ahLst/>
            <a:cxnLst/>
            <a:rect l="l" t="t" r="r" b="b"/>
            <a:pathLst>
              <a:path w="2390775" h="1200150">
                <a:moveTo>
                  <a:pt x="2390775" y="0"/>
                </a:moveTo>
                <a:lnTo>
                  <a:pt x="0" y="0"/>
                </a:lnTo>
                <a:lnTo>
                  <a:pt x="0" y="1200150"/>
                </a:lnTo>
                <a:lnTo>
                  <a:pt x="2390775" y="1200150"/>
                </a:lnTo>
                <a:lnTo>
                  <a:pt x="2390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1595500" y="4024376"/>
            <a:ext cx="2390775" cy="1200150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1422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20"/>
              </a:spcBef>
            </a:pPr>
            <a:r>
              <a:rPr dirty="0" sz="1850" spc="-10">
                <a:latin typeface="Arial MT"/>
                <a:cs typeface="Arial MT"/>
              </a:rPr>
              <a:t>Formal</a:t>
            </a:r>
            <a:endParaRPr sz="1850">
              <a:latin typeface="Arial MT"/>
              <a:cs typeface="Arial MT"/>
            </a:endParaRPr>
          </a:p>
          <a:p>
            <a:pPr algn="ctr" marL="67310" marR="66040">
              <a:lnSpc>
                <a:spcPts val="1950"/>
              </a:lnSpc>
              <a:spcBef>
                <a:spcPts val="775"/>
              </a:spcBef>
            </a:pPr>
            <a:r>
              <a:rPr dirty="0" sz="1850">
                <a:latin typeface="Arial MT"/>
                <a:cs typeface="Arial MT"/>
              </a:rPr>
              <a:t>(se</a:t>
            </a:r>
            <a:r>
              <a:rPr dirty="0" sz="1850" spc="9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realiza</a:t>
            </a:r>
            <a:r>
              <a:rPr dirty="0" sz="1850" spc="10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dentro</a:t>
            </a:r>
            <a:r>
              <a:rPr dirty="0" sz="1850" spc="100">
                <a:latin typeface="Arial MT"/>
                <a:cs typeface="Arial MT"/>
              </a:rPr>
              <a:t> </a:t>
            </a:r>
            <a:r>
              <a:rPr dirty="0" sz="1850" spc="-25">
                <a:latin typeface="Arial MT"/>
                <a:cs typeface="Arial MT"/>
              </a:rPr>
              <a:t>del </a:t>
            </a:r>
            <a:r>
              <a:rPr dirty="0" sz="1850">
                <a:latin typeface="Arial MT"/>
                <a:cs typeface="Arial MT"/>
              </a:rPr>
              <a:t>sistema</a:t>
            </a:r>
            <a:r>
              <a:rPr dirty="0" sz="1850" spc="90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educativo)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4491101" y="4024376"/>
            <a:ext cx="2390775" cy="1200150"/>
          </a:xfrm>
          <a:custGeom>
            <a:avLst/>
            <a:gdLst/>
            <a:ahLst/>
            <a:cxnLst/>
            <a:rect l="l" t="t" r="r" b="b"/>
            <a:pathLst>
              <a:path w="2390775" h="1200150">
                <a:moveTo>
                  <a:pt x="2390775" y="0"/>
                </a:moveTo>
                <a:lnTo>
                  <a:pt x="0" y="0"/>
                </a:lnTo>
                <a:lnTo>
                  <a:pt x="0" y="1200150"/>
                </a:lnTo>
                <a:lnTo>
                  <a:pt x="2390775" y="1200150"/>
                </a:lnTo>
                <a:lnTo>
                  <a:pt x="2390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4491101" y="4024376"/>
            <a:ext cx="2390775" cy="1200150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177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dirty="0" sz="1850" spc="-10">
                <a:latin typeface="Arial MT"/>
                <a:cs typeface="Arial MT"/>
              </a:rPr>
              <a:t>Informal</a:t>
            </a:r>
            <a:endParaRPr sz="1850">
              <a:latin typeface="Arial MT"/>
              <a:cs typeface="Arial MT"/>
            </a:endParaRPr>
          </a:p>
          <a:p>
            <a:pPr algn="ctr" marL="18415" marR="16510" indent="-3810">
              <a:lnSpc>
                <a:spcPct val="89600"/>
              </a:lnSpc>
              <a:spcBef>
                <a:spcPts val="710"/>
              </a:spcBef>
            </a:pPr>
            <a:r>
              <a:rPr dirty="0" sz="1850">
                <a:latin typeface="Arial MT"/>
                <a:cs typeface="Arial MT"/>
              </a:rPr>
              <a:t>(se</a:t>
            </a:r>
            <a:r>
              <a:rPr dirty="0" sz="1850" spc="9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realiza</a:t>
            </a:r>
            <a:r>
              <a:rPr dirty="0" sz="1850" spc="9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fuera</a:t>
            </a:r>
            <a:r>
              <a:rPr dirty="0" sz="1850" spc="95">
                <a:latin typeface="Arial MT"/>
                <a:cs typeface="Arial MT"/>
              </a:rPr>
              <a:t> </a:t>
            </a:r>
            <a:r>
              <a:rPr dirty="0" sz="1850" spc="-25">
                <a:latin typeface="Arial MT"/>
                <a:cs typeface="Arial MT"/>
              </a:rPr>
              <a:t>del </a:t>
            </a:r>
            <a:r>
              <a:rPr dirty="0" sz="1850">
                <a:latin typeface="Arial MT"/>
                <a:cs typeface="Arial MT"/>
              </a:rPr>
              <a:t>sistema</a:t>
            </a:r>
            <a:r>
              <a:rPr dirty="0" sz="1850" spc="16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educativo</a:t>
            </a:r>
            <a:r>
              <a:rPr dirty="0" sz="1850" spc="160">
                <a:latin typeface="Arial MT"/>
                <a:cs typeface="Arial MT"/>
              </a:rPr>
              <a:t> </a:t>
            </a:r>
            <a:r>
              <a:rPr dirty="0" sz="1850" spc="-25">
                <a:latin typeface="Arial MT"/>
                <a:cs typeface="Arial MT"/>
              </a:rPr>
              <a:t>por </a:t>
            </a:r>
            <a:r>
              <a:rPr dirty="0" sz="1850">
                <a:latin typeface="Arial MT"/>
                <a:cs typeface="Arial MT"/>
              </a:rPr>
              <a:t>interacción</a:t>
            </a:r>
            <a:r>
              <a:rPr dirty="0" sz="1850" spc="200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social)</a:t>
            </a:r>
            <a:endParaRPr sz="18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FACTORES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QUE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DETERMINAN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CLIMA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95546" y="1758607"/>
            <a:ext cx="6768465" cy="390271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u="sng" sz="1900" spc="-19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DIRECTRICES</a:t>
            </a:r>
            <a:r>
              <a:rPr dirty="0" u="sng" sz="1900" spc="1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DIDÁCTICAS:</a:t>
            </a:r>
            <a:endParaRPr sz="1900">
              <a:latin typeface="Tahoma"/>
              <a:cs typeface="Tahoma"/>
            </a:endParaRPr>
          </a:p>
          <a:p>
            <a:pPr marL="622300" marR="216535" indent="-610235">
              <a:lnSpc>
                <a:spcPct val="80000"/>
              </a:lnSpc>
              <a:spcBef>
                <a:spcPts val="1055"/>
              </a:spcBef>
            </a:pPr>
            <a:r>
              <a:rPr dirty="0" sz="1900" spc="-40" b="1">
                <a:latin typeface="Tahoma"/>
                <a:cs typeface="Tahoma"/>
              </a:rPr>
              <a:t>Analizar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30" b="1">
                <a:latin typeface="Tahoma"/>
                <a:cs typeface="Tahoma"/>
              </a:rPr>
              <a:t>las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actuaciones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70" b="1">
                <a:latin typeface="Tahoma"/>
                <a:cs typeface="Tahoma"/>
              </a:rPr>
              <a:t>los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alumnos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en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las</a:t>
            </a:r>
            <a:r>
              <a:rPr dirty="0" sz="1900" spc="-45" b="1">
                <a:latin typeface="Tahoma"/>
                <a:cs typeface="Tahoma"/>
              </a:rPr>
              <a:t> primeras </a:t>
            </a:r>
            <a:r>
              <a:rPr dirty="0" sz="1900" spc="-50" b="1">
                <a:latin typeface="Tahoma"/>
                <a:cs typeface="Tahoma"/>
              </a:rPr>
              <a:t>sesiones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clase.</a:t>
            </a:r>
            <a:endParaRPr sz="1900">
              <a:latin typeface="Tahoma"/>
              <a:cs typeface="Tahoma"/>
            </a:endParaRPr>
          </a:p>
          <a:p>
            <a:pPr marL="12700" marR="112395">
              <a:lnSpc>
                <a:spcPct val="126299"/>
              </a:lnSpc>
            </a:pPr>
            <a:r>
              <a:rPr dirty="0" sz="1900" spc="-80" b="1">
                <a:latin typeface="Tahoma"/>
                <a:cs typeface="Tahoma"/>
              </a:rPr>
              <a:t>Realizar</a:t>
            </a:r>
            <a:r>
              <a:rPr dirty="0" sz="1900" spc="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sociogramas</a:t>
            </a:r>
            <a:r>
              <a:rPr dirty="0" sz="1900" spc="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para</a:t>
            </a:r>
            <a:r>
              <a:rPr dirty="0" sz="1900" spc="2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conocer</a:t>
            </a:r>
            <a:r>
              <a:rPr dirty="0" sz="1900" spc="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1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relación</a:t>
            </a:r>
            <a:r>
              <a:rPr dirty="0" sz="190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grupal. </a:t>
            </a:r>
            <a:r>
              <a:rPr dirty="0" sz="1900" b="1">
                <a:latin typeface="Tahoma"/>
                <a:cs typeface="Tahoma"/>
              </a:rPr>
              <a:t>Apoyar</a:t>
            </a:r>
            <a:r>
              <a:rPr dirty="0" sz="1900" spc="-30" b="1">
                <a:latin typeface="Tahoma"/>
                <a:cs typeface="Tahoma"/>
              </a:rPr>
              <a:t> las</a:t>
            </a:r>
            <a:r>
              <a:rPr dirty="0" sz="1900" spc="-35" b="1">
                <a:latin typeface="Tahoma"/>
                <a:cs typeface="Tahoma"/>
              </a:rPr>
              <a:t> manifestaciones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75" b="1">
                <a:latin typeface="Tahoma"/>
                <a:cs typeface="Tahoma"/>
              </a:rPr>
              <a:t>e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iniciativa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70" b="1">
                <a:latin typeface="Tahoma"/>
                <a:cs typeface="Tahoma"/>
              </a:rPr>
              <a:t>los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alumnos.</a:t>
            </a:r>
            <a:endParaRPr sz="1900">
              <a:latin typeface="Tahoma"/>
              <a:cs typeface="Tahoma"/>
            </a:endParaRPr>
          </a:p>
          <a:p>
            <a:pPr marL="622300" marR="112395" indent="-610235">
              <a:lnSpc>
                <a:spcPct val="80000"/>
              </a:lnSpc>
              <a:spcBef>
                <a:spcPts val="1055"/>
              </a:spcBef>
            </a:pPr>
            <a:r>
              <a:rPr dirty="0" sz="1900" spc="-25" b="1">
                <a:latin typeface="Tahoma"/>
                <a:cs typeface="Tahoma"/>
              </a:rPr>
              <a:t>Ayudarles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clasificar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120" b="1">
                <a:latin typeface="Tahoma"/>
                <a:cs typeface="Tahoma"/>
              </a:rPr>
              <a:t>su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escala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35" b="1">
                <a:latin typeface="Tahoma"/>
                <a:cs typeface="Tahoma"/>
              </a:rPr>
              <a:t>valores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respecto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su </a:t>
            </a:r>
            <a:r>
              <a:rPr dirty="0" sz="1900" b="1">
                <a:latin typeface="Tahoma"/>
                <a:cs typeface="Tahoma"/>
              </a:rPr>
              <a:t>conducta</a:t>
            </a:r>
            <a:r>
              <a:rPr dirty="0" sz="1900" spc="19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social.</a:t>
            </a: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900" spc="-100" b="1">
                <a:latin typeface="Tahoma"/>
                <a:cs typeface="Tahoma"/>
              </a:rPr>
              <a:t>Tener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constancias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en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30" b="1">
                <a:latin typeface="Tahoma"/>
                <a:cs typeface="Tahoma"/>
              </a:rPr>
              <a:t>las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interacciones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50" b="1">
                <a:latin typeface="Tahoma"/>
                <a:cs typeface="Tahoma"/>
              </a:rPr>
              <a:t>con</a:t>
            </a:r>
            <a:r>
              <a:rPr dirty="0" sz="1900" spc="-60" b="1">
                <a:latin typeface="Tahoma"/>
                <a:cs typeface="Tahoma"/>
              </a:rPr>
              <a:t> los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alumnos:</a:t>
            </a:r>
            <a:endParaRPr sz="19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59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1600">
                <a:latin typeface="Verdana"/>
                <a:cs typeface="Verdana"/>
              </a:rPr>
              <a:t>No</a:t>
            </a:r>
            <a:r>
              <a:rPr dirty="0" sz="1600" spc="-85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actuar</a:t>
            </a:r>
            <a:r>
              <a:rPr dirty="0" sz="1600" spc="-85">
                <a:latin typeface="Verdana"/>
                <a:cs typeface="Verdana"/>
              </a:rPr>
              <a:t> </a:t>
            </a:r>
            <a:r>
              <a:rPr dirty="0" sz="1600" spc="85">
                <a:latin typeface="Verdana"/>
                <a:cs typeface="Verdana"/>
              </a:rPr>
              <a:t>de</a:t>
            </a:r>
            <a:r>
              <a:rPr dirty="0" sz="1600" spc="-100">
                <a:latin typeface="Verdana"/>
                <a:cs typeface="Verdana"/>
              </a:rPr>
              <a:t> </a:t>
            </a:r>
            <a:r>
              <a:rPr dirty="0" sz="1600" spc="-35">
                <a:latin typeface="Verdana"/>
                <a:cs typeface="Verdana"/>
              </a:rPr>
              <a:t>forma</a:t>
            </a:r>
            <a:r>
              <a:rPr dirty="0" sz="1600" spc="-95">
                <a:latin typeface="Verdana"/>
                <a:cs typeface="Verdana"/>
              </a:rPr>
              <a:t> </a:t>
            </a:r>
            <a:r>
              <a:rPr dirty="0" sz="1600" spc="-75">
                <a:latin typeface="Verdana"/>
                <a:cs typeface="Verdana"/>
              </a:rPr>
              <a:t>arbitrarias</a:t>
            </a:r>
            <a:r>
              <a:rPr dirty="0" sz="1600" spc="-80">
                <a:latin typeface="Verdana"/>
                <a:cs typeface="Verdana"/>
              </a:rPr>
              <a:t> </a:t>
            </a:r>
            <a:r>
              <a:rPr dirty="0" sz="1600" spc="-40">
                <a:latin typeface="Verdana"/>
                <a:cs typeface="Verdana"/>
              </a:rPr>
              <a:t>según</a:t>
            </a:r>
            <a:r>
              <a:rPr dirty="0" sz="1600" spc="-85">
                <a:latin typeface="Verdana"/>
                <a:cs typeface="Verdana"/>
              </a:rPr>
              <a:t> </a:t>
            </a:r>
            <a:r>
              <a:rPr dirty="0" sz="1600" spc="-105">
                <a:latin typeface="Verdana"/>
                <a:cs typeface="Verdana"/>
              </a:rPr>
              <a:t>mi</a:t>
            </a:r>
            <a:r>
              <a:rPr dirty="0" sz="1600" spc="-9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estado</a:t>
            </a:r>
            <a:r>
              <a:rPr dirty="0" sz="1600" spc="-85">
                <a:latin typeface="Verdana"/>
                <a:cs typeface="Verdana"/>
              </a:rPr>
              <a:t> </a:t>
            </a:r>
            <a:r>
              <a:rPr dirty="0" sz="1600" spc="85">
                <a:latin typeface="Verdana"/>
                <a:cs typeface="Verdana"/>
              </a:rPr>
              <a:t>de</a:t>
            </a:r>
            <a:r>
              <a:rPr dirty="0" sz="1600" spc="-90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ánimo.</a:t>
            </a:r>
            <a:endParaRPr sz="1600">
              <a:latin typeface="Verdana"/>
              <a:cs typeface="Verdana"/>
            </a:endParaRPr>
          </a:p>
          <a:p>
            <a:pPr marL="1002665" indent="-532765">
              <a:lnSpc>
                <a:spcPct val="100000"/>
              </a:lnSpc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1600" spc="-95">
                <a:latin typeface="Verdana"/>
                <a:cs typeface="Verdana"/>
              </a:rPr>
              <a:t>Las</a:t>
            </a:r>
            <a:r>
              <a:rPr dirty="0" sz="1600" spc="-105">
                <a:latin typeface="Verdana"/>
                <a:cs typeface="Verdana"/>
              </a:rPr>
              <a:t> </a:t>
            </a:r>
            <a:r>
              <a:rPr dirty="0" sz="1600" spc="-65">
                <a:latin typeface="Verdana"/>
                <a:cs typeface="Verdana"/>
              </a:rPr>
              <a:t>normas</a:t>
            </a:r>
            <a:r>
              <a:rPr dirty="0" sz="1600" spc="-105">
                <a:latin typeface="Verdana"/>
                <a:cs typeface="Verdana"/>
              </a:rPr>
              <a:t> </a:t>
            </a:r>
            <a:r>
              <a:rPr dirty="0" sz="1600" spc="55">
                <a:latin typeface="Verdana"/>
                <a:cs typeface="Verdana"/>
              </a:rPr>
              <a:t>deben</a:t>
            </a:r>
            <a:r>
              <a:rPr dirty="0" sz="1600" spc="-100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aplicarse</a:t>
            </a:r>
            <a:r>
              <a:rPr dirty="0" sz="1600" spc="-125">
                <a:latin typeface="Verdana"/>
                <a:cs typeface="Verdana"/>
              </a:rPr>
              <a:t> </a:t>
            </a:r>
            <a:r>
              <a:rPr dirty="0" sz="1600" spc="125">
                <a:latin typeface="Verdana"/>
                <a:cs typeface="Verdana"/>
              </a:rPr>
              <a:t>a</a:t>
            </a:r>
            <a:r>
              <a:rPr dirty="0" sz="1600" spc="-120">
                <a:latin typeface="Verdana"/>
                <a:cs typeface="Verdana"/>
              </a:rPr>
              <a:t> </a:t>
            </a:r>
            <a:r>
              <a:rPr dirty="0" sz="1600" spc="-20">
                <a:latin typeface="Verdana"/>
                <a:cs typeface="Verdana"/>
              </a:rPr>
              <a:t>todos</a:t>
            </a:r>
            <a:r>
              <a:rPr dirty="0" sz="1600" spc="-85">
                <a:latin typeface="Verdana"/>
                <a:cs typeface="Verdana"/>
              </a:rPr>
              <a:t> </a:t>
            </a:r>
            <a:r>
              <a:rPr dirty="0" sz="1600" spc="-95">
                <a:latin typeface="Verdana"/>
                <a:cs typeface="Verdana"/>
              </a:rPr>
              <a:t>los</a:t>
            </a:r>
            <a:r>
              <a:rPr dirty="0" sz="1600" spc="-120">
                <a:latin typeface="Verdana"/>
                <a:cs typeface="Verdana"/>
              </a:rPr>
              <a:t> </a:t>
            </a:r>
            <a:r>
              <a:rPr dirty="0" sz="1600" spc="-50">
                <a:latin typeface="Verdana"/>
                <a:cs typeface="Verdana"/>
              </a:rPr>
              <a:t>alumnos</a:t>
            </a:r>
            <a:r>
              <a:rPr dirty="0" sz="1600" spc="-100">
                <a:latin typeface="Verdana"/>
                <a:cs typeface="Verdana"/>
              </a:rPr>
              <a:t> </a:t>
            </a:r>
            <a:r>
              <a:rPr dirty="0" sz="1600" spc="-25">
                <a:latin typeface="Verdana"/>
                <a:cs typeface="Verdana"/>
              </a:rPr>
              <a:t>por</a:t>
            </a:r>
            <a:r>
              <a:rPr dirty="0" sz="1600" spc="-110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igual.</a:t>
            </a:r>
            <a:endParaRPr sz="16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1900" spc="-160" b="1">
                <a:latin typeface="Tahoma"/>
                <a:cs typeface="Tahoma"/>
              </a:rPr>
              <a:t>El</a:t>
            </a:r>
            <a:r>
              <a:rPr dirty="0" sz="1900" spc="-15" b="1">
                <a:latin typeface="Tahoma"/>
                <a:cs typeface="Tahoma"/>
              </a:rPr>
              <a:t> </a:t>
            </a:r>
            <a:r>
              <a:rPr dirty="0" sz="1900" spc="-85" b="1">
                <a:latin typeface="Tahoma"/>
                <a:cs typeface="Tahoma"/>
              </a:rPr>
              <a:t>refuerzo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ha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85" b="1">
                <a:latin typeface="Tahoma"/>
                <a:cs typeface="Tahoma"/>
              </a:rPr>
              <a:t>ser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proporcional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110" b="1">
                <a:latin typeface="Tahoma"/>
                <a:cs typeface="Tahoma"/>
              </a:rPr>
              <a:t>a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lo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realizado.</a:t>
            </a:r>
            <a:endParaRPr sz="1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900" spc="-95" b="1">
                <a:latin typeface="Tahoma"/>
                <a:cs typeface="Tahoma"/>
              </a:rPr>
              <a:t>Uso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60" b="1">
                <a:latin typeface="Tahoma"/>
                <a:cs typeface="Tahoma"/>
              </a:rPr>
              <a:t>de</a:t>
            </a:r>
            <a:r>
              <a:rPr dirty="0" sz="1900" spc="-30" b="1">
                <a:latin typeface="Tahoma"/>
                <a:cs typeface="Tahoma"/>
              </a:rPr>
              <a:t> </a:t>
            </a:r>
            <a:r>
              <a:rPr dirty="0" sz="1900" spc="-160" b="1">
                <a:latin typeface="Tahoma"/>
                <a:cs typeface="Tahoma"/>
              </a:rPr>
              <a:t>E.E</a:t>
            </a:r>
            <a:r>
              <a:rPr dirty="0" sz="1900" spc="-1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que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spc="-40" b="1">
                <a:latin typeface="Tahoma"/>
                <a:cs typeface="Tahoma"/>
              </a:rPr>
              <a:t>fomente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4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socialización</a:t>
            </a:r>
            <a:r>
              <a:rPr dirty="0" sz="1900" spc="-5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y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cooperación.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495300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INTERACCIÓN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TIPO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COMUNICATIVO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TÉCNICA</a:t>
            </a:r>
            <a:r>
              <a:rPr dirty="0" sz="1600" spc="-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2002100"/>
            <a:ext cx="6513830" cy="3406140"/>
          </a:xfrm>
          <a:prstGeom prst="rect">
            <a:avLst/>
          </a:prstGeom>
        </p:spPr>
        <p:txBody>
          <a:bodyPr wrap="square" lIns="0" tIns="1619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dirty="0" sz="2400" spc="-80" b="1">
                <a:latin typeface="Tahoma"/>
                <a:cs typeface="Tahoma"/>
              </a:rPr>
              <a:t>LA</a:t>
            </a:r>
            <a:r>
              <a:rPr dirty="0" sz="2400" spc="-9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COMUNICACIÓN.</a:t>
            </a:r>
            <a:endParaRPr sz="2400">
              <a:latin typeface="Tahoma"/>
              <a:cs typeface="Tahoma"/>
            </a:endParaRPr>
          </a:p>
          <a:p>
            <a:pPr marL="622300" marR="586740" indent="-609600">
              <a:lnSpc>
                <a:spcPct val="100000"/>
              </a:lnSpc>
              <a:spcBef>
                <a:spcPts val="1175"/>
              </a:spcBef>
            </a:pPr>
            <a:r>
              <a:rPr dirty="0" sz="2400" spc="-165" b="1">
                <a:latin typeface="Tahoma"/>
                <a:cs typeface="Tahoma"/>
              </a:rPr>
              <a:t>LOS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155" b="1">
                <a:latin typeface="Tahoma"/>
                <a:cs typeface="Tahoma"/>
              </a:rPr>
              <a:t>PROBLEMAS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170" b="1">
                <a:latin typeface="Tahoma"/>
                <a:cs typeface="Tahoma"/>
              </a:rPr>
              <a:t>EN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90" b="1">
                <a:latin typeface="Tahoma"/>
                <a:cs typeface="Tahoma"/>
              </a:rPr>
              <a:t>LA</a:t>
            </a:r>
            <a:r>
              <a:rPr dirty="0" sz="2400" spc="-3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COMUNICACIÓN TÉCNICA.</a:t>
            </a:r>
            <a:endParaRPr sz="2400">
              <a:latin typeface="Tahoma"/>
              <a:cs typeface="Tahoma"/>
            </a:endParaRPr>
          </a:p>
          <a:p>
            <a:pPr marL="12700" marR="5080">
              <a:lnSpc>
                <a:spcPct val="140800"/>
              </a:lnSpc>
            </a:pPr>
            <a:r>
              <a:rPr dirty="0" sz="2400" spc="-175" b="1">
                <a:latin typeface="Tahoma"/>
                <a:cs typeface="Tahoma"/>
              </a:rPr>
              <a:t>RECURSOS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10" b="1">
                <a:latin typeface="Tahoma"/>
                <a:cs typeface="Tahoma"/>
              </a:rPr>
              <a:t>TÉCNICOS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COMUNICACIÓN. </a:t>
            </a:r>
            <a:r>
              <a:rPr dirty="0" sz="2400" spc="-130" b="1">
                <a:latin typeface="Tahoma"/>
                <a:cs typeface="Tahoma"/>
              </a:rPr>
              <a:t>FACTORES</a:t>
            </a:r>
            <a:r>
              <a:rPr dirty="0" sz="2400" spc="-45" b="1">
                <a:latin typeface="Tahoma"/>
                <a:cs typeface="Tahoma"/>
              </a:rPr>
              <a:t> </a:t>
            </a:r>
            <a:r>
              <a:rPr dirty="0" sz="2400" spc="-190" b="1">
                <a:latin typeface="Tahoma"/>
                <a:cs typeface="Tahoma"/>
              </a:rPr>
              <a:t>DE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spc="-80" b="1">
                <a:latin typeface="Tahoma"/>
                <a:cs typeface="Tahoma"/>
              </a:rPr>
              <a:t>LA</a:t>
            </a:r>
            <a:r>
              <a:rPr dirty="0" sz="2400" spc="-9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COMUNICACIÓN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spc="-65" b="1">
                <a:latin typeface="Tahoma"/>
                <a:cs typeface="Tahoma"/>
              </a:rPr>
              <a:t>TÉCNICA.</a:t>
            </a:r>
            <a:endParaRPr sz="24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1175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400" spc="-55">
                <a:latin typeface="Verdana"/>
                <a:cs typeface="Verdana"/>
              </a:rPr>
              <a:t>INFORMACIÓN</a:t>
            </a:r>
            <a:r>
              <a:rPr dirty="0" sz="2400" spc="-140">
                <a:latin typeface="Verdana"/>
                <a:cs typeface="Verdana"/>
              </a:rPr>
              <a:t> </a:t>
            </a:r>
            <a:r>
              <a:rPr dirty="0" sz="2400" spc="-65">
                <a:latin typeface="Verdana"/>
                <a:cs typeface="Verdana"/>
              </a:rPr>
              <a:t>INICIAL.</a:t>
            </a:r>
            <a:endParaRPr sz="2400">
              <a:latin typeface="Verdana"/>
              <a:cs typeface="Verdana"/>
            </a:endParaRPr>
          </a:p>
          <a:p>
            <a:pPr marL="1002665" indent="-532765">
              <a:lnSpc>
                <a:spcPct val="100000"/>
              </a:lnSpc>
              <a:spcBef>
                <a:spcPts val="58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400" spc="-55">
                <a:latin typeface="Verdana"/>
                <a:cs typeface="Verdana"/>
              </a:rPr>
              <a:t>INFORMACIÓN</a:t>
            </a:r>
            <a:r>
              <a:rPr dirty="0" sz="2400" spc="-165">
                <a:latin typeface="Verdana"/>
                <a:cs typeface="Verdana"/>
              </a:rPr>
              <a:t> </a:t>
            </a:r>
            <a:r>
              <a:rPr dirty="0" sz="2400" spc="-160">
                <a:latin typeface="Verdana"/>
                <a:cs typeface="Verdana"/>
              </a:rPr>
              <a:t>DE</a:t>
            </a:r>
            <a:r>
              <a:rPr dirty="0" sz="2400" spc="-150">
                <a:latin typeface="Verdana"/>
                <a:cs typeface="Verdana"/>
              </a:rPr>
              <a:t> </a:t>
            </a:r>
            <a:r>
              <a:rPr dirty="0" sz="2400" spc="-170">
                <a:latin typeface="Verdana"/>
                <a:cs typeface="Verdana"/>
              </a:rPr>
              <a:t>LOS</a:t>
            </a:r>
            <a:r>
              <a:rPr dirty="0" sz="2400" spc="-155">
                <a:latin typeface="Verdana"/>
                <a:cs typeface="Verdana"/>
              </a:rPr>
              <a:t> </a:t>
            </a:r>
            <a:r>
              <a:rPr dirty="0" sz="2400" spc="-105">
                <a:latin typeface="Verdana"/>
                <a:cs typeface="Verdana"/>
              </a:rPr>
              <a:t>RESULTADOS.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COMUNICACIÓN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74252" y="1631719"/>
            <a:ext cx="7534275" cy="4338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2245"/>
              </a:lnSpc>
              <a:spcBef>
                <a:spcPts val="95"/>
              </a:spcBef>
            </a:pPr>
            <a:r>
              <a:rPr dirty="0" sz="2200" spc="-240" b="1" i="1">
                <a:latin typeface="Verdana"/>
                <a:cs typeface="Verdana"/>
              </a:rPr>
              <a:t>“La</a:t>
            </a:r>
            <a:r>
              <a:rPr dirty="0" sz="2200" spc="-145" b="1" i="1">
                <a:latin typeface="Verdana"/>
                <a:cs typeface="Verdana"/>
              </a:rPr>
              <a:t> </a:t>
            </a:r>
            <a:r>
              <a:rPr dirty="0" sz="2200" spc="-125" b="1" i="1">
                <a:latin typeface="Verdana"/>
                <a:cs typeface="Verdana"/>
              </a:rPr>
              <a:t>comunicación</a:t>
            </a:r>
            <a:r>
              <a:rPr dirty="0" sz="2200" spc="-85" b="1" i="1">
                <a:latin typeface="Verdana"/>
                <a:cs typeface="Verdana"/>
              </a:rPr>
              <a:t> </a:t>
            </a:r>
            <a:r>
              <a:rPr dirty="0" sz="2200" spc="-210" b="1" i="1">
                <a:latin typeface="Verdana"/>
                <a:cs typeface="Verdana"/>
              </a:rPr>
              <a:t>es</a:t>
            </a:r>
            <a:r>
              <a:rPr dirty="0" sz="2200" spc="-125" b="1" i="1">
                <a:latin typeface="Verdana"/>
                <a:cs typeface="Verdana"/>
              </a:rPr>
              <a:t> </a:t>
            </a:r>
            <a:r>
              <a:rPr dirty="0" sz="2200" spc="-150" b="1" i="1">
                <a:latin typeface="Verdana"/>
                <a:cs typeface="Verdana"/>
              </a:rPr>
              <a:t>el</a:t>
            </a:r>
            <a:r>
              <a:rPr dirty="0" sz="2200" spc="-125" b="1" i="1">
                <a:latin typeface="Verdana"/>
                <a:cs typeface="Verdana"/>
              </a:rPr>
              <a:t> </a:t>
            </a:r>
            <a:r>
              <a:rPr dirty="0" sz="2200" spc="-175" b="1" i="1">
                <a:latin typeface="Verdana"/>
                <a:cs typeface="Verdana"/>
              </a:rPr>
              <a:t>intercambio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75" b="1" i="1">
                <a:latin typeface="Verdana"/>
                <a:cs typeface="Verdana"/>
              </a:rPr>
              <a:t>de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90" b="1" i="1">
                <a:latin typeface="Verdana"/>
                <a:cs typeface="Verdana"/>
              </a:rPr>
              <a:t>significados</a:t>
            </a:r>
            <a:endParaRPr sz="2200">
              <a:latin typeface="Verdana"/>
              <a:cs typeface="Verdana"/>
            </a:endParaRPr>
          </a:p>
          <a:p>
            <a:pPr marL="622300">
              <a:lnSpc>
                <a:spcPts val="1850"/>
              </a:lnSpc>
            </a:pPr>
            <a:r>
              <a:rPr dirty="0" sz="2200" spc="-229" b="1" i="1">
                <a:latin typeface="Verdana"/>
                <a:cs typeface="Verdana"/>
              </a:rPr>
              <a:t>entre</a:t>
            </a:r>
            <a:r>
              <a:rPr dirty="0" sz="2200" spc="-105" b="1" i="1">
                <a:latin typeface="Verdana"/>
                <a:cs typeface="Verdana"/>
              </a:rPr>
              <a:t> </a:t>
            </a:r>
            <a:r>
              <a:rPr dirty="0" sz="2200" spc="-204" b="1" i="1">
                <a:latin typeface="Verdana"/>
                <a:cs typeface="Verdana"/>
              </a:rPr>
              <a:t>las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210" b="1" i="1">
                <a:latin typeface="Verdana"/>
                <a:cs typeface="Verdana"/>
              </a:rPr>
              <a:t>personas</a:t>
            </a:r>
            <a:r>
              <a:rPr dirty="0" sz="2200" spc="-105" b="1" i="1">
                <a:latin typeface="Verdana"/>
                <a:cs typeface="Verdana"/>
              </a:rPr>
              <a:t> </a:t>
            </a:r>
            <a:r>
              <a:rPr dirty="0" sz="2200" spc="-180" b="1" i="1">
                <a:latin typeface="Verdana"/>
                <a:cs typeface="Verdana"/>
              </a:rPr>
              <a:t>y</a:t>
            </a:r>
            <a:r>
              <a:rPr dirty="0" sz="2200" spc="-114" b="1" i="1">
                <a:latin typeface="Verdana"/>
                <a:cs typeface="Verdana"/>
              </a:rPr>
              <a:t> </a:t>
            </a:r>
            <a:r>
              <a:rPr dirty="0" sz="2200" spc="-210" b="1" i="1">
                <a:latin typeface="Verdana"/>
                <a:cs typeface="Verdana"/>
              </a:rPr>
              <a:t>es</a:t>
            </a:r>
            <a:r>
              <a:rPr dirty="0" sz="2200" spc="-105" b="1" i="1">
                <a:latin typeface="Verdana"/>
                <a:cs typeface="Verdana"/>
              </a:rPr>
              <a:t> </a:t>
            </a:r>
            <a:r>
              <a:rPr dirty="0" sz="2200" spc="-175" b="1" i="1">
                <a:latin typeface="Verdana"/>
                <a:cs typeface="Verdana"/>
              </a:rPr>
              <a:t>posible</a:t>
            </a:r>
            <a:r>
              <a:rPr dirty="0" sz="2200" spc="-114" b="1" i="1">
                <a:latin typeface="Verdana"/>
                <a:cs typeface="Verdana"/>
              </a:rPr>
              <a:t> </a:t>
            </a:r>
            <a:r>
              <a:rPr dirty="0" sz="2200" spc="-165" b="1" i="1">
                <a:latin typeface="Verdana"/>
                <a:cs typeface="Verdana"/>
              </a:rPr>
              <a:t>en</a:t>
            </a:r>
            <a:r>
              <a:rPr dirty="0" sz="2200" spc="-100" b="1" i="1">
                <a:latin typeface="Verdana"/>
                <a:cs typeface="Verdana"/>
              </a:rPr>
              <a:t> </a:t>
            </a:r>
            <a:r>
              <a:rPr dirty="0" sz="2200" spc="-150" b="1" i="1">
                <a:latin typeface="Verdana"/>
                <a:cs typeface="Verdana"/>
              </a:rPr>
              <a:t>el</a:t>
            </a:r>
            <a:r>
              <a:rPr dirty="0" sz="2200" spc="-110" b="1" i="1">
                <a:latin typeface="Verdana"/>
                <a:cs typeface="Verdana"/>
              </a:rPr>
              <a:t> </a:t>
            </a:r>
            <a:r>
              <a:rPr dirty="0" sz="2200" spc="-145" b="1" i="1">
                <a:latin typeface="Verdana"/>
                <a:cs typeface="Verdana"/>
              </a:rPr>
              <a:t>grado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165" b="1" i="1">
                <a:latin typeface="Verdana"/>
                <a:cs typeface="Verdana"/>
              </a:rPr>
              <a:t>en</a:t>
            </a:r>
            <a:r>
              <a:rPr dirty="0" sz="2200" spc="-100" b="1" i="1">
                <a:latin typeface="Verdana"/>
                <a:cs typeface="Verdana"/>
              </a:rPr>
              <a:t> </a:t>
            </a:r>
            <a:r>
              <a:rPr dirty="0" sz="2200" spc="-25" b="1" i="1">
                <a:latin typeface="Verdana"/>
                <a:cs typeface="Verdana"/>
              </a:rPr>
              <a:t>que</a:t>
            </a:r>
            <a:endParaRPr sz="2200">
              <a:latin typeface="Verdana"/>
              <a:cs typeface="Verdana"/>
            </a:endParaRPr>
          </a:p>
          <a:p>
            <a:pPr marL="622300">
              <a:lnSpc>
                <a:spcPts val="1850"/>
              </a:lnSpc>
            </a:pPr>
            <a:r>
              <a:rPr dirty="0" sz="2200" spc="-235" b="1" i="1">
                <a:latin typeface="Verdana"/>
                <a:cs typeface="Verdana"/>
              </a:rPr>
              <a:t>los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204" b="1" i="1">
                <a:latin typeface="Verdana"/>
                <a:cs typeface="Verdana"/>
              </a:rPr>
              <a:t>individuos</a:t>
            </a:r>
            <a:r>
              <a:rPr dirty="0" sz="2200" spc="-110" b="1" i="1">
                <a:latin typeface="Verdana"/>
                <a:cs typeface="Verdana"/>
              </a:rPr>
              <a:t> </a:t>
            </a:r>
            <a:r>
              <a:rPr dirty="0" sz="2200" spc="-155" b="1" i="1">
                <a:latin typeface="Verdana"/>
                <a:cs typeface="Verdana"/>
              </a:rPr>
              <a:t>poseen</a:t>
            </a:r>
            <a:r>
              <a:rPr dirty="0" sz="2200" spc="-114" b="1" i="1">
                <a:latin typeface="Verdana"/>
                <a:cs typeface="Verdana"/>
              </a:rPr>
              <a:t> </a:t>
            </a:r>
            <a:r>
              <a:rPr dirty="0" sz="2200" spc="-165" b="1" i="1">
                <a:latin typeface="Verdana"/>
                <a:cs typeface="Verdana"/>
              </a:rPr>
              <a:t>en</a:t>
            </a:r>
            <a:r>
              <a:rPr dirty="0" sz="2200" spc="-114" b="1" i="1">
                <a:latin typeface="Verdana"/>
                <a:cs typeface="Verdana"/>
              </a:rPr>
              <a:t> </a:t>
            </a:r>
            <a:r>
              <a:rPr dirty="0" sz="2200" spc="-170" b="1" i="1">
                <a:latin typeface="Verdana"/>
                <a:cs typeface="Verdana"/>
              </a:rPr>
              <a:t>común</a:t>
            </a:r>
            <a:r>
              <a:rPr dirty="0" sz="2200" spc="-85" b="1" i="1">
                <a:latin typeface="Verdana"/>
                <a:cs typeface="Verdana"/>
              </a:rPr>
              <a:t> </a:t>
            </a:r>
            <a:r>
              <a:rPr dirty="0" sz="2200" spc="-20" b="1" i="1">
                <a:latin typeface="Verdana"/>
                <a:cs typeface="Verdana"/>
              </a:rPr>
              <a:t>unos</a:t>
            </a:r>
            <a:endParaRPr sz="2200">
              <a:latin typeface="Verdana"/>
              <a:cs typeface="Verdana"/>
            </a:endParaRPr>
          </a:p>
          <a:p>
            <a:pPr marL="622300" marR="628015">
              <a:lnSpc>
                <a:spcPct val="70000"/>
              </a:lnSpc>
              <a:spcBef>
                <a:spcPts val="395"/>
              </a:spcBef>
            </a:pPr>
            <a:r>
              <a:rPr dirty="0" sz="2200" spc="-170" b="1" i="1">
                <a:latin typeface="Verdana"/>
                <a:cs typeface="Verdana"/>
              </a:rPr>
              <a:t>conocimientos,</a:t>
            </a:r>
            <a:r>
              <a:rPr dirty="0" sz="2200" spc="-70" b="1" i="1">
                <a:latin typeface="Verdana"/>
                <a:cs typeface="Verdana"/>
              </a:rPr>
              <a:t> </a:t>
            </a:r>
            <a:r>
              <a:rPr dirty="0" sz="2200" spc="-245" b="1" i="1">
                <a:latin typeface="Verdana"/>
                <a:cs typeface="Verdana"/>
              </a:rPr>
              <a:t>unos</a:t>
            </a:r>
            <a:r>
              <a:rPr dirty="0" sz="2200" spc="-105" b="1" i="1">
                <a:latin typeface="Verdana"/>
                <a:cs typeface="Verdana"/>
              </a:rPr>
              <a:t> </a:t>
            </a:r>
            <a:r>
              <a:rPr dirty="0" sz="2200" spc="-170" b="1" i="1">
                <a:latin typeface="Verdana"/>
                <a:cs typeface="Verdana"/>
              </a:rPr>
              <a:t>deseos</a:t>
            </a:r>
            <a:r>
              <a:rPr dirty="0" sz="2200" spc="-110" b="1" i="1">
                <a:latin typeface="Verdana"/>
                <a:cs typeface="Verdana"/>
              </a:rPr>
              <a:t> </a:t>
            </a:r>
            <a:r>
              <a:rPr dirty="0" sz="2200" spc="-180" b="1" i="1">
                <a:latin typeface="Verdana"/>
                <a:cs typeface="Verdana"/>
              </a:rPr>
              <a:t>y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229" b="1" i="1">
                <a:latin typeface="Verdana"/>
                <a:cs typeface="Verdana"/>
              </a:rPr>
              <a:t>unas</a:t>
            </a:r>
            <a:r>
              <a:rPr dirty="0" sz="2200" spc="-110" b="1" i="1">
                <a:latin typeface="Verdana"/>
                <a:cs typeface="Verdana"/>
              </a:rPr>
              <a:t> </a:t>
            </a:r>
            <a:r>
              <a:rPr dirty="0" sz="2200" spc="-165" b="1" i="1">
                <a:latin typeface="Verdana"/>
                <a:cs typeface="Verdana"/>
              </a:rPr>
              <a:t>actitudes” </a:t>
            </a:r>
            <a:r>
              <a:rPr dirty="0" sz="2200" spc="-215" b="1" i="1">
                <a:latin typeface="Verdana"/>
                <a:cs typeface="Verdana"/>
              </a:rPr>
              <a:t>(Krech,</a:t>
            </a:r>
            <a:r>
              <a:rPr dirty="0" sz="2200" spc="-120" b="1" i="1">
                <a:latin typeface="Verdana"/>
                <a:cs typeface="Verdana"/>
              </a:rPr>
              <a:t> </a:t>
            </a:r>
            <a:r>
              <a:rPr dirty="0" sz="2200" spc="-335" b="1" i="1">
                <a:latin typeface="Verdana"/>
                <a:cs typeface="Verdana"/>
              </a:rPr>
              <a:t>1965).</a:t>
            </a:r>
            <a:endParaRPr sz="2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635"/>
              </a:spcBef>
            </a:pPr>
            <a:endParaRPr sz="2200">
              <a:latin typeface="Verdana"/>
              <a:cs typeface="Verdana"/>
            </a:endParaRPr>
          </a:p>
          <a:p>
            <a:pPr marL="12700">
              <a:lnSpc>
                <a:spcPts val="2245"/>
              </a:lnSpc>
              <a:spcBef>
                <a:spcPts val="5"/>
              </a:spcBef>
            </a:pPr>
            <a:r>
              <a:rPr dirty="0" sz="2200" spc="-160" b="1">
                <a:latin typeface="Tahoma"/>
                <a:cs typeface="Tahoma"/>
              </a:rPr>
              <a:t>En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proceso</a:t>
            </a:r>
            <a:r>
              <a:rPr dirty="0" sz="2200" spc="-25" b="1">
                <a:latin typeface="Tahoma"/>
                <a:cs typeface="Tahoma"/>
              </a:rPr>
              <a:t> </a:t>
            </a:r>
            <a:r>
              <a:rPr dirty="0" sz="2200" spc="-35" b="1">
                <a:latin typeface="Tahoma"/>
                <a:cs typeface="Tahoma"/>
              </a:rPr>
              <a:t>enseñanza-</a:t>
            </a:r>
            <a:r>
              <a:rPr dirty="0" sz="2200" spc="-25" b="1">
                <a:latin typeface="Tahoma"/>
                <a:cs typeface="Tahoma"/>
              </a:rPr>
              <a:t>aprendizaje</a:t>
            </a:r>
            <a:r>
              <a:rPr dirty="0" sz="2200" b="1">
                <a:latin typeface="Tahoma"/>
                <a:cs typeface="Tahoma"/>
              </a:rPr>
              <a:t> la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comunicación</a:t>
            </a:r>
            <a:endParaRPr sz="2200">
              <a:latin typeface="Tahoma"/>
              <a:cs typeface="Tahoma"/>
            </a:endParaRPr>
          </a:p>
          <a:p>
            <a:pPr marL="622300" marR="1675130">
              <a:lnSpc>
                <a:spcPct val="70000"/>
              </a:lnSpc>
              <a:spcBef>
                <a:spcPts val="395"/>
              </a:spcBef>
            </a:pPr>
            <a:r>
              <a:rPr dirty="0" sz="2200" b="1">
                <a:latin typeface="Tahoma"/>
                <a:cs typeface="Tahoma"/>
              </a:rPr>
              <a:t>es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un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spc="-100" b="1">
                <a:latin typeface="Tahoma"/>
                <a:cs typeface="Tahoma"/>
              </a:rPr>
              <a:t>requisito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básico.</a:t>
            </a:r>
            <a:r>
              <a:rPr dirty="0" sz="2200" spc="-60" b="1">
                <a:latin typeface="Tahoma"/>
                <a:cs typeface="Tahoma"/>
              </a:rPr>
              <a:t> </a:t>
            </a:r>
            <a:r>
              <a:rPr dirty="0" sz="2200" spc="-160" b="1">
                <a:latin typeface="Tahoma"/>
                <a:cs typeface="Tahoma"/>
              </a:rPr>
              <a:t>En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este</a:t>
            </a:r>
            <a:r>
              <a:rPr dirty="0" sz="2200" spc="-5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proceso </a:t>
            </a:r>
            <a:r>
              <a:rPr dirty="0" sz="2200" spc="-30" b="1">
                <a:latin typeface="Tahoma"/>
                <a:cs typeface="Tahoma"/>
              </a:rPr>
              <a:t>distinguimos: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55"/>
              </a:spcBef>
            </a:pP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200" spc="-60" b="1">
                <a:latin typeface="Tahoma"/>
                <a:cs typeface="Tahoma"/>
              </a:rPr>
              <a:t>LA</a:t>
            </a:r>
            <a:r>
              <a:rPr dirty="0" sz="2200" spc="-10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COMUNICACIÓN</a:t>
            </a:r>
            <a:r>
              <a:rPr dirty="0" sz="2200" spc="-114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TÉCNICA:</a:t>
            </a:r>
            <a:endParaRPr sz="2200">
              <a:latin typeface="Tahoma"/>
              <a:cs typeface="Tahoma"/>
            </a:endParaRPr>
          </a:p>
          <a:p>
            <a:pPr marL="1002665" indent="-532765">
              <a:lnSpc>
                <a:spcPts val="2510"/>
              </a:lnSpc>
              <a:spcBef>
                <a:spcPts val="33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200">
                <a:latin typeface="Verdana"/>
                <a:cs typeface="Verdana"/>
              </a:rPr>
              <a:t>Contenido</a:t>
            </a:r>
            <a:r>
              <a:rPr dirty="0" sz="2200" spc="-25">
                <a:latin typeface="Verdana"/>
                <a:cs typeface="Verdana"/>
              </a:rPr>
              <a:t> </a:t>
            </a:r>
            <a:r>
              <a:rPr dirty="0" sz="2200">
                <a:latin typeface="Verdana"/>
                <a:cs typeface="Verdana"/>
              </a:rPr>
              <a:t>del</a:t>
            </a:r>
            <a:r>
              <a:rPr dirty="0" sz="2200" spc="20">
                <a:latin typeface="Verdana"/>
                <a:cs typeface="Verdana"/>
              </a:rPr>
              <a:t> </a:t>
            </a:r>
            <a:r>
              <a:rPr dirty="0" sz="2200" spc="-10">
                <a:latin typeface="Verdana"/>
                <a:cs typeface="Verdana"/>
              </a:rPr>
              <a:t>mensaje.</a:t>
            </a:r>
            <a:endParaRPr sz="2200">
              <a:latin typeface="Verdana"/>
              <a:cs typeface="Verdana"/>
            </a:endParaRPr>
          </a:p>
          <a:p>
            <a:pPr marL="12700">
              <a:lnSpc>
                <a:spcPts val="2510"/>
              </a:lnSpc>
            </a:pPr>
            <a:r>
              <a:rPr dirty="0" sz="2200" spc="-60" b="1">
                <a:latin typeface="Tahoma"/>
                <a:cs typeface="Tahoma"/>
              </a:rPr>
              <a:t>LA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COMUNICACIÓN</a:t>
            </a:r>
            <a:r>
              <a:rPr dirty="0" sz="2200" spc="-7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DIDÁCTICA:</a:t>
            </a:r>
            <a:endParaRPr sz="22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34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200">
                <a:latin typeface="Verdana"/>
                <a:cs typeface="Verdana"/>
              </a:rPr>
              <a:t>Relación</a:t>
            </a:r>
            <a:r>
              <a:rPr dirty="0" sz="2200" spc="-15">
                <a:latin typeface="Verdana"/>
                <a:cs typeface="Verdana"/>
              </a:rPr>
              <a:t> </a:t>
            </a:r>
            <a:r>
              <a:rPr dirty="0" sz="2200" spc="-105">
                <a:latin typeface="Verdana"/>
                <a:cs typeface="Verdana"/>
              </a:rPr>
              <a:t>profesor-</a:t>
            </a:r>
            <a:r>
              <a:rPr dirty="0" sz="2200" spc="-10">
                <a:latin typeface="Verdana"/>
                <a:cs typeface="Verdana"/>
              </a:rPr>
              <a:t>alumno.</a:t>
            </a:r>
            <a:endParaRPr sz="2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LOS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PROBLEMAS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COMUNICACIÓN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TÉCNICA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50264" y="2066851"/>
            <a:ext cx="6751320" cy="3897629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621665" marR="5080" indent="-609600">
              <a:lnSpc>
                <a:spcPts val="2160"/>
              </a:lnSpc>
              <a:spcBef>
                <a:spcPts val="375"/>
              </a:spcBef>
            </a:pPr>
            <a:r>
              <a:rPr dirty="0" sz="2000" spc="-165" b="1">
                <a:latin typeface="Tahoma"/>
                <a:cs typeface="Tahoma"/>
              </a:rPr>
              <a:t>El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profesor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selecciona,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organiza,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elabora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emite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un </a:t>
            </a:r>
            <a:r>
              <a:rPr dirty="0" sz="2000" spc="-20" b="1">
                <a:latin typeface="Tahoma"/>
                <a:cs typeface="Tahoma"/>
              </a:rPr>
              <a:t>mensaje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alumno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recibe,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percibe,</a:t>
            </a:r>
            <a:r>
              <a:rPr dirty="0" sz="2000" spc="-40" b="1">
                <a:latin typeface="Tahoma"/>
                <a:cs typeface="Tahoma"/>
              </a:rPr>
              <a:t> asimila </a:t>
            </a:r>
            <a:r>
              <a:rPr dirty="0" sz="2000" spc="-50" b="1">
                <a:latin typeface="Tahoma"/>
                <a:cs typeface="Tahoma"/>
              </a:rPr>
              <a:t>y </a:t>
            </a:r>
            <a:r>
              <a:rPr dirty="0" sz="2000" spc="-80" b="1">
                <a:latin typeface="Tahoma"/>
                <a:cs typeface="Tahoma"/>
              </a:rPr>
              <a:t>retiene;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pero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pueden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130" b="1">
                <a:latin typeface="Tahoma"/>
                <a:cs typeface="Tahoma"/>
              </a:rPr>
              <a:t>existir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problemas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este </a:t>
            </a:r>
            <a:r>
              <a:rPr dirty="0" sz="2000" b="1">
                <a:latin typeface="Tahoma"/>
                <a:cs typeface="Tahoma"/>
              </a:rPr>
              <a:t>proceso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comunicativo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10" b="1">
                <a:latin typeface="Tahoma"/>
                <a:cs typeface="Tahoma"/>
              </a:rPr>
              <a:t> tipo: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05"/>
              </a:spcBef>
            </a:pPr>
            <a:endParaRPr sz="2000">
              <a:latin typeface="Tahoma"/>
              <a:cs typeface="Tahoma"/>
            </a:endParaRPr>
          </a:p>
          <a:p>
            <a:pPr marL="621665" marR="39370" indent="-609600">
              <a:lnSpc>
                <a:spcPts val="2160"/>
              </a:lnSpc>
            </a:pPr>
            <a:r>
              <a:rPr dirty="0" sz="2000" spc="-90" b="1">
                <a:latin typeface="Tahoma"/>
                <a:cs typeface="Tahoma"/>
              </a:rPr>
              <a:t>TÉCNICO: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¿Con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qué</a:t>
            </a:r>
            <a:r>
              <a:rPr dirty="0" sz="2000" spc="2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precisión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25" b="1">
                <a:latin typeface="Tahoma"/>
                <a:cs typeface="Tahoma"/>
              </a:rPr>
              <a:t> </a:t>
            </a:r>
            <a:r>
              <a:rPr dirty="0" sz="2000" spc="-95" b="1">
                <a:latin typeface="Tahoma"/>
                <a:cs typeface="Tahoma"/>
              </a:rPr>
              <a:t>ser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85" b="1">
                <a:latin typeface="Tahoma"/>
                <a:cs typeface="Tahoma"/>
              </a:rPr>
              <a:t>transmitida</a:t>
            </a:r>
            <a:r>
              <a:rPr dirty="0" sz="2000" spc="3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la </a:t>
            </a:r>
            <a:r>
              <a:rPr dirty="0" sz="2000" spc="-45" b="1">
                <a:latin typeface="Tahoma"/>
                <a:cs typeface="Tahoma"/>
              </a:rPr>
              <a:t>información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deseada?</a:t>
            </a:r>
            <a:endParaRPr sz="2000">
              <a:latin typeface="Tahoma"/>
              <a:cs typeface="Tahoma"/>
            </a:endParaRPr>
          </a:p>
          <a:p>
            <a:pPr marL="621665" marR="461645" indent="-609600">
              <a:lnSpc>
                <a:spcPts val="2160"/>
              </a:lnSpc>
              <a:spcBef>
                <a:spcPts val="1085"/>
              </a:spcBef>
            </a:pP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spc="25" b="1">
                <a:latin typeface="Tahoma"/>
                <a:cs typeface="Tahoma"/>
              </a:rPr>
              <a:t> </a:t>
            </a:r>
            <a:r>
              <a:rPr dirty="0" sz="2000" spc="-125" b="1">
                <a:latin typeface="Tahoma"/>
                <a:cs typeface="Tahoma"/>
              </a:rPr>
              <a:t>SIGNIFICADO: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¿Cómo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mensaje</a:t>
            </a:r>
            <a:r>
              <a:rPr dirty="0" sz="2000" spc="25" b="1">
                <a:latin typeface="Tahoma"/>
                <a:cs typeface="Tahoma"/>
              </a:rPr>
              <a:t> </a:t>
            </a:r>
            <a:r>
              <a:rPr dirty="0" sz="2000" spc="-100" b="1">
                <a:latin typeface="Tahoma"/>
                <a:cs typeface="Tahoma"/>
              </a:rPr>
              <a:t>transmitido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es </a:t>
            </a:r>
            <a:r>
              <a:rPr dirty="0" sz="2000" spc="-40" b="1">
                <a:latin typeface="Tahoma"/>
                <a:cs typeface="Tahoma"/>
              </a:rPr>
              <a:t>portador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significado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deseado?</a:t>
            </a:r>
            <a:endParaRPr sz="2000">
              <a:latin typeface="Tahoma"/>
              <a:cs typeface="Tahoma"/>
            </a:endParaRPr>
          </a:p>
          <a:p>
            <a:pPr marL="621665" marR="723900" indent="-609600">
              <a:lnSpc>
                <a:spcPts val="2160"/>
              </a:lnSpc>
              <a:spcBef>
                <a:spcPts val="1080"/>
              </a:spcBef>
            </a:pP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145" b="1">
                <a:latin typeface="Tahoma"/>
                <a:cs typeface="Tahoma"/>
              </a:rPr>
              <a:t>EFICIENCIA: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¿Con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qué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efectividad</a:t>
            </a:r>
            <a:r>
              <a:rPr dirty="0" sz="2000" b="1">
                <a:latin typeface="Tahoma"/>
                <a:cs typeface="Tahoma"/>
              </a:rPr>
              <a:t> el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mensaje </a:t>
            </a:r>
            <a:r>
              <a:rPr dirty="0" sz="2000" b="1">
                <a:latin typeface="Tahoma"/>
                <a:cs typeface="Tahoma"/>
              </a:rPr>
              <a:t>recibido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afecta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conducta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forma deseada?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PROBLEMA</a:t>
            </a:r>
            <a:r>
              <a:rPr dirty="0" sz="1600" spc="-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TÉCNICO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18427" y="2044932"/>
            <a:ext cx="7083425" cy="389699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622300" marR="5080" indent="-610235">
              <a:lnSpc>
                <a:spcPts val="2160"/>
              </a:lnSpc>
              <a:spcBef>
                <a:spcPts val="375"/>
              </a:spcBef>
            </a:pPr>
            <a:r>
              <a:rPr dirty="0" sz="2000" b="1">
                <a:latin typeface="Tahoma"/>
                <a:cs typeface="Tahoma"/>
              </a:rPr>
              <a:t>¿Con</a:t>
            </a:r>
            <a:r>
              <a:rPr dirty="0" sz="2000" spc="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qué</a:t>
            </a:r>
            <a:r>
              <a:rPr dirty="0" sz="2000" spc="5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precisión</a:t>
            </a:r>
            <a:r>
              <a:rPr dirty="0" sz="2000" spc="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55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ser</a:t>
            </a:r>
            <a:r>
              <a:rPr dirty="0" sz="2000" spc="5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transmitida</a:t>
            </a:r>
            <a:r>
              <a:rPr dirty="0" sz="2000" spc="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5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información </a:t>
            </a:r>
            <a:r>
              <a:rPr dirty="0" sz="2000" spc="-10" b="1">
                <a:latin typeface="Tahoma"/>
                <a:cs typeface="Tahoma"/>
              </a:rPr>
              <a:t>deseada?.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05"/>
              </a:spcBef>
            </a:pPr>
            <a:endParaRPr sz="2000">
              <a:latin typeface="Tahoma"/>
              <a:cs typeface="Tahoma"/>
            </a:endParaRPr>
          </a:p>
          <a:p>
            <a:pPr algn="just" marL="621665" marR="6350" indent="-608965">
              <a:lnSpc>
                <a:spcPts val="2160"/>
              </a:lnSpc>
            </a:pP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42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profesor</a:t>
            </a:r>
            <a:r>
              <a:rPr dirty="0" sz="2000" spc="430" b="1">
                <a:latin typeface="Tahoma"/>
                <a:cs typeface="Tahoma"/>
              </a:rPr>
              <a:t>  </a:t>
            </a:r>
            <a:r>
              <a:rPr dirty="0" sz="2000" spc="70" b="1">
                <a:latin typeface="Tahoma"/>
                <a:cs typeface="Tahoma"/>
              </a:rPr>
              <a:t>debe</a:t>
            </a:r>
            <a:r>
              <a:rPr dirty="0" sz="2000" spc="430" b="1">
                <a:latin typeface="Tahoma"/>
                <a:cs typeface="Tahoma"/>
              </a:rPr>
              <a:t> 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adaptar</a:t>
            </a:r>
            <a:r>
              <a:rPr dirty="0" sz="2000" spc="42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434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información</a:t>
            </a:r>
            <a:r>
              <a:rPr dirty="0" sz="2000" spc="425" b="1">
                <a:latin typeface="Tahoma"/>
                <a:cs typeface="Tahoma"/>
              </a:rPr>
              <a:t> 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430" b="1">
                <a:latin typeface="Tahoma"/>
                <a:cs typeface="Tahoma"/>
              </a:rPr>
              <a:t>  </a:t>
            </a:r>
            <a:r>
              <a:rPr dirty="0" sz="2000" spc="-25" b="1">
                <a:latin typeface="Tahoma"/>
                <a:cs typeface="Tahoma"/>
              </a:rPr>
              <a:t>las </a:t>
            </a:r>
            <a:r>
              <a:rPr dirty="0" u="sng" sz="2000" spc="6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capacidades</a:t>
            </a:r>
            <a:r>
              <a:rPr dirty="0" u="sng" sz="2000" spc="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3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cognitivas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alumno,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empleando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un </a:t>
            </a:r>
            <a:r>
              <a:rPr dirty="0" sz="2000" spc="-10" b="1">
                <a:latin typeface="Tahoma"/>
                <a:cs typeface="Tahoma"/>
              </a:rPr>
              <a:t>lenguaje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75" b="1">
                <a:latin typeface="Tahoma"/>
                <a:cs typeface="Tahoma"/>
              </a:rPr>
              <a:t>adecuado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para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-120" b="1">
                <a:latin typeface="Tahoma"/>
                <a:cs typeface="Tahoma"/>
              </a:rPr>
              <a:t>su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comprensión</a:t>
            </a:r>
            <a:r>
              <a:rPr dirty="0" sz="2000" spc="-10" b="1">
                <a:latin typeface="Tahoma"/>
                <a:cs typeface="Tahoma"/>
              </a:rPr>
              <a:t>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905"/>
              </a:spcBef>
            </a:pPr>
            <a:endParaRPr sz="2000">
              <a:latin typeface="Tahoma"/>
              <a:cs typeface="Tahoma"/>
            </a:endParaRPr>
          </a:p>
          <a:p>
            <a:pPr algn="just" marL="621665" marR="6985" indent="-609600">
              <a:lnSpc>
                <a:spcPts val="2160"/>
              </a:lnSpc>
            </a:pPr>
            <a:r>
              <a:rPr dirty="0" sz="2000" b="1">
                <a:latin typeface="Tahoma"/>
                <a:cs typeface="Tahoma"/>
              </a:rPr>
              <a:t>Conseguido</a:t>
            </a:r>
            <a:r>
              <a:rPr dirty="0" sz="2000" spc="9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este</a:t>
            </a:r>
            <a:r>
              <a:rPr dirty="0" sz="2000" spc="10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primer</a:t>
            </a:r>
            <a:r>
              <a:rPr dirty="0" sz="2000" spc="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paso,</a:t>
            </a:r>
            <a:r>
              <a:rPr dirty="0" sz="2000" spc="10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100" b="1"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retención</a:t>
            </a:r>
            <a:r>
              <a:rPr dirty="0" sz="2000" spc="9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9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mensaje </a:t>
            </a:r>
            <a:r>
              <a:rPr dirty="0" sz="2000" b="1">
                <a:latin typeface="Tahoma"/>
                <a:cs typeface="Tahoma"/>
              </a:rPr>
              <a:t>dependerá</a:t>
            </a:r>
            <a:r>
              <a:rPr dirty="0" sz="2000" spc="20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204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200" b="1">
                <a:latin typeface="Tahoma"/>
                <a:cs typeface="Tahoma"/>
              </a:rPr>
              <a:t> </a:t>
            </a:r>
            <a:r>
              <a:rPr dirty="0" u="sng" sz="2000" spc="9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capacidad</a:t>
            </a:r>
            <a:r>
              <a:rPr dirty="0" u="sng" sz="2000" spc="204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u="sng" sz="2000" spc="204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memorización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del </a:t>
            </a:r>
            <a:r>
              <a:rPr dirty="0" sz="2000" b="1">
                <a:latin typeface="Tahoma"/>
                <a:cs typeface="Tahoma"/>
              </a:rPr>
              <a:t>alumno,</a:t>
            </a:r>
            <a:r>
              <a:rPr dirty="0" sz="2000" spc="3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37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3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su</a:t>
            </a:r>
            <a:r>
              <a:rPr dirty="0" sz="2000" spc="3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vez</a:t>
            </a:r>
            <a:r>
              <a:rPr dirty="0" sz="2000" spc="3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estará</a:t>
            </a:r>
            <a:r>
              <a:rPr dirty="0" sz="2000" spc="3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influenciada</a:t>
            </a:r>
            <a:r>
              <a:rPr dirty="0" sz="2000" spc="3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por</a:t>
            </a:r>
            <a:r>
              <a:rPr dirty="0" sz="2000" spc="36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su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motivación,</a:t>
            </a:r>
            <a:r>
              <a:rPr dirty="0" u="sng" sz="2000" spc="28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atención</a:t>
            </a:r>
            <a:r>
              <a:rPr dirty="0" sz="2000" spc="30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295" b="1">
                <a:latin typeface="Tahoma"/>
                <a:cs typeface="Tahoma"/>
              </a:rPr>
              <a:t> </a:t>
            </a:r>
            <a:r>
              <a:rPr dirty="0" sz="2000" spc="85" b="1">
                <a:latin typeface="Tahoma"/>
                <a:cs typeface="Tahoma"/>
              </a:rPr>
              <a:t>capacidad</a:t>
            </a:r>
            <a:r>
              <a:rPr dirty="0" sz="2000" spc="31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305" b="1">
                <a:latin typeface="Tahoma"/>
                <a:cs typeface="Tahoma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asimilación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mensaje.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PROBLEMA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SIGNIFICADO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12736" y="2255983"/>
            <a:ext cx="7370445" cy="334899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622300" marR="5080" indent="-610235">
              <a:lnSpc>
                <a:spcPct val="70000"/>
              </a:lnSpc>
              <a:spcBef>
                <a:spcPts val="780"/>
              </a:spcBef>
              <a:tabLst>
                <a:tab pos="1021715" algn="l"/>
                <a:tab pos="1385570" algn="l"/>
                <a:tab pos="2543810" algn="l"/>
                <a:tab pos="3982720" algn="l"/>
                <a:tab pos="4395470" algn="l"/>
                <a:tab pos="5558155" algn="l"/>
                <a:tab pos="6081395" algn="l"/>
              </a:tabLst>
            </a:pPr>
            <a:r>
              <a:rPr dirty="0" sz="1900" spc="-10" b="1">
                <a:latin typeface="Tahoma"/>
                <a:cs typeface="Tahoma"/>
              </a:rPr>
              <a:t>¿Cómo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el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mensaje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transmitido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es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portador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del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40" b="1">
                <a:latin typeface="Tahoma"/>
                <a:cs typeface="Tahoma"/>
              </a:rPr>
              <a:t>significado </a:t>
            </a:r>
            <a:r>
              <a:rPr dirty="0" sz="1900" spc="-10" b="1">
                <a:latin typeface="Tahoma"/>
                <a:cs typeface="Tahoma"/>
              </a:rPr>
              <a:t>deseado?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1900">
              <a:latin typeface="Tahoma"/>
              <a:cs typeface="Tahoma"/>
            </a:endParaRPr>
          </a:p>
          <a:p>
            <a:pPr marL="12700">
              <a:lnSpc>
                <a:spcPts val="1939"/>
              </a:lnSpc>
              <a:spcBef>
                <a:spcPts val="5"/>
              </a:spcBef>
              <a:tabLst>
                <a:tab pos="349250" algn="l"/>
                <a:tab pos="1457325" algn="l"/>
                <a:tab pos="2473960" algn="l"/>
                <a:tab pos="3926204" algn="l"/>
                <a:tab pos="4538980" algn="l"/>
                <a:tab pos="4906010" algn="l"/>
                <a:tab pos="6068695" algn="l"/>
              </a:tabLst>
            </a:pPr>
            <a:r>
              <a:rPr dirty="0" sz="1900" spc="-25" b="1">
                <a:latin typeface="Tahoma"/>
                <a:cs typeface="Tahoma"/>
              </a:rPr>
              <a:t>El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profesor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deberá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asegurarse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que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el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u="sng" sz="19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mensaje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85" b="1">
                <a:latin typeface="Tahoma"/>
                <a:cs typeface="Tahoma"/>
              </a:rPr>
              <a:t>transmitido</a:t>
            </a:r>
            <a:endParaRPr sz="1900">
              <a:latin typeface="Tahoma"/>
              <a:cs typeface="Tahoma"/>
            </a:endParaRPr>
          </a:p>
          <a:p>
            <a:pPr marL="622300" marR="6985">
              <a:lnSpc>
                <a:spcPct val="70000"/>
              </a:lnSpc>
              <a:spcBef>
                <a:spcPts val="340"/>
              </a:spcBef>
              <a:tabLst>
                <a:tab pos="1402715" algn="l"/>
                <a:tab pos="2560955" algn="l"/>
                <a:tab pos="3274060" algn="l"/>
                <a:tab pos="3926204" algn="l"/>
                <a:tab pos="4342130" algn="l"/>
                <a:tab pos="5163820" algn="l"/>
                <a:tab pos="5820410" algn="l"/>
                <a:tab pos="6278880" algn="l"/>
              </a:tabLst>
            </a:pPr>
            <a:r>
              <a:rPr dirty="0" sz="1900" spc="-10" b="1">
                <a:latin typeface="Tahoma"/>
                <a:cs typeface="Tahoma"/>
              </a:rPr>
              <a:t>tiene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u="sng" sz="19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relación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	</a:t>
            </a:r>
            <a:r>
              <a:rPr dirty="0" u="sng" sz="19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total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25" b="1">
                <a:latin typeface="Tahoma"/>
                <a:cs typeface="Tahoma"/>
              </a:rPr>
              <a:t>con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la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10" b="1">
                <a:latin typeface="Tahoma"/>
                <a:cs typeface="Tahoma"/>
              </a:rPr>
              <a:t>tarea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que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5" b="1">
                <a:latin typeface="Tahoma"/>
                <a:cs typeface="Tahoma"/>
              </a:rPr>
              <a:t>se</a:t>
            </a:r>
            <a:r>
              <a:rPr dirty="0" sz="1900" b="1">
                <a:latin typeface="Tahoma"/>
                <a:cs typeface="Tahoma"/>
              </a:rPr>
              <a:t>	</a:t>
            </a:r>
            <a:r>
              <a:rPr dirty="0" sz="1900" spc="-20" b="1">
                <a:latin typeface="Tahoma"/>
                <a:cs typeface="Tahoma"/>
              </a:rPr>
              <a:t>pretende </a:t>
            </a:r>
            <a:r>
              <a:rPr dirty="0" sz="1900" spc="-10" b="1">
                <a:latin typeface="Tahoma"/>
                <a:cs typeface="Tahoma"/>
              </a:rPr>
              <a:t>enseñar.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415"/>
              </a:spcBef>
            </a:pPr>
            <a:endParaRPr sz="1900">
              <a:latin typeface="Tahoma"/>
              <a:cs typeface="Tahoma"/>
            </a:endParaRPr>
          </a:p>
          <a:p>
            <a:pPr marL="622300" marR="5715" indent="-610235">
              <a:lnSpc>
                <a:spcPct val="70000"/>
              </a:lnSpc>
            </a:pP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365" b="1"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eficacia</a:t>
            </a:r>
            <a:r>
              <a:rPr dirty="0" sz="1900" spc="38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dependerá</a:t>
            </a:r>
            <a:r>
              <a:rPr dirty="0" sz="1900" spc="395" b="1">
                <a:latin typeface="Tahoma"/>
                <a:cs typeface="Tahoma"/>
              </a:rPr>
              <a:t> </a:t>
            </a:r>
            <a:r>
              <a:rPr dirty="0" sz="1900" spc="65" b="1">
                <a:latin typeface="Tahoma"/>
                <a:cs typeface="Tahoma"/>
              </a:rPr>
              <a:t>de</a:t>
            </a:r>
            <a:r>
              <a:rPr dirty="0" sz="1900" spc="37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385" b="1"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amplia</a:t>
            </a:r>
            <a:r>
              <a:rPr dirty="0" u="sng" sz="1900" spc="3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y</a:t>
            </a:r>
            <a:r>
              <a:rPr dirty="0" u="sng" sz="1900" spc="38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objetiva</a:t>
            </a:r>
            <a:r>
              <a:rPr dirty="0" u="sng" sz="1900" spc="38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información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del</a:t>
            </a:r>
            <a:r>
              <a:rPr dirty="0" sz="1900" spc="-50" b="1">
                <a:latin typeface="Tahoma"/>
                <a:cs typeface="Tahoma"/>
              </a:rPr>
              <a:t> </a:t>
            </a:r>
            <a:r>
              <a:rPr dirty="0" sz="1900" spc="-75" b="1">
                <a:latin typeface="Tahoma"/>
                <a:cs typeface="Tahoma"/>
              </a:rPr>
              <a:t>profesor</a:t>
            </a:r>
            <a:r>
              <a:rPr dirty="0" sz="1900" spc="-20" b="1">
                <a:latin typeface="Tahoma"/>
                <a:cs typeface="Tahoma"/>
              </a:rPr>
              <a:t> </a:t>
            </a:r>
            <a:r>
              <a:rPr dirty="0" sz="1900" spc="-25" b="1">
                <a:latin typeface="Tahoma"/>
                <a:cs typeface="Tahoma"/>
              </a:rPr>
              <a:t>sobre</a:t>
            </a:r>
            <a:r>
              <a:rPr dirty="0" sz="1900" spc="-3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materia.</a:t>
            </a:r>
            <a:endParaRPr sz="1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410"/>
              </a:spcBef>
            </a:pPr>
            <a:endParaRPr sz="1900">
              <a:latin typeface="Tahoma"/>
              <a:cs typeface="Tahoma"/>
            </a:endParaRPr>
          </a:p>
          <a:p>
            <a:pPr marL="622300" marR="6350" indent="-610235">
              <a:lnSpc>
                <a:spcPct val="70000"/>
              </a:lnSpc>
              <a:spcBef>
                <a:spcPts val="5"/>
              </a:spcBef>
            </a:pPr>
            <a:r>
              <a:rPr dirty="0" sz="1900" b="1">
                <a:latin typeface="Tahoma"/>
                <a:cs typeface="Tahoma"/>
              </a:rPr>
              <a:t>No</a:t>
            </a:r>
            <a:r>
              <a:rPr dirty="0" sz="1900" spc="-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vale</a:t>
            </a:r>
            <a:r>
              <a:rPr dirty="0" sz="1900" spc="1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sólo</a:t>
            </a:r>
            <a:r>
              <a:rPr dirty="0" sz="1900" spc="5" b="1">
                <a:latin typeface="Tahoma"/>
                <a:cs typeface="Tahoma"/>
              </a:rPr>
              <a:t> </a:t>
            </a:r>
            <a:r>
              <a:rPr dirty="0" sz="1900" spc="50" b="1">
                <a:latin typeface="Tahoma"/>
                <a:cs typeface="Tahoma"/>
              </a:rPr>
              <a:t>con</a:t>
            </a:r>
            <a:r>
              <a:rPr dirty="0" sz="1900" spc="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10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comprensión</a:t>
            </a:r>
            <a:r>
              <a:rPr dirty="0" sz="1900" b="1">
                <a:latin typeface="Tahoma"/>
                <a:cs typeface="Tahoma"/>
              </a:rPr>
              <a:t> del</a:t>
            </a:r>
            <a:r>
              <a:rPr dirty="0" sz="1900" spc="15" b="1">
                <a:latin typeface="Tahoma"/>
                <a:cs typeface="Tahoma"/>
              </a:rPr>
              <a:t> </a:t>
            </a:r>
            <a:r>
              <a:rPr dirty="0" sz="1900" spc="-20" b="1">
                <a:latin typeface="Tahoma"/>
                <a:cs typeface="Tahoma"/>
              </a:rPr>
              <a:t>mensaje.</a:t>
            </a:r>
            <a:r>
              <a:rPr dirty="0" sz="1900" spc="5" b="1">
                <a:latin typeface="Tahoma"/>
                <a:cs typeface="Tahoma"/>
              </a:rPr>
              <a:t> </a:t>
            </a:r>
            <a:r>
              <a:rPr dirty="0" sz="1900" spc="-155" b="1">
                <a:latin typeface="Tahoma"/>
                <a:cs typeface="Tahoma"/>
              </a:rPr>
              <a:t>Es</a:t>
            </a:r>
            <a:r>
              <a:rPr dirty="0" sz="1900" spc="20" b="1"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necesaria</a:t>
            </a:r>
            <a:r>
              <a:rPr dirty="0" u="sng" sz="1900" spc="-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9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la</a:t>
            </a:r>
            <a:r>
              <a:rPr dirty="0" sz="1900" spc="-25" b="1">
                <a:latin typeface="Tahoma"/>
                <a:cs typeface="Tahoma"/>
              </a:rPr>
              <a:t> </a:t>
            </a:r>
            <a:r>
              <a:rPr dirty="0" u="sng" sz="19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acción</a:t>
            </a:r>
            <a:r>
              <a:rPr dirty="0" sz="1900" b="1">
                <a:latin typeface="Tahoma"/>
                <a:cs typeface="Tahoma"/>
              </a:rPr>
              <a:t>,</a:t>
            </a:r>
            <a:r>
              <a:rPr dirty="0" sz="1900" spc="9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la</a:t>
            </a:r>
            <a:r>
              <a:rPr dirty="0" sz="1900" spc="10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ejecución</a:t>
            </a:r>
            <a:r>
              <a:rPr dirty="0" sz="1900" spc="75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física.</a:t>
            </a:r>
            <a:endParaRPr sz="1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PROBLEMA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EFICIENCIA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63180" y="2045147"/>
            <a:ext cx="73298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latin typeface="Tahoma"/>
                <a:cs typeface="Tahoma"/>
              </a:rPr>
              <a:t>¿Qué</a:t>
            </a:r>
            <a:r>
              <a:rPr dirty="0" sz="1600" spc="235" b="1">
                <a:latin typeface="Tahoma"/>
                <a:cs typeface="Tahoma"/>
              </a:rPr>
              <a:t> </a:t>
            </a:r>
            <a:r>
              <a:rPr dirty="0" sz="1600" spc="-60" b="1">
                <a:latin typeface="Tahoma"/>
                <a:cs typeface="Tahoma"/>
              </a:rPr>
              <a:t>requisitos</a:t>
            </a:r>
            <a:r>
              <a:rPr dirty="0" sz="1600" spc="235" b="1">
                <a:latin typeface="Tahoma"/>
                <a:cs typeface="Tahoma"/>
              </a:rPr>
              <a:t> </a:t>
            </a:r>
            <a:r>
              <a:rPr dirty="0" sz="1600" spc="50" b="1">
                <a:latin typeface="Tahoma"/>
                <a:cs typeface="Tahoma"/>
              </a:rPr>
              <a:t>debe</a:t>
            </a:r>
            <a:r>
              <a:rPr dirty="0" sz="1600" spc="24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contemplar</a:t>
            </a:r>
            <a:r>
              <a:rPr dirty="0" sz="1600" spc="25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un</a:t>
            </a:r>
            <a:r>
              <a:rPr dirty="0" sz="1600" spc="23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mensaje</a:t>
            </a:r>
            <a:r>
              <a:rPr dirty="0" sz="1600" spc="229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docente</a:t>
            </a:r>
            <a:r>
              <a:rPr dirty="0" sz="1600" spc="24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para</a:t>
            </a:r>
            <a:r>
              <a:rPr dirty="0" sz="1600" spc="24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afectar</a:t>
            </a:r>
            <a:r>
              <a:rPr dirty="0" sz="1600" spc="235" b="1">
                <a:latin typeface="Tahoma"/>
                <a:cs typeface="Tahoma"/>
              </a:rPr>
              <a:t> </a:t>
            </a:r>
            <a:r>
              <a:rPr dirty="0" sz="1600" spc="-25" b="1">
                <a:latin typeface="Tahoma"/>
                <a:cs typeface="Tahoma"/>
              </a:rPr>
              <a:t>la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572878" y="2191491"/>
            <a:ext cx="44716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latin typeface="Tahoma"/>
                <a:cs typeface="Tahoma"/>
              </a:rPr>
              <a:t>conducta</a:t>
            </a:r>
            <a:r>
              <a:rPr dirty="0" sz="1600" spc="4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del</a:t>
            </a:r>
            <a:r>
              <a:rPr dirty="0" sz="1600" spc="35" b="1">
                <a:latin typeface="Tahoma"/>
                <a:cs typeface="Tahoma"/>
              </a:rPr>
              <a:t> </a:t>
            </a:r>
            <a:r>
              <a:rPr dirty="0" sz="1600" spc="-20" b="1">
                <a:latin typeface="Tahoma"/>
                <a:cs typeface="Tahoma"/>
              </a:rPr>
              <a:t>alumno</a:t>
            </a:r>
            <a:r>
              <a:rPr dirty="0" sz="1600" spc="3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en</a:t>
            </a:r>
            <a:r>
              <a:rPr dirty="0" sz="1600" spc="1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la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spc="-45" b="1">
                <a:latin typeface="Tahoma"/>
                <a:cs typeface="Tahoma"/>
              </a:rPr>
              <a:t>forma</a:t>
            </a:r>
            <a:r>
              <a:rPr dirty="0" sz="1600" spc="3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deseada</a:t>
            </a:r>
            <a:r>
              <a:rPr dirty="0" sz="1600" spc="45" b="1">
                <a:latin typeface="Tahoma"/>
                <a:cs typeface="Tahoma"/>
              </a:rPr>
              <a:t> </a:t>
            </a:r>
            <a:r>
              <a:rPr dirty="0" sz="1600" spc="-50" b="1">
                <a:latin typeface="Tahoma"/>
                <a:cs typeface="Tahoma"/>
              </a:rPr>
              <a:t>?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63180" y="2734097"/>
            <a:ext cx="267462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35" b="1">
                <a:latin typeface="Tahoma"/>
                <a:cs typeface="Tahoma"/>
              </a:rPr>
              <a:t>La</a:t>
            </a:r>
            <a:r>
              <a:rPr dirty="0" sz="1600" spc="-45" b="1">
                <a:latin typeface="Tahoma"/>
                <a:cs typeface="Tahoma"/>
              </a:rPr>
              <a:t> </a:t>
            </a:r>
            <a:r>
              <a:rPr dirty="0" sz="1600" spc="-35" b="1">
                <a:latin typeface="Tahoma"/>
                <a:cs typeface="Tahoma"/>
              </a:rPr>
              <a:t>información</a:t>
            </a:r>
            <a:r>
              <a:rPr dirty="0" sz="1600" spc="1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deberá</a:t>
            </a:r>
            <a:r>
              <a:rPr dirty="0" sz="1600" spc="-10" b="1">
                <a:latin typeface="Tahoma"/>
                <a:cs typeface="Tahoma"/>
              </a:rPr>
              <a:t> </a:t>
            </a:r>
            <a:r>
              <a:rPr dirty="0" sz="1600" spc="-55" b="1">
                <a:latin typeface="Tahoma"/>
                <a:cs typeface="Tahoma"/>
              </a:rPr>
              <a:t>ser: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63180" y="3276704"/>
            <a:ext cx="483235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600" spc="-1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OBJETIVA</a:t>
            </a:r>
            <a:r>
              <a:rPr dirty="0" sz="1600" spc="-110" b="1">
                <a:latin typeface="Tahoma"/>
                <a:cs typeface="Tahoma"/>
              </a:rPr>
              <a:t>:</a:t>
            </a:r>
            <a:r>
              <a:rPr dirty="0" sz="1600" spc="4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Concreta</a:t>
            </a:r>
            <a:r>
              <a:rPr dirty="0" sz="1600" spc="3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y</a:t>
            </a:r>
            <a:r>
              <a:rPr dirty="0" sz="1600" spc="10" b="1">
                <a:latin typeface="Tahoma"/>
                <a:cs typeface="Tahoma"/>
              </a:rPr>
              <a:t> </a:t>
            </a:r>
            <a:r>
              <a:rPr dirty="0" sz="1600" spc="-110" b="1">
                <a:latin typeface="Tahoma"/>
                <a:cs typeface="Tahoma"/>
              </a:rPr>
              <a:t>sin</a:t>
            </a:r>
            <a:r>
              <a:rPr dirty="0" sz="1600" spc="5" b="1">
                <a:latin typeface="Tahoma"/>
                <a:cs typeface="Tahoma"/>
              </a:rPr>
              <a:t> </a:t>
            </a:r>
            <a:r>
              <a:rPr dirty="0" sz="1600" spc="-80" b="1">
                <a:latin typeface="Tahoma"/>
                <a:cs typeface="Tahoma"/>
              </a:rPr>
              <a:t>errores</a:t>
            </a:r>
            <a:r>
              <a:rPr dirty="0" sz="1600" spc="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conceptuales</a:t>
            </a:r>
            <a:r>
              <a:rPr dirty="0" sz="1600" spc="55" b="1">
                <a:latin typeface="Tahoma"/>
                <a:cs typeface="Tahoma"/>
              </a:rPr>
              <a:t> </a:t>
            </a:r>
            <a:r>
              <a:rPr dirty="0" sz="1600" spc="-50" b="1">
                <a:latin typeface="Tahoma"/>
                <a:cs typeface="Tahoma"/>
              </a:rPr>
              <a:t>o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572725" y="3422815"/>
            <a:ext cx="125603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45" b="1">
                <a:latin typeface="Tahoma"/>
                <a:cs typeface="Tahoma"/>
              </a:rPr>
              <a:t>descriptivos.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963028" y="3965421"/>
            <a:ext cx="440245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600" spc="-18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SUFICIENTE</a:t>
            </a:r>
            <a:r>
              <a:rPr dirty="0" sz="1600" spc="-180" b="1">
                <a:latin typeface="Tahoma"/>
                <a:cs typeface="Tahoma"/>
              </a:rPr>
              <a:t>:</a:t>
            </a:r>
            <a:r>
              <a:rPr dirty="0" sz="1600" spc="50" b="1">
                <a:latin typeface="Tahoma"/>
                <a:cs typeface="Tahoma"/>
              </a:rPr>
              <a:t> </a:t>
            </a:r>
            <a:r>
              <a:rPr dirty="0" sz="1600" spc="-75" b="1">
                <a:latin typeface="Tahoma"/>
                <a:cs typeface="Tahoma"/>
              </a:rPr>
              <a:t>Equilibrio</a:t>
            </a:r>
            <a:r>
              <a:rPr dirty="0" sz="1600" spc="30" b="1">
                <a:latin typeface="Tahoma"/>
                <a:cs typeface="Tahoma"/>
              </a:rPr>
              <a:t> </a:t>
            </a:r>
            <a:r>
              <a:rPr dirty="0" sz="1600" spc="-65" b="1">
                <a:latin typeface="Tahoma"/>
                <a:cs typeface="Tahoma"/>
              </a:rPr>
              <a:t>entre</a:t>
            </a:r>
            <a:r>
              <a:rPr dirty="0" sz="1600" spc="-2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la</a:t>
            </a:r>
            <a:r>
              <a:rPr dirty="0" sz="1600" spc="15" b="1">
                <a:latin typeface="Tahoma"/>
                <a:cs typeface="Tahoma"/>
              </a:rPr>
              <a:t> </a:t>
            </a:r>
            <a:r>
              <a:rPr dirty="0" sz="1600" spc="-35" b="1">
                <a:latin typeface="Tahoma"/>
                <a:cs typeface="Tahoma"/>
              </a:rPr>
              <a:t>saturación</a:t>
            </a:r>
            <a:r>
              <a:rPr dirty="0" sz="1600" spc="1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y</a:t>
            </a:r>
            <a:r>
              <a:rPr dirty="0" sz="1600" spc="-20" b="1">
                <a:latin typeface="Tahoma"/>
                <a:cs typeface="Tahoma"/>
              </a:rPr>
              <a:t> </a:t>
            </a:r>
            <a:r>
              <a:rPr dirty="0" sz="1600" spc="-25" b="1">
                <a:latin typeface="Tahoma"/>
                <a:cs typeface="Tahoma"/>
              </a:rPr>
              <a:t>la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572632" y="4111663"/>
            <a:ext cx="22447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35" b="1">
                <a:latin typeface="Tahoma"/>
                <a:cs typeface="Tahoma"/>
              </a:rPr>
              <a:t>insuficiencia</a:t>
            </a:r>
            <a:r>
              <a:rPr dirty="0" sz="1600" spc="6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spc="-10" b="1">
                <a:latin typeface="Tahoma"/>
                <a:cs typeface="Tahoma"/>
              </a:rPr>
              <a:t>datos.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962935" y="4654269"/>
            <a:ext cx="41027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6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ORGANIZADA</a:t>
            </a:r>
            <a:r>
              <a:rPr dirty="0" sz="1600" spc="-50" b="1">
                <a:latin typeface="Tahoma"/>
                <a:cs typeface="Tahoma"/>
              </a:rPr>
              <a:t>:</a:t>
            </a:r>
            <a:r>
              <a:rPr dirty="0" sz="1600" spc="-15" b="1">
                <a:latin typeface="Tahoma"/>
                <a:cs typeface="Tahoma"/>
              </a:rPr>
              <a:t> </a:t>
            </a:r>
            <a:r>
              <a:rPr dirty="0" sz="1600" spc="-65" b="1">
                <a:latin typeface="Tahoma"/>
                <a:cs typeface="Tahoma"/>
              </a:rPr>
              <a:t>Estructurada</a:t>
            </a:r>
            <a:r>
              <a:rPr dirty="0" sz="1600" spc="-55" b="1">
                <a:latin typeface="Tahoma"/>
                <a:cs typeface="Tahoma"/>
              </a:rPr>
              <a:t> </a:t>
            </a:r>
            <a:r>
              <a:rPr dirty="0" sz="1600" spc="-10" b="1">
                <a:latin typeface="Tahoma"/>
                <a:cs typeface="Tahoma"/>
              </a:rPr>
              <a:t>lógicamente.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962999" y="5196774"/>
            <a:ext cx="57423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6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ADECUADA</a:t>
            </a:r>
            <a:r>
              <a:rPr dirty="0" sz="1600" spc="-25" b="1">
                <a:latin typeface="Tahoma"/>
                <a:cs typeface="Tahoma"/>
              </a:rPr>
              <a:t>:</a:t>
            </a:r>
            <a:r>
              <a:rPr dirty="0" sz="1600" spc="8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Selección</a:t>
            </a:r>
            <a:r>
              <a:rPr dirty="0" sz="1600" spc="7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spc="-50" b="1">
                <a:latin typeface="Tahoma"/>
                <a:cs typeface="Tahoma"/>
              </a:rPr>
              <a:t>los</a:t>
            </a:r>
            <a:r>
              <a:rPr dirty="0" sz="1600" spc="3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canales</a:t>
            </a:r>
            <a:r>
              <a:rPr dirty="0" sz="1600" spc="4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</a:t>
            </a:r>
            <a:r>
              <a:rPr dirty="0" sz="1600" spc="4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comunicación</a:t>
            </a:r>
            <a:r>
              <a:rPr dirty="0" sz="1600" spc="65" b="1">
                <a:latin typeface="Tahoma"/>
                <a:cs typeface="Tahoma"/>
              </a:rPr>
              <a:t> </a:t>
            </a:r>
            <a:r>
              <a:rPr dirty="0" sz="1600" spc="-50" b="1">
                <a:latin typeface="Tahoma"/>
                <a:cs typeface="Tahoma"/>
              </a:rPr>
              <a:t>y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877168" y="5343055"/>
            <a:ext cx="37096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70" b="1">
                <a:latin typeface="Tahoma"/>
                <a:cs typeface="Tahoma"/>
              </a:rPr>
              <a:t>formas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de</a:t>
            </a:r>
            <a:r>
              <a:rPr dirty="0" sz="1600" spc="15" b="1">
                <a:latin typeface="Tahoma"/>
                <a:cs typeface="Tahoma"/>
              </a:rPr>
              <a:t> </a:t>
            </a:r>
            <a:r>
              <a:rPr dirty="0" sz="1600" spc="-35" b="1">
                <a:latin typeface="Tahoma"/>
                <a:cs typeface="Tahoma"/>
              </a:rPr>
              <a:t>expresión</a:t>
            </a:r>
            <a:r>
              <a:rPr dirty="0" sz="1600" spc="40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adaptadas</a:t>
            </a:r>
            <a:r>
              <a:rPr dirty="0" sz="1600" spc="55" b="1">
                <a:latin typeface="Tahoma"/>
                <a:cs typeface="Tahoma"/>
              </a:rPr>
              <a:t> </a:t>
            </a:r>
            <a:r>
              <a:rPr dirty="0" sz="1600" spc="85" b="1">
                <a:latin typeface="Tahoma"/>
                <a:cs typeface="Tahoma"/>
              </a:rPr>
              <a:t>a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spc="-25" b="1">
                <a:latin typeface="Tahoma"/>
                <a:cs typeface="Tahoma"/>
              </a:rPr>
              <a:t>las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876763" y="5489399"/>
            <a:ext cx="353314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45" b="1">
                <a:latin typeface="Tahoma"/>
                <a:cs typeface="Tahoma"/>
              </a:rPr>
              <a:t>capacidades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spc="-20" b="1">
                <a:latin typeface="Tahoma"/>
                <a:cs typeface="Tahoma"/>
              </a:rPr>
              <a:t>cognitivo</a:t>
            </a:r>
            <a:r>
              <a:rPr dirty="0" sz="1600" spc="-5" b="1">
                <a:latin typeface="Tahoma"/>
                <a:cs typeface="Tahoma"/>
              </a:rPr>
              <a:t> </a:t>
            </a:r>
            <a:r>
              <a:rPr dirty="0" sz="1600" spc="-45" b="1">
                <a:latin typeface="Tahoma"/>
                <a:cs typeface="Tahoma"/>
              </a:rPr>
              <a:t>sensoriales.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RECURSOS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TÉCNICOS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COMUNICACIÓN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07151" y="2033523"/>
            <a:ext cx="7447915" cy="3848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2300" marR="5080" indent="-609600">
              <a:lnSpc>
                <a:spcPct val="100000"/>
              </a:lnSpc>
              <a:spcBef>
                <a:spcPts val="100"/>
              </a:spcBef>
            </a:pPr>
            <a:r>
              <a:rPr dirty="0" sz="2400" spc="-170" b="1">
                <a:latin typeface="Tahoma"/>
                <a:cs typeface="Tahoma"/>
              </a:rPr>
              <a:t>Los</a:t>
            </a:r>
            <a:r>
              <a:rPr dirty="0" sz="2400" spc="-3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canales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95" b="1">
                <a:latin typeface="Tahoma"/>
                <a:cs typeface="Tahoma"/>
              </a:rPr>
              <a:t>los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que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dispone </a:t>
            </a: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90" b="1">
                <a:latin typeface="Tahoma"/>
                <a:cs typeface="Tahoma"/>
              </a:rPr>
              <a:t>profesor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para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la </a:t>
            </a:r>
            <a:r>
              <a:rPr dirty="0" sz="2400" b="1">
                <a:latin typeface="Tahoma"/>
                <a:cs typeface="Tahoma"/>
              </a:rPr>
              <a:t>comunicación</a:t>
            </a:r>
            <a:r>
              <a:rPr dirty="0" sz="2400" spc="240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son:</a:t>
            </a:r>
            <a:endParaRPr sz="2400">
              <a:latin typeface="Tahoma"/>
              <a:cs typeface="Tahoma"/>
            </a:endParaRPr>
          </a:p>
          <a:p>
            <a:pPr marL="12700" marR="1137285">
              <a:lnSpc>
                <a:spcPct val="281700"/>
              </a:lnSpc>
            </a:pPr>
            <a:r>
              <a:rPr dirty="0" sz="2400" spc="-204" b="1">
                <a:latin typeface="Tahoma"/>
                <a:cs typeface="Tahoma"/>
              </a:rPr>
              <a:t>VISUAL: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Mediante</a:t>
            </a:r>
            <a:r>
              <a:rPr dirty="0" sz="2400" spc="-105" b="1">
                <a:latin typeface="Tahoma"/>
                <a:cs typeface="Tahoma"/>
              </a:rPr>
              <a:t> </a:t>
            </a:r>
            <a:r>
              <a:rPr dirty="0" sz="2400" spc="-70" b="1">
                <a:latin typeface="Tahoma"/>
                <a:cs typeface="Tahoma"/>
              </a:rPr>
              <a:t>gestos</a:t>
            </a:r>
            <a:r>
              <a:rPr dirty="0" sz="2400" spc="-6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acciones. </a:t>
            </a:r>
            <a:r>
              <a:rPr dirty="0" sz="2400" spc="-200" b="1">
                <a:latin typeface="Tahoma"/>
                <a:cs typeface="Tahoma"/>
              </a:rPr>
              <a:t>AUDITIVO: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Mediante</a:t>
            </a:r>
            <a:r>
              <a:rPr dirty="0" sz="2400" spc="-10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lenguaje</a:t>
            </a:r>
            <a:r>
              <a:rPr dirty="0" sz="2400" spc="-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40" b="1">
                <a:latin typeface="Tahoma"/>
                <a:cs typeface="Tahoma"/>
              </a:rPr>
              <a:t>sonidos.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330"/>
              </a:spcBef>
            </a:pP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 spc="-204" b="1">
                <a:latin typeface="Tahoma"/>
                <a:cs typeface="Tahoma"/>
              </a:rPr>
              <a:t>KINESTESICO-</a:t>
            </a:r>
            <a:r>
              <a:rPr dirty="0" sz="2400" spc="-240" b="1">
                <a:latin typeface="Tahoma"/>
                <a:cs typeface="Tahoma"/>
              </a:rPr>
              <a:t>TACTIL: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Mediante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manipulaciones.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FACTORES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COMUNICACIÓN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TÉCNICA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18502" y="2140561"/>
            <a:ext cx="7014845" cy="3729354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348615" indent="-335915">
              <a:lnSpc>
                <a:spcPct val="100000"/>
              </a:lnSpc>
              <a:spcBef>
                <a:spcPts val="940"/>
              </a:spcBef>
              <a:buAutoNum type="alphaLcParenR"/>
              <a:tabLst>
                <a:tab pos="348615" algn="l"/>
              </a:tabLst>
            </a:pPr>
            <a:r>
              <a:rPr dirty="0" sz="2000" spc="-80" b="1">
                <a:latin typeface="Tahoma"/>
                <a:cs typeface="Tahoma"/>
              </a:rPr>
              <a:t>INFORMACIÓN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50" b="1">
                <a:latin typeface="Tahoma"/>
                <a:cs typeface="Tahoma"/>
              </a:rPr>
              <a:t>INICIAL:</a:t>
            </a:r>
            <a:endParaRPr sz="2000">
              <a:latin typeface="Tahoma"/>
              <a:cs typeface="Tahoma"/>
            </a:endParaRPr>
          </a:p>
          <a:p>
            <a:pPr marL="621665" marR="5080" indent="-609600">
              <a:lnSpc>
                <a:spcPts val="2160"/>
              </a:lnSpc>
              <a:spcBef>
                <a:spcPts val="1110"/>
              </a:spcBef>
            </a:pPr>
            <a:r>
              <a:rPr dirty="0" sz="2000" spc="-55" b="1">
                <a:latin typeface="Tahoma"/>
                <a:cs typeface="Tahoma"/>
              </a:rPr>
              <a:t>Conjunto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habilidades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utiliza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profesor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mediante </a:t>
            </a:r>
            <a:r>
              <a:rPr dirty="0" sz="2000" spc="-20" b="1">
                <a:latin typeface="Tahoma"/>
                <a:cs typeface="Tahoma"/>
              </a:rPr>
              <a:t>las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cuales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logra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10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transmisión</a:t>
            </a:r>
            <a:r>
              <a:rPr dirty="0" u="sng" sz="20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precisa,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clara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y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ordenada </a:t>
            </a:r>
            <a:r>
              <a:rPr dirty="0" u="sng" sz="2000" spc="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u="sng" sz="2000" spc="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la</a:t>
            </a:r>
            <a:r>
              <a:rPr dirty="0" u="sng" sz="2000" spc="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información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para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que el</a:t>
            </a:r>
            <a:r>
              <a:rPr dirty="0" sz="2000" spc="-10" b="1">
                <a:latin typeface="Tahoma"/>
                <a:cs typeface="Tahoma"/>
              </a:rPr>
              <a:t> alumno </a:t>
            </a:r>
            <a:r>
              <a:rPr dirty="0" sz="2000" spc="-40" b="1">
                <a:latin typeface="Tahoma"/>
                <a:cs typeface="Tahoma"/>
              </a:rPr>
              <a:t>construya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esquema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mental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65" b="1">
                <a:latin typeface="Tahoma"/>
                <a:cs typeface="Tahoma"/>
              </a:rPr>
              <a:t>acción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lo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más </a:t>
            </a:r>
            <a:r>
              <a:rPr dirty="0" sz="2000" spc="-30" b="1">
                <a:latin typeface="Tahoma"/>
                <a:cs typeface="Tahoma"/>
              </a:rPr>
              <a:t>ajustada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posible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9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valor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previsto.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35"/>
              </a:spcBef>
            </a:pPr>
            <a:endParaRPr sz="2000">
              <a:latin typeface="Tahoma"/>
              <a:cs typeface="Tahoma"/>
            </a:endParaRPr>
          </a:p>
          <a:p>
            <a:pPr marL="348615" indent="-335915">
              <a:lnSpc>
                <a:spcPct val="100000"/>
              </a:lnSpc>
              <a:buAutoNum type="alphaLcParenR" startAt="2"/>
              <a:tabLst>
                <a:tab pos="348615" algn="l"/>
              </a:tabLst>
            </a:pPr>
            <a:r>
              <a:rPr dirty="0" sz="2000" spc="-80" b="1">
                <a:latin typeface="Tahoma"/>
                <a:cs typeface="Tahoma"/>
              </a:rPr>
              <a:t>INFORMACIÓN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60" b="1">
                <a:latin typeface="Tahoma"/>
                <a:cs typeface="Tahoma"/>
              </a:rPr>
              <a:t>DE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135" b="1">
                <a:latin typeface="Tahoma"/>
                <a:cs typeface="Tahoma"/>
              </a:rPr>
              <a:t>LOS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RESULTADOS:</a:t>
            </a:r>
            <a:endParaRPr sz="2000">
              <a:latin typeface="Tahoma"/>
              <a:cs typeface="Tahoma"/>
            </a:endParaRPr>
          </a:p>
          <a:p>
            <a:pPr marL="622300" marR="47625" indent="-609600">
              <a:lnSpc>
                <a:spcPct val="90000"/>
              </a:lnSpc>
              <a:spcBef>
                <a:spcPts val="1080"/>
              </a:spcBef>
            </a:pPr>
            <a:r>
              <a:rPr dirty="0" u="sng" sz="20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Información</a:t>
            </a:r>
            <a:r>
              <a:rPr dirty="0" u="sng" sz="2000" spc="-7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que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recibe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el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alumno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por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parte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45" b="1">
                <a:latin typeface="Tahoma"/>
                <a:cs typeface="Tahoma"/>
              </a:rPr>
              <a:t> profesor </a:t>
            </a:r>
            <a:r>
              <a:rPr dirty="0" sz="2000" spc="-25" b="1">
                <a:latin typeface="Tahoma"/>
                <a:cs typeface="Tahoma"/>
              </a:rPr>
              <a:t>sobre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ejecución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realizada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complementa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el </a:t>
            </a:r>
            <a:r>
              <a:rPr dirty="0" sz="2000" b="1">
                <a:latin typeface="Tahoma"/>
                <a:cs typeface="Tahoma"/>
              </a:rPr>
              <a:t>feedback</a:t>
            </a:r>
            <a:r>
              <a:rPr dirty="0" sz="2000" spc="34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propio.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2307590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A)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INFORMACIÓN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INICIAL: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VISUAL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71732" y="2563022"/>
            <a:ext cx="7341234" cy="308673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 marR="410209">
              <a:lnSpc>
                <a:spcPts val="2760"/>
              </a:lnSpc>
              <a:spcBef>
                <a:spcPts val="250"/>
              </a:spcBef>
            </a:pP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profesor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debe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realizar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DEMOSTRACIÓN</a:t>
            </a:r>
            <a:r>
              <a:rPr dirty="0" sz="2000" spc="-10" b="1">
                <a:latin typeface="Arial"/>
                <a:cs typeface="Arial"/>
              </a:rPr>
              <a:t>: </a:t>
            </a:r>
            <a:r>
              <a:rPr dirty="0" sz="2000" b="1">
                <a:latin typeface="Arial"/>
                <a:cs typeface="Arial"/>
              </a:rPr>
              <a:t>“Realización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movimiento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va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enseñar,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ritmo</a:t>
            </a:r>
            <a:endParaRPr sz="2000">
              <a:latin typeface="Arial"/>
              <a:cs typeface="Arial"/>
            </a:endParaRPr>
          </a:p>
          <a:p>
            <a:pPr marL="622300">
              <a:lnSpc>
                <a:spcPts val="1525"/>
              </a:lnSpc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normal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ejecución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todas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sus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consecuencias”.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19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spc="-20" b="1">
                <a:latin typeface="Arial"/>
                <a:cs typeface="Arial"/>
              </a:rPr>
              <a:t>También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puede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presentar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una</a:t>
            </a:r>
            <a:r>
              <a:rPr dirty="0" sz="2000" spc="-100" b="1">
                <a:latin typeface="Arial"/>
                <a:cs typeface="Arial"/>
              </a:rPr>
              <a:t> 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AYUDA</a:t>
            </a:r>
            <a:r>
              <a:rPr dirty="0" u="sng" sz="2000" spc="-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VISUAL</a:t>
            </a:r>
            <a:r>
              <a:rPr dirty="0" sz="2000" spc="-10" b="1"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039"/>
              </a:lnSpc>
              <a:spcBef>
                <a:spcPts val="360"/>
              </a:spcBef>
            </a:pPr>
            <a:r>
              <a:rPr dirty="0" sz="2000" b="1">
                <a:latin typeface="Arial"/>
                <a:cs typeface="Arial"/>
              </a:rPr>
              <a:t>“La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información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profesor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puede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proporcionar</a:t>
            </a:r>
            <a:endParaRPr sz="2000">
              <a:latin typeface="Arial"/>
              <a:cs typeface="Arial"/>
            </a:endParaRPr>
          </a:p>
          <a:p>
            <a:pPr marL="621665">
              <a:lnSpc>
                <a:spcPts val="1680"/>
              </a:lnSpc>
            </a:pPr>
            <a:r>
              <a:rPr dirty="0" sz="2000" b="1">
                <a:latin typeface="Arial"/>
                <a:cs typeface="Arial"/>
              </a:rPr>
              <a:t>directamente</a:t>
            </a:r>
            <a:r>
              <a:rPr dirty="0" sz="2000" spc="-8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sus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alumnos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sobre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ejecución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del</a:t>
            </a:r>
            <a:endParaRPr sz="2000">
              <a:latin typeface="Arial"/>
              <a:cs typeface="Arial"/>
            </a:endParaRPr>
          </a:p>
          <a:p>
            <a:pPr marL="621665">
              <a:lnSpc>
                <a:spcPts val="1680"/>
              </a:lnSpc>
            </a:pPr>
            <a:r>
              <a:rPr dirty="0" sz="2000" b="1">
                <a:latin typeface="Arial"/>
                <a:cs typeface="Arial"/>
              </a:rPr>
              <a:t>movimiento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quiere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enseñar,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sin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que,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ésta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implique</a:t>
            </a:r>
            <a:endParaRPr sz="2000">
              <a:latin typeface="Arial"/>
              <a:cs typeface="Arial"/>
            </a:endParaRPr>
          </a:p>
          <a:p>
            <a:pPr marL="621665" marR="168275">
              <a:lnSpc>
                <a:spcPct val="70000"/>
              </a:lnSpc>
              <a:spcBef>
                <a:spcPts val="360"/>
              </a:spcBef>
            </a:pPr>
            <a:r>
              <a:rPr dirty="0" sz="2000" b="1">
                <a:latin typeface="Arial"/>
                <a:cs typeface="Arial"/>
              </a:rPr>
              <a:t>por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su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parte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realización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global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mismo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todas </a:t>
            </a:r>
            <a:r>
              <a:rPr dirty="0" sz="2000" b="1">
                <a:latin typeface="Arial"/>
                <a:cs typeface="Arial"/>
              </a:rPr>
              <a:t>sus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consecuencias”.</a:t>
            </a:r>
            <a:endParaRPr sz="20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465"/>
              </a:spcBef>
            </a:pPr>
            <a:r>
              <a:rPr dirty="0" sz="1200" b="1">
                <a:latin typeface="Arial"/>
                <a:cs typeface="Arial"/>
              </a:rPr>
              <a:t>Sánchez,</a:t>
            </a:r>
            <a:r>
              <a:rPr dirty="0" sz="1200" spc="-50" b="1">
                <a:latin typeface="Arial"/>
                <a:cs typeface="Arial"/>
              </a:rPr>
              <a:t> F.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(1984).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81000" y="2924238"/>
            <a:ext cx="7954009" cy="1019175"/>
            <a:chOff x="381000" y="2924238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395287" y="29385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95287" y="29385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672465" y="1622424"/>
            <a:ext cx="7307580" cy="28625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6255" indent="-50355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6255" algn="l"/>
              </a:tabLst>
            </a:pPr>
            <a:r>
              <a:rPr dirty="0" sz="2400" spc="-10">
                <a:latin typeface="Arial MT"/>
                <a:cs typeface="Arial MT"/>
              </a:rPr>
              <a:t>NORMATIVA.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3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FÍSICA: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CUERPO</a:t>
            </a:r>
            <a:r>
              <a:rPr dirty="0" sz="2400" spc="-11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MOVIMIENTO.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IMPORTANCIA</a:t>
            </a:r>
            <a:r>
              <a:rPr dirty="0" sz="2400" spc="-11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4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LA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2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FÍSICA.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INFORMACIÓN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INICIAL: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VERBAL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327049" y="2107736"/>
            <a:ext cx="6503670" cy="3562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5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profesor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EXPLICACIÓN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acción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motriz: </a:t>
            </a:r>
            <a:r>
              <a:rPr dirty="0" sz="2000" b="1">
                <a:latin typeface="Arial"/>
                <a:cs typeface="Arial"/>
              </a:rPr>
              <a:t>Razonamiento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movimiento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descrito.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Establece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relación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causa-efecto.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Control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acciones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motrices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incorrectas.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80"/>
              </a:spcBef>
            </a:pPr>
            <a:endParaRPr sz="2000">
              <a:latin typeface="Arial"/>
              <a:cs typeface="Arial"/>
            </a:endParaRPr>
          </a:p>
          <a:p>
            <a:pPr marL="12700" marR="989330">
              <a:lnSpc>
                <a:spcPct val="145000"/>
              </a:lnSpc>
            </a:pP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profesor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debe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PLANTEAR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PROBLEMAS: </a:t>
            </a:r>
            <a:r>
              <a:rPr dirty="0" sz="2000" b="1">
                <a:latin typeface="Arial"/>
                <a:cs typeface="Arial"/>
              </a:rPr>
              <a:t>Información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parcial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solución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motriz. </a:t>
            </a:r>
            <a:r>
              <a:rPr dirty="0" sz="2000" b="1">
                <a:latin typeface="Arial"/>
                <a:cs typeface="Arial"/>
              </a:rPr>
              <a:t>Técnica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enseñanza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mediante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búsqueda.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INFORMACIÓN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INICIAL:</a:t>
            </a:r>
            <a:r>
              <a:rPr dirty="0" sz="1600" spc="-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TÁCTIL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10540" y="2110358"/>
            <a:ext cx="7299325" cy="33655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90" b="1">
                <a:latin typeface="Tahoma"/>
                <a:cs typeface="Tahoma"/>
              </a:rPr>
              <a:t>El</a:t>
            </a:r>
            <a:r>
              <a:rPr dirty="0" sz="2200" spc="50" b="1">
                <a:latin typeface="Tahoma"/>
                <a:cs typeface="Tahoma"/>
              </a:rPr>
              <a:t> </a:t>
            </a:r>
            <a:r>
              <a:rPr dirty="0" sz="2200" spc="-90" b="1">
                <a:latin typeface="Tahoma"/>
                <a:cs typeface="Tahoma"/>
              </a:rPr>
              <a:t>profesor</a:t>
            </a:r>
            <a:r>
              <a:rPr dirty="0" sz="2200" spc="4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puede</a:t>
            </a:r>
            <a:r>
              <a:rPr dirty="0" sz="2200" spc="4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proveer: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200" spc="-30" b="1">
                <a:latin typeface="Tahoma"/>
                <a:cs typeface="Tahoma"/>
              </a:rPr>
              <a:t>AYUDA</a:t>
            </a:r>
            <a:r>
              <a:rPr dirty="0" sz="2200" spc="-13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MANUAL:</a:t>
            </a:r>
            <a:endParaRPr sz="2200">
              <a:latin typeface="Tahoma"/>
              <a:cs typeface="Tahoma"/>
            </a:endParaRPr>
          </a:p>
          <a:p>
            <a:pPr marL="622300" marR="5080" indent="-610235">
              <a:lnSpc>
                <a:spcPts val="2110"/>
              </a:lnSpc>
              <a:spcBef>
                <a:spcPts val="1110"/>
              </a:spcBef>
            </a:pPr>
            <a:r>
              <a:rPr dirty="0" sz="2200" b="1">
                <a:latin typeface="Tahoma"/>
                <a:cs typeface="Tahoma"/>
              </a:rPr>
              <a:t>Acciones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para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guiar</a:t>
            </a:r>
            <a:r>
              <a:rPr dirty="0" sz="2200" spc="-2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el</a:t>
            </a:r>
            <a:r>
              <a:rPr dirty="0" sz="2200" spc="-10" b="1">
                <a:latin typeface="Tahoma"/>
                <a:cs typeface="Tahoma"/>
              </a:rPr>
              <a:t> </a:t>
            </a:r>
            <a:r>
              <a:rPr dirty="0" sz="2200" spc="-55" b="1">
                <a:latin typeface="Tahoma"/>
                <a:cs typeface="Tahoma"/>
              </a:rPr>
              <a:t>movimiento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110" b="1">
                <a:latin typeface="Tahoma"/>
                <a:cs typeface="Tahoma"/>
              </a:rPr>
              <a:t>“sentirlo</a:t>
            </a:r>
            <a:r>
              <a:rPr dirty="0" sz="2200" spc="-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y</a:t>
            </a:r>
            <a:r>
              <a:rPr dirty="0" sz="2200" spc="-10" b="1">
                <a:latin typeface="Tahoma"/>
                <a:cs typeface="Tahoma"/>
              </a:rPr>
              <a:t> </a:t>
            </a:r>
            <a:r>
              <a:rPr dirty="0" sz="2200" spc="-85" b="1">
                <a:latin typeface="Tahoma"/>
                <a:cs typeface="Tahoma"/>
              </a:rPr>
              <a:t>sentirse </a:t>
            </a:r>
            <a:r>
              <a:rPr dirty="0" sz="2200" spc="-60" b="1">
                <a:latin typeface="Tahoma"/>
                <a:cs typeface="Tahoma"/>
              </a:rPr>
              <a:t>seguro”.</a:t>
            </a:r>
            <a:r>
              <a:rPr dirty="0" sz="2200" spc="-85" b="1">
                <a:latin typeface="Tahoma"/>
                <a:cs typeface="Tahoma"/>
              </a:rPr>
              <a:t> </a:t>
            </a:r>
            <a:r>
              <a:rPr dirty="0" sz="2200" spc="-60" b="1">
                <a:latin typeface="Tahoma"/>
                <a:cs typeface="Tahoma"/>
              </a:rPr>
              <a:t>(Sujeciones,</a:t>
            </a:r>
            <a:r>
              <a:rPr dirty="0" sz="2200" spc="-4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etc…).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205"/>
              </a:spcBef>
            </a:pP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200" spc="-30" b="1">
                <a:latin typeface="Tahoma"/>
                <a:cs typeface="Tahoma"/>
              </a:rPr>
              <a:t>AYUDA</a:t>
            </a:r>
            <a:r>
              <a:rPr dirty="0" sz="2200" spc="-13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AUTOMÁTICA:</a:t>
            </a:r>
            <a:endParaRPr sz="2200">
              <a:latin typeface="Tahoma"/>
              <a:cs typeface="Tahoma"/>
            </a:endParaRPr>
          </a:p>
          <a:p>
            <a:pPr marL="622300" marR="1003300" indent="-610235">
              <a:lnSpc>
                <a:spcPts val="2110"/>
              </a:lnSpc>
              <a:spcBef>
                <a:spcPts val="1110"/>
              </a:spcBef>
            </a:pPr>
            <a:r>
              <a:rPr dirty="0" sz="2200" spc="-30" b="1">
                <a:latin typeface="Tahoma"/>
                <a:cs typeface="Tahoma"/>
              </a:rPr>
              <a:t>Alteraciones</a:t>
            </a:r>
            <a:r>
              <a:rPr dirty="0" sz="2200" spc="-40" b="1">
                <a:latin typeface="Tahoma"/>
                <a:cs typeface="Tahoma"/>
              </a:rPr>
              <a:t> </a:t>
            </a:r>
            <a:r>
              <a:rPr dirty="0" sz="2200" spc="65" b="1">
                <a:latin typeface="Tahoma"/>
                <a:cs typeface="Tahoma"/>
              </a:rPr>
              <a:t>de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spc="-40" b="1">
                <a:latin typeface="Tahoma"/>
                <a:cs typeface="Tahoma"/>
              </a:rPr>
              <a:t>las</a:t>
            </a:r>
            <a:r>
              <a:rPr dirty="0" sz="2200" spc="-70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condiciones</a:t>
            </a:r>
            <a:r>
              <a:rPr dirty="0" sz="2200" spc="-30" b="1">
                <a:latin typeface="Tahoma"/>
                <a:cs typeface="Tahoma"/>
              </a:rPr>
              <a:t> </a:t>
            </a:r>
            <a:r>
              <a:rPr dirty="0" sz="2200" spc="-50" b="1">
                <a:latin typeface="Tahoma"/>
                <a:cs typeface="Tahoma"/>
              </a:rPr>
              <a:t>normales</a:t>
            </a:r>
            <a:r>
              <a:rPr dirty="0" sz="2200" spc="-65" b="1">
                <a:latin typeface="Tahoma"/>
                <a:cs typeface="Tahoma"/>
              </a:rPr>
              <a:t> </a:t>
            </a:r>
            <a:r>
              <a:rPr dirty="0" sz="2200" spc="40" b="1">
                <a:latin typeface="Tahoma"/>
                <a:cs typeface="Tahoma"/>
              </a:rPr>
              <a:t>de </a:t>
            </a:r>
            <a:r>
              <a:rPr dirty="0" sz="2200" b="1">
                <a:latin typeface="Tahoma"/>
                <a:cs typeface="Tahoma"/>
              </a:rPr>
              <a:t>ejecución.</a:t>
            </a:r>
            <a:r>
              <a:rPr dirty="0" sz="2200" spc="-5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(Apoyos,</a:t>
            </a:r>
            <a:r>
              <a:rPr dirty="0" sz="2200" spc="-80" b="1">
                <a:latin typeface="Tahoma"/>
                <a:cs typeface="Tahoma"/>
              </a:rPr>
              <a:t> </a:t>
            </a:r>
            <a:r>
              <a:rPr dirty="0" sz="2200" spc="-30" b="1">
                <a:latin typeface="Tahoma"/>
                <a:cs typeface="Tahoma"/>
              </a:rPr>
              <a:t>pesos,</a:t>
            </a:r>
            <a:r>
              <a:rPr dirty="0" sz="2200" spc="-90" b="1">
                <a:latin typeface="Tahoma"/>
                <a:cs typeface="Tahoma"/>
              </a:rPr>
              <a:t> </a:t>
            </a:r>
            <a:r>
              <a:rPr dirty="0" sz="2200" spc="-45" b="1">
                <a:latin typeface="Tahoma"/>
                <a:cs typeface="Tahoma"/>
              </a:rPr>
              <a:t>referencias…)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1910" rIns="0" bIns="0" rtlCol="0" vert="horz">
            <a:spAutoFit/>
          </a:bodyPr>
          <a:lstStyle/>
          <a:p>
            <a:pPr marL="1957070">
              <a:lnSpc>
                <a:spcPct val="100000"/>
              </a:lnSpc>
              <a:spcBef>
                <a:spcPts val="33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B)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INFORMA</a:t>
            </a:r>
            <a:r>
              <a:rPr dirty="0" sz="1600">
                <a:solidFill>
                  <a:srgbClr val="FFFFFF"/>
                </a:solidFill>
                <a:latin typeface="MS PGothic"/>
                <a:cs typeface="MS PGothic"/>
              </a:rPr>
              <a:t>´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CIÓN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LOS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RESULTADOS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67830" y="2359829"/>
            <a:ext cx="12039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600" spc="-1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FUNCIONES</a:t>
            </a:r>
            <a:r>
              <a:rPr dirty="0" sz="1600" spc="-100" b="1">
                <a:latin typeface="Tahoma"/>
                <a:cs typeface="Tahoma"/>
              </a:rPr>
              <a:t>: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67739" y="3097394"/>
            <a:ext cx="1943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80" b="1">
                <a:latin typeface="Tahoma"/>
                <a:cs typeface="Tahoma"/>
              </a:rPr>
              <a:t>1.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577339" y="3097394"/>
            <a:ext cx="540956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90" b="1">
                <a:latin typeface="Tahoma"/>
                <a:cs typeface="Tahoma"/>
              </a:rPr>
              <a:t>COMO</a:t>
            </a:r>
            <a:r>
              <a:rPr dirty="0" sz="1600" spc="-10" b="1">
                <a:latin typeface="Tahoma"/>
                <a:cs typeface="Tahoma"/>
              </a:rPr>
              <a:t> </a:t>
            </a:r>
            <a:r>
              <a:rPr dirty="0" sz="1600" spc="-65" b="1">
                <a:latin typeface="Tahoma"/>
                <a:cs typeface="Tahoma"/>
              </a:rPr>
              <a:t>INFORMACIÓN</a:t>
            </a:r>
            <a:r>
              <a:rPr dirty="0" sz="1600" spc="30" b="1">
                <a:latin typeface="Tahoma"/>
                <a:cs typeface="Tahoma"/>
              </a:rPr>
              <a:t> </a:t>
            </a:r>
            <a:r>
              <a:rPr dirty="0" sz="1600" spc="-50" b="1">
                <a:latin typeface="Tahoma"/>
                <a:cs typeface="Tahoma"/>
              </a:rPr>
              <a:t>PARA</a:t>
            </a:r>
            <a:r>
              <a:rPr dirty="0" sz="1600" spc="15" b="1">
                <a:latin typeface="Tahoma"/>
                <a:cs typeface="Tahoma"/>
              </a:rPr>
              <a:t> </a:t>
            </a:r>
            <a:r>
              <a:rPr dirty="0" sz="1600" spc="-105" b="1">
                <a:latin typeface="Tahoma"/>
                <a:cs typeface="Tahoma"/>
              </a:rPr>
              <a:t>CORREGIR</a:t>
            </a:r>
            <a:r>
              <a:rPr dirty="0" sz="1600" spc="10" b="1">
                <a:latin typeface="Tahoma"/>
                <a:cs typeface="Tahoma"/>
              </a:rPr>
              <a:t> </a:t>
            </a:r>
            <a:r>
              <a:rPr dirty="0" sz="1600" spc="-175" b="1">
                <a:latin typeface="Tahoma"/>
                <a:cs typeface="Tahoma"/>
              </a:rPr>
              <a:t>ERRORES</a:t>
            </a:r>
            <a:r>
              <a:rPr dirty="0" sz="1600" spc="20" b="1">
                <a:latin typeface="Tahoma"/>
                <a:cs typeface="Tahoma"/>
              </a:rPr>
              <a:t> </a:t>
            </a:r>
            <a:r>
              <a:rPr dirty="0" sz="1600" spc="-120" b="1">
                <a:latin typeface="Tahoma"/>
                <a:cs typeface="Tahoma"/>
              </a:rPr>
              <a:t>EN</a:t>
            </a:r>
            <a:r>
              <a:rPr dirty="0" sz="1600" spc="-10" b="1">
                <a:latin typeface="Tahoma"/>
                <a:cs typeface="Tahoma"/>
              </a:rPr>
              <a:t> </a:t>
            </a:r>
            <a:r>
              <a:rPr dirty="0" sz="1600" spc="-25" b="1">
                <a:latin typeface="Tahoma"/>
                <a:cs typeface="Tahoma"/>
              </a:rPr>
              <a:t>LA </a:t>
            </a:r>
            <a:r>
              <a:rPr dirty="0" sz="1600" spc="-10" b="1">
                <a:latin typeface="Tahoma"/>
                <a:cs typeface="Tahoma"/>
              </a:rPr>
              <a:t>EJECUCIÓN.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882139" y="3659143"/>
            <a:ext cx="5432425" cy="903605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484"/>
              </a:spcBef>
              <a:buClr>
                <a:srgbClr val="D1282D"/>
              </a:buClr>
              <a:buAutoNum type="arabicPeriod"/>
              <a:tabLst>
                <a:tab pos="469265" algn="l"/>
              </a:tabLst>
            </a:pPr>
            <a:r>
              <a:rPr dirty="0" sz="1600" spc="-20">
                <a:latin typeface="Verdana"/>
                <a:cs typeface="Verdana"/>
              </a:rPr>
              <a:t>Identificando</a:t>
            </a:r>
            <a:r>
              <a:rPr dirty="0" sz="1600" spc="-85">
                <a:latin typeface="Verdana"/>
                <a:cs typeface="Verdana"/>
              </a:rPr>
              <a:t> </a:t>
            </a:r>
            <a:r>
              <a:rPr dirty="0" sz="1600" spc="-75">
                <a:latin typeface="Verdana"/>
                <a:cs typeface="Verdana"/>
              </a:rPr>
              <a:t>las</a:t>
            </a:r>
            <a:r>
              <a:rPr dirty="0" sz="1600" spc="-114">
                <a:latin typeface="Verdana"/>
                <a:cs typeface="Verdana"/>
              </a:rPr>
              <a:t> </a:t>
            </a:r>
            <a:r>
              <a:rPr dirty="0" sz="1600" spc="-45">
                <a:latin typeface="Verdana"/>
                <a:cs typeface="Verdana"/>
              </a:rPr>
              <a:t>partes</a:t>
            </a:r>
            <a:r>
              <a:rPr dirty="0" sz="1600" spc="-75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correctas</a:t>
            </a:r>
            <a:r>
              <a:rPr dirty="0" sz="1600" spc="-5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del</a:t>
            </a:r>
            <a:r>
              <a:rPr dirty="0" sz="1600" spc="-80">
                <a:latin typeface="Verdana"/>
                <a:cs typeface="Verdana"/>
              </a:rPr>
              <a:t> </a:t>
            </a:r>
            <a:r>
              <a:rPr dirty="0" sz="1600" spc="-25">
                <a:latin typeface="Verdana"/>
                <a:cs typeface="Verdana"/>
              </a:rPr>
              <a:t>movimiento.</a:t>
            </a:r>
            <a:endParaRPr sz="1600">
              <a:latin typeface="Verdana"/>
              <a:cs typeface="Verdana"/>
            </a:endParaRPr>
          </a:p>
          <a:p>
            <a:pPr marL="469265" indent="-456565">
              <a:lnSpc>
                <a:spcPct val="100000"/>
              </a:lnSpc>
              <a:spcBef>
                <a:spcPts val="380"/>
              </a:spcBef>
              <a:buClr>
                <a:srgbClr val="D1282D"/>
              </a:buClr>
              <a:buAutoNum type="arabicPeriod"/>
              <a:tabLst>
                <a:tab pos="469265" algn="l"/>
              </a:tabLst>
            </a:pPr>
            <a:r>
              <a:rPr dirty="0" sz="1600" spc="-20">
                <a:latin typeface="Verdana"/>
                <a:cs typeface="Verdana"/>
              </a:rPr>
              <a:t>Identificando</a:t>
            </a:r>
            <a:r>
              <a:rPr dirty="0" sz="1600" spc="-90">
                <a:latin typeface="Verdana"/>
                <a:cs typeface="Verdana"/>
              </a:rPr>
              <a:t> </a:t>
            </a:r>
            <a:r>
              <a:rPr dirty="0" sz="1600" spc="-20">
                <a:latin typeface="Verdana"/>
                <a:cs typeface="Verdana"/>
              </a:rPr>
              <a:t>el</a:t>
            </a:r>
            <a:r>
              <a:rPr dirty="0" sz="1600" spc="-95">
                <a:latin typeface="Verdana"/>
                <a:cs typeface="Verdana"/>
              </a:rPr>
              <a:t> </a:t>
            </a:r>
            <a:r>
              <a:rPr dirty="0" sz="1600" spc="-30">
                <a:latin typeface="Verdana"/>
                <a:cs typeface="Verdana"/>
              </a:rPr>
              <a:t>origen</a:t>
            </a:r>
            <a:r>
              <a:rPr dirty="0" sz="1600" spc="-80">
                <a:latin typeface="Verdana"/>
                <a:cs typeface="Verdana"/>
              </a:rPr>
              <a:t> </a:t>
            </a:r>
            <a:r>
              <a:rPr dirty="0" sz="1600" spc="85">
                <a:latin typeface="Verdana"/>
                <a:cs typeface="Verdana"/>
              </a:rPr>
              <a:t>de</a:t>
            </a:r>
            <a:r>
              <a:rPr dirty="0" sz="1600" spc="-90">
                <a:latin typeface="Verdana"/>
                <a:cs typeface="Verdana"/>
              </a:rPr>
              <a:t> </a:t>
            </a:r>
            <a:r>
              <a:rPr dirty="0" sz="1600" spc="-95">
                <a:latin typeface="Verdana"/>
                <a:cs typeface="Verdana"/>
              </a:rPr>
              <a:t>los</a:t>
            </a:r>
            <a:r>
              <a:rPr dirty="0" sz="1600" spc="-110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errores.</a:t>
            </a:r>
            <a:endParaRPr sz="1600">
              <a:latin typeface="Verdana"/>
              <a:cs typeface="Verdana"/>
            </a:endParaRPr>
          </a:p>
          <a:p>
            <a:pPr marL="469265" indent="-456565">
              <a:lnSpc>
                <a:spcPct val="100000"/>
              </a:lnSpc>
              <a:spcBef>
                <a:spcPts val="385"/>
              </a:spcBef>
              <a:buClr>
                <a:srgbClr val="D1282D"/>
              </a:buClr>
              <a:buAutoNum type="arabicPeriod"/>
              <a:tabLst>
                <a:tab pos="469265" algn="l"/>
              </a:tabLst>
            </a:pPr>
            <a:r>
              <a:rPr dirty="0" sz="1600">
                <a:latin typeface="Verdana"/>
                <a:cs typeface="Verdana"/>
              </a:rPr>
              <a:t>Dando</a:t>
            </a:r>
            <a:r>
              <a:rPr dirty="0" sz="1600" spc="-45">
                <a:latin typeface="Verdana"/>
                <a:cs typeface="Verdana"/>
              </a:rPr>
              <a:t> </a:t>
            </a:r>
            <a:r>
              <a:rPr dirty="0" sz="1600" spc="-25">
                <a:latin typeface="Verdana"/>
                <a:cs typeface="Verdana"/>
              </a:rPr>
              <a:t>información</a:t>
            </a:r>
            <a:r>
              <a:rPr dirty="0" sz="1600" spc="-2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para</a:t>
            </a:r>
            <a:r>
              <a:rPr dirty="0" sz="1600" spc="-55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efectuar</a:t>
            </a:r>
            <a:r>
              <a:rPr dirty="0" sz="1600" spc="-15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la</a:t>
            </a:r>
            <a:r>
              <a:rPr dirty="0" sz="1600" spc="-70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corrección.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67739" y="4587867"/>
            <a:ext cx="1943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80" b="1">
                <a:latin typeface="Tahoma"/>
                <a:cs typeface="Tahoma"/>
              </a:rPr>
              <a:t>2.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577339" y="4587867"/>
            <a:ext cx="605663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95" b="1">
                <a:latin typeface="Tahoma"/>
                <a:cs typeface="Tahoma"/>
              </a:rPr>
              <a:t>COMO</a:t>
            </a:r>
            <a:r>
              <a:rPr dirty="0" sz="1600" spc="-5" b="1">
                <a:latin typeface="Tahoma"/>
                <a:cs typeface="Tahoma"/>
              </a:rPr>
              <a:t> </a:t>
            </a:r>
            <a:r>
              <a:rPr dirty="0" sz="1600" spc="-165" b="1">
                <a:latin typeface="Tahoma"/>
                <a:cs typeface="Tahoma"/>
              </a:rPr>
              <a:t>REFUERZO</a:t>
            </a:r>
            <a:r>
              <a:rPr dirty="0" sz="1600" spc="15" b="1">
                <a:latin typeface="Tahoma"/>
                <a:cs typeface="Tahoma"/>
              </a:rPr>
              <a:t> </a:t>
            </a:r>
            <a:r>
              <a:rPr dirty="0" sz="1600" spc="-55" b="1">
                <a:latin typeface="Tahoma"/>
                <a:cs typeface="Tahoma"/>
              </a:rPr>
              <a:t>PARA</a:t>
            </a:r>
            <a:r>
              <a:rPr dirty="0" sz="1600" spc="10" b="1">
                <a:latin typeface="Tahoma"/>
                <a:cs typeface="Tahoma"/>
              </a:rPr>
              <a:t> </a:t>
            </a:r>
            <a:r>
              <a:rPr dirty="0" sz="1600" spc="-65" b="1">
                <a:latin typeface="Tahoma"/>
                <a:cs typeface="Tahoma"/>
              </a:rPr>
              <a:t>CONSOLIDAR</a:t>
            </a:r>
            <a:r>
              <a:rPr dirty="0" sz="1600" spc="40" b="1">
                <a:latin typeface="Tahoma"/>
                <a:cs typeface="Tahoma"/>
              </a:rPr>
              <a:t> </a:t>
            </a:r>
            <a:r>
              <a:rPr dirty="0" sz="1600" spc="-45" b="1">
                <a:latin typeface="Tahoma"/>
                <a:cs typeface="Tahoma"/>
              </a:rPr>
              <a:t>LA</a:t>
            </a:r>
            <a:r>
              <a:rPr dirty="0" sz="1600" spc="-15" b="1">
                <a:latin typeface="Tahoma"/>
                <a:cs typeface="Tahoma"/>
              </a:rPr>
              <a:t> </a:t>
            </a:r>
            <a:r>
              <a:rPr dirty="0" sz="1600" b="1">
                <a:latin typeface="Tahoma"/>
                <a:cs typeface="Tahoma"/>
              </a:rPr>
              <a:t>ACCIÓN</a:t>
            </a:r>
            <a:r>
              <a:rPr dirty="0" sz="1600" spc="25" b="1">
                <a:latin typeface="Tahoma"/>
                <a:cs typeface="Tahoma"/>
              </a:rPr>
              <a:t> </a:t>
            </a:r>
            <a:r>
              <a:rPr dirty="0" sz="1600" spc="-30" b="1">
                <a:latin typeface="Tahoma"/>
                <a:cs typeface="Tahoma"/>
              </a:rPr>
              <a:t>CORRECTA.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882139" y="4955150"/>
            <a:ext cx="6132195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95"/>
              </a:spcBef>
              <a:tabLst>
                <a:tab pos="469265" algn="l"/>
              </a:tabLst>
            </a:pPr>
            <a:r>
              <a:rPr dirty="0" sz="1600" spc="-25">
                <a:solidFill>
                  <a:srgbClr val="D1282D"/>
                </a:solidFill>
                <a:latin typeface="Verdana"/>
                <a:cs typeface="Verdana"/>
              </a:rPr>
              <a:t>1.</a:t>
            </a:r>
            <a:r>
              <a:rPr dirty="0" sz="1600">
                <a:solidFill>
                  <a:srgbClr val="D1282D"/>
                </a:solidFill>
                <a:latin typeface="Verdana"/>
                <a:cs typeface="Verdana"/>
              </a:rPr>
              <a:t>	</a:t>
            </a:r>
            <a:r>
              <a:rPr dirty="0" sz="1600" spc="55">
                <a:latin typeface="Verdana"/>
                <a:cs typeface="Verdana"/>
              </a:rPr>
              <a:t>Cuando</a:t>
            </a:r>
            <a:r>
              <a:rPr dirty="0" sz="1600" spc="-30">
                <a:latin typeface="Verdana"/>
                <a:cs typeface="Verdana"/>
              </a:rPr>
              <a:t> </a:t>
            </a:r>
            <a:r>
              <a:rPr dirty="0" sz="1600" spc="-80">
                <a:latin typeface="Verdana"/>
                <a:cs typeface="Verdana"/>
              </a:rPr>
              <a:t>se</a:t>
            </a:r>
            <a:r>
              <a:rPr dirty="0" sz="1600" spc="-45">
                <a:latin typeface="Verdana"/>
                <a:cs typeface="Verdana"/>
              </a:rPr>
              <a:t> </a:t>
            </a:r>
            <a:r>
              <a:rPr dirty="0" sz="1600" spc="-65">
                <a:latin typeface="Verdana"/>
                <a:cs typeface="Verdana"/>
              </a:rPr>
              <a:t>refuerza</a:t>
            </a:r>
            <a:r>
              <a:rPr dirty="0" sz="1600" spc="-1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una</a:t>
            </a:r>
            <a:r>
              <a:rPr dirty="0" sz="1600" spc="-5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actuación</a:t>
            </a:r>
            <a:r>
              <a:rPr dirty="0" sz="1600" spc="-15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correcta, </a:t>
            </a:r>
            <a:r>
              <a:rPr dirty="0" sz="1600">
                <a:latin typeface="Verdana"/>
                <a:cs typeface="Verdana"/>
              </a:rPr>
              <a:t>aumenta</a:t>
            </a:r>
            <a:r>
              <a:rPr dirty="0" sz="1600" spc="-20">
                <a:latin typeface="Verdana"/>
                <a:cs typeface="Verdana"/>
              </a:rPr>
              <a:t> </a:t>
            </a:r>
            <a:r>
              <a:rPr dirty="0" sz="1600" spc="-25">
                <a:latin typeface="Verdana"/>
                <a:cs typeface="Verdana"/>
              </a:rPr>
              <a:t>la </a:t>
            </a:r>
            <a:r>
              <a:rPr dirty="0" sz="1600">
                <a:latin typeface="Verdana"/>
                <a:cs typeface="Verdana"/>
              </a:rPr>
              <a:t>probabilidad</a:t>
            </a:r>
            <a:r>
              <a:rPr dirty="0" sz="1600" spc="-65">
                <a:latin typeface="Verdana"/>
                <a:cs typeface="Verdana"/>
              </a:rPr>
              <a:t> </a:t>
            </a:r>
            <a:r>
              <a:rPr dirty="0" sz="1600" spc="85">
                <a:latin typeface="Verdana"/>
                <a:cs typeface="Verdana"/>
              </a:rPr>
              <a:t>de</a:t>
            </a:r>
            <a:r>
              <a:rPr dirty="0" sz="1600" spc="-4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que</a:t>
            </a:r>
            <a:r>
              <a:rPr dirty="0" sz="1600" spc="-55">
                <a:latin typeface="Verdana"/>
                <a:cs typeface="Verdana"/>
              </a:rPr>
              <a:t> </a:t>
            </a:r>
            <a:r>
              <a:rPr dirty="0" sz="1600" spc="-20">
                <a:latin typeface="Verdana"/>
                <a:cs typeface="Verdana"/>
              </a:rPr>
              <a:t>ocurra</a:t>
            </a:r>
            <a:r>
              <a:rPr dirty="0" sz="1600" spc="-30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en</a:t>
            </a:r>
            <a:r>
              <a:rPr dirty="0" sz="1600" spc="-45">
                <a:latin typeface="Verdana"/>
                <a:cs typeface="Verdana"/>
              </a:rPr>
              <a:t> </a:t>
            </a:r>
            <a:r>
              <a:rPr dirty="0" sz="1600">
                <a:latin typeface="Verdana"/>
                <a:cs typeface="Verdana"/>
              </a:rPr>
              <a:t>condiciones</a:t>
            </a:r>
            <a:r>
              <a:rPr dirty="0" sz="1600" spc="10">
                <a:latin typeface="Verdana"/>
                <a:cs typeface="Verdana"/>
              </a:rPr>
              <a:t> </a:t>
            </a:r>
            <a:r>
              <a:rPr dirty="0" sz="1600" spc="-105">
                <a:latin typeface="Verdana"/>
                <a:cs typeface="Verdana"/>
              </a:rPr>
              <a:t>similares</a:t>
            </a:r>
            <a:r>
              <a:rPr dirty="0" sz="1600" spc="-55">
                <a:latin typeface="Verdana"/>
                <a:cs typeface="Verdana"/>
              </a:rPr>
              <a:t> </a:t>
            </a:r>
            <a:r>
              <a:rPr dirty="0" sz="1600" spc="-25">
                <a:latin typeface="Verdana"/>
                <a:cs typeface="Verdana"/>
              </a:rPr>
              <a:t>en </a:t>
            </a:r>
            <a:r>
              <a:rPr dirty="0" sz="1600" spc="-20">
                <a:latin typeface="Verdana"/>
                <a:cs typeface="Verdana"/>
              </a:rPr>
              <a:t>el</a:t>
            </a:r>
            <a:r>
              <a:rPr dirty="0" sz="1600" spc="-120">
                <a:latin typeface="Verdana"/>
                <a:cs typeface="Verdana"/>
              </a:rPr>
              <a:t> </a:t>
            </a:r>
            <a:r>
              <a:rPr dirty="0" sz="1600" spc="-10">
                <a:latin typeface="Verdana"/>
                <a:cs typeface="Verdana"/>
              </a:rPr>
              <a:t>futuro.</a:t>
            </a:r>
            <a:endParaRPr sz="1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TIPOS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32839" y="2491741"/>
            <a:ext cx="4582160" cy="2451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SEGÚN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3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INTENCIONALIDAD.</a:t>
            </a:r>
            <a:endParaRPr sz="2400">
              <a:latin typeface="Arial"/>
              <a:cs typeface="Arial"/>
            </a:endParaRPr>
          </a:p>
          <a:p>
            <a:pPr marL="12700" marR="935990">
              <a:lnSpc>
                <a:spcPct val="281700"/>
              </a:lnSpc>
            </a:pPr>
            <a:r>
              <a:rPr dirty="0" sz="2400" b="1">
                <a:latin typeface="Arial"/>
                <a:cs typeface="Arial"/>
              </a:rPr>
              <a:t>SEGÚN</a:t>
            </a:r>
            <a:r>
              <a:rPr dirty="0" sz="2400" spc="-2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EL</a:t>
            </a:r>
            <a:r>
              <a:rPr dirty="0" sz="2400" spc="-8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MOMENTO </a:t>
            </a:r>
            <a:r>
              <a:rPr dirty="0" sz="2400" b="1">
                <a:latin typeface="Arial"/>
                <a:cs typeface="Arial"/>
              </a:rPr>
              <a:t>SEGÚN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3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REFERENCIA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SEGÚN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INTENCIONALIDAD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40" y="2002100"/>
            <a:ext cx="6550659" cy="3698240"/>
          </a:xfrm>
          <a:prstGeom prst="rect">
            <a:avLst/>
          </a:prstGeom>
        </p:spPr>
        <p:txBody>
          <a:bodyPr wrap="square" lIns="0" tIns="1619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dirty="0" sz="2400" spc="-50" b="1">
                <a:latin typeface="Tahoma"/>
                <a:cs typeface="Tahoma"/>
              </a:rPr>
              <a:t>EVALUATIVO: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dirty="0" sz="2400" spc="-65" b="1">
                <a:latin typeface="Tahoma"/>
                <a:cs typeface="Tahoma"/>
              </a:rPr>
              <a:t>Estimación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-45" b="1">
                <a:latin typeface="Tahoma"/>
                <a:cs typeface="Tahoma"/>
              </a:rPr>
              <a:t>cualitativa</a:t>
            </a:r>
            <a:r>
              <a:rPr dirty="0" sz="2400" spc="-50" b="1">
                <a:latin typeface="Tahoma"/>
                <a:cs typeface="Tahoma"/>
              </a:rPr>
              <a:t> </a:t>
            </a:r>
            <a:r>
              <a:rPr dirty="0" sz="2400" spc="85" b="1">
                <a:latin typeface="Tahoma"/>
                <a:cs typeface="Tahoma"/>
              </a:rPr>
              <a:t>de</a:t>
            </a:r>
            <a:r>
              <a:rPr dirty="0" sz="2400" spc="-5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la</a:t>
            </a:r>
            <a:r>
              <a:rPr dirty="0" sz="2400" spc="-7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ejecución.</a:t>
            </a:r>
            <a:endParaRPr sz="24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1085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u="sng" sz="2000" spc="-1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Aprobatorio</a:t>
            </a:r>
            <a:r>
              <a:rPr dirty="0" sz="2000" spc="-114">
                <a:latin typeface="Verdana"/>
                <a:cs typeface="Verdana"/>
              </a:rPr>
              <a:t> </a:t>
            </a:r>
            <a:r>
              <a:rPr dirty="0" sz="2000" spc="-70">
                <a:latin typeface="Verdana"/>
                <a:cs typeface="Verdana"/>
              </a:rPr>
              <a:t>(bien,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 spc="-20">
                <a:latin typeface="Verdana"/>
                <a:cs typeface="Verdana"/>
              </a:rPr>
              <a:t>si…)</a:t>
            </a:r>
            <a:endParaRPr sz="2000">
              <a:latin typeface="Verdana"/>
              <a:cs typeface="Verdana"/>
            </a:endParaRPr>
          </a:p>
          <a:p>
            <a:pPr marL="1002665" indent="-532765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u="sng" sz="2000" spc="-2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Reprobatorio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 spc="-100">
                <a:latin typeface="Verdana"/>
                <a:cs typeface="Verdana"/>
              </a:rPr>
              <a:t>(mal,</a:t>
            </a:r>
            <a:r>
              <a:rPr dirty="0" sz="2000" spc="-60">
                <a:latin typeface="Verdana"/>
                <a:cs typeface="Verdana"/>
              </a:rPr>
              <a:t> </a:t>
            </a:r>
            <a:r>
              <a:rPr dirty="0" sz="2000" spc="30">
                <a:latin typeface="Verdana"/>
                <a:cs typeface="Verdana"/>
              </a:rPr>
              <a:t>no…)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195"/>
              </a:spcBef>
            </a:pP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2400" spc="-125" b="1">
                <a:latin typeface="Tahoma"/>
                <a:cs typeface="Tahoma"/>
              </a:rPr>
              <a:t>DESCRIPTIVO:</a:t>
            </a:r>
            <a:endParaRPr sz="2400">
              <a:latin typeface="Tahoma"/>
              <a:cs typeface="Tahoma"/>
            </a:endParaRPr>
          </a:p>
          <a:p>
            <a:pPr marL="622300" marR="5080" indent="-609600">
              <a:lnSpc>
                <a:spcPct val="100000"/>
              </a:lnSpc>
              <a:spcBef>
                <a:spcPts val="1180"/>
              </a:spcBef>
            </a:pPr>
            <a:r>
              <a:rPr dirty="0" sz="2400" b="1">
                <a:latin typeface="Tahoma"/>
                <a:cs typeface="Tahoma"/>
              </a:rPr>
              <a:t>Compara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lo que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ha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hecho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el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alumno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65" b="1">
                <a:latin typeface="Tahoma"/>
                <a:cs typeface="Tahoma"/>
              </a:rPr>
              <a:t>con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25" b="1">
                <a:latin typeface="Tahoma"/>
                <a:cs typeface="Tahoma"/>
              </a:rPr>
              <a:t>la realización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correcta.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SEGÚN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INTENCIONALIDAD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00592" y="2212142"/>
            <a:ext cx="6570345" cy="3346450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dirty="0" sz="2000" spc="-110" b="1">
                <a:latin typeface="Tahoma"/>
                <a:cs typeface="Tahoma"/>
              </a:rPr>
              <a:t>PRESCRIPTIVO:</a:t>
            </a:r>
            <a:endParaRPr sz="2000">
              <a:latin typeface="Tahoma"/>
              <a:cs typeface="Tahoma"/>
            </a:endParaRPr>
          </a:p>
          <a:p>
            <a:pPr marL="621665" marR="5080" indent="-609600">
              <a:lnSpc>
                <a:spcPct val="100000"/>
              </a:lnSpc>
              <a:spcBef>
                <a:spcPts val="1080"/>
              </a:spcBef>
            </a:pPr>
            <a:r>
              <a:rPr dirty="0" sz="2000" spc="-60" b="1">
                <a:latin typeface="Tahoma"/>
                <a:cs typeface="Tahoma"/>
              </a:rPr>
              <a:t>Partiendo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ejecución,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80" b="1">
                <a:latin typeface="Tahoma"/>
                <a:cs typeface="Tahoma"/>
              </a:rPr>
              <a:t>da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55" b="1">
                <a:latin typeface="Tahoma"/>
                <a:cs typeface="Tahoma"/>
              </a:rPr>
              <a:t>instrucciones </a:t>
            </a:r>
            <a:r>
              <a:rPr dirty="0" sz="2000" b="1">
                <a:latin typeface="Tahoma"/>
                <a:cs typeface="Tahoma"/>
              </a:rPr>
              <a:t>para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una </a:t>
            </a:r>
            <a:r>
              <a:rPr dirty="0" sz="2000" b="1">
                <a:latin typeface="Tahoma"/>
                <a:cs typeface="Tahoma"/>
              </a:rPr>
              <a:t>ejecución</a:t>
            </a:r>
            <a:r>
              <a:rPr dirty="0" sz="2000" spc="8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posterior.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45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spc="-10" b="1">
                <a:latin typeface="Tahoma"/>
                <a:cs typeface="Tahoma"/>
              </a:rPr>
              <a:t>AFECTIVO: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2000" spc="-35" b="1">
                <a:latin typeface="Tahoma"/>
                <a:cs typeface="Tahoma"/>
              </a:rPr>
              <a:t>Implica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ejecución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o conducta,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60" b="1">
                <a:latin typeface="Tahoma"/>
                <a:cs typeface="Tahoma"/>
              </a:rPr>
              <a:t>forma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de:</a:t>
            </a:r>
            <a:endParaRPr sz="2000">
              <a:latin typeface="Tahoma"/>
              <a:cs typeface="Tahoma"/>
            </a:endParaRPr>
          </a:p>
          <a:p>
            <a:pPr marL="1002665" indent="-532765">
              <a:lnSpc>
                <a:spcPct val="100000"/>
              </a:lnSpc>
              <a:spcBef>
                <a:spcPts val="107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000" spc="-85">
                <a:latin typeface="Verdana"/>
                <a:cs typeface="Verdana"/>
              </a:rPr>
              <a:t>Reforzar</a:t>
            </a:r>
            <a:r>
              <a:rPr dirty="0" sz="2000" spc="-135">
                <a:latin typeface="Verdana"/>
                <a:cs typeface="Verdana"/>
              </a:rPr>
              <a:t> </a:t>
            </a:r>
            <a:r>
              <a:rPr dirty="0" sz="2000" spc="-80">
                <a:latin typeface="Verdana"/>
                <a:cs typeface="Verdana"/>
              </a:rPr>
              <a:t>(Refuerzo</a:t>
            </a:r>
            <a:r>
              <a:rPr dirty="0" sz="2000" spc="-10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positivo)</a:t>
            </a:r>
            <a:endParaRPr sz="2000">
              <a:latin typeface="Verdana"/>
              <a:cs typeface="Verdana"/>
            </a:endParaRPr>
          </a:p>
          <a:p>
            <a:pPr marL="1002665" indent="-532765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 MT"/>
              <a:buChar char="•"/>
              <a:tabLst>
                <a:tab pos="1002665" algn="l"/>
              </a:tabLst>
            </a:pPr>
            <a:r>
              <a:rPr dirty="0" sz="2000" spc="-55">
                <a:latin typeface="Verdana"/>
                <a:cs typeface="Verdana"/>
              </a:rPr>
              <a:t>Erradicar</a:t>
            </a:r>
            <a:r>
              <a:rPr dirty="0" sz="2000" spc="-105">
                <a:latin typeface="Verdana"/>
                <a:cs typeface="Verdana"/>
              </a:rPr>
              <a:t> </a:t>
            </a:r>
            <a:r>
              <a:rPr dirty="0" sz="2000" spc="-80">
                <a:latin typeface="Verdana"/>
                <a:cs typeface="Verdana"/>
              </a:rPr>
              <a:t>(Refuerzo</a:t>
            </a:r>
            <a:r>
              <a:rPr dirty="0" sz="2000" spc="-9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negativo)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395287"/>
            <a:ext cx="8161655" cy="938530"/>
            <a:chOff x="0" y="395287"/>
            <a:chExt cx="8161655" cy="938530"/>
          </a:xfrm>
        </p:grpSpPr>
        <p:sp>
          <p:nvSpPr>
            <p:cNvPr id="13" name="object 13" descr=""/>
            <p:cNvSpPr/>
            <p:nvPr/>
          </p:nvSpPr>
          <p:spPr>
            <a:xfrm>
              <a:off x="0" y="957262"/>
              <a:ext cx="6469380" cy="376555"/>
            </a:xfrm>
            <a:custGeom>
              <a:avLst/>
              <a:gdLst/>
              <a:ahLst/>
              <a:cxnLst/>
              <a:rect l="l" t="t" r="r" b="b"/>
              <a:pathLst>
                <a:path w="6469380" h="376555">
                  <a:moveTo>
                    <a:pt x="6469037" y="0"/>
                  </a:moveTo>
                  <a:lnTo>
                    <a:pt x="0" y="0"/>
                  </a:lnTo>
                  <a:lnTo>
                    <a:pt x="0" y="376237"/>
                  </a:lnTo>
                  <a:lnTo>
                    <a:pt x="6469037" y="376237"/>
                  </a:lnTo>
                  <a:lnTo>
                    <a:pt x="6469037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0" y="395287"/>
              <a:ext cx="8161655" cy="561975"/>
            </a:xfrm>
            <a:custGeom>
              <a:avLst/>
              <a:gdLst/>
              <a:ahLst/>
              <a:cxnLst/>
              <a:rect l="l" t="t" r="r" b="b"/>
              <a:pathLst>
                <a:path w="8161655" h="561975">
                  <a:moveTo>
                    <a:pt x="8161337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1337" y="561975"/>
                  </a:lnTo>
                  <a:lnTo>
                    <a:pt x="8161337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234342" y="408495"/>
            <a:ext cx="36893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SEGÚN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EL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MOMENTO</a:t>
            </a:r>
            <a:endParaRPr sz="1600">
              <a:latin typeface="Arial MT"/>
              <a:cs typeface="Arial MT"/>
            </a:endParaRPr>
          </a:p>
        </p:txBody>
      </p:sp>
      <p:graphicFrame>
        <p:nvGraphicFramePr>
          <p:cNvPr id="17" name="object 17" descr=""/>
          <p:cNvGraphicFramePr>
            <a:graphicFrameLocks noGrp="1"/>
          </p:cNvGraphicFramePr>
          <p:nvPr/>
        </p:nvGraphicFramePr>
        <p:xfrm>
          <a:off x="431800" y="2444320"/>
          <a:ext cx="7954009" cy="30511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7835"/>
                <a:gridCol w="3227069"/>
                <a:gridCol w="2895600"/>
              </a:tblGrid>
              <a:tr h="4432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VENTAJAS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INCONVENIENTES.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u="sng" sz="1200" spc="-1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CONCURRENTE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Influencia</a:t>
                      </a:r>
                      <a:r>
                        <a:rPr dirty="0" sz="1200" spc="-5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directa</a:t>
                      </a:r>
                      <a:r>
                        <a:rPr dirty="0" sz="1200" spc="-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sobre</a:t>
                      </a:r>
                      <a:r>
                        <a:rPr dirty="0" sz="1200" spc="-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los</a:t>
                      </a:r>
                      <a:r>
                        <a:rPr dirty="0" sz="1200" spc="-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errores.</a:t>
                      </a:r>
                      <a:endParaRPr sz="1200">
                        <a:latin typeface="Arial MT"/>
                        <a:cs typeface="Arial MT"/>
                      </a:endParaRPr>
                    </a:p>
                    <a:p>
                      <a:pPr algn="ctr" marL="668655" marR="661035">
                        <a:lnSpc>
                          <a:spcPct val="120000"/>
                        </a:lnSpc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Información</a:t>
                      </a:r>
                      <a:r>
                        <a:rPr dirty="0" sz="1200" spc="-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2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200" spc="-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momento.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Posibilidad</a:t>
                      </a:r>
                      <a:r>
                        <a:rPr dirty="0" sz="1200" spc="-6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200" spc="-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modificar.</a:t>
                      </a:r>
                      <a:endParaRPr sz="1200">
                        <a:latin typeface="Arial MT"/>
                        <a:cs typeface="Arial MT"/>
                      </a:endParaRPr>
                    </a:p>
                  </a:txBody>
                  <a:tcPr marL="0" marR="0" marB="0" marT="850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Puede</a:t>
                      </a:r>
                      <a:r>
                        <a:rPr dirty="0" sz="120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distorsionar</a:t>
                      </a:r>
                      <a:r>
                        <a:rPr dirty="0" sz="12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la</a:t>
                      </a:r>
                      <a:r>
                        <a:rPr dirty="0" sz="1200" spc="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ejecución.</a:t>
                      </a:r>
                      <a:endParaRPr sz="1200">
                        <a:latin typeface="Arial MT"/>
                        <a:cs typeface="Arial M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Crea</a:t>
                      </a:r>
                      <a:r>
                        <a:rPr dirty="0" sz="1200" spc="-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dependencia.</a:t>
                      </a:r>
                      <a:endParaRPr sz="1200">
                        <a:latin typeface="Arial MT"/>
                        <a:cs typeface="Arial M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Mediatizado</a:t>
                      </a:r>
                      <a:r>
                        <a:rPr dirty="0" sz="12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por</a:t>
                      </a:r>
                      <a:r>
                        <a:rPr dirty="0" sz="1200" spc="-5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la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 tarea.</a:t>
                      </a:r>
                      <a:endParaRPr sz="1200">
                        <a:latin typeface="Arial MT"/>
                        <a:cs typeface="Arial MT"/>
                      </a:endParaRPr>
                    </a:p>
                  </a:txBody>
                  <a:tcPr marL="0" marR="0" marB="0" marT="8509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5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u="sng" sz="1200" spc="-1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TERMINAL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26135" marR="746760" indent="-71755">
                        <a:lnSpc>
                          <a:spcPct val="120000"/>
                        </a:lnSpc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Cercanía</a:t>
                      </a:r>
                      <a:r>
                        <a:rPr dirty="0" sz="12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la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 ejecución.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Retención</a:t>
                      </a:r>
                      <a:r>
                        <a:rPr dirty="0" sz="1200" spc="-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200" spc="-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memoria.</a:t>
                      </a:r>
                      <a:endParaRPr sz="12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200">
                          <a:latin typeface="Arial MT"/>
                          <a:cs typeface="Arial MT"/>
                        </a:rPr>
                        <a:t>No</a:t>
                      </a:r>
                      <a:r>
                        <a:rPr dirty="0" sz="1200" spc="-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significativo</a:t>
                      </a:r>
                      <a:r>
                        <a:rPr dirty="0" sz="12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200" spc="-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una</a:t>
                      </a:r>
                      <a:r>
                        <a:rPr dirty="0" sz="12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>
                          <a:latin typeface="Arial MT"/>
                          <a:cs typeface="Arial MT"/>
                        </a:rPr>
                        <a:t>acción</a:t>
                      </a:r>
                      <a:r>
                        <a:rPr dirty="0" sz="1200" spc="-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200" spc="-10">
                          <a:latin typeface="Arial MT"/>
                          <a:cs typeface="Arial MT"/>
                        </a:rPr>
                        <a:t>aislada.</a:t>
                      </a:r>
                      <a:endParaRPr sz="12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SEGÚN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REFERENCIA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79519" y="2084063"/>
            <a:ext cx="6971665" cy="38360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90625" algn="l"/>
              </a:tabLst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GRUPAL</a:t>
            </a:r>
            <a:r>
              <a:rPr dirty="0" sz="2000" spc="-10" b="1">
                <a:latin typeface="Tahoma"/>
                <a:cs typeface="Tahoma"/>
              </a:rPr>
              <a:t>:</a:t>
            </a:r>
            <a:r>
              <a:rPr dirty="0" sz="2000" b="1">
                <a:latin typeface="Tahoma"/>
                <a:cs typeface="Tahoma"/>
              </a:rPr>
              <a:t>	cuando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emite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grupo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alumnos.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000" spc="-185" b="1">
                <a:latin typeface="Tahoma"/>
                <a:cs typeface="Tahoma"/>
              </a:rPr>
              <a:t>Si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120" b="1">
                <a:latin typeface="Tahoma"/>
                <a:cs typeface="Tahoma"/>
              </a:rPr>
              <a:t>error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generalizado:</a:t>
            </a:r>
            <a:endParaRPr sz="2000">
              <a:latin typeface="Tahoma"/>
              <a:cs typeface="Tahoma"/>
            </a:endParaRPr>
          </a:p>
          <a:p>
            <a:pPr marL="12700" marR="236220">
              <a:lnSpc>
                <a:spcPct val="114999"/>
              </a:lnSpc>
            </a:pP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30" b="1">
                <a:latin typeface="Tahoma"/>
                <a:cs typeface="Tahoma"/>
              </a:rPr>
              <a:t>existir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65" b="1">
                <a:latin typeface="Tahoma"/>
                <a:cs typeface="Tahoma"/>
              </a:rPr>
              <a:t>interferencias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dar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información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inicial </a:t>
            </a: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no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estar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ajustado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al</a:t>
            </a:r>
            <a:r>
              <a:rPr dirty="0" sz="2000" spc="-55" b="1">
                <a:latin typeface="Tahoma"/>
                <a:cs typeface="Tahoma"/>
              </a:rPr>
              <a:t> nivel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del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grupo.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2000" b="1">
                <a:latin typeface="Tahoma"/>
                <a:cs typeface="Tahoma"/>
              </a:rPr>
              <a:t>Puede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95" b="1">
                <a:latin typeface="Tahoma"/>
                <a:cs typeface="Tahoma"/>
              </a:rPr>
              <a:t>ser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-45" b="1">
                <a:latin typeface="Tahoma"/>
                <a:cs typeface="Tahoma"/>
              </a:rPr>
              <a:t> información</a:t>
            </a:r>
            <a:r>
              <a:rPr dirty="0" sz="2000" spc="-10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deficiente.</a:t>
            </a:r>
            <a:endParaRPr sz="2000">
              <a:latin typeface="Tahoma"/>
              <a:cs typeface="Tahoma"/>
            </a:endParaRPr>
          </a:p>
          <a:p>
            <a:pPr marL="12700" marR="5080">
              <a:lnSpc>
                <a:spcPct val="229999"/>
              </a:lnSpc>
              <a:spcBef>
                <a:spcPts val="5"/>
              </a:spcBef>
            </a:pPr>
            <a:r>
              <a:rPr dirty="0" u="sng" sz="2000" spc="-19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INDIVIDUAL</a:t>
            </a:r>
            <a:r>
              <a:rPr dirty="0" sz="2000" spc="-195" b="1">
                <a:latin typeface="Tahoma"/>
                <a:cs typeface="Tahoma"/>
              </a:rPr>
              <a:t>: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cuando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se</a:t>
            </a:r>
            <a:r>
              <a:rPr dirty="0" sz="2000" spc="-1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emite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un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alumno</a:t>
            </a:r>
            <a:r>
              <a:rPr dirty="0" sz="2000" spc="-2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 </a:t>
            </a:r>
            <a:r>
              <a:rPr dirty="0" sz="2000" spc="-35" b="1">
                <a:latin typeface="Tahoma"/>
                <a:cs typeface="Tahoma"/>
              </a:rPr>
              <a:t>particular. </a:t>
            </a:r>
            <a:r>
              <a:rPr dirty="0" sz="2000" spc="-10" b="1">
                <a:latin typeface="Tahoma"/>
                <a:cs typeface="Tahoma"/>
              </a:rPr>
              <a:t>Atención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120" b="1">
                <a:latin typeface="Tahoma"/>
                <a:cs typeface="Tahoma"/>
              </a:rPr>
              <a:t>a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2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significación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negativa.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59"/>
              </a:spcBef>
            </a:pPr>
            <a:r>
              <a:rPr dirty="0" sz="2000" spc="-140" b="1">
                <a:latin typeface="Tahoma"/>
                <a:cs typeface="Tahoma"/>
              </a:rPr>
              <a:t>Intentar</a:t>
            </a:r>
            <a:r>
              <a:rPr dirty="0" sz="2000" spc="-30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aportar </a:t>
            </a:r>
            <a:r>
              <a:rPr dirty="0" sz="2000" spc="-10" b="1">
                <a:latin typeface="Tahoma"/>
                <a:cs typeface="Tahoma"/>
              </a:rPr>
              <a:t>efectividad.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 marL="64135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CONOCIMIENTO</a:t>
            </a:r>
            <a:r>
              <a:rPr dirty="0" sz="16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LOS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RESULTADOS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212131" y="2414776"/>
            <a:ext cx="7025640" cy="31108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5" b="1">
                <a:latin typeface="Tahoma"/>
                <a:cs typeface="Tahoma"/>
              </a:rPr>
              <a:t>Para</a:t>
            </a:r>
            <a:r>
              <a:rPr dirty="0" sz="1400" spc="-35" b="1">
                <a:latin typeface="Tahoma"/>
                <a:cs typeface="Tahoma"/>
              </a:rPr>
              <a:t> </a:t>
            </a:r>
            <a:r>
              <a:rPr dirty="0" sz="1400" spc="-50" b="1">
                <a:latin typeface="Tahoma"/>
                <a:cs typeface="Tahoma"/>
              </a:rPr>
              <a:t>facilitar</a:t>
            </a:r>
            <a:r>
              <a:rPr dirty="0" sz="1400" spc="-3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el</a:t>
            </a:r>
            <a:r>
              <a:rPr dirty="0" sz="1400" spc="-45" b="1">
                <a:latin typeface="Tahoma"/>
                <a:cs typeface="Tahoma"/>
              </a:rPr>
              <a:t> </a:t>
            </a:r>
            <a:r>
              <a:rPr dirty="0" sz="1400" spc="-25" b="1">
                <a:latin typeface="Tahoma"/>
                <a:cs typeface="Tahoma"/>
              </a:rPr>
              <a:t>aprendizaje, </a:t>
            </a:r>
            <a:r>
              <a:rPr dirty="0" sz="1400" b="1">
                <a:latin typeface="Tahoma"/>
                <a:cs typeface="Tahoma"/>
              </a:rPr>
              <a:t>el</a:t>
            </a:r>
            <a:r>
              <a:rPr dirty="0" sz="1400" spc="-45" b="1">
                <a:latin typeface="Tahoma"/>
                <a:cs typeface="Tahoma"/>
              </a:rPr>
              <a:t> </a:t>
            </a:r>
            <a:r>
              <a:rPr dirty="0" sz="1400" spc="-40" b="1">
                <a:latin typeface="Tahoma"/>
                <a:cs typeface="Tahoma"/>
              </a:rPr>
              <a:t>C.R.</a:t>
            </a:r>
            <a:r>
              <a:rPr dirty="0" sz="1400" spc="-65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debe:</a:t>
            </a:r>
            <a:endParaRPr sz="1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925"/>
              </a:spcBef>
            </a:pPr>
            <a:endParaRPr sz="1400">
              <a:latin typeface="Tahoma"/>
              <a:cs typeface="Tahoma"/>
            </a:endParaRPr>
          </a:p>
          <a:p>
            <a:pPr marL="12700" marR="664845" indent="-635">
              <a:lnSpc>
                <a:spcPct val="155700"/>
              </a:lnSpc>
            </a:pPr>
            <a:r>
              <a:rPr dirty="0" sz="1400" spc="-55" b="1">
                <a:latin typeface="Tahoma"/>
                <a:cs typeface="Tahoma"/>
              </a:rPr>
              <a:t>Dar</a:t>
            </a:r>
            <a:r>
              <a:rPr dirty="0" sz="1400" spc="-30" b="1">
                <a:latin typeface="Tahoma"/>
                <a:cs typeface="Tahoma"/>
              </a:rPr>
              <a:t> </a:t>
            </a:r>
            <a:r>
              <a:rPr dirty="0" sz="1400" spc="-20" b="1">
                <a:latin typeface="Tahoma"/>
                <a:cs typeface="Tahoma"/>
              </a:rPr>
              <a:t>posibilidad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al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spc="-20" b="1">
                <a:latin typeface="Tahoma"/>
                <a:cs typeface="Tahoma"/>
              </a:rPr>
              <a:t>alumno</a:t>
            </a:r>
            <a:r>
              <a:rPr dirty="0" sz="1400" spc="-3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una</a:t>
            </a:r>
            <a:r>
              <a:rPr dirty="0" sz="1400" spc="-20" b="1">
                <a:latin typeface="Tahoma"/>
                <a:cs typeface="Tahoma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práctica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spc="-7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posterior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para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sz="1400" spc="-35" b="1">
                <a:latin typeface="Tahoma"/>
                <a:cs typeface="Tahoma"/>
              </a:rPr>
              <a:t>corregir</a:t>
            </a:r>
            <a:r>
              <a:rPr dirty="0" sz="1400" b="1">
                <a:latin typeface="Tahoma"/>
                <a:cs typeface="Tahoma"/>
              </a:rPr>
              <a:t> el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spc="-30" b="1">
                <a:latin typeface="Tahoma"/>
                <a:cs typeface="Tahoma"/>
              </a:rPr>
              <a:t>error. </a:t>
            </a:r>
            <a:r>
              <a:rPr dirty="0" sz="1400" spc="-100" b="1">
                <a:latin typeface="Tahoma"/>
                <a:cs typeface="Tahoma"/>
              </a:rPr>
              <a:t>Ser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coherente</a:t>
            </a:r>
            <a:r>
              <a:rPr dirty="0" u="sng" sz="1400" spc="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con</a:t>
            </a:r>
            <a:r>
              <a:rPr dirty="0" u="sng" sz="1400" spc="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el</a:t>
            </a:r>
            <a:r>
              <a:rPr dirty="0" u="sng" sz="1400" spc="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spc="-5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nivel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spc="-20" b="1">
                <a:latin typeface="Tahoma"/>
                <a:cs typeface="Tahoma"/>
              </a:rPr>
              <a:t>aprendizaje</a:t>
            </a:r>
            <a:r>
              <a:rPr dirty="0" sz="1400" spc="2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spc="-60" b="1">
                <a:latin typeface="Tahoma"/>
                <a:cs typeface="Tahoma"/>
              </a:rPr>
              <a:t>los</a:t>
            </a:r>
            <a:r>
              <a:rPr dirty="0" sz="1400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alumnos.</a:t>
            </a:r>
            <a:endParaRPr sz="1400">
              <a:latin typeface="Tahoma"/>
              <a:cs typeface="Tahoma"/>
            </a:endParaRPr>
          </a:p>
          <a:p>
            <a:pPr marL="12700" marR="1997710" indent="-635">
              <a:lnSpc>
                <a:spcPct val="155700"/>
              </a:lnSpc>
            </a:pP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Adaptado</a:t>
            </a:r>
            <a:r>
              <a:rPr dirty="0" sz="1400" spc="45" b="1">
                <a:latin typeface="Tahoma"/>
                <a:cs typeface="Tahoma"/>
              </a:rPr>
              <a:t> </a:t>
            </a:r>
            <a:r>
              <a:rPr dirty="0" sz="1400" spc="80" b="1">
                <a:latin typeface="Tahoma"/>
                <a:cs typeface="Tahoma"/>
              </a:rPr>
              <a:t>a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spc="-100" b="1">
                <a:latin typeface="Tahoma"/>
                <a:cs typeface="Tahoma"/>
              </a:rPr>
              <a:t>su</a:t>
            </a:r>
            <a:r>
              <a:rPr dirty="0" sz="1400" spc="25" b="1">
                <a:latin typeface="Tahoma"/>
                <a:cs typeface="Tahoma"/>
              </a:rPr>
              <a:t> </a:t>
            </a:r>
            <a:r>
              <a:rPr dirty="0" sz="1400" spc="-40" b="1">
                <a:latin typeface="Tahoma"/>
                <a:cs typeface="Tahoma"/>
              </a:rPr>
              <a:t>nivel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30" b="1">
                <a:latin typeface="Tahoma"/>
                <a:cs typeface="Tahoma"/>
              </a:rPr>
              <a:t> </a:t>
            </a:r>
            <a:r>
              <a:rPr dirty="0" u="sng" sz="1400" spc="-2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procesamiento</a:t>
            </a:r>
            <a:r>
              <a:rPr dirty="0" sz="1400" spc="4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4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la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spc="-20" b="1">
                <a:latin typeface="Tahoma"/>
                <a:cs typeface="Tahoma"/>
              </a:rPr>
              <a:t>información. </a:t>
            </a:r>
            <a:r>
              <a:rPr dirty="0" sz="1400" spc="-10" b="1">
                <a:latin typeface="Tahoma"/>
                <a:cs typeface="Tahoma"/>
              </a:rPr>
              <a:t>Favorecer</a:t>
            </a:r>
            <a:r>
              <a:rPr dirty="0" sz="1400" spc="3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la</a:t>
            </a:r>
            <a:r>
              <a:rPr dirty="0" sz="1400" spc="30" b="1">
                <a:latin typeface="Tahoma"/>
                <a:cs typeface="Tahoma"/>
              </a:rPr>
              <a:t> 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toma</a:t>
            </a:r>
            <a:r>
              <a:rPr dirty="0" u="sng" sz="1400" spc="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dirty="0" u="sng" sz="1400" spc="2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conciencia</a:t>
            </a:r>
            <a:r>
              <a:rPr dirty="0" sz="1400" spc="3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del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error.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dirty="0" sz="1400" spc="-70" b="1">
                <a:latin typeface="Tahoma"/>
                <a:cs typeface="Tahoma"/>
              </a:rPr>
              <a:t>Polarizar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la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atención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en</a:t>
            </a:r>
            <a:r>
              <a:rPr dirty="0" sz="1400" spc="-20" b="1">
                <a:latin typeface="Tahoma"/>
                <a:cs typeface="Tahoma"/>
              </a:rPr>
              <a:t> </a:t>
            </a:r>
            <a:r>
              <a:rPr dirty="0" sz="1400" spc="-55" b="1">
                <a:latin typeface="Tahoma"/>
                <a:cs typeface="Tahoma"/>
              </a:rPr>
              <a:t>los</a:t>
            </a:r>
            <a:r>
              <a:rPr dirty="0" sz="1400" spc="-3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aspectos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concretos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-2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la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ejecución</a:t>
            </a:r>
            <a:r>
              <a:rPr dirty="0" sz="1400" spc="-25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incorrecta.</a:t>
            </a:r>
            <a:endParaRPr sz="1400">
              <a:latin typeface="Tahoma"/>
              <a:cs typeface="Tahoma"/>
            </a:endParaRPr>
          </a:p>
          <a:p>
            <a:pPr marL="622300" marR="5080" indent="-609600">
              <a:lnSpc>
                <a:spcPct val="100000"/>
              </a:lnSpc>
              <a:spcBef>
                <a:spcPts val="935"/>
              </a:spcBef>
            </a:pP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No</a:t>
            </a:r>
            <a:r>
              <a:rPr dirty="0" u="sng" sz="1400" spc="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extenderse</a:t>
            </a:r>
            <a:r>
              <a:rPr dirty="0" u="sng" sz="1400" spc="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en</a:t>
            </a:r>
            <a:r>
              <a:rPr dirty="0" u="sng" sz="1400" spc="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spc="-3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informaciones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400" spc="-45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suplementarias</a:t>
            </a:r>
            <a:r>
              <a:rPr dirty="0" sz="1400" spc="5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que</a:t>
            </a:r>
            <a:r>
              <a:rPr dirty="0" sz="1400" spc="1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pueda</a:t>
            </a:r>
            <a:r>
              <a:rPr dirty="0" sz="1400" spc="5" b="1">
                <a:latin typeface="Tahoma"/>
                <a:cs typeface="Tahoma"/>
              </a:rPr>
              <a:t> </a:t>
            </a:r>
            <a:r>
              <a:rPr dirty="0" sz="1400" spc="-75" b="1">
                <a:latin typeface="Tahoma"/>
                <a:cs typeface="Tahoma"/>
              </a:rPr>
              <a:t>distraer</a:t>
            </a:r>
            <a:r>
              <a:rPr dirty="0" sz="1400" spc="2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la</a:t>
            </a:r>
            <a:r>
              <a:rPr dirty="0" sz="1400" spc="15" b="1">
                <a:latin typeface="Tahoma"/>
                <a:cs typeface="Tahoma"/>
              </a:rPr>
              <a:t> </a:t>
            </a:r>
            <a:r>
              <a:rPr dirty="0" sz="1400" spc="-10" b="1">
                <a:latin typeface="Tahoma"/>
                <a:cs typeface="Tahoma"/>
              </a:rPr>
              <a:t>ejecución </a:t>
            </a:r>
            <a:r>
              <a:rPr dirty="0" sz="1400" spc="-95" b="1">
                <a:latin typeface="Tahoma"/>
                <a:cs typeface="Tahoma"/>
              </a:rPr>
              <a:t>motriz</a:t>
            </a:r>
            <a:r>
              <a:rPr dirty="0" sz="1400" b="1">
                <a:latin typeface="Tahoma"/>
                <a:cs typeface="Tahoma"/>
              </a:rPr>
              <a:t> del</a:t>
            </a:r>
            <a:r>
              <a:rPr dirty="0" sz="1400" spc="-10" b="1">
                <a:latin typeface="Tahoma"/>
                <a:cs typeface="Tahoma"/>
              </a:rPr>
              <a:t> alumno.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dirty="0" sz="1400" spc="-60" b="1">
                <a:latin typeface="Tahoma"/>
                <a:cs typeface="Tahoma"/>
              </a:rPr>
              <a:t>Llevar</a:t>
            </a:r>
            <a:r>
              <a:rPr dirty="0" sz="1400" spc="-10" b="1">
                <a:latin typeface="Tahoma"/>
                <a:cs typeface="Tahoma"/>
              </a:rPr>
              <a:t> </a:t>
            </a:r>
            <a:r>
              <a:rPr dirty="0" sz="1400" spc="-25" b="1">
                <a:latin typeface="Tahoma"/>
                <a:cs typeface="Tahoma"/>
              </a:rPr>
              <a:t>cierto</a:t>
            </a:r>
            <a:r>
              <a:rPr dirty="0" sz="1400" spc="-5" b="1">
                <a:latin typeface="Tahoma"/>
                <a:cs typeface="Tahoma"/>
              </a:rPr>
              <a:t> </a:t>
            </a:r>
            <a:r>
              <a:rPr dirty="0" sz="1400" spc="-40" b="1">
                <a:latin typeface="Tahoma"/>
                <a:cs typeface="Tahoma"/>
              </a:rPr>
              <a:t>nivel</a:t>
            </a:r>
            <a:r>
              <a:rPr dirty="0" sz="1400" spc="-20" b="1">
                <a:latin typeface="Tahoma"/>
                <a:cs typeface="Tahoma"/>
              </a:rPr>
              <a:t> </a:t>
            </a:r>
            <a:r>
              <a:rPr dirty="0" sz="1400" b="1">
                <a:latin typeface="Tahoma"/>
                <a:cs typeface="Tahoma"/>
              </a:rPr>
              <a:t>de</a:t>
            </a:r>
            <a:r>
              <a:rPr dirty="0" sz="1400" spc="-15" b="1">
                <a:latin typeface="Tahoma"/>
                <a:cs typeface="Tahoma"/>
              </a:rPr>
              <a:t> 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afectividad</a:t>
            </a:r>
            <a:r>
              <a:rPr dirty="0" sz="1400" spc="-10" b="1">
                <a:latin typeface="Tahoma"/>
                <a:cs typeface="Tahoma"/>
              </a:rPr>
              <a:t>.</a:t>
            </a:r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03288" y="1541703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BIBLIOGRAFÍA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79258" y="2361037"/>
            <a:ext cx="8388350" cy="3180715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algn="just" marL="12700" marR="5715" indent="-635">
              <a:lnSpc>
                <a:spcPct val="80000"/>
              </a:lnSpc>
              <a:spcBef>
                <a:spcPts val="585"/>
              </a:spcBef>
            </a:pPr>
            <a:r>
              <a:rPr dirty="0" sz="2000" b="1">
                <a:latin typeface="Tahoma"/>
                <a:cs typeface="Tahoma"/>
              </a:rPr>
              <a:t>Delgado,</a:t>
            </a:r>
            <a:r>
              <a:rPr dirty="0" sz="2000" spc="1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M.</a:t>
            </a:r>
            <a:r>
              <a:rPr dirty="0" sz="2000" spc="1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A.</a:t>
            </a:r>
            <a:r>
              <a:rPr dirty="0" sz="2000" spc="170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(1991).</a:t>
            </a:r>
            <a:r>
              <a:rPr dirty="0" sz="2000" spc="17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"Hacia</a:t>
            </a:r>
            <a:r>
              <a:rPr dirty="0" sz="2000" spc="1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una</a:t>
            </a:r>
            <a:r>
              <a:rPr dirty="0" sz="2000" spc="1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clarificación</a:t>
            </a:r>
            <a:r>
              <a:rPr dirty="0" sz="2000" spc="1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conceptual</a:t>
            </a:r>
            <a:r>
              <a:rPr dirty="0" sz="2000" spc="16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17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los </a:t>
            </a:r>
            <a:r>
              <a:rPr dirty="0" sz="2000" spc="-95" b="1">
                <a:latin typeface="Tahoma"/>
                <a:cs typeface="Tahoma"/>
              </a:rPr>
              <a:t>términos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didácticos</a:t>
            </a:r>
            <a:r>
              <a:rPr dirty="0" sz="2000" spc="-8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Educación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Física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15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Deporte".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-250" b="1" i="1">
                <a:latin typeface="Verdana"/>
                <a:cs typeface="Verdana"/>
              </a:rPr>
              <a:t>Revista</a:t>
            </a:r>
            <a:r>
              <a:rPr dirty="0" sz="2000" spc="80" b="1" i="1">
                <a:latin typeface="Verdana"/>
                <a:cs typeface="Verdana"/>
              </a:rPr>
              <a:t> </a:t>
            </a:r>
            <a:r>
              <a:rPr dirty="0" sz="2000" spc="-25" b="1" i="1">
                <a:latin typeface="Verdana"/>
                <a:cs typeface="Verdana"/>
              </a:rPr>
              <a:t>de </a:t>
            </a:r>
            <a:r>
              <a:rPr dirty="0" sz="2000" spc="-65" b="1" i="1">
                <a:latin typeface="Verdana"/>
                <a:cs typeface="Verdana"/>
              </a:rPr>
              <a:t>Educación</a:t>
            </a:r>
            <a:r>
              <a:rPr dirty="0" sz="2000" spc="50" b="1" i="1">
                <a:latin typeface="Verdana"/>
                <a:cs typeface="Verdana"/>
              </a:rPr>
              <a:t> </a:t>
            </a:r>
            <a:r>
              <a:rPr dirty="0" sz="2000" spc="-105" b="1" i="1">
                <a:latin typeface="Verdana"/>
                <a:cs typeface="Verdana"/>
              </a:rPr>
              <a:t>Física.</a:t>
            </a:r>
            <a:r>
              <a:rPr dirty="0" sz="2000" spc="120" b="1" i="1">
                <a:latin typeface="Verdana"/>
                <a:cs typeface="Verdana"/>
              </a:rPr>
              <a:t> </a:t>
            </a:r>
            <a:r>
              <a:rPr dirty="0" sz="2000" spc="-105" b="1" i="1">
                <a:latin typeface="Verdana"/>
                <a:cs typeface="Verdana"/>
              </a:rPr>
              <a:t>Renovación</a:t>
            </a:r>
            <a:r>
              <a:rPr dirty="0" sz="2000" spc="12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de</a:t>
            </a:r>
            <a:r>
              <a:rPr dirty="0" sz="2000" spc="12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la</a:t>
            </a:r>
            <a:r>
              <a:rPr dirty="0" sz="2000" spc="125" b="1" i="1">
                <a:latin typeface="Verdana"/>
                <a:cs typeface="Verdana"/>
              </a:rPr>
              <a:t> </a:t>
            </a:r>
            <a:r>
              <a:rPr dirty="0" sz="2000" spc="-140" b="1" i="1">
                <a:latin typeface="Verdana"/>
                <a:cs typeface="Verdana"/>
              </a:rPr>
              <a:t>Teoría</a:t>
            </a:r>
            <a:r>
              <a:rPr dirty="0" sz="2000" spc="125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y</a:t>
            </a:r>
            <a:r>
              <a:rPr dirty="0" sz="2000" spc="12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la</a:t>
            </a:r>
            <a:r>
              <a:rPr dirty="0" sz="2000" spc="125" b="1" i="1">
                <a:latin typeface="Verdana"/>
                <a:cs typeface="Verdana"/>
              </a:rPr>
              <a:t> </a:t>
            </a:r>
            <a:r>
              <a:rPr dirty="0" sz="2000" spc="-95" b="1" i="1">
                <a:latin typeface="Verdana"/>
                <a:cs typeface="Verdana"/>
              </a:rPr>
              <a:t>Práctica.</a:t>
            </a:r>
            <a:r>
              <a:rPr dirty="0" sz="2000" spc="120" b="1" i="1">
                <a:latin typeface="Verdana"/>
                <a:cs typeface="Verdana"/>
              </a:rPr>
              <a:t> </a:t>
            </a:r>
            <a:r>
              <a:rPr dirty="0" sz="2000" spc="-350" b="1" i="1">
                <a:latin typeface="Verdana"/>
                <a:cs typeface="Verdana"/>
              </a:rPr>
              <a:t>Nº</a:t>
            </a:r>
            <a:r>
              <a:rPr dirty="0" sz="2000" spc="175" b="1" i="1">
                <a:latin typeface="Verdana"/>
                <a:cs typeface="Verdana"/>
              </a:rPr>
              <a:t> </a:t>
            </a:r>
            <a:r>
              <a:rPr dirty="0" sz="2000" spc="-295" b="1" i="1">
                <a:latin typeface="Verdana"/>
                <a:cs typeface="Verdana"/>
              </a:rPr>
              <a:t>40. </a:t>
            </a:r>
            <a:r>
              <a:rPr dirty="0" sz="2000" spc="-204" b="1" i="1">
                <a:latin typeface="Verdana"/>
                <a:cs typeface="Verdana"/>
              </a:rPr>
              <a:t>Número</a:t>
            </a:r>
            <a:r>
              <a:rPr dirty="0" sz="2000" spc="-125" b="1" i="1">
                <a:latin typeface="Verdana"/>
                <a:cs typeface="Verdana"/>
              </a:rPr>
              <a:t> </a:t>
            </a:r>
            <a:r>
              <a:rPr dirty="0" sz="2000" spc="-10" b="1" i="1">
                <a:latin typeface="Verdana"/>
                <a:cs typeface="Verdana"/>
              </a:rPr>
              <a:t>especial.</a:t>
            </a:r>
            <a:endParaRPr sz="2000">
              <a:latin typeface="Verdana"/>
              <a:cs typeface="Verdana"/>
            </a:endParaRPr>
          </a:p>
          <a:p>
            <a:pPr algn="just" marL="13970" marR="5080" indent="-635">
              <a:lnSpc>
                <a:spcPct val="80000"/>
              </a:lnSpc>
              <a:spcBef>
                <a:spcPts val="1075"/>
              </a:spcBef>
            </a:pPr>
            <a:r>
              <a:rPr dirty="0" sz="2000" spc="-35" b="1">
                <a:latin typeface="Tahoma"/>
                <a:cs typeface="Tahoma"/>
              </a:rPr>
              <a:t>Mosston,</a:t>
            </a:r>
            <a:r>
              <a:rPr dirty="0" sz="2000" spc="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M.</a:t>
            </a:r>
            <a:r>
              <a:rPr dirty="0" sz="2000" spc="6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70" b="1">
                <a:latin typeface="Tahoma"/>
                <a:cs typeface="Tahoma"/>
              </a:rPr>
              <a:t> </a:t>
            </a:r>
            <a:r>
              <a:rPr dirty="0" sz="2000" spc="-75" b="1">
                <a:latin typeface="Tahoma"/>
                <a:cs typeface="Tahoma"/>
              </a:rPr>
              <a:t>Ashworth,</a:t>
            </a:r>
            <a:r>
              <a:rPr dirty="0" sz="2000" spc="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S.</a:t>
            </a:r>
            <a:r>
              <a:rPr dirty="0" sz="2000" spc="75" b="1">
                <a:latin typeface="Tahoma"/>
                <a:cs typeface="Tahoma"/>
              </a:rPr>
              <a:t> </a:t>
            </a:r>
            <a:r>
              <a:rPr dirty="0" sz="2000" spc="-100" b="1">
                <a:latin typeface="Tahoma"/>
                <a:cs typeface="Tahoma"/>
              </a:rPr>
              <a:t>(1993).</a:t>
            </a:r>
            <a:r>
              <a:rPr dirty="0" sz="2000" spc="70" b="1">
                <a:latin typeface="Tahoma"/>
                <a:cs typeface="Tahoma"/>
              </a:rPr>
              <a:t> </a:t>
            </a:r>
            <a:r>
              <a:rPr dirty="0" sz="2000" spc="-95" b="1" i="1">
                <a:latin typeface="Verdana"/>
                <a:cs typeface="Verdana"/>
              </a:rPr>
              <a:t>La</a:t>
            </a:r>
            <a:r>
              <a:rPr dirty="0" sz="2000" spc="-30" b="1" i="1">
                <a:latin typeface="Verdana"/>
                <a:cs typeface="Verdana"/>
              </a:rPr>
              <a:t> </a:t>
            </a:r>
            <a:r>
              <a:rPr dirty="0" sz="2000" spc="-145" b="1" i="1">
                <a:latin typeface="Verdana"/>
                <a:cs typeface="Verdana"/>
              </a:rPr>
              <a:t>enseñanza</a:t>
            </a:r>
            <a:r>
              <a:rPr dirty="0" sz="2000" spc="-3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de</a:t>
            </a:r>
            <a:r>
              <a:rPr dirty="0" sz="2000" spc="-3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la</a:t>
            </a:r>
            <a:r>
              <a:rPr dirty="0" sz="2000" spc="-30" b="1" i="1">
                <a:latin typeface="Verdana"/>
                <a:cs typeface="Verdana"/>
              </a:rPr>
              <a:t> </a:t>
            </a:r>
            <a:r>
              <a:rPr dirty="0" sz="2000" spc="-75" b="1" i="1">
                <a:latin typeface="Verdana"/>
                <a:cs typeface="Verdana"/>
              </a:rPr>
              <a:t>Educación </a:t>
            </a:r>
            <a:r>
              <a:rPr dirty="0" sz="2000" spc="-155" b="1" i="1">
                <a:latin typeface="Verdana"/>
                <a:cs typeface="Verdana"/>
              </a:rPr>
              <a:t>Física.</a:t>
            </a:r>
            <a:r>
              <a:rPr dirty="0" sz="2000" spc="-20" b="1" i="1">
                <a:latin typeface="Verdana"/>
                <a:cs typeface="Verdana"/>
              </a:rPr>
              <a:t> </a:t>
            </a:r>
            <a:r>
              <a:rPr dirty="0" sz="2000" spc="-135" b="1" i="1">
                <a:latin typeface="Verdana"/>
                <a:cs typeface="Verdana"/>
              </a:rPr>
              <a:t>La</a:t>
            </a:r>
            <a:r>
              <a:rPr dirty="0" sz="2000" spc="-35" b="1" i="1">
                <a:latin typeface="Verdana"/>
                <a:cs typeface="Verdana"/>
              </a:rPr>
              <a:t> </a:t>
            </a:r>
            <a:r>
              <a:rPr dirty="0" sz="2000" spc="-195" b="1" i="1">
                <a:latin typeface="Verdana"/>
                <a:cs typeface="Verdana"/>
              </a:rPr>
              <a:t>reforma</a:t>
            </a:r>
            <a:r>
              <a:rPr dirty="0" sz="2000" spc="2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de</a:t>
            </a:r>
            <a:r>
              <a:rPr dirty="0" sz="2000" spc="-5" b="1" i="1">
                <a:latin typeface="Verdana"/>
                <a:cs typeface="Verdana"/>
              </a:rPr>
              <a:t> </a:t>
            </a:r>
            <a:r>
              <a:rPr dirty="0" sz="2000" spc="-175" b="1" i="1">
                <a:latin typeface="Verdana"/>
                <a:cs typeface="Verdana"/>
              </a:rPr>
              <a:t>los</a:t>
            </a:r>
            <a:r>
              <a:rPr dirty="0" sz="2000" spc="5" b="1" i="1">
                <a:latin typeface="Verdana"/>
                <a:cs typeface="Verdana"/>
              </a:rPr>
              <a:t> </a:t>
            </a:r>
            <a:r>
              <a:rPr dirty="0" sz="2000" spc="-265" b="1" i="1">
                <a:latin typeface="Verdana"/>
                <a:cs typeface="Verdana"/>
              </a:rPr>
              <a:t>Estilos</a:t>
            </a:r>
            <a:r>
              <a:rPr dirty="0" sz="2000" spc="9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de</a:t>
            </a:r>
            <a:r>
              <a:rPr dirty="0" sz="2000" spc="15" b="1" i="1">
                <a:latin typeface="Verdana"/>
                <a:cs typeface="Verdana"/>
              </a:rPr>
              <a:t> </a:t>
            </a:r>
            <a:r>
              <a:rPr dirty="0" sz="2000" spc="-185" b="1" i="1">
                <a:latin typeface="Verdana"/>
                <a:cs typeface="Verdana"/>
              </a:rPr>
              <a:t>Enseñanza.</a:t>
            </a:r>
            <a:r>
              <a:rPr dirty="0" sz="2000" spc="10" b="1" i="1">
                <a:latin typeface="Verdana"/>
                <a:cs typeface="Verdana"/>
              </a:rPr>
              <a:t> </a:t>
            </a:r>
            <a:r>
              <a:rPr dirty="0" sz="2000" b="1">
                <a:latin typeface="Tahoma"/>
                <a:cs typeface="Tahoma"/>
              </a:rPr>
              <a:t>Barcelona:</a:t>
            </a:r>
            <a:r>
              <a:rPr dirty="0" sz="2000" spc="114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Hispano Europea.</a:t>
            </a:r>
            <a:endParaRPr sz="2000">
              <a:latin typeface="Tahoma"/>
              <a:cs typeface="Tahoma"/>
            </a:endParaRPr>
          </a:p>
          <a:p>
            <a:pPr algn="just" marL="14604" marR="6350" indent="-635">
              <a:lnSpc>
                <a:spcPct val="80000"/>
              </a:lnSpc>
              <a:spcBef>
                <a:spcPts val="1080"/>
              </a:spcBef>
            </a:pPr>
            <a:r>
              <a:rPr dirty="0" sz="2000" spc="-10" b="1">
                <a:latin typeface="Tahoma"/>
                <a:cs typeface="Tahoma"/>
              </a:rPr>
              <a:t>Perona,</a:t>
            </a:r>
            <a:r>
              <a:rPr dirty="0" sz="2000" spc="-13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M.</a:t>
            </a:r>
            <a:r>
              <a:rPr dirty="0" sz="2000" spc="100" b="1">
                <a:latin typeface="Tahoma"/>
                <a:cs typeface="Tahoma"/>
              </a:rPr>
              <a:t> </a:t>
            </a:r>
            <a:r>
              <a:rPr dirty="0" sz="2000" spc="-114" b="1">
                <a:latin typeface="Tahoma"/>
                <a:cs typeface="Tahoma"/>
              </a:rPr>
              <a:t>(2009).</a:t>
            </a:r>
            <a:r>
              <a:rPr dirty="0" sz="2000" spc="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Apuntes</a:t>
            </a:r>
            <a:r>
              <a:rPr dirty="0" sz="2000" spc="9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Metodología</a:t>
            </a:r>
            <a:r>
              <a:rPr dirty="0" sz="2000" spc="90" b="1">
                <a:latin typeface="Tahoma"/>
                <a:cs typeface="Tahoma"/>
              </a:rPr>
              <a:t> </a:t>
            </a:r>
            <a:r>
              <a:rPr dirty="0" sz="2000" spc="-470" b="1">
                <a:latin typeface="Tahoma"/>
                <a:cs typeface="Tahoma"/>
              </a:rPr>
              <a:t>II</a:t>
            </a:r>
            <a:r>
              <a:rPr dirty="0" sz="2000" spc="32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9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enseñanza</a:t>
            </a:r>
            <a:r>
              <a:rPr dirty="0" sz="2000" spc="90" b="1">
                <a:latin typeface="Tahoma"/>
                <a:cs typeface="Tahoma"/>
              </a:rPr>
              <a:t> </a:t>
            </a:r>
            <a:r>
              <a:rPr dirty="0" sz="2000" spc="30" b="1">
                <a:latin typeface="Tahoma"/>
                <a:cs typeface="Tahoma"/>
              </a:rPr>
              <a:t>de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actividad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física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deporte.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195" b="1">
                <a:latin typeface="Tahoma"/>
                <a:cs typeface="Tahoma"/>
              </a:rPr>
              <a:t>INEF.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Madrid.</a:t>
            </a:r>
            <a:endParaRPr sz="2000">
              <a:latin typeface="Tahoma"/>
              <a:cs typeface="Tahoma"/>
            </a:endParaRPr>
          </a:p>
          <a:p>
            <a:pPr algn="just" marL="13970" marR="5715" indent="635">
              <a:lnSpc>
                <a:spcPct val="80000"/>
              </a:lnSpc>
              <a:spcBef>
                <a:spcPts val="1080"/>
              </a:spcBef>
            </a:pPr>
            <a:r>
              <a:rPr dirty="0" sz="2000" spc="-10" b="1">
                <a:latin typeface="Tahoma"/>
                <a:cs typeface="Tahoma"/>
              </a:rPr>
              <a:t>Pierón,</a:t>
            </a:r>
            <a:r>
              <a:rPr dirty="0" sz="2000" spc="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M.</a:t>
            </a:r>
            <a:r>
              <a:rPr dirty="0" sz="2000" spc="6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(1999).</a:t>
            </a:r>
            <a:r>
              <a:rPr dirty="0" sz="2000" spc="65" b="1">
                <a:latin typeface="Tahoma"/>
                <a:cs typeface="Tahoma"/>
              </a:rPr>
              <a:t> </a:t>
            </a:r>
            <a:r>
              <a:rPr dirty="0" sz="2000" spc="-95" b="1" i="1">
                <a:latin typeface="Verdana"/>
                <a:cs typeface="Verdana"/>
              </a:rPr>
              <a:t>Para</a:t>
            </a:r>
            <a:r>
              <a:rPr dirty="0" sz="2000" spc="-35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una</a:t>
            </a:r>
            <a:r>
              <a:rPr dirty="0" sz="2000" spc="-35" b="1" i="1">
                <a:latin typeface="Verdana"/>
                <a:cs typeface="Verdana"/>
              </a:rPr>
              <a:t> </a:t>
            </a:r>
            <a:r>
              <a:rPr dirty="0" sz="2000" spc="-130" b="1" i="1">
                <a:latin typeface="Verdana"/>
                <a:cs typeface="Verdana"/>
              </a:rPr>
              <a:t>enseñanza</a:t>
            </a:r>
            <a:r>
              <a:rPr dirty="0" sz="2000" spc="-40" b="1" i="1">
                <a:latin typeface="Verdana"/>
                <a:cs typeface="Verdana"/>
              </a:rPr>
              <a:t> </a:t>
            </a:r>
            <a:r>
              <a:rPr dirty="0" sz="2000" spc="-60" b="1" i="1">
                <a:latin typeface="Verdana"/>
                <a:cs typeface="Verdana"/>
              </a:rPr>
              <a:t>eficaz</a:t>
            </a:r>
            <a:r>
              <a:rPr dirty="0" sz="2000" spc="-3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de</a:t>
            </a:r>
            <a:r>
              <a:rPr dirty="0" sz="2000" spc="-35" b="1" i="1">
                <a:latin typeface="Verdana"/>
                <a:cs typeface="Verdana"/>
              </a:rPr>
              <a:t> </a:t>
            </a:r>
            <a:r>
              <a:rPr dirty="0" sz="2000" spc="-40" b="1" i="1">
                <a:latin typeface="Verdana"/>
                <a:cs typeface="Verdana"/>
              </a:rPr>
              <a:t>las</a:t>
            </a:r>
            <a:r>
              <a:rPr dirty="0" sz="2000" spc="-35" b="1" i="1">
                <a:latin typeface="Verdana"/>
                <a:cs typeface="Verdana"/>
              </a:rPr>
              <a:t> </a:t>
            </a:r>
            <a:r>
              <a:rPr dirty="0" sz="2000" spc="-100" b="1" i="1">
                <a:latin typeface="Verdana"/>
                <a:cs typeface="Verdana"/>
              </a:rPr>
              <a:t>actividades </a:t>
            </a:r>
            <a:r>
              <a:rPr dirty="0" sz="2000" spc="-175" b="1" i="1">
                <a:latin typeface="Verdana"/>
                <a:cs typeface="Verdana"/>
              </a:rPr>
              <a:t>físico-deportivas</a:t>
            </a:r>
            <a:r>
              <a:rPr dirty="0" sz="2000" spc="-175" b="1">
                <a:latin typeface="Tahoma"/>
                <a:cs typeface="Tahoma"/>
              </a:rPr>
              <a:t>.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spc="-80" b="1">
                <a:latin typeface="Tahoma"/>
                <a:cs typeface="Tahoma"/>
              </a:rPr>
              <a:t>Inde.</a:t>
            </a:r>
            <a:r>
              <a:rPr dirty="0" sz="2000" spc="3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Madrid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2224151" y="3081401"/>
              <a:ext cx="1428750" cy="714375"/>
            </a:xfrm>
            <a:custGeom>
              <a:avLst/>
              <a:gdLst/>
              <a:ahLst/>
              <a:cxnLst/>
              <a:rect l="l" t="t" r="r" b="b"/>
              <a:pathLst>
                <a:path w="1428750" h="714375">
                  <a:moveTo>
                    <a:pt x="1357249" y="0"/>
                  </a:moveTo>
                  <a:lnTo>
                    <a:pt x="71374" y="0"/>
                  </a:lnTo>
                  <a:lnTo>
                    <a:pt x="43559" y="5597"/>
                  </a:lnTo>
                  <a:lnTo>
                    <a:pt x="20875" y="20875"/>
                  </a:lnTo>
                  <a:lnTo>
                    <a:pt x="5597" y="43559"/>
                  </a:lnTo>
                  <a:lnTo>
                    <a:pt x="0" y="71374"/>
                  </a:lnTo>
                  <a:lnTo>
                    <a:pt x="0" y="642874"/>
                  </a:lnTo>
                  <a:lnTo>
                    <a:pt x="5597" y="670708"/>
                  </a:lnTo>
                  <a:lnTo>
                    <a:pt x="20875" y="693435"/>
                  </a:lnTo>
                  <a:lnTo>
                    <a:pt x="43559" y="708757"/>
                  </a:lnTo>
                  <a:lnTo>
                    <a:pt x="71374" y="714375"/>
                  </a:lnTo>
                  <a:lnTo>
                    <a:pt x="1357249" y="714375"/>
                  </a:lnTo>
                  <a:lnTo>
                    <a:pt x="1385083" y="708757"/>
                  </a:lnTo>
                  <a:lnTo>
                    <a:pt x="1407810" y="693435"/>
                  </a:lnTo>
                  <a:lnTo>
                    <a:pt x="1423132" y="670708"/>
                  </a:lnTo>
                  <a:lnTo>
                    <a:pt x="1428750" y="642874"/>
                  </a:lnTo>
                  <a:lnTo>
                    <a:pt x="1428750" y="71374"/>
                  </a:lnTo>
                  <a:lnTo>
                    <a:pt x="1423132" y="43559"/>
                  </a:lnTo>
                  <a:lnTo>
                    <a:pt x="1407810" y="20875"/>
                  </a:lnTo>
                  <a:lnTo>
                    <a:pt x="1385083" y="5597"/>
                  </a:lnTo>
                  <a:lnTo>
                    <a:pt x="1357249" y="0"/>
                  </a:lnTo>
                  <a:close/>
                </a:path>
              </a:pathLst>
            </a:custGeom>
            <a:solidFill>
              <a:srgbClr val="F1F1F1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224151" y="3081401"/>
              <a:ext cx="1428750" cy="714375"/>
            </a:xfrm>
            <a:custGeom>
              <a:avLst/>
              <a:gdLst/>
              <a:ahLst/>
              <a:cxnLst/>
              <a:rect l="l" t="t" r="r" b="b"/>
              <a:pathLst>
                <a:path w="1428750" h="714375">
                  <a:moveTo>
                    <a:pt x="0" y="71374"/>
                  </a:moveTo>
                  <a:lnTo>
                    <a:pt x="5597" y="43559"/>
                  </a:lnTo>
                  <a:lnTo>
                    <a:pt x="20875" y="20875"/>
                  </a:lnTo>
                  <a:lnTo>
                    <a:pt x="43559" y="5597"/>
                  </a:lnTo>
                  <a:lnTo>
                    <a:pt x="71374" y="0"/>
                  </a:lnTo>
                  <a:lnTo>
                    <a:pt x="1357249" y="0"/>
                  </a:lnTo>
                  <a:lnTo>
                    <a:pt x="1385083" y="5597"/>
                  </a:lnTo>
                  <a:lnTo>
                    <a:pt x="1407810" y="20875"/>
                  </a:lnTo>
                  <a:lnTo>
                    <a:pt x="1423132" y="43559"/>
                  </a:lnTo>
                  <a:lnTo>
                    <a:pt x="1428750" y="71374"/>
                  </a:lnTo>
                  <a:lnTo>
                    <a:pt x="1428750" y="642874"/>
                  </a:lnTo>
                  <a:lnTo>
                    <a:pt x="1423132" y="670708"/>
                  </a:lnTo>
                  <a:lnTo>
                    <a:pt x="1407810" y="693435"/>
                  </a:lnTo>
                  <a:lnTo>
                    <a:pt x="1385083" y="708757"/>
                  </a:lnTo>
                  <a:lnTo>
                    <a:pt x="1357249" y="714375"/>
                  </a:lnTo>
                  <a:lnTo>
                    <a:pt x="71374" y="714375"/>
                  </a:lnTo>
                  <a:lnTo>
                    <a:pt x="43559" y="708757"/>
                  </a:lnTo>
                  <a:lnTo>
                    <a:pt x="20875" y="693435"/>
                  </a:lnTo>
                  <a:lnTo>
                    <a:pt x="5597" y="670708"/>
                  </a:lnTo>
                  <a:lnTo>
                    <a:pt x="0" y="642874"/>
                  </a:lnTo>
                  <a:lnTo>
                    <a:pt x="0" y="71374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367026" y="3795776"/>
              <a:ext cx="142875" cy="534035"/>
            </a:xfrm>
            <a:custGeom>
              <a:avLst/>
              <a:gdLst/>
              <a:ahLst/>
              <a:cxnLst/>
              <a:rect l="l" t="t" r="r" b="b"/>
              <a:pathLst>
                <a:path w="142875" h="534035">
                  <a:moveTo>
                    <a:pt x="0" y="0"/>
                  </a:moveTo>
                  <a:lnTo>
                    <a:pt x="0" y="534035"/>
                  </a:lnTo>
                  <a:lnTo>
                    <a:pt x="142367" y="534035"/>
                  </a:lnTo>
                </a:path>
              </a:pathLst>
            </a:custGeom>
            <a:ln w="28575">
              <a:solidFill>
                <a:srgbClr val="8F8F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509901" y="3967226"/>
              <a:ext cx="1733550" cy="714375"/>
            </a:xfrm>
            <a:custGeom>
              <a:avLst/>
              <a:gdLst/>
              <a:ahLst/>
              <a:cxnLst/>
              <a:rect l="l" t="t" r="r" b="b"/>
              <a:pathLst>
                <a:path w="1733550" h="714375">
                  <a:moveTo>
                    <a:pt x="1662049" y="0"/>
                  </a:moveTo>
                  <a:lnTo>
                    <a:pt x="71374" y="0"/>
                  </a:lnTo>
                  <a:lnTo>
                    <a:pt x="43559" y="5597"/>
                  </a:lnTo>
                  <a:lnTo>
                    <a:pt x="20875" y="20875"/>
                  </a:lnTo>
                  <a:lnTo>
                    <a:pt x="5597" y="43559"/>
                  </a:lnTo>
                  <a:lnTo>
                    <a:pt x="0" y="71374"/>
                  </a:lnTo>
                  <a:lnTo>
                    <a:pt x="0" y="642874"/>
                  </a:lnTo>
                  <a:lnTo>
                    <a:pt x="5597" y="670708"/>
                  </a:lnTo>
                  <a:lnTo>
                    <a:pt x="20875" y="693435"/>
                  </a:lnTo>
                  <a:lnTo>
                    <a:pt x="43559" y="708757"/>
                  </a:lnTo>
                  <a:lnTo>
                    <a:pt x="71374" y="714375"/>
                  </a:lnTo>
                  <a:lnTo>
                    <a:pt x="1662049" y="714375"/>
                  </a:lnTo>
                  <a:lnTo>
                    <a:pt x="1689883" y="708757"/>
                  </a:lnTo>
                  <a:lnTo>
                    <a:pt x="1712610" y="693435"/>
                  </a:lnTo>
                  <a:lnTo>
                    <a:pt x="1727932" y="670708"/>
                  </a:lnTo>
                  <a:lnTo>
                    <a:pt x="1733550" y="642874"/>
                  </a:lnTo>
                  <a:lnTo>
                    <a:pt x="1733550" y="71374"/>
                  </a:lnTo>
                  <a:lnTo>
                    <a:pt x="1727932" y="43559"/>
                  </a:lnTo>
                  <a:lnTo>
                    <a:pt x="1712610" y="20875"/>
                  </a:lnTo>
                  <a:lnTo>
                    <a:pt x="1689883" y="5597"/>
                  </a:lnTo>
                  <a:lnTo>
                    <a:pt x="166204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509901" y="3967226"/>
              <a:ext cx="1733550" cy="714375"/>
            </a:xfrm>
            <a:custGeom>
              <a:avLst/>
              <a:gdLst/>
              <a:ahLst/>
              <a:cxnLst/>
              <a:rect l="l" t="t" r="r" b="b"/>
              <a:pathLst>
                <a:path w="1733550" h="714375">
                  <a:moveTo>
                    <a:pt x="0" y="71374"/>
                  </a:moveTo>
                  <a:lnTo>
                    <a:pt x="5597" y="43559"/>
                  </a:lnTo>
                  <a:lnTo>
                    <a:pt x="20875" y="20875"/>
                  </a:lnTo>
                  <a:lnTo>
                    <a:pt x="43559" y="5597"/>
                  </a:lnTo>
                  <a:lnTo>
                    <a:pt x="71374" y="0"/>
                  </a:lnTo>
                  <a:lnTo>
                    <a:pt x="1662049" y="0"/>
                  </a:lnTo>
                  <a:lnTo>
                    <a:pt x="1689883" y="5597"/>
                  </a:lnTo>
                  <a:lnTo>
                    <a:pt x="1712610" y="20875"/>
                  </a:lnTo>
                  <a:lnTo>
                    <a:pt x="1727932" y="43559"/>
                  </a:lnTo>
                  <a:lnTo>
                    <a:pt x="1733550" y="71374"/>
                  </a:lnTo>
                  <a:lnTo>
                    <a:pt x="1733550" y="642874"/>
                  </a:lnTo>
                  <a:lnTo>
                    <a:pt x="1727932" y="670708"/>
                  </a:lnTo>
                  <a:lnTo>
                    <a:pt x="1712610" y="693435"/>
                  </a:lnTo>
                  <a:lnTo>
                    <a:pt x="1689883" y="708757"/>
                  </a:lnTo>
                  <a:lnTo>
                    <a:pt x="1662049" y="714375"/>
                  </a:lnTo>
                  <a:lnTo>
                    <a:pt x="71374" y="714375"/>
                  </a:lnTo>
                  <a:lnTo>
                    <a:pt x="43559" y="708757"/>
                  </a:lnTo>
                  <a:lnTo>
                    <a:pt x="20875" y="693435"/>
                  </a:lnTo>
                  <a:lnTo>
                    <a:pt x="5597" y="670708"/>
                  </a:lnTo>
                  <a:lnTo>
                    <a:pt x="0" y="642874"/>
                  </a:lnTo>
                  <a:lnTo>
                    <a:pt x="0" y="71374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9" name="object 19" descr=""/>
          <p:cNvSpPr txBox="1"/>
          <p:nvPr/>
        </p:nvSpPr>
        <p:spPr>
          <a:xfrm>
            <a:off x="333375" y="15906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marL="1958339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1.3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física: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cuerpo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movimiento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615310" y="4077906"/>
            <a:ext cx="1521460" cy="45529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351155" marR="5080" indent="-339090">
              <a:lnSpc>
                <a:spcPts val="1580"/>
              </a:lnSpc>
              <a:spcBef>
                <a:spcPts val="335"/>
              </a:spcBef>
            </a:pPr>
            <a:r>
              <a:rPr dirty="0" sz="1500">
                <a:latin typeface="Arial MT"/>
                <a:cs typeface="Arial MT"/>
              </a:rPr>
              <a:t>Objetivo</a:t>
            </a:r>
            <a:r>
              <a:rPr dirty="0" sz="1500" spc="-70">
                <a:latin typeface="Arial MT"/>
                <a:cs typeface="Arial MT"/>
              </a:rPr>
              <a:t> </a:t>
            </a:r>
            <a:r>
              <a:rPr dirty="0" sz="1500" spc="-10">
                <a:latin typeface="Arial MT"/>
                <a:cs typeface="Arial MT"/>
              </a:rPr>
              <a:t>(realidad biológica)</a:t>
            </a:r>
            <a:endParaRPr sz="1500">
              <a:latin typeface="Arial MT"/>
              <a:cs typeface="Arial MT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2352738" y="3781488"/>
            <a:ext cx="1905000" cy="1800225"/>
            <a:chOff x="2352738" y="3781488"/>
            <a:chExt cx="1905000" cy="1800225"/>
          </a:xfrm>
        </p:grpSpPr>
        <p:sp>
          <p:nvSpPr>
            <p:cNvPr id="22" name="object 22" descr=""/>
            <p:cNvSpPr/>
            <p:nvPr/>
          </p:nvSpPr>
          <p:spPr>
            <a:xfrm>
              <a:off x="2367026" y="3795776"/>
              <a:ext cx="142875" cy="1424305"/>
            </a:xfrm>
            <a:custGeom>
              <a:avLst/>
              <a:gdLst/>
              <a:ahLst/>
              <a:cxnLst/>
              <a:rect l="l" t="t" r="r" b="b"/>
              <a:pathLst>
                <a:path w="142875" h="1424304">
                  <a:moveTo>
                    <a:pt x="0" y="0"/>
                  </a:moveTo>
                  <a:lnTo>
                    <a:pt x="0" y="1424051"/>
                  </a:lnTo>
                  <a:lnTo>
                    <a:pt x="142367" y="1424051"/>
                  </a:lnTo>
                </a:path>
              </a:pathLst>
            </a:custGeom>
            <a:ln w="28575">
              <a:solidFill>
                <a:srgbClr val="8F8F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509901" y="4862576"/>
              <a:ext cx="1733550" cy="704850"/>
            </a:xfrm>
            <a:custGeom>
              <a:avLst/>
              <a:gdLst/>
              <a:ahLst/>
              <a:cxnLst/>
              <a:rect l="l" t="t" r="r" b="b"/>
              <a:pathLst>
                <a:path w="1733550" h="704850">
                  <a:moveTo>
                    <a:pt x="1663064" y="0"/>
                  </a:moveTo>
                  <a:lnTo>
                    <a:pt x="70485" y="0"/>
                  </a:lnTo>
                  <a:lnTo>
                    <a:pt x="43023" y="5530"/>
                  </a:lnTo>
                  <a:lnTo>
                    <a:pt x="20621" y="20621"/>
                  </a:lnTo>
                  <a:lnTo>
                    <a:pt x="5530" y="43023"/>
                  </a:lnTo>
                  <a:lnTo>
                    <a:pt x="0" y="70485"/>
                  </a:lnTo>
                  <a:lnTo>
                    <a:pt x="0" y="634365"/>
                  </a:lnTo>
                  <a:lnTo>
                    <a:pt x="5530" y="661773"/>
                  </a:lnTo>
                  <a:lnTo>
                    <a:pt x="20621" y="684180"/>
                  </a:lnTo>
                  <a:lnTo>
                    <a:pt x="43023" y="699301"/>
                  </a:lnTo>
                  <a:lnTo>
                    <a:pt x="70485" y="704850"/>
                  </a:lnTo>
                  <a:lnTo>
                    <a:pt x="1663064" y="704850"/>
                  </a:lnTo>
                  <a:lnTo>
                    <a:pt x="1690473" y="699301"/>
                  </a:lnTo>
                  <a:lnTo>
                    <a:pt x="1712880" y="684180"/>
                  </a:lnTo>
                  <a:lnTo>
                    <a:pt x="1728001" y="661773"/>
                  </a:lnTo>
                  <a:lnTo>
                    <a:pt x="1733550" y="634365"/>
                  </a:lnTo>
                  <a:lnTo>
                    <a:pt x="1733550" y="70485"/>
                  </a:lnTo>
                  <a:lnTo>
                    <a:pt x="1728001" y="43023"/>
                  </a:lnTo>
                  <a:lnTo>
                    <a:pt x="1712880" y="20621"/>
                  </a:lnTo>
                  <a:lnTo>
                    <a:pt x="1690473" y="5530"/>
                  </a:lnTo>
                  <a:lnTo>
                    <a:pt x="166306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509901" y="4862576"/>
              <a:ext cx="1733550" cy="704850"/>
            </a:xfrm>
            <a:custGeom>
              <a:avLst/>
              <a:gdLst/>
              <a:ahLst/>
              <a:cxnLst/>
              <a:rect l="l" t="t" r="r" b="b"/>
              <a:pathLst>
                <a:path w="1733550" h="704850">
                  <a:moveTo>
                    <a:pt x="0" y="70485"/>
                  </a:moveTo>
                  <a:lnTo>
                    <a:pt x="5530" y="43023"/>
                  </a:lnTo>
                  <a:lnTo>
                    <a:pt x="20621" y="20621"/>
                  </a:lnTo>
                  <a:lnTo>
                    <a:pt x="43023" y="5530"/>
                  </a:lnTo>
                  <a:lnTo>
                    <a:pt x="70485" y="0"/>
                  </a:lnTo>
                  <a:lnTo>
                    <a:pt x="1663064" y="0"/>
                  </a:lnTo>
                  <a:lnTo>
                    <a:pt x="1690473" y="5530"/>
                  </a:lnTo>
                  <a:lnTo>
                    <a:pt x="1712880" y="20621"/>
                  </a:lnTo>
                  <a:lnTo>
                    <a:pt x="1728001" y="43023"/>
                  </a:lnTo>
                  <a:lnTo>
                    <a:pt x="1733550" y="70485"/>
                  </a:lnTo>
                  <a:lnTo>
                    <a:pt x="1733550" y="634365"/>
                  </a:lnTo>
                  <a:lnTo>
                    <a:pt x="1728001" y="661773"/>
                  </a:lnTo>
                  <a:lnTo>
                    <a:pt x="1712880" y="684180"/>
                  </a:lnTo>
                  <a:lnTo>
                    <a:pt x="1690473" y="699301"/>
                  </a:lnTo>
                  <a:lnTo>
                    <a:pt x="1663064" y="704850"/>
                  </a:lnTo>
                  <a:lnTo>
                    <a:pt x="70485" y="704850"/>
                  </a:lnTo>
                  <a:lnTo>
                    <a:pt x="43023" y="699301"/>
                  </a:lnTo>
                  <a:lnTo>
                    <a:pt x="20621" y="684180"/>
                  </a:lnTo>
                  <a:lnTo>
                    <a:pt x="5530" y="661773"/>
                  </a:lnTo>
                  <a:lnTo>
                    <a:pt x="0" y="634365"/>
                  </a:lnTo>
                  <a:lnTo>
                    <a:pt x="0" y="7048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2774060" y="4871084"/>
            <a:ext cx="1206500" cy="65468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5080" indent="195580">
              <a:lnSpc>
                <a:spcPts val="1580"/>
              </a:lnSpc>
              <a:spcBef>
                <a:spcPts val="335"/>
              </a:spcBef>
            </a:pPr>
            <a:r>
              <a:rPr dirty="0" sz="1500" spc="-10">
                <a:latin typeface="Arial MT"/>
                <a:cs typeface="Arial MT"/>
              </a:rPr>
              <a:t>Subjetivo (expresiones, emociones…)</a:t>
            </a:r>
            <a:endParaRPr sz="1500">
              <a:latin typeface="Arial MT"/>
              <a:cs typeface="Arial MT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4295838" y="3067113"/>
            <a:ext cx="1457325" cy="742950"/>
            <a:chOff x="4295838" y="3067113"/>
            <a:chExt cx="1457325" cy="742950"/>
          </a:xfrm>
        </p:grpSpPr>
        <p:sp>
          <p:nvSpPr>
            <p:cNvPr id="27" name="object 27" descr=""/>
            <p:cNvSpPr/>
            <p:nvPr/>
          </p:nvSpPr>
          <p:spPr>
            <a:xfrm>
              <a:off x="4310126" y="3081401"/>
              <a:ext cx="1428750" cy="714375"/>
            </a:xfrm>
            <a:custGeom>
              <a:avLst/>
              <a:gdLst/>
              <a:ahLst/>
              <a:cxnLst/>
              <a:rect l="l" t="t" r="r" b="b"/>
              <a:pathLst>
                <a:path w="1428750" h="714375">
                  <a:moveTo>
                    <a:pt x="1357249" y="0"/>
                  </a:moveTo>
                  <a:lnTo>
                    <a:pt x="71374" y="0"/>
                  </a:lnTo>
                  <a:lnTo>
                    <a:pt x="43559" y="5597"/>
                  </a:lnTo>
                  <a:lnTo>
                    <a:pt x="20875" y="20875"/>
                  </a:lnTo>
                  <a:lnTo>
                    <a:pt x="5597" y="43559"/>
                  </a:lnTo>
                  <a:lnTo>
                    <a:pt x="0" y="71374"/>
                  </a:lnTo>
                  <a:lnTo>
                    <a:pt x="0" y="642874"/>
                  </a:lnTo>
                  <a:lnTo>
                    <a:pt x="5597" y="670708"/>
                  </a:lnTo>
                  <a:lnTo>
                    <a:pt x="20875" y="693435"/>
                  </a:lnTo>
                  <a:lnTo>
                    <a:pt x="43559" y="708757"/>
                  </a:lnTo>
                  <a:lnTo>
                    <a:pt x="71374" y="714375"/>
                  </a:lnTo>
                  <a:lnTo>
                    <a:pt x="1357249" y="714375"/>
                  </a:lnTo>
                  <a:lnTo>
                    <a:pt x="1385083" y="708757"/>
                  </a:lnTo>
                  <a:lnTo>
                    <a:pt x="1407810" y="693435"/>
                  </a:lnTo>
                  <a:lnTo>
                    <a:pt x="1423132" y="670708"/>
                  </a:lnTo>
                  <a:lnTo>
                    <a:pt x="1428750" y="642874"/>
                  </a:lnTo>
                  <a:lnTo>
                    <a:pt x="1428750" y="71374"/>
                  </a:lnTo>
                  <a:lnTo>
                    <a:pt x="1423132" y="43559"/>
                  </a:lnTo>
                  <a:lnTo>
                    <a:pt x="1407810" y="20875"/>
                  </a:lnTo>
                  <a:lnTo>
                    <a:pt x="1385083" y="5597"/>
                  </a:lnTo>
                  <a:lnTo>
                    <a:pt x="1357249" y="0"/>
                  </a:lnTo>
                  <a:close/>
                </a:path>
              </a:pathLst>
            </a:custGeom>
            <a:solidFill>
              <a:srgbClr val="F1F1F1">
                <a:alpha val="5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4310126" y="3081401"/>
              <a:ext cx="1428750" cy="714375"/>
            </a:xfrm>
            <a:custGeom>
              <a:avLst/>
              <a:gdLst/>
              <a:ahLst/>
              <a:cxnLst/>
              <a:rect l="l" t="t" r="r" b="b"/>
              <a:pathLst>
                <a:path w="1428750" h="714375">
                  <a:moveTo>
                    <a:pt x="0" y="71374"/>
                  </a:moveTo>
                  <a:lnTo>
                    <a:pt x="5597" y="43559"/>
                  </a:lnTo>
                  <a:lnTo>
                    <a:pt x="20875" y="20875"/>
                  </a:lnTo>
                  <a:lnTo>
                    <a:pt x="43559" y="5597"/>
                  </a:lnTo>
                  <a:lnTo>
                    <a:pt x="71374" y="0"/>
                  </a:lnTo>
                  <a:lnTo>
                    <a:pt x="1357249" y="0"/>
                  </a:lnTo>
                  <a:lnTo>
                    <a:pt x="1385083" y="5597"/>
                  </a:lnTo>
                  <a:lnTo>
                    <a:pt x="1407810" y="20875"/>
                  </a:lnTo>
                  <a:lnTo>
                    <a:pt x="1423132" y="43559"/>
                  </a:lnTo>
                  <a:lnTo>
                    <a:pt x="1428750" y="71374"/>
                  </a:lnTo>
                  <a:lnTo>
                    <a:pt x="1428750" y="642874"/>
                  </a:lnTo>
                  <a:lnTo>
                    <a:pt x="1423132" y="670708"/>
                  </a:lnTo>
                  <a:lnTo>
                    <a:pt x="1407810" y="693435"/>
                  </a:lnTo>
                  <a:lnTo>
                    <a:pt x="1385083" y="708757"/>
                  </a:lnTo>
                  <a:lnTo>
                    <a:pt x="1357249" y="714375"/>
                  </a:lnTo>
                  <a:lnTo>
                    <a:pt x="71374" y="714375"/>
                  </a:lnTo>
                  <a:lnTo>
                    <a:pt x="43559" y="708757"/>
                  </a:lnTo>
                  <a:lnTo>
                    <a:pt x="20875" y="693435"/>
                  </a:lnTo>
                  <a:lnTo>
                    <a:pt x="5597" y="670708"/>
                  </a:lnTo>
                  <a:lnTo>
                    <a:pt x="0" y="642874"/>
                  </a:lnTo>
                  <a:lnTo>
                    <a:pt x="0" y="71374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1414144" y="2215705"/>
            <a:ext cx="5584825" cy="1362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47115" marR="5080" indent="-1034415">
              <a:lnSpc>
                <a:spcPct val="125299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fundamenta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dos </a:t>
            </a:r>
            <a:r>
              <a:rPr dirty="0" sz="1800" spc="-10">
                <a:latin typeface="Arial MT"/>
                <a:cs typeface="Arial MT"/>
              </a:rPr>
              <a:t>parámetros: </a:t>
            </a:r>
            <a:r>
              <a:rPr dirty="0" sz="1800">
                <a:latin typeface="Arial MT"/>
                <a:cs typeface="Arial MT"/>
              </a:rPr>
              <a:t>cuerpo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movimiento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(Cagigal,</a:t>
            </a:r>
            <a:r>
              <a:rPr dirty="0" sz="1550" spc="3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1966)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30"/>
              </a:spcBef>
            </a:pPr>
            <a:endParaRPr sz="1800">
              <a:latin typeface="Arial MT"/>
              <a:cs typeface="Arial MT"/>
            </a:endParaRPr>
          </a:p>
          <a:p>
            <a:pPr algn="ctr" marR="203200">
              <a:lnSpc>
                <a:spcPct val="100000"/>
              </a:lnSpc>
              <a:tabLst>
                <a:tab pos="1851025" algn="l"/>
              </a:tabLst>
            </a:pPr>
            <a:r>
              <a:rPr dirty="0" sz="2000" spc="-10">
                <a:latin typeface="Arial MT"/>
                <a:cs typeface="Arial MT"/>
              </a:rPr>
              <a:t>Cuerpo</a:t>
            </a:r>
            <a:r>
              <a:rPr dirty="0" sz="2000">
                <a:latin typeface="Arial MT"/>
                <a:cs typeface="Arial MT"/>
              </a:rPr>
              <a:t>	</a:t>
            </a:r>
            <a:r>
              <a:rPr dirty="0" sz="2000" spc="-10">
                <a:latin typeface="Arial MT"/>
                <a:cs typeface="Arial MT"/>
              </a:rPr>
              <a:t>Movimiento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4438713" y="3781488"/>
            <a:ext cx="1809750" cy="914400"/>
            <a:chOff x="4438713" y="3781488"/>
            <a:chExt cx="1809750" cy="914400"/>
          </a:xfrm>
        </p:grpSpPr>
        <p:sp>
          <p:nvSpPr>
            <p:cNvPr id="31" name="object 31" descr=""/>
            <p:cNvSpPr/>
            <p:nvPr/>
          </p:nvSpPr>
          <p:spPr>
            <a:xfrm>
              <a:off x="4453001" y="3795776"/>
              <a:ext cx="142875" cy="534035"/>
            </a:xfrm>
            <a:custGeom>
              <a:avLst/>
              <a:gdLst/>
              <a:ahLst/>
              <a:cxnLst/>
              <a:rect l="l" t="t" r="r" b="b"/>
              <a:pathLst>
                <a:path w="142875" h="534035">
                  <a:moveTo>
                    <a:pt x="0" y="0"/>
                  </a:moveTo>
                  <a:lnTo>
                    <a:pt x="0" y="534035"/>
                  </a:lnTo>
                  <a:lnTo>
                    <a:pt x="142366" y="534035"/>
                  </a:lnTo>
                </a:path>
              </a:pathLst>
            </a:custGeom>
            <a:ln w="28575">
              <a:solidFill>
                <a:srgbClr val="8F8F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595876" y="3967226"/>
              <a:ext cx="1638300" cy="714375"/>
            </a:xfrm>
            <a:custGeom>
              <a:avLst/>
              <a:gdLst/>
              <a:ahLst/>
              <a:cxnLst/>
              <a:rect l="l" t="t" r="r" b="b"/>
              <a:pathLst>
                <a:path w="1638300" h="714375">
                  <a:moveTo>
                    <a:pt x="1566799" y="0"/>
                  </a:moveTo>
                  <a:lnTo>
                    <a:pt x="71374" y="0"/>
                  </a:lnTo>
                  <a:lnTo>
                    <a:pt x="43559" y="5597"/>
                  </a:lnTo>
                  <a:lnTo>
                    <a:pt x="20875" y="20875"/>
                  </a:lnTo>
                  <a:lnTo>
                    <a:pt x="5597" y="43559"/>
                  </a:lnTo>
                  <a:lnTo>
                    <a:pt x="0" y="71374"/>
                  </a:lnTo>
                  <a:lnTo>
                    <a:pt x="0" y="642874"/>
                  </a:lnTo>
                  <a:lnTo>
                    <a:pt x="5597" y="670708"/>
                  </a:lnTo>
                  <a:lnTo>
                    <a:pt x="20875" y="693435"/>
                  </a:lnTo>
                  <a:lnTo>
                    <a:pt x="43559" y="708757"/>
                  </a:lnTo>
                  <a:lnTo>
                    <a:pt x="71374" y="714375"/>
                  </a:lnTo>
                  <a:lnTo>
                    <a:pt x="1566799" y="714375"/>
                  </a:lnTo>
                  <a:lnTo>
                    <a:pt x="1594633" y="708757"/>
                  </a:lnTo>
                  <a:lnTo>
                    <a:pt x="1617360" y="693435"/>
                  </a:lnTo>
                  <a:lnTo>
                    <a:pt x="1632682" y="670708"/>
                  </a:lnTo>
                  <a:lnTo>
                    <a:pt x="1638300" y="642874"/>
                  </a:lnTo>
                  <a:lnTo>
                    <a:pt x="1638300" y="71374"/>
                  </a:lnTo>
                  <a:lnTo>
                    <a:pt x="1632682" y="43559"/>
                  </a:lnTo>
                  <a:lnTo>
                    <a:pt x="1617360" y="20875"/>
                  </a:lnTo>
                  <a:lnTo>
                    <a:pt x="1594633" y="5597"/>
                  </a:lnTo>
                  <a:lnTo>
                    <a:pt x="15667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595876" y="3967226"/>
              <a:ext cx="1638300" cy="714375"/>
            </a:xfrm>
            <a:custGeom>
              <a:avLst/>
              <a:gdLst/>
              <a:ahLst/>
              <a:cxnLst/>
              <a:rect l="l" t="t" r="r" b="b"/>
              <a:pathLst>
                <a:path w="1638300" h="714375">
                  <a:moveTo>
                    <a:pt x="0" y="71374"/>
                  </a:moveTo>
                  <a:lnTo>
                    <a:pt x="5597" y="43559"/>
                  </a:lnTo>
                  <a:lnTo>
                    <a:pt x="20875" y="20875"/>
                  </a:lnTo>
                  <a:lnTo>
                    <a:pt x="43559" y="5597"/>
                  </a:lnTo>
                  <a:lnTo>
                    <a:pt x="71374" y="0"/>
                  </a:lnTo>
                  <a:lnTo>
                    <a:pt x="1566799" y="0"/>
                  </a:lnTo>
                  <a:lnTo>
                    <a:pt x="1594633" y="5597"/>
                  </a:lnTo>
                  <a:lnTo>
                    <a:pt x="1617360" y="20875"/>
                  </a:lnTo>
                  <a:lnTo>
                    <a:pt x="1632682" y="43559"/>
                  </a:lnTo>
                  <a:lnTo>
                    <a:pt x="1638300" y="71374"/>
                  </a:lnTo>
                  <a:lnTo>
                    <a:pt x="1638300" y="642874"/>
                  </a:lnTo>
                  <a:lnTo>
                    <a:pt x="1632682" y="670708"/>
                  </a:lnTo>
                  <a:lnTo>
                    <a:pt x="1617360" y="693435"/>
                  </a:lnTo>
                  <a:lnTo>
                    <a:pt x="1594633" y="708757"/>
                  </a:lnTo>
                  <a:lnTo>
                    <a:pt x="1566799" y="714375"/>
                  </a:lnTo>
                  <a:lnTo>
                    <a:pt x="71374" y="714375"/>
                  </a:lnTo>
                  <a:lnTo>
                    <a:pt x="43559" y="708757"/>
                  </a:lnTo>
                  <a:lnTo>
                    <a:pt x="20875" y="693435"/>
                  </a:lnTo>
                  <a:lnTo>
                    <a:pt x="5597" y="670708"/>
                  </a:lnTo>
                  <a:lnTo>
                    <a:pt x="0" y="642874"/>
                  </a:lnTo>
                  <a:lnTo>
                    <a:pt x="0" y="71374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4889246" y="4077906"/>
            <a:ext cx="1055370" cy="45529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219075" marR="5080" indent="-207010">
              <a:lnSpc>
                <a:spcPts val="1580"/>
              </a:lnSpc>
              <a:spcBef>
                <a:spcPts val="335"/>
              </a:spcBef>
            </a:pPr>
            <a:r>
              <a:rPr dirty="0" sz="1500">
                <a:latin typeface="Arial MT"/>
                <a:cs typeface="Arial MT"/>
              </a:rPr>
              <a:t>Biológicos</a:t>
            </a:r>
            <a:r>
              <a:rPr dirty="0" sz="1500" spc="-85">
                <a:latin typeface="Arial MT"/>
                <a:cs typeface="Arial MT"/>
              </a:rPr>
              <a:t> </a:t>
            </a:r>
            <a:r>
              <a:rPr dirty="0" sz="1500" spc="-50">
                <a:latin typeface="Arial MT"/>
                <a:cs typeface="Arial MT"/>
              </a:rPr>
              <a:t>o </a:t>
            </a:r>
            <a:r>
              <a:rPr dirty="0" sz="1500" spc="-10">
                <a:latin typeface="Arial MT"/>
                <a:cs typeface="Arial MT"/>
              </a:rPr>
              <a:t>reflejos</a:t>
            </a:r>
            <a:endParaRPr sz="1500">
              <a:latin typeface="Arial MT"/>
              <a:cs typeface="Arial MT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4438713" y="3781488"/>
            <a:ext cx="1819275" cy="1800225"/>
            <a:chOff x="4438713" y="3781488"/>
            <a:chExt cx="1819275" cy="1800225"/>
          </a:xfrm>
        </p:grpSpPr>
        <p:sp>
          <p:nvSpPr>
            <p:cNvPr id="36" name="object 36" descr=""/>
            <p:cNvSpPr/>
            <p:nvPr/>
          </p:nvSpPr>
          <p:spPr>
            <a:xfrm>
              <a:off x="4453001" y="3795776"/>
              <a:ext cx="142875" cy="1424305"/>
            </a:xfrm>
            <a:custGeom>
              <a:avLst/>
              <a:gdLst/>
              <a:ahLst/>
              <a:cxnLst/>
              <a:rect l="l" t="t" r="r" b="b"/>
              <a:pathLst>
                <a:path w="142875" h="1424304">
                  <a:moveTo>
                    <a:pt x="0" y="0"/>
                  </a:moveTo>
                  <a:lnTo>
                    <a:pt x="0" y="1424051"/>
                  </a:lnTo>
                  <a:lnTo>
                    <a:pt x="142366" y="1424051"/>
                  </a:lnTo>
                </a:path>
              </a:pathLst>
            </a:custGeom>
            <a:ln w="28574">
              <a:solidFill>
                <a:srgbClr val="8F8F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4595876" y="4862576"/>
              <a:ext cx="1647825" cy="704850"/>
            </a:xfrm>
            <a:custGeom>
              <a:avLst/>
              <a:gdLst/>
              <a:ahLst/>
              <a:cxnLst/>
              <a:rect l="l" t="t" r="r" b="b"/>
              <a:pathLst>
                <a:path w="1647825" h="704850">
                  <a:moveTo>
                    <a:pt x="1577339" y="0"/>
                  </a:moveTo>
                  <a:lnTo>
                    <a:pt x="70485" y="0"/>
                  </a:lnTo>
                  <a:lnTo>
                    <a:pt x="43023" y="5530"/>
                  </a:lnTo>
                  <a:lnTo>
                    <a:pt x="20621" y="20621"/>
                  </a:lnTo>
                  <a:lnTo>
                    <a:pt x="5530" y="43023"/>
                  </a:lnTo>
                  <a:lnTo>
                    <a:pt x="0" y="70485"/>
                  </a:lnTo>
                  <a:lnTo>
                    <a:pt x="0" y="634365"/>
                  </a:lnTo>
                  <a:lnTo>
                    <a:pt x="5530" y="661773"/>
                  </a:lnTo>
                  <a:lnTo>
                    <a:pt x="20621" y="684180"/>
                  </a:lnTo>
                  <a:lnTo>
                    <a:pt x="43023" y="699301"/>
                  </a:lnTo>
                  <a:lnTo>
                    <a:pt x="70485" y="704850"/>
                  </a:lnTo>
                  <a:lnTo>
                    <a:pt x="1577339" y="704850"/>
                  </a:lnTo>
                  <a:lnTo>
                    <a:pt x="1604748" y="699301"/>
                  </a:lnTo>
                  <a:lnTo>
                    <a:pt x="1627155" y="684180"/>
                  </a:lnTo>
                  <a:lnTo>
                    <a:pt x="1642276" y="661773"/>
                  </a:lnTo>
                  <a:lnTo>
                    <a:pt x="1647825" y="634365"/>
                  </a:lnTo>
                  <a:lnTo>
                    <a:pt x="1647825" y="70485"/>
                  </a:lnTo>
                  <a:lnTo>
                    <a:pt x="1642276" y="43023"/>
                  </a:lnTo>
                  <a:lnTo>
                    <a:pt x="1627155" y="20621"/>
                  </a:lnTo>
                  <a:lnTo>
                    <a:pt x="1604748" y="5530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595876" y="4862576"/>
              <a:ext cx="1647825" cy="704850"/>
            </a:xfrm>
            <a:custGeom>
              <a:avLst/>
              <a:gdLst/>
              <a:ahLst/>
              <a:cxnLst/>
              <a:rect l="l" t="t" r="r" b="b"/>
              <a:pathLst>
                <a:path w="1647825" h="704850">
                  <a:moveTo>
                    <a:pt x="0" y="70485"/>
                  </a:moveTo>
                  <a:lnTo>
                    <a:pt x="5530" y="43023"/>
                  </a:lnTo>
                  <a:lnTo>
                    <a:pt x="20621" y="20621"/>
                  </a:lnTo>
                  <a:lnTo>
                    <a:pt x="43023" y="5530"/>
                  </a:lnTo>
                  <a:lnTo>
                    <a:pt x="70485" y="0"/>
                  </a:lnTo>
                  <a:lnTo>
                    <a:pt x="1577339" y="0"/>
                  </a:lnTo>
                  <a:lnTo>
                    <a:pt x="1604748" y="5530"/>
                  </a:lnTo>
                  <a:lnTo>
                    <a:pt x="1627155" y="20621"/>
                  </a:lnTo>
                  <a:lnTo>
                    <a:pt x="1642276" y="43023"/>
                  </a:lnTo>
                  <a:lnTo>
                    <a:pt x="1647825" y="70485"/>
                  </a:lnTo>
                  <a:lnTo>
                    <a:pt x="1647825" y="634365"/>
                  </a:lnTo>
                  <a:lnTo>
                    <a:pt x="1642276" y="661773"/>
                  </a:lnTo>
                  <a:lnTo>
                    <a:pt x="1627155" y="684180"/>
                  </a:lnTo>
                  <a:lnTo>
                    <a:pt x="1604748" y="699301"/>
                  </a:lnTo>
                  <a:lnTo>
                    <a:pt x="1577339" y="704850"/>
                  </a:lnTo>
                  <a:lnTo>
                    <a:pt x="70485" y="704850"/>
                  </a:lnTo>
                  <a:lnTo>
                    <a:pt x="43023" y="699301"/>
                  </a:lnTo>
                  <a:lnTo>
                    <a:pt x="20621" y="684180"/>
                  </a:lnTo>
                  <a:lnTo>
                    <a:pt x="5530" y="661773"/>
                  </a:lnTo>
                  <a:lnTo>
                    <a:pt x="0" y="634365"/>
                  </a:lnTo>
                  <a:lnTo>
                    <a:pt x="0" y="7048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4720590" y="4871084"/>
            <a:ext cx="1397635" cy="65468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4445">
              <a:lnSpc>
                <a:spcPts val="1580"/>
              </a:lnSpc>
              <a:spcBef>
                <a:spcPts val="335"/>
              </a:spcBef>
            </a:pPr>
            <a:r>
              <a:rPr dirty="0" sz="1500" spc="-10">
                <a:latin typeface="Arial MT"/>
                <a:cs typeface="Arial MT"/>
              </a:rPr>
              <a:t>Voluntarios (susceptibles</a:t>
            </a:r>
            <a:r>
              <a:rPr dirty="0" sz="1500" spc="-5">
                <a:latin typeface="Arial MT"/>
                <a:cs typeface="Arial MT"/>
              </a:rPr>
              <a:t> </a:t>
            </a:r>
            <a:r>
              <a:rPr dirty="0" sz="1500" spc="-25">
                <a:latin typeface="Arial MT"/>
                <a:cs typeface="Arial MT"/>
              </a:rPr>
              <a:t>de </a:t>
            </a:r>
            <a:r>
              <a:rPr dirty="0" sz="1500" spc="-10">
                <a:latin typeface="Arial MT"/>
                <a:cs typeface="Arial MT"/>
              </a:rPr>
              <a:t>aprendizaje)</a:t>
            </a:r>
            <a:endParaRPr sz="1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VIII.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METODOLOGÍA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0" b="0">
                <a:solidFill>
                  <a:srgbClr val="FFFFFF"/>
                </a:solidFill>
                <a:latin typeface="Calibri"/>
                <a:cs typeface="Calibri"/>
              </a:rPr>
              <a:t>(II)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03288" y="1541703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BIBLIOGRAFÍA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77222" y="2391518"/>
            <a:ext cx="8387080" cy="293751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13970" marR="5080" indent="635">
              <a:lnSpc>
                <a:spcPts val="2160"/>
              </a:lnSpc>
              <a:spcBef>
                <a:spcPts val="375"/>
              </a:spcBef>
            </a:pPr>
            <a:r>
              <a:rPr dirty="0" sz="2000" b="1">
                <a:latin typeface="Tahoma"/>
                <a:cs typeface="Tahoma"/>
              </a:rPr>
              <a:t>Rico,</a:t>
            </a:r>
            <a:r>
              <a:rPr dirty="0" sz="2000" spc="16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I.</a:t>
            </a:r>
            <a:r>
              <a:rPr dirty="0" sz="2000" spc="200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(2008).</a:t>
            </a:r>
            <a:r>
              <a:rPr dirty="0" sz="2000" spc="21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Apuntes</a:t>
            </a:r>
            <a:r>
              <a:rPr dirty="0" sz="2000" spc="195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2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Metodología</a:t>
            </a:r>
            <a:r>
              <a:rPr dirty="0" sz="2000" spc="210" b="1">
                <a:latin typeface="Tahoma"/>
                <a:cs typeface="Tahoma"/>
              </a:rPr>
              <a:t> </a:t>
            </a:r>
            <a:r>
              <a:rPr dirty="0" sz="2000" spc="-405" b="1">
                <a:latin typeface="Tahoma"/>
                <a:cs typeface="Tahoma"/>
              </a:rPr>
              <a:t>I</a:t>
            </a:r>
            <a:r>
              <a:rPr dirty="0" sz="2000" spc="254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20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2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enseñanza</a:t>
            </a:r>
            <a:r>
              <a:rPr dirty="0" sz="2000" spc="200" b="1">
                <a:latin typeface="Tahoma"/>
                <a:cs typeface="Tahoma"/>
              </a:rPr>
              <a:t>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21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la </a:t>
            </a:r>
            <a:r>
              <a:rPr dirty="0" sz="2000" b="1">
                <a:latin typeface="Tahoma"/>
                <a:cs typeface="Tahoma"/>
              </a:rPr>
              <a:t>actividad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física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4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deporte.</a:t>
            </a:r>
            <a:r>
              <a:rPr dirty="0" sz="2000" spc="-60" b="1">
                <a:latin typeface="Tahoma"/>
                <a:cs typeface="Tahoma"/>
              </a:rPr>
              <a:t> </a:t>
            </a:r>
            <a:r>
              <a:rPr dirty="0" sz="2000" spc="-195" b="1">
                <a:latin typeface="Tahoma"/>
                <a:cs typeface="Tahoma"/>
              </a:rPr>
              <a:t>INEF.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Madrid.</a:t>
            </a:r>
            <a:endParaRPr sz="2000">
              <a:latin typeface="Tahoma"/>
              <a:cs typeface="Tahoma"/>
            </a:endParaRPr>
          </a:p>
          <a:p>
            <a:pPr algn="just" marL="12700" marR="6985" indent="635">
              <a:lnSpc>
                <a:spcPts val="2160"/>
              </a:lnSpc>
              <a:spcBef>
                <a:spcPts val="1080"/>
              </a:spcBef>
            </a:pPr>
            <a:r>
              <a:rPr dirty="0" sz="2000" spc="-10" b="1">
                <a:latin typeface="Tahoma"/>
                <a:cs typeface="Tahoma"/>
              </a:rPr>
              <a:t>Ruiz,</a:t>
            </a:r>
            <a:r>
              <a:rPr dirty="0" sz="2000" spc="1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L.M.,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Navarro,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F.,</a:t>
            </a:r>
            <a:r>
              <a:rPr dirty="0" sz="2000" spc="18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Gutiérrez,</a:t>
            </a:r>
            <a:r>
              <a:rPr dirty="0" sz="2000" spc="1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M.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Graupera,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J.L.</a:t>
            </a:r>
            <a:r>
              <a:rPr dirty="0" sz="2000" spc="18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Linaza,</a:t>
            </a:r>
            <a:r>
              <a:rPr dirty="0" sz="2000" spc="185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J.L. </a:t>
            </a:r>
            <a:r>
              <a:rPr dirty="0" sz="2000" b="1">
                <a:latin typeface="Tahoma"/>
                <a:cs typeface="Tahoma"/>
              </a:rPr>
              <a:t>(2001).</a:t>
            </a:r>
            <a:r>
              <a:rPr dirty="0" sz="2000" spc="200" b="1">
                <a:latin typeface="Tahoma"/>
                <a:cs typeface="Tahoma"/>
              </a:rPr>
              <a:t> </a:t>
            </a:r>
            <a:r>
              <a:rPr dirty="0" sz="2000" spc="-114" b="1" i="1">
                <a:latin typeface="Verdana"/>
                <a:cs typeface="Verdana"/>
              </a:rPr>
              <a:t>Desarrollo,</a:t>
            </a:r>
            <a:r>
              <a:rPr dirty="0" sz="2000" spc="100" b="1" i="1">
                <a:latin typeface="Verdana"/>
                <a:cs typeface="Verdana"/>
              </a:rPr>
              <a:t> </a:t>
            </a:r>
            <a:r>
              <a:rPr dirty="0" sz="2000" spc="-95" b="1" i="1">
                <a:latin typeface="Verdana"/>
                <a:cs typeface="Verdana"/>
              </a:rPr>
              <a:t>Comportamiento</a:t>
            </a:r>
            <a:r>
              <a:rPr dirty="0" sz="2000" spc="10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Motor</a:t>
            </a:r>
            <a:r>
              <a:rPr dirty="0" sz="2000" spc="100" b="1" i="1">
                <a:latin typeface="Verdana"/>
                <a:cs typeface="Verdana"/>
              </a:rPr>
              <a:t> </a:t>
            </a:r>
            <a:r>
              <a:rPr dirty="0" sz="2000" b="1" i="1">
                <a:latin typeface="Verdana"/>
                <a:cs typeface="Verdana"/>
              </a:rPr>
              <a:t>y</a:t>
            </a:r>
            <a:r>
              <a:rPr dirty="0" sz="2000" spc="95" b="1" i="1">
                <a:latin typeface="Verdana"/>
                <a:cs typeface="Verdana"/>
              </a:rPr>
              <a:t> </a:t>
            </a:r>
            <a:r>
              <a:rPr dirty="0" sz="2000" spc="-45" b="1" i="1">
                <a:latin typeface="Verdana"/>
                <a:cs typeface="Verdana"/>
              </a:rPr>
              <a:t>Deporte.</a:t>
            </a:r>
            <a:r>
              <a:rPr dirty="0" sz="2000" spc="100" b="1" i="1">
                <a:latin typeface="Verdana"/>
                <a:cs typeface="Verdan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Madrid, </a:t>
            </a:r>
            <a:r>
              <a:rPr dirty="0" sz="2000" spc="-100" b="1">
                <a:latin typeface="Tahoma"/>
                <a:cs typeface="Tahoma"/>
              </a:rPr>
              <a:t>Editorial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Síntesis.</a:t>
            </a:r>
            <a:endParaRPr sz="2000">
              <a:latin typeface="Tahoma"/>
              <a:cs typeface="Tahoma"/>
            </a:endParaRPr>
          </a:p>
          <a:p>
            <a:pPr algn="just" marL="12700" marR="5080">
              <a:lnSpc>
                <a:spcPts val="2160"/>
              </a:lnSpc>
              <a:spcBef>
                <a:spcPts val="1080"/>
              </a:spcBef>
            </a:pPr>
            <a:r>
              <a:rPr dirty="0" sz="2000" b="1">
                <a:latin typeface="Tahoma"/>
                <a:cs typeface="Tahoma"/>
              </a:rPr>
              <a:t>Sánchez  Bañuelos,</a:t>
            </a:r>
            <a:r>
              <a:rPr dirty="0" sz="2000" spc="-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F.</a:t>
            </a:r>
            <a:r>
              <a:rPr dirty="0" sz="2000" spc="5" b="1">
                <a:latin typeface="Tahoma"/>
                <a:cs typeface="Tahoma"/>
              </a:rPr>
              <a:t>  </a:t>
            </a:r>
            <a:r>
              <a:rPr dirty="0" sz="2000" spc="-25" b="1">
                <a:latin typeface="Tahoma"/>
                <a:cs typeface="Tahoma"/>
              </a:rPr>
              <a:t>(1984):</a:t>
            </a:r>
            <a:r>
              <a:rPr dirty="0" sz="2000" b="1">
                <a:latin typeface="Tahoma"/>
                <a:cs typeface="Tahoma"/>
              </a:rPr>
              <a:t>  Bases  para  una</a:t>
            </a:r>
            <a:r>
              <a:rPr dirty="0" sz="2000" spc="5" b="1">
                <a:latin typeface="Tahoma"/>
                <a:cs typeface="Tahoma"/>
              </a:rPr>
              <a:t>  </a:t>
            </a:r>
            <a:r>
              <a:rPr dirty="0" sz="2000" b="1">
                <a:latin typeface="Tahoma"/>
                <a:cs typeface="Tahoma"/>
              </a:rPr>
              <a:t>didáctica</a:t>
            </a:r>
            <a:r>
              <a:rPr dirty="0" sz="2000" spc="-5" b="1">
                <a:latin typeface="Tahoma"/>
                <a:cs typeface="Tahoma"/>
              </a:rPr>
              <a:t>  </a:t>
            </a:r>
            <a:r>
              <a:rPr dirty="0" sz="2000" spc="70" b="1">
                <a:latin typeface="Tahoma"/>
                <a:cs typeface="Tahoma"/>
              </a:rPr>
              <a:t>de</a:t>
            </a:r>
            <a:r>
              <a:rPr dirty="0" sz="2000" spc="5" b="1">
                <a:latin typeface="Tahoma"/>
                <a:cs typeface="Tahoma"/>
              </a:rPr>
              <a:t>  </a:t>
            </a:r>
            <a:r>
              <a:rPr dirty="0" sz="2000" spc="-25" b="1">
                <a:latin typeface="Tahoma"/>
                <a:cs typeface="Tahoma"/>
              </a:rPr>
              <a:t>la </a:t>
            </a:r>
            <a:r>
              <a:rPr dirty="0" sz="2000" spc="45" b="1">
                <a:latin typeface="Tahoma"/>
                <a:cs typeface="Tahoma"/>
              </a:rPr>
              <a:t>educación</a:t>
            </a:r>
            <a:r>
              <a:rPr dirty="0" sz="2000" spc="-95" b="1">
                <a:latin typeface="Tahoma"/>
                <a:cs typeface="Tahoma"/>
              </a:rPr>
              <a:t> </a:t>
            </a:r>
            <a:r>
              <a:rPr dirty="0" sz="2000" spc="-35" b="1">
                <a:latin typeface="Tahoma"/>
                <a:cs typeface="Tahoma"/>
              </a:rPr>
              <a:t>física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y</a:t>
            </a:r>
            <a:r>
              <a:rPr dirty="0" sz="2000" spc="-5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el</a:t>
            </a:r>
            <a:r>
              <a:rPr dirty="0" sz="2000" spc="-80" b="1">
                <a:latin typeface="Tahoma"/>
                <a:cs typeface="Tahoma"/>
              </a:rPr>
              <a:t> </a:t>
            </a:r>
            <a:r>
              <a:rPr dirty="0" sz="2000" spc="-20" b="1">
                <a:latin typeface="Tahoma"/>
                <a:cs typeface="Tahoma"/>
              </a:rPr>
              <a:t>deporte.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45" b="1">
                <a:latin typeface="Tahoma"/>
                <a:cs typeface="Tahoma"/>
              </a:rPr>
              <a:t>Ed.</a:t>
            </a:r>
            <a:r>
              <a:rPr dirty="0" sz="2000" spc="-6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Gymnos.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Madrid.</a:t>
            </a:r>
            <a:endParaRPr sz="2000">
              <a:latin typeface="Tahoma"/>
              <a:cs typeface="Tahoma"/>
            </a:endParaRPr>
          </a:p>
          <a:p>
            <a:pPr algn="just" marL="12700" marR="5080" indent="-635">
              <a:lnSpc>
                <a:spcPts val="2160"/>
              </a:lnSpc>
              <a:spcBef>
                <a:spcPts val="1080"/>
              </a:spcBef>
            </a:pPr>
            <a:r>
              <a:rPr dirty="0" sz="2000" b="1">
                <a:latin typeface="Tahoma"/>
                <a:cs typeface="Tahoma"/>
              </a:rPr>
              <a:t>Sánchez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Bañuelos,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F.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spc="-135" b="1">
                <a:latin typeface="Tahoma"/>
                <a:cs typeface="Tahoma"/>
              </a:rPr>
              <a:t>(1996):</a:t>
            </a:r>
            <a:r>
              <a:rPr dirty="0" sz="2000" spc="2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actividad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física</a:t>
            </a:r>
            <a:r>
              <a:rPr dirty="0" sz="2000" spc="5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orientada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50" b="1">
                <a:latin typeface="Tahoma"/>
                <a:cs typeface="Tahoma"/>
              </a:rPr>
              <a:t>hacia</a:t>
            </a:r>
            <a:r>
              <a:rPr dirty="0" sz="2000" spc="10" b="1">
                <a:latin typeface="Tahoma"/>
                <a:cs typeface="Tahoma"/>
              </a:rPr>
              <a:t> </a:t>
            </a:r>
            <a:r>
              <a:rPr dirty="0" sz="2000" spc="-25" b="1">
                <a:latin typeface="Tahoma"/>
                <a:cs typeface="Tahoma"/>
              </a:rPr>
              <a:t>la </a:t>
            </a:r>
            <a:r>
              <a:rPr dirty="0" sz="2000" spc="-35" b="1">
                <a:latin typeface="Tahoma"/>
                <a:cs typeface="Tahoma"/>
              </a:rPr>
              <a:t>salud.</a:t>
            </a:r>
            <a:r>
              <a:rPr dirty="0" sz="2000" spc="-75" b="1">
                <a:latin typeface="Tahoma"/>
                <a:cs typeface="Tahoma"/>
              </a:rPr>
              <a:t> </a:t>
            </a:r>
            <a:r>
              <a:rPr dirty="0" sz="2000" spc="-40" b="1">
                <a:latin typeface="Tahoma"/>
                <a:cs typeface="Tahoma"/>
              </a:rPr>
              <a:t>Ed.</a:t>
            </a:r>
            <a:r>
              <a:rPr dirty="0" sz="2000" spc="-70" b="1">
                <a:latin typeface="Tahoma"/>
                <a:cs typeface="Tahoma"/>
              </a:rPr>
              <a:t> </a:t>
            </a:r>
            <a:r>
              <a:rPr dirty="0" sz="2000" spc="-30" b="1">
                <a:latin typeface="Tahoma"/>
                <a:cs typeface="Tahoma"/>
              </a:rPr>
              <a:t>Biblioteca</a:t>
            </a:r>
            <a:r>
              <a:rPr dirty="0" sz="2000" spc="-11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Nueva.</a:t>
            </a:r>
            <a:r>
              <a:rPr dirty="0" sz="2000" spc="-95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Madrid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6"/>
              <a:ext cx="9144000" cy="406298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7510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9144000" y="0"/>
                  </a:moveTo>
                  <a:lnTo>
                    <a:pt x="0" y="0"/>
                  </a:lnTo>
                  <a:lnTo>
                    <a:pt x="0" y="4020489"/>
                  </a:lnTo>
                  <a:lnTo>
                    <a:pt x="9144000" y="4020489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2171" y="2482723"/>
            <a:ext cx="4060190" cy="1036319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MUCHAS</a:t>
            </a:r>
            <a:r>
              <a:rPr dirty="0" spc="-7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5940"/>
            <a:ext cx="9144000" cy="1622425"/>
            <a:chOff x="0" y="5235940"/>
            <a:chExt cx="9144000" cy="1622425"/>
          </a:xfrm>
        </p:grpSpPr>
        <p:sp>
          <p:nvSpPr>
            <p:cNvPr id="8" name="object 8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0" y="6481572"/>
              <a:ext cx="9144000" cy="37642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12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50"/>
                  </a:lnTo>
                  <a:lnTo>
                    <a:pt x="9144000" y="3254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89865" y="3662061"/>
            <a:ext cx="5194935" cy="1520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Arial MT"/>
                <a:cs typeface="Arial MT"/>
              </a:rPr>
              <a:t>Presentaciones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 marR="67564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distribuye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 </a:t>
            </a: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629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65569" y="4873727"/>
            <a:ext cx="776668" cy="273600"/>
          </a:xfrm>
          <a:prstGeom prst="rect">
            <a:avLst/>
          </a:prstGeom>
        </p:spPr>
      </p:pic>
    </p:spTree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4101" y="5719316"/>
            <a:ext cx="3494404" cy="749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Beatriz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Polo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95"/>
              </a:lnSpc>
            </a:pPr>
            <a:r>
              <a:rPr dirty="0" sz="1000">
                <a:latin typeface="Times New Roman"/>
                <a:cs typeface="Times New Roman"/>
              </a:rPr>
              <a:t>Algunos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5"/>
              </a:spcBef>
            </a:pPr>
            <a:r>
              <a:rPr dirty="0" sz="1000">
                <a:latin typeface="Times New Roman"/>
                <a:cs typeface="Times New Roman"/>
              </a:rPr>
              <a:t>Este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documento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distribuye bajo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la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licencia </a:t>
            </a:r>
            <a:r>
              <a:rPr dirty="0" sz="1000" spc="-20">
                <a:latin typeface="Times New Roman"/>
                <a:cs typeface="Times New Roman"/>
              </a:rPr>
              <a:t>“Atribución-</a:t>
            </a:r>
            <a:r>
              <a:rPr dirty="0" sz="1000" spc="-10">
                <a:latin typeface="Times New Roman"/>
                <a:cs typeface="Times New Roman"/>
              </a:rPr>
              <a:t>Compartir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Internacional”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Creative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Commons, disponible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 spc="-25">
                <a:latin typeface="Times New Roman"/>
                <a:cs typeface="Times New Roman"/>
              </a:rPr>
              <a:t>en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70"/>
              </a:lnSpc>
            </a:pPr>
            <a:r>
              <a:rPr dirty="0" sz="100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898904"/>
            <a:ext cx="9144000" cy="4959350"/>
            <a:chOff x="0" y="1898904"/>
            <a:chExt cx="9144000" cy="495935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98904"/>
              <a:ext cx="9144000" cy="495909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2096"/>
              <a:ext cx="9144000" cy="4916170"/>
            </a:xfrm>
            <a:custGeom>
              <a:avLst/>
              <a:gdLst/>
              <a:ahLst/>
              <a:cxnLst/>
              <a:rect l="l" t="t" r="r" b="b"/>
              <a:pathLst>
                <a:path w="9144000" h="4916170">
                  <a:moveTo>
                    <a:pt x="9144000" y="0"/>
                  </a:moveTo>
                  <a:lnTo>
                    <a:pt x="0" y="0"/>
                  </a:lnTo>
                  <a:lnTo>
                    <a:pt x="0" y="4915903"/>
                  </a:lnTo>
                  <a:lnTo>
                    <a:pt x="9144000" y="491590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218" y="3932110"/>
            <a:ext cx="4060190" cy="8305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RECUERO.</a:t>
            </a:r>
            <a:endParaRPr sz="2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ADRIÁN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SOLERA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ALFONSO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32363" y="4771450"/>
            <a:ext cx="303212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6555" marR="5080" indent="-364490">
              <a:lnSpc>
                <a:spcPct val="100000"/>
              </a:lnSpc>
              <a:spcBef>
                <a:spcPts val="100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r>
              <a:rPr dirty="0" sz="2000" spc="-1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Adrian.solera@urjc.es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713196" y="5697923"/>
            <a:ext cx="3878579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10">
                <a:latin typeface="Arial MT"/>
                <a:cs typeface="Arial MT"/>
              </a:rPr>
              <a:t> 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FÏSICA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Infantil</a:t>
            </a:r>
            <a:r>
              <a:rPr dirty="0" sz="1200" spc="-10">
                <a:latin typeface="Arial MT"/>
                <a:cs typeface="Arial MT"/>
                <a:hlinkClick r:id="rId2"/>
              </a:rPr>
              <a:t> Semipresencial</a:t>
            </a:r>
            <a:r>
              <a:rPr dirty="0" sz="1200" spc="-35">
                <a:latin typeface="Arial MT"/>
                <a:cs typeface="Arial MT"/>
                <a:hlinkClick r:id="rId2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(Vicálvaro)</a:t>
            </a:r>
            <a:r>
              <a:rPr dirty="0" sz="1200" spc="-10">
                <a:latin typeface="Arial MT"/>
                <a:cs typeface="Arial MT"/>
                <a:hlinkClick r:id="rId2"/>
              </a:rPr>
              <a:t> ©2024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Recuero.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45828" y="488573"/>
            <a:ext cx="4124960" cy="1005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460"/>
              </a:lnSpc>
              <a:spcBef>
                <a:spcPts val="95"/>
              </a:spcBef>
              <a:tabLst>
                <a:tab pos="2779395" algn="l"/>
              </a:tabLst>
            </a:pPr>
            <a:r>
              <a:rPr dirty="0" sz="4000" spc="-10">
                <a:solidFill>
                  <a:srgbClr val="D1282D"/>
                </a:solidFill>
              </a:rPr>
              <a:t>EDUCACIÓN</a:t>
            </a:r>
            <a:r>
              <a:rPr dirty="0" sz="4000">
                <a:solidFill>
                  <a:srgbClr val="D1282D"/>
                </a:solidFill>
              </a:rPr>
              <a:t>	</a:t>
            </a:r>
            <a:r>
              <a:rPr dirty="0" sz="4000" spc="-10">
                <a:solidFill>
                  <a:srgbClr val="D1282D"/>
                </a:solidFill>
              </a:rPr>
              <a:t>FÍSICA</a:t>
            </a:r>
            <a:endParaRPr sz="4000"/>
          </a:p>
          <a:p>
            <a:pPr algn="ctr">
              <a:lnSpc>
                <a:spcPts val="3260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90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10" name="object 10" descr=""/>
          <p:cNvSpPr txBox="1"/>
          <p:nvPr/>
        </p:nvSpPr>
        <p:spPr>
          <a:xfrm>
            <a:off x="1001433" y="1890877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209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endParaRPr sz="3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022348" y="5235940"/>
            <a:ext cx="2007870" cy="765175"/>
            <a:chOff x="1022348" y="5235940"/>
            <a:chExt cx="2007870" cy="765175"/>
          </a:xfrm>
        </p:grpSpPr>
        <p:sp>
          <p:nvSpPr>
            <p:cNvPr id="12" name="object 12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0" y="6152769"/>
            <a:ext cx="9144000" cy="693420"/>
            <a:chOff x="0" y="6152769"/>
            <a:chExt cx="9144000" cy="693420"/>
          </a:xfrm>
        </p:grpSpPr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34328"/>
              <a:ext cx="9144000" cy="41147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0" y="6477571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37"/>
                  </a:lnTo>
                  <a:lnTo>
                    <a:pt x="9144000" y="32543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56042" y="6152769"/>
              <a:ext cx="776667" cy="2735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52400" y="547687"/>
            <a:ext cx="8161655" cy="561975"/>
          </a:xfrm>
          <a:prstGeom prst="rect">
            <a:avLst/>
          </a:prstGeom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906077" y="3636236"/>
            <a:ext cx="5388610" cy="218376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286385" marR="5080" indent="-274320">
              <a:lnSpc>
                <a:spcPts val="2590"/>
              </a:lnSpc>
              <a:spcBef>
                <a:spcPts val="425"/>
              </a:spcBef>
            </a:pPr>
            <a:r>
              <a:rPr dirty="0" sz="2400" b="1">
                <a:latin typeface="Arial"/>
                <a:cs typeface="Arial"/>
              </a:rPr>
              <a:t>“Proceso</a:t>
            </a:r>
            <a:r>
              <a:rPr dirty="0" sz="2400" spc="42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sistemático</a:t>
            </a:r>
            <a:r>
              <a:rPr dirty="0" sz="2400" spc="4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que</a:t>
            </a:r>
            <a:r>
              <a:rPr dirty="0" sz="2400" spc="42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tiene</a:t>
            </a:r>
            <a:r>
              <a:rPr dirty="0" sz="2400" spc="430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por </a:t>
            </a:r>
            <a:r>
              <a:rPr dirty="0" sz="2400" b="1">
                <a:latin typeface="Arial"/>
                <a:cs typeface="Arial"/>
              </a:rPr>
              <a:t>finalidad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determinación</a:t>
            </a:r>
            <a:r>
              <a:rPr dirty="0" sz="2400" spc="-1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hasta </a:t>
            </a:r>
            <a:r>
              <a:rPr dirty="0" sz="2400" b="1">
                <a:latin typeface="Arial"/>
                <a:cs typeface="Arial"/>
              </a:rPr>
              <a:t>qué</a:t>
            </a:r>
            <a:r>
              <a:rPr dirty="0" sz="2400" spc="29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punto</a:t>
            </a:r>
            <a:r>
              <a:rPr dirty="0" sz="2400" spc="27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han</a:t>
            </a:r>
            <a:r>
              <a:rPr dirty="0" sz="2400" spc="28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sido</a:t>
            </a:r>
            <a:r>
              <a:rPr dirty="0" sz="2400" spc="27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alcanzado</a:t>
            </a:r>
            <a:r>
              <a:rPr dirty="0" sz="2400" spc="300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los </a:t>
            </a:r>
            <a:r>
              <a:rPr dirty="0" sz="2400" spc="-10" b="1">
                <a:latin typeface="Arial"/>
                <a:cs typeface="Arial"/>
              </a:rPr>
              <a:t>objetivos”.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65"/>
              </a:spcBef>
            </a:pPr>
            <a:endParaRPr sz="2400">
              <a:latin typeface="Arial"/>
              <a:cs typeface="Arial"/>
            </a:endParaRPr>
          </a:p>
          <a:p>
            <a:pPr marL="3208020">
              <a:lnSpc>
                <a:spcPct val="100000"/>
              </a:lnSpc>
            </a:pPr>
            <a:r>
              <a:rPr dirty="0" sz="2400" b="1">
                <a:latin typeface="Arial"/>
                <a:cs typeface="Arial"/>
              </a:rPr>
              <a:t>Blazquez,</a:t>
            </a:r>
            <a:r>
              <a:rPr dirty="0" sz="2400" spc="-75" b="1">
                <a:latin typeface="Arial"/>
                <a:cs typeface="Arial"/>
              </a:rPr>
              <a:t> </a:t>
            </a:r>
            <a:r>
              <a:rPr dirty="0" sz="2400" spc="-20" b="1">
                <a:latin typeface="Arial"/>
                <a:cs typeface="Arial"/>
              </a:rPr>
              <a:t>1990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42252" y="2060547"/>
            <a:ext cx="58769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b="0">
                <a:solidFill>
                  <a:srgbClr val="D1282D"/>
                </a:solidFill>
                <a:latin typeface="Arial Black"/>
                <a:cs typeface="Arial Black"/>
              </a:rPr>
              <a:t>1.</a:t>
            </a:r>
            <a:r>
              <a:rPr dirty="0" sz="3000" spc="-195" b="0">
                <a:solidFill>
                  <a:srgbClr val="D1282D"/>
                </a:solidFill>
                <a:latin typeface="Arial Black"/>
                <a:cs typeface="Arial Black"/>
              </a:rPr>
              <a:t> </a:t>
            </a:r>
            <a:r>
              <a:rPr dirty="0" sz="3000" spc="-55" b="0">
                <a:solidFill>
                  <a:srgbClr val="D1282D"/>
                </a:solidFill>
                <a:latin typeface="Arial Black"/>
                <a:cs typeface="Arial Black"/>
              </a:rPr>
              <a:t>DEFINICIÓN</a:t>
            </a:r>
            <a:r>
              <a:rPr dirty="0" sz="3000" spc="-165" b="0">
                <a:solidFill>
                  <a:srgbClr val="D1282D"/>
                </a:solidFill>
                <a:latin typeface="Arial Black"/>
                <a:cs typeface="Arial Black"/>
              </a:rPr>
              <a:t> </a:t>
            </a:r>
            <a:r>
              <a:rPr dirty="0" sz="3000" spc="-95" b="0">
                <a:solidFill>
                  <a:srgbClr val="D1282D"/>
                </a:solidFill>
                <a:latin typeface="Arial Black"/>
                <a:cs typeface="Arial Black"/>
              </a:rPr>
              <a:t>EVALUACIÓN.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FASES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00594" y="1968315"/>
            <a:ext cx="3933414" cy="3856761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3756469" y="3895648"/>
            <a:ext cx="1020444" cy="47942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2700" marR="5080" indent="80645">
              <a:lnSpc>
                <a:spcPts val="1660"/>
              </a:lnSpc>
              <a:spcBef>
                <a:spcPts val="365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Fases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887553" y="2193601"/>
            <a:ext cx="760095" cy="628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1230"/>
              </a:lnSpc>
              <a:spcBef>
                <a:spcPts val="105"/>
              </a:spcBef>
            </a:pP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1.</a:t>
            </a:r>
            <a:endParaRPr sz="1100">
              <a:latin typeface="Arial MT"/>
              <a:cs typeface="Arial MT"/>
            </a:endParaRPr>
          </a:p>
          <a:p>
            <a:pPr algn="ctr" marL="12700" marR="5080">
              <a:lnSpc>
                <a:spcPts val="1140"/>
              </a:lnSpc>
              <a:spcBef>
                <a:spcPts val="95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Recogida 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Información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337783" y="4714383"/>
            <a:ext cx="687070" cy="483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230"/>
              </a:lnSpc>
              <a:spcBef>
                <a:spcPts val="100"/>
              </a:spcBef>
            </a:pP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2.</a:t>
            </a:r>
            <a:endParaRPr sz="1100">
              <a:latin typeface="Arial MT"/>
              <a:cs typeface="Arial MT"/>
            </a:endParaRPr>
          </a:p>
          <a:p>
            <a:pPr algn="ctr" marL="12065" marR="5080">
              <a:lnSpc>
                <a:spcPts val="1140"/>
              </a:lnSpc>
              <a:spcBef>
                <a:spcPts val="100"/>
              </a:spcBef>
            </a:pP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Formación 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juicio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487715" y="4786678"/>
            <a:ext cx="732790" cy="33909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09855" marR="5080" indent="-97790">
              <a:lnSpc>
                <a:spcPts val="1140"/>
              </a:lnSpc>
              <a:spcBef>
                <a:spcPts val="290"/>
              </a:spcBef>
            </a:pP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3.</a:t>
            </a:r>
            <a:r>
              <a:rPr dirty="0" sz="11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FFFFFF"/>
                </a:solidFill>
                <a:latin typeface="Arial MT"/>
                <a:cs typeface="Arial MT"/>
              </a:rPr>
              <a:t>Toma</a:t>
            </a:r>
            <a:r>
              <a:rPr dirty="0" sz="1100" spc="-25">
                <a:solidFill>
                  <a:srgbClr val="FFFFFF"/>
                </a:solidFill>
                <a:latin typeface="Arial MT"/>
                <a:cs typeface="Arial MT"/>
              </a:rPr>
              <a:t> de </a:t>
            </a:r>
            <a:r>
              <a:rPr dirty="0" sz="1100" spc="-10">
                <a:solidFill>
                  <a:srgbClr val="FFFFFF"/>
                </a:solidFill>
                <a:latin typeface="Arial MT"/>
                <a:cs typeface="Arial MT"/>
              </a:rPr>
              <a:t>decisión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PRINCIPIOS</a:t>
            </a:r>
            <a:r>
              <a:rPr dirty="0" sz="16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BÁSICOS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205842" y="2146903"/>
            <a:ext cx="1633855" cy="2105025"/>
            <a:chOff x="205842" y="2146903"/>
            <a:chExt cx="1633855" cy="2105025"/>
          </a:xfrm>
        </p:grpSpPr>
        <p:sp>
          <p:nvSpPr>
            <p:cNvPr id="16" name="object 16" descr=""/>
            <p:cNvSpPr/>
            <p:nvPr/>
          </p:nvSpPr>
          <p:spPr>
            <a:xfrm>
              <a:off x="406689" y="3283903"/>
              <a:ext cx="1085850" cy="953769"/>
            </a:xfrm>
            <a:custGeom>
              <a:avLst/>
              <a:gdLst/>
              <a:ahLst/>
              <a:cxnLst/>
              <a:rect l="l" t="t" r="r" b="b"/>
              <a:pathLst>
                <a:path w="1085850" h="953770">
                  <a:moveTo>
                    <a:pt x="313055" y="0"/>
                  </a:moveTo>
                  <a:lnTo>
                    <a:pt x="0" y="0"/>
                  </a:lnTo>
                  <a:lnTo>
                    <a:pt x="0" y="871474"/>
                  </a:lnTo>
                  <a:lnTo>
                    <a:pt x="744181" y="871474"/>
                  </a:lnTo>
                  <a:lnTo>
                    <a:pt x="744181" y="953262"/>
                  </a:lnTo>
                  <a:lnTo>
                    <a:pt x="1085265" y="714946"/>
                  </a:lnTo>
                  <a:lnTo>
                    <a:pt x="744181" y="476631"/>
                  </a:lnTo>
                  <a:lnTo>
                    <a:pt x="744181" y="558419"/>
                  </a:lnTo>
                  <a:lnTo>
                    <a:pt x="313055" y="558419"/>
                  </a:lnTo>
                  <a:lnTo>
                    <a:pt x="313055" y="0"/>
                  </a:lnTo>
                  <a:close/>
                </a:path>
              </a:pathLst>
            </a:custGeom>
            <a:solidFill>
              <a:srgbClr val="CACA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06689" y="3283903"/>
              <a:ext cx="1085850" cy="953769"/>
            </a:xfrm>
            <a:custGeom>
              <a:avLst/>
              <a:gdLst/>
              <a:ahLst/>
              <a:cxnLst/>
              <a:rect l="l" t="t" r="r" b="b"/>
              <a:pathLst>
                <a:path w="1085850" h="953770">
                  <a:moveTo>
                    <a:pt x="313055" y="0"/>
                  </a:moveTo>
                  <a:lnTo>
                    <a:pt x="313055" y="558419"/>
                  </a:lnTo>
                  <a:lnTo>
                    <a:pt x="744181" y="558419"/>
                  </a:lnTo>
                  <a:lnTo>
                    <a:pt x="744181" y="476631"/>
                  </a:lnTo>
                  <a:lnTo>
                    <a:pt x="1085265" y="714946"/>
                  </a:lnTo>
                  <a:lnTo>
                    <a:pt x="744181" y="953262"/>
                  </a:lnTo>
                  <a:lnTo>
                    <a:pt x="744181" y="871474"/>
                  </a:lnTo>
                  <a:lnTo>
                    <a:pt x="0" y="871474"/>
                  </a:lnTo>
                  <a:lnTo>
                    <a:pt x="0" y="0"/>
                  </a:lnTo>
                  <a:lnTo>
                    <a:pt x="313055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20130" y="2161190"/>
              <a:ext cx="1605280" cy="1123315"/>
            </a:xfrm>
            <a:custGeom>
              <a:avLst/>
              <a:gdLst/>
              <a:ahLst/>
              <a:cxnLst/>
              <a:rect l="l" t="t" r="r" b="b"/>
              <a:pathLst>
                <a:path w="1605280" h="1123314">
                  <a:moveTo>
                    <a:pt x="1417497" y="0"/>
                  </a:moveTo>
                  <a:lnTo>
                    <a:pt x="187248" y="0"/>
                  </a:lnTo>
                  <a:lnTo>
                    <a:pt x="137470" y="6688"/>
                  </a:lnTo>
                  <a:lnTo>
                    <a:pt x="92740" y="25564"/>
                  </a:lnTo>
                  <a:lnTo>
                    <a:pt x="54843" y="54843"/>
                  </a:lnTo>
                  <a:lnTo>
                    <a:pt x="25564" y="92740"/>
                  </a:lnTo>
                  <a:lnTo>
                    <a:pt x="6688" y="137470"/>
                  </a:lnTo>
                  <a:lnTo>
                    <a:pt x="0" y="187248"/>
                  </a:lnTo>
                  <a:lnTo>
                    <a:pt x="0" y="936015"/>
                  </a:lnTo>
                  <a:lnTo>
                    <a:pt x="6688" y="985794"/>
                  </a:lnTo>
                  <a:lnTo>
                    <a:pt x="25564" y="1030524"/>
                  </a:lnTo>
                  <a:lnTo>
                    <a:pt x="54843" y="1068420"/>
                  </a:lnTo>
                  <a:lnTo>
                    <a:pt x="92740" y="1097699"/>
                  </a:lnTo>
                  <a:lnTo>
                    <a:pt x="137470" y="1116575"/>
                  </a:lnTo>
                  <a:lnTo>
                    <a:pt x="187248" y="1123264"/>
                  </a:lnTo>
                  <a:lnTo>
                    <a:pt x="1417497" y="1123264"/>
                  </a:lnTo>
                  <a:lnTo>
                    <a:pt x="1467272" y="1116575"/>
                  </a:lnTo>
                  <a:lnTo>
                    <a:pt x="1512000" y="1097699"/>
                  </a:lnTo>
                  <a:lnTo>
                    <a:pt x="1549898" y="1068420"/>
                  </a:lnTo>
                  <a:lnTo>
                    <a:pt x="1579179" y="1030524"/>
                  </a:lnTo>
                  <a:lnTo>
                    <a:pt x="1598057" y="985794"/>
                  </a:lnTo>
                  <a:lnTo>
                    <a:pt x="1604746" y="936015"/>
                  </a:lnTo>
                  <a:lnTo>
                    <a:pt x="1604746" y="187248"/>
                  </a:lnTo>
                  <a:lnTo>
                    <a:pt x="1598057" y="137470"/>
                  </a:lnTo>
                  <a:lnTo>
                    <a:pt x="1579179" y="92740"/>
                  </a:lnTo>
                  <a:lnTo>
                    <a:pt x="1549898" y="54843"/>
                  </a:lnTo>
                  <a:lnTo>
                    <a:pt x="1512000" y="25564"/>
                  </a:lnTo>
                  <a:lnTo>
                    <a:pt x="1467272" y="6688"/>
                  </a:lnTo>
                  <a:lnTo>
                    <a:pt x="141749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20130" y="2161190"/>
              <a:ext cx="1605280" cy="1123315"/>
            </a:xfrm>
            <a:custGeom>
              <a:avLst/>
              <a:gdLst/>
              <a:ahLst/>
              <a:cxnLst/>
              <a:rect l="l" t="t" r="r" b="b"/>
              <a:pathLst>
                <a:path w="1605280" h="1123314">
                  <a:moveTo>
                    <a:pt x="0" y="187248"/>
                  </a:moveTo>
                  <a:lnTo>
                    <a:pt x="6688" y="137470"/>
                  </a:lnTo>
                  <a:lnTo>
                    <a:pt x="25564" y="92740"/>
                  </a:lnTo>
                  <a:lnTo>
                    <a:pt x="54843" y="54843"/>
                  </a:lnTo>
                  <a:lnTo>
                    <a:pt x="92740" y="25564"/>
                  </a:lnTo>
                  <a:lnTo>
                    <a:pt x="137470" y="6688"/>
                  </a:lnTo>
                  <a:lnTo>
                    <a:pt x="187248" y="0"/>
                  </a:lnTo>
                  <a:lnTo>
                    <a:pt x="1417497" y="0"/>
                  </a:lnTo>
                  <a:lnTo>
                    <a:pt x="1467272" y="6688"/>
                  </a:lnTo>
                  <a:lnTo>
                    <a:pt x="1512000" y="25564"/>
                  </a:lnTo>
                  <a:lnTo>
                    <a:pt x="1549898" y="54843"/>
                  </a:lnTo>
                  <a:lnTo>
                    <a:pt x="1579179" y="92740"/>
                  </a:lnTo>
                  <a:lnTo>
                    <a:pt x="1598057" y="137470"/>
                  </a:lnTo>
                  <a:lnTo>
                    <a:pt x="1604746" y="187248"/>
                  </a:lnTo>
                  <a:lnTo>
                    <a:pt x="1604746" y="936015"/>
                  </a:lnTo>
                  <a:lnTo>
                    <a:pt x="1598057" y="985794"/>
                  </a:lnTo>
                  <a:lnTo>
                    <a:pt x="1579179" y="1030524"/>
                  </a:lnTo>
                  <a:lnTo>
                    <a:pt x="1549898" y="1068420"/>
                  </a:lnTo>
                  <a:lnTo>
                    <a:pt x="1512000" y="1097699"/>
                  </a:lnTo>
                  <a:lnTo>
                    <a:pt x="1467272" y="1116575"/>
                  </a:lnTo>
                  <a:lnTo>
                    <a:pt x="1417497" y="1123264"/>
                  </a:lnTo>
                  <a:lnTo>
                    <a:pt x="187248" y="1123264"/>
                  </a:lnTo>
                  <a:lnTo>
                    <a:pt x="137470" y="1116575"/>
                  </a:lnTo>
                  <a:lnTo>
                    <a:pt x="92740" y="1097699"/>
                  </a:lnTo>
                  <a:lnTo>
                    <a:pt x="54843" y="1068420"/>
                  </a:lnTo>
                  <a:lnTo>
                    <a:pt x="25564" y="1030524"/>
                  </a:lnTo>
                  <a:lnTo>
                    <a:pt x="6688" y="985794"/>
                  </a:lnTo>
                  <a:lnTo>
                    <a:pt x="0" y="936015"/>
                  </a:lnTo>
                  <a:lnTo>
                    <a:pt x="0" y="187248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468019" y="2569916"/>
            <a:ext cx="11087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Continuidad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865511" y="2611353"/>
            <a:ext cx="94615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9850" indent="-57150">
              <a:lnSpc>
                <a:spcPct val="100000"/>
              </a:lnSpc>
              <a:spcBef>
                <a:spcPts val="105"/>
              </a:spcBef>
              <a:buSzPct val="90909"/>
              <a:buChar char="•"/>
              <a:tabLst>
                <a:tab pos="69850" algn="l"/>
              </a:tabLst>
            </a:pP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puntual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1536344" y="3408701"/>
            <a:ext cx="1633855" cy="2105025"/>
            <a:chOff x="1536344" y="3408701"/>
            <a:chExt cx="1633855" cy="2105025"/>
          </a:xfrm>
        </p:grpSpPr>
        <p:sp>
          <p:nvSpPr>
            <p:cNvPr id="23" name="object 23" descr=""/>
            <p:cNvSpPr/>
            <p:nvPr/>
          </p:nvSpPr>
          <p:spPr>
            <a:xfrm>
              <a:off x="1737189" y="4545703"/>
              <a:ext cx="1085850" cy="953769"/>
            </a:xfrm>
            <a:custGeom>
              <a:avLst/>
              <a:gdLst/>
              <a:ahLst/>
              <a:cxnLst/>
              <a:rect l="l" t="t" r="r" b="b"/>
              <a:pathLst>
                <a:path w="1085850" h="953770">
                  <a:moveTo>
                    <a:pt x="313055" y="0"/>
                  </a:moveTo>
                  <a:lnTo>
                    <a:pt x="0" y="0"/>
                  </a:lnTo>
                  <a:lnTo>
                    <a:pt x="0" y="871474"/>
                  </a:lnTo>
                  <a:lnTo>
                    <a:pt x="744181" y="871474"/>
                  </a:lnTo>
                  <a:lnTo>
                    <a:pt x="744181" y="953262"/>
                  </a:lnTo>
                  <a:lnTo>
                    <a:pt x="1085265" y="714946"/>
                  </a:lnTo>
                  <a:lnTo>
                    <a:pt x="744181" y="476631"/>
                  </a:lnTo>
                  <a:lnTo>
                    <a:pt x="744181" y="558419"/>
                  </a:lnTo>
                  <a:lnTo>
                    <a:pt x="313055" y="558419"/>
                  </a:lnTo>
                  <a:lnTo>
                    <a:pt x="313055" y="0"/>
                  </a:lnTo>
                  <a:close/>
                </a:path>
              </a:pathLst>
            </a:custGeom>
            <a:solidFill>
              <a:srgbClr val="CACA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737189" y="4545703"/>
              <a:ext cx="1085850" cy="953769"/>
            </a:xfrm>
            <a:custGeom>
              <a:avLst/>
              <a:gdLst/>
              <a:ahLst/>
              <a:cxnLst/>
              <a:rect l="l" t="t" r="r" b="b"/>
              <a:pathLst>
                <a:path w="1085850" h="953770">
                  <a:moveTo>
                    <a:pt x="313055" y="0"/>
                  </a:moveTo>
                  <a:lnTo>
                    <a:pt x="313055" y="558419"/>
                  </a:lnTo>
                  <a:lnTo>
                    <a:pt x="744181" y="558419"/>
                  </a:lnTo>
                  <a:lnTo>
                    <a:pt x="744181" y="476631"/>
                  </a:lnTo>
                  <a:lnTo>
                    <a:pt x="1085265" y="714946"/>
                  </a:lnTo>
                  <a:lnTo>
                    <a:pt x="744181" y="953262"/>
                  </a:lnTo>
                  <a:lnTo>
                    <a:pt x="744181" y="871474"/>
                  </a:lnTo>
                  <a:lnTo>
                    <a:pt x="0" y="871474"/>
                  </a:lnTo>
                  <a:lnTo>
                    <a:pt x="0" y="0"/>
                  </a:lnTo>
                  <a:lnTo>
                    <a:pt x="313055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550631" y="3422989"/>
              <a:ext cx="1605280" cy="1123315"/>
            </a:xfrm>
            <a:custGeom>
              <a:avLst/>
              <a:gdLst/>
              <a:ahLst/>
              <a:cxnLst/>
              <a:rect l="l" t="t" r="r" b="b"/>
              <a:pathLst>
                <a:path w="1605280" h="1123314">
                  <a:moveTo>
                    <a:pt x="1417497" y="0"/>
                  </a:moveTo>
                  <a:lnTo>
                    <a:pt x="187248" y="0"/>
                  </a:lnTo>
                  <a:lnTo>
                    <a:pt x="137470" y="6688"/>
                  </a:lnTo>
                  <a:lnTo>
                    <a:pt x="92740" y="25564"/>
                  </a:lnTo>
                  <a:lnTo>
                    <a:pt x="54843" y="54843"/>
                  </a:lnTo>
                  <a:lnTo>
                    <a:pt x="25564" y="92740"/>
                  </a:lnTo>
                  <a:lnTo>
                    <a:pt x="6688" y="137470"/>
                  </a:lnTo>
                  <a:lnTo>
                    <a:pt x="0" y="187248"/>
                  </a:lnTo>
                  <a:lnTo>
                    <a:pt x="0" y="936015"/>
                  </a:lnTo>
                  <a:lnTo>
                    <a:pt x="6688" y="985794"/>
                  </a:lnTo>
                  <a:lnTo>
                    <a:pt x="25564" y="1030524"/>
                  </a:lnTo>
                  <a:lnTo>
                    <a:pt x="54843" y="1068420"/>
                  </a:lnTo>
                  <a:lnTo>
                    <a:pt x="92740" y="1097699"/>
                  </a:lnTo>
                  <a:lnTo>
                    <a:pt x="137470" y="1116575"/>
                  </a:lnTo>
                  <a:lnTo>
                    <a:pt x="187248" y="1123264"/>
                  </a:lnTo>
                  <a:lnTo>
                    <a:pt x="1417497" y="1123264"/>
                  </a:lnTo>
                  <a:lnTo>
                    <a:pt x="1467272" y="1116575"/>
                  </a:lnTo>
                  <a:lnTo>
                    <a:pt x="1512000" y="1097699"/>
                  </a:lnTo>
                  <a:lnTo>
                    <a:pt x="1549898" y="1068420"/>
                  </a:lnTo>
                  <a:lnTo>
                    <a:pt x="1579179" y="1030524"/>
                  </a:lnTo>
                  <a:lnTo>
                    <a:pt x="1598057" y="985794"/>
                  </a:lnTo>
                  <a:lnTo>
                    <a:pt x="1604746" y="936015"/>
                  </a:lnTo>
                  <a:lnTo>
                    <a:pt x="1604746" y="187248"/>
                  </a:lnTo>
                  <a:lnTo>
                    <a:pt x="1598057" y="137470"/>
                  </a:lnTo>
                  <a:lnTo>
                    <a:pt x="1579179" y="92740"/>
                  </a:lnTo>
                  <a:lnTo>
                    <a:pt x="1549898" y="54843"/>
                  </a:lnTo>
                  <a:lnTo>
                    <a:pt x="1512000" y="25564"/>
                  </a:lnTo>
                  <a:lnTo>
                    <a:pt x="1467272" y="6688"/>
                  </a:lnTo>
                  <a:lnTo>
                    <a:pt x="141749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550631" y="3422989"/>
              <a:ext cx="1605280" cy="1123315"/>
            </a:xfrm>
            <a:custGeom>
              <a:avLst/>
              <a:gdLst/>
              <a:ahLst/>
              <a:cxnLst/>
              <a:rect l="l" t="t" r="r" b="b"/>
              <a:pathLst>
                <a:path w="1605280" h="1123314">
                  <a:moveTo>
                    <a:pt x="0" y="187248"/>
                  </a:moveTo>
                  <a:lnTo>
                    <a:pt x="6688" y="137470"/>
                  </a:lnTo>
                  <a:lnTo>
                    <a:pt x="25564" y="92740"/>
                  </a:lnTo>
                  <a:lnTo>
                    <a:pt x="54843" y="54843"/>
                  </a:lnTo>
                  <a:lnTo>
                    <a:pt x="92740" y="25564"/>
                  </a:lnTo>
                  <a:lnTo>
                    <a:pt x="137470" y="6688"/>
                  </a:lnTo>
                  <a:lnTo>
                    <a:pt x="187248" y="0"/>
                  </a:lnTo>
                  <a:lnTo>
                    <a:pt x="1417497" y="0"/>
                  </a:lnTo>
                  <a:lnTo>
                    <a:pt x="1467272" y="6688"/>
                  </a:lnTo>
                  <a:lnTo>
                    <a:pt x="1512000" y="25564"/>
                  </a:lnTo>
                  <a:lnTo>
                    <a:pt x="1549898" y="54843"/>
                  </a:lnTo>
                  <a:lnTo>
                    <a:pt x="1579179" y="92740"/>
                  </a:lnTo>
                  <a:lnTo>
                    <a:pt x="1598057" y="137470"/>
                  </a:lnTo>
                  <a:lnTo>
                    <a:pt x="1604746" y="187248"/>
                  </a:lnTo>
                  <a:lnTo>
                    <a:pt x="1604746" y="936015"/>
                  </a:lnTo>
                  <a:lnTo>
                    <a:pt x="1598057" y="985794"/>
                  </a:lnTo>
                  <a:lnTo>
                    <a:pt x="1579179" y="1030524"/>
                  </a:lnTo>
                  <a:lnTo>
                    <a:pt x="1549898" y="1068420"/>
                  </a:lnTo>
                  <a:lnTo>
                    <a:pt x="1512000" y="1097699"/>
                  </a:lnTo>
                  <a:lnTo>
                    <a:pt x="1467272" y="1116575"/>
                  </a:lnTo>
                  <a:lnTo>
                    <a:pt x="1417497" y="1123264"/>
                  </a:lnTo>
                  <a:lnTo>
                    <a:pt x="187248" y="1123264"/>
                  </a:lnTo>
                  <a:lnTo>
                    <a:pt x="137470" y="1116575"/>
                  </a:lnTo>
                  <a:lnTo>
                    <a:pt x="92740" y="1097699"/>
                  </a:lnTo>
                  <a:lnTo>
                    <a:pt x="54843" y="1068420"/>
                  </a:lnTo>
                  <a:lnTo>
                    <a:pt x="25564" y="1030524"/>
                  </a:lnTo>
                  <a:lnTo>
                    <a:pt x="6688" y="985794"/>
                  </a:lnTo>
                  <a:lnTo>
                    <a:pt x="0" y="936015"/>
                  </a:lnTo>
                  <a:lnTo>
                    <a:pt x="0" y="187248"/>
                  </a:lnTo>
                  <a:close/>
                </a:path>
              </a:pathLst>
            </a:custGeom>
            <a:ln w="285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1678156" y="3831714"/>
            <a:ext cx="13481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Sistematicidad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196013" y="3800858"/>
            <a:ext cx="963294" cy="33909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69215" marR="5080" indent="-57150">
              <a:lnSpc>
                <a:spcPts val="1140"/>
              </a:lnSpc>
              <a:spcBef>
                <a:spcPts val="290"/>
              </a:spcBef>
              <a:buSzPct val="90909"/>
              <a:buChar char="•"/>
              <a:tabLst>
                <a:tab pos="70485" algn="l"/>
              </a:tabLst>
            </a:pPr>
            <a:r>
              <a:rPr dirty="0" sz="1100">
                <a:latin typeface="Arial MT"/>
                <a:cs typeface="Arial MT"/>
              </a:rPr>
              <a:t>Seguir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planteamiento</a:t>
            </a:r>
            <a:endParaRPr sz="1100">
              <a:latin typeface="Arial MT"/>
              <a:cs typeface="Arial MT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2866845" y="4670499"/>
            <a:ext cx="1633855" cy="1151890"/>
            <a:chOff x="2866845" y="4670499"/>
            <a:chExt cx="1633855" cy="1151890"/>
          </a:xfrm>
        </p:grpSpPr>
        <p:sp>
          <p:nvSpPr>
            <p:cNvPr id="30" name="object 30" descr=""/>
            <p:cNvSpPr/>
            <p:nvPr/>
          </p:nvSpPr>
          <p:spPr>
            <a:xfrm>
              <a:off x="2881133" y="4684788"/>
              <a:ext cx="1605280" cy="1123315"/>
            </a:xfrm>
            <a:custGeom>
              <a:avLst/>
              <a:gdLst/>
              <a:ahLst/>
              <a:cxnLst/>
              <a:rect l="l" t="t" r="r" b="b"/>
              <a:pathLst>
                <a:path w="1605279" h="1123314">
                  <a:moveTo>
                    <a:pt x="1417497" y="0"/>
                  </a:moveTo>
                  <a:lnTo>
                    <a:pt x="187248" y="0"/>
                  </a:lnTo>
                  <a:lnTo>
                    <a:pt x="137470" y="6688"/>
                  </a:lnTo>
                  <a:lnTo>
                    <a:pt x="92740" y="25564"/>
                  </a:lnTo>
                  <a:lnTo>
                    <a:pt x="54843" y="54843"/>
                  </a:lnTo>
                  <a:lnTo>
                    <a:pt x="25564" y="92740"/>
                  </a:lnTo>
                  <a:lnTo>
                    <a:pt x="6688" y="137470"/>
                  </a:lnTo>
                  <a:lnTo>
                    <a:pt x="0" y="187248"/>
                  </a:lnTo>
                  <a:lnTo>
                    <a:pt x="0" y="936015"/>
                  </a:lnTo>
                  <a:lnTo>
                    <a:pt x="6688" y="985794"/>
                  </a:lnTo>
                  <a:lnTo>
                    <a:pt x="25564" y="1030524"/>
                  </a:lnTo>
                  <a:lnTo>
                    <a:pt x="54843" y="1068420"/>
                  </a:lnTo>
                  <a:lnTo>
                    <a:pt x="92740" y="1097699"/>
                  </a:lnTo>
                  <a:lnTo>
                    <a:pt x="137470" y="1116575"/>
                  </a:lnTo>
                  <a:lnTo>
                    <a:pt x="187248" y="1123264"/>
                  </a:lnTo>
                  <a:lnTo>
                    <a:pt x="1417497" y="1123264"/>
                  </a:lnTo>
                  <a:lnTo>
                    <a:pt x="1467272" y="1116575"/>
                  </a:lnTo>
                  <a:lnTo>
                    <a:pt x="1512000" y="1097699"/>
                  </a:lnTo>
                  <a:lnTo>
                    <a:pt x="1549898" y="1068420"/>
                  </a:lnTo>
                  <a:lnTo>
                    <a:pt x="1579179" y="1030524"/>
                  </a:lnTo>
                  <a:lnTo>
                    <a:pt x="1598057" y="985794"/>
                  </a:lnTo>
                  <a:lnTo>
                    <a:pt x="1604746" y="936015"/>
                  </a:lnTo>
                  <a:lnTo>
                    <a:pt x="1604746" y="187248"/>
                  </a:lnTo>
                  <a:lnTo>
                    <a:pt x="1598057" y="137470"/>
                  </a:lnTo>
                  <a:lnTo>
                    <a:pt x="1579179" y="92740"/>
                  </a:lnTo>
                  <a:lnTo>
                    <a:pt x="1549898" y="54843"/>
                  </a:lnTo>
                  <a:lnTo>
                    <a:pt x="1512000" y="25564"/>
                  </a:lnTo>
                  <a:lnTo>
                    <a:pt x="1467272" y="6688"/>
                  </a:lnTo>
                  <a:lnTo>
                    <a:pt x="141749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881133" y="4684787"/>
              <a:ext cx="1605280" cy="1123315"/>
            </a:xfrm>
            <a:custGeom>
              <a:avLst/>
              <a:gdLst/>
              <a:ahLst/>
              <a:cxnLst/>
              <a:rect l="l" t="t" r="r" b="b"/>
              <a:pathLst>
                <a:path w="1605279" h="1123314">
                  <a:moveTo>
                    <a:pt x="0" y="187248"/>
                  </a:moveTo>
                  <a:lnTo>
                    <a:pt x="6688" y="137470"/>
                  </a:lnTo>
                  <a:lnTo>
                    <a:pt x="25564" y="92740"/>
                  </a:lnTo>
                  <a:lnTo>
                    <a:pt x="54843" y="54843"/>
                  </a:lnTo>
                  <a:lnTo>
                    <a:pt x="92740" y="25564"/>
                  </a:lnTo>
                  <a:lnTo>
                    <a:pt x="137470" y="6688"/>
                  </a:lnTo>
                  <a:lnTo>
                    <a:pt x="187248" y="0"/>
                  </a:lnTo>
                  <a:lnTo>
                    <a:pt x="1417497" y="0"/>
                  </a:lnTo>
                  <a:lnTo>
                    <a:pt x="1467272" y="6688"/>
                  </a:lnTo>
                  <a:lnTo>
                    <a:pt x="1512000" y="25564"/>
                  </a:lnTo>
                  <a:lnTo>
                    <a:pt x="1549898" y="54843"/>
                  </a:lnTo>
                  <a:lnTo>
                    <a:pt x="1579179" y="92740"/>
                  </a:lnTo>
                  <a:lnTo>
                    <a:pt x="1598057" y="137470"/>
                  </a:lnTo>
                  <a:lnTo>
                    <a:pt x="1604746" y="187248"/>
                  </a:lnTo>
                  <a:lnTo>
                    <a:pt x="1604746" y="936015"/>
                  </a:lnTo>
                  <a:lnTo>
                    <a:pt x="1598057" y="985794"/>
                  </a:lnTo>
                  <a:lnTo>
                    <a:pt x="1579179" y="1030524"/>
                  </a:lnTo>
                  <a:lnTo>
                    <a:pt x="1549898" y="1068420"/>
                  </a:lnTo>
                  <a:lnTo>
                    <a:pt x="1512000" y="1097699"/>
                  </a:lnTo>
                  <a:lnTo>
                    <a:pt x="1467272" y="1116575"/>
                  </a:lnTo>
                  <a:lnTo>
                    <a:pt x="1417497" y="1123264"/>
                  </a:lnTo>
                  <a:lnTo>
                    <a:pt x="187248" y="1123264"/>
                  </a:lnTo>
                  <a:lnTo>
                    <a:pt x="137470" y="1116575"/>
                  </a:lnTo>
                  <a:lnTo>
                    <a:pt x="92740" y="1097699"/>
                  </a:lnTo>
                  <a:lnTo>
                    <a:pt x="54843" y="1068420"/>
                  </a:lnTo>
                  <a:lnTo>
                    <a:pt x="25564" y="1030524"/>
                  </a:lnTo>
                  <a:lnTo>
                    <a:pt x="6688" y="985794"/>
                  </a:lnTo>
                  <a:lnTo>
                    <a:pt x="0" y="936015"/>
                  </a:lnTo>
                  <a:lnTo>
                    <a:pt x="0" y="187248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3162549" y="5093513"/>
            <a:ext cx="10420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Flexibilidad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534133" y="4890128"/>
            <a:ext cx="1046480" cy="68262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0" marR="5080" indent="-114300">
              <a:lnSpc>
                <a:spcPct val="86400"/>
              </a:lnSpc>
              <a:spcBef>
                <a:spcPts val="295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 MT"/>
                <a:cs typeface="Arial MT"/>
              </a:rPr>
              <a:t>Utilización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35">
                <a:latin typeface="Arial MT"/>
                <a:cs typeface="Arial MT"/>
              </a:rPr>
              <a:t>de </a:t>
            </a:r>
            <a:r>
              <a:rPr dirty="0" sz="1200">
                <a:latin typeface="Arial MT"/>
                <a:cs typeface="Arial MT"/>
              </a:rPr>
              <a:t>técnicas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50">
                <a:latin typeface="Arial MT"/>
                <a:cs typeface="Arial MT"/>
              </a:rPr>
              <a:t>y </a:t>
            </a:r>
            <a:r>
              <a:rPr dirty="0" sz="1200">
                <a:latin typeface="Arial MT"/>
                <a:cs typeface="Arial MT"/>
              </a:rPr>
              <a:t>sistemas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de </a:t>
            </a:r>
            <a:r>
              <a:rPr dirty="0" sz="1200" spc="-10">
                <a:latin typeface="Arial MT"/>
                <a:cs typeface="Arial MT"/>
              </a:rPr>
              <a:t>evaluación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071221" y="2145844"/>
            <a:ext cx="4670425" cy="1550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 MT"/>
                <a:cs typeface="Arial MT"/>
              </a:rPr>
              <a:t>DOMINGO</a:t>
            </a:r>
            <a:r>
              <a:rPr dirty="0" sz="2000" spc="-9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BLAZQUEZ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(1990)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además</a:t>
            </a:r>
            <a:endParaRPr sz="20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</a:pPr>
            <a:r>
              <a:rPr dirty="0" sz="2000">
                <a:latin typeface="Arial MT"/>
                <a:cs typeface="Arial MT"/>
              </a:rPr>
              <a:t>señala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que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Evaluación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debe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estar </a:t>
            </a:r>
            <a:r>
              <a:rPr dirty="0" sz="2000">
                <a:latin typeface="Arial MT"/>
                <a:cs typeface="Arial MT"/>
              </a:rPr>
              <a:t>integrada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en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proceso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educativo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 spc="-20">
                <a:latin typeface="Arial MT"/>
                <a:cs typeface="Arial MT"/>
              </a:rPr>
              <a:t>debe </a:t>
            </a:r>
            <a:r>
              <a:rPr dirty="0" sz="2000">
                <a:latin typeface="Arial MT"/>
                <a:cs typeface="Arial MT"/>
              </a:rPr>
              <a:t>tener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en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cuenta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 spc="-10" i="1">
                <a:latin typeface="Arial"/>
                <a:cs typeface="Arial"/>
              </a:rPr>
              <a:t>diferencias individuales</a:t>
            </a:r>
            <a:r>
              <a:rPr dirty="0" sz="2000" spc="-10">
                <a:latin typeface="Arial MT"/>
                <a:cs typeface="Arial MT"/>
              </a:rPr>
              <a:t>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72440" y="2079498"/>
            <a:ext cx="7994015" cy="214693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69265" algn="l"/>
              </a:tabLst>
            </a:pPr>
            <a:r>
              <a:rPr dirty="0" sz="2400" spc="-25" b="1">
                <a:latin typeface="Arial"/>
                <a:cs typeface="Arial"/>
              </a:rPr>
              <a:t>A)</a:t>
            </a:r>
            <a:r>
              <a:rPr dirty="0" sz="2400" b="1">
                <a:latin typeface="Arial"/>
                <a:cs typeface="Arial"/>
              </a:rPr>
              <a:t>	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PROCESO</a:t>
            </a:r>
            <a:r>
              <a:rPr dirty="0" u="sng" sz="2400" spc="-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dirty="0" u="sng" sz="2400" spc="-13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APRENDIZAJE</a:t>
            </a:r>
            <a:endParaRPr sz="2400">
              <a:latin typeface="Arial"/>
              <a:cs typeface="Arial"/>
            </a:endParaRPr>
          </a:p>
          <a:p>
            <a:pPr marL="469900" marR="5080" indent="-457200">
              <a:lnSpc>
                <a:spcPct val="100000"/>
              </a:lnSpc>
              <a:spcBef>
                <a:spcPts val="575"/>
              </a:spcBef>
            </a:pPr>
            <a:r>
              <a:rPr dirty="0" sz="2400" b="1">
                <a:latin typeface="Arial"/>
                <a:cs typeface="Arial"/>
              </a:rPr>
              <a:t>Finalidad: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Valorar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grado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desarrollo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que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los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alumnos </a:t>
            </a:r>
            <a:r>
              <a:rPr dirty="0" sz="2400" b="1">
                <a:latin typeface="Arial"/>
                <a:cs typeface="Arial"/>
              </a:rPr>
              <a:t>han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alcanzado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según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objetivos</a:t>
            </a:r>
            <a:r>
              <a:rPr dirty="0" sz="2400" spc="-7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programados.</a:t>
            </a:r>
            <a:endParaRPr sz="2400">
              <a:latin typeface="Arial"/>
              <a:cs typeface="Arial"/>
            </a:endParaRPr>
          </a:p>
          <a:p>
            <a:pPr marL="1841500">
              <a:lnSpc>
                <a:spcPct val="100000"/>
              </a:lnSpc>
              <a:spcBef>
                <a:spcPts val="1575"/>
              </a:spcBef>
            </a:pPr>
            <a:r>
              <a:rPr dirty="0" sz="1400" b="1">
                <a:latin typeface="Arial"/>
                <a:cs typeface="Arial"/>
              </a:rPr>
              <a:t>a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través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spc="-25" b="1">
                <a:latin typeface="Arial"/>
                <a:cs typeface="Arial"/>
              </a:rPr>
              <a:t>de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75"/>
              </a:spcBef>
              <a:tabLst>
                <a:tab pos="3134995" algn="l"/>
                <a:tab pos="6922770" algn="l"/>
              </a:tabLst>
            </a:pPr>
            <a:r>
              <a:rPr dirty="0" sz="2400" b="1">
                <a:latin typeface="Arial"/>
                <a:cs typeface="Arial"/>
              </a:rPr>
              <a:t>Obj.</a:t>
            </a:r>
            <a:r>
              <a:rPr dirty="0" sz="2400" spc="-2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Currículo</a:t>
            </a:r>
            <a:r>
              <a:rPr dirty="0" sz="2400" b="1">
                <a:latin typeface="Arial"/>
                <a:cs typeface="Arial"/>
              </a:rPr>
              <a:t>	Criterios</a:t>
            </a:r>
            <a:r>
              <a:rPr dirty="0" sz="2400" spc="-8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Evaluación</a:t>
            </a:r>
            <a:r>
              <a:rPr dirty="0" sz="2400" b="1">
                <a:latin typeface="Arial"/>
                <a:cs typeface="Arial"/>
              </a:rPr>
              <a:t>	</a:t>
            </a:r>
            <a:r>
              <a:rPr dirty="0" sz="2400" spc="-25" b="1">
                <a:latin typeface="Arial"/>
                <a:cs typeface="Arial"/>
              </a:rPr>
              <a:t>PC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958840" y="5151882"/>
            <a:ext cx="24123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latin typeface="Arial"/>
                <a:cs typeface="Arial"/>
              </a:rPr>
              <a:t>Programaciones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696255" y="3848553"/>
            <a:ext cx="5135245" cy="1155700"/>
            <a:chOff x="2696255" y="3848553"/>
            <a:chExt cx="5135245" cy="1155700"/>
          </a:xfrm>
        </p:grpSpPr>
        <p:sp>
          <p:nvSpPr>
            <p:cNvPr id="18" name="object 18" descr=""/>
            <p:cNvSpPr/>
            <p:nvPr/>
          </p:nvSpPr>
          <p:spPr>
            <a:xfrm>
              <a:off x="2710543" y="3862847"/>
              <a:ext cx="564515" cy="358775"/>
            </a:xfrm>
            <a:custGeom>
              <a:avLst/>
              <a:gdLst/>
              <a:ahLst/>
              <a:cxnLst/>
              <a:rect l="l" t="t" r="r" b="b"/>
              <a:pathLst>
                <a:path w="564514" h="358775">
                  <a:moveTo>
                    <a:pt x="385076" y="0"/>
                  </a:moveTo>
                  <a:lnTo>
                    <a:pt x="385076" y="89687"/>
                  </a:lnTo>
                  <a:lnTo>
                    <a:pt x="0" y="89687"/>
                  </a:lnTo>
                  <a:lnTo>
                    <a:pt x="0" y="269074"/>
                  </a:lnTo>
                  <a:lnTo>
                    <a:pt x="385076" y="269074"/>
                  </a:lnTo>
                  <a:lnTo>
                    <a:pt x="385076" y="358774"/>
                  </a:lnTo>
                  <a:lnTo>
                    <a:pt x="564464" y="179387"/>
                  </a:lnTo>
                  <a:lnTo>
                    <a:pt x="385076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710543" y="3862847"/>
              <a:ext cx="564515" cy="358775"/>
            </a:xfrm>
            <a:custGeom>
              <a:avLst/>
              <a:gdLst/>
              <a:ahLst/>
              <a:cxnLst/>
              <a:rect l="l" t="t" r="r" b="b"/>
              <a:pathLst>
                <a:path w="564514" h="358775">
                  <a:moveTo>
                    <a:pt x="0" y="89687"/>
                  </a:moveTo>
                  <a:lnTo>
                    <a:pt x="385076" y="89687"/>
                  </a:lnTo>
                  <a:lnTo>
                    <a:pt x="385076" y="0"/>
                  </a:lnTo>
                  <a:lnTo>
                    <a:pt x="564464" y="179387"/>
                  </a:lnTo>
                  <a:lnTo>
                    <a:pt x="385076" y="358774"/>
                  </a:lnTo>
                  <a:lnTo>
                    <a:pt x="385076" y="269074"/>
                  </a:lnTo>
                  <a:lnTo>
                    <a:pt x="0" y="269074"/>
                  </a:lnTo>
                  <a:lnTo>
                    <a:pt x="0" y="89687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744481" y="3862840"/>
              <a:ext cx="551180" cy="304800"/>
            </a:xfrm>
            <a:custGeom>
              <a:avLst/>
              <a:gdLst/>
              <a:ahLst/>
              <a:cxnLst/>
              <a:rect l="l" t="t" r="r" b="b"/>
              <a:pathLst>
                <a:path w="551179" h="304800">
                  <a:moveTo>
                    <a:pt x="398487" y="0"/>
                  </a:moveTo>
                  <a:lnTo>
                    <a:pt x="398487" y="76199"/>
                  </a:lnTo>
                  <a:lnTo>
                    <a:pt x="0" y="76199"/>
                  </a:lnTo>
                  <a:lnTo>
                    <a:pt x="0" y="228599"/>
                  </a:lnTo>
                  <a:lnTo>
                    <a:pt x="398487" y="228599"/>
                  </a:lnTo>
                  <a:lnTo>
                    <a:pt x="398487" y="304799"/>
                  </a:lnTo>
                  <a:lnTo>
                    <a:pt x="550887" y="152399"/>
                  </a:lnTo>
                  <a:lnTo>
                    <a:pt x="39848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744481" y="3862840"/>
              <a:ext cx="551180" cy="304800"/>
            </a:xfrm>
            <a:custGeom>
              <a:avLst/>
              <a:gdLst/>
              <a:ahLst/>
              <a:cxnLst/>
              <a:rect l="l" t="t" r="r" b="b"/>
              <a:pathLst>
                <a:path w="551179" h="304800">
                  <a:moveTo>
                    <a:pt x="0" y="76199"/>
                  </a:moveTo>
                  <a:lnTo>
                    <a:pt x="398487" y="76199"/>
                  </a:lnTo>
                  <a:lnTo>
                    <a:pt x="398487" y="0"/>
                  </a:lnTo>
                  <a:lnTo>
                    <a:pt x="550887" y="152399"/>
                  </a:lnTo>
                  <a:lnTo>
                    <a:pt x="398487" y="304799"/>
                  </a:lnTo>
                  <a:lnTo>
                    <a:pt x="398487" y="228599"/>
                  </a:lnTo>
                  <a:lnTo>
                    <a:pt x="0" y="228599"/>
                  </a:lnTo>
                  <a:lnTo>
                    <a:pt x="0" y="76199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7385051" y="4340226"/>
              <a:ext cx="431800" cy="649605"/>
            </a:xfrm>
            <a:custGeom>
              <a:avLst/>
              <a:gdLst/>
              <a:ahLst/>
              <a:cxnLst/>
              <a:rect l="l" t="t" r="r" b="b"/>
              <a:pathLst>
                <a:path w="431800" h="649604">
                  <a:moveTo>
                    <a:pt x="323850" y="0"/>
                  </a:moveTo>
                  <a:lnTo>
                    <a:pt x="107950" y="0"/>
                  </a:lnTo>
                  <a:lnTo>
                    <a:pt x="107950" y="433387"/>
                  </a:lnTo>
                  <a:lnTo>
                    <a:pt x="0" y="433387"/>
                  </a:lnTo>
                  <a:lnTo>
                    <a:pt x="215900" y="649287"/>
                  </a:lnTo>
                  <a:lnTo>
                    <a:pt x="431800" y="433387"/>
                  </a:lnTo>
                  <a:lnTo>
                    <a:pt x="323850" y="433387"/>
                  </a:lnTo>
                  <a:lnTo>
                    <a:pt x="323850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385051" y="4340226"/>
              <a:ext cx="431800" cy="649605"/>
            </a:xfrm>
            <a:custGeom>
              <a:avLst/>
              <a:gdLst/>
              <a:ahLst/>
              <a:cxnLst/>
              <a:rect l="l" t="t" r="r" b="b"/>
              <a:pathLst>
                <a:path w="431800" h="649604">
                  <a:moveTo>
                    <a:pt x="0" y="433387"/>
                  </a:moveTo>
                  <a:lnTo>
                    <a:pt x="107950" y="433387"/>
                  </a:lnTo>
                  <a:lnTo>
                    <a:pt x="107950" y="0"/>
                  </a:lnTo>
                  <a:lnTo>
                    <a:pt x="323850" y="0"/>
                  </a:lnTo>
                  <a:lnTo>
                    <a:pt x="323850" y="433387"/>
                  </a:lnTo>
                  <a:lnTo>
                    <a:pt x="431800" y="433387"/>
                  </a:lnTo>
                  <a:lnTo>
                    <a:pt x="215900" y="649287"/>
                  </a:lnTo>
                  <a:lnTo>
                    <a:pt x="0" y="433387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18502" y="2283667"/>
            <a:ext cx="7080250" cy="1659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715">
              <a:lnSpc>
                <a:spcPct val="100000"/>
              </a:lnSpc>
              <a:spcBef>
                <a:spcPts val="100"/>
              </a:spcBef>
              <a:tabLst>
                <a:tab pos="2033270" algn="l"/>
                <a:tab pos="2365375" algn="l"/>
                <a:tab pos="2796540" algn="l"/>
                <a:tab pos="3205480" algn="l"/>
                <a:tab pos="4716780" algn="l"/>
                <a:tab pos="5847715" algn="l"/>
              </a:tabLst>
            </a:pPr>
            <a:r>
              <a:rPr dirty="0" sz="1800" spc="-10" b="1">
                <a:latin typeface="Arial"/>
                <a:cs typeface="Arial"/>
              </a:rPr>
              <a:t>Tradicionalmente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la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EF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ha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desarrollado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aspectos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meramente motores.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tabLst>
                <a:tab pos="1615440" algn="l"/>
                <a:tab pos="2506980" algn="l"/>
                <a:tab pos="3017520" algn="l"/>
                <a:tab pos="4354195" algn="l"/>
                <a:tab pos="5412105" algn="l"/>
                <a:tab pos="5908675" algn="l"/>
                <a:tab pos="6750050" algn="l"/>
              </a:tabLst>
            </a:pPr>
            <a:r>
              <a:rPr dirty="0" sz="1800" spc="-10" b="1">
                <a:latin typeface="Arial"/>
                <a:cs typeface="Arial"/>
              </a:rPr>
              <a:t>Actualmente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0" b="1">
                <a:latin typeface="Arial"/>
                <a:cs typeface="Arial"/>
              </a:rPr>
              <a:t>busca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un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desarrollo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integral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de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todas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las </a:t>
            </a:r>
            <a:r>
              <a:rPr dirty="0" sz="1800" b="1">
                <a:latin typeface="Arial"/>
                <a:cs typeface="Arial"/>
              </a:rPr>
              <a:t>capacidades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alumno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722638" y="4728315"/>
            <a:ext cx="4901565" cy="83629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21814" marR="5080" indent="-1809750">
              <a:lnSpc>
                <a:spcPct val="147800"/>
              </a:lnSpc>
              <a:spcBef>
                <a:spcPts val="95"/>
              </a:spcBef>
            </a:pPr>
            <a:r>
              <a:rPr dirty="0" sz="1800" b="1">
                <a:latin typeface="Arial"/>
                <a:cs typeface="Arial"/>
              </a:rPr>
              <a:t>Cognitivo,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afectivo,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motriz,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relación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…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spc="-25" b="1">
                <a:latin typeface="Arial"/>
                <a:cs typeface="Arial"/>
              </a:rPr>
              <a:t>etc </a:t>
            </a:r>
            <a:r>
              <a:rPr dirty="0" sz="1800" spc="-10" b="1">
                <a:latin typeface="Arial"/>
                <a:cs typeface="Arial"/>
              </a:rPr>
              <a:t>(Ev.</a:t>
            </a:r>
            <a:r>
              <a:rPr dirty="0" sz="1800" spc="-11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Global)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899025" y="4082822"/>
            <a:ext cx="370205" cy="585470"/>
            <a:chOff x="4899025" y="4082822"/>
            <a:chExt cx="370205" cy="585470"/>
          </a:xfrm>
        </p:grpSpPr>
        <p:sp>
          <p:nvSpPr>
            <p:cNvPr id="18" name="object 18" descr=""/>
            <p:cNvSpPr/>
            <p:nvPr/>
          </p:nvSpPr>
          <p:spPr>
            <a:xfrm>
              <a:off x="4913312" y="4097109"/>
              <a:ext cx="341630" cy="556895"/>
            </a:xfrm>
            <a:custGeom>
              <a:avLst/>
              <a:gdLst/>
              <a:ahLst/>
              <a:cxnLst/>
              <a:rect l="l" t="t" r="r" b="b"/>
              <a:pathLst>
                <a:path w="341629" h="556895">
                  <a:moveTo>
                    <a:pt x="255981" y="0"/>
                  </a:moveTo>
                  <a:lnTo>
                    <a:pt x="85331" y="0"/>
                  </a:lnTo>
                  <a:lnTo>
                    <a:pt x="85331" y="385876"/>
                  </a:lnTo>
                  <a:lnTo>
                    <a:pt x="0" y="385876"/>
                  </a:lnTo>
                  <a:lnTo>
                    <a:pt x="170662" y="556539"/>
                  </a:lnTo>
                  <a:lnTo>
                    <a:pt x="341312" y="385876"/>
                  </a:lnTo>
                  <a:lnTo>
                    <a:pt x="255981" y="385876"/>
                  </a:lnTo>
                  <a:lnTo>
                    <a:pt x="255981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913312" y="4097109"/>
              <a:ext cx="341630" cy="556895"/>
            </a:xfrm>
            <a:custGeom>
              <a:avLst/>
              <a:gdLst/>
              <a:ahLst/>
              <a:cxnLst/>
              <a:rect l="l" t="t" r="r" b="b"/>
              <a:pathLst>
                <a:path w="341629" h="556895">
                  <a:moveTo>
                    <a:pt x="0" y="385876"/>
                  </a:moveTo>
                  <a:lnTo>
                    <a:pt x="85331" y="385876"/>
                  </a:lnTo>
                  <a:lnTo>
                    <a:pt x="85331" y="0"/>
                  </a:lnTo>
                  <a:lnTo>
                    <a:pt x="255981" y="0"/>
                  </a:lnTo>
                  <a:lnTo>
                    <a:pt x="255981" y="385876"/>
                  </a:lnTo>
                  <a:lnTo>
                    <a:pt x="341312" y="385876"/>
                  </a:lnTo>
                  <a:lnTo>
                    <a:pt x="170662" y="556539"/>
                  </a:lnTo>
                  <a:lnTo>
                    <a:pt x="0" y="385876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EVALUAR?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67739" y="1946275"/>
            <a:ext cx="6186805" cy="3914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B)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PROCESO</a:t>
            </a:r>
            <a:r>
              <a:rPr dirty="0" u="sng" sz="2400" spc="-3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dirty="0" u="sng" sz="2400" spc="-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ENSEÑANZA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70"/>
              </a:spcBef>
            </a:pP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2400" b="1">
                <a:latin typeface="Arial"/>
                <a:cs typeface="Arial"/>
              </a:rPr>
              <a:t>Escamilla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y</a:t>
            </a:r>
            <a:r>
              <a:rPr dirty="0" sz="2400" spc="-5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Llanes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(93),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“Antes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spc="-20" b="1">
                <a:latin typeface="Arial"/>
                <a:cs typeface="Arial"/>
              </a:rPr>
              <a:t>Ev.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la </a:t>
            </a:r>
            <a:r>
              <a:rPr dirty="0" sz="2400" b="1">
                <a:latin typeface="Arial"/>
                <a:cs typeface="Arial"/>
              </a:rPr>
              <a:t>enseñanza</a:t>
            </a:r>
            <a:r>
              <a:rPr dirty="0" sz="2400" spc="-8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se</a:t>
            </a:r>
            <a:r>
              <a:rPr dirty="0" sz="2400" spc="-8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refería</a:t>
            </a:r>
            <a:r>
              <a:rPr dirty="0" sz="2400" spc="-9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únicamente</a:t>
            </a:r>
            <a:r>
              <a:rPr dirty="0" sz="2400" spc="-8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al </a:t>
            </a:r>
            <a:r>
              <a:rPr dirty="0" sz="2400" b="1">
                <a:latin typeface="Arial"/>
                <a:cs typeface="Arial"/>
              </a:rPr>
              <a:t>profesorado,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ahora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también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los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distintos </a:t>
            </a:r>
            <a:r>
              <a:rPr dirty="0" sz="2400" b="1">
                <a:latin typeface="Arial"/>
                <a:cs typeface="Arial"/>
              </a:rPr>
              <a:t>factores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y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elementos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que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participan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en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el </a:t>
            </a:r>
            <a:r>
              <a:rPr dirty="0" sz="2400" b="1">
                <a:latin typeface="Arial"/>
                <a:cs typeface="Arial"/>
              </a:rPr>
              <a:t>proceso:</a:t>
            </a:r>
            <a:r>
              <a:rPr dirty="0" sz="2400" spc="-7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centro,</a:t>
            </a:r>
            <a:r>
              <a:rPr dirty="0" sz="2400" spc="-9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contexto,</a:t>
            </a:r>
            <a:r>
              <a:rPr dirty="0" sz="2400" spc="-9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familia….”.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70"/>
              </a:spcBef>
            </a:pP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 b="1">
                <a:latin typeface="Arial"/>
                <a:cs typeface="Arial"/>
              </a:rPr>
              <a:t>Continuo</a:t>
            </a:r>
            <a:r>
              <a:rPr dirty="0" sz="2400" spc="-5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y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formativo.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EVALUAR?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93065" y="2149627"/>
            <a:ext cx="7548245" cy="353695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530"/>
              </a:spcBef>
              <a:buFont typeface="Cambria"/>
              <a:buChar char="⦿"/>
              <a:tabLst>
                <a:tab pos="286385" algn="l"/>
              </a:tabLst>
            </a:pPr>
            <a:r>
              <a:rPr dirty="0" sz="1800" b="1">
                <a:latin typeface="Arial"/>
                <a:cs typeface="Arial"/>
              </a:rPr>
              <a:t>Hace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referencia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aspectos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como:</a:t>
            </a:r>
            <a:endParaRPr sz="1800">
              <a:latin typeface="Arial"/>
              <a:cs typeface="Arial"/>
            </a:endParaRPr>
          </a:p>
          <a:p>
            <a:pPr lvl="1" marL="416559" indent="-130175">
              <a:lnSpc>
                <a:spcPct val="100000"/>
              </a:lnSpc>
              <a:spcBef>
                <a:spcPts val="434"/>
              </a:spcBef>
              <a:buChar char="-"/>
              <a:tabLst>
                <a:tab pos="416559" algn="l"/>
              </a:tabLst>
            </a:pPr>
            <a:r>
              <a:rPr dirty="0" sz="1800" b="1">
                <a:latin typeface="Arial"/>
                <a:cs typeface="Arial"/>
              </a:rPr>
              <a:t>Aspectos</a:t>
            </a:r>
            <a:r>
              <a:rPr dirty="0" sz="1800" spc="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curriculares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centro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aula.</a:t>
            </a:r>
            <a:endParaRPr sz="1800">
              <a:latin typeface="Arial"/>
              <a:cs typeface="Arial"/>
            </a:endParaRPr>
          </a:p>
          <a:p>
            <a:pPr lvl="1" marL="425450" indent="-139065">
              <a:lnSpc>
                <a:spcPct val="100000"/>
              </a:lnSpc>
              <a:spcBef>
                <a:spcPts val="430"/>
              </a:spcBef>
              <a:buChar char="-"/>
              <a:tabLst>
                <a:tab pos="425450" algn="l"/>
              </a:tabLst>
            </a:pPr>
            <a:r>
              <a:rPr dirty="0" sz="1800" b="1">
                <a:latin typeface="Arial"/>
                <a:cs typeface="Arial"/>
              </a:rPr>
              <a:t>Recursos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materiales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centro.</a:t>
            </a:r>
            <a:endParaRPr sz="1800">
              <a:latin typeface="Arial"/>
              <a:cs typeface="Arial"/>
            </a:endParaRPr>
          </a:p>
          <a:p>
            <a:pPr lvl="1" marL="425450" indent="-139065">
              <a:lnSpc>
                <a:spcPct val="100000"/>
              </a:lnSpc>
              <a:spcBef>
                <a:spcPts val="430"/>
              </a:spcBef>
              <a:buChar char="-"/>
              <a:tabLst>
                <a:tab pos="425450" algn="l"/>
              </a:tabLst>
            </a:pPr>
            <a:r>
              <a:rPr dirty="0" sz="1800" b="1">
                <a:latin typeface="Arial"/>
                <a:cs typeface="Arial"/>
              </a:rPr>
              <a:t>Organización</a:t>
            </a:r>
            <a:r>
              <a:rPr dirty="0" sz="1800" spc="-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del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aula</a:t>
            </a:r>
            <a:endParaRPr sz="1800">
              <a:latin typeface="Arial"/>
              <a:cs typeface="Arial"/>
            </a:endParaRPr>
          </a:p>
          <a:p>
            <a:pPr lvl="1" marL="425450" indent="-139065">
              <a:lnSpc>
                <a:spcPct val="100000"/>
              </a:lnSpc>
              <a:spcBef>
                <a:spcPts val="434"/>
              </a:spcBef>
              <a:buChar char="-"/>
              <a:tabLst>
                <a:tab pos="425450" algn="l"/>
              </a:tabLst>
            </a:pPr>
            <a:r>
              <a:rPr dirty="0" sz="1800" b="1">
                <a:latin typeface="Arial"/>
                <a:cs typeface="Arial"/>
              </a:rPr>
              <a:t>Relación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profesor-</a:t>
            </a:r>
            <a:r>
              <a:rPr dirty="0" sz="1800" b="1">
                <a:latin typeface="Arial"/>
                <a:cs typeface="Arial"/>
              </a:rPr>
              <a:t>alumnos,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padres,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compañeros.</a:t>
            </a:r>
            <a:endParaRPr sz="1800">
              <a:latin typeface="Arial"/>
              <a:cs typeface="Arial"/>
            </a:endParaRPr>
          </a:p>
          <a:p>
            <a:pPr lvl="1" marL="285750" marR="5080" indent="217804">
              <a:lnSpc>
                <a:spcPct val="100000"/>
              </a:lnSpc>
              <a:spcBef>
                <a:spcPts val="430"/>
              </a:spcBef>
              <a:buChar char="-"/>
              <a:tabLst>
                <a:tab pos="503555" algn="l"/>
                <a:tab pos="910590" algn="l"/>
                <a:tab pos="2308225" algn="l"/>
                <a:tab pos="2715260" algn="l"/>
                <a:tab pos="3185795" algn="l"/>
                <a:tab pos="4328795" algn="l"/>
                <a:tab pos="4597400" algn="l"/>
                <a:tab pos="5054600" algn="l"/>
                <a:tab pos="6794500" algn="l"/>
                <a:tab pos="7203440" algn="l"/>
              </a:tabLst>
            </a:pPr>
            <a:r>
              <a:rPr dirty="0" sz="1800" spc="-25" b="1">
                <a:latin typeface="Arial"/>
                <a:cs typeface="Arial"/>
              </a:rPr>
              <a:t>La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adecuación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de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los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objetivos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50" b="1">
                <a:latin typeface="Arial"/>
                <a:cs typeface="Arial"/>
              </a:rPr>
              <a:t>a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las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10" b="1">
                <a:latin typeface="Arial"/>
                <a:cs typeface="Arial"/>
              </a:rPr>
              <a:t>características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de</a:t>
            </a: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spc="-25" b="1">
                <a:latin typeface="Arial"/>
                <a:cs typeface="Arial"/>
              </a:rPr>
              <a:t>los </a:t>
            </a:r>
            <a:r>
              <a:rPr dirty="0" sz="1800" spc="-10" b="1">
                <a:latin typeface="Arial"/>
                <a:cs typeface="Arial"/>
              </a:rPr>
              <a:t>alumnos.</a:t>
            </a:r>
            <a:endParaRPr sz="1800">
              <a:latin typeface="Arial"/>
              <a:cs typeface="Arial"/>
            </a:endParaRPr>
          </a:p>
          <a:p>
            <a:pPr lvl="1" marL="424815" indent="-139065">
              <a:lnSpc>
                <a:spcPct val="100000"/>
              </a:lnSpc>
              <a:spcBef>
                <a:spcPts val="434"/>
              </a:spcBef>
              <a:buChar char="-"/>
              <a:tabLst>
                <a:tab pos="424815" algn="l"/>
              </a:tabLst>
            </a:pPr>
            <a:r>
              <a:rPr dirty="0" sz="1800" b="1">
                <a:latin typeface="Arial"/>
                <a:cs typeface="Arial"/>
              </a:rPr>
              <a:t>Distribución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equilibrada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apropiada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los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contenidos.</a:t>
            </a:r>
            <a:endParaRPr sz="1800">
              <a:latin typeface="Arial"/>
              <a:cs typeface="Arial"/>
            </a:endParaRPr>
          </a:p>
          <a:p>
            <a:pPr lvl="1" marL="424815" indent="-139065">
              <a:lnSpc>
                <a:spcPct val="100000"/>
              </a:lnSpc>
              <a:spcBef>
                <a:spcPts val="430"/>
              </a:spcBef>
              <a:buChar char="-"/>
              <a:tabLst>
                <a:tab pos="424815" algn="l"/>
              </a:tabLst>
            </a:pPr>
            <a:r>
              <a:rPr dirty="0" sz="1800" b="1">
                <a:latin typeface="Arial"/>
                <a:cs typeface="Arial"/>
              </a:rPr>
              <a:t>Idoneidad</a:t>
            </a:r>
            <a:r>
              <a:rPr dirty="0" sz="1800" spc="-6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metodología</a:t>
            </a:r>
            <a:r>
              <a:rPr dirty="0" sz="1800" spc="-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materiales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curriculares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empleados.</a:t>
            </a:r>
            <a:endParaRPr sz="1800">
              <a:latin typeface="Arial"/>
              <a:cs typeface="Arial"/>
            </a:endParaRPr>
          </a:p>
          <a:p>
            <a:pPr lvl="1" marL="285750" marR="6350" indent="-635">
              <a:lnSpc>
                <a:spcPct val="100000"/>
              </a:lnSpc>
              <a:spcBef>
                <a:spcPts val="430"/>
              </a:spcBef>
              <a:buChar char="-"/>
              <a:tabLst>
                <a:tab pos="285750" algn="l"/>
                <a:tab pos="445770" algn="l"/>
              </a:tabLst>
            </a:pPr>
            <a:r>
              <a:rPr dirty="0" sz="1800" b="1">
                <a:latin typeface="Arial"/>
                <a:cs typeface="Arial"/>
              </a:rPr>
              <a:t>	</a:t>
            </a:r>
            <a:r>
              <a:rPr dirty="0" sz="1800" b="1">
                <a:latin typeface="Arial"/>
                <a:cs typeface="Arial"/>
              </a:rPr>
              <a:t>Criterios</a:t>
            </a:r>
            <a:r>
              <a:rPr dirty="0" sz="1800" spc="1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1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evaluación</a:t>
            </a:r>
            <a:r>
              <a:rPr dirty="0" sz="1800" spc="1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1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medidas</a:t>
            </a:r>
            <a:r>
              <a:rPr dirty="0" sz="1800" spc="1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1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atención</a:t>
            </a:r>
            <a:r>
              <a:rPr dirty="0" sz="1800" spc="1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1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1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diversidad</a:t>
            </a:r>
            <a:r>
              <a:rPr dirty="0" sz="1800" spc="145" b="1">
                <a:latin typeface="Arial"/>
                <a:cs typeface="Arial"/>
              </a:rPr>
              <a:t> </a:t>
            </a:r>
            <a:r>
              <a:rPr dirty="0" sz="1800" spc="-50" b="1">
                <a:latin typeface="Arial"/>
                <a:cs typeface="Arial"/>
              </a:rPr>
              <a:t>a </a:t>
            </a:r>
            <a:r>
              <a:rPr dirty="0" sz="1800" spc="-10" b="1">
                <a:latin typeface="Arial"/>
                <a:cs typeface="Arial"/>
              </a:rPr>
              <a:t>ACNEE.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33387" y="1833626"/>
              <a:ext cx="7925434" cy="342900"/>
            </a:xfrm>
            <a:custGeom>
              <a:avLst/>
              <a:gdLst/>
              <a:ahLst/>
              <a:cxnLst/>
              <a:rect l="l" t="t" r="r" b="b"/>
              <a:pathLst>
                <a:path w="7925434" h="342900">
                  <a:moveTo>
                    <a:pt x="7890573" y="0"/>
                  </a:moveTo>
                  <a:lnTo>
                    <a:pt x="34290" y="0"/>
                  </a:lnTo>
                  <a:lnTo>
                    <a:pt x="20943" y="2678"/>
                  </a:lnTo>
                  <a:lnTo>
                    <a:pt x="10044" y="10001"/>
                  </a:lnTo>
                  <a:lnTo>
                    <a:pt x="2694" y="20895"/>
                  </a:lnTo>
                  <a:lnTo>
                    <a:pt x="0" y="34289"/>
                  </a:lnTo>
                  <a:lnTo>
                    <a:pt x="0" y="308483"/>
                  </a:lnTo>
                  <a:lnTo>
                    <a:pt x="2694" y="321897"/>
                  </a:lnTo>
                  <a:lnTo>
                    <a:pt x="10044" y="332835"/>
                  </a:lnTo>
                  <a:lnTo>
                    <a:pt x="20943" y="340201"/>
                  </a:lnTo>
                  <a:lnTo>
                    <a:pt x="34290" y="342900"/>
                  </a:lnTo>
                  <a:lnTo>
                    <a:pt x="7890446" y="342900"/>
                  </a:lnTo>
                  <a:lnTo>
                    <a:pt x="7903860" y="340203"/>
                  </a:lnTo>
                  <a:lnTo>
                    <a:pt x="7914798" y="332851"/>
                  </a:lnTo>
                  <a:lnTo>
                    <a:pt x="7922164" y="321950"/>
                  </a:lnTo>
                  <a:lnTo>
                    <a:pt x="7924863" y="308610"/>
                  </a:lnTo>
                  <a:lnTo>
                    <a:pt x="7924863" y="34289"/>
                  </a:lnTo>
                  <a:lnTo>
                    <a:pt x="7922166" y="20895"/>
                  </a:lnTo>
                  <a:lnTo>
                    <a:pt x="7914814" y="10001"/>
                  </a:lnTo>
                  <a:lnTo>
                    <a:pt x="7903914" y="2678"/>
                  </a:lnTo>
                  <a:lnTo>
                    <a:pt x="7890573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33387" y="1833626"/>
              <a:ext cx="7925434" cy="342900"/>
            </a:xfrm>
            <a:custGeom>
              <a:avLst/>
              <a:gdLst/>
              <a:ahLst/>
              <a:cxnLst/>
              <a:rect l="l" t="t" r="r" b="b"/>
              <a:pathLst>
                <a:path w="7925434" h="342900">
                  <a:moveTo>
                    <a:pt x="0" y="34289"/>
                  </a:moveTo>
                  <a:lnTo>
                    <a:pt x="2694" y="20895"/>
                  </a:lnTo>
                  <a:lnTo>
                    <a:pt x="10044" y="10001"/>
                  </a:lnTo>
                  <a:lnTo>
                    <a:pt x="20943" y="2678"/>
                  </a:lnTo>
                  <a:lnTo>
                    <a:pt x="34290" y="0"/>
                  </a:lnTo>
                  <a:lnTo>
                    <a:pt x="7890573" y="0"/>
                  </a:lnTo>
                  <a:lnTo>
                    <a:pt x="7903914" y="2678"/>
                  </a:lnTo>
                  <a:lnTo>
                    <a:pt x="7914814" y="10001"/>
                  </a:lnTo>
                  <a:lnTo>
                    <a:pt x="7922166" y="20895"/>
                  </a:lnTo>
                  <a:lnTo>
                    <a:pt x="7924863" y="34289"/>
                  </a:lnTo>
                  <a:lnTo>
                    <a:pt x="7924863" y="308610"/>
                  </a:lnTo>
                  <a:lnTo>
                    <a:pt x="7922164" y="321950"/>
                  </a:lnTo>
                  <a:lnTo>
                    <a:pt x="7914798" y="332851"/>
                  </a:lnTo>
                  <a:lnTo>
                    <a:pt x="7903860" y="340203"/>
                  </a:lnTo>
                  <a:lnTo>
                    <a:pt x="7890446" y="342900"/>
                  </a:lnTo>
                  <a:lnTo>
                    <a:pt x="34290" y="342900"/>
                  </a:lnTo>
                  <a:lnTo>
                    <a:pt x="20943" y="340201"/>
                  </a:lnTo>
                  <a:lnTo>
                    <a:pt x="10044" y="332835"/>
                  </a:lnTo>
                  <a:lnTo>
                    <a:pt x="2694" y="321897"/>
                  </a:lnTo>
                  <a:lnTo>
                    <a:pt x="0" y="308483"/>
                  </a:lnTo>
                  <a:lnTo>
                    <a:pt x="0" y="34289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323850" y="127635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955164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1.3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física:</a:t>
            </a:r>
            <a:r>
              <a:rPr dirty="0" sz="15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cuerpo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movimiento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395854" y="1857692"/>
            <a:ext cx="400431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b="1">
                <a:latin typeface="Arial"/>
                <a:cs typeface="Arial"/>
              </a:rPr>
              <a:t>Etapas</a:t>
            </a:r>
            <a:r>
              <a:rPr dirty="0" sz="1550" spc="15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del</a:t>
            </a:r>
            <a:r>
              <a:rPr dirty="0" sz="1550" spc="14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desarrollo</a:t>
            </a:r>
            <a:r>
              <a:rPr dirty="0" sz="1550" spc="13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cognitivo</a:t>
            </a:r>
            <a:r>
              <a:rPr dirty="0" sz="1550" spc="50" b="1">
                <a:latin typeface="Arial"/>
                <a:cs typeface="Arial"/>
              </a:rPr>
              <a:t> de</a:t>
            </a:r>
            <a:r>
              <a:rPr dirty="0" sz="1550" spc="65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Piaget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419100" y="2333688"/>
            <a:ext cx="1896110" cy="1581150"/>
            <a:chOff x="419100" y="2333688"/>
            <a:chExt cx="1896110" cy="1581150"/>
          </a:xfrm>
        </p:grpSpPr>
        <p:sp>
          <p:nvSpPr>
            <p:cNvPr id="19" name="object 19" descr=""/>
            <p:cNvSpPr/>
            <p:nvPr/>
          </p:nvSpPr>
          <p:spPr>
            <a:xfrm>
              <a:off x="433387" y="2347976"/>
              <a:ext cx="1867535" cy="1552575"/>
            </a:xfrm>
            <a:custGeom>
              <a:avLst/>
              <a:gdLst/>
              <a:ahLst/>
              <a:cxnLst/>
              <a:rect l="l" t="t" r="r" b="b"/>
              <a:pathLst>
                <a:path w="1867535" h="1552575">
                  <a:moveTo>
                    <a:pt x="1711642" y="0"/>
                  </a:moveTo>
                  <a:lnTo>
                    <a:pt x="155257" y="0"/>
                  </a:lnTo>
                  <a:lnTo>
                    <a:pt x="106182" y="7910"/>
                  </a:lnTo>
                  <a:lnTo>
                    <a:pt x="63562" y="29939"/>
                  </a:lnTo>
                  <a:lnTo>
                    <a:pt x="29954" y="63532"/>
                  </a:lnTo>
                  <a:lnTo>
                    <a:pt x="7914" y="106135"/>
                  </a:lnTo>
                  <a:lnTo>
                    <a:pt x="0" y="155194"/>
                  </a:lnTo>
                  <a:lnTo>
                    <a:pt x="0" y="1397254"/>
                  </a:lnTo>
                  <a:lnTo>
                    <a:pt x="7914" y="1446325"/>
                  </a:lnTo>
                  <a:lnTo>
                    <a:pt x="29954" y="1488960"/>
                  </a:lnTo>
                  <a:lnTo>
                    <a:pt x="63562" y="1522590"/>
                  </a:lnTo>
                  <a:lnTo>
                    <a:pt x="106182" y="1544651"/>
                  </a:lnTo>
                  <a:lnTo>
                    <a:pt x="155257" y="1552575"/>
                  </a:lnTo>
                  <a:lnTo>
                    <a:pt x="1711642" y="1552575"/>
                  </a:lnTo>
                  <a:lnTo>
                    <a:pt x="1760714" y="1544651"/>
                  </a:lnTo>
                  <a:lnTo>
                    <a:pt x="1803348" y="1522590"/>
                  </a:lnTo>
                  <a:lnTo>
                    <a:pt x="1836979" y="1488960"/>
                  </a:lnTo>
                  <a:lnTo>
                    <a:pt x="1859039" y="1446325"/>
                  </a:lnTo>
                  <a:lnTo>
                    <a:pt x="1866963" y="1397254"/>
                  </a:lnTo>
                  <a:lnTo>
                    <a:pt x="1866963" y="155194"/>
                  </a:lnTo>
                  <a:lnTo>
                    <a:pt x="1859039" y="106135"/>
                  </a:lnTo>
                  <a:lnTo>
                    <a:pt x="1836979" y="63532"/>
                  </a:lnTo>
                  <a:lnTo>
                    <a:pt x="1803348" y="29939"/>
                  </a:lnTo>
                  <a:lnTo>
                    <a:pt x="1760714" y="7910"/>
                  </a:lnTo>
                  <a:lnTo>
                    <a:pt x="1711642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33387" y="2347976"/>
              <a:ext cx="1867535" cy="1552575"/>
            </a:xfrm>
            <a:custGeom>
              <a:avLst/>
              <a:gdLst/>
              <a:ahLst/>
              <a:cxnLst/>
              <a:rect l="l" t="t" r="r" b="b"/>
              <a:pathLst>
                <a:path w="1867535" h="1552575">
                  <a:moveTo>
                    <a:pt x="0" y="155194"/>
                  </a:moveTo>
                  <a:lnTo>
                    <a:pt x="7914" y="106135"/>
                  </a:lnTo>
                  <a:lnTo>
                    <a:pt x="29954" y="63532"/>
                  </a:lnTo>
                  <a:lnTo>
                    <a:pt x="63562" y="29939"/>
                  </a:lnTo>
                  <a:lnTo>
                    <a:pt x="106182" y="7910"/>
                  </a:lnTo>
                  <a:lnTo>
                    <a:pt x="155257" y="0"/>
                  </a:lnTo>
                  <a:lnTo>
                    <a:pt x="1711642" y="0"/>
                  </a:lnTo>
                  <a:lnTo>
                    <a:pt x="1760714" y="7910"/>
                  </a:lnTo>
                  <a:lnTo>
                    <a:pt x="1803348" y="29939"/>
                  </a:lnTo>
                  <a:lnTo>
                    <a:pt x="1836979" y="63532"/>
                  </a:lnTo>
                  <a:lnTo>
                    <a:pt x="1859039" y="106135"/>
                  </a:lnTo>
                  <a:lnTo>
                    <a:pt x="1866963" y="155194"/>
                  </a:lnTo>
                  <a:lnTo>
                    <a:pt x="1866963" y="1397254"/>
                  </a:lnTo>
                  <a:lnTo>
                    <a:pt x="1859039" y="1446325"/>
                  </a:lnTo>
                  <a:lnTo>
                    <a:pt x="1836979" y="1488960"/>
                  </a:lnTo>
                  <a:lnTo>
                    <a:pt x="1803348" y="1522590"/>
                  </a:lnTo>
                  <a:lnTo>
                    <a:pt x="1760714" y="1544651"/>
                  </a:lnTo>
                  <a:lnTo>
                    <a:pt x="1711642" y="1552575"/>
                  </a:lnTo>
                  <a:lnTo>
                    <a:pt x="155257" y="1552575"/>
                  </a:lnTo>
                  <a:lnTo>
                    <a:pt x="106182" y="1544651"/>
                  </a:lnTo>
                  <a:lnTo>
                    <a:pt x="63562" y="1522590"/>
                  </a:lnTo>
                  <a:lnTo>
                    <a:pt x="29954" y="1488960"/>
                  </a:lnTo>
                  <a:lnTo>
                    <a:pt x="7914" y="1446325"/>
                  </a:lnTo>
                  <a:lnTo>
                    <a:pt x="0" y="1397254"/>
                  </a:lnTo>
                  <a:lnTo>
                    <a:pt x="0" y="155194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28002" y="2728531"/>
            <a:ext cx="1675764" cy="76263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521334" marR="5080" indent="-509270">
              <a:lnSpc>
                <a:spcPts val="1650"/>
              </a:lnSpc>
              <a:spcBef>
                <a:spcPts val="355"/>
              </a:spcBef>
            </a:pPr>
            <a:r>
              <a:rPr dirty="0" sz="1550">
                <a:latin typeface="Arial MT"/>
                <a:cs typeface="Arial MT"/>
              </a:rPr>
              <a:t>1.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Etapa</a:t>
            </a:r>
            <a:r>
              <a:rPr dirty="0" sz="1550" spc="2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sensorio- motora</a:t>
            </a:r>
            <a:endParaRPr sz="1550">
              <a:latin typeface="Arial MT"/>
              <a:cs typeface="Arial MT"/>
            </a:endParaRPr>
          </a:p>
          <a:p>
            <a:pPr marL="374650">
              <a:lnSpc>
                <a:spcPct val="100000"/>
              </a:lnSpc>
              <a:spcBef>
                <a:spcPts val="380"/>
              </a:spcBef>
            </a:pPr>
            <a:r>
              <a:rPr dirty="0" sz="1550">
                <a:latin typeface="Arial MT"/>
                <a:cs typeface="Arial MT"/>
              </a:rPr>
              <a:t>(0-2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 spc="-20">
                <a:latin typeface="Arial MT"/>
                <a:cs typeface="Arial MT"/>
              </a:rPr>
              <a:t>años)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419100" y="4067238"/>
            <a:ext cx="1896110" cy="1590675"/>
            <a:chOff x="419100" y="4067238"/>
            <a:chExt cx="1896110" cy="1590675"/>
          </a:xfrm>
        </p:grpSpPr>
        <p:sp>
          <p:nvSpPr>
            <p:cNvPr id="23" name="object 23" descr=""/>
            <p:cNvSpPr/>
            <p:nvPr/>
          </p:nvSpPr>
          <p:spPr>
            <a:xfrm>
              <a:off x="433387" y="4081526"/>
              <a:ext cx="1867535" cy="1562100"/>
            </a:xfrm>
            <a:custGeom>
              <a:avLst/>
              <a:gdLst/>
              <a:ahLst/>
              <a:cxnLst/>
              <a:rect l="l" t="t" r="r" b="b"/>
              <a:pathLst>
                <a:path w="1867535" h="1562100">
                  <a:moveTo>
                    <a:pt x="1710753" y="0"/>
                  </a:moveTo>
                  <a:lnTo>
                    <a:pt x="156209" y="0"/>
                  </a:lnTo>
                  <a:lnTo>
                    <a:pt x="106836" y="7955"/>
                  </a:lnTo>
                  <a:lnTo>
                    <a:pt x="63954" y="30114"/>
                  </a:lnTo>
                  <a:lnTo>
                    <a:pt x="30139" y="63916"/>
                  </a:lnTo>
                  <a:lnTo>
                    <a:pt x="7963" y="106801"/>
                  </a:lnTo>
                  <a:lnTo>
                    <a:pt x="0" y="156210"/>
                  </a:lnTo>
                  <a:lnTo>
                    <a:pt x="0" y="1405890"/>
                  </a:lnTo>
                  <a:lnTo>
                    <a:pt x="7963" y="1455242"/>
                  </a:lnTo>
                  <a:lnTo>
                    <a:pt x="30139" y="1498106"/>
                  </a:lnTo>
                  <a:lnTo>
                    <a:pt x="63954" y="1531908"/>
                  </a:lnTo>
                  <a:lnTo>
                    <a:pt x="106836" y="1554075"/>
                  </a:lnTo>
                  <a:lnTo>
                    <a:pt x="156209" y="1562036"/>
                  </a:lnTo>
                  <a:lnTo>
                    <a:pt x="1710753" y="1562036"/>
                  </a:lnTo>
                  <a:lnTo>
                    <a:pt x="1760112" y="1554075"/>
                  </a:lnTo>
                  <a:lnTo>
                    <a:pt x="1802992" y="1531908"/>
                  </a:lnTo>
                  <a:lnTo>
                    <a:pt x="1836812" y="1498106"/>
                  </a:lnTo>
                  <a:lnTo>
                    <a:pt x="1858996" y="1455242"/>
                  </a:lnTo>
                  <a:lnTo>
                    <a:pt x="1866963" y="1405890"/>
                  </a:lnTo>
                  <a:lnTo>
                    <a:pt x="1866963" y="156210"/>
                  </a:lnTo>
                  <a:lnTo>
                    <a:pt x="1858996" y="106801"/>
                  </a:lnTo>
                  <a:lnTo>
                    <a:pt x="1836812" y="63916"/>
                  </a:lnTo>
                  <a:lnTo>
                    <a:pt x="1802992" y="30114"/>
                  </a:lnTo>
                  <a:lnTo>
                    <a:pt x="1760112" y="7955"/>
                  </a:lnTo>
                  <a:lnTo>
                    <a:pt x="1710753" y="0"/>
                  </a:lnTo>
                  <a:close/>
                </a:path>
              </a:pathLst>
            </a:custGeom>
            <a:solidFill>
              <a:srgbClr val="F4F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33387" y="4081526"/>
              <a:ext cx="1867535" cy="1562100"/>
            </a:xfrm>
            <a:custGeom>
              <a:avLst/>
              <a:gdLst/>
              <a:ahLst/>
              <a:cxnLst/>
              <a:rect l="l" t="t" r="r" b="b"/>
              <a:pathLst>
                <a:path w="1867535" h="1562100">
                  <a:moveTo>
                    <a:pt x="0" y="156210"/>
                  </a:moveTo>
                  <a:lnTo>
                    <a:pt x="7963" y="106801"/>
                  </a:lnTo>
                  <a:lnTo>
                    <a:pt x="30139" y="63916"/>
                  </a:lnTo>
                  <a:lnTo>
                    <a:pt x="63954" y="30114"/>
                  </a:lnTo>
                  <a:lnTo>
                    <a:pt x="106836" y="7955"/>
                  </a:lnTo>
                  <a:lnTo>
                    <a:pt x="156209" y="0"/>
                  </a:lnTo>
                  <a:lnTo>
                    <a:pt x="1710753" y="0"/>
                  </a:lnTo>
                  <a:lnTo>
                    <a:pt x="1760112" y="7955"/>
                  </a:lnTo>
                  <a:lnTo>
                    <a:pt x="1802992" y="30114"/>
                  </a:lnTo>
                  <a:lnTo>
                    <a:pt x="1836812" y="63916"/>
                  </a:lnTo>
                  <a:lnTo>
                    <a:pt x="1858996" y="106801"/>
                  </a:lnTo>
                  <a:lnTo>
                    <a:pt x="1866963" y="156210"/>
                  </a:lnTo>
                  <a:lnTo>
                    <a:pt x="1866963" y="1405890"/>
                  </a:lnTo>
                  <a:lnTo>
                    <a:pt x="1858996" y="1455242"/>
                  </a:lnTo>
                  <a:lnTo>
                    <a:pt x="1836812" y="1498106"/>
                  </a:lnTo>
                  <a:lnTo>
                    <a:pt x="1802992" y="1531908"/>
                  </a:lnTo>
                  <a:lnTo>
                    <a:pt x="1760112" y="1554075"/>
                  </a:lnTo>
                  <a:lnTo>
                    <a:pt x="1710753" y="1562036"/>
                  </a:lnTo>
                  <a:lnTo>
                    <a:pt x="156209" y="1562036"/>
                  </a:lnTo>
                  <a:lnTo>
                    <a:pt x="106836" y="1554075"/>
                  </a:lnTo>
                  <a:lnTo>
                    <a:pt x="63954" y="1531908"/>
                  </a:lnTo>
                  <a:lnTo>
                    <a:pt x="30139" y="1498106"/>
                  </a:lnTo>
                  <a:lnTo>
                    <a:pt x="7963" y="1455242"/>
                  </a:lnTo>
                  <a:lnTo>
                    <a:pt x="0" y="1405890"/>
                  </a:lnTo>
                  <a:lnTo>
                    <a:pt x="0" y="156210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550544" y="4296473"/>
            <a:ext cx="1631950" cy="110490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065" marR="5080" indent="-3175">
              <a:lnSpc>
                <a:spcPct val="88800"/>
              </a:lnSpc>
              <a:spcBef>
                <a:spcPts val="335"/>
              </a:spcBef>
            </a:pPr>
            <a:r>
              <a:rPr dirty="0" sz="1550">
                <a:latin typeface="Arial MT"/>
                <a:cs typeface="Arial MT"/>
              </a:rPr>
              <a:t>Interacción</a:t>
            </a:r>
            <a:r>
              <a:rPr dirty="0" sz="1550" spc="19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física </a:t>
            </a:r>
            <a:r>
              <a:rPr dirty="0" sz="1550">
                <a:latin typeface="Arial MT"/>
                <a:cs typeface="Arial MT"/>
              </a:rPr>
              <a:t>con</a:t>
            </a:r>
            <a:r>
              <a:rPr dirty="0" sz="1550" spc="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entorno </a:t>
            </a:r>
            <a:r>
              <a:rPr dirty="0" sz="1550">
                <a:latin typeface="Arial MT"/>
                <a:cs typeface="Arial MT"/>
              </a:rPr>
              <a:t>inmediato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(juegos </a:t>
            </a:r>
            <a:r>
              <a:rPr dirty="0" sz="1550" spc="-25">
                <a:latin typeface="Arial MT"/>
                <a:cs typeface="Arial MT"/>
              </a:rPr>
              <a:t>de </a:t>
            </a:r>
            <a:r>
              <a:rPr dirty="0" sz="1550" spc="-10">
                <a:latin typeface="Arial MT"/>
                <a:cs typeface="Arial MT"/>
              </a:rPr>
              <a:t>experimentación)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2447988" y="2333688"/>
            <a:ext cx="1885950" cy="1581150"/>
            <a:chOff x="2447988" y="2333688"/>
            <a:chExt cx="1885950" cy="1581150"/>
          </a:xfrm>
        </p:grpSpPr>
        <p:sp>
          <p:nvSpPr>
            <p:cNvPr id="27" name="object 27" descr=""/>
            <p:cNvSpPr/>
            <p:nvPr/>
          </p:nvSpPr>
          <p:spPr>
            <a:xfrm>
              <a:off x="2462276" y="2347976"/>
              <a:ext cx="1857375" cy="1552575"/>
            </a:xfrm>
            <a:custGeom>
              <a:avLst/>
              <a:gdLst/>
              <a:ahLst/>
              <a:cxnLst/>
              <a:rect l="l" t="t" r="r" b="b"/>
              <a:pathLst>
                <a:path w="1857375" h="1552575">
                  <a:moveTo>
                    <a:pt x="1702053" y="0"/>
                  </a:moveTo>
                  <a:lnTo>
                    <a:pt x="155194" y="0"/>
                  </a:lnTo>
                  <a:lnTo>
                    <a:pt x="106135" y="7910"/>
                  </a:lnTo>
                  <a:lnTo>
                    <a:pt x="63532" y="29939"/>
                  </a:lnTo>
                  <a:lnTo>
                    <a:pt x="29939" y="63532"/>
                  </a:lnTo>
                  <a:lnTo>
                    <a:pt x="7910" y="106135"/>
                  </a:lnTo>
                  <a:lnTo>
                    <a:pt x="0" y="155194"/>
                  </a:lnTo>
                  <a:lnTo>
                    <a:pt x="0" y="1397254"/>
                  </a:lnTo>
                  <a:lnTo>
                    <a:pt x="7910" y="1446325"/>
                  </a:lnTo>
                  <a:lnTo>
                    <a:pt x="29939" y="1488960"/>
                  </a:lnTo>
                  <a:lnTo>
                    <a:pt x="63532" y="1522590"/>
                  </a:lnTo>
                  <a:lnTo>
                    <a:pt x="106135" y="1544651"/>
                  </a:lnTo>
                  <a:lnTo>
                    <a:pt x="155194" y="1552575"/>
                  </a:lnTo>
                  <a:lnTo>
                    <a:pt x="1702053" y="1552575"/>
                  </a:lnTo>
                  <a:lnTo>
                    <a:pt x="1751125" y="1544651"/>
                  </a:lnTo>
                  <a:lnTo>
                    <a:pt x="1793760" y="1522590"/>
                  </a:lnTo>
                  <a:lnTo>
                    <a:pt x="1827390" y="1488960"/>
                  </a:lnTo>
                  <a:lnTo>
                    <a:pt x="1849451" y="1446325"/>
                  </a:lnTo>
                  <a:lnTo>
                    <a:pt x="1857375" y="1397254"/>
                  </a:lnTo>
                  <a:lnTo>
                    <a:pt x="1857375" y="155194"/>
                  </a:lnTo>
                  <a:lnTo>
                    <a:pt x="1849451" y="106135"/>
                  </a:lnTo>
                  <a:lnTo>
                    <a:pt x="1827390" y="63532"/>
                  </a:lnTo>
                  <a:lnTo>
                    <a:pt x="1793760" y="29939"/>
                  </a:lnTo>
                  <a:lnTo>
                    <a:pt x="1751125" y="7910"/>
                  </a:lnTo>
                  <a:lnTo>
                    <a:pt x="1702053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462276" y="2347976"/>
              <a:ext cx="1857375" cy="1552575"/>
            </a:xfrm>
            <a:custGeom>
              <a:avLst/>
              <a:gdLst/>
              <a:ahLst/>
              <a:cxnLst/>
              <a:rect l="l" t="t" r="r" b="b"/>
              <a:pathLst>
                <a:path w="1857375" h="1552575">
                  <a:moveTo>
                    <a:pt x="0" y="155194"/>
                  </a:moveTo>
                  <a:lnTo>
                    <a:pt x="7910" y="106135"/>
                  </a:lnTo>
                  <a:lnTo>
                    <a:pt x="29939" y="63532"/>
                  </a:lnTo>
                  <a:lnTo>
                    <a:pt x="63532" y="29939"/>
                  </a:lnTo>
                  <a:lnTo>
                    <a:pt x="106135" y="7910"/>
                  </a:lnTo>
                  <a:lnTo>
                    <a:pt x="155194" y="0"/>
                  </a:lnTo>
                  <a:lnTo>
                    <a:pt x="1702053" y="0"/>
                  </a:lnTo>
                  <a:lnTo>
                    <a:pt x="1751125" y="7910"/>
                  </a:lnTo>
                  <a:lnTo>
                    <a:pt x="1793760" y="29939"/>
                  </a:lnTo>
                  <a:lnTo>
                    <a:pt x="1827390" y="63532"/>
                  </a:lnTo>
                  <a:lnTo>
                    <a:pt x="1849451" y="106135"/>
                  </a:lnTo>
                  <a:lnTo>
                    <a:pt x="1857375" y="155194"/>
                  </a:lnTo>
                  <a:lnTo>
                    <a:pt x="1857375" y="1397254"/>
                  </a:lnTo>
                  <a:lnTo>
                    <a:pt x="1849451" y="1446325"/>
                  </a:lnTo>
                  <a:lnTo>
                    <a:pt x="1827390" y="1488960"/>
                  </a:lnTo>
                  <a:lnTo>
                    <a:pt x="1793760" y="1522590"/>
                  </a:lnTo>
                  <a:lnTo>
                    <a:pt x="1751125" y="1544651"/>
                  </a:lnTo>
                  <a:lnTo>
                    <a:pt x="1702053" y="1552575"/>
                  </a:lnTo>
                  <a:lnTo>
                    <a:pt x="155194" y="1552575"/>
                  </a:lnTo>
                  <a:lnTo>
                    <a:pt x="106135" y="1544651"/>
                  </a:lnTo>
                  <a:lnTo>
                    <a:pt x="63532" y="1522590"/>
                  </a:lnTo>
                  <a:lnTo>
                    <a:pt x="29939" y="1488960"/>
                  </a:lnTo>
                  <a:lnTo>
                    <a:pt x="7910" y="1446325"/>
                  </a:lnTo>
                  <a:lnTo>
                    <a:pt x="0" y="1397254"/>
                  </a:lnTo>
                  <a:lnTo>
                    <a:pt x="0" y="155194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2787650" y="2728531"/>
            <a:ext cx="1200785" cy="76263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74930" marR="5080" indent="-62230">
              <a:lnSpc>
                <a:spcPts val="1650"/>
              </a:lnSpc>
              <a:spcBef>
                <a:spcPts val="355"/>
              </a:spcBef>
            </a:pPr>
            <a:r>
              <a:rPr dirty="0" sz="1550">
                <a:latin typeface="Arial MT"/>
                <a:cs typeface="Arial MT"/>
              </a:rPr>
              <a:t>2.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Etapa</a:t>
            </a:r>
            <a:r>
              <a:rPr dirty="0" sz="1550" spc="25">
                <a:latin typeface="Arial MT"/>
                <a:cs typeface="Arial MT"/>
              </a:rPr>
              <a:t> </a:t>
            </a:r>
            <a:r>
              <a:rPr dirty="0" sz="1550" spc="-20">
                <a:latin typeface="Arial MT"/>
                <a:cs typeface="Arial MT"/>
              </a:rPr>
              <a:t>pre- </a:t>
            </a:r>
            <a:r>
              <a:rPr dirty="0" sz="1550" spc="-10">
                <a:latin typeface="Arial MT"/>
                <a:cs typeface="Arial MT"/>
              </a:rPr>
              <a:t>operacional</a:t>
            </a:r>
            <a:endParaRPr sz="1550">
              <a:latin typeface="Arial MT"/>
              <a:cs typeface="Arial MT"/>
            </a:endParaRPr>
          </a:p>
          <a:p>
            <a:pPr marL="108585">
              <a:lnSpc>
                <a:spcPct val="100000"/>
              </a:lnSpc>
              <a:spcBef>
                <a:spcPts val="380"/>
              </a:spcBef>
            </a:pPr>
            <a:r>
              <a:rPr dirty="0" sz="1550">
                <a:latin typeface="Arial MT"/>
                <a:cs typeface="Arial MT"/>
              </a:rPr>
              <a:t>(2-</a:t>
            </a:r>
            <a:r>
              <a:rPr dirty="0" sz="1550" spc="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7</a:t>
            </a:r>
            <a:r>
              <a:rPr dirty="0" sz="1550" spc="6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años)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2447988" y="4067238"/>
            <a:ext cx="1885950" cy="1590675"/>
            <a:chOff x="2447988" y="4067238"/>
            <a:chExt cx="1885950" cy="1590675"/>
          </a:xfrm>
        </p:grpSpPr>
        <p:sp>
          <p:nvSpPr>
            <p:cNvPr id="31" name="object 31" descr=""/>
            <p:cNvSpPr/>
            <p:nvPr/>
          </p:nvSpPr>
          <p:spPr>
            <a:xfrm>
              <a:off x="2462276" y="4081526"/>
              <a:ext cx="1857375" cy="1562100"/>
            </a:xfrm>
            <a:custGeom>
              <a:avLst/>
              <a:gdLst/>
              <a:ahLst/>
              <a:cxnLst/>
              <a:rect l="l" t="t" r="r" b="b"/>
              <a:pathLst>
                <a:path w="1857375" h="1562100">
                  <a:moveTo>
                    <a:pt x="1701164" y="0"/>
                  </a:moveTo>
                  <a:lnTo>
                    <a:pt x="156082" y="0"/>
                  </a:lnTo>
                  <a:lnTo>
                    <a:pt x="106736" y="7954"/>
                  </a:lnTo>
                  <a:lnTo>
                    <a:pt x="63889" y="30106"/>
                  </a:lnTo>
                  <a:lnTo>
                    <a:pt x="30106" y="63889"/>
                  </a:lnTo>
                  <a:lnTo>
                    <a:pt x="7954" y="106736"/>
                  </a:lnTo>
                  <a:lnTo>
                    <a:pt x="0" y="156082"/>
                  </a:lnTo>
                  <a:lnTo>
                    <a:pt x="0" y="1405890"/>
                  </a:lnTo>
                  <a:lnTo>
                    <a:pt x="7954" y="1455242"/>
                  </a:lnTo>
                  <a:lnTo>
                    <a:pt x="30106" y="1498106"/>
                  </a:lnTo>
                  <a:lnTo>
                    <a:pt x="63889" y="1531908"/>
                  </a:lnTo>
                  <a:lnTo>
                    <a:pt x="106736" y="1554075"/>
                  </a:lnTo>
                  <a:lnTo>
                    <a:pt x="156082" y="1562036"/>
                  </a:lnTo>
                  <a:lnTo>
                    <a:pt x="1701164" y="1562036"/>
                  </a:lnTo>
                  <a:lnTo>
                    <a:pt x="1750524" y="1554075"/>
                  </a:lnTo>
                  <a:lnTo>
                    <a:pt x="1793403" y="1531908"/>
                  </a:lnTo>
                  <a:lnTo>
                    <a:pt x="1827224" y="1498106"/>
                  </a:lnTo>
                  <a:lnTo>
                    <a:pt x="1849407" y="1455242"/>
                  </a:lnTo>
                  <a:lnTo>
                    <a:pt x="1857375" y="1405890"/>
                  </a:lnTo>
                  <a:lnTo>
                    <a:pt x="1857375" y="156082"/>
                  </a:lnTo>
                  <a:lnTo>
                    <a:pt x="1849407" y="106736"/>
                  </a:lnTo>
                  <a:lnTo>
                    <a:pt x="1827224" y="63889"/>
                  </a:lnTo>
                  <a:lnTo>
                    <a:pt x="1793403" y="30106"/>
                  </a:lnTo>
                  <a:lnTo>
                    <a:pt x="1750524" y="7954"/>
                  </a:lnTo>
                  <a:lnTo>
                    <a:pt x="1701164" y="0"/>
                  </a:lnTo>
                  <a:close/>
                </a:path>
              </a:pathLst>
            </a:custGeom>
            <a:solidFill>
              <a:srgbClr val="F4F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462276" y="4081526"/>
              <a:ext cx="1857375" cy="1562100"/>
            </a:xfrm>
            <a:custGeom>
              <a:avLst/>
              <a:gdLst/>
              <a:ahLst/>
              <a:cxnLst/>
              <a:rect l="l" t="t" r="r" b="b"/>
              <a:pathLst>
                <a:path w="1857375" h="1562100">
                  <a:moveTo>
                    <a:pt x="0" y="156082"/>
                  </a:moveTo>
                  <a:lnTo>
                    <a:pt x="7954" y="106736"/>
                  </a:lnTo>
                  <a:lnTo>
                    <a:pt x="30106" y="63889"/>
                  </a:lnTo>
                  <a:lnTo>
                    <a:pt x="63889" y="30106"/>
                  </a:lnTo>
                  <a:lnTo>
                    <a:pt x="106736" y="7954"/>
                  </a:lnTo>
                  <a:lnTo>
                    <a:pt x="156082" y="0"/>
                  </a:lnTo>
                  <a:lnTo>
                    <a:pt x="1701164" y="0"/>
                  </a:lnTo>
                  <a:lnTo>
                    <a:pt x="1750524" y="7954"/>
                  </a:lnTo>
                  <a:lnTo>
                    <a:pt x="1793403" y="30106"/>
                  </a:lnTo>
                  <a:lnTo>
                    <a:pt x="1827224" y="63889"/>
                  </a:lnTo>
                  <a:lnTo>
                    <a:pt x="1849407" y="106736"/>
                  </a:lnTo>
                  <a:lnTo>
                    <a:pt x="1857375" y="156082"/>
                  </a:lnTo>
                  <a:lnTo>
                    <a:pt x="1857375" y="1405890"/>
                  </a:lnTo>
                  <a:lnTo>
                    <a:pt x="1849407" y="1455242"/>
                  </a:lnTo>
                  <a:lnTo>
                    <a:pt x="1827224" y="1498106"/>
                  </a:lnTo>
                  <a:lnTo>
                    <a:pt x="1793403" y="1531908"/>
                  </a:lnTo>
                  <a:lnTo>
                    <a:pt x="1750524" y="1554075"/>
                  </a:lnTo>
                  <a:lnTo>
                    <a:pt x="1701164" y="1562036"/>
                  </a:lnTo>
                  <a:lnTo>
                    <a:pt x="156082" y="1562036"/>
                  </a:lnTo>
                  <a:lnTo>
                    <a:pt x="106736" y="1554075"/>
                  </a:lnTo>
                  <a:lnTo>
                    <a:pt x="63889" y="1531908"/>
                  </a:lnTo>
                  <a:lnTo>
                    <a:pt x="30106" y="1498106"/>
                  </a:lnTo>
                  <a:lnTo>
                    <a:pt x="7954" y="1455242"/>
                  </a:lnTo>
                  <a:lnTo>
                    <a:pt x="0" y="1405890"/>
                  </a:lnTo>
                  <a:lnTo>
                    <a:pt x="0" y="156082"/>
                  </a:lnTo>
                  <a:close/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2595626" y="4296473"/>
            <a:ext cx="1583055" cy="110490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065" marR="5080" indent="1905">
              <a:lnSpc>
                <a:spcPct val="88800"/>
              </a:lnSpc>
              <a:spcBef>
                <a:spcPts val="335"/>
              </a:spcBef>
            </a:pPr>
            <a:r>
              <a:rPr dirty="0" sz="1550">
                <a:latin typeface="Arial MT"/>
                <a:cs typeface="Arial MT"/>
              </a:rPr>
              <a:t>Ponerse</a:t>
            </a:r>
            <a:r>
              <a:rPr dirty="0" sz="1550" spc="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el </a:t>
            </a:r>
            <a:r>
              <a:rPr dirty="0" sz="1550">
                <a:latin typeface="Arial MT"/>
                <a:cs typeface="Arial MT"/>
              </a:rPr>
              <a:t>lugar</a:t>
            </a:r>
            <a:r>
              <a:rPr dirty="0" sz="1550" spc="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los </a:t>
            </a:r>
            <a:r>
              <a:rPr dirty="0" sz="1550">
                <a:latin typeface="Arial MT"/>
                <a:cs typeface="Arial MT"/>
              </a:rPr>
              <a:t>demás,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jugar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con </a:t>
            </a:r>
            <a:r>
              <a:rPr dirty="0" sz="1550">
                <a:latin typeface="Arial MT"/>
                <a:cs typeface="Arial MT"/>
              </a:rPr>
              <a:t>roles</a:t>
            </a:r>
            <a:r>
              <a:rPr dirty="0" sz="1550" spc="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ficticios</a:t>
            </a:r>
            <a:r>
              <a:rPr dirty="0" sz="1550" spc="170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>
                <a:latin typeface="Arial MT"/>
                <a:cs typeface="Arial MT"/>
              </a:rPr>
              <a:t>objetos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simbólico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4481576" y="2347976"/>
            <a:ext cx="1857375" cy="1552575"/>
          </a:xfrm>
          <a:custGeom>
            <a:avLst/>
            <a:gdLst/>
            <a:ahLst/>
            <a:cxnLst/>
            <a:rect l="l" t="t" r="r" b="b"/>
            <a:pathLst>
              <a:path w="1857375" h="1552575">
                <a:moveTo>
                  <a:pt x="0" y="155194"/>
                </a:moveTo>
                <a:lnTo>
                  <a:pt x="7910" y="106135"/>
                </a:lnTo>
                <a:lnTo>
                  <a:pt x="29939" y="63532"/>
                </a:lnTo>
                <a:lnTo>
                  <a:pt x="63532" y="29939"/>
                </a:lnTo>
                <a:lnTo>
                  <a:pt x="106135" y="7910"/>
                </a:lnTo>
                <a:lnTo>
                  <a:pt x="155194" y="0"/>
                </a:lnTo>
                <a:lnTo>
                  <a:pt x="1702053" y="0"/>
                </a:lnTo>
                <a:lnTo>
                  <a:pt x="1751125" y="7910"/>
                </a:lnTo>
                <a:lnTo>
                  <a:pt x="1793760" y="29939"/>
                </a:lnTo>
                <a:lnTo>
                  <a:pt x="1827390" y="63532"/>
                </a:lnTo>
                <a:lnTo>
                  <a:pt x="1849451" y="106135"/>
                </a:lnTo>
                <a:lnTo>
                  <a:pt x="1857375" y="155194"/>
                </a:lnTo>
                <a:lnTo>
                  <a:pt x="1857375" y="1397254"/>
                </a:lnTo>
                <a:lnTo>
                  <a:pt x="1849451" y="1446325"/>
                </a:lnTo>
                <a:lnTo>
                  <a:pt x="1827390" y="1488960"/>
                </a:lnTo>
                <a:lnTo>
                  <a:pt x="1793760" y="1522590"/>
                </a:lnTo>
                <a:lnTo>
                  <a:pt x="1751125" y="1544651"/>
                </a:lnTo>
                <a:lnTo>
                  <a:pt x="1702053" y="1552575"/>
                </a:lnTo>
                <a:lnTo>
                  <a:pt x="155194" y="1552575"/>
                </a:lnTo>
                <a:lnTo>
                  <a:pt x="106135" y="1544651"/>
                </a:lnTo>
                <a:lnTo>
                  <a:pt x="63532" y="1522590"/>
                </a:lnTo>
                <a:lnTo>
                  <a:pt x="29939" y="1488960"/>
                </a:lnTo>
                <a:lnTo>
                  <a:pt x="7910" y="1446325"/>
                </a:lnTo>
                <a:lnTo>
                  <a:pt x="0" y="1397254"/>
                </a:lnTo>
                <a:lnTo>
                  <a:pt x="0" y="155194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4843779" y="2769552"/>
            <a:ext cx="1134110" cy="685800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algn="just" marL="12700" marR="5080" indent="33655">
              <a:lnSpc>
                <a:spcPts val="1650"/>
              </a:lnSpc>
              <a:spcBef>
                <a:spcPts val="355"/>
              </a:spcBef>
            </a:pPr>
            <a:r>
              <a:rPr dirty="0" sz="1550">
                <a:latin typeface="Arial MT"/>
                <a:cs typeface="Arial MT"/>
              </a:rPr>
              <a:t>3.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Etapa</a:t>
            </a:r>
            <a:r>
              <a:rPr dirty="0" sz="1550" spc="2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de </a:t>
            </a:r>
            <a:r>
              <a:rPr dirty="0" sz="1550" spc="-10">
                <a:latin typeface="Arial MT"/>
                <a:cs typeface="Arial MT"/>
              </a:rPr>
              <a:t>operaciones concretas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6500876" y="2347976"/>
            <a:ext cx="1857375" cy="1552575"/>
          </a:xfrm>
          <a:custGeom>
            <a:avLst/>
            <a:gdLst/>
            <a:ahLst/>
            <a:cxnLst/>
            <a:rect l="l" t="t" r="r" b="b"/>
            <a:pathLst>
              <a:path w="1857375" h="1552575">
                <a:moveTo>
                  <a:pt x="0" y="155194"/>
                </a:moveTo>
                <a:lnTo>
                  <a:pt x="7910" y="106135"/>
                </a:lnTo>
                <a:lnTo>
                  <a:pt x="29939" y="63532"/>
                </a:lnTo>
                <a:lnTo>
                  <a:pt x="63532" y="29939"/>
                </a:lnTo>
                <a:lnTo>
                  <a:pt x="106135" y="7910"/>
                </a:lnTo>
                <a:lnTo>
                  <a:pt x="155194" y="0"/>
                </a:lnTo>
                <a:lnTo>
                  <a:pt x="1702053" y="0"/>
                </a:lnTo>
                <a:lnTo>
                  <a:pt x="1751125" y="7910"/>
                </a:lnTo>
                <a:lnTo>
                  <a:pt x="1793760" y="29939"/>
                </a:lnTo>
                <a:lnTo>
                  <a:pt x="1827390" y="63532"/>
                </a:lnTo>
                <a:lnTo>
                  <a:pt x="1849451" y="106135"/>
                </a:lnTo>
                <a:lnTo>
                  <a:pt x="1857375" y="155194"/>
                </a:lnTo>
                <a:lnTo>
                  <a:pt x="1857375" y="1397254"/>
                </a:lnTo>
                <a:lnTo>
                  <a:pt x="1849451" y="1446325"/>
                </a:lnTo>
                <a:lnTo>
                  <a:pt x="1827390" y="1488960"/>
                </a:lnTo>
                <a:lnTo>
                  <a:pt x="1793760" y="1522590"/>
                </a:lnTo>
                <a:lnTo>
                  <a:pt x="1751125" y="1544651"/>
                </a:lnTo>
                <a:lnTo>
                  <a:pt x="1702053" y="1552575"/>
                </a:lnTo>
                <a:lnTo>
                  <a:pt x="155194" y="1552575"/>
                </a:lnTo>
                <a:lnTo>
                  <a:pt x="106135" y="1544651"/>
                </a:lnTo>
                <a:lnTo>
                  <a:pt x="63532" y="1522590"/>
                </a:lnTo>
                <a:lnTo>
                  <a:pt x="29939" y="1488960"/>
                </a:lnTo>
                <a:lnTo>
                  <a:pt x="7910" y="1446325"/>
                </a:lnTo>
                <a:lnTo>
                  <a:pt x="0" y="1397254"/>
                </a:lnTo>
                <a:lnTo>
                  <a:pt x="0" y="155194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6866001" y="2769552"/>
            <a:ext cx="1134110" cy="685800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2700" marR="5080" indent="33655">
              <a:lnSpc>
                <a:spcPts val="1650"/>
              </a:lnSpc>
              <a:spcBef>
                <a:spcPts val="355"/>
              </a:spcBef>
            </a:pPr>
            <a:r>
              <a:rPr dirty="0" sz="1550">
                <a:latin typeface="Arial MT"/>
                <a:cs typeface="Arial MT"/>
              </a:rPr>
              <a:t>4.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Etapa</a:t>
            </a:r>
            <a:r>
              <a:rPr dirty="0" sz="1550" spc="2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de </a:t>
            </a:r>
            <a:r>
              <a:rPr dirty="0" sz="1550" spc="-10">
                <a:latin typeface="Arial MT"/>
                <a:cs typeface="Arial MT"/>
              </a:rPr>
              <a:t>operaciones</a:t>
            </a:r>
            <a:endParaRPr sz="1550">
              <a:latin typeface="Arial MT"/>
              <a:cs typeface="Arial MT"/>
            </a:endParaRPr>
          </a:p>
          <a:p>
            <a:pPr marL="176530">
              <a:lnSpc>
                <a:spcPts val="1635"/>
              </a:lnSpc>
            </a:pPr>
            <a:r>
              <a:rPr dirty="0" sz="1550" spc="-10">
                <a:latin typeface="Arial MT"/>
                <a:cs typeface="Arial MT"/>
              </a:rPr>
              <a:t>formales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085850" y="3743388"/>
            <a:ext cx="2620010" cy="409575"/>
            <a:chOff x="1085850" y="3743388"/>
            <a:chExt cx="2620010" cy="409575"/>
          </a:xfrm>
        </p:grpSpPr>
        <p:sp>
          <p:nvSpPr>
            <p:cNvPr id="39" name="object 39" descr=""/>
            <p:cNvSpPr/>
            <p:nvPr/>
          </p:nvSpPr>
          <p:spPr>
            <a:xfrm>
              <a:off x="1100137" y="3757676"/>
              <a:ext cx="629285" cy="342900"/>
            </a:xfrm>
            <a:custGeom>
              <a:avLst/>
              <a:gdLst/>
              <a:ahLst/>
              <a:cxnLst/>
              <a:rect l="l" t="t" r="r" b="b"/>
              <a:pathLst>
                <a:path w="629285" h="342900">
                  <a:moveTo>
                    <a:pt x="471487" y="0"/>
                  </a:moveTo>
                  <a:lnTo>
                    <a:pt x="157162" y="0"/>
                  </a:lnTo>
                  <a:lnTo>
                    <a:pt x="157162" y="171450"/>
                  </a:lnTo>
                  <a:lnTo>
                    <a:pt x="0" y="171450"/>
                  </a:lnTo>
                  <a:lnTo>
                    <a:pt x="314388" y="342900"/>
                  </a:lnTo>
                  <a:lnTo>
                    <a:pt x="628713" y="171450"/>
                  </a:lnTo>
                  <a:lnTo>
                    <a:pt x="471487" y="171450"/>
                  </a:lnTo>
                  <a:lnTo>
                    <a:pt x="47148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100137" y="3757676"/>
              <a:ext cx="629285" cy="342900"/>
            </a:xfrm>
            <a:custGeom>
              <a:avLst/>
              <a:gdLst/>
              <a:ahLst/>
              <a:cxnLst/>
              <a:rect l="l" t="t" r="r" b="b"/>
              <a:pathLst>
                <a:path w="629285" h="342900">
                  <a:moveTo>
                    <a:pt x="0" y="171450"/>
                  </a:moveTo>
                  <a:lnTo>
                    <a:pt x="157162" y="171450"/>
                  </a:lnTo>
                  <a:lnTo>
                    <a:pt x="157162" y="0"/>
                  </a:lnTo>
                  <a:lnTo>
                    <a:pt x="471487" y="0"/>
                  </a:lnTo>
                  <a:lnTo>
                    <a:pt x="471487" y="171450"/>
                  </a:lnTo>
                  <a:lnTo>
                    <a:pt x="628713" y="171450"/>
                  </a:lnTo>
                  <a:lnTo>
                    <a:pt x="314388" y="342900"/>
                  </a:lnTo>
                  <a:lnTo>
                    <a:pt x="0" y="17145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3071876" y="3786251"/>
              <a:ext cx="619125" cy="352425"/>
            </a:xfrm>
            <a:custGeom>
              <a:avLst/>
              <a:gdLst/>
              <a:ahLst/>
              <a:cxnLst/>
              <a:rect l="l" t="t" r="r" b="b"/>
              <a:pathLst>
                <a:path w="619125" h="352425">
                  <a:moveTo>
                    <a:pt x="464312" y="0"/>
                  </a:moveTo>
                  <a:lnTo>
                    <a:pt x="154686" y="0"/>
                  </a:lnTo>
                  <a:lnTo>
                    <a:pt x="154686" y="176149"/>
                  </a:lnTo>
                  <a:lnTo>
                    <a:pt x="0" y="176149"/>
                  </a:lnTo>
                  <a:lnTo>
                    <a:pt x="309499" y="352425"/>
                  </a:lnTo>
                  <a:lnTo>
                    <a:pt x="619125" y="176149"/>
                  </a:lnTo>
                  <a:lnTo>
                    <a:pt x="464312" y="176149"/>
                  </a:lnTo>
                  <a:lnTo>
                    <a:pt x="46431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3071876" y="3786251"/>
              <a:ext cx="619125" cy="352425"/>
            </a:xfrm>
            <a:custGeom>
              <a:avLst/>
              <a:gdLst/>
              <a:ahLst/>
              <a:cxnLst/>
              <a:rect l="l" t="t" r="r" b="b"/>
              <a:pathLst>
                <a:path w="619125" h="352425">
                  <a:moveTo>
                    <a:pt x="0" y="176149"/>
                  </a:moveTo>
                  <a:lnTo>
                    <a:pt x="154686" y="176149"/>
                  </a:lnTo>
                  <a:lnTo>
                    <a:pt x="154686" y="0"/>
                  </a:lnTo>
                  <a:lnTo>
                    <a:pt x="464312" y="0"/>
                  </a:lnTo>
                  <a:lnTo>
                    <a:pt x="464312" y="176149"/>
                  </a:lnTo>
                  <a:lnTo>
                    <a:pt x="619125" y="176149"/>
                  </a:lnTo>
                  <a:lnTo>
                    <a:pt x="309499" y="352425"/>
                  </a:lnTo>
                  <a:lnTo>
                    <a:pt x="0" y="17614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¿QUÉ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EVALUAR?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49721" y="2320892"/>
            <a:ext cx="6927850" cy="3117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Evaluación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del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profesor:</a:t>
            </a:r>
            <a:r>
              <a:rPr dirty="0" sz="2400" spc="-1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es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uno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2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los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que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más </a:t>
            </a:r>
            <a:r>
              <a:rPr dirty="0" sz="2400" b="1">
                <a:latin typeface="Arial"/>
                <a:cs typeface="Arial"/>
              </a:rPr>
              <a:t>influye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en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el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proceso</a:t>
            </a:r>
            <a:r>
              <a:rPr dirty="0" sz="2400" spc="-1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en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los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aprendizajes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40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los </a:t>
            </a:r>
            <a:r>
              <a:rPr dirty="0" sz="2400" spc="-10" b="1">
                <a:latin typeface="Arial"/>
                <a:cs typeface="Arial"/>
              </a:rPr>
              <a:t>alumnos.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80"/>
              </a:spcBef>
            </a:pPr>
            <a:endParaRPr sz="2400">
              <a:latin typeface="Arial"/>
              <a:cs typeface="Arial"/>
            </a:endParaRPr>
          </a:p>
          <a:p>
            <a:pPr marL="467995" indent="-181610">
              <a:lnSpc>
                <a:spcPct val="100000"/>
              </a:lnSpc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Autoevaluación: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1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agente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evaluador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(profesor)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60"/>
              </a:spcBef>
              <a:buClr>
                <a:srgbClr val="D1282D"/>
              </a:buClr>
              <a:buFont typeface="Arial MT"/>
              <a:buChar char="•"/>
            </a:pPr>
            <a:endParaRPr sz="2000">
              <a:latin typeface="Arial MT"/>
              <a:cs typeface="Arial MT"/>
            </a:endParaRPr>
          </a:p>
          <a:p>
            <a:pPr marL="468630" marR="252095" indent="-181610">
              <a:lnSpc>
                <a:spcPct val="100000"/>
              </a:lnSpc>
              <a:buClr>
                <a:srgbClr val="D1282D"/>
              </a:buClr>
              <a:buChar char="•"/>
              <a:tabLst>
                <a:tab pos="469900" algn="l"/>
              </a:tabLst>
            </a:pPr>
            <a:r>
              <a:rPr dirty="0" sz="2000">
                <a:latin typeface="Arial MT"/>
                <a:cs typeface="Arial MT"/>
              </a:rPr>
              <a:t>Heteroevaluación:</a:t>
            </a:r>
            <a:r>
              <a:rPr dirty="0" sz="2000" spc="-85">
                <a:latin typeface="Arial MT"/>
                <a:cs typeface="Arial MT"/>
              </a:rPr>
              <a:t> </a:t>
            </a:r>
            <a:r>
              <a:rPr dirty="0" sz="2000" spc="-20">
                <a:latin typeface="Arial MT"/>
                <a:cs typeface="Arial MT"/>
              </a:rPr>
              <a:t>Varios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agentes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(dirección,</a:t>
            </a:r>
            <a:r>
              <a:rPr dirty="0" sz="2000" spc="-8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claustros, 	ciclo…)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¿CÓMO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EVALUAR?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93139" y="2255011"/>
            <a:ext cx="5192395" cy="3482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dirty="0" sz="2400" spc="-25" b="1">
                <a:latin typeface="Arial"/>
                <a:cs typeface="Arial"/>
              </a:rPr>
              <a:t>A)</a:t>
            </a:r>
            <a:r>
              <a:rPr dirty="0" sz="2400" b="1">
                <a:latin typeface="Arial"/>
                <a:cs typeface="Arial"/>
              </a:rPr>
              <a:t>	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MECANISMOS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95"/>
              </a:spcBef>
            </a:pPr>
            <a:endParaRPr sz="2400">
              <a:latin typeface="Arial"/>
              <a:cs typeface="Arial"/>
            </a:endParaRPr>
          </a:p>
          <a:p>
            <a:pPr marL="12700" marR="302260">
              <a:lnSpc>
                <a:spcPct val="140800"/>
              </a:lnSpc>
            </a:pP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5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OBSERVACIÓN </a:t>
            </a:r>
            <a:r>
              <a:rPr dirty="0" sz="2400" spc="-10" b="1">
                <a:latin typeface="Arial"/>
                <a:cs typeface="Arial"/>
              </a:rPr>
              <a:t>COTIDIANA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5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OBSERVACIÓN </a:t>
            </a:r>
            <a:r>
              <a:rPr dirty="0" sz="2400" spc="-10" b="1">
                <a:latin typeface="Arial"/>
                <a:cs typeface="Arial"/>
              </a:rPr>
              <a:t>SISTEMÁTICA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40800"/>
              </a:lnSpc>
            </a:pP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5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OBSERVACIÓN </a:t>
            </a:r>
            <a:r>
              <a:rPr dirty="0" sz="2400" spc="-10" b="1">
                <a:latin typeface="Arial"/>
                <a:cs typeface="Arial"/>
              </a:rPr>
              <a:t>EXPERIMENTAL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5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OBSERVACIÓN </a:t>
            </a:r>
            <a:r>
              <a:rPr dirty="0" sz="2400" spc="-10" b="1">
                <a:latin typeface="Arial"/>
                <a:cs typeface="Arial"/>
              </a:rPr>
              <a:t>INDIRECTA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2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ENTREVISTA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¿CÓMO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04762" y="2462067"/>
            <a:ext cx="4254500" cy="2966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B)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INSTRUMENTOS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70"/>
              </a:spcBef>
            </a:pP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14" b="1">
                <a:latin typeface="Arial"/>
                <a:cs typeface="Arial"/>
              </a:rPr>
              <a:t> </a:t>
            </a:r>
            <a:r>
              <a:rPr dirty="0" sz="2400" spc="-45" b="1">
                <a:latin typeface="Arial"/>
                <a:cs typeface="Arial"/>
              </a:rPr>
              <a:t>LISTA</a:t>
            </a:r>
            <a:r>
              <a:rPr dirty="0" sz="2400" spc="-114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CONTROL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40800"/>
              </a:lnSpc>
            </a:pP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4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ESCALA</a:t>
            </a:r>
            <a:r>
              <a:rPr dirty="0" sz="2400" spc="-10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ESTIMACIÓN </a:t>
            </a:r>
            <a:r>
              <a:rPr dirty="0" sz="2400" b="1">
                <a:latin typeface="Arial"/>
                <a:cs typeface="Arial"/>
              </a:rPr>
              <a:t>EL</a:t>
            </a:r>
            <a:r>
              <a:rPr dirty="0" sz="2400" spc="-7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DIARIO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CLASE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12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ENTREVISTA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¿CUÁNDO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EVALUAR?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18514" y="1782470"/>
            <a:ext cx="7098030" cy="4024629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1600" b="1">
                <a:latin typeface="Arial"/>
                <a:cs typeface="Arial"/>
              </a:rPr>
              <a:t>1º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u="sng" sz="16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INICIAL</a:t>
            </a:r>
            <a:endParaRPr sz="1600">
              <a:latin typeface="Arial"/>
              <a:cs typeface="Arial"/>
            </a:endParaRPr>
          </a:p>
          <a:p>
            <a:pPr marL="137160" marR="478155" indent="-125095">
              <a:lnSpc>
                <a:spcPct val="100000"/>
              </a:lnSpc>
              <a:spcBef>
                <a:spcPts val="380"/>
              </a:spcBef>
              <a:buChar char="-"/>
              <a:tabLst>
                <a:tab pos="287020" algn="l"/>
              </a:tabLst>
            </a:pPr>
            <a:r>
              <a:rPr dirty="0" sz="1600" b="1">
                <a:latin typeface="Arial"/>
                <a:cs typeface="Arial"/>
              </a:rPr>
              <a:t>Indica</a:t>
            </a:r>
            <a:r>
              <a:rPr dirty="0" sz="1600" spc="-2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situación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del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alumno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respecto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los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aprendizajes</a:t>
            </a:r>
            <a:r>
              <a:rPr dirty="0" sz="1600" spc="-2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que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va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50" b="1">
                <a:latin typeface="Arial"/>
                <a:cs typeface="Arial"/>
              </a:rPr>
              <a:t>a </a:t>
            </a:r>
            <a:r>
              <a:rPr dirty="0" sz="1600" spc="-50" b="1">
                <a:latin typeface="Arial"/>
                <a:cs typeface="Arial"/>
              </a:rPr>
              <a:t>	</a:t>
            </a:r>
            <a:r>
              <a:rPr dirty="0" sz="1600" spc="-10" b="1">
                <a:latin typeface="Arial"/>
                <a:cs typeface="Arial"/>
              </a:rPr>
              <a:t>adquirir.</a:t>
            </a:r>
            <a:endParaRPr sz="1600">
              <a:latin typeface="Arial"/>
              <a:cs typeface="Arial"/>
            </a:endParaRPr>
          </a:p>
          <a:p>
            <a:pPr marL="286385" indent="-273685">
              <a:lnSpc>
                <a:spcPct val="100000"/>
              </a:lnSpc>
              <a:spcBef>
                <a:spcPts val="385"/>
              </a:spcBef>
              <a:buFont typeface="Arial MT"/>
              <a:buChar char="-"/>
              <a:tabLst>
                <a:tab pos="286385" algn="l"/>
              </a:tabLst>
            </a:pPr>
            <a:r>
              <a:rPr dirty="0" sz="1600" b="1">
                <a:latin typeface="Arial"/>
                <a:cs typeface="Arial"/>
              </a:rPr>
              <a:t>3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Niveles</a:t>
            </a:r>
            <a:r>
              <a:rPr dirty="0" sz="1600" spc="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información:</a:t>
            </a:r>
            <a:endParaRPr sz="1600">
              <a:latin typeface="Arial"/>
              <a:cs typeface="Arial"/>
            </a:endParaRPr>
          </a:p>
          <a:p>
            <a:pPr lvl="1" marL="827405" indent="-284480">
              <a:lnSpc>
                <a:spcPct val="100000"/>
              </a:lnSpc>
              <a:spcBef>
                <a:spcPts val="385"/>
              </a:spcBef>
              <a:buClr>
                <a:srgbClr val="979AAC"/>
              </a:buClr>
              <a:buFont typeface="Wingdings"/>
              <a:buChar char=""/>
              <a:tabLst>
                <a:tab pos="827405" algn="l"/>
              </a:tabLst>
            </a:pPr>
            <a:r>
              <a:rPr dirty="0" sz="1600">
                <a:latin typeface="Arial MT"/>
                <a:cs typeface="Arial MT"/>
              </a:rPr>
              <a:t>Diagnóstico</a:t>
            </a:r>
            <a:r>
              <a:rPr dirty="0" sz="1600" spc="-4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general: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a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comienzo</a:t>
            </a:r>
            <a:r>
              <a:rPr dirty="0" sz="1600" spc="-4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de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curso,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primera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toma</a:t>
            </a:r>
            <a:r>
              <a:rPr dirty="0" sz="1600" spc="-1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de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contacto.</a:t>
            </a:r>
            <a:endParaRPr sz="16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850"/>
              </a:spcBef>
              <a:buClr>
                <a:srgbClr val="979AAC"/>
              </a:buClr>
              <a:buFont typeface="Wingdings"/>
              <a:buChar char=""/>
            </a:pPr>
            <a:endParaRPr sz="1600">
              <a:latin typeface="Arial MT"/>
              <a:cs typeface="Arial MT"/>
            </a:endParaRPr>
          </a:p>
          <a:p>
            <a:pPr lvl="1" marL="771525" marR="302895" indent="-228600">
              <a:lnSpc>
                <a:spcPct val="100000"/>
              </a:lnSpc>
              <a:buClr>
                <a:srgbClr val="979AAC"/>
              </a:buClr>
              <a:buFont typeface="Wingdings"/>
              <a:buChar char=""/>
              <a:tabLst>
                <a:tab pos="771525" algn="l"/>
              </a:tabLst>
            </a:pPr>
            <a:r>
              <a:rPr dirty="0" sz="1600">
                <a:latin typeface="Arial MT"/>
                <a:cs typeface="Arial MT"/>
              </a:rPr>
              <a:t>Diagnóstico</a:t>
            </a:r>
            <a:r>
              <a:rPr dirty="0" sz="1600" spc="-7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específico:</a:t>
            </a:r>
            <a:r>
              <a:rPr dirty="0" sz="1600" spc="-5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Información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sobre</a:t>
            </a:r>
            <a:r>
              <a:rPr dirty="0" sz="1600" spc="-4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aprendizajes</a:t>
            </a:r>
            <a:r>
              <a:rPr dirty="0" sz="1600" spc="-7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previos</a:t>
            </a:r>
            <a:r>
              <a:rPr dirty="0" sz="1600" spc="-45">
                <a:latin typeface="Arial MT"/>
                <a:cs typeface="Arial MT"/>
              </a:rPr>
              <a:t> </a:t>
            </a:r>
            <a:r>
              <a:rPr dirty="0" sz="1600" spc="-25">
                <a:latin typeface="Arial MT"/>
                <a:cs typeface="Arial MT"/>
              </a:rPr>
              <a:t>del </a:t>
            </a:r>
            <a:r>
              <a:rPr dirty="0" sz="1600" spc="-10">
                <a:latin typeface="Arial MT"/>
                <a:cs typeface="Arial MT"/>
              </a:rPr>
              <a:t>alumno.</a:t>
            </a:r>
            <a:endParaRPr sz="16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844"/>
              </a:spcBef>
              <a:buClr>
                <a:srgbClr val="979AAC"/>
              </a:buClr>
              <a:buFont typeface="Wingdings"/>
              <a:buChar char=""/>
            </a:pPr>
            <a:endParaRPr sz="1600">
              <a:latin typeface="Arial MT"/>
              <a:cs typeface="Arial MT"/>
            </a:endParaRPr>
          </a:p>
          <a:p>
            <a:pPr lvl="1" marL="770890" indent="-227965">
              <a:lnSpc>
                <a:spcPct val="100000"/>
              </a:lnSpc>
              <a:buClr>
                <a:srgbClr val="979AAC"/>
              </a:buClr>
              <a:buFont typeface="Wingdings"/>
              <a:buChar char=""/>
              <a:tabLst>
                <a:tab pos="770890" algn="l"/>
              </a:tabLst>
            </a:pPr>
            <a:r>
              <a:rPr dirty="0" sz="1600">
                <a:latin typeface="Arial MT"/>
                <a:cs typeface="Arial MT"/>
              </a:rPr>
              <a:t>Diagnóstico</a:t>
            </a:r>
            <a:r>
              <a:rPr dirty="0" sz="1600" spc="-4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de</a:t>
            </a:r>
            <a:r>
              <a:rPr dirty="0" sz="1600" spc="-1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las</a:t>
            </a:r>
            <a:r>
              <a:rPr dirty="0" sz="1600" spc="-3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NE: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Información </a:t>
            </a:r>
            <a:r>
              <a:rPr dirty="0" sz="1600" spc="-10">
                <a:latin typeface="Arial MT"/>
                <a:cs typeface="Arial MT"/>
              </a:rPr>
              <a:t>sobre</a:t>
            </a:r>
            <a:r>
              <a:rPr dirty="0" sz="1600" spc="-100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ACNEE.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2º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u="sng" sz="16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PROCESUAL</a:t>
            </a:r>
            <a:endParaRPr sz="1600">
              <a:latin typeface="Arial"/>
              <a:cs typeface="Arial"/>
            </a:endParaRPr>
          </a:p>
          <a:p>
            <a:pPr marL="286385" indent="-273685">
              <a:lnSpc>
                <a:spcPct val="100000"/>
              </a:lnSpc>
              <a:spcBef>
                <a:spcPts val="385"/>
              </a:spcBef>
              <a:buFont typeface="Arial MT"/>
              <a:buChar char="-"/>
              <a:tabLst>
                <a:tab pos="286385" algn="l"/>
              </a:tabLst>
            </a:pPr>
            <a:r>
              <a:rPr dirty="0" sz="1600" b="1">
                <a:latin typeface="Arial"/>
                <a:cs typeface="Arial"/>
              </a:rPr>
              <a:t>A</a:t>
            </a:r>
            <a:r>
              <a:rPr dirty="0" sz="1600" spc="-9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lo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largo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del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proceso.</a:t>
            </a:r>
            <a:endParaRPr sz="1600">
              <a:latin typeface="Arial"/>
              <a:cs typeface="Arial"/>
            </a:endParaRPr>
          </a:p>
          <a:p>
            <a:pPr marL="286385" indent="-273685">
              <a:lnSpc>
                <a:spcPct val="100000"/>
              </a:lnSpc>
              <a:spcBef>
                <a:spcPts val="384"/>
              </a:spcBef>
              <a:buFont typeface="Arial MT"/>
              <a:buChar char="-"/>
              <a:tabLst>
                <a:tab pos="286385" algn="l"/>
              </a:tabLst>
            </a:pPr>
            <a:r>
              <a:rPr dirty="0" sz="1600" b="1">
                <a:latin typeface="Arial"/>
                <a:cs typeface="Arial"/>
              </a:rPr>
              <a:t>Permite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ir</a:t>
            </a:r>
            <a:r>
              <a:rPr dirty="0" sz="1600" spc="-5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introduciendo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modificaciones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o</a:t>
            </a:r>
            <a:r>
              <a:rPr dirty="0" sz="1600" spc="-70" b="1">
                <a:latin typeface="Arial"/>
                <a:cs typeface="Arial"/>
              </a:rPr>
              <a:t> </a:t>
            </a:r>
            <a:r>
              <a:rPr dirty="0" sz="1600" spc="-25" b="1">
                <a:latin typeface="Arial"/>
                <a:cs typeface="Arial"/>
              </a:rPr>
              <a:t>no.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¿CUÁNDO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 EVALUAR?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50264" y="2282141"/>
            <a:ext cx="7723505" cy="2482215"/>
          </a:xfrm>
          <a:prstGeom prst="rect">
            <a:avLst/>
          </a:prstGeom>
        </p:spPr>
        <p:txBody>
          <a:bodyPr wrap="square" lIns="0" tIns="1377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dirty="0" sz="1600" spc="-10">
                <a:latin typeface="Arial MT"/>
                <a:cs typeface="Arial MT"/>
              </a:rPr>
              <a:t>-</a:t>
            </a:r>
            <a:r>
              <a:rPr dirty="0" sz="1600" b="1">
                <a:latin typeface="Arial"/>
                <a:cs typeface="Arial"/>
              </a:rPr>
              <a:t>Permite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conocer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en</a:t>
            </a:r>
            <a:r>
              <a:rPr dirty="0" sz="1600" spc="-4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qué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medida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se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van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alcanzando</a:t>
            </a:r>
            <a:r>
              <a:rPr dirty="0" sz="1600" spc="-2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los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objetivos</a:t>
            </a:r>
            <a:r>
              <a:rPr dirty="0" sz="1600" spc="15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programados.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80"/>
              </a:spcBef>
            </a:pPr>
            <a:r>
              <a:rPr dirty="0" sz="1600" spc="-10">
                <a:latin typeface="Arial MT"/>
                <a:cs typeface="Arial MT"/>
              </a:rPr>
              <a:t>-</a:t>
            </a:r>
            <a:r>
              <a:rPr dirty="0" sz="1600" b="1">
                <a:latin typeface="Arial"/>
                <a:cs typeface="Arial"/>
              </a:rPr>
              <a:t>No</a:t>
            </a:r>
            <a:r>
              <a:rPr dirty="0" sz="1600" spc="-5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basamos</a:t>
            </a:r>
            <a:r>
              <a:rPr dirty="0" sz="1600" spc="-4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en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observación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sistemática</a:t>
            </a:r>
            <a:r>
              <a:rPr dirty="0" sz="1600" spc="-2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4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las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actuaciones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motrices.</a:t>
            </a:r>
            <a:endParaRPr sz="1600">
              <a:latin typeface="Arial"/>
              <a:cs typeface="Arial"/>
            </a:endParaRPr>
          </a:p>
          <a:p>
            <a:pPr marL="12700" marR="1163320" indent="-635">
              <a:lnSpc>
                <a:spcPct val="151300"/>
              </a:lnSpc>
            </a:pPr>
            <a:r>
              <a:rPr dirty="0" sz="1600" spc="-10">
                <a:latin typeface="Arial MT"/>
                <a:cs typeface="Arial MT"/>
              </a:rPr>
              <a:t>-</a:t>
            </a:r>
            <a:r>
              <a:rPr dirty="0" sz="1600" b="1">
                <a:latin typeface="Arial"/>
                <a:cs typeface="Arial"/>
              </a:rPr>
              <a:t>Motivador</a:t>
            </a:r>
            <a:r>
              <a:rPr dirty="0" sz="1600" spc="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para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los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alumnos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ya que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se</a:t>
            </a:r>
            <a:r>
              <a:rPr dirty="0" sz="1600" spc="-4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les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informa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su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actuación. </a:t>
            </a:r>
            <a:r>
              <a:rPr dirty="0" sz="1600" b="1">
                <a:latin typeface="Arial"/>
                <a:cs typeface="Arial"/>
              </a:rPr>
              <a:t>3º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u="sng" sz="16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FINAL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dirty="0" sz="1600" spc="-10">
                <a:latin typeface="Arial MT"/>
                <a:cs typeface="Arial MT"/>
              </a:rPr>
              <a:t>-</a:t>
            </a:r>
            <a:r>
              <a:rPr dirty="0" sz="1600" b="1">
                <a:latin typeface="Arial"/>
                <a:cs typeface="Arial"/>
              </a:rPr>
              <a:t>Al</a:t>
            </a:r>
            <a:r>
              <a:rPr dirty="0" sz="1600" spc="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término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del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proceso.</a:t>
            </a:r>
            <a:endParaRPr sz="1600">
              <a:latin typeface="Arial"/>
              <a:cs typeface="Arial"/>
            </a:endParaRPr>
          </a:p>
          <a:p>
            <a:pPr marL="12700" marR="447040" indent="-635">
              <a:lnSpc>
                <a:spcPct val="100000"/>
              </a:lnSpc>
              <a:spcBef>
                <a:spcPts val="985"/>
              </a:spcBef>
            </a:pPr>
            <a:r>
              <a:rPr dirty="0" sz="1600" spc="-10">
                <a:latin typeface="Arial MT"/>
                <a:cs typeface="Arial MT"/>
              </a:rPr>
              <a:t>-</a:t>
            </a:r>
            <a:r>
              <a:rPr dirty="0" sz="1600" b="1">
                <a:latin typeface="Arial"/>
                <a:cs typeface="Arial"/>
              </a:rPr>
              <a:t>Finalidad: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obtener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información sobre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consecución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o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no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4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los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objetivos </a:t>
            </a:r>
            <a:r>
              <a:rPr dirty="0" sz="1600" b="1">
                <a:latin typeface="Arial"/>
                <a:cs typeface="Arial"/>
              </a:rPr>
              <a:t>programados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a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los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alumnos.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CRITERIOS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EVALUACIÓN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11912" y="2347848"/>
            <a:ext cx="7341870" cy="334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Constan</a:t>
            </a:r>
            <a:r>
              <a:rPr dirty="0" sz="1800" spc="3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3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un</a:t>
            </a:r>
            <a:r>
              <a:rPr dirty="0" sz="1800" spc="3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enunciado</a:t>
            </a:r>
            <a:r>
              <a:rPr dirty="0" sz="1800" spc="3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3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una</a:t>
            </a:r>
            <a:r>
              <a:rPr dirty="0" sz="1800" spc="3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breve</a:t>
            </a:r>
            <a:r>
              <a:rPr dirty="0" sz="1800" spc="36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explicación</a:t>
            </a:r>
            <a:r>
              <a:rPr dirty="0" sz="1800" spc="3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del</a:t>
            </a:r>
            <a:r>
              <a:rPr dirty="0" sz="1800" spc="3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mismo</a:t>
            </a:r>
            <a:r>
              <a:rPr dirty="0" sz="1800" spc="375" b="1">
                <a:latin typeface="Arial"/>
                <a:cs typeface="Arial"/>
              </a:rPr>
              <a:t> </a:t>
            </a:r>
            <a:r>
              <a:rPr dirty="0" sz="1800" spc="-50" b="1">
                <a:latin typeface="Arial"/>
                <a:cs typeface="Arial"/>
              </a:rPr>
              <a:t>y </a:t>
            </a:r>
            <a:r>
              <a:rPr dirty="0" sz="1800" b="1">
                <a:latin typeface="Arial"/>
                <a:cs typeface="Arial"/>
              </a:rPr>
              <a:t>establecen</a:t>
            </a:r>
            <a:r>
              <a:rPr dirty="0" sz="1800" spc="28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30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tipo</a:t>
            </a:r>
            <a:r>
              <a:rPr dirty="0" sz="1800" spc="30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28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grado</a:t>
            </a:r>
            <a:r>
              <a:rPr dirty="0" sz="1800" spc="28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29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aprendizaje</a:t>
            </a:r>
            <a:r>
              <a:rPr dirty="0" sz="1800" spc="29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que</a:t>
            </a:r>
            <a:r>
              <a:rPr dirty="0" sz="1800" spc="28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se</a:t>
            </a:r>
            <a:r>
              <a:rPr dirty="0" sz="1800" spc="29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esperan</a:t>
            </a:r>
            <a:r>
              <a:rPr dirty="0" sz="1800" spc="30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hayan </a:t>
            </a:r>
            <a:r>
              <a:rPr dirty="0" sz="1800" b="1">
                <a:latin typeface="Arial"/>
                <a:cs typeface="Arial"/>
              </a:rPr>
              <a:t>alcanzado</a:t>
            </a:r>
            <a:r>
              <a:rPr dirty="0" sz="1800" spc="17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los</a:t>
            </a:r>
            <a:r>
              <a:rPr dirty="0" sz="1800" spc="1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alumnos</a:t>
            </a:r>
            <a:r>
              <a:rPr dirty="0" sz="1800" spc="1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con</a:t>
            </a:r>
            <a:r>
              <a:rPr dirty="0" sz="1800" spc="16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respecto</a:t>
            </a:r>
            <a:r>
              <a:rPr dirty="0" sz="1800" spc="17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</a:t>
            </a:r>
            <a:r>
              <a:rPr dirty="0" sz="1800" spc="16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las</a:t>
            </a:r>
            <a:r>
              <a:rPr dirty="0" sz="1800" spc="17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capacidades</a:t>
            </a:r>
            <a:r>
              <a:rPr dirty="0" sz="1800" spc="16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indicadas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los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alumnos.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8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800" b="1">
                <a:latin typeface="Arial"/>
                <a:cs typeface="Arial"/>
              </a:rPr>
              <a:t>Características</a:t>
            </a:r>
            <a:r>
              <a:rPr dirty="0" sz="1800" spc="-6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básicas: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800">
              <a:latin typeface="Arial"/>
              <a:cs typeface="Arial"/>
            </a:endParaRPr>
          </a:p>
          <a:p>
            <a:pPr marL="469900" marR="7620" indent="-182880">
              <a:lnSpc>
                <a:spcPct val="100000"/>
              </a:lnSpc>
              <a:buClr>
                <a:srgbClr val="D1282D"/>
              </a:buClr>
              <a:buChar char="•"/>
              <a:tabLst>
                <a:tab pos="469900" algn="l"/>
                <a:tab pos="1503045" algn="l"/>
                <a:tab pos="2893060" algn="l"/>
                <a:tab pos="3304540" algn="l"/>
                <a:tab pos="4325620" algn="l"/>
                <a:tab pos="5829935" algn="l"/>
                <a:tab pos="6317615" algn="l"/>
                <a:tab pos="7035165" algn="l"/>
              </a:tabLst>
            </a:pPr>
            <a:r>
              <a:rPr dirty="0" sz="1800" spc="-10">
                <a:latin typeface="Arial MT"/>
                <a:cs typeface="Arial MT"/>
              </a:rPr>
              <a:t>Carácter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prescriptivo: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>
                <a:latin typeface="Arial MT"/>
                <a:cs typeface="Arial MT"/>
              </a:rPr>
              <a:t>de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obligado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cumplimiento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>
                <a:latin typeface="Arial MT"/>
                <a:cs typeface="Arial MT"/>
              </a:rPr>
              <a:t>por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todos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>
                <a:latin typeface="Arial MT"/>
                <a:cs typeface="Arial MT"/>
              </a:rPr>
              <a:t>los </a:t>
            </a:r>
            <a:r>
              <a:rPr dirty="0" sz="1800" spc="-10">
                <a:latin typeface="Arial MT"/>
                <a:cs typeface="Arial MT"/>
              </a:rPr>
              <a:t>centros.</a:t>
            </a:r>
            <a:endParaRPr sz="1800">
              <a:latin typeface="Arial MT"/>
              <a:cs typeface="Arial MT"/>
            </a:endParaRPr>
          </a:p>
          <a:p>
            <a:pPr marL="469265" indent="-182245">
              <a:lnSpc>
                <a:spcPct val="100000"/>
              </a:lnSpc>
              <a:spcBef>
                <a:spcPts val="434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Carácter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general: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cada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centro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adapta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según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sus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circunstancias.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CRITERIOS</a:t>
            </a:r>
            <a:r>
              <a:rPr dirty="0" sz="16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EVALUACIÓN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35565" y="1800088"/>
            <a:ext cx="7905750" cy="3760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FUNCIONES</a:t>
            </a:r>
            <a:r>
              <a:rPr dirty="0" sz="2000" spc="-10" b="1"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55"/>
              </a:spcBef>
            </a:pPr>
            <a:endParaRPr sz="2000">
              <a:latin typeface="Arial"/>
              <a:cs typeface="Arial"/>
            </a:endParaRPr>
          </a:p>
          <a:p>
            <a:pPr marL="12700" marR="88900" indent="1066800">
              <a:lnSpc>
                <a:spcPct val="100000"/>
              </a:lnSpc>
              <a:buFont typeface="Arial"/>
              <a:buChar char="-"/>
              <a:tabLst>
                <a:tab pos="1079500" algn="l"/>
              </a:tabLst>
            </a:pPr>
            <a:r>
              <a:rPr dirty="0" sz="2000" b="1" i="1">
                <a:latin typeface="Arial"/>
                <a:cs typeface="Arial"/>
              </a:rPr>
              <a:t>Formativa</a:t>
            </a:r>
            <a:r>
              <a:rPr dirty="0" sz="2000" b="1">
                <a:latin typeface="Arial"/>
                <a:cs typeface="Arial"/>
              </a:rPr>
              <a:t>: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indican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evolución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aprendizajes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con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posibilidad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introducir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mecanismos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correctores.</a:t>
            </a:r>
            <a:endParaRPr sz="2000">
              <a:latin typeface="Arial"/>
              <a:cs typeface="Arial"/>
            </a:endParaRPr>
          </a:p>
          <a:p>
            <a:pPr marL="12700" marR="245110" indent="1066165">
              <a:lnSpc>
                <a:spcPct val="100000"/>
              </a:lnSpc>
              <a:spcBef>
                <a:spcPts val="1085"/>
              </a:spcBef>
              <a:buFont typeface="Arial"/>
              <a:buChar char="-"/>
              <a:tabLst>
                <a:tab pos="1078865" algn="l"/>
              </a:tabLst>
            </a:pPr>
            <a:r>
              <a:rPr dirty="0" sz="2000" b="1" i="1">
                <a:latin typeface="Arial"/>
                <a:cs typeface="Arial"/>
              </a:rPr>
              <a:t>Orientadora</a:t>
            </a:r>
            <a:r>
              <a:rPr dirty="0" sz="2000" b="1">
                <a:latin typeface="Arial"/>
                <a:cs typeface="Arial"/>
              </a:rPr>
              <a:t>: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sirven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como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modelo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diseñar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C.E.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b="1">
                <a:latin typeface="Arial"/>
                <a:cs typeface="Arial"/>
              </a:rPr>
              <a:t>otros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niveles.</a:t>
            </a:r>
            <a:endParaRPr sz="2000">
              <a:latin typeface="Arial"/>
              <a:cs typeface="Arial"/>
            </a:endParaRPr>
          </a:p>
          <a:p>
            <a:pPr marL="12700" marR="1467485" indent="1066165">
              <a:lnSpc>
                <a:spcPct val="100000"/>
              </a:lnSpc>
              <a:spcBef>
                <a:spcPts val="1080"/>
              </a:spcBef>
              <a:buFont typeface="Arial"/>
              <a:buChar char="-"/>
              <a:tabLst>
                <a:tab pos="1078865" algn="l"/>
              </a:tabLst>
            </a:pPr>
            <a:r>
              <a:rPr dirty="0" sz="2000" b="1" i="1">
                <a:latin typeface="Arial"/>
                <a:cs typeface="Arial"/>
              </a:rPr>
              <a:t>Homogeneizadora</a:t>
            </a:r>
            <a:r>
              <a:rPr dirty="0" sz="2000" b="1">
                <a:latin typeface="Arial"/>
                <a:cs typeface="Arial"/>
              </a:rPr>
              <a:t>: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establecen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criterio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b="1">
                <a:latin typeface="Arial"/>
                <a:cs typeface="Arial"/>
              </a:rPr>
              <a:t>comparación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similar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para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todos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alumnos.</a:t>
            </a:r>
            <a:endParaRPr sz="2000">
              <a:latin typeface="Arial"/>
              <a:cs typeface="Arial"/>
            </a:endParaRPr>
          </a:p>
          <a:p>
            <a:pPr marL="12700" marR="5080" indent="1066800">
              <a:lnSpc>
                <a:spcPct val="100000"/>
              </a:lnSpc>
              <a:spcBef>
                <a:spcPts val="1080"/>
              </a:spcBef>
              <a:buFont typeface="Arial"/>
              <a:buChar char="-"/>
              <a:tabLst>
                <a:tab pos="1079500" algn="l"/>
              </a:tabLst>
            </a:pPr>
            <a:r>
              <a:rPr dirty="0" sz="2000" b="1" i="1">
                <a:latin typeface="Arial"/>
                <a:cs typeface="Arial"/>
              </a:rPr>
              <a:t>Sumativa</a:t>
            </a:r>
            <a:r>
              <a:rPr dirty="0" sz="2000" b="1">
                <a:latin typeface="Arial"/>
                <a:cs typeface="Arial"/>
              </a:rPr>
              <a:t>: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permiten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valorar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promoción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no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un </a:t>
            </a:r>
            <a:r>
              <a:rPr dirty="0" sz="2000" spc="-10" b="1">
                <a:latin typeface="Arial"/>
                <a:cs typeface="Arial"/>
              </a:rPr>
              <a:t>alumno.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320"/>
              </a:spcBef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BIBLIOGRAFÍA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0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0">
                <a:solidFill>
                  <a:srgbClr val="FFFFFF"/>
                </a:solidFill>
                <a:latin typeface="Calibri"/>
                <a:cs typeface="Calibri"/>
              </a:rPr>
              <a:t>IX.</a:t>
            </a:r>
            <a:r>
              <a:rPr dirty="0" sz="20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0">
                <a:solidFill>
                  <a:srgbClr val="FFFFFF"/>
                </a:solidFill>
                <a:latin typeface="Calibri"/>
                <a:cs typeface="Calibri"/>
              </a:rPr>
              <a:t>EVALUACIÓN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8502" y="2272677"/>
            <a:ext cx="6797040" cy="28848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Arial"/>
                <a:cs typeface="Arial"/>
              </a:rPr>
              <a:t>Escamilla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y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Llanos,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E.(1993).</a:t>
            </a:r>
            <a:r>
              <a:rPr dirty="0" sz="2400" spc="-5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evaluación</a:t>
            </a:r>
            <a:r>
              <a:rPr dirty="0" sz="2400" spc="-5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del </a:t>
            </a:r>
            <a:r>
              <a:rPr dirty="0" sz="2400" b="1">
                <a:latin typeface="Arial"/>
                <a:cs typeface="Arial"/>
              </a:rPr>
              <a:t>aprendizaje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y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enseñanza</a:t>
            </a:r>
            <a:r>
              <a:rPr dirty="0" sz="2400" spc="-1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en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el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aula.</a:t>
            </a:r>
            <a:endParaRPr sz="2400">
              <a:latin typeface="Arial"/>
              <a:cs typeface="Arial"/>
            </a:endParaRPr>
          </a:p>
          <a:p>
            <a:pPr marL="12700" marR="137795">
              <a:lnSpc>
                <a:spcPct val="100000"/>
              </a:lnSpc>
              <a:spcBef>
                <a:spcPts val="1175"/>
              </a:spcBef>
            </a:pPr>
            <a:r>
              <a:rPr dirty="0" sz="2400" b="1">
                <a:latin typeface="Arial"/>
                <a:cs typeface="Arial"/>
              </a:rPr>
              <a:t>Casanova,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Mª</a:t>
            </a:r>
            <a:r>
              <a:rPr dirty="0" sz="2400" spc="-1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A.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(1996).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Manual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evaluación </a:t>
            </a:r>
            <a:r>
              <a:rPr dirty="0" sz="2400" b="1">
                <a:latin typeface="Arial"/>
                <a:cs typeface="Arial"/>
              </a:rPr>
              <a:t>educativa.</a:t>
            </a:r>
            <a:r>
              <a:rPr dirty="0" sz="2400" spc="-8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Madrid:</a:t>
            </a:r>
            <a:r>
              <a:rPr dirty="0" sz="2400" spc="-8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70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muralla.</a:t>
            </a:r>
            <a:endParaRPr sz="2400">
              <a:latin typeface="Arial"/>
              <a:cs typeface="Arial"/>
            </a:endParaRPr>
          </a:p>
          <a:p>
            <a:pPr marL="12700" marR="172085">
              <a:lnSpc>
                <a:spcPct val="100000"/>
              </a:lnSpc>
              <a:spcBef>
                <a:spcPts val="1175"/>
              </a:spcBef>
            </a:pPr>
            <a:r>
              <a:rPr dirty="0" sz="2400" b="1">
                <a:latin typeface="Arial"/>
                <a:cs typeface="Arial"/>
              </a:rPr>
              <a:t>Rico,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I.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(2008).</a:t>
            </a:r>
            <a:r>
              <a:rPr dirty="0" sz="2400" spc="-11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Apuntes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Metodología</a:t>
            </a:r>
            <a:r>
              <a:rPr dirty="0" sz="2400" spc="-6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I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la </a:t>
            </a:r>
            <a:r>
              <a:rPr dirty="0" sz="2400" b="1">
                <a:latin typeface="Arial"/>
                <a:cs typeface="Arial"/>
              </a:rPr>
              <a:t>enseñanza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de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la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actividad</a:t>
            </a:r>
            <a:r>
              <a:rPr dirty="0" sz="2400" spc="-6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física</a:t>
            </a:r>
            <a:r>
              <a:rPr dirty="0" sz="2400" spc="-5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y</a:t>
            </a:r>
            <a:r>
              <a:rPr dirty="0" sz="2400" spc="-3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el</a:t>
            </a:r>
            <a:r>
              <a:rPr dirty="0" sz="2400" spc="-4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deporte. </a:t>
            </a:r>
            <a:r>
              <a:rPr dirty="0" sz="2400" spc="-35" b="1">
                <a:latin typeface="Arial"/>
                <a:cs typeface="Arial"/>
              </a:rPr>
              <a:t>INEF.</a:t>
            </a:r>
            <a:r>
              <a:rPr dirty="0" sz="2400" spc="-125" b="1">
                <a:latin typeface="Arial"/>
                <a:cs typeface="Arial"/>
              </a:rPr>
              <a:t> </a:t>
            </a:r>
            <a:r>
              <a:rPr dirty="0" sz="2400" spc="-10" b="1">
                <a:latin typeface="Arial"/>
                <a:cs typeface="Arial"/>
              </a:rPr>
              <a:t>Madrid.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6"/>
              <a:ext cx="9144000" cy="406298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7510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9144000" y="0"/>
                  </a:moveTo>
                  <a:lnTo>
                    <a:pt x="0" y="0"/>
                  </a:lnTo>
                  <a:lnTo>
                    <a:pt x="0" y="4020489"/>
                  </a:lnTo>
                  <a:lnTo>
                    <a:pt x="9144000" y="4020489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2171" y="2482723"/>
            <a:ext cx="4060190" cy="1036319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MUCHAS</a:t>
            </a:r>
            <a:r>
              <a:rPr dirty="0" spc="-7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5940"/>
            <a:ext cx="9144000" cy="1622425"/>
            <a:chOff x="0" y="5235940"/>
            <a:chExt cx="9144000" cy="1622425"/>
          </a:xfrm>
        </p:grpSpPr>
        <p:sp>
          <p:nvSpPr>
            <p:cNvPr id="8" name="object 8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0" y="6481572"/>
              <a:ext cx="9144000" cy="37642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12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50"/>
                  </a:lnTo>
                  <a:lnTo>
                    <a:pt x="9144000" y="3254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89865" y="3662061"/>
            <a:ext cx="5194935" cy="1520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Arial MT"/>
                <a:cs typeface="Arial MT"/>
              </a:rPr>
              <a:t>Presentaciones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 marR="67564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distribuye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 </a:t>
            </a: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629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65569" y="4873727"/>
            <a:ext cx="776668" cy="273600"/>
          </a:xfrm>
          <a:prstGeom prst="rect">
            <a:avLst/>
          </a:prstGeom>
        </p:spPr>
      </p:pic>
    </p:spTree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4101" y="5719316"/>
            <a:ext cx="3494404" cy="749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90"/>
              </a:lnSpc>
            </a:pPr>
            <a:r>
              <a:rPr dirty="0" sz="1000">
                <a:latin typeface="Times New Roman"/>
                <a:cs typeface="Times New Roman"/>
              </a:rPr>
              <a:t>©2022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Beatriz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Polo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Recuero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95"/>
              </a:lnSpc>
            </a:pPr>
            <a:r>
              <a:rPr dirty="0" sz="1000">
                <a:latin typeface="Times New Roman"/>
                <a:cs typeface="Times New Roman"/>
              </a:rPr>
              <a:t>Algunos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derechos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5"/>
              </a:spcBef>
            </a:pPr>
            <a:r>
              <a:rPr dirty="0" sz="1000">
                <a:latin typeface="Times New Roman"/>
                <a:cs typeface="Times New Roman"/>
              </a:rPr>
              <a:t>Este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documento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distribuye bajo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la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licencia </a:t>
            </a:r>
            <a:r>
              <a:rPr dirty="0" sz="1000" spc="-20">
                <a:latin typeface="Times New Roman"/>
                <a:cs typeface="Times New Roman"/>
              </a:rPr>
              <a:t>“Atribución-</a:t>
            </a:r>
            <a:r>
              <a:rPr dirty="0" sz="1000" spc="-10">
                <a:latin typeface="Times New Roman"/>
                <a:cs typeface="Times New Roman"/>
              </a:rPr>
              <a:t>Compartir </a:t>
            </a:r>
            <a:r>
              <a:rPr dirty="0" sz="1000">
                <a:latin typeface="Times New Roman"/>
                <a:cs typeface="Times New Roman"/>
              </a:rPr>
              <a:t>Igual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Internacional”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Creative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Commons, disponible</a:t>
            </a:r>
            <a:r>
              <a:rPr dirty="0" sz="1000" spc="-30">
                <a:latin typeface="Times New Roman"/>
                <a:cs typeface="Times New Roman"/>
              </a:rPr>
              <a:t> </a:t>
            </a:r>
            <a:r>
              <a:rPr dirty="0" sz="1000" spc="-25">
                <a:latin typeface="Times New Roman"/>
                <a:cs typeface="Times New Roman"/>
              </a:rPr>
              <a:t>en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ts val="1170"/>
              </a:lnSpc>
            </a:pPr>
            <a:r>
              <a:rPr dirty="0" sz="100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898904"/>
            <a:ext cx="9144000" cy="4959350"/>
            <a:chOff x="0" y="1898904"/>
            <a:chExt cx="9144000" cy="495935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98904"/>
              <a:ext cx="9144000" cy="495909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2096"/>
              <a:ext cx="9144000" cy="4916170"/>
            </a:xfrm>
            <a:custGeom>
              <a:avLst/>
              <a:gdLst/>
              <a:ahLst/>
              <a:cxnLst/>
              <a:rect l="l" t="t" r="r" b="b"/>
              <a:pathLst>
                <a:path w="9144000" h="4916170">
                  <a:moveTo>
                    <a:pt x="9144000" y="0"/>
                  </a:moveTo>
                  <a:lnTo>
                    <a:pt x="0" y="0"/>
                  </a:lnTo>
                  <a:lnTo>
                    <a:pt x="0" y="4915903"/>
                  </a:lnTo>
                  <a:lnTo>
                    <a:pt x="9144000" y="491590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218" y="3932110"/>
            <a:ext cx="4060190" cy="83058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RECUERO.</a:t>
            </a:r>
            <a:endParaRPr sz="2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ADRIÁN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SOLERA</a:t>
            </a:r>
            <a:r>
              <a:rPr dirty="0" sz="2000" spc="-5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ALFONSO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32363" y="4771450"/>
            <a:ext cx="303212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6555" marR="5080" indent="-364490">
              <a:lnSpc>
                <a:spcPct val="100000"/>
              </a:lnSpc>
              <a:spcBef>
                <a:spcPts val="100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r>
              <a:rPr dirty="0" sz="2000" spc="-1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Adrian.solera@urjc.es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713196" y="5697923"/>
            <a:ext cx="3878579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10">
                <a:latin typeface="Arial MT"/>
                <a:cs typeface="Arial MT"/>
              </a:rPr>
              <a:t> 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FÏSICA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Infantil</a:t>
            </a:r>
            <a:r>
              <a:rPr dirty="0" sz="1200" spc="-10">
                <a:latin typeface="Arial MT"/>
                <a:cs typeface="Arial MT"/>
                <a:hlinkClick r:id="rId2"/>
              </a:rPr>
              <a:t> Semipresencial</a:t>
            </a:r>
            <a:r>
              <a:rPr dirty="0" sz="1200" spc="-35">
                <a:latin typeface="Arial MT"/>
                <a:cs typeface="Arial MT"/>
                <a:hlinkClick r:id="rId2"/>
              </a:rPr>
              <a:t> </a:t>
            </a:r>
            <a:r>
              <a:rPr dirty="0" sz="1200">
                <a:latin typeface="Arial MT"/>
                <a:cs typeface="Arial MT"/>
                <a:hlinkClick r:id="rId2"/>
              </a:rPr>
              <a:t>(Vicálvaro)</a:t>
            </a:r>
            <a:r>
              <a:rPr dirty="0" sz="1200" spc="-10">
                <a:latin typeface="Arial MT"/>
                <a:cs typeface="Arial MT"/>
                <a:hlinkClick r:id="rId2"/>
              </a:rPr>
              <a:t> ©2024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Recuero.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45828" y="488573"/>
            <a:ext cx="4124960" cy="1005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460"/>
              </a:lnSpc>
              <a:spcBef>
                <a:spcPts val="95"/>
              </a:spcBef>
              <a:tabLst>
                <a:tab pos="2779395" algn="l"/>
              </a:tabLst>
            </a:pPr>
            <a:r>
              <a:rPr dirty="0" sz="4000" spc="-10">
                <a:solidFill>
                  <a:srgbClr val="D1282D"/>
                </a:solidFill>
              </a:rPr>
              <a:t>EDUCACIÓN</a:t>
            </a:r>
            <a:r>
              <a:rPr dirty="0" sz="4000">
                <a:solidFill>
                  <a:srgbClr val="D1282D"/>
                </a:solidFill>
              </a:rPr>
              <a:t>	</a:t>
            </a:r>
            <a:r>
              <a:rPr dirty="0" sz="4000" spc="-10">
                <a:solidFill>
                  <a:srgbClr val="D1282D"/>
                </a:solidFill>
              </a:rPr>
              <a:t>FÍSICA</a:t>
            </a:r>
            <a:endParaRPr sz="4000"/>
          </a:p>
          <a:p>
            <a:pPr algn="ctr">
              <a:lnSpc>
                <a:spcPts val="3260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90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10" name="object 10" descr=""/>
          <p:cNvSpPr txBox="1"/>
          <p:nvPr/>
        </p:nvSpPr>
        <p:spPr>
          <a:xfrm>
            <a:off x="1001433" y="1890877"/>
            <a:ext cx="7677784" cy="1826260"/>
          </a:xfrm>
          <a:prstGeom prst="rect">
            <a:avLst/>
          </a:prstGeom>
          <a:solidFill>
            <a:srgbClr val="0D0D0D"/>
          </a:solidFill>
        </p:spPr>
        <p:txBody>
          <a:bodyPr wrap="square" lIns="0" tIns="2095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6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endParaRPr sz="3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  <a:spcBef>
                <a:spcPts val="1320"/>
              </a:spcBef>
            </a:pP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022348" y="5235940"/>
            <a:ext cx="2007870" cy="765175"/>
            <a:chOff x="1022348" y="5235940"/>
            <a:chExt cx="2007870" cy="765175"/>
          </a:xfrm>
        </p:grpSpPr>
        <p:sp>
          <p:nvSpPr>
            <p:cNvPr id="12" name="object 12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0" y="6152769"/>
            <a:ext cx="9144000" cy="693420"/>
            <a:chOff x="0" y="6152769"/>
            <a:chExt cx="9144000" cy="693420"/>
          </a:xfrm>
        </p:grpSpPr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34328"/>
              <a:ext cx="9144000" cy="41147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0" y="6477571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37"/>
                  </a:lnTo>
                  <a:lnTo>
                    <a:pt x="9144000" y="32543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56042" y="6152769"/>
              <a:ext cx="776667" cy="2735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42912" y="1824101"/>
              <a:ext cx="7915909" cy="342900"/>
            </a:xfrm>
            <a:custGeom>
              <a:avLst/>
              <a:gdLst/>
              <a:ahLst/>
              <a:cxnLst/>
              <a:rect l="l" t="t" r="r" b="b"/>
              <a:pathLst>
                <a:path w="7915909" h="342900">
                  <a:moveTo>
                    <a:pt x="7881048" y="0"/>
                  </a:moveTo>
                  <a:lnTo>
                    <a:pt x="34290" y="0"/>
                  </a:lnTo>
                  <a:lnTo>
                    <a:pt x="20943" y="2676"/>
                  </a:lnTo>
                  <a:lnTo>
                    <a:pt x="10044" y="9985"/>
                  </a:lnTo>
                  <a:lnTo>
                    <a:pt x="2694" y="20841"/>
                  </a:lnTo>
                  <a:lnTo>
                    <a:pt x="0" y="34162"/>
                  </a:lnTo>
                  <a:lnTo>
                    <a:pt x="0" y="308610"/>
                  </a:lnTo>
                  <a:lnTo>
                    <a:pt x="2694" y="321950"/>
                  </a:lnTo>
                  <a:lnTo>
                    <a:pt x="10044" y="332851"/>
                  </a:lnTo>
                  <a:lnTo>
                    <a:pt x="20943" y="340203"/>
                  </a:lnTo>
                  <a:lnTo>
                    <a:pt x="34290" y="342900"/>
                  </a:lnTo>
                  <a:lnTo>
                    <a:pt x="7881048" y="342900"/>
                  </a:lnTo>
                  <a:lnTo>
                    <a:pt x="7894389" y="340203"/>
                  </a:lnTo>
                  <a:lnTo>
                    <a:pt x="7905289" y="332851"/>
                  </a:lnTo>
                  <a:lnTo>
                    <a:pt x="7912641" y="321950"/>
                  </a:lnTo>
                  <a:lnTo>
                    <a:pt x="7915338" y="308610"/>
                  </a:lnTo>
                  <a:lnTo>
                    <a:pt x="7915338" y="34162"/>
                  </a:lnTo>
                  <a:lnTo>
                    <a:pt x="7912641" y="20841"/>
                  </a:lnTo>
                  <a:lnTo>
                    <a:pt x="7905289" y="9985"/>
                  </a:lnTo>
                  <a:lnTo>
                    <a:pt x="7894389" y="2676"/>
                  </a:lnTo>
                  <a:lnTo>
                    <a:pt x="7881048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42912" y="1824101"/>
              <a:ext cx="7915909" cy="342900"/>
            </a:xfrm>
            <a:custGeom>
              <a:avLst/>
              <a:gdLst/>
              <a:ahLst/>
              <a:cxnLst/>
              <a:rect l="l" t="t" r="r" b="b"/>
              <a:pathLst>
                <a:path w="7915909" h="342900">
                  <a:moveTo>
                    <a:pt x="0" y="34162"/>
                  </a:moveTo>
                  <a:lnTo>
                    <a:pt x="2694" y="20841"/>
                  </a:lnTo>
                  <a:lnTo>
                    <a:pt x="10044" y="9985"/>
                  </a:lnTo>
                  <a:lnTo>
                    <a:pt x="20943" y="2676"/>
                  </a:lnTo>
                  <a:lnTo>
                    <a:pt x="34290" y="0"/>
                  </a:lnTo>
                  <a:lnTo>
                    <a:pt x="7881048" y="0"/>
                  </a:lnTo>
                  <a:lnTo>
                    <a:pt x="7894389" y="2676"/>
                  </a:lnTo>
                  <a:lnTo>
                    <a:pt x="7905289" y="9985"/>
                  </a:lnTo>
                  <a:lnTo>
                    <a:pt x="7912641" y="20841"/>
                  </a:lnTo>
                  <a:lnTo>
                    <a:pt x="7915338" y="34162"/>
                  </a:lnTo>
                  <a:lnTo>
                    <a:pt x="7915338" y="308610"/>
                  </a:lnTo>
                  <a:lnTo>
                    <a:pt x="7912641" y="321950"/>
                  </a:lnTo>
                  <a:lnTo>
                    <a:pt x="7905289" y="332851"/>
                  </a:lnTo>
                  <a:lnTo>
                    <a:pt x="7894389" y="340203"/>
                  </a:lnTo>
                  <a:lnTo>
                    <a:pt x="7881048" y="342900"/>
                  </a:lnTo>
                  <a:lnTo>
                    <a:pt x="34290" y="342900"/>
                  </a:lnTo>
                  <a:lnTo>
                    <a:pt x="20943" y="340203"/>
                  </a:lnTo>
                  <a:lnTo>
                    <a:pt x="10044" y="332851"/>
                  </a:lnTo>
                  <a:lnTo>
                    <a:pt x="2694" y="321950"/>
                  </a:lnTo>
                  <a:lnTo>
                    <a:pt x="0" y="308610"/>
                  </a:lnTo>
                  <a:lnTo>
                    <a:pt x="0" y="34162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323850" y="127635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1955164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1.3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física:</a:t>
            </a:r>
            <a:r>
              <a:rPr dirty="0" sz="155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cuerpo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movimiento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331845" y="1847786"/>
            <a:ext cx="213169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b="1">
                <a:latin typeface="Arial"/>
                <a:cs typeface="Arial"/>
              </a:rPr>
              <a:t>Taxonomía</a:t>
            </a:r>
            <a:r>
              <a:rPr dirty="0" sz="1550" spc="6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de</a:t>
            </a:r>
            <a:r>
              <a:rPr dirty="0" sz="1550" spc="70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Harrow</a:t>
            </a:r>
            <a:endParaRPr sz="1550">
              <a:latin typeface="Arial"/>
              <a:cs typeface="Arial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452437" y="2347976"/>
            <a:ext cx="1172210" cy="1552575"/>
          </a:xfrm>
          <a:custGeom>
            <a:avLst/>
            <a:gdLst/>
            <a:ahLst/>
            <a:cxnLst/>
            <a:rect l="l" t="t" r="r" b="b"/>
            <a:pathLst>
              <a:path w="1172210" h="1552575">
                <a:moveTo>
                  <a:pt x="0" y="117094"/>
                </a:moveTo>
                <a:lnTo>
                  <a:pt x="9206" y="71526"/>
                </a:lnTo>
                <a:lnTo>
                  <a:pt x="34313" y="34305"/>
                </a:lnTo>
                <a:lnTo>
                  <a:pt x="71553" y="9205"/>
                </a:lnTo>
                <a:lnTo>
                  <a:pt x="117157" y="0"/>
                </a:lnTo>
                <a:lnTo>
                  <a:pt x="1054417" y="0"/>
                </a:lnTo>
                <a:lnTo>
                  <a:pt x="1100004" y="9205"/>
                </a:lnTo>
                <a:lnTo>
                  <a:pt x="1137269" y="34305"/>
                </a:lnTo>
                <a:lnTo>
                  <a:pt x="1162413" y="71526"/>
                </a:lnTo>
                <a:lnTo>
                  <a:pt x="1171638" y="117094"/>
                </a:lnTo>
                <a:lnTo>
                  <a:pt x="1171638" y="1435354"/>
                </a:lnTo>
                <a:lnTo>
                  <a:pt x="1162413" y="1480941"/>
                </a:lnTo>
                <a:lnTo>
                  <a:pt x="1137269" y="1518205"/>
                </a:lnTo>
                <a:lnTo>
                  <a:pt x="1100004" y="1543349"/>
                </a:lnTo>
                <a:lnTo>
                  <a:pt x="1054417" y="1552575"/>
                </a:lnTo>
                <a:lnTo>
                  <a:pt x="117157" y="1552575"/>
                </a:lnTo>
                <a:lnTo>
                  <a:pt x="71553" y="1543349"/>
                </a:lnTo>
                <a:lnTo>
                  <a:pt x="34313" y="1518205"/>
                </a:lnTo>
                <a:lnTo>
                  <a:pt x="9206" y="1480941"/>
                </a:lnTo>
                <a:lnTo>
                  <a:pt x="0" y="1435354"/>
                </a:lnTo>
                <a:lnTo>
                  <a:pt x="0" y="117094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521969" y="2800096"/>
            <a:ext cx="1021080" cy="6146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L="635">
              <a:lnSpc>
                <a:spcPts val="1590"/>
              </a:lnSpc>
              <a:spcBef>
                <a:spcPts val="125"/>
              </a:spcBef>
            </a:pPr>
            <a:r>
              <a:rPr dirty="0" sz="1400" spc="-25">
                <a:latin typeface="Arial MT"/>
                <a:cs typeface="Arial MT"/>
              </a:rPr>
              <a:t>1.</a:t>
            </a:r>
            <a:endParaRPr sz="1400">
              <a:latin typeface="Arial MT"/>
              <a:cs typeface="Arial MT"/>
            </a:endParaRPr>
          </a:p>
          <a:p>
            <a:pPr algn="ctr" marL="12065" marR="5080">
              <a:lnSpc>
                <a:spcPts val="1430"/>
              </a:lnSpc>
              <a:spcBef>
                <a:spcPts val="165"/>
              </a:spcBef>
            </a:pPr>
            <a:r>
              <a:rPr dirty="0" sz="1400" spc="-10">
                <a:latin typeface="Arial MT"/>
                <a:cs typeface="Arial MT"/>
              </a:rPr>
              <a:t>Movimientos reflejos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1705038" y="2333688"/>
            <a:ext cx="1438275" cy="1581150"/>
            <a:chOff x="1705038" y="2333688"/>
            <a:chExt cx="1438275" cy="1581150"/>
          </a:xfrm>
        </p:grpSpPr>
        <p:sp>
          <p:nvSpPr>
            <p:cNvPr id="21" name="object 21" descr=""/>
            <p:cNvSpPr/>
            <p:nvPr/>
          </p:nvSpPr>
          <p:spPr>
            <a:xfrm>
              <a:off x="1719326" y="2347976"/>
              <a:ext cx="1409700" cy="1552575"/>
            </a:xfrm>
            <a:custGeom>
              <a:avLst/>
              <a:gdLst/>
              <a:ahLst/>
              <a:cxnLst/>
              <a:rect l="l" t="t" r="r" b="b"/>
              <a:pathLst>
                <a:path w="1409700" h="1552575">
                  <a:moveTo>
                    <a:pt x="1268730" y="0"/>
                  </a:moveTo>
                  <a:lnTo>
                    <a:pt x="140969" y="0"/>
                  </a:lnTo>
                  <a:lnTo>
                    <a:pt x="96365" y="7173"/>
                  </a:lnTo>
                  <a:lnTo>
                    <a:pt x="57662" y="27155"/>
                  </a:lnTo>
                  <a:lnTo>
                    <a:pt x="27163" y="57634"/>
                  </a:lnTo>
                  <a:lnTo>
                    <a:pt x="7174" y="96300"/>
                  </a:lnTo>
                  <a:lnTo>
                    <a:pt x="0" y="140843"/>
                  </a:lnTo>
                  <a:lnTo>
                    <a:pt x="0" y="1411605"/>
                  </a:lnTo>
                  <a:lnTo>
                    <a:pt x="7174" y="1456160"/>
                  </a:lnTo>
                  <a:lnTo>
                    <a:pt x="27163" y="1494858"/>
                  </a:lnTo>
                  <a:lnTo>
                    <a:pt x="57662" y="1525374"/>
                  </a:lnTo>
                  <a:lnTo>
                    <a:pt x="96365" y="1545387"/>
                  </a:lnTo>
                  <a:lnTo>
                    <a:pt x="140969" y="1552575"/>
                  </a:lnTo>
                  <a:lnTo>
                    <a:pt x="1268730" y="1552575"/>
                  </a:lnTo>
                  <a:lnTo>
                    <a:pt x="1313285" y="1545387"/>
                  </a:lnTo>
                  <a:lnTo>
                    <a:pt x="1351983" y="1525374"/>
                  </a:lnTo>
                  <a:lnTo>
                    <a:pt x="1382499" y="1494858"/>
                  </a:lnTo>
                  <a:lnTo>
                    <a:pt x="1402512" y="1456160"/>
                  </a:lnTo>
                  <a:lnTo>
                    <a:pt x="1409700" y="1411605"/>
                  </a:lnTo>
                  <a:lnTo>
                    <a:pt x="1409700" y="140843"/>
                  </a:lnTo>
                  <a:lnTo>
                    <a:pt x="1402512" y="96300"/>
                  </a:lnTo>
                  <a:lnTo>
                    <a:pt x="1382499" y="57634"/>
                  </a:lnTo>
                  <a:lnTo>
                    <a:pt x="1351983" y="27155"/>
                  </a:lnTo>
                  <a:lnTo>
                    <a:pt x="1313285" y="7173"/>
                  </a:lnTo>
                  <a:lnTo>
                    <a:pt x="1268730" y="0"/>
                  </a:lnTo>
                  <a:close/>
                </a:path>
              </a:pathLst>
            </a:custGeom>
            <a:solidFill>
              <a:srgbClr val="F8DED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719326" y="2347976"/>
              <a:ext cx="1409700" cy="1552575"/>
            </a:xfrm>
            <a:custGeom>
              <a:avLst/>
              <a:gdLst/>
              <a:ahLst/>
              <a:cxnLst/>
              <a:rect l="l" t="t" r="r" b="b"/>
              <a:pathLst>
                <a:path w="1409700" h="1552575">
                  <a:moveTo>
                    <a:pt x="0" y="140843"/>
                  </a:moveTo>
                  <a:lnTo>
                    <a:pt x="7174" y="96300"/>
                  </a:lnTo>
                  <a:lnTo>
                    <a:pt x="27163" y="57634"/>
                  </a:lnTo>
                  <a:lnTo>
                    <a:pt x="57662" y="27155"/>
                  </a:lnTo>
                  <a:lnTo>
                    <a:pt x="96365" y="7173"/>
                  </a:lnTo>
                  <a:lnTo>
                    <a:pt x="140969" y="0"/>
                  </a:lnTo>
                  <a:lnTo>
                    <a:pt x="1268730" y="0"/>
                  </a:lnTo>
                  <a:lnTo>
                    <a:pt x="1313285" y="7173"/>
                  </a:lnTo>
                  <a:lnTo>
                    <a:pt x="1351983" y="27155"/>
                  </a:lnTo>
                  <a:lnTo>
                    <a:pt x="1382499" y="57634"/>
                  </a:lnTo>
                  <a:lnTo>
                    <a:pt x="1402512" y="96300"/>
                  </a:lnTo>
                  <a:lnTo>
                    <a:pt x="1409700" y="140843"/>
                  </a:lnTo>
                  <a:lnTo>
                    <a:pt x="1409700" y="1411605"/>
                  </a:lnTo>
                  <a:lnTo>
                    <a:pt x="1402512" y="1456160"/>
                  </a:lnTo>
                  <a:lnTo>
                    <a:pt x="1382499" y="1494858"/>
                  </a:lnTo>
                  <a:lnTo>
                    <a:pt x="1351983" y="1525374"/>
                  </a:lnTo>
                  <a:lnTo>
                    <a:pt x="1313285" y="1545387"/>
                  </a:lnTo>
                  <a:lnTo>
                    <a:pt x="1268730" y="1552575"/>
                  </a:lnTo>
                  <a:lnTo>
                    <a:pt x="140969" y="1552575"/>
                  </a:lnTo>
                  <a:lnTo>
                    <a:pt x="96365" y="1545387"/>
                  </a:lnTo>
                  <a:lnTo>
                    <a:pt x="57662" y="1525374"/>
                  </a:lnTo>
                  <a:lnTo>
                    <a:pt x="27163" y="1494858"/>
                  </a:lnTo>
                  <a:lnTo>
                    <a:pt x="7174" y="1456160"/>
                  </a:lnTo>
                  <a:lnTo>
                    <a:pt x="0" y="1411605"/>
                  </a:lnTo>
                  <a:lnTo>
                    <a:pt x="0" y="140843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1804416" y="2800096"/>
            <a:ext cx="1230630" cy="61468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ctr" marL="12700" marR="5080">
              <a:lnSpc>
                <a:spcPct val="87100"/>
              </a:lnSpc>
              <a:spcBef>
                <a:spcPts val="340"/>
              </a:spcBef>
            </a:pPr>
            <a:r>
              <a:rPr dirty="0" sz="1400">
                <a:latin typeface="Arial MT"/>
                <a:cs typeface="Arial MT"/>
              </a:rPr>
              <a:t>2-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Movimientos básicos fundamentales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1752663" y="4067238"/>
            <a:ext cx="1343025" cy="1590675"/>
            <a:chOff x="1752663" y="4067238"/>
            <a:chExt cx="1343025" cy="1590675"/>
          </a:xfrm>
        </p:grpSpPr>
        <p:sp>
          <p:nvSpPr>
            <p:cNvPr id="25" name="object 25" descr=""/>
            <p:cNvSpPr/>
            <p:nvPr/>
          </p:nvSpPr>
          <p:spPr>
            <a:xfrm>
              <a:off x="1766951" y="4081526"/>
              <a:ext cx="1314450" cy="1562100"/>
            </a:xfrm>
            <a:custGeom>
              <a:avLst/>
              <a:gdLst/>
              <a:ahLst/>
              <a:cxnLst/>
              <a:rect l="l" t="t" r="r" b="b"/>
              <a:pathLst>
                <a:path w="1314450" h="1562100">
                  <a:moveTo>
                    <a:pt x="1183005" y="0"/>
                  </a:moveTo>
                  <a:lnTo>
                    <a:pt x="131318" y="0"/>
                  </a:lnTo>
                  <a:lnTo>
                    <a:pt x="80206" y="10320"/>
                  </a:lnTo>
                  <a:lnTo>
                    <a:pt x="38465" y="38465"/>
                  </a:lnTo>
                  <a:lnTo>
                    <a:pt x="10320" y="80206"/>
                  </a:lnTo>
                  <a:lnTo>
                    <a:pt x="0" y="131318"/>
                  </a:lnTo>
                  <a:lnTo>
                    <a:pt x="0" y="1430655"/>
                  </a:lnTo>
                  <a:lnTo>
                    <a:pt x="10320" y="1481776"/>
                  </a:lnTo>
                  <a:lnTo>
                    <a:pt x="38465" y="1523539"/>
                  </a:lnTo>
                  <a:lnTo>
                    <a:pt x="80206" y="1551705"/>
                  </a:lnTo>
                  <a:lnTo>
                    <a:pt x="131318" y="1562036"/>
                  </a:lnTo>
                  <a:lnTo>
                    <a:pt x="1183005" y="1562036"/>
                  </a:lnTo>
                  <a:lnTo>
                    <a:pt x="1234136" y="1551705"/>
                  </a:lnTo>
                  <a:lnTo>
                    <a:pt x="1275921" y="1523539"/>
                  </a:lnTo>
                  <a:lnTo>
                    <a:pt x="1304109" y="1481776"/>
                  </a:lnTo>
                  <a:lnTo>
                    <a:pt x="1314450" y="1430655"/>
                  </a:lnTo>
                  <a:lnTo>
                    <a:pt x="1314450" y="131318"/>
                  </a:lnTo>
                  <a:lnTo>
                    <a:pt x="1304109" y="80206"/>
                  </a:lnTo>
                  <a:lnTo>
                    <a:pt x="1275921" y="38465"/>
                  </a:lnTo>
                  <a:lnTo>
                    <a:pt x="1234136" y="10320"/>
                  </a:lnTo>
                  <a:lnTo>
                    <a:pt x="1183005" y="0"/>
                  </a:lnTo>
                  <a:close/>
                </a:path>
              </a:pathLst>
            </a:custGeom>
            <a:solidFill>
              <a:srgbClr val="F4F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766951" y="4081526"/>
              <a:ext cx="1314450" cy="1562100"/>
            </a:xfrm>
            <a:custGeom>
              <a:avLst/>
              <a:gdLst/>
              <a:ahLst/>
              <a:cxnLst/>
              <a:rect l="l" t="t" r="r" b="b"/>
              <a:pathLst>
                <a:path w="1314450" h="1562100">
                  <a:moveTo>
                    <a:pt x="0" y="131318"/>
                  </a:moveTo>
                  <a:lnTo>
                    <a:pt x="10320" y="80206"/>
                  </a:lnTo>
                  <a:lnTo>
                    <a:pt x="38465" y="38465"/>
                  </a:lnTo>
                  <a:lnTo>
                    <a:pt x="80206" y="10320"/>
                  </a:lnTo>
                  <a:lnTo>
                    <a:pt x="131318" y="0"/>
                  </a:lnTo>
                  <a:lnTo>
                    <a:pt x="1183005" y="0"/>
                  </a:lnTo>
                  <a:lnTo>
                    <a:pt x="1234136" y="10320"/>
                  </a:lnTo>
                  <a:lnTo>
                    <a:pt x="1275921" y="38465"/>
                  </a:lnTo>
                  <a:lnTo>
                    <a:pt x="1304109" y="80206"/>
                  </a:lnTo>
                  <a:lnTo>
                    <a:pt x="1314450" y="131318"/>
                  </a:lnTo>
                  <a:lnTo>
                    <a:pt x="1314450" y="1430655"/>
                  </a:lnTo>
                  <a:lnTo>
                    <a:pt x="1304109" y="1481776"/>
                  </a:lnTo>
                  <a:lnTo>
                    <a:pt x="1275921" y="1523539"/>
                  </a:lnTo>
                  <a:lnTo>
                    <a:pt x="1234136" y="1551705"/>
                  </a:lnTo>
                  <a:lnTo>
                    <a:pt x="1183005" y="1562036"/>
                  </a:lnTo>
                  <a:lnTo>
                    <a:pt x="131318" y="1562036"/>
                  </a:lnTo>
                  <a:lnTo>
                    <a:pt x="80206" y="1551705"/>
                  </a:lnTo>
                  <a:lnTo>
                    <a:pt x="38465" y="1523539"/>
                  </a:lnTo>
                  <a:lnTo>
                    <a:pt x="10320" y="1481776"/>
                  </a:lnTo>
                  <a:lnTo>
                    <a:pt x="0" y="1430655"/>
                  </a:lnTo>
                  <a:lnTo>
                    <a:pt x="0" y="131318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2390775" y="4188777"/>
            <a:ext cx="6096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400" spc="-50">
                <a:latin typeface="Arial MT"/>
                <a:cs typeface="Arial MT"/>
              </a:rPr>
              <a:t>-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891410" y="4339526"/>
            <a:ext cx="1061720" cy="721995"/>
          </a:xfrm>
          <a:prstGeom prst="rect">
            <a:avLst/>
          </a:prstGeom>
        </p:spPr>
        <p:txBody>
          <a:bodyPr wrap="square" lIns="0" tIns="558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40"/>
              </a:spcBef>
            </a:pPr>
            <a:r>
              <a:rPr dirty="0" sz="1400" spc="-10">
                <a:latin typeface="Arial MT"/>
                <a:cs typeface="Arial MT"/>
              </a:rPr>
              <a:t>Locomotrices</a:t>
            </a:r>
            <a:endParaRPr sz="1400">
              <a:latin typeface="Arial MT"/>
              <a:cs typeface="Arial MT"/>
            </a:endParaRPr>
          </a:p>
          <a:p>
            <a:pPr algn="ctr" marL="29209" marR="26670" indent="-1270">
              <a:lnSpc>
                <a:spcPts val="1430"/>
              </a:lnSpc>
              <a:spcBef>
                <a:spcPts val="605"/>
              </a:spcBef>
            </a:pPr>
            <a:r>
              <a:rPr dirty="0" sz="1400">
                <a:latin typeface="Arial MT"/>
                <a:cs typeface="Arial MT"/>
              </a:rPr>
              <a:t>-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No </a:t>
            </a:r>
            <a:r>
              <a:rPr dirty="0" sz="1400" spc="-10">
                <a:latin typeface="Arial MT"/>
                <a:cs typeface="Arial MT"/>
              </a:rPr>
              <a:t>locomotrices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390775" y="5075872"/>
            <a:ext cx="6096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400" spc="-50">
                <a:latin typeface="Arial MT"/>
                <a:cs typeface="Arial MT"/>
              </a:rPr>
              <a:t>-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876425" y="5257419"/>
            <a:ext cx="1090295" cy="242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400" spc="-10">
                <a:latin typeface="Arial MT"/>
                <a:cs typeface="Arial MT"/>
              </a:rPr>
              <a:t>Manipulativos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3200463" y="2333688"/>
            <a:ext cx="1543050" cy="1581150"/>
            <a:chOff x="3200463" y="2333688"/>
            <a:chExt cx="1543050" cy="1581150"/>
          </a:xfrm>
        </p:grpSpPr>
        <p:sp>
          <p:nvSpPr>
            <p:cNvPr id="32" name="object 32" descr=""/>
            <p:cNvSpPr/>
            <p:nvPr/>
          </p:nvSpPr>
          <p:spPr>
            <a:xfrm>
              <a:off x="3214751" y="2347976"/>
              <a:ext cx="1514475" cy="1552575"/>
            </a:xfrm>
            <a:custGeom>
              <a:avLst/>
              <a:gdLst/>
              <a:ahLst/>
              <a:cxnLst/>
              <a:rect l="l" t="t" r="r" b="b"/>
              <a:pathLst>
                <a:path w="1514475" h="1552575">
                  <a:moveTo>
                    <a:pt x="1362964" y="0"/>
                  </a:moveTo>
                  <a:lnTo>
                    <a:pt x="151384" y="0"/>
                  </a:lnTo>
                  <a:lnTo>
                    <a:pt x="103501" y="7709"/>
                  </a:lnTo>
                  <a:lnTo>
                    <a:pt x="61941" y="29183"/>
                  </a:lnTo>
                  <a:lnTo>
                    <a:pt x="29183" y="61941"/>
                  </a:lnTo>
                  <a:lnTo>
                    <a:pt x="7709" y="103501"/>
                  </a:lnTo>
                  <a:lnTo>
                    <a:pt x="0" y="151384"/>
                  </a:lnTo>
                  <a:lnTo>
                    <a:pt x="0" y="1401064"/>
                  </a:lnTo>
                  <a:lnTo>
                    <a:pt x="7709" y="1448959"/>
                  </a:lnTo>
                  <a:lnTo>
                    <a:pt x="29183" y="1490551"/>
                  </a:lnTo>
                  <a:lnTo>
                    <a:pt x="61941" y="1523346"/>
                  </a:lnTo>
                  <a:lnTo>
                    <a:pt x="103501" y="1544852"/>
                  </a:lnTo>
                  <a:lnTo>
                    <a:pt x="151384" y="1552575"/>
                  </a:lnTo>
                  <a:lnTo>
                    <a:pt x="1362964" y="1552575"/>
                  </a:lnTo>
                  <a:lnTo>
                    <a:pt x="1410859" y="1544852"/>
                  </a:lnTo>
                  <a:lnTo>
                    <a:pt x="1452451" y="1523346"/>
                  </a:lnTo>
                  <a:lnTo>
                    <a:pt x="1485246" y="1490551"/>
                  </a:lnTo>
                  <a:lnTo>
                    <a:pt x="1506752" y="1448959"/>
                  </a:lnTo>
                  <a:lnTo>
                    <a:pt x="1514475" y="1401064"/>
                  </a:lnTo>
                  <a:lnTo>
                    <a:pt x="1514475" y="151384"/>
                  </a:lnTo>
                  <a:lnTo>
                    <a:pt x="1506752" y="103501"/>
                  </a:lnTo>
                  <a:lnTo>
                    <a:pt x="1485246" y="61941"/>
                  </a:lnTo>
                  <a:lnTo>
                    <a:pt x="1452451" y="29183"/>
                  </a:lnTo>
                  <a:lnTo>
                    <a:pt x="1410859" y="7709"/>
                  </a:lnTo>
                  <a:lnTo>
                    <a:pt x="1362964" y="0"/>
                  </a:lnTo>
                  <a:close/>
                </a:path>
              </a:pathLst>
            </a:custGeom>
            <a:solidFill>
              <a:srgbClr val="F8DED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3214751" y="2347976"/>
              <a:ext cx="1514475" cy="1552575"/>
            </a:xfrm>
            <a:custGeom>
              <a:avLst/>
              <a:gdLst/>
              <a:ahLst/>
              <a:cxnLst/>
              <a:rect l="l" t="t" r="r" b="b"/>
              <a:pathLst>
                <a:path w="1514475" h="1552575">
                  <a:moveTo>
                    <a:pt x="0" y="151384"/>
                  </a:moveTo>
                  <a:lnTo>
                    <a:pt x="7709" y="103501"/>
                  </a:lnTo>
                  <a:lnTo>
                    <a:pt x="29183" y="61941"/>
                  </a:lnTo>
                  <a:lnTo>
                    <a:pt x="61941" y="29183"/>
                  </a:lnTo>
                  <a:lnTo>
                    <a:pt x="103501" y="7709"/>
                  </a:lnTo>
                  <a:lnTo>
                    <a:pt x="151384" y="0"/>
                  </a:lnTo>
                  <a:lnTo>
                    <a:pt x="1362964" y="0"/>
                  </a:lnTo>
                  <a:lnTo>
                    <a:pt x="1410859" y="7709"/>
                  </a:lnTo>
                  <a:lnTo>
                    <a:pt x="1452451" y="29183"/>
                  </a:lnTo>
                  <a:lnTo>
                    <a:pt x="1485246" y="61941"/>
                  </a:lnTo>
                  <a:lnTo>
                    <a:pt x="1506752" y="103501"/>
                  </a:lnTo>
                  <a:lnTo>
                    <a:pt x="1514475" y="151384"/>
                  </a:lnTo>
                  <a:lnTo>
                    <a:pt x="1514475" y="1401064"/>
                  </a:lnTo>
                  <a:lnTo>
                    <a:pt x="1506752" y="1448959"/>
                  </a:lnTo>
                  <a:lnTo>
                    <a:pt x="1485246" y="1490551"/>
                  </a:lnTo>
                  <a:lnTo>
                    <a:pt x="1452451" y="1523346"/>
                  </a:lnTo>
                  <a:lnTo>
                    <a:pt x="1410859" y="1544852"/>
                  </a:lnTo>
                  <a:lnTo>
                    <a:pt x="1362964" y="1552575"/>
                  </a:lnTo>
                  <a:lnTo>
                    <a:pt x="151384" y="1552575"/>
                  </a:lnTo>
                  <a:lnTo>
                    <a:pt x="103501" y="1544852"/>
                  </a:lnTo>
                  <a:lnTo>
                    <a:pt x="61941" y="1523346"/>
                  </a:lnTo>
                  <a:lnTo>
                    <a:pt x="29183" y="1490551"/>
                  </a:lnTo>
                  <a:lnTo>
                    <a:pt x="7709" y="1448959"/>
                  </a:lnTo>
                  <a:lnTo>
                    <a:pt x="0" y="1401064"/>
                  </a:lnTo>
                  <a:lnTo>
                    <a:pt x="0" y="151384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3396615" y="2800096"/>
            <a:ext cx="1153795" cy="61468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36525" marR="5080" indent="-123825">
              <a:lnSpc>
                <a:spcPct val="87100"/>
              </a:lnSpc>
              <a:spcBef>
                <a:spcPts val="340"/>
              </a:spcBef>
            </a:pPr>
            <a:r>
              <a:rPr dirty="0" sz="1400">
                <a:latin typeface="Arial MT"/>
                <a:cs typeface="Arial MT"/>
              </a:rPr>
              <a:t>3.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Habilidades perceptivo- motrices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3305238" y="4067238"/>
            <a:ext cx="1333500" cy="1590675"/>
            <a:chOff x="3305238" y="4067238"/>
            <a:chExt cx="1333500" cy="1590675"/>
          </a:xfrm>
        </p:grpSpPr>
        <p:sp>
          <p:nvSpPr>
            <p:cNvPr id="36" name="object 36" descr=""/>
            <p:cNvSpPr/>
            <p:nvPr/>
          </p:nvSpPr>
          <p:spPr>
            <a:xfrm>
              <a:off x="3319526" y="4081526"/>
              <a:ext cx="1304925" cy="1562100"/>
            </a:xfrm>
            <a:custGeom>
              <a:avLst/>
              <a:gdLst/>
              <a:ahLst/>
              <a:cxnLst/>
              <a:rect l="l" t="t" r="r" b="b"/>
              <a:pathLst>
                <a:path w="1304925" h="1562100">
                  <a:moveTo>
                    <a:pt x="1174369" y="0"/>
                  </a:moveTo>
                  <a:lnTo>
                    <a:pt x="130428" y="0"/>
                  </a:lnTo>
                  <a:lnTo>
                    <a:pt x="79670" y="10253"/>
                  </a:lnTo>
                  <a:lnTo>
                    <a:pt x="38211" y="38211"/>
                  </a:lnTo>
                  <a:lnTo>
                    <a:pt x="10253" y="79670"/>
                  </a:lnTo>
                  <a:lnTo>
                    <a:pt x="0" y="130429"/>
                  </a:lnTo>
                  <a:lnTo>
                    <a:pt x="0" y="1431544"/>
                  </a:lnTo>
                  <a:lnTo>
                    <a:pt x="10253" y="1482312"/>
                  </a:lnTo>
                  <a:lnTo>
                    <a:pt x="38211" y="1523793"/>
                  </a:lnTo>
                  <a:lnTo>
                    <a:pt x="79670" y="1551773"/>
                  </a:lnTo>
                  <a:lnTo>
                    <a:pt x="130428" y="1562036"/>
                  </a:lnTo>
                  <a:lnTo>
                    <a:pt x="1174369" y="1562036"/>
                  </a:lnTo>
                  <a:lnTo>
                    <a:pt x="1225147" y="1551773"/>
                  </a:lnTo>
                  <a:lnTo>
                    <a:pt x="1266650" y="1523793"/>
                  </a:lnTo>
                  <a:lnTo>
                    <a:pt x="1294651" y="1482312"/>
                  </a:lnTo>
                  <a:lnTo>
                    <a:pt x="1304925" y="1431544"/>
                  </a:lnTo>
                  <a:lnTo>
                    <a:pt x="1304925" y="130429"/>
                  </a:lnTo>
                  <a:lnTo>
                    <a:pt x="1294651" y="79670"/>
                  </a:lnTo>
                  <a:lnTo>
                    <a:pt x="1266650" y="38211"/>
                  </a:lnTo>
                  <a:lnTo>
                    <a:pt x="1225147" y="10253"/>
                  </a:lnTo>
                  <a:lnTo>
                    <a:pt x="1174369" y="0"/>
                  </a:lnTo>
                  <a:close/>
                </a:path>
              </a:pathLst>
            </a:custGeom>
            <a:solidFill>
              <a:srgbClr val="F4F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3319526" y="4081526"/>
              <a:ext cx="1304925" cy="1562100"/>
            </a:xfrm>
            <a:custGeom>
              <a:avLst/>
              <a:gdLst/>
              <a:ahLst/>
              <a:cxnLst/>
              <a:rect l="l" t="t" r="r" b="b"/>
              <a:pathLst>
                <a:path w="1304925" h="1562100">
                  <a:moveTo>
                    <a:pt x="0" y="130429"/>
                  </a:moveTo>
                  <a:lnTo>
                    <a:pt x="10253" y="79670"/>
                  </a:lnTo>
                  <a:lnTo>
                    <a:pt x="38211" y="38211"/>
                  </a:lnTo>
                  <a:lnTo>
                    <a:pt x="79670" y="10253"/>
                  </a:lnTo>
                  <a:lnTo>
                    <a:pt x="130428" y="0"/>
                  </a:lnTo>
                  <a:lnTo>
                    <a:pt x="1174369" y="0"/>
                  </a:lnTo>
                  <a:lnTo>
                    <a:pt x="1225147" y="10253"/>
                  </a:lnTo>
                  <a:lnTo>
                    <a:pt x="1266650" y="38211"/>
                  </a:lnTo>
                  <a:lnTo>
                    <a:pt x="1294651" y="79670"/>
                  </a:lnTo>
                  <a:lnTo>
                    <a:pt x="1304925" y="130429"/>
                  </a:lnTo>
                  <a:lnTo>
                    <a:pt x="1304925" y="1431544"/>
                  </a:lnTo>
                  <a:lnTo>
                    <a:pt x="1294651" y="1482312"/>
                  </a:lnTo>
                  <a:lnTo>
                    <a:pt x="1266650" y="1523793"/>
                  </a:lnTo>
                  <a:lnTo>
                    <a:pt x="1225147" y="1551773"/>
                  </a:lnTo>
                  <a:lnTo>
                    <a:pt x="1174369" y="1562036"/>
                  </a:lnTo>
                  <a:lnTo>
                    <a:pt x="130428" y="1562036"/>
                  </a:lnTo>
                  <a:lnTo>
                    <a:pt x="79670" y="1551773"/>
                  </a:lnTo>
                  <a:lnTo>
                    <a:pt x="38211" y="1523793"/>
                  </a:lnTo>
                  <a:lnTo>
                    <a:pt x="10253" y="1482312"/>
                  </a:lnTo>
                  <a:lnTo>
                    <a:pt x="0" y="1431544"/>
                  </a:lnTo>
                  <a:lnTo>
                    <a:pt x="0" y="130429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3461003" y="4188777"/>
            <a:ext cx="1025525" cy="131127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algn="ctr" marL="17145" marR="9525" indent="107950">
              <a:lnSpc>
                <a:spcPts val="1500"/>
              </a:lnSpc>
              <a:spcBef>
                <a:spcPts val="325"/>
              </a:spcBef>
              <a:buChar char="-"/>
              <a:tabLst>
                <a:tab pos="125095" algn="l"/>
              </a:tabLst>
            </a:pPr>
            <a:r>
              <a:rPr dirty="0" sz="1400" spc="-10">
                <a:latin typeface="Arial MT"/>
                <a:cs typeface="Arial MT"/>
              </a:rPr>
              <a:t>Conciencia corporal</a:t>
            </a:r>
            <a:endParaRPr sz="1400">
              <a:latin typeface="Arial MT"/>
              <a:cs typeface="Arial MT"/>
            </a:endParaRPr>
          </a:p>
          <a:p>
            <a:pPr algn="ctr" marL="160655" marR="150495">
              <a:lnSpc>
                <a:spcPts val="1430"/>
              </a:lnSpc>
              <a:spcBef>
                <a:spcPts val="585"/>
              </a:spcBef>
            </a:pPr>
            <a:r>
              <a:rPr dirty="0" sz="1400">
                <a:latin typeface="Arial MT"/>
                <a:cs typeface="Arial MT"/>
              </a:rPr>
              <a:t>-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Imagen corporal</a:t>
            </a:r>
            <a:endParaRPr sz="1400">
              <a:latin typeface="Arial MT"/>
              <a:cs typeface="Arial MT"/>
            </a:endParaRPr>
          </a:p>
          <a:p>
            <a:pPr algn="ctr" marL="107950" indent="-107950">
              <a:lnSpc>
                <a:spcPts val="1555"/>
              </a:lnSpc>
              <a:spcBef>
                <a:spcPts val="340"/>
              </a:spcBef>
              <a:buChar char="-"/>
              <a:tabLst>
                <a:tab pos="107950" algn="l"/>
              </a:tabLst>
            </a:pPr>
            <a:r>
              <a:rPr dirty="0" sz="1400" spc="-10">
                <a:latin typeface="Arial MT"/>
                <a:cs typeface="Arial MT"/>
              </a:rPr>
              <a:t>Percepción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ts val="1555"/>
              </a:lnSpc>
            </a:pPr>
            <a:r>
              <a:rPr dirty="0" sz="1400" spc="-10">
                <a:latin typeface="Arial MT"/>
                <a:cs typeface="Arial MT"/>
              </a:rPr>
              <a:t>espacial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9" name="object 39" descr=""/>
          <p:cNvSpPr/>
          <p:nvPr/>
        </p:nvSpPr>
        <p:spPr>
          <a:xfrm>
            <a:off x="4824476" y="2347976"/>
            <a:ext cx="1171575" cy="1552575"/>
          </a:xfrm>
          <a:custGeom>
            <a:avLst/>
            <a:gdLst/>
            <a:ahLst/>
            <a:cxnLst/>
            <a:rect l="l" t="t" r="r" b="b"/>
            <a:pathLst>
              <a:path w="1171575" h="1552575">
                <a:moveTo>
                  <a:pt x="0" y="117094"/>
                </a:moveTo>
                <a:lnTo>
                  <a:pt x="9205" y="71526"/>
                </a:lnTo>
                <a:lnTo>
                  <a:pt x="34305" y="34305"/>
                </a:lnTo>
                <a:lnTo>
                  <a:pt x="71526" y="9205"/>
                </a:lnTo>
                <a:lnTo>
                  <a:pt x="117094" y="0"/>
                </a:lnTo>
                <a:lnTo>
                  <a:pt x="1054353" y="0"/>
                </a:lnTo>
                <a:lnTo>
                  <a:pt x="1099941" y="9205"/>
                </a:lnTo>
                <a:lnTo>
                  <a:pt x="1137205" y="34305"/>
                </a:lnTo>
                <a:lnTo>
                  <a:pt x="1162349" y="71526"/>
                </a:lnTo>
                <a:lnTo>
                  <a:pt x="1171575" y="117094"/>
                </a:lnTo>
                <a:lnTo>
                  <a:pt x="1171575" y="1435354"/>
                </a:lnTo>
                <a:lnTo>
                  <a:pt x="1162349" y="1480941"/>
                </a:lnTo>
                <a:lnTo>
                  <a:pt x="1137205" y="1518205"/>
                </a:lnTo>
                <a:lnTo>
                  <a:pt x="1099941" y="1543349"/>
                </a:lnTo>
                <a:lnTo>
                  <a:pt x="1054353" y="1552575"/>
                </a:lnTo>
                <a:lnTo>
                  <a:pt x="117094" y="1552575"/>
                </a:lnTo>
                <a:lnTo>
                  <a:pt x="71526" y="1543349"/>
                </a:lnTo>
                <a:lnTo>
                  <a:pt x="34305" y="1518205"/>
                </a:lnTo>
                <a:lnTo>
                  <a:pt x="9205" y="1480941"/>
                </a:lnTo>
                <a:lnTo>
                  <a:pt x="0" y="1435354"/>
                </a:lnTo>
                <a:lnTo>
                  <a:pt x="0" y="117094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4920615" y="2707322"/>
            <a:ext cx="973455" cy="7962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ts val="1590"/>
              </a:lnSpc>
              <a:spcBef>
                <a:spcPts val="125"/>
              </a:spcBef>
            </a:pPr>
            <a:r>
              <a:rPr dirty="0" sz="1400" spc="-25">
                <a:latin typeface="Arial MT"/>
                <a:cs typeface="Arial MT"/>
              </a:rPr>
              <a:t>4.</a:t>
            </a:r>
            <a:endParaRPr sz="1400">
              <a:latin typeface="Arial MT"/>
              <a:cs typeface="Arial MT"/>
            </a:endParaRPr>
          </a:p>
          <a:p>
            <a:pPr algn="ctr" marL="12700" marR="5080">
              <a:lnSpc>
                <a:spcPts val="1430"/>
              </a:lnSpc>
              <a:spcBef>
                <a:spcPts val="170"/>
              </a:spcBef>
            </a:pPr>
            <a:r>
              <a:rPr dirty="0" sz="1400" spc="-10">
                <a:latin typeface="Arial MT"/>
                <a:cs typeface="Arial MT"/>
              </a:rPr>
              <a:t>Capacidade </a:t>
            </a:r>
            <a:r>
              <a:rPr dirty="0" sz="1400">
                <a:latin typeface="Arial MT"/>
                <a:cs typeface="Arial MT"/>
              </a:rPr>
              <a:t>s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físicas básicas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6081776" y="2347976"/>
            <a:ext cx="1095375" cy="1552575"/>
          </a:xfrm>
          <a:custGeom>
            <a:avLst/>
            <a:gdLst/>
            <a:ahLst/>
            <a:cxnLst/>
            <a:rect l="l" t="t" r="r" b="b"/>
            <a:pathLst>
              <a:path w="1095375" h="1552575">
                <a:moveTo>
                  <a:pt x="0" y="109474"/>
                </a:moveTo>
                <a:lnTo>
                  <a:pt x="8604" y="66865"/>
                </a:lnTo>
                <a:lnTo>
                  <a:pt x="32067" y="32067"/>
                </a:lnTo>
                <a:lnTo>
                  <a:pt x="66865" y="8604"/>
                </a:lnTo>
                <a:lnTo>
                  <a:pt x="109474" y="0"/>
                </a:lnTo>
                <a:lnTo>
                  <a:pt x="985774" y="0"/>
                </a:lnTo>
                <a:lnTo>
                  <a:pt x="1028402" y="8604"/>
                </a:lnTo>
                <a:lnTo>
                  <a:pt x="1063244" y="32067"/>
                </a:lnTo>
                <a:lnTo>
                  <a:pt x="1086750" y="66865"/>
                </a:lnTo>
                <a:lnTo>
                  <a:pt x="1095375" y="109474"/>
                </a:lnTo>
                <a:lnTo>
                  <a:pt x="1095375" y="1442974"/>
                </a:lnTo>
                <a:lnTo>
                  <a:pt x="1086750" y="1485602"/>
                </a:lnTo>
                <a:lnTo>
                  <a:pt x="1063244" y="1520444"/>
                </a:lnTo>
                <a:lnTo>
                  <a:pt x="1028402" y="1543950"/>
                </a:lnTo>
                <a:lnTo>
                  <a:pt x="985774" y="1552575"/>
                </a:lnTo>
                <a:lnTo>
                  <a:pt x="109474" y="1552575"/>
                </a:lnTo>
                <a:lnTo>
                  <a:pt x="66865" y="1543950"/>
                </a:lnTo>
                <a:lnTo>
                  <a:pt x="32067" y="1520444"/>
                </a:lnTo>
                <a:lnTo>
                  <a:pt x="8604" y="1485602"/>
                </a:lnTo>
                <a:lnTo>
                  <a:pt x="0" y="1442974"/>
                </a:lnTo>
                <a:lnTo>
                  <a:pt x="0" y="109474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6163309" y="2707322"/>
            <a:ext cx="935355" cy="7962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ts val="1590"/>
              </a:lnSpc>
              <a:spcBef>
                <a:spcPts val="125"/>
              </a:spcBef>
            </a:pPr>
            <a:r>
              <a:rPr dirty="0" sz="1400" spc="-25">
                <a:latin typeface="Arial MT"/>
                <a:cs typeface="Arial MT"/>
              </a:rPr>
              <a:t>5.</a:t>
            </a:r>
            <a:endParaRPr sz="1400">
              <a:latin typeface="Arial MT"/>
              <a:cs typeface="Arial MT"/>
            </a:endParaRPr>
          </a:p>
          <a:p>
            <a:pPr algn="ctr" marL="12065" marR="5080" indent="3175">
              <a:lnSpc>
                <a:spcPts val="1430"/>
              </a:lnSpc>
              <a:spcBef>
                <a:spcPts val="170"/>
              </a:spcBef>
            </a:pPr>
            <a:r>
              <a:rPr dirty="0" sz="1400" spc="-10">
                <a:latin typeface="Arial MT"/>
                <a:cs typeface="Arial MT"/>
              </a:rPr>
              <a:t>Destrezas </a:t>
            </a:r>
            <a:r>
              <a:rPr dirty="0" sz="1400" spc="-25">
                <a:latin typeface="Arial MT"/>
                <a:cs typeface="Arial MT"/>
              </a:rPr>
              <a:t>del </a:t>
            </a:r>
            <a:r>
              <a:rPr dirty="0" sz="1400" spc="-10">
                <a:latin typeface="Arial MT"/>
                <a:cs typeface="Arial MT"/>
              </a:rPr>
              <a:t>movimiento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3" name="object 43" descr=""/>
          <p:cNvSpPr/>
          <p:nvPr/>
        </p:nvSpPr>
        <p:spPr>
          <a:xfrm>
            <a:off x="7262876" y="2347976"/>
            <a:ext cx="1085850" cy="1552575"/>
          </a:xfrm>
          <a:custGeom>
            <a:avLst/>
            <a:gdLst/>
            <a:ahLst/>
            <a:cxnLst/>
            <a:rect l="l" t="t" r="r" b="b"/>
            <a:pathLst>
              <a:path w="1085850" h="1552575">
                <a:moveTo>
                  <a:pt x="0" y="108585"/>
                </a:moveTo>
                <a:lnTo>
                  <a:pt x="8516" y="66276"/>
                </a:lnTo>
                <a:lnTo>
                  <a:pt x="31750" y="31765"/>
                </a:lnTo>
                <a:lnTo>
                  <a:pt x="66222" y="8518"/>
                </a:lnTo>
                <a:lnTo>
                  <a:pt x="108457" y="0"/>
                </a:lnTo>
                <a:lnTo>
                  <a:pt x="977138" y="0"/>
                </a:lnTo>
                <a:lnTo>
                  <a:pt x="1019466" y="8518"/>
                </a:lnTo>
                <a:lnTo>
                  <a:pt x="1054020" y="31765"/>
                </a:lnTo>
                <a:lnTo>
                  <a:pt x="1077311" y="66276"/>
                </a:lnTo>
                <a:lnTo>
                  <a:pt x="1085850" y="108585"/>
                </a:lnTo>
                <a:lnTo>
                  <a:pt x="1085850" y="1443990"/>
                </a:lnTo>
                <a:lnTo>
                  <a:pt x="1077311" y="1486245"/>
                </a:lnTo>
                <a:lnTo>
                  <a:pt x="1054020" y="1520761"/>
                </a:lnTo>
                <a:lnTo>
                  <a:pt x="1019466" y="1544038"/>
                </a:lnTo>
                <a:lnTo>
                  <a:pt x="977138" y="1552575"/>
                </a:lnTo>
                <a:lnTo>
                  <a:pt x="108457" y="1552575"/>
                </a:lnTo>
                <a:lnTo>
                  <a:pt x="66222" y="1544038"/>
                </a:lnTo>
                <a:lnTo>
                  <a:pt x="31750" y="1520761"/>
                </a:lnTo>
                <a:lnTo>
                  <a:pt x="8516" y="1486245"/>
                </a:lnTo>
                <a:lnTo>
                  <a:pt x="0" y="1443990"/>
                </a:lnTo>
                <a:lnTo>
                  <a:pt x="0" y="108585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 txBox="1"/>
          <p:nvPr/>
        </p:nvSpPr>
        <p:spPr>
          <a:xfrm>
            <a:off x="7367905" y="2707322"/>
            <a:ext cx="887094" cy="7962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ts val="1590"/>
              </a:lnSpc>
              <a:spcBef>
                <a:spcPts val="125"/>
              </a:spcBef>
            </a:pPr>
            <a:r>
              <a:rPr dirty="0" sz="1400" spc="-25">
                <a:latin typeface="Arial MT"/>
                <a:cs typeface="Arial MT"/>
              </a:rPr>
              <a:t>6.</a:t>
            </a:r>
            <a:endParaRPr sz="1400">
              <a:latin typeface="Arial MT"/>
              <a:cs typeface="Arial MT"/>
            </a:endParaRPr>
          </a:p>
          <a:p>
            <a:pPr algn="ctr" marL="12065" marR="5080">
              <a:lnSpc>
                <a:spcPts val="1430"/>
              </a:lnSpc>
              <a:spcBef>
                <a:spcPts val="170"/>
              </a:spcBef>
            </a:pPr>
            <a:r>
              <a:rPr dirty="0" sz="1400" spc="-10">
                <a:latin typeface="Arial MT"/>
                <a:cs typeface="Arial MT"/>
              </a:rPr>
              <a:t>Comunica- </a:t>
            </a:r>
            <a:r>
              <a:rPr dirty="0" sz="1400">
                <a:latin typeface="Arial MT"/>
                <a:cs typeface="Arial MT"/>
              </a:rPr>
              <a:t>ción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no </a:t>
            </a:r>
            <a:r>
              <a:rPr dirty="0" sz="1400" spc="-10">
                <a:latin typeface="Arial MT"/>
                <a:cs typeface="Arial MT"/>
              </a:rPr>
              <a:t>discursiva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2057463" y="3714813"/>
            <a:ext cx="2114550" cy="381000"/>
            <a:chOff x="2057463" y="3714813"/>
            <a:chExt cx="2114550" cy="381000"/>
          </a:xfrm>
        </p:grpSpPr>
        <p:sp>
          <p:nvSpPr>
            <p:cNvPr id="46" name="object 46" descr=""/>
            <p:cNvSpPr/>
            <p:nvPr/>
          </p:nvSpPr>
          <p:spPr>
            <a:xfrm>
              <a:off x="2071751" y="3729101"/>
              <a:ext cx="619125" cy="352425"/>
            </a:xfrm>
            <a:custGeom>
              <a:avLst/>
              <a:gdLst/>
              <a:ahLst/>
              <a:cxnLst/>
              <a:rect l="l" t="t" r="r" b="b"/>
              <a:pathLst>
                <a:path w="619125" h="352425">
                  <a:moveTo>
                    <a:pt x="464312" y="0"/>
                  </a:moveTo>
                  <a:lnTo>
                    <a:pt x="154686" y="0"/>
                  </a:lnTo>
                  <a:lnTo>
                    <a:pt x="154686" y="176149"/>
                  </a:lnTo>
                  <a:lnTo>
                    <a:pt x="0" y="176149"/>
                  </a:lnTo>
                  <a:lnTo>
                    <a:pt x="309499" y="352425"/>
                  </a:lnTo>
                  <a:lnTo>
                    <a:pt x="619125" y="176149"/>
                  </a:lnTo>
                  <a:lnTo>
                    <a:pt x="464312" y="176149"/>
                  </a:lnTo>
                  <a:lnTo>
                    <a:pt x="46431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071751" y="3729101"/>
              <a:ext cx="619125" cy="352425"/>
            </a:xfrm>
            <a:custGeom>
              <a:avLst/>
              <a:gdLst/>
              <a:ahLst/>
              <a:cxnLst/>
              <a:rect l="l" t="t" r="r" b="b"/>
              <a:pathLst>
                <a:path w="619125" h="352425">
                  <a:moveTo>
                    <a:pt x="0" y="176149"/>
                  </a:moveTo>
                  <a:lnTo>
                    <a:pt x="154686" y="176149"/>
                  </a:lnTo>
                  <a:lnTo>
                    <a:pt x="154686" y="0"/>
                  </a:lnTo>
                  <a:lnTo>
                    <a:pt x="464312" y="0"/>
                  </a:lnTo>
                  <a:lnTo>
                    <a:pt x="464312" y="176149"/>
                  </a:lnTo>
                  <a:lnTo>
                    <a:pt x="619125" y="176149"/>
                  </a:lnTo>
                  <a:lnTo>
                    <a:pt x="309499" y="352425"/>
                  </a:lnTo>
                  <a:lnTo>
                    <a:pt x="0" y="17614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529076" y="3729101"/>
              <a:ext cx="628650" cy="352425"/>
            </a:xfrm>
            <a:custGeom>
              <a:avLst/>
              <a:gdLst/>
              <a:ahLst/>
              <a:cxnLst/>
              <a:rect l="l" t="t" r="r" b="b"/>
              <a:pathLst>
                <a:path w="628650" h="352425">
                  <a:moveTo>
                    <a:pt x="471424" y="0"/>
                  </a:moveTo>
                  <a:lnTo>
                    <a:pt x="157099" y="0"/>
                  </a:lnTo>
                  <a:lnTo>
                    <a:pt x="157099" y="176149"/>
                  </a:lnTo>
                  <a:lnTo>
                    <a:pt x="0" y="176149"/>
                  </a:lnTo>
                  <a:lnTo>
                    <a:pt x="314325" y="352425"/>
                  </a:lnTo>
                  <a:lnTo>
                    <a:pt x="628650" y="176149"/>
                  </a:lnTo>
                  <a:lnTo>
                    <a:pt x="471424" y="176149"/>
                  </a:lnTo>
                  <a:lnTo>
                    <a:pt x="47142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529076" y="3729101"/>
              <a:ext cx="628650" cy="352425"/>
            </a:xfrm>
            <a:custGeom>
              <a:avLst/>
              <a:gdLst/>
              <a:ahLst/>
              <a:cxnLst/>
              <a:rect l="l" t="t" r="r" b="b"/>
              <a:pathLst>
                <a:path w="628650" h="352425">
                  <a:moveTo>
                    <a:pt x="0" y="176149"/>
                  </a:moveTo>
                  <a:lnTo>
                    <a:pt x="157099" y="176149"/>
                  </a:lnTo>
                  <a:lnTo>
                    <a:pt x="157099" y="0"/>
                  </a:lnTo>
                  <a:lnTo>
                    <a:pt x="471424" y="0"/>
                  </a:lnTo>
                  <a:lnTo>
                    <a:pt x="471424" y="176149"/>
                  </a:lnTo>
                  <a:lnTo>
                    <a:pt x="628650" y="176149"/>
                  </a:lnTo>
                  <a:lnTo>
                    <a:pt x="314325" y="352425"/>
                  </a:lnTo>
                  <a:lnTo>
                    <a:pt x="0" y="17614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dirty="0" sz="18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1800" spc="-2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1800" spc="-2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1800" spc="-4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800" spc="-1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DEFINICIÓN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CONCEPTOS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046076" y="2099672"/>
            <a:ext cx="7139940" cy="3436620"/>
          </a:xfrm>
          <a:prstGeom prst="rect">
            <a:avLst/>
          </a:prstGeom>
        </p:spPr>
        <p:txBody>
          <a:bodyPr wrap="square" lIns="0" tIns="1377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dirty="0" sz="1600" spc="-10" b="1">
                <a:latin typeface="Arial"/>
                <a:cs typeface="Arial"/>
              </a:rPr>
              <a:t>PLANIFICACIÓN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985"/>
              </a:spcBef>
            </a:pPr>
            <a:r>
              <a:rPr dirty="0" sz="1600" b="1">
                <a:latin typeface="Arial"/>
                <a:cs typeface="Arial"/>
              </a:rPr>
              <a:t>Es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</a:t>
            </a:r>
            <a:r>
              <a:rPr dirty="0" sz="1600" spc="-4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coordinación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previa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distintos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factores</a:t>
            </a:r>
            <a:r>
              <a:rPr dirty="0" sz="1600" spc="-2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para</a:t>
            </a:r>
            <a:r>
              <a:rPr dirty="0" sz="1600" spc="-4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consecución</a:t>
            </a:r>
            <a:r>
              <a:rPr dirty="0" sz="1600" spc="-2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50" b="1">
                <a:latin typeface="Arial"/>
                <a:cs typeface="Arial"/>
              </a:rPr>
              <a:t> </a:t>
            </a:r>
            <a:r>
              <a:rPr dirty="0" sz="1600" spc="-25" b="1">
                <a:latin typeface="Arial"/>
                <a:cs typeface="Arial"/>
              </a:rPr>
              <a:t>un </a:t>
            </a:r>
            <a:r>
              <a:rPr dirty="0" sz="1600" spc="-20" b="1">
                <a:latin typeface="Arial"/>
                <a:cs typeface="Arial"/>
              </a:rPr>
              <a:t>fin.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dirty="0" sz="1600" b="1">
                <a:latin typeface="Arial"/>
                <a:cs typeface="Arial"/>
              </a:rPr>
              <a:t>Sienta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las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bases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generales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actuación.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dirty="0" sz="1600" b="1">
                <a:latin typeface="Arial"/>
                <a:cs typeface="Arial"/>
              </a:rPr>
              <a:t>Incluye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la</a:t>
            </a:r>
            <a:r>
              <a:rPr dirty="0" sz="1600" spc="-4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programación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como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un</a:t>
            </a:r>
            <a:r>
              <a:rPr dirty="0" sz="1600" spc="-4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elemento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spc="-20" b="1">
                <a:latin typeface="Arial"/>
                <a:cs typeface="Arial"/>
              </a:rPr>
              <a:t>más.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El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proceso</a:t>
            </a:r>
            <a:r>
              <a:rPr dirty="0" sz="1600" spc="-3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</a:t>
            </a:r>
            <a:r>
              <a:rPr dirty="0" sz="1600" spc="-4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planificación</a:t>
            </a:r>
            <a:r>
              <a:rPr dirty="0" sz="1600" spc="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debe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 spc="-20" b="1">
                <a:latin typeface="Arial"/>
                <a:cs typeface="Arial"/>
              </a:rPr>
              <a:t>ser:</a:t>
            </a:r>
            <a:endParaRPr sz="1600">
              <a:latin typeface="Arial"/>
              <a:cs typeface="Arial"/>
            </a:endParaRPr>
          </a:p>
          <a:p>
            <a:pPr marL="470534" indent="-183515">
              <a:lnSpc>
                <a:spcPct val="100000"/>
              </a:lnSpc>
              <a:spcBef>
                <a:spcPts val="985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dirty="0" u="sng" sz="16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Explicitado</a:t>
            </a:r>
            <a:r>
              <a:rPr dirty="0" sz="1600">
                <a:latin typeface="Arial MT"/>
                <a:cs typeface="Arial MT"/>
              </a:rPr>
              <a:t>: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(qué</a:t>
            </a:r>
            <a:r>
              <a:rPr dirty="0" sz="1600" spc="-1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se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va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a</a:t>
            </a:r>
            <a:r>
              <a:rPr dirty="0" sz="1600" spc="-10">
                <a:latin typeface="Arial MT"/>
                <a:cs typeface="Arial MT"/>
              </a:rPr>
              <a:t> hacer)</a:t>
            </a:r>
            <a:endParaRPr sz="1600">
              <a:latin typeface="Arial MT"/>
              <a:cs typeface="Arial MT"/>
            </a:endParaRPr>
          </a:p>
          <a:p>
            <a:pPr marL="470534" indent="-183515">
              <a:lnSpc>
                <a:spcPct val="100000"/>
              </a:lnSpc>
              <a:spcBef>
                <a:spcPts val="380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dirty="0" u="sng" sz="16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Ordenado</a:t>
            </a:r>
            <a:r>
              <a:rPr dirty="0" sz="1600">
                <a:latin typeface="Arial MT"/>
                <a:cs typeface="Arial MT"/>
              </a:rPr>
              <a:t>:</a:t>
            </a:r>
            <a:r>
              <a:rPr dirty="0" sz="1600" spc="1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(cómo</a:t>
            </a:r>
            <a:r>
              <a:rPr dirty="0" sz="1600" spc="-1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y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cuando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se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va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a</a:t>
            </a:r>
            <a:r>
              <a:rPr dirty="0" sz="1600" spc="-1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hacer)</a:t>
            </a:r>
            <a:endParaRPr sz="1600">
              <a:latin typeface="Arial MT"/>
              <a:cs typeface="Arial MT"/>
            </a:endParaRPr>
          </a:p>
          <a:p>
            <a:pPr marL="470534" indent="-183515">
              <a:lnSpc>
                <a:spcPct val="100000"/>
              </a:lnSpc>
              <a:spcBef>
                <a:spcPts val="385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dirty="0" u="sng" sz="16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Justificado</a:t>
            </a:r>
            <a:r>
              <a:rPr dirty="0" sz="1600">
                <a:latin typeface="Arial MT"/>
                <a:cs typeface="Arial MT"/>
              </a:rPr>
              <a:t>: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(para qué</a:t>
            </a:r>
            <a:r>
              <a:rPr dirty="0" sz="1600" spc="-1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se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va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a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hacer)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DEFINICIÓN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CONCEPTOS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13204" y="2014589"/>
            <a:ext cx="7360284" cy="3646804"/>
          </a:xfrm>
          <a:prstGeom prst="rect">
            <a:avLst/>
          </a:prstGeom>
        </p:spPr>
        <p:txBody>
          <a:bodyPr wrap="square" lIns="0" tIns="1765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90"/>
              </a:spcBef>
            </a:pPr>
            <a:r>
              <a:rPr dirty="0" sz="2400" spc="-10" b="1">
                <a:latin typeface="Arial"/>
                <a:cs typeface="Arial"/>
              </a:rPr>
              <a:t>PROGRAMACIÓN</a:t>
            </a:r>
            <a:endParaRPr sz="2400">
              <a:latin typeface="Arial"/>
              <a:cs typeface="Arial"/>
            </a:endParaRPr>
          </a:p>
          <a:p>
            <a:pPr marL="12700" marR="130810">
              <a:lnSpc>
                <a:spcPct val="100000"/>
              </a:lnSpc>
              <a:spcBef>
                <a:spcPts val="1085"/>
              </a:spcBef>
            </a:pPr>
            <a:r>
              <a:rPr dirty="0" sz="2000" b="1">
                <a:latin typeface="Arial"/>
                <a:cs typeface="Arial"/>
              </a:rPr>
              <a:t>Es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pormenorización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contenidos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actividades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para </a:t>
            </a:r>
            <a:r>
              <a:rPr dirty="0" sz="2000" b="1">
                <a:latin typeface="Arial"/>
                <a:cs typeface="Arial"/>
              </a:rPr>
              <a:t>llegar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consecución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objetivos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propuestos.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35"/>
              </a:spcBef>
            </a:pPr>
            <a:endParaRPr sz="2000">
              <a:latin typeface="Arial"/>
              <a:cs typeface="Arial"/>
            </a:endParaRPr>
          </a:p>
          <a:p>
            <a:pPr marL="1426210">
              <a:lnSpc>
                <a:spcPct val="100000"/>
              </a:lnSpc>
            </a:pPr>
            <a:r>
              <a:rPr dirty="0" u="sng" sz="20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DISEÑO</a:t>
            </a:r>
            <a:r>
              <a:rPr dirty="0" u="sng" sz="2000" spc="-6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20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DE</a:t>
            </a:r>
            <a:r>
              <a:rPr dirty="0" u="sng" sz="2000" spc="-4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20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ENSEÑANZA</a:t>
            </a:r>
            <a:r>
              <a:rPr dirty="0" sz="2000" spc="-10">
                <a:latin typeface="Arial MT"/>
                <a:cs typeface="Arial MT"/>
              </a:rPr>
              <a:t>:</a:t>
            </a:r>
            <a:endParaRPr sz="2000">
              <a:latin typeface="Arial MT"/>
              <a:cs typeface="Arial MT"/>
            </a:endParaRPr>
          </a:p>
          <a:p>
            <a:pPr marL="1769110" marR="5080" indent="-342900">
              <a:lnSpc>
                <a:spcPct val="100000"/>
              </a:lnSpc>
              <a:spcBef>
                <a:spcPts val="1920"/>
              </a:spcBef>
              <a:buChar char="•"/>
              <a:tabLst>
                <a:tab pos="1769110" algn="l"/>
              </a:tabLst>
            </a:pPr>
            <a:r>
              <a:rPr dirty="0" sz="2000">
                <a:latin typeface="Arial MT"/>
                <a:cs typeface="Arial MT"/>
              </a:rPr>
              <a:t>Comprende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selección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estrategias,</a:t>
            </a:r>
            <a:r>
              <a:rPr dirty="0" sz="2000" spc="-6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métodos, </a:t>
            </a:r>
            <a:r>
              <a:rPr dirty="0" sz="2000">
                <a:latin typeface="Arial MT"/>
                <a:cs typeface="Arial MT"/>
              </a:rPr>
              <a:t>recursos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medios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para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desarrollar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programa.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5"/>
              </a:spcBef>
              <a:buFont typeface="Arial MT"/>
              <a:buChar char="•"/>
            </a:pPr>
            <a:endParaRPr sz="2000">
              <a:latin typeface="Arial MT"/>
              <a:cs typeface="Arial MT"/>
            </a:endParaRPr>
          </a:p>
          <a:p>
            <a:pPr marL="1769110" indent="-342900">
              <a:lnSpc>
                <a:spcPct val="100000"/>
              </a:lnSpc>
              <a:spcBef>
                <a:spcPts val="5"/>
              </a:spcBef>
              <a:buChar char="•"/>
              <a:tabLst>
                <a:tab pos="1769110" algn="l"/>
              </a:tabLst>
            </a:pPr>
            <a:r>
              <a:rPr dirty="0" sz="2000">
                <a:latin typeface="Arial MT"/>
                <a:cs typeface="Arial MT"/>
              </a:rPr>
              <a:t>Se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estructura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en</a:t>
            </a:r>
            <a:r>
              <a:rPr dirty="0" sz="2000" spc="-10">
                <a:latin typeface="Arial MT"/>
                <a:cs typeface="Arial MT"/>
              </a:rPr>
              <a:t> sesiones.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¿PARA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QUÉ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ES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NECESARIO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PLANIFICAR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PROGRAMAR?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5940" y="2028715"/>
            <a:ext cx="5824220" cy="3875404"/>
          </a:xfrm>
          <a:prstGeom prst="rect">
            <a:avLst/>
          </a:prstGeom>
        </p:spPr>
        <p:txBody>
          <a:bodyPr wrap="square" lIns="0" tIns="1162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PLANIFICAR</a:t>
            </a:r>
            <a:r>
              <a:rPr dirty="0" u="sng" sz="1800" spc="-3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8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PARA…</a:t>
            </a:r>
            <a:endParaRPr sz="1800">
              <a:latin typeface="Arial"/>
              <a:cs typeface="Arial"/>
            </a:endParaRPr>
          </a:p>
          <a:p>
            <a:pPr marL="468630" indent="-182245">
              <a:lnSpc>
                <a:spcPct val="100000"/>
              </a:lnSpc>
              <a:spcBef>
                <a:spcPts val="8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>
                <a:latin typeface="Arial MT"/>
                <a:cs typeface="Arial MT"/>
              </a:rPr>
              <a:t>…DEFINIR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10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PROBLEMA.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>
                <a:latin typeface="Arial MT"/>
                <a:cs typeface="Arial MT"/>
              </a:rPr>
              <a:t>…TENER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CLARAS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IDEAS.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9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 spc="-10">
                <a:latin typeface="Arial MT"/>
                <a:cs typeface="Arial MT"/>
              </a:rPr>
              <a:t>…ESTABLECER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METAS.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 spc="-25">
                <a:latin typeface="Arial MT"/>
                <a:cs typeface="Arial MT"/>
              </a:rPr>
              <a:t>…ATENDER</a:t>
            </a:r>
            <a:r>
              <a:rPr dirty="0" sz="1800" spc="-10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8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DIVERSIDAD.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20"/>
              </a:spcBef>
              <a:buClr>
                <a:srgbClr val="D1282D"/>
              </a:buClr>
              <a:buFont typeface="Arial MT"/>
              <a:buChar char="•"/>
            </a:pP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u="sng" sz="18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PROGRAMAR</a:t>
            </a:r>
            <a:r>
              <a:rPr dirty="0" u="sng" sz="1800" spc="-7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8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PARA…</a:t>
            </a:r>
            <a:endParaRPr sz="1800">
              <a:latin typeface="Arial"/>
              <a:cs typeface="Arial"/>
            </a:endParaRPr>
          </a:p>
          <a:p>
            <a:pPr marL="468630" indent="-182245">
              <a:lnSpc>
                <a:spcPct val="100000"/>
              </a:lnSpc>
              <a:spcBef>
                <a:spcPts val="8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 spc="-25">
                <a:latin typeface="Arial MT"/>
                <a:cs typeface="Arial MT"/>
              </a:rPr>
              <a:t>…FACILITAR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1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TRABAJO.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9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>
                <a:latin typeface="Arial MT"/>
                <a:cs typeface="Arial MT"/>
              </a:rPr>
              <a:t>…NO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IMPROVISAR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SOBRE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MARCHA.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 spc="-10">
                <a:latin typeface="Arial MT"/>
                <a:cs typeface="Arial MT"/>
              </a:rPr>
              <a:t>…ESTABLECER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-9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PROGRESIÓN</a:t>
            </a:r>
            <a:r>
              <a:rPr dirty="0" sz="1800" spc="-114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ADECUADA.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 spc="-10">
                <a:latin typeface="Arial MT"/>
                <a:cs typeface="Arial MT"/>
              </a:rPr>
              <a:t>…EVITAR</a:t>
            </a:r>
            <a:r>
              <a:rPr dirty="0" sz="1800" spc="-11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REPETICIONES.</a:t>
            </a:r>
            <a:endParaRPr sz="1800">
              <a:latin typeface="Arial MT"/>
              <a:cs typeface="Arial MT"/>
            </a:endParaRPr>
          </a:p>
          <a:p>
            <a:pPr marL="468630" indent="-182245">
              <a:lnSpc>
                <a:spcPct val="100000"/>
              </a:lnSpc>
              <a:spcBef>
                <a:spcPts val="215"/>
              </a:spcBef>
              <a:buClr>
                <a:srgbClr val="D1282D"/>
              </a:buClr>
              <a:buChar char="•"/>
              <a:tabLst>
                <a:tab pos="468630" algn="l"/>
              </a:tabLst>
            </a:pPr>
            <a:r>
              <a:rPr dirty="0" sz="1800" spc="-25">
                <a:latin typeface="Arial MT"/>
                <a:cs typeface="Arial MT"/>
              </a:rPr>
              <a:t>…FACILITAR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8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INFORMACIÓN</a:t>
            </a:r>
            <a:r>
              <a:rPr dirty="0" sz="1800" spc="-10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10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9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ALUMNOS.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NIVELES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PLANIFICACIÓN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EDUCATIVA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2737622" y="2731730"/>
            <a:ext cx="4311650" cy="2526030"/>
            <a:chOff x="2737622" y="2731730"/>
            <a:chExt cx="4311650" cy="2526030"/>
          </a:xfrm>
        </p:grpSpPr>
        <p:sp>
          <p:nvSpPr>
            <p:cNvPr id="16" name="object 16" descr=""/>
            <p:cNvSpPr/>
            <p:nvPr/>
          </p:nvSpPr>
          <p:spPr>
            <a:xfrm>
              <a:off x="2751909" y="2746018"/>
              <a:ext cx="4283075" cy="2497455"/>
            </a:xfrm>
            <a:custGeom>
              <a:avLst/>
              <a:gdLst/>
              <a:ahLst/>
              <a:cxnLst/>
              <a:rect l="l" t="t" r="r" b="b"/>
              <a:pathLst>
                <a:path w="4283075" h="2497454">
                  <a:moveTo>
                    <a:pt x="682020" y="103"/>
                  </a:moveTo>
                  <a:lnTo>
                    <a:pt x="636949" y="0"/>
                  </a:lnTo>
                  <a:lnTo>
                    <a:pt x="591820" y="470"/>
                  </a:lnTo>
                  <a:lnTo>
                    <a:pt x="546635" y="1515"/>
                  </a:lnTo>
                  <a:lnTo>
                    <a:pt x="501394" y="3135"/>
                  </a:lnTo>
                  <a:lnTo>
                    <a:pt x="456096" y="5329"/>
                  </a:lnTo>
                  <a:lnTo>
                    <a:pt x="410741" y="8097"/>
                  </a:lnTo>
                  <a:lnTo>
                    <a:pt x="365329" y="11440"/>
                  </a:lnTo>
                  <a:lnTo>
                    <a:pt x="319861" y="15357"/>
                  </a:lnTo>
                  <a:lnTo>
                    <a:pt x="274337" y="19848"/>
                  </a:lnTo>
                  <a:lnTo>
                    <a:pt x="228755" y="24914"/>
                  </a:lnTo>
                  <a:lnTo>
                    <a:pt x="183117" y="30554"/>
                  </a:lnTo>
                  <a:lnTo>
                    <a:pt x="137423" y="36769"/>
                  </a:lnTo>
                  <a:lnTo>
                    <a:pt x="91672" y="43558"/>
                  </a:lnTo>
                  <a:lnTo>
                    <a:pt x="45864" y="50921"/>
                  </a:lnTo>
                  <a:lnTo>
                    <a:pt x="0" y="58859"/>
                  </a:lnTo>
                  <a:lnTo>
                    <a:pt x="50331" y="58957"/>
                  </a:lnTo>
                  <a:lnTo>
                    <a:pt x="100448" y="59578"/>
                  </a:lnTo>
                  <a:lnTo>
                    <a:pt x="150349" y="60721"/>
                  </a:lnTo>
                  <a:lnTo>
                    <a:pt x="200034" y="62387"/>
                  </a:lnTo>
                  <a:lnTo>
                    <a:pt x="249504" y="64575"/>
                  </a:lnTo>
                  <a:lnTo>
                    <a:pt x="298759" y="67286"/>
                  </a:lnTo>
                  <a:lnTo>
                    <a:pt x="347799" y="70520"/>
                  </a:lnTo>
                  <a:lnTo>
                    <a:pt x="396623" y="74276"/>
                  </a:lnTo>
                  <a:lnTo>
                    <a:pt x="445231" y="78555"/>
                  </a:lnTo>
                  <a:lnTo>
                    <a:pt x="493624" y="83356"/>
                  </a:lnTo>
                  <a:lnTo>
                    <a:pt x="541802" y="88680"/>
                  </a:lnTo>
                  <a:lnTo>
                    <a:pt x="589765" y="94527"/>
                  </a:lnTo>
                  <a:lnTo>
                    <a:pt x="637512" y="100896"/>
                  </a:lnTo>
                  <a:lnTo>
                    <a:pt x="685043" y="107787"/>
                  </a:lnTo>
                  <a:lnTo>
                    <a:pt x="732359" y="115202"/>
                  </a:lnTo>
                  <a:lnTo>
                    <a:pt x="779460" y="123138"/>
                  </a:lnTo>
                  <a:lnTo>
                    <a:pt x="826346" y="131598"/>
                  </a:lnTo>
                  <a:lnTo>
                    <a:pt x="873016" y="140580"/>
                  </a:lnTo>
                  <a:lnTo>
                    <a:pt x="919470" y="150084"/>
                  </a:lnTo>
                  <a:lnTo>
                    <a:pt x="965709" y="160111"/>
                  </a:lnTo>
                  <a:lnTo>
                    <a:pt x="1011733" y="170661"/>
                  </a:lnTo>
                  <a:lnTo>
                    <a:pt x="1057542" y="181733"/>
                  </a:lnTo>
                  <a:lnTo>
                    <a:pt x="1103135" y="193328"/>
                  </a:lnTo>
                  <a:lnTo>
                    <a:pt x="1148512" y="205446"/>
                  </a:lnTo>
                  <a:lnTo>
                    <a:pt x="1193674" y="218086"/>
                  </a:lnTo>
                  <a:lnTo>
                    <a:pt x="1238621" y="231248"/>
                  </a:lnTo>
                  <a:lnTo>
                    <a:pt x="1283353" y="244934"/>
                  </a:lnTo>
                  <a:lnTo>
                    <a:pt x="1327869" y="259141"/>
                  </a:lnTo>
                  <a:lnTo>
                    <a:pt x="1372169" y="273872"/>
                  </a:lnTo>
                  <a:lnTo>
                    <a:pt x="1416254" y="289125"/>
                  </a:lnTo>
                  <a:lnTo>
                    <a:pt x="1460124" y="304900"/>
                  </a:lnTo>
                  <a:lnTo>
                    <a:pt x="1503779" y="321198"/>
                  </a:lnTo>
                  <a:lnTo>
                    <a:pt x="1547218" y="338019"/>
                  </a:lnTo>
                  <a:lnTo>
                    <a:pt x="1590441" y="355362"/>
                  </a:lnTo>
                  <a:lnTo>
                    <a:pt x="1633449" y="373228"/>
                  </a:lnTo>
                  <a:lnTo>
                    <a:pt x="1676242" y="391616"/>
                  </a:lnTo>
                  <a:lnTo>
                    <a:pt x="1718820" y="410527"/>
                  </a:lnTo>
                  <a:lnTo>
                    <a:pt x="1761182" y="429961"/>
                  </a:lnTo>
                  <a:lnTo>
                    <a:pt x="1803328" y="449917"/>
                  </a:lnTo>
                  <a:lnTo>
                    <a:pt x="1845259" y="470396"/>
                  </a:lnTo>
                  <a:lnTo>
                    <a:pt x="1886975" y="491397"/>
                  </a:lnTo>
                  <a:lnTo>
                    <a:pt x="1928475" y="512921"/>
                  </a:lnTo>
                  <a:lnTo>
                    <a:pt x="1969760" y="534967"/>
                  </a:lnTo>
                  <a:lnTo>
                    <a:pt x="2010830" y="557536"/>
                  </a:lnTo>
                  <a:lnTo>
                    <a:pt x="2051684" y="580628"/>
                  </a:lnTo>
                  <a:lnTo>
                    <a:pt x="2092323" y="604242"/>
                  </a:lnTo>
                  <a:lnTo>
                    <a:pt x="2132746" y="628379"/>
                  </a:lnTo>
                  <a:lnTo>
                    <a:pt x="2172954" y="653038"/>
                  </a:lnTo>
                  <a:lnTo>
                    <a:pt x="2212946" y="678220"/>
                  </a:lnTo>
                  <a:lnTo>
                    <a:pt x="2252723" y="703925"/>
                  </a:lnTo>
                  <a:lnTo>
                    <a:pt x="2292285" y="730152"/>
                  </a:lnTo>
                  <a:lnTo>
                    <a:pt x="2331631" y="756901"/>
                  </a:lnTo>
                  <a:lnTo>
                    <a:pt x="2370762" y="784174"/>
                  </a:lnTo>
                  <a:lnTo>
                    <a:pt x="2409678" y="811968"/>
                  </a:lnTo>
                  <a:lnTo>
                    <a:pt x="2448378" y="840286"/>
                  </a:lnTo>
                  <a:lnTo>
                    <a:pt x="2486862" y="869126"/>
                  </a:lnTo>
                  <a:lnTo>
                    <a:pt x="2525132" y="898488"/>
                  </a:lnTo>
                  <a:lnTo>
                    <a:pt x="2563185" y="928374"/>
                  </a:lnTo>
                  <a:lnTo>
                    <a:pt x="2601024" y="958781"/>
                  </a:lnTo>
                  <a:lnTo>
                    <a:pt x="2638647" y="989712"/>
                  </a:lnTo>
                  <a:lnTo>
                    <a:pt x="2676054" y="1021164"/>
                  </a:lnTo>
                  <a:lnTo>
                    <a:pt x="2713247" y="1053140"/>
                  </a:lnTo>
                  <a:lnTo>
                    <a:pt x="2750223" y="1085638"/>
                  </a:lnTo>
                  <a:lnTo>
                    <a:pt x="2786985" y="1118659"/>
                  </a:lnTo>
                  <a:lnTo>
                    <a:pt x="2823531" y="1152202"/>
                  </a:lnTo>
                  <a:lnTo>
                    <a:pt x="2859861" y="1186268"/>
                  </a:lnTo>
                  <a:lnTo>
                    <a:pt x="2895976" y="1220856"/>
                  </a:lnTo>
                  <a:lnTo>
                    <a:pt x="2931876" y="1255967"/>
                  </a:lnTo>
                  <a:lnTo>
                    <a:pt x="2967560" y="1291600"/>
                  </a:lnTo>
                  <a:lnTo>
                    <a:pt x="3003029" y="1327756"/>
                  </a:lnTo>
                  <a:lnTo>
                    <a:pt x="3038283" y="1364435"/>
                  </a:lnTo>
                  <a:lnTo>
                    <a:pt x="3073321" y="1401636"/>
                  </a:lnTo>
                  <a:lnTo>
                    <a:pt x="3108143" y="1439360"/>
                  </a:lnTo>
                  <a:lnTo>
                    <a:pt x="3142751" y="1477607"/>
                  </a:lnTo>
                  <a:lnTo>
                    <a:pt x="3177142" y="1516376"/>
                  </a:lnTo>
                  <a:lnTo>
                    <a:pt x="3211319" y="1555667"/>
                  </a:lnTo>
                  <a:lnTo>
                    <a:pt x="3245280" y="1595481"/>
                  </a:lnTo>
                  <a:lnTo>
                    <a:pt x="3279025" y="1635818"/>
                  </a:lnTo>
                  <a:lnTo>
                    <a:pt x="3312555" y="1676677"/>
                  </a:lnTo>
                  <a:lnTo>
                    <a:pt x="3345870" y="1718059"/>
                  </a:lnTo>
                  <a:lnTo>
                    <a:pt x="3378970" y="1759964"/>
                  </a:lnTo>
                  <a:lnTo>
                    <a:pt x="3411853" y="1802391"/>
                  </a:lnTo>
                  <a:lnTo>
                    <a:pt x="3444522" y="1845340"/>
                  </a:lnTo>
                  <a:lnTo>
                    <a:pt x="3476975" y="1888812"/>
                  </a:lnTo>
                  <a:lnTo>
                    <a:pt x="3509213" y="1932807"/>
                  </a:lnTo>
                  <a:lnTo>
                    <a:pt x="3208921" y="2153495"/>
                  </a:lnTo>
                  <a:lnTo>
                    <a:pt x="4283011" y="2497221"/>
                  </a:lnTo>
                  <a:lnTo>
                    <a:pt x="4201325" y="1424198"/>
                  </a:lnTo>
                  <a:lnTo>
                    <a:pt x="3901033" y="1644873"/>
                  </a:lnTo>
                  <a:lnTo>
                    <a:pt x="3860208" y="1601690"/>
                  </a:lnTo>
                  <a:lnTo>
                    <a:pt x="3819326" y="1559082"/>
                  </a:lnTo>
                  <a:lnTo>
                    <a:pt x="3778387" y="1517049"/>
                  </a:lnTo>
                  <a:lnTo>
                    <a:pt x="3737392" y="1475590"/>
                  </a:lnTo>
                  <a:lnTo>
                    <a:pt x="3696340" y="1434705"/>
                  </a:lnTo>
                  <a:lnTo>
                    <a:pt x="3655232" y="1394394"/>
                  </a:lnTo>
                  <a:lnTo>
                    <a:pt x="3614067" y="1354658"/>
                  </a:lnTo>
                  <a:lnTo>
                    <a:pt x="3572845" y="1315496"/>
                  </a:lnTo>
                  <a:lnTo>
                    <a:pt x="3531567" y="1276909"/>
                  </a:lnTo>
                  <a:lnTo>
                    <a:pt x="3490232" y="1238896"/>
                  </a:lnTo>
                  <a:lnTo>
                    <a:pt x="3448840" y="1201458"/>
                  </a:lnTo>
                  <a:lnTo>
                    <a:pt x="3407392" y="1164593"/>
                  </a:lnTo>
                  <a:lnTo>
                    <a:pt x="3365887" y="1128304"/>
                  </a:lnTo>
                  <a:lnTo>
                    <a:pt x="3324326" y="1092588"/>
                  </a:lnTo>
                  <a:lnTo>
                    <a:pt x="3282708" y="1057447"/>
                  </a:lnTo>
                  <a:lnTo>
                    <a:pt x="3241034" y="1022880"/>
                  </a:lnTo>
                  <a:lnTo>
                    <a:pt x="3199302" y="988888"/>
                  </a:lnTo>
                  <a:lnTo>
                    <a:pt x="3157515" y="955470"/>
                  </a:lnTo>
                  <a:lnTo>
                    <a:pt x="3115670" y="922627"/>
                  </a:lnTo>
                  <a:lnTo>
                    <a:pt x="3073769" y="890357"/>
                  </a:lnTo>
                  <a:lnTo>
                    <a:pt x="3031811" y="858663"/>
                  </a:lnTo>
                  <a:lnTo>
                    <a:pt x="2989797" y="827542"/>
                  </a:lnTo>
                  <a:lnTo>
                    <a:pt x="2947726" y="796996"/>
                  </a:lnTo>
                  <a:lnTo>
                    <a:pt x="2905599" y="767025"/>
                  </a:lnTo>
                  <a:lnTo>
                    <a:pt x="2863415" y="737627"/>
                  </a:lnTo>
                  <a:lnTo>
                    <a:pt x="2821174" y="708805"/>
                  </a:lnTo>
                  <a:lnTo>
                    <a:pt x="2778877" y="680556"/>
                  </a:lnTo>
                  <a:lnTo>
                    <a:pt x="2736523" y="652882"/>
                  </a:lnTo>
                  <a:lnTo>
                    <a:pt x="2694112" y="625782"/>
                  </a:lnTo>
                  <a:lnTo>
                    <a:pt x="2651645" y="599257"/>
                  </a:lnTo>
                  <a:lnTo>
                    <a:pt x="2609121" y="573306"/>
                  </a:lnTo>
                  <a:lnTo>
                    <a:pt x="2566540" y="547929"/>
                  </a:lnTo>
                  <a:lnTo>
                    <a:pt x="2523903" y="523127"/>
                  </a:lnTo>
                  <a:lnTo>
                    <a:pt x="2481210" y="498899"/>
                  </a:lnTo>
                  <a:lnTo>
                    <a:pt x="2438459" y="475246"/>
                  </a:lnTo>
                  <a:lnTo>
                    <a:pt x="2395653" y="452167"/>
                  </a:lnTo>
                  <a:lnTo>
                    <a:pt x="2352789" y="429662"/>
                  </a:lnTo>
                  <a:lnTo>
                    <a:pt x="2309869" y="407732"/>
                  </a:lnTo>
                  <a:lnTo>
                    <a:pt x="2266892" y="386376"/>
                  </a:lnTo>
                  <a:lnTo>
                    <a:pt x="2223859" y="365594"/>
                  </a:lnTo>
                  <a:lnTo>
                    <a:pt x="2180769" y="345387"/>
                  </a:lnTo>
                  <a:lnTo>
                    <a:pt x="2137622" y="325755"/>
                  </a:lnTo>
                  <a:lnTo>
                    <a:pt x="2094419" y="306696"/>
                  </a:lnTo>
                  <a:lnTo>
                    <a:pt x="2051159" y="288212"/>
                  </a:lnTo>
                  <a:lnTo>
                    <a:pt x="2007843" y="270303"/>
                  </a:lnTo>
                  <a:lnTo>
                    <a:pt x="1964469" y="252967"/>
                  </a:lnTo>
                  <a:lnTo>
                    <a:pt x="1921040" y="236207"/>
                  </a:lnTo>
                  <a:lnTo>
                    <a:pt x="1877553" y="220020"/>
                  </a:lnTo>
                  <a:lnTo>
                    <a:pt x="1834010" y="204408"/>
                  </a:lnTo>
                  <a:lnTo>
                    <a:pt x="1790411" y="189370"/>
                  </a:lnTo>
                  <a:lnTo>
                    <a:pt x="1746755" y="174907"/>
                  </a:lnTo>
                  <a:lnTo>
                    <a:pt x="1703042" y="161018"/>
                  </a:lnTo>
                  <a:lnTo>
                    <a:pt x="1659272" y="147704"/>
                  </a:lnTo>
                  <a:lnTo>
                    <a:pt x="1615446" y="134963"/>
                  </a:lnTo>
                  <a:lnTo>
                    <a:pt x="1571564" y="122798"/>
                  </a:lnTo>
                  <a:lnTo>
                    <a:pt x="1527624" y="111206"/>
                  </a:lnTo>
                  <a:lnTo>
                    <a:pt x="1483629" y="100189"/>
                  </a:lnTo>
                  <a:lnTo>
                    <a:pt x="1439576" y="89747"/>
                  </a:lnTo>
                  <a:lnTo>
                    <a:pt x="1395467" y="79878"/>
                  </a:lnTo>
                  <a:lnTo>
                    <a:pt x="1351301" y="70585"/>
                  </a:lnTo>
                  <a:lnTo>
                    <a:pt x="1307079" y="61865"/>
                  </a:lnTo>
                  <a:lnTo>
                    <a:pt x="1262800" y="53720"/>
                  </a:lnTo>
                  <a:lnTo>
                    <a:pt x="1218464" y="46149"/>
                  </a:lnTo>
                  <a:lnTo>
                    <a:pt x="1174072" y="39153"/>
                  </a:lnTo>
                  <a:lnTo>
                    <a:pt x="1129623" y="32731"/>
                  </a:lnTo>
                  <a:lnTo>
                    <a:pt x="1085118" y="26884"/>
                  </a:lnTo>
                  <a:lnTo>
                    <a:pt x="1040555" y="21610"/>
                  </a:lnTo>
                  <a:lnTo>
                    <a:pt x="995937" y="16912"/>
                  </a:lnTo>
                  <a:lnTo>
                    <a:pt x="951261" y="12787"/>
                  </a:lnTo>
                  <a:lnTo>
                    <a:pt x="906529" y="9237"/>
                  </a:lnTo>
                  <a:lnTo>
                    <a:pt x="861741" y="6262"/>
                  </a:lnTo>
                  <a:lnTo>
                    <a:pt x="816896" y="3861"/>
                  </a:lnTo>
                  <a:lnTo>
                    <a:pt x="771994" y="2034"/>
                  </a:lnTo>
                  <a:lnTo>
                    <a:pt x="727035" y="781"/>
                  </a:lnTo>
                  <a:lnTo>
                    <a:pt x="682020" y="103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751909" y="2746018"/>
              <a:ext cx="4283075" cy="2497455"/>
            </a:xfrm>
            <a:custGeom>
              <a:avLst/>
              <a:gdLst/>
              <a:ahLst/>
              <a:cxnLst/>
              <a:rect l="l" t="t" r="r" b="b"/>
              <a:pathLst>
                <a:path w="4283075" h="2497454">
                  <a:moveTo>
                    <a:pt x="0" y="58859"/>
                  </a:moveTo>
                  <a:lnTo>
                    <a:pt x="45864" y="50921"/>
                  </a:lnTo>
                  <a:lnTo>
                    <a:pt x="91672" y="43558"/>
                  </a:lnTo>
                  <a:lnTo>
                    <a:pt x="137423" y="36769"/>
                  </a:lnTo>
                  <a:lnTo>
                    <a:pt x="183117" y="30554"/>
                  </a:lnTo>
                  <a:lnTo>
                    <a:pt x="228755" y="24914"/>
                  </a:lnTo>
                  <a:lnTo>
                    <a:pt x="274337" y="19848"/>
                  </a:lnTo>
                  <a:lnTo>
                    <a:pt x="319861" y="15357"/>
                  </a:lnTo>
                  <a:lnTo>
                    <a:pt x="365329" y="11440"/>
                  </a:lnTo>
                  <a:lnTo>
                    <a:pt x="410741" y="8097"/>
                  </a:lnTo>
                  <a:lnTo>
                    <a:pt x="456096" y="5329"/>
                  </a:lnTo>
                  <a:lnTo>
                    <a:pt x="501394" y="3135"/>
                  </a:lnTo>
                  <a:lnTo>
                    <a:pt x="546635" y="1515"/>
                  </a:lnTo>
                  <a:lnTo>
                    <a:pt x="591820" y="470"/>
                  </a:lnTo>
                  <a:lnTo>
                    <a:pt x="636949" y="0"/>
                  </a:lnTo>
                  <a:lnTo>
                    <a:pt x="682020" y="103"/>
                  </a:lnTo>
                  <a:lnTo>
                    <a:pt x="727035" y="781"/>
                  </a:lnTo>
                  <a:lnTo>
                    <a:pt x="771994" y="2034"/>
                  </a:lnTo>
                  <a:lnTo>
                    <a:pt x="816896" y="3861"/>
                  </a:lnTo>
                  <a:lnTo>
                    <a:pt x="861741" y="6262"/>
                  </a:lnTo>
                  <a:lnTo>
                    <a:pt x="906529" y="9237"/>
                  </a:lnTo>
                  <a:lnTo>
                    <a:pt x="951261" y="12787"/>
                  </a:lnTo>
                  <a:lnTo>
                    <a:pt x="995937" y="16912"/>
                  </a:lnTo>
                  <a:lnTo>
                    <a:pt x="1040555" y="21610"/>
                  </a:lnTo>
                  <a:lnTo>
                    <a:pt x="1085118" y="26884"/>
                  </a:lnTo>
                  <a:lnTo>
                    <a:pt x="1129623" y="32731"/>
                  </a:lnTo>
                  <a:lnTo>
                    <a:pt x="1174072" y="39153"/>
                  </a:lnTo>
                  <a:lnTo>
                    <a:pt x="1218464" y="46149"/>
                  </a:lnTo>
                  <a:lnTo>
                    <a:pt x="1262800" y="53720"/>
                  </a:lnTo>
                  <a:lnTo>
                    <a:pt x="1307079" y="61865"/>
                  </a:lnTo>
                  <a:lnTo>
                    <a:pt x="1351301" y="70585"/>
                  </a:lnTo>
                  <a:lnTo>
                    <a:pt x="1395467" y="79878"/>
                  </a:lnTo>
                  <a:lnTo>
                    <a:pt x="1439576" y="89747"/>
                  </a:lnTo>
                  <a:lnTo>
                    <a:pt x="1483629" y="100189"/>
                  </a:lnTo>
                  <a:lnTo>
                    <a:pt x="1527624" y="111206"/>
                  </a:lnTo>
                  <a:lnTo>
                    <a:pt x="1571564" y="122798"/>
                  </a:lnTo>
                  <a:lnTo>
                    <a:pt x="1615446" y="134963"/>
                  </a:lnTo>
                  <a:lnTo>
                    <a:pt x="1659272" y="147704"/>
                  </a:lnTo>
                  <a:lnTo>
                    <a:pt x="1703042" y="161018"/>
                  </a:lnTo>
                  <a:lnTo>
                    <a:pt x="1746755" y="174907"/>
                  </a:lnTo>
                  <a:lnTo>
                    <a:pt x="1790411" y="189370"/>
                  </a:lnTo>
                  <a:lnTo>
                    <a:pt x="1834010" y="204408"/>
                  </a:lnTo>
                  <a:lnTo>
                    <a:pt x="1877553" y="220020"/>
                  </a:lnTo>
                  <a:lnTo>
                    <a:pt x="1921040" y="236207"/>
                  </a:lnTo>
                  <a:lnTo>
                    <a:pt x="1964469" y="252967"/>
                  </a:lnTo>
                  <a:lnTo>
                    <a:pt x="2007843" y="270303"/>
                  </a:lnTo>
                  <a:lnTo>
                    <a:pt x="2051159" y="288212"/>
                  </a:lnTo>
                  <a:lnTo>
                    <a:pt x="2094419" y="306696"/>
                  </a:lnTo>
                  <a:lnTo>
                    <a:pt x="2137622" y="325755"/>
                  </a:lnTo>
                  <a:lnTo>
                    <a:pt x="2180769" y="345387"/>
                  </a:lnTo>
                  <a:lnTo>
                    <a:pt x="2223859" y="365594"/>
                  </a:lnTo>
                  <a:lnTo>
                    <a:pt x="2266892" y="386376"/>
                  </a:lnTo>
                  <a:lnTo>
                    <a:pt x="2309869" y="407732"/>
                  </a:lnTo>
                  <a:lnTo>
                    <a:pt x="2352789" y="429662"/>
                  </a:lnTo>
                  <a:lnTo>
                    <a:pt x="2395653" y="452167"/>
                  </a:lnTo>
                  <a:lnTo>
                    <a:pt x="2438459" y="475246"/>
                  </a:lnTo>
                  <a:lnTo>
                    <a:pt x="2481210" y="498899"/>
                  </a:lnTo>
                  <a:lnTo>
                    <a:pt x="2523903" y="523127"/>
                  </a:lnTo>
                  <a:lnTo>
                    <a:pt x="2566540" y="547929"/>
                  </a:lnTo>
                  <a:lnTo>
                    <a:pt x="2609121" y="573306"/>
                  </a:lnTo>
                  <a:lnTo>
                    <a:pt x="2651645" y="599257"/>
                  </a:lnTo>
                  <a:lnTo>
                    <a:pt x="2694112" y="625782"/>
                  </a:lnTo>
                  <a:lnTo>
                    <a:pt x="2736523" y="652882"/>
                  </a:lnTo>
                  <a:lnTo>
                    <a:pt x="2778877" y="680556"/>
                  </a:lnTo>
                  <a:lnTo>
                    <a:pt x="2821174" y="708805"/>
                  </a:lnTo>
                  <a:lnTo>
                    <a:pt x="2863415" y="737627"/>
                  </a:lnTo>
                  <a:lnTo>
                    <a:pt x="2905599" y="767025"/>
                  </a:lnTo>
                  <a:lnTo>
                    <a:pt x="2947726" y="796996"/>
                  </a:lnTo>
                  <a:lnTo>
                    <a:pt x="2989797" y="827542"/>
                  </a:lnTo>
                  <a:lnTo>
                    <a:pt x="3031811" y="858663"/>
                  </a:lnTo>
                  <a:lnTo>
                    <a:pt x="3073769" y="890357"/>
                  </a:lnTo>
                  <a:lnTo>
                    <a:pt x="3115670" y="922627"/>
                  </a:lnTo>
                  <a:lnTo>
                    <a:pt x="3157515" y="955470"/>
                  </a:lnTo>
                  <a:lnTo>
                    <a:pt x="3199302" y="988888"/>
                  </a:lnTo>
                  <a:lnTo>
                    <a:pt x="3241034" y="1022880"/>
                  </a:lnTo>
                  <a:lnTo>
                    <a:pt x="3282708" y="1057447"/>
                  </a:lnTo>
                  <a:lnTo>
                    <a:pt x="3324326" y="1092588"/>
                  </a:lnTo>
                  <a:lnTo>
                    <a:pt x="3365887" y="1128304"/>
                  </a:lnTo>
                  <a:lnTo>
                    <a:pt x="3407392" y="1164593"/>
                  </a:lnTo>
                  <a:lnTo>
                    <a:pt x="3448840" y="1201458"/>
                  </a:lnTo>
                  <a:lnTo>
                    <a:pt x="3490232" y="1238896"/>
                  </a:lnTo>
                  <a:lnTo>
                    <a:pt x="3531567" y="1276909"/>
                  </a:lnTo>
                  <a:lnTo>
                    <a:pt x="3572845" y="1315496"/>
                  </a:lnTo>
                  <a:lnTo>
                    <a:pt x="3614067" y="1354658"/>
                  </a:lnTo>
                  <a:lnTo>
                    <a:pt x="3655232" y="1394394"/>
                  </a:lnTo>
                  <a:lnTo>
                    <a:pt x="3696340" y="1434705"/>
                  </a:lnTo>
                  <a:lnTo>
                    <a:pt x="3737392" y="1475590"/>
                  </a:lnTo>
                  <a:lnTo>
                    <a:pt x="3778387" y="1517049"/>
                  </a:lnTo>
                  <a:lnTo>
                    <a:pt x="3819326" y="1559082"/>
                  </a:lnTo>
                  <a:lnTo>
                    <a:pt x="3860208" y="1601690"/>
                  </a:lnTo>
                  <a:lnTo>
                    <a:pt x="3901033" y="1644873"/>
                  </a:lnTo>
                  <a:lnTo>
                    <a:pt x="4201325" y="1424198"/>
                  </a:lnTo>
                  <a:lnTo>
                    <a:pt x="4283011" y="2497221"/>
                  </a:lnTo>
                  <a:lnTo>
                    <a:pt x="3208921" y="2153495"/>
                  </a:lnTo>
                  <a:lnTo>
                    <a:pt x="3509213" y="1932807"/>
                  </a:lnTo>
                  <a:lnTo>
                    <a:pt x="3476975" y="1888812"/>
                  </a:lnTo>
                  <a:lnTo>
                    <a:pt x="3444522" y="1845340"/>
                  </a:lnTo>
                  <a:lnTo>
                    <a:pt x="3411853" y="1802391"/>
                  </a:lnTo>
                  <a:lnTo>
                    <a:pt x="3378970" y="1759964"/>
                  </a:lnTo>
                  <a:lnTo>
                    <a:pt x="3345870" y="1718059"/>
                  </a:lnTo>
                  <a:lnTo>
                    <a:pt x="3312555" y="1676677"/>
                  </a:lnTo>
                  <a:lnTo>
                    <a:pt x="3279025" y="1635818"/>
                  </a:lnTo>
                  <a:lnTo>
                    <a:pt x="3245280" y="1595481"/>
                  </a:lnTo>
                  <a:lnTo>
                    <a:pt x="3211319" y="1555667"/>
                  </a:lnTo>
                  <a:lnTo>
                    <a:pt x="3177142" y="1516376"/>
                  </a:lnTo>
                  <a:lnTo>
                    <a:pt x="3142751" y="1477607"/>
                  </a:lnTo>
                  <a:lnTo>
                    <a:pt x="3108143" y="1439360"/>
                  </a:lnTo>
                  <a:lnTo>
                    <a:pt x="3073321" y="1401636"/>
                  </a:lnTo>
                  <a:lnTo>
                    <a:pt x="3038283" y="1364435"/>
                  </a:lnTo>
                  <a:lnTo>
                    <a:pt x="3003029" y="1327756"/>
                  </a:lnTo>
                  <a:lnTo>
                    <a:pt x="2967560" y="1291600"/>
                  </a:lnTo>
                  <a:lnTo>
                    <a:pt x="2931876" y="1255967"/>
                  </a:lnTo>
                  <a:lnTo>
                    <a:pt x="2895976" y="1220856"/>
                  </a:lnTo>
                  <a:lnTo>
                    <a:pt x="2859861" y="1186268"/>
                  </a:lnTo>
                  <a:lnTo>
                    <a:pt x="2823531" y="1152202"/>
                  </a:lnTo>
                  <a:lnTo>
                    <a:pt x="2786985" y="1118659"/>
                  </a:lnTo>
                  <a:lnTo>
                    <a:pt x="2750223" y="1085638"/>
                  </a:lnTo>
                  <a:lnTo>
                    <a:pt x="2713247" y="1053140"/>
                  </a:lnTo>
                  <a:lnTo>
                    <a:pt x="2676054" y="1021164"/>
                  </a:lnTo>
                  <a:lnTo>
                    <a:pt x="2638647" y="989712"/>
                  </a:lnTo>
                  <a:lnTo>
                    <a:pt x="2601024" y="958781"/>
                  </a:lnTo>
                  <a:lnTo>
                    <a:pt x="2563185" y="928374"/>
                  </a:lnTo>
                  <a:lnTo>
                    <a:pt x="2525132" y="898488"/>
                  </a:lnTo>
                  <a:lnTo>
                    <a:pt x="2486862" y="869126"/>
                  </a:lnTo>
                  <a:lnTo>
                    <a:pt x="2448378" y="840286"/>
                  </a:lnTo>
                  <a:lnTo>
                    <a:pt x="2409678" y="811968"/>
                  </a:lnTo>
                  <a:lnTo>
                    <a:pt x="2370762" y="784174"/>
                  </a:lnTo>
                  <a:lnTo>
                    <a:pt x="2331631" y="756901"/>
                  </a:lnTo>
                  <a:lnTo>
                    <a:pt x="2292285" y="730152"/>
                  </a:lnTo>
                  <a:lnTo>
                    <a:pt x="2252723" y="703925"/>
                  </a:lnTo>
                  <a:lnTo>
                    <a:pt x="2212946" y="678220"/>
                  </a:lnTo>
                  <a:lnTo>
                    <a:pt x="2172954" y="653038"/>
                  </a:lnTo>
                  <a:lnTo>
                    <a:pt x="2132746" y="628379"/>
                  </a:lnTo>
                  <a:lnTo>
                    <a:pt x="2092323" y="604242"/>
                  </a:lnTo>
                  <a:lnTo>
                    <a:pt x="2051684" y="580628"/>
                  </a:lnTo>
                  <a:lnTo>
                    <a:pt x="2010830" y="557536"/>
                  </a:lnTo>
                  <a:lnTo>
                    <a:pt x="1969760" y="534967"/>
                  </a:lnTo>
                  <a:lnTo>
                    <a:pt x="1928475" y="512921"/>
                  </a:lnTo>
                  <a:lnTo>
                    <a:pt x="1886975" y="491397"/>
                  </a:lnTo>
                  <a:lnTo>
                    <a:pt x="1845259" y="470396"/>
                  </a:lnTo>
                  <a:lnTo>
                    <a:pt x="1803328" y="449917"/>
                  </a:lnTo>
                  <a:lnTo>
                    <a:pt x="1761182" y="429961"/>
                  </a:lnTo>
                  <a:lnTo>
                    <a:pt x="1718820" y="410527"/>
                  </a:lnTo>
                  <a:lnTo>
                    <a:pt x="1676242" y="391616"/>
                  </a:lnTo>
                  <a:lnTo>
                    <a:pt x="1633449" y="373228"/>
                  </a:lnTo>
                  <a:lnTo>
                    <a:pt x="1590441" y="355362"/>
                  </a:lnTo>
                  <a:lnTo>
                    <a:pt x="1547218" y="338019"/>
                  </a:lnTo>
                  <a:lnTo>
                    <a:pt x="1503779" y="321198"/>
                  </a:lnTo>
                  <a:lnTo>
                    <a:pt x="1460124" y="304900"/>
                  </a:lnTo>
                  <a:lnTo>
                    <a:pt x="1416254" y="289125"/>
                  </a:lnTo>
                  <a:lnTo>
                    <a:pt x="1372169" y="273872"/>
                  </a:lnTo>
                  <a:lnTo>
                    <a:pt x="1327869" y="259141"/>
                  </a:lnTo>
                  <a:lnTo>
                    <a:pt x="1283353" y="244934"/>
                  </a:lnTo>
                  <a:lnTo>
                    <a:pt x="1238621" y="231248"/>
                  </a:lnTo>
                  <a:lnTo>
                    <a:pt x="1193674" y="218086"/>
                  </a:lnTo>
                  <a:lnTo>
                    <a:pt x="1148512" y="205446"/>
                  </a:lnTo>
                  <a:lnTo>
                    <a:pt x="1103135" y="193328"/>
                  </a:lnTo>
                  <a:lnTo>
                    <a:pt x="1057542" y="181733"/>
                  </a:lnTo>
                  <a:lnTo>
                    <a:pt x="1011733" y="170661"/>
                  </a:lnTo>
                  <a:lnTo>
                    <a:pt x="965709" y="160111"/>
                  </a:lnTo>
                  <a:lnTo>
                    <a:pt x="919470" y="150084"/>
                  </a:lnTo>
                  <a:lnTo>
                    <a:pt x="873016" y="140580"/>
                  </a:lnTo>
                  <a:lnTo>
                    <a:pt x="826346" y="131598"/>
                  </a:lnTo>
                  <a:lnTo>
                    <a:pt x="779460" y="123138"/>
                  </a:lnTo>
                  <a:lnTo>
                    <a:pt x="732359" y="115202"/>
                  </a:lnTo>
                  <a:lnTo>
                    <a:pt x="685043" y="107787"/>
                  </a:lnTo>
                  <a:lnTo>
                    <a:pt x="637512" y="100896"/>
                  </a:lnTo>
                  <a:lnTo>
                    <a:pt x="589765" y="94527"/>
                  </a:lnTo>
                  <a:lnTo>
                    <a:pt x="541802" y="88680"/>
                  </a:lnTo>
                  <a:lnTo>
                    <a:pt x="493624" y="83356"/>
                  </a:lnTo>
                  <a:lnTo>
                    <a:pt x="445231" y="78555"/>
                  </a:lnTo>
                  <a:lnTo>
                    <a:pt x="396623" y="74276"/>
                  </a:lnTo>
                  <a:lnTo>
                    <a:pt x="347799" y="70520"/>
                  </a:lnTo>
                  <a:lnTo>
                    <a:pt x="298759" y="67286"/>
                  </a:lnTo>
                  <a:lnTo>
                    <a:pt x="249504" y="64575"/>
                  </a:lnTo>
                  <a:lnTo>
                    <a:pt x="200034" y="62387"/>
                  </a:lnTo>
                  <a:lnTo>
                    <a:pt x="150349" y="60721"/>
                  </a:lnTo>
                  <a:lnTo>
                    <a:pt x="100448" y="59578"/>
                  </a:lnTo>
                  <a:lnTo>
                    <a:pt x="50331" y="58957"/>
                  </a:lnTo>
                  <a:lnTo>
                    <a:pt x="0" y="5885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36627" y="2731782"/>
              <a:ext cx="135851" cy="135864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98117" y="3396781"/>
              <a:ext cx="135851" cy="135864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27612" y="4926274"/>
              <a:ext cx="135851" cy="135851"/>
            </a:xfrm>
            <a:prstGeom prst="rect">
              <a:avLst/>
            </a:prstGeom>
          </p:spPr>
        </p:pic>
      </p:grpSp>
      <p:sp>
        <p:nvSpPr>
          <p:cNvPr id="21" name="object 21" descr=""/>
          <p:cNvSpPr txBox="1"/>
          <p:nvPr/>
        </p:nvSpPr>
        <p:spPr>
          <a:xfrm>
            <a:off x="1065198" y="2193594"/>
            <a:ext cx="2334895" cy="4794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789"/>
              </a:lnSpc>
              <a:spcBef>
                <a:spcPts val="95"/>
              </a:spcBef>
            </a:pPr>
            <a:r>
              <a:rPr dirty="0" sz="1600" spc="-10">
                <a:latin typeface="Arial MT"/>
                <a:cs typeface="Arial MT"/>
              </a:rPr>
              <a:t>MACROPLANIFICACIÓN</a:t>
            </a:r>
            <a:endParaRPr sz="1600">
              <a:latin typeface="Arial MT"/>
              <a:cs typeface="Arial MT"/>
            </a:endParaRPr>
          </a:p>
          <a:p>
            <a:pPr algn="ctr">
              <a:lnSpc>
                <a:spcPts val="1789"/>
              </a:lnSpc>
            </a:pPr>
            <a:r>
              <a:rPr dirty="0" sz="1600" spc="-50">
                <a:latin typeface="Arial MT"/>
                <a:cs typeface="Arial MT"/>
              </a:rPr>
              <a:t>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827313" y="3652866"/>
            <a:ext cx="246634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0">
                <a:latin typeface="Arial MT"/>
                <a:cs typeface="Arial MT"/>
              </a:rPr>
              <a:t>MICROPLANIFICACIÓN.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258678" y="5341931"/>
            <a:ext cx="189039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0">
                <a:latin typeface="Arial MT"/>
                <a:cs typeface="Arial MT"/>
              </a:rPr>
              <a:t>PROGRAMACIÓN.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PROGRAMACIÓN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600" spc="-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826008" y="2186940"/>
            <a:ext cx="6989445" cy="3561715"/>
            <a:chOff x="826008" y="2186940"/>
            <a:chExt cx="6989445" cy="3561715"/>
          </a:xfrm>
        </p:grpSpPr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6008" y="2371344"/>
              <a:ext cx="6989063" cy="428243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6527" y="2186940"/>
              <a:ext cx="4910327" cy="470915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6008" y="2961131"/>
              <a:ext cx="6989063" cy="428243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76528" y="2729483"/>
              <a:ext cx="4910327" cy="59131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26008" y="3550920"/>
              <a:ext cx="6989063" cy="428243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76527" y="3364991"/>
              <a:ext cx="4910327" cy="472439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26008" y="4140707"/>
              <a:ext cx="6989063" cy="428243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76528" y="3954779"/>
              <a:ext cx="4910327" cy="472439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26008" y="4730495"/>
              <a:ext cx="6989063" cy="428243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76527" y="4544567"/>
              <a:ext cx="4910327" cy="472439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6008" y="5320283"/>
              <a:ext cx="6989063" cy="428243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76527" y="5134355"/>
              <a:ext cx="4910327" cy="470915"/>
            </a:xfrm>
            <a:prstGeom prst="rect">
              <a:avLst/>
            </a:prstGeom>
          </p:spPr>
        </p:pic>
      </p:grpSp>
      <p:sp>
        <p:nvSpPr>
          <p:cNvPr id="28" name="object 28" descr=""/>
          <p:cNvSpPr txBox="1"/>
          <p:nvPr/>
        </p:nvSpPr>
        <p:spPr>
          <a:xfrm>
            <a:off x="1386299" y="2294830"/>
            <a:ext cx="3460115" cy="3171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20">
                <a:solidFill>
                  <a:srgbClr val="FFFFFF"/>
                </a:solidFill>
                <a:latin typeface="Arial MT"/>
                <a:cs typeface="Arial MT"/>
              </a:rPr>
              <a:t>EVALUACIÓN</a:t>
            </a:r>
            <a:r>
              <a:rPr dirty="0" sz="13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INICIAL.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40"/>
              </a:spcBef>
            </a:pPr>
            <a:endParaRPr sz="1300">
              <a:latin typeface="Arial MT"/>
              <a:cs typeface="Arial MT"/>
            </a:endParaRPr>
          </a:p>
          <a:p>
            <a:pPr marL="12700" marR="5080">
              <a:lnSpc>
                <a:spcPts val="1340"/>
              </a:lnSpc>
              <a:spcBef>
                <a:spcPts val="5"/>
              </a:spcBef>
            </a:pPr>
            <a:r>
              <a:rPr dirty="0" sz="1300" spc="-20">
                <a:solidFill>
                  <a:srgbClr val="FFFFFF"/>
                </a:solidFill>
                <a:latin typeface="Arial MT"/>
                <a:cs typeface="Arial MT"/>
              </a:rPr>
              <a:t>ESTABLECIMIENTO</a:t>
            </a:r>
            <a:r>
              <a:rPr dirty="0" sz="13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DE LOS OBJETIVOS</a:t>
            </a:r>
            <a:r>
              <a:rPr dirty="0" sz="13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ENSEÑANZA.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10"/>
              </a:spcBef>
            </a:pP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SELECCIÓN</a:t>
            </a:r>
            <a:r>
              <a:rPr dirty="0" sz="13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CONTENIDOS.</a:t>
            </a:r>
            <a:endParaRPr sz="1300">
              <a:latin typeface="Arial MT"/>
              <a:cs typeface="Arial MT"/>
            </a:endParaRPr>
          </a:p>
          <a:p>
            <a:pPr marL="12700" marR="122555">
              <a:lnSpc>
                <a:spcPct val="297600"/>
              </a:lnSpc>
            </a:pP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DISEÑO</a:t>
            </a:r>
            <a:r>
              <a:rPr dirty="0" sz="13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300" spc="-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MÉTODO</a:t>
            </a:r>
            <a:r>
              <a:rPr dirty="0" sz="13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3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ENSEÑANZA. SELECCIÓN</a:t>
            </a:r>
            <a:r>
              <a:rPr dirty="0" sz="13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3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LOS</a:t>
            </a:r>
            <a:r>
              <a:rPr dirty="0" sz="13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MEDIOS</a:t>
            </a:r>
            <a:r>
              <a:rPr dirty="0" sz="13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3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EMPLEAR. </a:t>
            </a:r>
            <a:r>
              <a:rPr dirty="0" sz="1300" spc="-20">
                <a:solidFill>
                  <a:srgbClr val="FFFFFF"/>
                </a:solidFill>
                <a:latin typeface="Arial MT"/>
                <a:cs typeface="Arial MT"/>
              </a:rPr>
              <a:t>EVALUACIÓN</a:t>
            </a:r>
            <a:r>
              <a:rPr dirty="0" sz="13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CONTINUA</a:t>
            </a:r>
            <a:r>
              <a:rPr dirty="0" sz="13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3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Arial MT"/>
                <a:cs typeface="Arial MT"/>
              </a:rPr>
              <a:t>FINAL.</a:t>
            </a:r>
            <a:endParaRPr sz="13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EVALUACIÓN</a:t>
            </a:r>
            <a:r>
              <a:rPr dirty="0" sz="1600" spc="-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INICIAL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723563" y="2848844"/>
            <a:ext cx="4861560" cy="1635125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3200" spc="-10">
                <a:latin typeface="Arial MT"/>
                <a:cs typeface="Arial MT"/>
              </a:rPr>
              <a:t>Conocimiento-concepto.</a:t>
            </a:r>
            <a:endParaRPr sz="32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385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3200" spc="-10">
                <a:latin typeface="Arial MT"/>
                <a:cs typeface="Arial MT"/>
              </a:rPr>
              <a:t>Aptitud-procedimiento.</a:t>
            </a:r>
            <a:endParaRPr sz="32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385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3200" spc="-10">
                <a:latin typeface="Arial MT"/>
                <a:cs typeface="Arial MT"/>
              </a:rPr>
              <a:t>Motivación-actitudes.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ESTABLECIMIENTO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LOS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OBJETIVOS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30421" y="2580526"/>
            <a:ext cx="7507605" cy="170180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469900" marR="281940" indent="-457200">
              <a:lnSpc>
                <a:spcPts val="2380"/>
              </a:lnSpc>
              <a:spcBef>
                <a:spcPts val="390"/>
              </a:spcBef>
              <a:buChar char="•"/>
              <a:tabLst>
                <a:tab pos="469900" algn="l"/>
              </a:tabLst>
            </a:pPr>
            <a:r>
              <a:rPr dirty="0" sz="2200">
                <a:latin typeface="Arial MT"/>
                <a:cs typeface="Arial MT"/>
              </a:rPr>
              <a:t>Identificación:</a:t>
            </a:r>
            <a:r>
              <a:rPr dirty="0" sz="2200" spc="-8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(qué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objetivos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quieres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desarrollar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en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los </a:t>
            </a:r>
            <a:r>
              <a:rPr dirty="0" sz="2200" spc="-10">
                <a:latin typeface="Arial MT"/>
                <a:cs typeface="Arial MT"/>
              </a:rPr>
              <a:t>niños)</a:t>
            </a:r>
            <a:endParaRPr sz="2200">
              <a:latin typeface="Arial MT"/>
              <a:cs typeface="Arial MT"/>
            </a:endParaRPr>
          </a:p>
          <a:p>
            <a:pPr marL="469900" marR="795020" indent="-457200">
              <a:lnSpc>
                <a:spcPts val="2380"/>
              </a:lnSpc>
              <a:spcBef>
                <a:spcPts val="520"/>
              </a:spcBef>
              <a:buChar char="•"/>
              <a:tabLst>
                <a:tab pos="469900" algn="l"/>
              </a:tabLst>
            </a:pPr>
            <a:r>
              <a:rPr dirty="0" sz="2200">
                <a:latin typeface="Arial MT"/>
                <a:cs typeface="Arial MT"/>
              </a:rPr>
              <a:t>Jerarquización:</a:t>
            </a:r>
            <a:r>
              <a:rPr dirty="0" sz="2200" spc="-9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(cuáles</a:t>
            </a:r>
            <a:r>
              <a:rPr dirty="0" sz="2200" spc="-8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son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importantes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conseguir primero)</a:t>
            </a:r>
            <a:endParaRPr sz="22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225"/>
              </a:spcBef>
              <a:buChar char="•"/>
              <a:tabLst>
                <a:tab pos="469265" algn="l"/>
              </a:tabLst>
            </a:pPr>
            <a:r>
              <a:rPr dirty="0" sz="2200">
                <a:latin typeface="Arial MT"/>
                <a:cs typeface="Arial MT"/>
              </a:rPr>
              <a:t>Determinación: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(cuáles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vas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desarrollar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concretamente)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SELECCIÓN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CONTENIDOS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35371" y="2844807"/>
            <a:ext cx="6698615" cy="103124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93700" marR="5080" indent="-381000">
              <a:lnSpc>
                <a:spcPts val="2380"/>
              </a:lnSpc>
              <a:spcBef>
                <a:spcPts val="390"/>
              </a:spcBef>
              <a:buClr>
                <a:srgbClr val="D1282D"/>
              </a:buClr>
              <a:buChar char="•"/>
              <a:tabLst>
                <a:tab pos="393700" algn="l"/>
              </a:tabLst>
            </a:pPr>
            <a:r>
              <a:rPr dirty="0" sz="2200">
                <a:latin typeface="Arial MT"/>
                <a:cs typeface="Arial MT"/>
              </a:rPr>
              <a:t>Selección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contenidos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asociados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a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objetivos: </a:t>
            </a:r>
            <a:r>
              <a:rPr dirty="0" u="sng" sz="22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UU.DD.</a:t>
            </a:r>
            <a:endParaRPr sz="2200">
              <a:latin typeface="Arial MT"/>
              <a:cs typeface="Arial MT"/>
            </a:endParaRPr>
          </a:p>
          <a:p>
            <a:pPr marL="393065" indent="-380365">
              <a:lnSpc>
                <a:spcPct val="100000"/>
              </a:lnSpc>
              <a:spcBef>
                <a:spcPts val="225"/>
              </a:spcBef>
              <a:buClr>
                <a:srgbClr val="D1282D"/>
              </a:buClr>
              <a:buChar char="•"/>
              <a:tabLst>
                <a:tab pos="393065" algn="l"/>
              </a:tabLst>
            </a:pPr>
            <a:r>
              <a:rPr dirty="0" sz="2200">
                <a:latin typeface="Arial MT"/>
                <a:cs typeface="Arial MT"/>
              </a:rPr>
              <a:t>Secuenciación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y</a:t>
            </a:r>
            <a:r>
              <a:rPr dirty="0" sz="2200" spc="-9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temporización: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u="sng" sz="22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Sesión.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DISEÑO</a:t>
            </a:r>
            <a:r>
              <a:rPr dirty="0" sz="16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MÉTODO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ENSEÑANZA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87783" y="2329446"/>
            <a:ext cx="6958330" cy="33597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57195" marR="132080" indent="-381000">
              <a:lnSpc>
                <a:spcPct val="100000"/>
              </a:lnSpc>
              <a:spcBef>
                <a:spcPts val="95"/>
              </a:spcBef>
            </a:pPr>
            <a:r>
              <a:rPr dirty="0" sz="2200">
                <a:latin typeface="Arial MT"/>
                <a:cs typeface="Arial MT"/>
              </a:rPr>
              <a:t>Establecimiento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las</a:t>
            </a:r>
            <a:r>
              <a:rPr dirty="0" sz="2200" spc="-70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estrategias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2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comunicación.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40"/>
              </a:spcBef>
            </a:pPr>
            <a:endParaRPr sz="2200">
              <a:latin typeface="Arial MT"/>
              <a:cs typeface="Arial MT"/>
            </a:endParaRPr>
          </a:p>
          <a:p>
            <a:pPr marL="393065" marR="3690620" indent="-381000">
              <a:lnSpc>
                <a:spcPct val="100000"/>
              </a:lnSpc>
            </a:pPr>
            <a:r>
              <a:rPr dirty="0" sz="2200">
                <a:latin typeface="Arial MT"/>
                <a:cs typeface="Arial MT"/>
              </a:rPr>
              <a:t>Selección</a:t>
            </a:r>
            <a:r>
              <a:rPr dirty="0" sz="2200" spc="-5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4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la</a:t>
            </a:r>
            <a:r>
              <a:rPr dirty="0" sz="2200" spc="-4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técnica</a:t>
            </a:r>
            <a:r>
              <a:rPr dirty="0" sz="2200" spc="-50">
                <a:latin typeface="Arial MT"/>
                <a:cs typeface="Arial MT"/>
              </a:rPr>
              <a:t> </a:t>
            </a:r>
            <a:r>
              <a:rPr dirty="0" sz="2200" spc="-35">
                <a:latin typeface="Arial MT"/>
                <a:cs typeface="Arial MT"/>
              </a:rPr>
              <a:t>de </a:t>
            </a:r>
            <a:r>
              <a:rPr dirty="0" sz="2200" spc="-10">
                <a:latin typeface="Arial MT"/>
                <a:cs typeface="Arial MT"/>
              </a:rPr>
              <a:t>enseñanza.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90"/>
              </a:spcBef>
            </a:pPr>
            <a:endParaRPr sz="2200">
              <a:latin typeface="Arial MT"/>
              <a:cs typeface="Arial MT"/>
            </a:endParaRPr>
          </a:p>
          <a:p>
            <a:pPr marL="2748915" marR="5080">
              <a:lnSpc>
                <a:spcPct val="100000"/>
              </a:lnSpc>
            </a:pPr>
            <a:r>
              <a:rPr dirty="0" sz="2200">
                <a:latin typeface="Arial MT"/>
                <a:cs typeface="Arial MT"/>
              </a:rPr>
              <a:t>Determinación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de</a:t>
            </a:r>
            <a:r>
              <a:rPr dirty="0" sz="2200" spc="-60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los</a:t>
            </a:r>
            <a:r>
              <a:rPr dirty="0" sz="2200" spc="-7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sistemas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 spc="-25">
                <a:latin typeface="Arial MT"/>
                <a:cs typeface="Arial MT"/>
              </a:rPr>
              <a:t>de </a:t>
            </a:r>
            <a:r>
              <a:rPr dirty="0" sz="2200">
                <a:latin typeface="Arial MT"/>
                <a:cs typeface="Arial MT"/>
              </a:rPr>
              <a:t>organización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>
                <a:latin typeface="Arial MT"/>
                <a:cs typeface="Arial MT"/>
              </a:rPr>
              <a:t>y</a:t>
            </a:r>
            <a:r>
              <a:rPr dirty="0" sz="2200" spc="-65">
                <a:latin typeface="Arial MT"/>
                <a:cs typeface="Arial MT"/>
              </a:rPr>
              <a:t> </a:t>
            </a:r>
            <a:r>
              <a:rPr dirty="0" sz="2200" spc="-10">
                <a:latin typeface="Arial MT"/>
                <a:cs typeface="Arial MT"/>
              </a:rPr>
              <a:t>control.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SELECCIÓN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LOS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MEDIOS</a:t>
            </a:r>
            <a:r>
              <a:rPr dirty="0" sz="1600" spc="-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EMPLEAR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92822" y="2555745"/>
            <a:ext cx="6583680" cy="1854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4310" indent="-181610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Char char="•"/>
              <a:tabLst>
                <a:tab pos="194310" algn="l"/>
              </a:tabLst>
            </a:pPr>
            <a:r>
              <a:rPr dirty="0" sz="2400">
                <a:latin typeface="Arial MT"/>
                <a:cs typeface="Arial MT"/>
              </a:rPr>
              <a:t>Instalación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material.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Clr>
                <a:srgbClr val="D1282D"/>
              </a:buClr>
              <a:buFont typeface="Arial MT"/>
              <a:buChar char="•"/>
            </a:pPr>
            <a:endParaRPr sz="2400">
              <a:latin typeface="Arial MT"/>
              <a:cs typeface="Arial MT"/>
            </a:endParaRPr>
          </a:p>
          <a:p>
            <a:pPr marL="194310" indent="-181610">
              <a:lnSpc>
                <a:spcPct val="100000"/>
              </a:lnSpc>
              <a:buClr>
                <a:srgbClr val="D1282D"/>
              </a:buClr>
              <a:buChar char="•"/>
              <a:tabLst>
                <a:tab pos="194310" algn="l"/>
              </a:tabLst>
            </a:pPr>
            <a:r>
              <a:rPr dirty="0" sz="2400">
                <a:latin typeface="Arial MT"/>
                <a:cs typeface="Arial MT"/>
              </a:rPr>
              <a:t>Gestión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acceso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las</a:t>
            </a:r>
            <a:r>
              <a:rPr dirty="0" sz="2400" spc="-3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instalaciones.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Clr>
                <a:srgbClr val="D1282D"/>
              </a:buClr>
              <a:buFont typeface="Arial MT"/>
              <a:buChar char="•"/>
            </a:pPr>
            <a:endParaRPr sz="2400">
              <a:latin typeface="Arial MT"/>
              <a:cs typeface="Arial MT"/>
            </a:endParaRPr>
          </a:p>
          <a:p>
            <a:pPr marL="194310" indent="-181610">
              <a:lnSpc>
                <a:spcPct val="100000"/>
              </a:lnSpc>
              <a:buClr>
                <a:srgbClr val="D1282D"/>
              </a:buClr>
              <a:buChar char="•"/>
              <a:tabLst>
                <a:tab pos="194310" algn="l"/>
              </a:tabLst>
            </a:pPr>
            <a:r>
              <a:rPr dirty="0" sz="2400">
                <a:latin typeface="Arial MT"/>
                <a:cs typeface="Arial MT"/>
              </a:rPr>
              <a:t>Organización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control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para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el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uso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material.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3752913"/>
            <a:ext cx="8382634" cy="1019175"/>
            <a:chOff x="438150" y="3752913"/>
            <a:chExt cx="8382634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3767201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8188261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88261" y="990600"/>
                  </a:lnTo>
                  <a:lnTo>
                    <a:pt x="8232162" y="984693"/>
                  </a:lnTo>
                  <a:lnTo>
                    <a:pt x="8271625" y="968026"/>
                  </a:lnTo>
                  <a:lnTo>
                    <a:pt x="8305069" y="942181"/>
                  </a:lnTo>
                  <a:lnTo>
                    <a:pt x="8330915" y="908736"/>
                  </a:lnTo>
                  <a:lnTo>
                    <a:pt x="8347581" y="869273"/>
                  </a:lnTo>
                  <a:lnTo>
                    <a:pt x="8353488" y="825373"/>
                  </a:lnTo>
                  <a:lnTo>
                    <a:pt x="8353488" y="165100"/>
                  </a:lnTo>
                  <a:lnTo>
                    <a:pt x="8347581" y="121208"/>
                  </a:lnTo>
                  <a:lnTo>
                    <a:pt x="8330915" y="81769"/>
                  </a:lnTo>
                  <a:lnTo>
                    <a:pt x="8305069" y="48355"/>
                  </a:lnTo>
                  <a:lnTo>
                    <a:pt x="8271625" y="22540"/>
                  </a:lnTo>
                  <a:lnTo>
                    <a:pt x="8232162" y="5897"/>
                  </a:lnTo>
                  <a:lnTo>
                    <a:pt x="8188261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3767201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88261" y="0"/>
                  </a:lnTo>
                  <a:lnTo>
                    <a:pt x="8232162" y="5897"/>
                  </a:lnTo>
                  <a:lnTo>
                    <a:pt x="8271625" y="22540"/>
                  </a:lnTo>
                  <a:lnTo>
                    <a:pt x="8305069" y="48355"/>
                  </a:lnTo>
                  <a:lnTo>
                    <a:pt x="8330915" y="81769"/>
                  </a:lnTo>
                  <a:lnTo>
                    <a:pt x="8347581" y="121208"/>
                  </a:lnTo>
                  <a:lnTo>
                    <a:pt x="8353488" y="165100"/>
                  </a:lnTo>
                  <a:lnTo>
                    <a:pt x="8353488" y="825373"/>
                  </a:lnTo>
                  <a:lnTo>
                    <a:pt x="8347581" y="869273"/>
                  </a:lnTo>
                  <a:lnTo>
                    <a:pt x="8330915" y="908736"/>
                  </a:lnTo>
                  <a:lnTo>
                    <a:pt x="8305069" y="942181"/>
                  </a:lnTo>
                  <a:lnTo>
                    <a:pt x="8271625" y="968026"/>
                  </a:lnTo>
                  <a:lnTo>
                    <a:pt x="8232162" y="984693"/>
                  </a:lnTo>
                  <a:lnTo>
                    <a:pt x="8188261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565274"/>
            <a:ext cx="7299325" cy="28625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NORMATIVA.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ct val="100000"/>
              </a:lnSpc>
              <a:buAutoNum type="arabicPeriod"/>
              <a:tabLst>
                <a:tab pos="514984" algn="l"/>
              </a:tabLst>
            </a:pP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FÍSICA: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CUERPO</a:t>
            </a:r>
            <a:r>
              <a:rPr dirty="0" sz="2400" spc="-12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9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MOVIMIENTO.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IMPORTANCIA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EDUCACIÓN</a:t>
            </a:r>
            <a:r>
              <a:rPr dirty="0" sz="2400" spc="-3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FÍSICA.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64821" y="3887068"/>
              <a:ext cx="2013051" cy="1509796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EVALUACIÓN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CONTINUA</a:t>
            </a:r>
            <a:r>
              <a:rPr dirty="0" sz="1600" spc="-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FINAL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68805" y="1832847"/>
            <a:ext cx="7110095" cy="371856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861435" marR="5080" indent="-342900">
              <a:lnSpc>
                <a:spcPct val="80000"/>
              </a:lnSpc>
              <a:spcBef>
                <a:spcPts val="675"/>
              </a:spcBef>
              <a:buFont typeface="Wingdings"/>
              <a:buChar char=""/>
              <a:tabLst>
                <a:tab pos="3861435" algn="l"/>
              </a:tabLst>
            </a:pPr>
            <a:r>
              <a:rPr dirty="0" sz="2400">
                <a:latin typeface="Arial MT"/>
                <a:cs typeface="Arial MT"/>
              </a:rPr>
              <a:t>Evaluación</a:t>
            </a:r>
            <a:r>
              <a:rPr dirty="0" sz="2400" spc="-9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continua </a:t>
            </a:r>
            <a:r>
              <a:rPr dirty="0" sz="2400">
                <a:latin typeface="Arial MT"/>
                <a:cs typeface="Arial MT"/>
              </a:rPr>
              <a:t>formativa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conceptos, procedimientos</a:t>
            </a:r>
            <a:r>
              <a:rPr dirty="0" sz="2400" spc="-30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y </a:t>
            </a:r>
            <a:r>
              <a:rPr dirty="0" sz="2400" spc="-10">
                <a:latin typeface="Arial MT"/>
                <a:cs typeface="Arial MT"/>
              </a:rPr>
              <a:t>actitudes.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65"/>
              </a:spcBef>
            </a:pPr>
            <a:endParaRPr sz="2400">
              <a:latin typeface="Arial MT"/>
              <a:cs typeface="Arial MT"/>
            </a:endParaRPr>
          </a:p>
          <a:p>
            <a:pPr marL="297815" marR="2159000" indent="-285750">
              <a:lnSpc>
                <a:spcPct val="8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000">
                <a:latin typeface="Arial MT"/>
                <a:cs typeface="Arial MT"/>
              </a:rPr>
              <a:t>Evaluación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continua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adecuación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 spc="-25">
                <a:latin typeface="Arial MT"/>
                <a:cs typeface="Arial MT"/>
              </a:rPr>
              <a:t>de </a:t>
            </a:r>
            <a:r>
              <a:rPr dirty="0" sz="2000" spc="-25">
                <a:latin typeface="Arial MT"/>
                <a:cs typeface="Arial MT"/>
              </a:rPr>
              <a:t>	</a:t>
            </a:r>
            <a:r>
              <a:rPr dirty="0" sz="2000">
                <a:latin typeface="Arial MT"/>
                <a:cs typeface="Arial MT"/>
              </a:rPr>
              <a:t>objetivos,</a:t>
            </a:r>
            <a:r>
              <a:rPr dirty="0" sz="2000" spc="-5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contenidos,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métodos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medios.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Font typeface="Wingdings"/>
              <a:buChar char=""/>
            </a:pPr>
            <a:endParaRPr sz="20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"/>
              <a:tabLst>
                <a:tab pos="298450" algn="l"/>
              </a:tabLst>
            </a:pPr>
            <a:r>
              <a:rPr dirty="0" sz="2000">
                <a:latin typeface="Arial MT"/>
                <a:cs typeface="Arial MT"/>
              </a:rPr>
              <a:t>Evaluación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final</a:t>
            </a:r>
            <a:r>
              <a:rPr dirty="0" sz="2000" spc="-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proceso-producto.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80"/>
              </a:spcBef>
              <a:buFont typeface="Wingdings"/>
              <a:buChar char=""/>
            </a:pPr>
            <a:endParaRPr sz="2000">
              <a:latin typeface="Arial MT"/>
              <a:cs typeface="Arial MT"/>
            </a:endParaRPr>
          </a:p>
          <a:p>
            <a:pPr marL="297815" marR="2308860" indent="-285750">
              <a:lnSpc>
                <a:spcPct val="8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000">
                <a:latin typeface="Arial MT"/>
                <a:cs typeface="Arial MT"/>
              </a:rPr>
              <a:t>Evaluación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final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eficacia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global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25">
                <a:latin typeface="Arial MT"/>
                <a:cs typeface="Arial MT"/>
              </a:rPr>
              <a:t>del </a:t>
            </a:r>
            <a:r>
              <a:rPr dirty="0" sz="2000" spc="-25">
                <a:latin typeface="Arial MT"/>
                <a:cs typeface="Arial MT"/>
              </a:rPr>
              <a:t>	</a:t>
            </a:r>
            <a:r>
              <a:rPr dirty="0" sz="2000" spc="-10">
                <a:latin typeface="Arial MT"/>
                <a:cs typeface="Arial MT"/>
              </a:rPr>
              <a:t>sistema.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CRITERIOS</a:t>
            </a:r>
            <a:r>
              <a:rPr dirty="0" sz="16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BÁSICOS</a:t>
            </a:r>
            <a:r>
              <a:rPr dirty="0" sz="16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PROGRAMACIÓN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92308" y="1995022"/>
            <a:ext cx="6898640" cy="359219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621665" indent="-608965">
              <a:lnSpc>
                <a:spcPct val="100000"/>
              </a:lnSpc>
              <a:spcBef>
                <a:spcPts val="1180"/>
              </a:spcBef>
              <a:buAutoNum type="arabicPeriod"/>
              <a:tabLst>
                <a:tab pos="621665" algn="l"/>
              </a:tabLst>
            </a:pPr>
            <a:r>
              <a:rPr dirty="0" sz="2000" b="1">
                <a:latin typeface="Arial"/>
                <a:cs typeface="Arial"/>
              </a:rPr>
              <a:t>PRINCIPIO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GENERAL</a:t>
            </a:r>
            <a:r>
              <a:rPr dirty="0" sz="2000" spc="-9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E.F.</a:t>
            </a:r>
            <a:endParaRPr sz="2000">
              <a:latin typeface="Arial"/>
              <a:cs typeface="Arial"/>
            </a:endParaRPr>
          </a:p>
          <a:p>
            <a:pPr marL="621665" indent="-60896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621665" algn="l"/>
              </a:tabLst>
            </a:pPr>
            <a:r>
              <a:rPr dirty="0" sz="2000" spc="-10" b="1">
                <a:latin typeface="Arial"/>
                <a:cs typeface="Arial"/>
              </a:rPr>
              <a:t>RELACIONAR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CONTENIDOS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OBJETIVOS.</a:t>
            </a:r>
            <a:endParaRPr sz="2000">
              <a:latin typeface="Arial"/>
              <a:cs typeface="Arial"/>
            </a:endParaRPr>
          </a:p>
          <a:p>
            <a:pPr marL="622300" marR="591820" indent="-609600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622300" algn="l"/>
              </a:tabLst>
            </a:pPr>
            <a:r>
              <a:rPr dirty="0" sz="2000" b="1">
                <a:latin typeface="Arial"/>
                <a:cs typeface="Arial"/>
              </a:rPr>
              <a:t>SELECCIÓN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TAREAS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MENOR</a:t>
            </a:r>
            <a:r>
              <a:rPr dirty="0" sz="2000" spc="-1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1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MAYOR COMPLEJIDAD.</a:t>
            </a:r>
            <a:endParaRPr sz="2000">
              <a:latin typeface="Arial"/>
              <a:cs typeface="Arial"/>
            </a:endParaRPr>
          </a:p>
          <a:p>
            <a:pPr marL="621665" indent="-60896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621665" algn="l"/>
              </a:tabLst>
            </a:pPr>
            <a:r>
              <a:rPr dirty="0" sz="2000" spc="-10" b="1">
                <a:latin typeface="Arial"/>
                <a:cs typeface="Arial"/>
              </a:rPr>
              <a:t>UTILIZACIÓN</a:t>
            </a:r>
            <a:r>
              <a:rPr dirty="0" sz="2000" spc="-1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ADECUADA</a:t>
            </a:r>
            <a:r>
              <a:rPr dirty="0" sz="2000" spc="-10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9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TRANSFERENCIA.</a:t>
            </a:r>
            <a:endParaRPr sz="2000">
              <a:latin typeface="Arial"/>
              <a:cs typeface="Arial"/>
            </a:endParaRPr>
          </a:p>
          <a:p>
            <a:pPr marL="622300" marR="1280160" indent="-609600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622300" algn="l"/>
              </a:tabLst>
            </a:pPr>
            <a:r>
              <a:rPr dirty="0" sz="2000" b="1">
                <a:latin typeface="Arial"/>
                <a:cs typeface="Arial"/>
              </a:rPr>
              <a:t>PROGRESIÓN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CUANTO</a:t>
            </a:r>
            <a:r>
              <a:rPr dirty="0" sz="2000" spc="-1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10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FACTORES CUALITATIVOS/CUANTITATIVOS.</a:t>
            </a:r>
            <a:endParaRPr sz="2000">
              <a:latin typeface="Arial"/>
              <a:cs typeface="Arial"/>
            </a:endParaRPr>
          </a:p>
          <a:p>
            <a:pPr marL="622300" marR="1497330" indent="-609600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622300" algn="l"/>
              </a:tabLst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90" b="1">
                <a:latin typeface="Arial"/>
                <a:cs typeface="Arial"/>
              </a:rPr>
              <a:t> </a:t>
            </a:r>
            <a:r>
              <a:rPr dirty="0" sz="2000" spc="-30" b="1">
                <a:latin typeface="Arial"/>
                <a:cs typeface="Arial"/>
              </a:rPr>
              <a:t>IMPORTANCIA</a:t>
            </a:r>
            <a:r>
              <a:rPr dirty="0" sz="2000" spc="-1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UNA</a:t>
            </a:r>
            <a:r>
              <a:rPr dirty="0" sz="2000" spc="-9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RETENCIÓN SIGNIFICATIVA.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PRINCIPIO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GENERAL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E.F.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42705" y="1940266"/>
            <a:ext cx="8196580" cy="3780790"/>
          </a:xfrm>
          <a:prstGeom prst="rect">
            <a:avLst/>
          </a:prstGeom>
        </p:spPr>
        <p:txBody>
          <a:bodyPr wrap="square" lIns="0" tIns="160020" rIns="0" bIns="0" rtlCol="0" vert="horz">
            <a:spAutoFit/>
          </a:bodyPr>
          <a:lstStyle/>
          <a:p>
            <a:pPr algn="just" marL="96520">
              <a:lnSpc>
                <a:spcPct val="100000"/>
              </a:lnSpc>
              <a:spcBef>
                <a:spcPts val="1260"/>
              </a:spcBef>
            </a:pPr>
            <a:r>
              <a:rPr dirty="0" sz="2000" b="1">
                <a:latin typeface="Arial"/>
                <a:cs typeface="Arial"/>
              </a:rPr>
              <a:t>“La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utilización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cuerpo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precede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al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conocimiento</a:t>
            </a:r>
            <a:r>
              <a:rPr dirty="0" sz="2000" spc="-10" b="1">
                <a:latin typeface="Arial"/>
                <a:cs typeface="Arial"/>
              </a:rPr>
              <a:t>”.</a:t>
            </a:r>
            <a:endParaRPr sz="2000">
              <a:latin typeface="Arial"/>
              <a:cs typeface="Arial"/>
            </a:endParaRPr>
          </a:p>
          <a:p>
            <a:pPr algn="just" marL="12700" marR="5080" indent="914400">
              <a:lnSpc>
                <a:spcPct val="100000"/>
              </a:lnSpc>
              <a:spcBef>
                <a:spcPts val="1165"/>
              </a:spcBef>
            </a:pPr>
            <a:r>
              <a:rPr dirty="0" sz="2000" b="1">
                <a:latin typeface="Arial"/>
                <a:cs typeface="Arial"/>
              </a:rPr>
              <a:t>(En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spc="-30" b="1">
                <a:latin typeface="Arial"/>
                <a:cs typeface="Arial"/>
              </a:rPr>
              <a:t>E.F.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para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llegar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una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elaboración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correcta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Esquema </a:t>
            </a:r>
            <a:r>
              <a:rPr dirty="0" sz="2000" b="1">
                <a:latin typeface="Arial"/>
                <a:cs typeface="Arial"/>
              </a:rPr>
              <a:t>Corporal</a:t>
            </a:r>
            <a:r>
              <a:rPr dirty="0" sz="2000" spc="2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(imagen</a:t>
            </a:r>
            <a:r>
              <a:rPr dirty="0" sz="2000" spc="2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mental</a:t>
            </a:r>
            <a:r>
              <a:rPr dirty="0" sz="2000" spc="2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cuerpo)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es</a:t>
            </a:r>
            <a:r>
              <a:rPr dirty="0" sz="2000" spc="2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necesario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haber</a:t>
            </a:r>
            <a:r>
              <a:rPr dirty="0" sz="2000" spc="2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utilizado </a:t>
            </a:r>
            <a:r>
              <a:rPr dirty="0" sz="2000" b="1">
                <a:latin typeface="Arial"/>
                <a:cs typeface="Arial"/>
              </a:rPr>
              <a:t>previamente</a:t>
            </a:r>
            <a:r>
              <a:rPr dirty="0" sz="2000" spc="160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nuestro</a:t>
            </a:r>
            <a:r>
              <a:rPr dirty="0" sz="2000" spc="170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cuerpo</a:t>
            </a:r>
            <a:r>
              <a:rPr dirty="0" sz="2000" spc="175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150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sus</a:t>
            </a:r>
            <a:r>
              <a:rPr dirty="0" sz="2000" spc="170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miembros</a:t>
            </a:r>
            <a:r>
              <a:rPr dirty="0" sz="2000" spc="165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165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multitud</a:t>
            </a:r>
            <a:r>
              <a:rPr dirty="0" sz="2000" spc="170" b="1">
                <a:latin typeface="Arial"/>
                <a:cs typeface="Arial"/>
              </a:rPr>
              <a:t> 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b="1">
                <a:latin typeface="Arial"/>
                <a:cs typeface="Arial"/>
              </a:rPr>
              <a:t>actividades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juegos.)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60"/>
              </a:spcBef>
            </a:pPr>
            <a:endParaRPr sz="2000">
              <a:latin typeface="Arial"/>
              <a:cs typeface="Arial"/>
            </a:endParaRPr>
          </a:p>
          <a:p>
            <a:pPr algn="just" marL="12700" marR="6985">
              <a:lnSpc>
                <a:spcPct val="100000"/>
              </a:lnSpc>
            </a:pP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40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movimientos</a:t>
            </a:r>
            <a:r>
              <a:rPr dirty="0" sz="2000" spc="40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39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tipo</a:t>
            </a:r>
            <a:r>
              <a:rPr dirty="0" sz="2000" spc="400" b="1"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global</a:t>
            </a:r>
            <a:r>
              <a:rPr dirty="0" sz="2000" spc="39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preceden</a:t>
            </a:r>
            <a:r>
              <a:rPr dirty="0" sz="2000" spc="40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40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38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movimientos</a:t>
            </a:r>
            <a:r>
              <a:rPr dirty="0" sz="2000" spc="40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b="1">
                <a:latin typeface="Arial"/>
                <a:cs typeface="Arial"/>
              </a:rPr>
              <a:t>tipo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segmentario.</a:t>
            </a:r>
            <a:endParaRPr sz="2000">
              <a:latin typeface="Arial"/>
              <a:cs typeface="Arial"/>
            </a:endParaRPr>
          </a:p>
          <a:p>
            <a:pPr algn="just" marL="12700" marR="5080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movimientos</a:t>
            </a:r>
            <a:r>
              <a:rPr dirty="0" sz="2000" spc="30" b="1"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conscientes</a:t>
            </a:r>
            <a:r>
              <a:rPr dirty="0" sz="2000" spc="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voluntarios</a:t>
            </a:r>
            <a:r>
              <a:rPr dirty="0" sz="2000" spc="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preceden</a:t>
            </a:r>
            <a:r>
              <a:rPr dirty="0" sz="2000" spc="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3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hábitos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automáticos.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RELACIONAR</a:t>
            </a:r>
            <a:r>
              <a:rPr dirty="0" sz="16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CONTENIDOS</a:t>
            </a:r>
            <a:r>
              <a:rPr dirty="0" sz="16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OBJETIVOS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30078" y="2288236"/>
            <a:ext cx="6995159" cy="31940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99060" marR="5080" indent="-5080">
              <a:lnSpc>
                <a:spcPct val="100000"/>
              </a:lnSpc>
              <a:spcBef>
                <a:spcPts val="105"/>
              </a:spcBef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UN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CONTENIDO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ENSEÑANZA</a:t>
            </a:r>
            <a:r>
              <a:rPr dirty="0" u="sng" sz="2000" spc="-9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ES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JUSTIFICABLE</a:t>
            </a:r>
            <a:r>
              <a:rPr dirty="0" u="sng" sz="2000" spc="-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EL</a:t>
            </a:r>
            <a:r>
              <a:rPr dirty="0" u="sng" sz="2000" spc="-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SUPUESTO</a:t>
            </a:r>
            <a:r>
              <a:rPr dirty="0" u="sng" sz="2000" spc="-3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QUE,</a:t>
            </a:r>
            <a:r>
              <a:rPr dirty="0" u="sng" sz="2000" spc="-13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dirty="0" u="sng" sz="2000" spc="-1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TRAVÉS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dirty="0" u="sng" sz="2000" spc="-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SU</a:t>
            </a:r>
            <a:r>
              <a:rPr dirty="0" u="sng" sz="2000" spc="-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ASIMILACIÓN,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EL</a:t>
            </a:r>
            <a:r>
              <a:rPr dirty="0" u="sng" sz="2000" spc="-1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ALUMNO</a:t>
            </a:r>
            <a:r>
              <a:rPr dirty="0" u="sng" sz="2000" spc="-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ALCANZARA</a:t>
            </a:r>
            <a:r>
              <a:rPr dirty="0" u="sng" sz="2000" spc="-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EL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OBJETIVO.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55"/>
              </a:spcBef>
            </a:pPr>
            <a:endParaRPr sz="2000">
              <a:latin typeface="Arial"/>
              <a:cs typeface="Arial"/>
            </a:endParaRPr>
          </a:p>
          <a:p>
            <a:pPr marL="12700" marR="200025">
              <a:lnSpc>
                <a:spcPct val="100000"/>
              </a:lnSpc>
              <a:spcBef>
                <a:spcPts val="5"/>
              </a:spcBef>
            </a:pPr>
            <a:r>
              <a:rPr dirty="0" sz="2000" b="1">
                <a:latin typeface="Arial"/>
                <a:cs typeface="Arial"/>
              </a:rPr>
              <a:t>Hay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hacer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proceso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selección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contenidos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50" b="1">
                <a:latin typeface="Arial"/>
                <a:cs typeface="Arial"/>
              </a:rPr>
              <a:t>y </a:t>
            </a:r>
            <a:r>
              <a:rPr dirty="0" sz="2000" b="1">
                <a:latin typeface="Arial"/>
                <a:cs typeface="Arial"/>
              </a:rPr>
              <a:t>variará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función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unas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variables:</a:t>
            </a:r>
            <a:endParaRPr sz="2000">
              <a:latin typeface="Arial"/>
              <a:cs typeface="Arial"/>
            </a:endParaRPr>
          </a:p>
          <a:p>
            <a:pPr marL="469265" indent="-182245">
              <a:lnSpc>
                <a:spcPct val="100000"/>
              </a:lnSpc>
              <a:spcBef>
                <a:spcPts val="1040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Situación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donde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desarrolla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enseñanza.</a:t>
            </a:r>
            <a:endParaRPr sz="1800">
              <a:latin typeface="Arial MT"/>
              <a:cs typeface="Arial MT"/>
            </a:endParaRPr>
          </a:p>
          <a:p>
            <a:pPr marL="469265" indent="-182245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Nivel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motivación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alumnado.</a:t>
            </a:r>
            <a:endParaRPr sz="1800">
              <a:latin typeface="Arial MT"/>
              <a:cs typeface="Arial MT"/>
            </a:endParaRPr>
          </a:p>
          <a:p>
            <a:pPr marL="469265" indent="-182245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Medios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dispone.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SELECCIÓN</a:t>
            </a:r>
            <a:r>
              <a:rPr dirty="0" sz="16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TAREAS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 DE</a:t>
            </a:r>
            <a:r>
              <a:rPr dirty="0" sz="16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MENOR</a:t>
            </a:r>
            <a:r>
              <a:rPr dirty="0" sz="1600" spc="-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-1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MAYOR</a:t>
            </a:r>
            <a:r>
              <a:rPr dirty="0" sz="16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COMPLEJIDAD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68521" y="2562251"/>
            <a:ext cx="6896734" cy="2434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37465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dificultad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tarea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viene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determinada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función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mecanismos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Percepción,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Decisión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Ejecución.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55"/>
              </a:spcBef>
            </a:pP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Infantil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primaria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nos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interesa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trabajar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25" b="1">
                <a:latin typeface="Arial"/>
                <a:cs typeface="Arial"/>
              </a:rPr>
              <a:t> dos </a:t>
            </a:r>
            <a:r>
              <a:rPr dirty="0" sz="2000" b="1">
                <a:latin typeface="Arial"/>
                <a:cs typeface="Arial"/>
              </a:rPr>
              <a:t>primeros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ya</a:t>
            </a:r>
            <a:r>
              <a:rPr dirty="0" sz="2000" spc="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estas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edades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será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más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interesante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el </a:t>
            </a:r>
            <a:r>
              <a:rPr dirty="0" sz="2000" b="1">
                <a:latin typeface="Arial"/>
                <a:cs typeface="Arial"/>
              </a:rPr>
              <a:t>desarrollo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factores</a:t>
            </a:r>
            <a:r>
              <a:rPr dirty="0" sz="2000" spc="-8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psicomotrices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ejecución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en </a:t>
            </a:r>
            <a:r>
              <a:rPr dirty="0" sz="2000" b="1">
                <a:latin typeface="Arial"/>
                <a:cs typeface="Arial"/>
              </a:rPr>
              <a:t>sí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determinados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gestos.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305447" y="1276146"/>
            <a:ext cx="2803525" cy="710565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38100" rIns="0" bIns="0" rtlCol="0" vert="horz">
            <a:spAutoFit/>
          </a:bodyPr>
          <a:lstStyle/>
          <a:p>
            <a:pPr marL="178435">
              <a:lnSpc>
                <a:spcPct val="100000"/>
              </a:lnSpc>
              <a:spcBef>
                <a:spcPts val="300"/>
              </a:spcBef>
            </a:pPr>
            <a:r>
              <a:rPr dirty="0" sz="2000" spc="-25">
                <a:latin typeface="Arial MT"/>
                <a:cs typeface="Arial MT"/>
              </a:rPr>
              <a:t>MAYOR</a:t>
            </a:r>
            <a:r>
              <a:rPr dirty="0" sz="2000" spc="-9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DIFICULTAD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79511" y="1340768"/>
            <a:ext cx="3024505" cy="594995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38100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300"/>
              </a:spcBef>
            </a:pPr>
            <a:r>
              <a:rPr dirty="0" sz="2000">
                <a:latin typeface="Arial MT"/>
                <a:cs typeface="Arial MT"/>
              </a:rPr>
              <a:t>MENOR</a:t>
            </a:r>
            <a:r>
              <a:rPr dirty="0" sz="2000" spc="-7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COMPLEJIDAD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894829" y="2020893"/>
            <a:ext cx="6701790" cy="4638040"/>
            <a:chOff x="894829" y="2020893"/>
            <a:chExt cx="6701790" cy="4638040"/>
          </a:xfrm>
        </p:grpSpPr>
        <p:sp>
          <p:nvSpPr>
            <p:cNvPr id="15" name="object 15" descr=""/>
            <p:cNvSpPr/>
            <p:nvPr/>
          </p:nvSpPr>
          <p:spPr>
            <a:xfrm>
              <a:off x="899591" y="2025656"/>
              <a:ext cx="485775" cy="358775"/>
            </a:xfrm>
            <a:custGeom>
              <a:avLst/>
              <a:gdLst/>
              <a:ahLst/>
              <a:cxnLst/>
              <a:rect l="l" t="t" r="r" b="b"/>
              <a:pathLst>
                <a:path w="485775" h="358775">
                  <a:moveTo>
                    <a:pt x="364324" y="0"/>
                  </a:moveTo>
                  <a:lnTo>
                    <a:pt x="121450" y="0"/>
                  </a:lnTo>
                  <a:lnTo>
                    <a:pt x="121450" y="269074"/>
                  </a:lnTo>
                  <a:lnTo>
                    <a:pt x="0" y="269074"/>
                  </a:lnTo>
                  <a:lnTo>
                    <a:pt x="242887" y="358762"/>
                  </a:lnTo>
                  <a:lnTo>
                    <a:pt x="485775" y="269074"/>
                  </a:lnTo>
                  <a:lnTo>
                    <a:pt x="364324" y="269074"/>
                  </a:lnTo>
                  <a:lnTo>
                    <a:pt x="36432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899591" y="2025656"/>
              <a:ext cx="485775" cy="358775"/>
            </a:xfrm>
            <a:custGeom>
              <a:avLst/>
              <a:gdLst/>
              <a:ahLst/>
              <a:cxnLst/>
              <a:rect l="l" t="t" r="r" b="b"/>
              <a:pathLst>
                <a:path w="485775" h="358775">
                  <a:moveTo>
                    <a:pt x="0" y="269074"/>
                  </a:moveTo>
                  <a:lnTo>
                    <a:pt x="121450" y="269074"/>
                  </a:lnTo>
                  <a:lnTo>
                    <a:pt x="121450" y="0"/>
                  </a:lnTo>
                  <a:lnTo>
                    <a:pt x="364324" y="0"/>
                  </a:lnTo>
                  <a:lnTo>
                    <a:pt x="364324" y="269074"/>
                  </a:lnTo>
                  <a:lnTo>
                    <a:pt x="485775" y="269074"/>
                  </a:lnTo>
                  <a:lnTo>
                    <a:pt x="242887" y="358762"/>
                  </a:lnTo>
                  <a:lnTo>
                    <a:pt x="0" y="269074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767326" y="3945303"/>
              <a:ext cx="0" cy="2698750"/>
            </a:xfrm>
            <a:custGeom>
              <a:avLst/>
              <a:gdLst/>
              <a:ahLst/>
              <a:cxnLst/>
              <a:rect l="l" t="t" r="r" b="b"/>
              <a:pathLst>
                <a:path w="0" h="2698750">
                  <a:moveTo>
                    <a:pt x="0" y="0"/>
                  </a:moveTo>
                  <a:lnTo>
                    <a:pt x="0" y="269875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567551" y="3945303"/>
              <a:ext cx="0" cy="2698750"/>
            </a:xfrm>
            <a:custGeom>
              <a:avLst/>
              <a:gdLst/>
              <a:ahLst/>
              <a:cxnLst/>
              <a:rect l="l" t="t" r="r" b="b"/>
              <a:pathLst>
                <a:path w="0" h="2698750">
                  <a:moveTo>
                    <a:pt x="0" y="0"/>
                  </a:moveTo>
                  <a:lnTo>
                    <a:pt x="0" y="269875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753038" y="3959589"/>
              <a:ext cx="1828800" cy="0"/>
            </a:xfrm>
            <a:custGeom>
              <a:avLst/>
              <a:gdLst/>
              <a:ahLst/>
              <a:cxnLst/>
              <a:rect l="l" t="t" r="r" b="b"/>
              <a:pathLst>
                <a:path w="1828800" h="0">
                  <a:moveTo>
                    <a:pt x="0" y="0"/>
                  </a:moveTo>
                  <a:lnTo>
                    <a:pt x="182880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753038" y="6629764"/>
              <a:ext cx="1828800" cy="0"/>
            </a:xfrm>
            <a:custGeom>
              <a:avLst/>
              <a:gdLst/>
              <a:ahLst/>
              <a:cxnLst/>
              <a:rect l="l" t="t" r="r" b="b"/>
              <a:pathLst>
                <a:path w="1828800" h="0">
                  <a:moveTo>
                    <a:pt x="0" y="0"/>
                  </a:moveTo>
                  <a:lnTo>
                    <a:pt x="182880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781614" y="3986515"/>
            <a:ext cx="1771650" cy="2055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93675" marR="186690" indent="-127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ASPECTOS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 spc="-10">
                <a:latin typeface="Arial MT"/>
                <a:cs typeface="Arial MT"/>
              </a:rPr>
              <a:t>EJECUCIÓN:</a:t>
            </a:r>
            <a:endParaRPr sz="1800">
              <a:latin typeface="Arial MT"/>
              <a:cs typeface="Arial MT"/>
            </a:endParaRPr>
          </a:p>
          <a:p>
            <a:pPr algn="ctr" marL="309245" marR="302260" indent="635">
              <a:lnSpc>
                <a:spcPct val="100000"/>
              </a:lnSpc>
              <a:spcBef>
                <a:spcPts val="430"/>
              </a:spcBef>
            </a:pPr>
            <a:r>
              <a:rPr dirty="0" sz="1800" spc="-10">
                <a:latin typeface="Arial MT"/>
                <a:cs typeface="Arial MT"/>
              </a:rPr>
              <a:t>Dominio conducción balón:</a:t>
            </a:r>
            <a:endParaRPr sz="18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ambos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52648" y="2492375"/>
            <a:ext cx="2376805" cy="1297305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39370" rIns="0" bIns="0" rtlCol="0" vert="horz">
            <a:spAutoFit/>
          </a:bodyPr>
          <a:lstStyle/>
          <a:p>
            <a:pPr algn="ctr" marL="267335" marR="260985" indent="635">
              <a:lnSpc>
                <a:spcPct val="100000"/>
              </a:lnSpc>
              <a:spcBef>
                <a:spcPts val="310"/>
              </a:spcBef>
            </a:pPr>
            <a:r>
              <a:rPr dirty="0" sz="1800" spc="-10">
                <a:latin typeface="Arial MT"/>
                <a:cs typeface="Arial MT"/>
              </a:rPr>
              <a:t>Trabajo </a:t>
            </a:r>
            <a:r>
              <a:rPr dirty="0" sz="1800">
                <a:latin typeface="Arial MT"/>
                <a:cs typeface="Arial MT"/>
              </a:rPr>
              <a:t>pormenorizado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diferentes mecanismos.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78929" y="4293394"/>
            <a:ext cx="2433955" cy="2014855"/>
            <a:chOff x="78929" y="4293394"/>
            <a:chExt cx="2433955" cy="2014855"/>
          </a:xfrm>
        </p:grpSpPr>
        <p:sp>
          <p:nvSpPr>
            <p:cNvPr id="24" name="object 24" descr=""/>
            <p:cNvSpPr/>
            <p:nvPr/>
          </p:nvSpPr>
          <p:spPr>
            <a:xfrm>
              <a:off x="107504" y="4307682"/>
              <a:ext cx="0" cy="1986280"/>
            </a:xfrm>
            <a:custGeom>
              <a:avLst/>
              <a:gdLst/>
              <a:ahLst/>
              <a:cxnLst/>
              <a:rect l="l" t="t" r="r" b="b"/>
              <a:pathLst>
                <a:path w="0" h="1986279">
                  <a:moveTo>
                    <a:pt x="0" y="0"/>
                  </a:moveTo>
                  <a:lnTo>
                    <a:pt x="0" y="198596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483991" y="4307682"/>
              <a:ext cx="0" cy="1986280"/>
            </a:xfrm>
            <a:custGeom>
              <a:avLst/>
              <a:gdLst/>
              <a:ahLst/>
              <a:cxnLst/>
              <a:rect l="l" t="t" r="r" b="b"/>
              <a:pathLst>
                <a:path w="0" h="1986279">
                  <a:moveTo>
                    <a:pt x="0" y="0"/>
                  </a:moveTo>
                  <a:lnTo>
                    <a:pt x="0" y="198596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93216" y="4321968"/>
              <a:ext cx="2405380" cy="0"/>
            </a:xfrm>
            <a:custGeom>
              <a:avLst/>
              <a:gdLst/>
              <a:ahLst/>
              <a:cxnLst/>
              <a:rect l="l" t="t" r="r" b="b"/>
              <a:pathLst>
                <a:path w="2405380" h="0">
                  <a:moveTo>
                    <a:pt x="0" y="0"/>
                  </a:moveTo>
                  <a:lnTo>
                    <a:pt x="24050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93216" y="6279357"/>
              <a:ext cx="2405380" cy="0"/>
            </a:xfrm>
            <a:custGeom>
              <a:avLst/>
              <a:gdLst/>
              <a:ahLst/>
              <a:cxnLst/>
              <a:rect l="l" t="t" r="r" b="b"/>
              <a:pathLst>
                <a:path w="2405380" h="0">
                  <a:moveTo>
                    <a:pt x="0" y="0"/>
                  </a:moveTo>
                  <a:lnTo>
                    <a:pt x="24050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21791" y="4348905"/>
            <a:ext cx="2348230" cy="1562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27660" marR="320675" indent="127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ASPECTOS PERCEPTIVOS:</a:t>
            </a:r>
            <a:endParaRPr sz="18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30"/>
              </a:spcBef>
            </a:pPr>
            <a:r>
              <a:rPr dirty="0" sz="1800" spc="-10">
                <a:latin typeface="Arial MT"/>
                <a:cs typeface="Arial MT"/>
              </a:rPr>
              <a:t>Dimensiones.</a:t>
            </a:r>
            <a:endParaRPr sz="1800">
              <a:latin typeface="Arial MT"/>
              <a:cs typeface="Arial MT"/>
            </a:endParaRPr>
          </a:p>
          <a:p>
            <a:pPr algn="ctr" marL="527050" marR="521334">
              <a:lnSpc>
                <a:spcPct val="120000"/>
              </a:lnSpc>
            </a:pPr>
            <a:r>
              <a:rPr dirty="0" sz="1800" spc="-10">
                <a:latin typeface="Arial MT"/>
                <a:cs typeface="Arial MT"/>
              </a:rPr>
              <a:t>Distancias. </a:t>
            </a:r>
            <a:r>
              <a:rPr dirty="0" sz="1800" spc="-20">
                <a:latin typeface="Arial MT"/>
                <a:cs typeface="Arial MT"/>
              </a:rPr>
              <a:t>Velocidades.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21791" y="5939961"/>
            <a:ext cx="23482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738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Arial MT"/>
                <a:cs typeface="Arial MT"/>
              </a:rPr>
              <a:t>C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2914397" y="4338998"/>
            <a:ext cx="2433955" cy="2014220"/>
            <a:chOff x="2914397" y="4338998"/>
            <a:chExt cx="2433955" cy="2014220"/>
          </a:xfrm>
        </p:grpSpPr>
        <p:sp>
          <p:nvSpPr>
            <p:cNvPr id="31" name="object 31" descr=""/>
            <p:cNvSpPr/>
            <p:nvPr/>
          </p:nvSpPr>
          <p:spPr>
            <a:xfrm>
              <a:off x="2942972" y="4353285"/>
              <a:ext cx="0" cy="1985645"/>
            </a:xfrm>
            <a:custGeom>
              <a:avLst/>
              <a:gdLst/>
              <a:ahLst/>
              <a:cxnLst/>
              <a:rect l="l" t="t" r="r" b="b"/>
              <a:pathLst>
                <a:path w="0" h="1985645">
                  <a:moveTo>
                    <a:pt x="0" y="0"/>
                  </a:moveTo>
                  <a:lnTo>
                    <a:pt x="0" y="1985416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5319458" y="4353285"/>
              <a:ext cx="0" cy="1985645"/>
            </a:xfrm>
            <a:custGeom>
              <a:avLst/>
              <a:gdLst/>
              <a:ahLst/>
              <a:cxnLst/>
              <a:rect l="l" t="t" r="r" b="b"/>
              <a:pathLst>
                <a:path w="0" h="1985645">
                  <a:moveTo>
                    <a:pt x="0" y="0"/>
                  </a:moveTo>
                  <a:lnTo>
                    <a:pt x="0" y="1985416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928684" y="4367573"/>
              <a:ext cx="2405380" cy="0"/>
            </a:xfrm>
            <a:custGeom>
              <a:avLst/>
              <a:gdLst/>
              <a:ahLst/>
              <a:cxnLst/>
              <a:rect l="l" t="t" r="r" b="b"/>
              <a:pathLst>
                <a:path w="2405379" h="0">
                  <a:moveTo>
                    <a:pt x="0" y="0"/>
                  </a:moveTo>
                  <a:lnTo>
                    <a:pt x="24050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928686" y="6324414"/>
              <a:ext cx="2405380" cy="0"/>
            </a:xfrm>
            <a:custGeom>
              <a:avLst/>
              <a:gdLst/>
              <a:ahLst/>
              <a:cxnLst/>
              <a:rect l="l" t="t" r="r" b="b"/>
              <a:pathLst>
                <a:path w="2405379" h="0">
                  <a:moveTo>
                    <a:pt x="0" y="0"/>
                  </a:moveTo>
                  <a:lnTo>
                    <a:pt x="24050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2957259" y="4394510"/>
            <a:ext cx="2348230" cy="1562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62585" marR="3556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ASPECTOS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 spc="-10">
                <a:latin typeface="Arial MT"/>
                <a:cs typeface="Arial MT"/>
              </a:rPr>
              <a:t>DECISIÓN:</a:t>
            </a:r>
            <a:endParaRPr sz="1800">
              <a:latin typeface="Arial MT"/>
              <a:cs typeface="Arial MT"/>
            </a:endParaRPr>
          </a:p>
          <a:p>
            <a:pPr algn="ctr" marL="527050" marR="521334">
              <a:lnSpc>
                <a:spcPct val="120000"/>
              </a:lnSpc>
            </a:pPr>
            <a:r>
              <a:rPr dirty="0" sz="1800" spc="-10">
                <a:latin typeface="Arial MT"/>
                <a:cs typeface="Arial MT"/>
              </a:rPr>
              <a:t>Distancias. </a:t>
            </a:r>
            <a:r>
              <a:rPr dirty="0" sz="1800" spc="-20">
                <a:latin typeface="Arial MT"/>
                <a:cs typeface="Arial MT"/>
              </a:rPr>
              <a:t>Velocidades. </a:t>
            </a:r>
            <a:r>
              <a:rPr dirty="0" sz="1800" spc="-10">
                <a:latin typeface="Arial MT"/>
                <a:cs typeface="Arial MT"/>
              </a:rPr>
              <a:t>Contactos.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415827" y="2457817"/>
            <a:ext cx="2376805" cy="1008380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39370" rIns="0" bIns="0" rtlCol="0" vert="horz">
            <a:spAutoFit/>
          </a:bodyPr>
          <a:lstStyle/>
          <a:p>
            <a:pPr marL="361315">
              <a:lnSpc>
                <a:spcPct val="100000"/>
              </a:lnSpc>
              <a:spcBef>
                <a:spcPts val="310"/>
              </a:spcBef>
            </a:pPr>
            <a:r>
              <a:rPr dirty="0" sz="1800" spc="-10">
                <a:latin typeface="Arial MT"/>
                <a:cs typeface="Arial MT"/>
              </a:rPr>
              <a:t>INTEGRACIÓN:</a:t>
            </a:r>
            <a:endParaRPr sz="1800">
              <a:latin typeface="Arial MT"/>
              <a:cs typeface="Arial MT"/>
            </a:endParaRPr>
          </a:p>
          <a:p>
            <a:pPr marL="457834" marR="242570" indent="-208915">
              <a:lnSpc>
                <a:spcPct val="100000"/>
              </a:lnSpc>
              <a:spcBef>
                <a:spcPts val="430"/>
              </a:spcBef>
            </a:pPr>
            <a:r>
              <a:rPr dirty="0" sz="1800">
                <a:latin typeface="Arial MT"/>
                <a:cs typeface="Arial MT"/>
              </a:rPr>
              <a:t>Situación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juego </a:t>
            </a:r>
            <a:r>
              <a:rPr dirty="0" sz="1800">
                <a:latin typeface="Arial MT"/>
                <a:cs typeface="Arial MT"/>
              </a:rPr>
              <a:t>real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3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contra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60">
                <a:latin typeface="Arial MT"/>
                <a:cs typeface="Arial MT"/>
              </a:rPr>
              <a:t>3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894828" y="2020887"/>
            <a:ext cx="5968365" cy="3681095"/>
            <a:chOff x="894828" y="2020887"/>
            <a:chExt cx="5968365" cy="3681095"/>
          </a:xfrm>
        </p:grpSpPr>
        <p:sp>
          <p:nvSpPr>
            <p:cNvPr id="38" name="object 38" descr=""/>
            <p:cNvSpPr/>
            <p:nvPr/>
          </p:nvSpPr>
          <p:spPr>
            <a:xfrm>
              <a:off x="2555775" y="5211389"/>
              <a:ext cx="360680" cy="485775"/>
            </a:xfrm>
            <a:custGeom>
              <a:avLst/>
              <a:gdLst/>
              <a:ahLst/>
              <a:cxnLst/>
              <a:rect l="l" t="t" r="r" b="b"/>
              <a:pathLst>
                <a:path w="360680" h="485775">
                  <a:moveTo>
                    <a:pt x="270268" y="0"/>
                  </a:moveTo>
                  <a:lnTo>
                    <a:pt x="270268" y="121450"/>
                  </a:lnTo>
                  <a:lnTo>
                    <a:pt x="0" y="121450"/>
                  </a:lnTo>
                  <a:lnTo>
                    <a:pt x="0" y="364337"/>
                  </a:lnTo>
                  <a:lnTo>
                    <a:pt x="270268" y="364337"/>
                  </a:lnTo>
                  <a:lnTo>
                    <a:pt x="270268" y="485775"/>
                  </a:lnTo>
                  <a:lnTo>
                    <a:pt x="360362" y="242900"/>
                  </a:lnTo>
                  <a:lnTo>
                    <a:pt x="270268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555775" y="5211389"/>
              <a:ext cx="360680" cy="485775"/>
            </a:xfrm>
            <a:custGeom>
              <a:avLst/>
              <a:gdLst/>
              <a:ahLst/>
              <a:cxnLst/>
              <a:rect l="l" t="t" r="r" b="b"/>
              <a:pathLst>
                <a:path w="360680" h="485775">
                  <a:moveTo>
                    <a:pt x="0" y="121450"/>
                  </a:moveTo>
                  <a:lnTo>
                    <a:pt x="270268" y="121450"/>
                  </a:lnTo>
                  <a:lnTo>
                    <a:pt x="270268" y="0"/>
                  </a:lnTo>
                  <a:lnTo>
                    <a:pt x="360362" y="242900"/>
                  </a:lnTo>
                  <a:lnTo>
                    <a:pt x="270268" y="485775"/>
                  </a:lnTo>
                  <a:lnTo>
                    <a:pt x="270268" y="364337"/>
                  </a:lnTo>
                  <a:lnTo>
                    <a:pt x="0" y="364337"/>
                  </a:lnTo>
                  <a:lnTo>
                    <a:pt x="0" y="12145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5364087" y="5051784"/>
              <a:ext cx="360680" cy="485775"/>
            </a:xfrm>
            <a:custGeom>
              <a:avLst/>
              <a:gdLst/>
              <a:ahLst/>
              <a:cxnLst/>
              <a:rect l="l" t="t" r="r" b="b"/>
              <a:pathLst>
                <a:path w="360679" h="485775">
                  <a:moveTo>
                    <a:pt x="270268" y="0"/>
                  </a:moveTo>
                  <a:lnTo>
                    <a:pt x="270268" y="121450"/>
                  </a:lnTo>
                  <a:lnTo>
                    <a:pt x="0" y="121450"/>
                  </a:lnTo>
                  <a:lnTo>
                    <a:pt x="0" y="364337"/>
                  </a:lnTo>
                  <a:lnTo>
                    <a:pt x="270268" y="364337"/>
                  </a:lnTo>
                  <a:lnTo>
                    <a:pt x="270268" y="485774"/>
                  </a:lnTo>
                  <a:lnTo>
                    <a:pt x="360362" y="242900"/>
                  </a:lnTo>
                  <a:lnTo>
                    <a:pt x="270268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5364087" y="5051784"/>
              <a:ext cx="360680" cy="485775"/>
            </a:xfrm>
            <a:custGeom>
              <a:avLst/>
              <a:gdLst/>
              <a:ahLst/>
              <a:cxnLst/>
              <a:rect l="l" t="t" r="r" b="b"/>
              <a:pathLst>
                <a:path w="360679" h="485775">
                  <a:moveTo>
                    <a:pt x="0" y="121450"/>
                  </a:moveTo>
                  <a:lnTo>
                    <a:pt x="270268" y="121450"/>
                  </a:lnTo>
                  <a:lnTo>
                    <a:pt x="270268" y="0"/>
                  </a:lnTo>
                  <a:lnTo>
                    <a:pt x="360362" y="242900"/>
                  </a:lnTo>
                  <a:lnTo>
                    <a:pt x="270268" y="485774"/>
                  </a:lnTo>
                  <a:lnTo>
                    <a:pt x="270268" y="364337"/>
                  </a:lnTo>
                  <a:lnTo>
                    <a:pt x="0" y="364337"/>
                  </a:lnTo>
                  <a:lnTo>
                    <a:pt x="0" y="12145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372199" y="3465882"/>
              <a:ext cx="485775" cy="287655"/>
            </a:xfrm>
            <a:custGeom>
              <a:avLst/>
              <a:gdLst/>
              <a:ahLst/>
              <a:cxnLst/>
              <a:rect l="l" t="t" r="r" b="b"/>
              <a:pathLst>
                <a:path w="485775" h="287654">
                  <a:moveTo>
                    <a:pt x="242887" y="0"/>
                  </a:moveTo>
                  <a:lnTo>
                    <a:pt x="0" y="71831"/>
                  </a:lnTo>
                  <a:lnTo>
                    <a:pt x="121450" y="71831"/>
                  </a:lnTo>
                  <a:lnTo>
                    <a:pt x="121450" y="287337"/>
                  </a:lnTo>
                  <a:lnTo>
                    <a:pt x="364324" y="287337"/>
                  </a:lnTo>
                  <a:lnTo>
                    <a:pt x="364324" y="71831"/>
                  </a:lnTo>
                  <a:lnTo>
                    <a:pt x="485775" y="71831"/>
                  </a:lnTo>
                  <a:lnTo>
                    <a:pt x="24288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6372199" y="3465882"/>
              <a:ext cx="485775" cy="287655"/>
            </a:xfrm>
            <a:custGeom>
              <a:avLst/>
              <a:gdLst/>
              <a:ahLst/>
              <a:cxnLst/>
              <a:rect l="l" t="t" r="r" b="b"/>
              <a:pathLst>
                <a:path w="485775" h="287654">
                  <a:moveTo>
                    <a:pt x="0" y="71831"/>
                  </a:moveTo>
                  <a:lnTo>
                    <a:pt x="242887" y="0"/>
                  </a:lnTo>
                  <a:lnTo>
                    <a:pt x="485775" y="71831"/>
                  </a:lnTo>
                  <a:lnTo>
                    <a:pt x="364324" y="71831"/>
                  </a:lnTo>
                  <a:lnTo>
                    <a:pt x="364324" y="287337"/>
                  </a:lnTo>
                  <a:lnTo>
                    <a:pt x="121450" y="287337"/>
                  </a:lnTo>
                  <a:lnTo>
                    <a:pt x="121450" y="71831"/>
                  </a:lnTo>
                  <a:lnTo>
                    <a:pt x="0" y="7183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6356813" y="2025650"/>
              <a:ext cx="485775" cy="323850"/>
            </a:xfrm>
            <a:custGeom>
              <a:avLst/>
              <a:gdLst/>
              <a:ahLst/>
              <a:cxnLst/>
              <a:rect l="l" t="t" r="r" b="b"/>
              <a:pathLst>
                <a:path w="485775" h="323850">
                  <a:moveTo>
                    <a:pt x="242887" y="0"/>
                  </a:moveTo>
                  <a:lnTo>
                    <a:pt x="0" y="80962"/>
                  </a:lnTo>
                  <a:lnTo>
                    <a:pt x="121450" y="80962"/>
                  </a:lnTo>
                  <a:lnTo>
                    <a:pt x="121450" y="323850"/>
                  </a:lnTo>
                  <a:lnTo>
                    <a:pt x="364337" y="323850"/>
                  </a:lnTo>
                  <a:lnTo>
                    <a:pt x="364337" y="80962"/>
                  </a:lnTo>
                  <a:lnTo>
                    <a:pt x="485775" y="80962"/>
                  </a:lnTo>
                  <a:lnTo>
                    <a:pt x="242887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6356813" y="2025650"/>
              <a:ext cx="485775" cy="323850"/>
            </a:xfrm>
            <a:custGeom>
              <a:avLst/>
              <a:gdLst/>
              <a:ahLst/>
              <a:cxnLst/>
              <a:rect l="l" t="t" r="r" b="b"/>
              <a:pathLst>
                <a:path w="485775" h="323850">
                  <a:moveTo>
                    <a:pt x="0" y="80962"/>
                  </a:moveTo>
                  <a:lnTo>
                    <a:pt x="242887" y="0"/>
                  </a:lnTo>
                  <a:lnTo>
                    <a:pt x="485775" y="80962"/>
                  </a:lnTo>
                  <a:lnTo>
                    <a:pt x="364337" y="80962"/>
                  </a:lnTo>
                  <a:lnTo>
                    <a:pt x="364337" y="323850"/>
                  </a:lnTo>
                  <a:lnTo>
                    <a:pt x="121450" y="323850"/>
                  </a:lnTo>
                  <a:lnTo>
                    <a:pt x="121450" y="80962"/>
                  </a:lnTo>
                  <a:lnTo>
                    <a:pt x="0" y="8096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899590" y="3862401"/>
              <a:ext cx="485775" cy="358775"/>
            </a:xfrm>
            <a:custGeom>
              <a:avLst/>
              <a:gdLst/>
              <a:ahLst/>
              <a:cxnLst/>
              <a:rect l="l" t="t" r="r" b="b"/>
              <a:pathLst>
                <a:path w="485775" h="358775">
                  <a:moveTo>
                    <a:pt x="364324" y="0"/>
                  </a:moveTo>
                  <a:lnTo>
                    <a:pt x="121450" y="0"/>
                  </a:lnTo>
                  <a:lnTo>
                    <a:pt x="121450" y="269087"/>
                  </a:lnTo>
                  <a:lnTo>
                    <a:pt x="0" y="269087"/>
                  </a:lnTo>
                  <a:lnTo>
                    <a:pt x="242887" y="358774"/>
                  </a:lnTo>
                  <a:lnTo>
                    <a:pt x="485775" y="269087"/>
                  </a:lnTo>
                  <a:lnTo>
                    <a:pt x="364324" y="269087"/>
                  </a:lnTo>
                  <a:lnTo>
                    <a:pt x="364324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899590" y="3862401"/>
              <a:ext cx="485775" cy="358775"/>
            </a:xfrm>
            <a:custGeom>
              <a:avLst/>
              <a:gdLst/>
              <a:ahLst/>
              <a:cxnLst/>
              <a:rect l="l" t="t" r="r" b="b"/>
              <a:pathLst>
                <a:path w="485775" h="358775">
                  <a:moveTo>
                    <a:pt x="0" y="269087"/>
                  </a:moveTo>
                  <a:lnTo>
                    <a:pt x="121450" y="269087"/>
                  </a:lnTo>
                  <a:lnTo>
                    <a:pt x="121450" y="0"/>
                  </a:lnTo>
                  <a:lnTo>
                    <a:pt x="364324" y="0"/>
                  </a:lnTo>
                  <a:lnTo>
                    <a:pt x="364324" y="269087"/>
                  </a:lnTo>
                  <a:lnTo>
                    <a:pt x="485775" y="269087"/>
                  </a:lnTo>
                  <a:lnTo>
                    <a:pt x="242887" y="358774"/>
                  </a:lnTo>
                  <a:lnTo>
                    <a:pt x="0" y="2690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430736" y="1843041"/>
              <a:ext cx="0" cy="4436110"/>
            </a:xfrm>
            <a:custGeom>
              <a:avLst/>
              <a:gdLst/>
              <a:ahLst/>
              <a:cxnLst/>
              <a:rect l="l" t="t" r="r" b="b"/>
              <a:pathLst>
                <a:path w="0" h="4436110">
                  <a:moveTo>
                    <a:pt x="0" y="0"/>
                  </a:moveTo>
                  <a:lnTo>
                    <a:pt x="0" y="443591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53256" y="2680268"/>
              <a:ext cx="7955280" cy="0"/>
            </a:xfrm>
            <a:custGeom>
              <a:avLst/>
              <a:gdLst/>
              <a:ahLst/>
              <a:cxnLst/>
              <a:rect l="l" t="t" r="r" b="b"/>
              <a:pathLst>
                <a:path w="7955280" h="0">
                  <a:moveTo>
                    <a:pt x="0" y="0"/>
                  </a:moveTo>
                  <a:lnTo>
                    <a:pt x="7954962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53256" y="4033561"/>
              <a:ext cx="7955280" cy="0"/>
            </a:xfrm>
            <a:custGeom>
              <a:avLst/>
              <a:gdLst/>
              <a:ahLst/>
              <a:cxnLst/>
              <a:rect l="l" t="t" r="r" b="b"/>
              <a:pathLst>
                <a:path w="7955280" h="0">
                  <a:moveTo>
                    <a:pt x="0" y="0"/>
                  </a:moveTo>
                  <a:lnTo>
                    <a:pt x="7954962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67544" y="1843041"/>
              <a:ext cx="0" cy="4436110"/>
            </a:xfrm>
            <a:custGeom>
              <a:avLst/>
              <a:gdLst/>
              <a:ahLst/>
              <a:cxnLst/>
              <a:rect l="l" t="t" r="r" b="b"/>
              <a:pathLst>
                <a:path w="0" h="4436110">
                  <a:moveTo>
                    <a:pt x="0" y="0"/>
                  </a:moveTo>
                  <a:lnTo>
                    <a:pt x="0" y="4435919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8393930" y="1843041"/>
              <a:ext cx="0" cy="4436110"/>
            </a:xfrm>
            <a:custGeom>
              <a:avLst/>
              <a:gdLst/>
              <a:ahLst/>
              <a:cxnLst/>
              <a:rect l="l" t="t" r="r" b="b"/>
              <a:pathLst>
                <a:path w="0" h="4436110">
                  <a:moveTo>
                    <a:pt x="0" y="0"/>
                  </a:moveTo>
                  <a:lnTo>
                    <a:pt x="0" y="4435919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53256" y="1857329"/>
              <a:ext cx="7955280" cy="0"/>
            </a:xfrm>
            <a:custGeom>
              <a:avLst/>
              <a:gdLst/>
              <a:ahLst/>
              <a:cxnLst/>
              <a:rect l="l" t="t" r="r" b="b"/>
              <a:pathLst>
                <a:path w="7955280" h="0">
                  <a:moveTo>
                    <a:pt x="0" y="0"/>
                  </a:moveTo>
                  <a:lnTo>
                    <a:pt x="79549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53256" y="6264677"/>
              <a:ext cx="7955280" cy="0"/>
            </a:xfrm>
            <a:custGeom>
              <a:avLst/>
              <a:gdLst/>
              <a:ahLst/>
              <a:cxnLst/>
              <a:rect l="l" t="t" r="r" b="b"/>
              <a:pathLst>
                <a:path w="7955280" h="0">
                  <a:moveTo>
                    <a:pt x="0" y="0"/>
                  </a:moveTo>
                  <a:lnTo>
                    <a:pt x="79549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334467" y="1383677"/>
            <a:ext cx="6469380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UTILIZACIÓN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ADECUADA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TRANSFERENCIA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139389" y="1882719"/>
            <a:ext cx="262953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11505" marR="5080" indent="-59944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latin typeface="Arial"/>
                <a:cs typeface="Arial"/>
              </a:rPr>
              <a:t>TRANSFERENCIA LATERAL</a:t>
            </a:r>
            <a:endParaRPr sz="24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102703" y="1882719"/>
            <a:ext cx="262953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48640" marR="5080" indent="-536575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latin typeface="Arial"/>
                <a:cs typeface="Arial"/>
              </a:rPr>
              <a:t>TRANSFERENCIA VERTICAL</a:t>
            </a:r>
            <a:endParaRPr sz="24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24201" y="2981503"/>
            <a:ext cx="3648075" cy="68389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530"/>
              </a:spcBef>
            </a:pPr>
            <a:r>
              <a:rPr dirty="0" sz="1800" spc="-35">
                <a:latin typeface="Arial MT"/>
                <a:cs typeface="Arial MT"/>
              </a:rPr>
              <a:t>TAREA</a:t>
            </a:r>
            <a:r>
              <a:rPr dirty="0" sz="1800" spc="-10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SIMILAR.</a:t>
            </a:r>
            <a:endParaRPr sz="18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30"/>
              </a:spcBef>
            </a:pPr>
            <a:r>
              <a:rPr dirty="0" u="sng" sz="18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MISMO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NIVEL</a:t>
            </a:r>
            <a:r>
              <a:rPr dirty="0" sz="1800" spc="-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10">
                <a:latin typeface="Arial MT"/>
                <a:cs typeface="Arial MT"/>
              </a:rPr>
              <a:t> COMPLEJIDAD.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564579" y="2981503"/>
            <a:ext cx="3695065" cy="68389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dirty="0" sz="1800" spc="-35">
                <a:latin typeface="Arial MT"/>
                <a:cs typeface="Arial MT"/>
              </a:rPr>
              <a:t>TAREA</a:t>
            </a:r>
            <a:r>
              <a:rPr dirty="0" sz="1800" spc="-10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DISTINTA.</a:t>
            </a:r>
            <a:endParaRPr sz="18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30"/>
              </a:spcBef>
            </a:pPr>
            <a:r>
              <a:rPr dirty="0" u="sng" sz="1800" spc="-2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MAYOR</a:t>
            </a:r>
            <a:r>
              <a:rPr dirty="0" u="sng" sz="1800" spc="-4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NIVEL</a:t>
            </a:r>
            <a:r>
              <a:rPr dirty="0" sz="1800" spc="-10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COMPLEJIDAD.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881908" y="5048046"/>
            <a:ext cx="31349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23645" marR="5080" indent="-121158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ESQUIAR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&gt;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35">
                <a:latin typeface="Arial MT"/>
                <a:cs typeface="Arial MT"/>
              </a:rPr>
              <a:t>PATINAR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SOBRE HIELO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589470" y="4389678"/>
            <a:ext cx="364617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indent="956944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BUEN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NIVEL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DESPLAZAMIENTOS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EL</a:t>
            </a:r>
            <a:r>
              <a:rPr dirty="0" sz="1800" spc="-170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AGUA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345118" y="4993182"/>
            <a:ext cx="1339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Arial MT"/>
                <a:cs typeface="Arial MT"/>
              </a:rPr>
              <a:t>&gt;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4993406" y="5322366"/>
            <a:ext cx="283654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indent="333375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FACILIDAD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 spc="-40">
                <a:latin typeface="Arial MT"/>
                <a:cs typeface="Arial MT"/>
              </a:rPr>
              <a:t>PARA</a:t>
            </a:r>
            <a:r>
              <a:rPr dirty="0" sz="1800" spc="-10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EL </a:t>
            </a:r>
            <a:r>
              <a:rPr dirty="0" sz="1800">
                <a:latin typeface="Arial MT"/>
                <a:cs typeface="Arial MT"/>
              </a:rPr>
              <a:t>APRENDIZAJE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9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CROL.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4467" y="1383677"/>
            <a:ext cx="6469380" cy="5619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1693545" marR="1257300" indent="-429895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PROGRESIÓN</a:t>
            </a:r>
            <a:r>
              <a:rPr dirty="0" sz="16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CUANTO</a:t>
            </a:r>
            <a:r>
              <a:rPr dirty="0" sz="1600" spc="-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dirty="0" sz="1600" spc="-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FACTORES CUALITATIVOS/CUANTITATIVOS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13" name="object 13" descr=""/>
          <p:cNvGraphicFramePr>
            <a:graphicFrameLocks noGrp="1"/>
          </p:cNvGraphicFramePr>
          <p:nvPr/>
        </p:nvGraphicFramePr>
        <p:xfrm>
          <a:off x="165224" y="2067891"/>
          <a:ext cx="8025765" cy="3829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125"/>
                <a:gridCol w="2952115"/>
                <a:gridCol w="2952115"/>
              </a:tblGrid>
              <a:tr h="933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b="1">
                          <a:latin typeface="Arial"/>
                          <a:cs typeface="Arial"/>
                        </a:rPr>
                        <a:t>1º</a:t>
                      </a:r>
                      <a:r>
                        <a:rPr dirty="0" sz="14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20" b="1">
                          <a:latin typeface="Arial"/>
                          <a:cs typeface="Arial"/>
                        </a:rPr>
                        <a:t>FASE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u="sng" sz="140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PROCESO</a:t>
                      </a:r>
                      <a:r>
                        <a:rPr dirty="0" u="sng" sz="1400" spc="-5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NATURAL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914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54965" marR="347345">
                        <a:lnSpc>
                          <a:spcPts val="2020"/>
                        </a:lnSpc>
                        <a:spcBef>
                          <a:spcPts val="100"/>
                        </a:spcBef>
                      </a:pPr>
                      <a:r>
                        <a:rPr dirty="0" sz="1400" spc="-10">
                          <a:latin typeface="Arial MT"/>
                          <a:cs typeface="Arial MT"/>
                        </a:rPr>
                        <a:t>DESARROLLO</a:t>
                      </a:r>
                      <a:r>
                        <a:rPr dirty="0" sz="1400" spc="-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400" spc="-10">
                          <a:latin typeface="Arial MT"/>
                          <a:cs typeface="Arial MT"/>
                        </a:rPr>
                        <a:t>PARALELO: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CUANTITATIVO</a:t>
                      </a:r>
                      <a:r>
                        <a:rPr dirty="0" sz="1400" spc="-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CUALITATIVO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1270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299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b="1">
                          <a:latin typeface="Arial"/>
                          <a:cs typeface="Arial"/>
                        </a:rPr>
                        <a:t>2º</a:t>
                      </a:r>
                      <a:r>
                        <a:rPr dirty="0" sz="14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20" b="1">
                          <a:latin typeface="Arial"/>
                          <a:cs typeface="Arial"/>
                        </a:rPr>
                        <a:t>FASE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903605" marR="184150" indent="-70612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Arial MT"/>
                          <a:cs typeface="Arial MT"/>
                        </a:rPr>
                        <a:t>PRIORIDAD</a:t>
                      </a:r>
                      <a:r>
                        <a:rPr dirty="0" sz="1400" spc="-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400">
                          <a:latin typeface="Arial MT"/>
                          <a:cs typeface="Arial MT"/>
                        </a:rPr>
                        <a:t>AL</a:t>
                      </a:r>
                      <a:r>
                        <a:rPr dirty="0" sz="1400" spc="-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CONTROL</a:t>
                      </a:r>
                      <a:r>
                        <a:rPr dirty="0" sz="140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25">
                          <a:latin typeface="Arial MT"/>
                          <a:cs typeface="Arial MT"/>
                        </a:rPr>
                        <a:t>DEL </a:t>
                      </a:r>
                      <a:r>
                        <a:rPr dirty="0" sz="1400" spc="-10">
                          <a:latin typeface="Arial MT"/>
                          <a:cs typeface="Arial MT"/>
                        </a:rPr>
                        <a:t>MOVIMIENTO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914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02260" marR="295910" indent="694690">
                        <a:lnSpc>
                          <a:spcPct val="120000"/>
                        </a:lnSpc>
                      </a:pPr>
                      <a:r>
                        <a:rPr dirty="0" sz="1400">
                          <a:latin typeface="Arial MT"/>
                          <a:cs typeface="Arial MT"/>
                        </a:rPr>
                        <a:t>INCIDIR</a:t>
                      </a:r>
                      <a:r>
                        <a:rPr dirty="0" sz="1400" spc="-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400" spc="-25">
                          <a:latin typeface="Arial MT"/>
                          <a:cs typeface="Arial MT"/>
                        </a:rPr>
                        <a:t>EN </a:t>
                      </a:r>
                      <a:r>
                        <a:rPr dirty="0" sz="1400" spc="-10">
                          <a:latin typeface="Arial MT"/>
                          <a:cs typeface="Arial MT"/>
                        </a:rPr>
                        <a:t>ASPECTOS</a:t>
                      </a:r>
                      <a:r>
                        <a:rPr dirty="0" sz="14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 spc="-2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CUALITATIVOS.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889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2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b="1">
                          <a:latin typeface="Arial"/>
                          <a:cs typeface="Arial"/>
                        </a:rPr>
                        <a:t>3º</a:t>
                      </a:r>
                      <a:r>
                        <a:rPr dirty="0" sz="14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20" b="1">
                          <a:latin typeface="Arial"/>
                          <a:cs typeface="Arial"/>
                        </a:rPr>
                        <a:t>FASE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EQUILIBRIO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914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2920" marR="496570">
                        <a:lnSpc>
                          <a:spcPct val="110000"/>
                        </a:lnSpc>
                        <a:spcBef>
                          <a:spcPts val="145"/>
                        </a:spcBef>
                      </a:pPr>
                      <a:r>
                        <a:rPr dirty="0" sz="1400" spc="-25">
                          <a:latin typeface="Arial MT"/>
                          <a:cs typeface="Arial MT"/>
                        </a:rPr>
                        <a:t>EQUIVALENCIA</a:t>
                      </a:r>
                      <a:r>
                        <a:rPr dirty="0" sz="140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400" spc="-20">
                          <a:latin typeface="Arial MT"/>
                          <a:cs typeface="Arial MT"/>
                        </a:rPr>
                        <a:t>ENTRE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CUANTITATIVO</a:t>
                      </a:r>
                      <a:r>
                        <a:rPr dirty="0" sz="1400" spc="-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CUALITATIVO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1841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b="1">
                          <a:latin typeface="Arial"/>
                          <a:cs typeface="Arial"/>
                        </a:rPr>
                        <a:t>4º</a:t>
                      </a:r>
                      <a:r>
                        <a:rPr dirty="0" sz="14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20" b="1">
                          <a:latin typeface="Arial"/>
                          <a:cs typeface="Arial"/>
                        </a:rPr>
                        <a:t>FASE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MEJORA</a:t>
                      </a:r>
                      <a:r>
                        <a:rPr dirty="0" u="sng" sz="1400" spc="-85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DEL</a:t>
                      </a:r>
                      <a:r>
                        <a:rPr dirty="0" u="sng" sz="1400" spc="-45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RENDIMIENTO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914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53110" marR="487045" indent="-259079">
                        <a:lnSpc>
                          <a:spcPct val="100000"/>
                        </a:lnSpc>
                      </a:pPr>
                      <a:r>
                        <a:rPr dirty="0" sz="1400">
                          <a:latin typeface="Arial MT"/>
                          <a:cs typeface="Arial MT"/>
                        </a:rPr>
                        <a:t>INCIDIR</a:t>
                      </a:r>
                      <a:r>
                        <a:rPr dirty="0" sz="1400" spc="-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40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400" spc="-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400" spc="-20">
                          <a:latin typeface="Arial MT"/>
                          <a:cs typeface="Arial MT"/>
                        </a:rPr>
                        <a:t>FACTORES </a:t>
                      </a:r>
                      <a:r>
                        <a:rPr dirty="0" u="sng" sz="1400" spc="-10">
                          <a:uFill>
                            <a:solidFill>
                              <a:srgbClr val="000000"/>
                            </a:solidFill>
                          </a:uFill>
                          <a:latin typeface="Arial MT"/>
                          <a:cs typeface="Arial MT"/>
                        </a:rPr>
                        <a:t>CUANTITATIVOS.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B="0" marT="9144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383677"/>
            <a:ext cx="6469380" cy="62293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2228215" marR="370205" indent="-1851660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IMPORTANCIA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UNA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RETENCIÓN</a:t>
            </a:r>
            <a:r>
              <a:rPr dirty="0" sz="16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SIGNIFICATIVA</a:t>
            </a:r>
            <a:r>
              <a:rPr dirty="0" sz="16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POR 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PARTE</a:t>
            </a:r>
            <a:r>
              <a:rPr dirty="0" sz="16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600" spc="-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ALUMNO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2589168"/>
            <a:ext cx="6018530" cy="30435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1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RETENCIÓN</a:t>
            </a:r>
            <a:r>
              <a:rPr dirty="0" sz="2000" spc="-9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SERÁ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spc="-30" b="1">
                <a:latin typeface="Arial"/>
                <a:cs typeface="Arial"/>
              </a:rPr>
              <a:t>MAYOR</a:t>
            </a:r>
            <a:r>
              <a:rPr dirty="0" sz="2000" spc="-8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CUANDO: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55"/>
              </a:spcBef>
            </a:pPr>
            <a:endParaRPr sz="2000">
              <a:latin typeface="Arial"/>
              <a:cs typeface="Arial"/>
            </a:endParaRPr>
          </a:p>
          <a:p>
            <a:pPr marL="467995" indent="-181610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mayor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sea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nivel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inicial.</a:t>
            </a:r>
            <a:endParaRPr sz="2000">
              <a:latin typeface="Arial MT"/>
              <a:cs typeface="Arial MT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mayor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sea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nivel</a:t>
            </a:r>
            <a:r>
              <a:rPr dirty="0" sz="2000" spc="-1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aprendizaje.</a:t>
            </a:r>
            <a:endParaRPr sz="2000">
              <a:latin typeface="Arial MT"/>
              <a:cs typeface="Arial MT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tiempo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asignado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1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práctica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-1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suficiente.</a:t>
            </a:r>
            <a:endParaRPr sz="2000">
              <a:latin typeface="Arial MT"/>
              <a:cs typeface="Arial MT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1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práctica</a:t>
            </a:r>
            <a:r>
              <a:rPr dirty="0" sz="2000" spc="-4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sea</a:t>
            </a:r>
            <a:r>
              <a:rPr dirty="0" sz="2000" spc="-2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significativa</a:t>
            </a:r>
            <a:endParaRPr sz="2000">
              <a:latin typeface="Arial MT"/>
              <a:cs typeface="Arial MT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las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actividades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sean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variadas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y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divertidas.</a:t>
            </a:r>
            <a:endParaRPr sz="2000">
              <a:latin typeface="Arial MT"/>
              <a:cs typeface="Arial MT"/>
            </a:endParaRPr>
          </a:p>
          <a:p>
            <a:pPr marL="467995" indent="-18161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67995" algn="l"/>
              </a:tabLst>
            </a:pPr>
            <a:r>
              <a:rPr dirty="0" sz="2000">
                <a:latin typeface="Arial MT"/>
                <a:cs typeface="Arial MT"/>
              </a:rPr>
              <a:t>exista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sobreaprendizaje.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5619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marL="2395855" marR="327660" indent="-2062480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UNA</a:t>
            </a:r>
            <a:r>
              <a:rPr dirty="0" sz="1600" spc="-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CLASE</a:t>
            </a:r>
            <a:r>
              <a:rPr dirty="0" sz="1600" spc="-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EFICAZ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ES</a:t>
            </a:r>
            <a:r>
              <a:rPr dirty="0" sz="1600" spc="-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AQUELLA</a:t>
            </a:r>
            <a:r>
              <a:rPr dirty="0" sz="1600" spc="-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QUE</a:t>
            </a:r>
            <a:r>
              <a:rPr dirty="0" sz="1600" spc="-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ASEGURA</a:t>
            </a:r>
            <a:r>
              <a:rPr dirty="0" sz="1600" spc="-1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ALTOS</a:t>
            </a:r>
            <a:r>
              <a:rPr dirty="0" sz="16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CÓMPUTOS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TIEMPO</a:t>
            </a:r>
            <a:r>
              <a:rPr dirty="0" sz="16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ACTIVO</a:t>
            </a:r>
            <a:r>
              <a:rPr dirty="0" sz="16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ESPECÍFICO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25319" y="2323283"/>
            <a:ext cx="8432800" cy="34848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21310">
              <a:lnSpc>
                <a:spcPct val="100000"/>
              </a:lnSpc>
              <a:spcBef>
                <a:spcPts val="100"/>
              </a:spcBef>
            </a:pP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1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total: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Corresponde</a:t>
            </a:r>
            <a:r>
              <a:rPr dirty="0" sz="1500" spc="-1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módulo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horario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que</a:t>
            </a:r>
            <a:r>
              <a:rPr dirty="0" sz="1500" spc="-1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colegio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ha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asignado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la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clase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15" b="1">
                <a:latin typeface="Arial"/>
                <a:cs typeface="Arial"/>
              </a:rPr>
              <a:t> </a:t>
            </a:r>
            <a:r>
              <a:rPr dirty="0" sz="1500" spc="-20" b="1">
                <a:latin typeface="Arial"/>
                <a:cs typeface="Arial"/>
              </a:rPr>
              <a:t>E.f. </a:t>
            </a:r>
            <a:r>
              <a:rPr dirty="0" sz="1500" b="1">
                <a:latin typeface="Arial"/>
                <a:cs typeface="Arial"/>
              </a:rPr>
              <a:t>Normalmente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1h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o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45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spc="-20" b="1">
                <a:latin typeface="Arial"/>
                <a:cs typeface="Arial"/>
              </a:rPr>
              <a:t>min.</a:t>
            </a:r>
            <a:endParaRPr sz="15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960"/>
              </a:spcBef>
            </a:pP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1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real: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que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se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logra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tras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haber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descontado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invertido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en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traslados,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spc="-10" b="1">
                <a:latin typeface="Arial"/>
                <a:cs typeface="Arial"/>
              </a:rPr>
              <a:t>aseo, </a:t>
            </a:r>
            <a:r>
              <a:rPr dirty="0" sz="1500" b="1">
                <a:latin typeface="Arial"/>
                <a:cs typeface="Arial"/>
              </a:rPr>
              <a:t>control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asistencia,</a:t>
            </a:r>
            <a:r>
              <a:rPr dirty="0" sz="1500" spc="-5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etc.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No</a:t>
            </a:r>
            <a:r>
              <a:rPr dirty="0" sz="1500" spc="-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debería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superar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los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10</a:t>
            </a:r>
            <a:r>
              <a:rPr dirty="0" sz="1500" spc="-20" b="1">
                <a:latin typeface="Arial"/>
                <a:cs typeface="Arial"/>
              </a:rPr>
              <a:t> min.</a:t>
            </a:r>
            <a:endParaRPr sz="1500">
              <a:latin typeface="Arial"/>
              <a:cs typeface="Arial"/>
            </a:endParaRPr>
          </a:p>
          <a:p>
            <a:pPr marL="12700" marR="335280">
              <a:lnSpc>
                <a:spcPct val="100000"/>
              </a:lnSpc>
              <a:spcBef>
                <a:spcPts val="960"/>
              </a:spcBef>
            </a:pP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1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práctica: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que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grupo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1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clase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está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practicando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alguna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spc="-10" b="1">
                <a:latin typeface="Arial"/>
                <a:cs typeface="Arial"/>
              </a:rPr>
              <a:t>actividad </a:t>
            </a:r>
            <a:r>
              <a:rPr dirty="0" sz="1500" b="1">
                <a:latin typeface="Arial"/>
                <a:cs typeface="Arial"/>
              </a:rPr>
              <a:t>física.</a:t>
            </a:r>
            <a:r>
              <a:rPr dirty="0" sz="1500" spc="-5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Resulta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descontar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dedicado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proporcionar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información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y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spc="-25" b="1">
                <a:latin typeface="Arial"/>
                <a:cs typeface="Arial"/>
              </a:rPr>
              <a:t>la </a:t>
            </a:r>
            <a:r>
              <a:rPr dirty="0" sz="1500" b="1">
                <a:latin typeface="Arial"/>
                <a:cs typeface="Arial"/>
              </a:rPr>
              <a:t>organización</a:t>
            </a:r>
            <a:r>
              <a:rPr dirty="0" sz="1500" spc="-6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alumnos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y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spc="-10" b="1">
                <a:latin typeface="Arial"/>
                <a:cs typeface="Arial"/>
              </a:rPr>
              <a:t>materiales.</a:t>
            </a:r>
            <a:endParaRPr sz="1500">
              <a:latin typeface="Arial"/>
              <a:cs typeface="Arial"/>
            </a:endParaRPr>
          </a:p>
          <a:p>
            <a:pPr marL="12700" marR="449580">
              <a:lnSpc>
                <a:spcPct val="100000"/>
              </a:lnSpc>
              <a:spcBef>
                <a:spcPts val="960"/>
              </a:spcBef>
            </a:pP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actividad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motriz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individual: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que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cada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alumno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está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ocupado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spc="-25" b="1">
                <a:latin typeface="Arial"/>
                <a:cs typeface="Arial"/>
              </a:rPr>
              <a:t>en </a:t>
            </a:r>
            <a:r>
              <a:rPr dirty="0" sz="1500" b="1">
                <a:latin typeface="Arial"/>
                <a:cs typeface="Arial"/>
              </a:rPr>
              <a:t>ejecutar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actividad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física.</a:t>
            </a:r>
            <a:r>
              <a:rPr dirty="0" sz="1500" spc="-7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Resulta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restar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esperas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cada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alumno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para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spc="-25" b="1">
                <a:latin typeface="Arial"/>
                <a:cs typeface="Arial"/>
              </a:rPr>
              <a:t>su </a:t>
            </a:r>
            <a:r>
              <a:rPr dirty="0" sz="1500" b="1">
                <a:latin typeface="Arial"/>
                <a:cs typeface="Arial"/>
              </a:rPr>
              <a:t>turno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15" b="1">
                <a:latin typeface="Arial"/>
                <a:cs typeface="Arial"/>
              </a:rPr>
              <a:t> </a:t>
            </a:r>
            <a:r>
              <a:rPr dirty="0" sz="1500" spc="-10" b="1">
                <a:latin typeface="Arial"/>
                <a:cs typeface="Arial"/>
              </a:rPr>
              <a:t>actuación.</a:t>
            </a:r>
            <a:endParaRPr sz="1500">
              <a:latin typeface="Arial"/>
              <a:cs typeface="Arial"/>
            </a:endParaRPr>
          </a:p>
          <a:p>
            <a:pPr marL="12700" marR="94615">
              <a:lnSpc>
                <a:spcPct val="100000"/>
              </a:lnSpc>
              <a:spcBef>
                <a:spcPts val="960"/>
              </a:spcBef>
            </a:pP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actividad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motriz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efectiva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spc="-20" b="1">
                <a:latin typeface="Arial"/>
                <a:cs typeface="Arial"/>
              </a:rPr>
              <a:t>(TAME):</a:t>
            </a:r>
            <a:r>
              <a:rPr dirty="0" sz="1500" spc="1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tiempo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que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cada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alumno</a:t>
            </a:r>
            <a:r>
              <a:rPr dirty="0" sz="1500" spc="-5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invierte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spc="-25" b="1">
                <a:latin typeface="Arial"/>
                <a:cs typeface="Arial"/>
              </a:rPr>
              <a:t>en </a:t>
            </a:r>
            <a:r>
              <a:rPr dirty="0" sz="1500" b="1">
                <a:latin typeface="Arial"/>
                <a:cs typeface="Arial"/>
              </a:rPr>
              <a:t>practicar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tareas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directamente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relacionadas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con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el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propósito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específico</a:t>
            </a:r>
            <a:r>
              <a:rPr dirty="0" sz="1500" spc="-5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la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clase,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es</a:t>
            </a:r>
            <a:r>
              <a:rPr dirty="0" sz="1500" spc="-25" b="1">
                <a:latin typeface="Arial"/>
                <a:cs typeface="Arial"/>
              </a:rPr>
              <a:t> el </a:t>
            </a:r>
            <a:r>
              <a:rPr dirty="0" sz="1500" b="1">
                <a:latin typeface="Arial"/>
                <a:cs typeface="Arial"/>
              </a:rPr>
              <a:t>realmente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útil</a:t>
            </a:r>
            <a:r>
              <a:rPr dirty="0" sz="1500" spc="-4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para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alcanzar</a:t>
            </a:r>
            <a:r>
              <a:rPr dirty="0" sz="1500" spc="-5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los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objetivos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motores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que</a:t>
            </a:r>
            <a:r>
              <a:rPr dirty="0" sz="1500" spc="-2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se</a:t>
            </a:r>
            <a:r>
              <a:rPr dirty="0" sz="1500" spc="-3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pretenden</a:t>
            </a:r>
            <a:r>
              <a:rPr dirty="0" sz="1500" spc="-4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al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término</a:t>
            </a:r>
            <a:r>
              <a:rPr dirty="0" sz="1500" spc="-50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de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la</a:t>
            </a:r>
            <a:r>
              <a:rPr dirty="0" sz="1500" spc="-30" b="1">
                <a:latin typeface="Arial"/>
                <a:cs typeface="Arial"/>
              </a:rPr>
              <a:t> </a:t>
            </a:r>
            <a:r>
              <a:rPr dirty="0" sz="1500" spc="-10" b="1">
                <a:latin typeface="Arial"/>
                <a:cs typeface="Arial"/>
              </a:rPr>
              <a:t>sesión.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marL="209740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1.4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importancia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814240" y="2749671"/>
            <a:ext cx="1830705" cy="1830070"/>
          </a:xfrm>
          <a:custGeom>
            <a:avLst/>
            <a:gdLst/>
            <a:ahLst/>
            <a:cxnLst/>
            <a:rect l="l" t="t" r="r" b="b"/>
            <a:pathLst>
              <a:path w="1830705" h="1830070">
                <a:moveTo>
                  <a:pt x="796109" y="0"/>
                </a:moveTo>
                <a:lnTo>
                  <a:pt x="533029" y="260779"/>
                </a:lnTo>
                <a:lnTo>
                  <a:pt x="515204" y="294414"/>
                </a:lnTo>
                <a:lnTo>
                  <a:pt x="520066" y="330845"/>
                </a:lnTo>
                <a:lnTo>
                  <a:pt x="542466" y="366006"/>
                </a:lnTo>
                <a:lnTo>
                  <a:pt x="577257" y="395828"/>
                </a:lnTo>
                <a:lnTo>
                  <a:pt x="619293" y="416247"/>
                </a:lnTo>
                <a:lnTo>
                  <a:pt x="663425" y="423194"/>
                </a:lnTo>
                <a:lnTo>
                  <a:pt x="705772" y="427511"/>
                </a:lnTo>
                <a:lnTo>
                  <a:pt x="741956" y="442080"/>
                </a:lnTo>
                <a:lnTo>
                  <a:pt x="771579" y="465214"/>
                </a:lnTo>
                <a:lnTo>
                  <a:pt x="794243" y="495224"/>
                </a:lnTo>
                <a:lnTo>
                  <a:pt x="809549" y="530423"/>
                </a:lnTo>
                <a:lnTo>
                  <a:pt x="817101" y="569121"/>
                </a:lnTo>
                <a:lnTo>
                  <a:pt x="816499" y="609631"/>
                </a:lnTo>
                <a:lnTo>
                  <a:pt x="807346" y="650264"/>
                </a:lnTo>
                <a:lnTo>
                  <a:pt x="789244" y="689333"/>
                </a:lnTo>
                <a:lnTo>
                  <a:pt x="761794" y="725149"/>
                </a:lnTo>
                <a:lnTo>
                  <a:pt x="709835" y="768738"/>
                </a:lnTo>
                <a:lnTo>
                  <a:pt x="670416" y="787187"/>
                </a:lnTo>
                <a:lnTo>
                  <a:pt x="629268" y="796852"/>
                </a:lnTo>
                <a:lnTo>
                  <a:pt x="588134" y="798076"/>
                </a:lnTo>
                <a:lnTo>
                  <a:pt x="548757" y="791202"/>
                </a:lnTo>
                <a:lnTo>
                  <a:pt x="512879" y="776573"/>
                </a:lnTo>
                <a:lnTo>
                  <a:pt x="458598" y="725424"/>
                </a:lnTo>
                <a:lnTo>
                  <a:pt x="443680" y="689589"/>
                </a:lnTo>
                <a:lnTo>
                  <a:pt x="439235" y="647373"/>
                </a:lnTo>
                <a:lnTo>
                  <a:pt x="432288" y="603242"/>
                </a:lnTo>
                <a:lnTo>
                  <a:pt x="411868" y="561209"/>
                </a:lnTo>
                <a:lnTo>
                  <a:pt x="382044" y="526419"/>
                </a:lnTo>
                <a:lnTo>
                  <a:pt x="346882" y="504020"/>
                </a:lnTo>
                <a:lnTo>
                  <a:pt x="310449" y="499159"/>
                </a:lnTo>
                <a:lnTo>
                  <a:pt x="276812" y="516983"/>
                </a:lnTo>
                <a:lnTo>
                  <a:pt x="0" y="796063"/>
                </a:lnTo>
                <a:lnTo>
                  <a:pt x="388907" y="1184944"/>
                </a:lnTo>
                <a:lnTo>
                  <a:pt x="406731" y="1218580"/>
                </a:lnTo>
                <a:lnTo>
                  <a:pt x="379470" y="1290171"/>
                </a:lnTo>
                <a:lnTo>
                  <a:pt x="344679" y="1319994"/>
                </a:lnTo>
                <a:lnTo>
                  <a:pt x="302643" y="1340412"/>
                </a:lnTo>
                <a:lnTo>
                  <a:pt x="258511" y="1347360"/>
                </a:lnTo>
                <a:lnTo>
                  <a:pt x="216290" y="1351804"/>
                </a:lnTo>
                <a:lnTo>
                  <a:pt x="180453" y="1366721"/>
                </a:lnTo>
                <a:lnTo>
                  <a:pt x="151342" y="1390368"/>
                </a:lnTo>
                <a:lnTo>
                  <a:pt x="129299" y="1421000"/>
                </a:lnTo>
                <a:lnTo>
                  <a:pt x="114670" y="1456876"/>
                </a:lnTo>
                <a:lnTo>
                  <a:pt x="107795" y="1496251"/>
                </a:lnTo>
                <a:lnTo>
                  <a:pt x="109020" y="1537383"/>
                </a:lnTo>
                <a:lnTo>
                  <a:pt x="118686" y="1578529"/>
                </a:lnTo>
                <a:lnTo>
                  <a:pt x="137137" y="1617946"/>
                </a:lnTo>
                <a:lnTo>
                  <a:pt x="164717" y="1653890"/>
                </a:lnTo>
                <a:lnTo>
                  <a:pt x="216548" y="1697352"/>
                </a:lnTo>
                <a:lnTo>
                  <a:pt x="255619" y="1715453"/>
                </a:lnTo>
                <a:lnTo>
                  <a:pt x="296255" y="1724606"/>
                </a:lnTo>
                <a:lnTo>
                  <a:pt x="336767" y="1725208"/>
                </a:lnTo>
                <a:lnTo>
                  <a:pt x="375467" y="1717656"/>
                </a:lnTo>
                <a:lnTo>
                  <a:pt x="410667" y="1702350"/>
                </a:lnTo>
                <a:lnTo>
                  <a:pt x="463814" y="1650065"/>
                </a:lnTo>
                <a:lnTo>
                  <a:pt x="478384" y="1613883"/>
                </a:lnTo>
                <a:lnTo>
                  <a:pt x="482701" y="1571539"/>
                </a:lnTo>
                <a:lnTo>
                  <a:pt x="489648" y="1527408"/>
                </a:lnTo>
                <a:lnTo>
                  <a:pt x="510068" y="1485375"/>
                </a:lnTo>
                <a:lnTo>
                  <a:pt x="539892" y="1450585"/>
                </a:lnTo>
                <a:lnTo>
                  <a:pt x="575054" y="1428186"/>
                </a:lnTo>
                <a:lnTo>
                  <a:pt x="611487" y="1423325"/>
                </a:lnTo>
                <a:lnTo>
                  <a:pt x="645124" y="1441149"/>
                </a:lnTo>
                <a:lnTo>
                  <a:pt x="1034025" y="1830033"/>
                </a:lnTo>
                <a:lnTo>
                  <a:pt x="1313119" y="1550951"/>
                </a:lnTo>
                <a:lnTo>
                  <a:pt x="1331103" y="1517315"/>
                </a:lnTo>
                <a:lnTo>
                  <a:pt x="1326591" y="1480884"/>
                </a:lnTo>
                <a:lnTo>
                  <a:pt x="1304540" y="1445724"/>
                </a:lnTo>
                <a:lnTo>
                  <a:pt x="1269908" y="1415901"/>
                </a:lnTo>
                <a:lnTo>
                  <a:pt x="1227650" y="1395483"/>
                </a:lnTo>
                <a:lnTo>
                  <a:pt x="1182723" y="1388535"/>
                </a:lnTo>
                <a:lnTo>
                  <a:pt x="1140376" y="1384219"/>
                </a:lnTo>
                <a:lnTo>
                  <a:pt x="1104192" y="1369650"/>
                </a:lnTo>
                <a:lnTo>
                  <a:pt x="1074569" y="1346516"/>
                </a:lnTo>
                <a:lnTo>
                  <a:pt x="1051906" y="1316505"/>
                </a:lnTo>
                <a:lnTo>
                  <a:pt x="1036599" y="1281307"/>
                </a:lnTo>
                <a:lnTo>
                  <a:pt x="1029047" y="1242609"/>
                </a:lnTo>
                <a:lnTo>
                  <a:pt x="1029649" y="1202099"/>
                </a:lnTo>
                <a:lnTo>
                  <a:pt x="1038802" y="1161465"/>
                </a:lnTo>
                <a:lnTo>
                  <a:pt x="1056904" y="1122396"/>
                </a:lnTo>
                <a:lnTo>
                  <a:pt x="1084354" y="1086580"/>
                </a:lnTo>
                <a:lnTo>
                  <a:pt x="1136313" y="1042991"/>
                </a:lnTo>
                <a:lnTo>
                  <a:pt x="1175732" y="1024542"/>
                </a:lnTo>
                <a:lnTo>
                  <a:pt x="1216880" y="1014877"/>
                </a:lnTo>
                <a:lnTo>
                  <a:pt x="1258014" y="1013654"/>
                </a:lnTo>
                <a:lnTo>
                  <a:pt x="1297392" y="1020528"/>
                </a:lnTo>
                <a:lnTo>
                  <a:pt x="1333269" y="1035157"/>
                </a:lnTo>
                <a:lnTo>
                  <a:pt x="1387550" y="1086306"/>
                </a:lnTo>
                <a:lnTo>
                  <a:pt x="1402468" y="1122140"/>
                </a:lnTo>
                <a:lnTo>
                  <a:pt x="1406913" y="1164357"/>
                </a:lnTo>
                <a:lnTo>
                  <a:pt x="1413861" y="1208487"/>
                </a:lnTo>
                <a:lnTo>
                  <a:pt x="1434280" y="1250521"/>
                </a:lnTo>
                <a:lnTo>
                  <a:pt x="1464104" y="1285310"/>
                </a:lnTo>
                <a:lnTo>
                  <a:pt x="1499266" y="1307709"/>
                </a:lnTo>
                <a:lnTo>
                  <a:pt x="1535699" y="1312570"/>
                </a:lnTo>
                <a:lnTo>
                  <a:pt x="1569336" y="1294746"/>
                </a:lnTo>
                <a:lnTo>
                  <a:pt x="1830129" y="1033967"/>
                </a:lnTo>
                <a:lnTo>
                  <a:pt x="1441228" y="645085"/>
                </a:lnTo>
                <a:lnTo>
                  <a:pt x="1423403" y="611450"/>
                </a:lnTo>
                <a:lnTo>
                  <a:pt x="1450664" y="539859"/>
                </a:lnTo>
                <a:lnTo>
                  <a:pt x="1485456" y="510036"/>
                </a:lnTo>
                <a:lnTo>
                  <a:pt x="1527491" y="489618"/>
                </a:lnTo>
                <a:lnTo>
                  <a:pt x="1571624" y="482670"/>
                </a:lnTo>
                <a:lnTo>
                  <a:pt x="1613843" y="478226"/>
                </a:lnTo>
                <a:lnTo>
                  <a:pt x="1649679" y="463308"/>
                </a:lnTo>
                <a:lnTo>
                  <a:pt x="1678789" y="439662"/>
                </a:lnTo>
                <a:lnTo>
                  <a:pt x="1700831" y="409030"/>
                </a:lnTo>
                <a:lnTo>
                  <a:pt x="1715460" y="373154"/>
                </a:lnTo>
                <a:lnTo>
                  <a:pt x="1722335" y="333779"/>
                </a:lnTo>
                <a:lnTo>
                  <a:pt x="1721111" y="292647"/>
                </a:lnTo>
                <a:lnTo>
                  <a:pt x="1711445" y="251501"/>
                </a:lnTo>
                <a:lnTo>
                  <a:pt x="1692996" y="212084"/>
                </a:lnTo>
                <a:lnTo>
                  <a:pt x="1665418" y="176140"/>
                </a:lnTo>
                <a:lnTo>
                  <a:pt x="1613586" y="132679"/>
                </a:lnTo>
                <a:lnTo>
                  <a:pt x="1574516" y="114578"/>
                </a:lnTo>
                <a:lnTo>
                  <a:pt x="1533880" y="105425"/>
                </a:lnTo>
                <a:lnTo>
                  <a:pt x="1493368" y="104824"/>
                </a:lnTo>
                <a:lnTo>
                  <a:pt x="1454668" y="112375"/>
                </a:lnTo>
                <a:lnTo>
                  <a:pt x="1419468" y="127681"/>
                </a:lnTo>
                <a:lnTo>
                  <a:pt x="1366321" y="179965"/>
                </a:lnTo>
                <a:lnTo>
                  <a:pt x="1351751" y="216147"/>
                </a:lnTo>
                <a:lnTo>
                  <a:pt x="1347434" y="258491"/>
                </a:lnTo>
                <a:lnTo>
                  <a:pt x="1340486" y="302622"/>
                </a:lnTo>
                <a:lnTo>
                  <a:pt x="1320067" y="344655"/>
                </a:lnTo>
                <a:lnTo>
                  <a:pt x="1290243" y="379445"/>
                </a:lnTo>
                <a:lnTo>
                  <a:pt x="1255080" y="401844"/>
                </a:lnTo>
                <a:lnTo>
                  <a:pt x="1218647" y="406705"/>
                </a:lnTo>
                <a:lnTo>
                  <a:pt x="1185010" y="388881"/>
                </a:lnTo>
                <a:lnTo>
                  <a:pt x="796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042920" y="3172777"/>
            <a:ext cx="504507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468120" marR="5080" indent="-1456055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¿Por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qué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importante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desde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edad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temprana?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UNIDAD</a:t>
            </a:r>
            <a:r>
              <a:rPr dirty="0" sz="16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DIDÁCTICA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SESIÓN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038204" y="2825823"/>
            <a:ext cx="5201920" cy="12693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4310" indent="-181610">
              <a:lnSpc>
                <a:spcPct val="100000"/>
              </a:lnSpc>
              <a:spcBef>
                <a:spcPts val="100"/>
              </a:spcBef>
              <a:buClr>
                <a:srgbClr val="D1282D"/>
              </a:buClr>
              <a:buChar char="•"/>
              <a:tabLst>
                <a:tab pos="194310" algn="l"/>
              </a:tabLst>
            </a:pPr>
            <a:r>
              <a:rPr dirty="0" sz="2400" spc="-10">
                <a:latin typeface="Arial MT"/>
                <a:cs typeface="Arial MT"/>
              </a:rPr>
              <a:t>ESQUEMA</a:t>
            </a:r>
            <a:r>
              <a:rPr dirty="0" sz="2400" spc="-16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UNIDAD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DIDÁCTICA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70"/>
              </a:spcBef>
              <a:buClr>
                <a:srgbClr val="D1282D"/>
              </a:buClr>
              <a:buFont typeface="Arial MT"/>
              <a:buChar char="•"/>
            </a:pPr>
            <a:endParaRPr sz="2400">
              <a:latin typeface="Arial MT"/>
              <a:cs typeface="Arial MT"/>
            </a:endParaRPr>
          </a:p>
          <a:p>
            <a:pPr marL="194310" indent="-181610">
              <a:lnSpc>
                <a:spcPct val="100000"/>
              </a:lnSpc>
              <a:buClr>
                <a:srgbClr val="D1282D"/>
              </a:buClr>
              <a:buChar char="•"/>
              <a:tabLst>
                <a:tab pos="194310" algn="l"/>
              </a:tabLst>
            </a:pPr>
            <a:r>
              <a:rPr dirty="0" sz="2400" spc="-10">
                <a:latin typeface="Arial MT"/>
                <a:cs typeface="Arial MT"/>
              </a:rPr>
              <a:t>ESTRUCTURA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</a:t>
            </a:r>
            <a:r>
              <a:rPr dirty="0" sz="2400" spc="-4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LA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SESIÓN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ESQUEMA</a:t>
            </a:r>
            <a:r>
              <a:rPr dirty="0" sz="1600" spc="-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UNIDAD</a:t>
            </a:r>
            <a:r>
              <a:rPr dirty="0" sz="16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DIDÁCTICA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23445" y="2007127"/>
            <a:ext cx="6681470" cy="3855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176905">
              <a:lnSpc>
                <a:spcPct val="128400"/>
              </a:lnSpc>
              <a:spcBef>
                <a:spcPts val="100"/>
              </a:spcBef>
            </a:pPr>
            <a:r>
              <a:rPr dirty="0" sz="1300" b="1">
                <a:latin typeface="Arial"/>
                <a:cs typeface="Arial"/>
              </a:rPr>
              <a:t>TÍTULO:</a:t>
            </a:r>
            <a:r>
              <a:rPr dirty="0" sz="1300" spc="-3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(motivador</a:t>
            </a:r>
            <a:r>
              <a:rPr dirty="0" sz="1300" spc="-1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para</a:t>
            </a:r>
            <a:r>
              <a:rPr dirty="0" sz="1300" spc="-5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los</a:t>
            </a:r>
            <a:r>
              <a:rPr dirty="0" sz="1300" spc="-40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alumnos) </a:t>
            </a:r>
            <a:r>
              <a:rPr dirty="0" sz="1300" b="1">
                <a:latin typeface="Arial"/>
                <a:cs typeface="Arial"/>
              </a:rPr>
              <a:t>TEMA:</a:t>
            </a:r>
            <a:r>
              <a:rPr dirty="0" sz="1300" spc="-2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(determina</a:t>
            </a:r>
            <a:r>
              <a:rPr dirty="0" sz="1300" spc="-4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el</a:t>
            </a:r>
            <a:r>
              <a:rPr dirty="0" sz="1300" spc="-50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aprendizaje) JUSTIFICACIÓN:</a:t>
            </a:r>
            <a:r>
              <a:rPr dirty="0" sz="1300" spc="1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(conexión</a:t>
            </a:r>
            <a:r>
              <a:rPr dirty="0" sz="1300" spc="1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con</a:t>
            </a:r>
            <a:r>
              <a:rPr dirty="0" sz="1300" spc="-2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el</a:t>
            </a:r>
            <a:r>
              <a:rPr dirty="0" sz="1300" spc="-25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currículo) </a:t>
            </a:r>
            <a:r>
              <a:rPr dirty="0" sz="1300" b="1">
                <a:latin typeface="Arial"/>
                <a:cs typeface="Arial"/>
              </a:rPr>
              <a:t>OBJETIVOS</a:t>
            </a:r>
            <a:r>
              <a:rPr dirty="0" sz="1300" spc="-55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DIDÁCTICOS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300" spc="-10" b="1">
                <a:latin typeface="Arial"/>
                <a:cs typeface="Arial"/>
              </a:rPr>
              <a:t>CONTENIDOS:</a:t>
            </a:r>
            <a:endParaRPr sz="1300">
              <a:latin typeface="Arial"/>
              <a:cs typeface="Arial"/>
            </a:endParaRPr>
          </a:p>
          <a:p>
            <a:pPr marL="469900" indent="-182880">
              <a:lnSpc>
                <a:spcPts val="1480"/>
              </a:lnSpc>
              <a:spcBef>
                <a:spcPts val="445"/>
              </a:spcBef>
              <a:buClr>
                <a:srgbClr val="D1282D"/>
              </a:buClr>
              <a:buChar char="•"/>
              <a:tabLst>
                <a:tab pos="469900" algn="l"/>
              </a:tabLst>
            </a:pPr>
            <a:r>
              <a:rPr dirty="0" sz="1300">
                <a:latin typeface="Arial MT"/>
                <a:cs typeface="Arial MT"/>
              </a:rPr>
              <a:t>Conceptuales,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procedimentales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y</a:t>
            </a:r>
            <a:r>
              <a:rPr dirty="0" sz="1300" spc="-8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actitudinales.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ts val="1480"/>
              </a:lnSpc>
            </a:pPr>
            <a:r>
              <a:rPr dirty="0" sz="1300" spc="-10" b="1">
                <a:latin typeface="Arial"/>
                <a:cs typeface="Arial"/>
              </a:rPr>
              <a:t>ACTIVIDADES:</a:t>
            </a:r>
            <a:r>
              <a:rPr dirty="0" sz="1300" spc="1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Número</a:t>
            </a:r>
            <a:r>
              <a:rPr dirty="0" sz="1300" spc="-2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y</a:t>
            </a:r>
            <a:r>
              <a:rPr dirty="0" sz="1300" spc="-4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secuencia de</a:t>
            </a:r>
            <a:r>
              <a:rPr dirty="0" sz="1300" spc="-2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las</a:t>
            </a:r>
            <a:r>
              <a:rPr dirty="0" sz="1300" spc="-30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sesiones.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300" spc="-10" b="1">
                <a:latin typeface="Arial"/>
                <a:cs typeface="Arial"/>
              </a:rPr>
              <a:t>METODOLOGÍA:</a:t>
            </a:r>
            <a:endParaRPr sz="1300">
              <a:latin typeface="Arial"/>
              <a:cs typeface="Arial"/>
            </a:endParaRPr>
          </a:p>
          <a:p>
            <a:pPr marL="469900" indent="-182880">
              <a:lnSpc>
                <a:spcPts val="1480"/>
              </a:lnSpc>
              <a:spcBef>
                <a:spcPts val="440"/>
              </a:spcBef>
              <a:buClr>
                <a:srgbClr val="D1282D"/>
              </a:buClr>
              <a:buChar char="•"/>
              <a:tabLst>
                <a:tab pos="469900" algn="l"/>
              </a:tabLst>
            </a:pPr>
            <a:r>
              <a:rPr dirty="0" sz="1300" spc="-10">
                <a:latin typeface="Arial MT"/>
                <a:cs typeface="Arial MT"/>
              </a:rPr>
              <a:t>Técnicas.</a:t>
            </a:r>
            <a:endParaRPr sz="1300">
              <a:latin typeface="Arial MT"/>
              <a:cs typeface="Arial MT"/>
            </a:endParaRPr>
          </a:p>
          <a:p>
            <a:pPr marL="469900" indent="-182880">
              <a:lnSpc>
                <a:spcPts val="1405"/>
              </a:lnSpc>
              <a:buClr>
                <a:srgbClr val="D1282D"/>
              </a:buClr>
              <a:buChar char="•"/>
              <a:tabLst>
                <a:tab pos="469900" algn="l"/>
              </a:tabLst>
            </a:pPr>
            <a:r>
              <a:rPr dirty="0" sz="1300">
                <a:latin typeface="Arial MT"/>
                <a:cs typeface="Arial MT"/>
              </a:rPr>
              <a:t>Estilo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4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enseñanza: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interacción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didáctica.</a:t>
            </a:r>
            <a:endParaRPr sz="1300">
              <a:latin typeface="Arial MT"/>
              <a:cs typeface="Arial MT"/>
            </a:endParaRPr>
          </a:p>
          <a:p>
            <a:pPr marL="469900" indent="-182880">
              <a:lnSpc>
                <a:spcPts val="1405"/>
              </a:lnSpc>
              <a:buClr>
                <a:srgbClr val="D1282D"/>
              </a:buClr>
              <a:buChar char="•"/>
              <a:tabLst>
                <a:tab pos="469900" algn="l"/>
              </a:tabLst>
            </a:pPr>
            <a:r>
              <a:rPr dirty="0" sz="1300">
                <a:latin typeface="Arial MT"/>
                <a:cs typeface="Arial MT"/>
              </a:rPr>
              <a:t>Recursos</a:t>
            </a:r>
            <a:r>
              <a:rPr dirty="0" sz="1300" spc="-5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materiales.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ts val="1480"/>
              </a:lnSpc>
            </a:pPr>
            <a:r>
              <a:rPr dirty="0" sz="1300" spc="-10" b="1">
                <a:latin typeface="Arial"/>
                <a:cs typeface="Arial"/>
              </a:rPr>
              <a:t>EVALUACIÓN:</a:t>
            </a:r>
            <a:endParaRPr sz="1300">
              <a:latin typeface="Arial"/>
              <a:cs typeface="Arial"/>
            </a:endParaRPr>
          </a:p>
          <a:p>
            <a:pPr marL="469900">
              <a:lnSpc>
                <a:spcPts val="1480"/>
              </a:lnSpc>
              <a:spcBef>
                <a:spcPts val="445"/>
              </a:spcBef>
            </a:pPr>
            <a:r>
              <a:rPr dirty="0" sz="1300">
                <a:latin typeface="Arial MT"/>
                <a:cs typeface="Arial MT"/>
              </a:rPr>
              <a:t>-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Cómo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evaluar.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Criterios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3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evaluación.</a:t>
            </a:r>
            <a:endParaRPr sz="1300">
              <a:latin typeface="Arial MT"/>
              <a:cs typeface="Arial MT"/>
            </a:endParaRPr>
          </a:p>
          <a:p>
            <a:pPr marL="12700" marR="5080">
              <a:lnSpc>
                <a:spcPct val="70000"/>
              </a:lnSpc>
              <a:spcBef>
                <a:spcPts val="390"/>
              </a:spcBef>
            </a:pPr>
            <a:r>
              <a:rPr dirty="0" sz="1300" spc="-10" b="1">
                <a:latin typeface="Arial"/>
                <a:cs typeface="Arial"/>
              </a:rPr>
              <a:t>TRANSVERSALIDAD:</a:t>
            </a:r>
            <a:r>
              <a:rPr dirty="0" sz="1300" spc="2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Educación</a:t>
            </a:r>
            <a:r>
              <a:rPr dirty="0" sz="1300" spc="-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ambiental, para</a:t>
            </a:r>
            <a:r>
              <a:rPr dirty="0" sz="1300" spc="-3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la</a:t>
            </a:r>
            <a:r>
              <a:rPr dirty="0" sz="1300" spc="-4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paz,</a:t>
            </a:r>
            <a:r>
              <a:rPr dirty="0" sz="1300" spc="-2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del</a:t>
            </a:r>
            <a:r>
              <a:rPr dirty="0" sz="1300" spc="-35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consumidor,</a:t>
            </a:r>
            <a:r>
              <a:rPr dirty="0" sz="1300" b="1">
                <a:latin typeface="Arial"/>
                <a:cs typeface="Arial"/>
              </a:rPr>
              <a:t> vial, para</a:t>
            </a:r>
            <a:r>
              <a:rPr dirty="0" sz="1300" spc="-35" b="1">
                <a:latin typeface="Arial"/>
                <a:cs typeface="Arial"/>
              </a:rPr>
              <a:t> </a:t>
            </a:r>
            <a:r>
              <a:rPr dirty="0" sz="1300" spc="-25" b="1">
                <a:latin typeface="Arial"/>
                <a:cs typeface="Arial"/>
              </a:rPr>
              <a:t>la </a:t>
            </a:r>
            <a:r>
              <a:rPr dirty="0" sz="1300" b="1">
                <a:latin typeface="Arial"/>
                <a:cs typeface="Arial"/>
              </a:rPr>
              <a:t>salud,</a:t>
            </a:r>
            <a:r>
              <a:rPr dirty="0" sz="1300" spc="-3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en</a:t>
            </a:r>
            <a:r>
              <a:rPr dirty="0" sz="1300" spc="-4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la</a:t>
            </a:r>
            <a:r>
              <a:rPr dirty="0" sz="1300" spc="-5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sexualidad,</a:t>
            </a:r>
            <a:r>
              <a:rPr dirty="0" sz="1300" spc="-1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coeducación</a:t>
            </a:r>
            <a:r>
              <a:rPr dirty="0" sz="1300" spc="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y</a:t>
            </a:r>
            <a:r>
              <a:rPr dirty="0" sz="1300" spc="-6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educación</a:t>
            </a:r>
            <a:r>
              <a:rPr dirty="0" sz="1300" spc="-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cívica</a:t>
            </a:r>
            <a:r>
              <a:rPr dirty="0" sz="1300" spc="-1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y</a:t>
            </a:r>
            <a:r>
              <a:rPr dirty="0" sz="1300" spc="-45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moral.</a:t>
            </a:r>
            <a:endParaRPr sz="1300">
              <a:latin typeface="Arial"/>
              <a:cs typeface="Arial"/>
            </a:endParaRPr>
          </a:p>
          <a:p>
            <a:pPr marL="12700" marR="4144645">
              <a:lnSpc>
                <a:spcPct val="128400"/>
              </a:lnSpc>
            </a:pPr>
            <a:r>
              <a:rPr dirty="0" sz="1300" b="1">
                <a:latin typeface="Arial"/>
                <a:cs typeface="Arial"/>
              </a:rPr>
              <a:t>RELACIÓN</a:t>
            </a:r>
            <a:r>
              <a:rPr dirty="0" sz="1300" spc="-4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CON</a:t>
            </a:r>
            <a:r>
              <a:rPr dirty="0" sz="1300" spc="-75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OTRAS</a:t>
            </a:r>
            <a:r>
              <a:rPr dirty="0" sz="1300" spc="-45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ÁREAS </a:t>
            </a:r>
            <a:r>
              <a:rPr dirty="0" sz="1300" spc="-25" b="1">
                <a:latin typeface="Arial"/>
                <a:cs typeface="Arial"/>
              </a:rPr>
              <a:t>ATENCIÓN</a:t>
            </a:r>
            <a:r>
              <a:rPr dirty="0" sz="1300" spc="-2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A</a:t>
            </a:r>
            <a:r>
              <a:rPr dirty="0" sz="1300" spc="-70" b="1">
                <a:latin typeface="Arial"/>
                <a:cs typeface="Arial"/>
              </a:rPr>
              <a:t> </a:t>
            </a:r>
            <a:r>
              <a:rPr dirty="0" sz="1300" b="1">
                <a:latin typeface="Arial"/>
                <a:cs typeface="Arial"/>
              </a:rPr>
              <a:t>LA</a:t>
            </a:r>
            <a:r>
              <a:rPr dirty="0" sz="1300" spc="-65" b="1">
                <a:latin typeface="Arial"/>
                <a:cs typeface="Arial"/>
              </a:rPr>
              <a:t> </a:t>
            </a:r>
            <a:r>
              <a:rPr dirty="0" sz="1300" spc="-10" b="1">
                <a:latin typeface="Arial"/>
                <a:cs typeface="Arial"/>
              </a:rPr>
              <a:t>DIVERSIDAD</a:t>
            </a:r>
            <a:endParaRPr sz="1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4467" y="1592262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PLANTEAMIENTO PREVIO</a:t>
            </a:r>
            <a:r>
              <a:rPr dirty="0" sz="1600" spc="-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DISEÑO</a:t>
            </a:r>
            <a:r>
              <a:rPr dirty="0" sz="16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16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600" spc="-1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SESIÓN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685" y="2230263"/>
            <a:ext cx="8084820" cy="3623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635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sesión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diseñará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base</a:t>
            </a:r>
            <a:r>
              <a:rPr dirty="0" sz="2000" spc="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consecución</a:t>
            </a:r>
            <a:r>
              <a:rPr dirty="0" sz="2000" spc="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</a:t>
            </a:r>
            <a:r>
              <a:rPr dirty="0" sz="2000" spc="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propósito</a:t>
            </a:r>
            <a:r>
              <a:rPr dirty="0" sz="2000" spc="10" b="1">
                <a:latin typeface="Arial"/>
                <a:cs typeface="Arial"/>
              </a:rPr>
              <a:t> </a:t>
            </a:r>
            <a:r>
              <a:rPr dirty="0" sz="2000" spc="-50" b="1">
                <a:latin typeface="Arial"/>
                <a:cs typeface="Arial"/>
              </a:rPr>
              <a:t>u </a:t>
            </a:r>
            <a:r>
              <a:rPr dirty="0" sz="2000" b="1">
                <a:latin typeface="Arial"/>
                <a:cs typeface="Arial"/>
              </a:rPr>
              <a:t>objetivo</a:t>
            </a:r>
            <a:r>
              <a:rPr dirty="0" sz="2000" spc="-8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inmediato.</a:t>
            </a:r>
            <a:endParaRPr sz="2000">
              <a:latin typeface="Arial"/>
              <a:cs typeface="Arial"/>
            </a:endParaRPr>
          </a:p>
          <a:p>
            <a:pPr marL="13335" marR="5715" indent="-635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objetivo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actividades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seleccionadas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guardarán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relación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con </a:t>
            </a:r>
            <a:r>
              <a:rPr dirty="0" sz="2000" b="1">
                <a:latin typeface="Arial"/>
                <a:cs typeface="Arial"/>
              </a:rPr>
              <a:t>lo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asimilado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anteriormente.</a:t>
            </a:r>
            <a:endParaRPr sz="2000">
              <a:latin typeface="Arial"/>
              <a:cs typeface="Arial"/>
            </a:endParaRPr>
          </a:p>
          <a:p>
            <a:pPr marL="13335" marR="6985" indent="-635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1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presentación</a:t>
            </a:r>
            <a:r>
              <a:rPr dirty="0" sz="2000" spc="1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1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las</a:t>
            </a:r>
            <a:r>
              <a:rPr dirty="0" sz="2000" spc="1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tareas</a:t>
            </a:r>
            <a:r>
              <a:rPr dirty="0" sz="2000" spc="1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1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realizará</a:t>
            </a:r>
            <a:r>
              <a:rPr dirty="0" sz="2000" spc="1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atendiendo</a:t>
            </a:r>
            <a:r>
              <a:rPr dirty="0" sz="2000" spc="1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al</a:t>
            </a:r>
            <a:r>
              <a:rPr dirty="0" sz="2000" spc="1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principio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transferencia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vertical.</a:t>
            </a:r>
            <a:endParaRPr sz="2000">
              <a:latin typeface="Arial"/>
              <a:cs typeface="Arial"/>
            </a:endParaRPr>
          </a:p>
          <a:p>
            <a:pPr marL="13970" marR="5080" indent="-635">
              <a:lnSpc>
                <a:spcPct val="100000"/>
              </a:lnSpc>
              <a:spcBef>
                <a:spcPts val="1085"/>
              </a:spcBef>
            </a:pP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decidirá</a:t>
            </a:r>
            <a:r>
              <a:rPr dirty="0" sz="2000" spc="2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por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anticipado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organización</a:t>
            </a:r>
            <a:r>
              <a:rPr dirty="0" sz="2000" spc="2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19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2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tipo</a:t>
            </a:r>
            <a:r>
              <a:rPr dirty="0" sz="2000" spc="2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2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número</a:t>
            </a:r>
            <a:r>
              <a:rPr dirty="0" sz="2000" spc="229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spc="-10" b="1">
                <a:latin typeface="Arial"/>
                <a:cs typeface="Arial"/>
              </a:rPr>
              <a:t>material.</a:t>
            </a:r>
            <a:endParaRPr sz="2000">
              <a:latin typeface="Arial"/>
              <a:cs typeface="Arial"/>
            </a:endParaRPr>
          </a:p>
          <a:p>
            <a:pPr marL="13970" marR="5080" indent="-635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debe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asignar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un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determinado</a:t>
            </a:r>
            <a:r>
              <a:rPr dirty="0" sz="2000" spc="114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tiempo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1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cada</a:t>
            </a:r>
            <a:r>
              <a:rPr dirty="0" sz="2000" spc="114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tarea,</a:t>
            </a:r>
            <a:r>
              <a:rPr dirty="0" sz="2000" spc="1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acuerdo </a:t>
            </a:r>
            <a:r>
              <a:rPr dirty="0" sz="2000" b="1">
                <a:latin typeface="Arial"/>
                <a:cs typeface="Arial"/>
              </a:rPr>
              <a:t>a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sus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características.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ESTRUCTURA</a:t>
            </a:r>
            <a:r>
              <a:rPr dirty="0" sz="1600" spc="-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SESIÓN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11060" y="1667753"/>
            <a:ext cx="6772909" cy="4121150"/>
          </a:xfrm>
          <a:prstGeom prst="rect">
            <a:avLst/>
          </a:prstGeom>
        </p:spPr>
        <p:txBody>
          <a:bodyPr wrap="square" lIns="0" tIns="1600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1ª</a:t>
            </a:r>
            <a:r>
              <a:rPr dirty="0" u="sng" sz="2000" spc="-7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PARTE:</a:t>
            </a:r>
            <a:r>
              <a:rPr dirty="0" u="sng" sz="2000" spc="-7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FASE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INICIAL:</a:t>
            </a:r>
            <a:endParaRPr sz="2000">
              <a:latin typeface="Arial"/>
              <a:cs typeface="Arial"/>
            </a:endParaRPr>
          </a:p>
          <a:p>
            <a:pPr marL="469265" indent="-182245">
              <a:lnSpc>
                <a:spcPct val="100000"/>
              </a:lnSpc>
              <a:spcBef>
                <a:spcPts val="1040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 spc="-10">
                <a:latin typeface="Arial MT"/>
                <a:cs typeface="Arial MT"/>
              </a:rPr>
              <a:t>PRESENTACIÓN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CLASE:</a:t>
            </a:r>
            <a:endParaRPr sz="1800">
              <a:latin typeface="Arial MT"/>
              <a:cs typeface="Arial MT"/>
            </a:endParaRPr>
          </a:p>
          <a:p>
            <a:pPr lvl="1" marL="1155065" indent="-227965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Char char="•"/>
              <a:tabLst>
                <a:tab pos="1155065" algn="l"/>
              </a:tabLst>
            </a:pPr>
            <a:r>
              <a:rPr dirty="0" sz="1800">
                <a:latin typeface="Arial MT"/>
                <a:cs typeface="Arial MT"/>
              </a:rPr>
              <a:t>Elegir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lugar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forma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organización.</a:t>
            </a:r>
            <a:endParaRPr sz="1800">
              <a:latin typeface="Arial MT"/>
              <a:cs typeface="Arial MT"/>
            </a:endParaRPr>
          </a:p>
          <a:p>
            <a:pPr lvl="1" marL="1155065" indent="-227965">
              <a:lnSpc>
                <a:spcPct val="100000"/>
              </a:lnSpc>
              <a:spcBef>
                <a:spcPts val="434"/>
              </a:spcBef>
              <a:buClr>
                <a:srgbClr val="D1282D"/>
              </a:buClr>
              <a:buChar char="•"/>
              <a:tabLst>
                <a:tab pos="1155065" algn="l"/>
              </a:tabLst>
            </a:pPr>
            <a:r>
              <a:rPr dirty="0" sz="1800">
                <a:latin typeface="Arial MT"/>
                <a:cs typeface="Arial MT"/>
              </a:rPr>
              <a:t>Informar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motivar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sobre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realizar.</a:t>
            </a:r>
            <a:endParaRPr sz="1800">
              <a:latin typeface="Arial MT"/>
              <a:cs typeface="Arial MT"/>
            </a:endParaRPr>
          </a:p>
          <a:p>
            <a:pPr lvl="1" marL="1155065" indent="-227965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Char char="•"/>
              <a:tabLst>
                <a:tab pos="1155065" algn="l"/>
              </a:tabLst>
            </a:pPr>
            <a:r>
              <a:rPr dirty="0" sz="1800">
                <a:latin typeface="Arial MT"/>
                <a:cs typeface="Arial MT"/>
              </a:rPr>
              <a:t>Comunicar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contenido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objetivos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alcanzar.</a:t>
            </a:r>
            <a:endParaRPr sz="1800">
              <a:latin typeface="Arial MT"/>
              <a:cs typeface="Arial MT"/>
            </a:endParaRPr>
          </a:p>
          <a:p>
            <a:pPr lvl="1" marL="1155700" marR="252095" indent="-228600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Char char="•"/>
              <a:tabLst>
                <a:tab pos="1155700" algn="l"/>
              </a:tabLst>
            </a:pPr>
            <a:r>
              <a:rPr dirty="0" sz="1800">
                <a:latin typeface="Arial MT"/>
                <a:cs typeface="Arial MT"/>
              </a:rPr>
              <a:t>Relacionar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aprendizajes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otros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adquiridos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con </a:t>
            </a:r>
            <a:r>
              <a:rPr dirty="0" sz="1800" spc="-10">
                <a:latin typeface="Arial MT"/>
                <a:cs typeface="Arial MT"/>
              </a:rPr>
              <a:t>anterioridad.</a:t>
            </a:r>
            <a:endParaRPr sz="18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955"/>
              </a:spcBef>
              <a:buClr>
                <a:srgbClr val="D1282D"/>
              </a:buClr>
              <a:buFont typeface="Arial MT"/>
              <a:buChar char="•"/>
            </a:pPr>
            <a:endParaRPr sz="1800">
              <a:latin typeface="Arial MT"/>
              <a:cs typeface="Arial MT"/>
            </a:endParaRPr>
          </a:p>
          <a:p>
            <a:pPr marL="469265" indent="-182245">
              <a:lnSpc>
                <a:spcPct val="100000"/>
              </a:lnSpc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 spc="-30">
                <a:latin typeface="Arial MT"/>
                <a:cs typeface="Arial MT"/>
              </a:rPr>
              <a:t>PUESTA</a:t>
            </a:r>
            <a:r>
              <a:rPr dirty="0" sz="1800" spc="-1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10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ACCION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PROGRESIVA:</a:t>
            </a:r>
            <a:endParaRPr sz="1800">
              <a:latin typeface="Arial MT"/>
              <a:cs typeface="Arial MT"/>
            </a:endParaRPr>
          </a:p>
          <a:p>
            <a:pPr marL="286385">
              <a:lnSpc>
                <a:spcPct val="100000"/>
              </a:lnSpc>
              <a:spcBef>
                <a:spcPts val="434"/>
              </a:spcBef>
            </a:pPr>
            <a:r>
              <a:rPr dirty="0" sz="1800">
                <a:latin typeface="Arial MT"/>
                <a:cs typeface="Arial MT"/>
              </a:rPr>
              <a:t>Progresiva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adaptación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fisiológica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psicológica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alumno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para:</a:t>
            </a:r>
            <a:endParaRPr sz="1800">
              <a:latin typeface="Arial MT"/>
              <a:cs typeface="Arial MT"/>
            </a:endParaRPr>
          </a:p>
          <a:p>
            <a:pPr marL="533400" indent="-246379">
              <a:lnSpc>
                <a:spcPct val="100000"/>
              </a:lnSpc>
              <a:spcBef>
                <a:spcPts val="430"/>
              </a:spcBef>
              <a:buClr>
                <a:srgbClr val="D1282D"/>
              </a:buClr>
              <a:buChar char="•"/>
              <a:tabLst>
                <a:tab pos="533400" algn="l"/>
              </a:tabLst>
            </a:pPr>
            <a:r>
              <a:rPr dirty="0" sz="1800">
                <a:latin typeface="Arial MT"/>
                <a:cs typeface="Arial MT"/>
              </a:rPr>
              <a:t>Un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mejor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rendimiento</a:t>
            </a:r>
            <a:endParaRPr sz="1800">
              <a:latin typeface="Arial MT"/>
              <a:cs typeface="Arial MT"/>
            </a:endParaRPr>
          </a:p>
          <a:p>
            <a:pPr marL="533400" indent="-246379">
              <a:lnSpc>
                <a:spcPct val="100000"/>
              </a:lnSpc>
              <a:spcBef>
                <a:spcPts val="434"/>
              </a:spcBef>
              <a:buClr>
                <a:srgbClr val="D1282D"/>
              </a:buClr>
              <a:buChar char="•"/>
              <a:tabLst>
                <a:tab pos="533400" algn="l"/>
              </a:tabLst>
            </a:pPr>
            <a:r>
              <a:rPr dirty="0" sz="1800">
                <a:latin typeface="Arial MT"/>
                <a:cs typeface="Arial MT"/>
              </a:rPr>
              <a:t>Evitar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lesiones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ESTRUCTURA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SESIÓN</a:t>
            </a:r>
            <a:r>
              <a:rPr dirty="0" sz="16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Arial MT"/>
                <a:cs typeface="Arial MT"/>
              </a:rPr>
              <a:t>(II)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821" y="1809314"/>
            <a:ext cx="6921500" cy="4039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2ª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PARTE:</a:t>
            </a:r>
            <a:r>
              <a:rPr dirty="0" u="sng" sz="2000" spc="-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FASE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FUNDAMENTAL</a:t>
            </a:r>
            <a:r>
              <a:rPr dirty="0" u="sng" sz="2000" spc="-9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</a:t>
            </a:r>
            <a:r>
              <a:rPr dirty="0" u="sng" sz="2000" spc="-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PRINCIPAL</a:t>
            </a:r>
            <a:r>
              <a:rPr dirty="0" sz="2000" spc="-10" b="1"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80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spc="-10" b="1">
                <a:latin typeface="Arial"/>
                <a:cs typeface="Arial"/>
              </a:rPr>
              <a:t>DESARROLLO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TEMA:</a:t>
            </a:r>
            <a:endParaRPr sz="2000">
              <a:latin typeface="Arial"/>
              <a:cs typeface="Arial"/>
            </a:endParaRPr>
          </a:p>
          <a:p>
            <a:pPr marL="12700" marR="5080" indent="914400">
              <a:lnSpc>
                <a:spcPts val="2160"/>
              </a:lnSpc>
              <a:spcBef>
                <a:spcPts val="1110"/>
              </a:spcBef>
            </a:pPr>
            <a:r>
              <a:rPr dirty="0" sz="2000" b="1">
                <a:latin typeface="Arial"/>
                <a:cs typeface="Arial"/>
              </a:rPr>
              <a:t>Aquí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es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donde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procuran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alcanzar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objetivos </a:t>
            </a:r>
            <a:r>
              <a:rPr dirty="0" sz="2000" b="1">
                <a:latin typeface="Arial"/>
                <a:cs typeface="Arial"/>
              </a:rPr>
              <a:t>concretos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que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fijaron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para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clase.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30"/>
              </a:spcBef>
            </a:pPr>
            <a:endParaRPr sz="2000">
              <a:latin typeface="Arial"/>
              <a:cs typeface="Arial"/>
            </a:endParaRPr>
          </a:p>
          <a:p>
            <a:pPr marL="469265" indent="-182245">
              <a:lnSpc>
                <a:spcPct val="100000"/>
              </a:lnSpc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COMBINACIÓN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14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INTENSIDAD:</a:t>
            </a:r>
            <a:endParaRPr sz="1800">
              <a:latin typeface="Arial MT"/>
              <a:cs typeface="Arial MT"/>
            </a:endParaRPr>
          </a:p>
          <a:p>
            <a:pPr lvl="1" marL="1155700" indent="-228600">
              <a:lnSpc>
                <a:spcPct val="100000"/>
              </a:lnSpc>
              <a:spcBef>
                <a:spcPts val="200"/>
              </a:spcBef>
              <a:buClr>
                <a:srgbClr val="D1282D"/>
              </a:buClr>
              <a:buChar char="•"/>
              <a:tabLst>
                <a:tab pos="1155700" algn="l"/>
              </a:tabLst>
            </a:pPr>
            <a:r>
              <a:rPr dirty="0" sz="1600">
                <a:latin typeface="Arial MT"/>
                <a:cs typeface="Arial MT"/>
              </a:rPr>
              <a:t>Capacidad</a:t>
            </a:r>
            <a:r>
              <a:rPr dirty="0" sz="1600" spc="-1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física.</a:t>
            </a:r>
            <a:endParaRPr sz="1600">
              <a:latin typeface="Arial MT"/>
              <a:cs typeface="Arial MT"/>
            </a:endParaRPr>
          </a:p>
          <a:p>
            <a:pPr marL="469265" indent="-182245">
              <a:lnSpc>
                <a:spcPct val="100000"/>
              </a:lnSpc>
              <a:spcBef>
                <a:spcPts val="210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 spc="-10">
                <a:latin typeface="Arial MT"/>
                <a:cs typeface="Arial MT"/>
              </a:rPr>
              <a:t>MANTENIMIENTO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8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MOTIVACIÓN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LA</a:t>
            </a:r>
            <a:r>
              <a:rPr dirty="0" sz="1800" spc="-19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ATENCIÓN:</a:t>
            </a:r>
            <a:endParaRPr sz="1800">
              <a:latin typeface="Arial MT"/>
              <a:cs typeface="Arial MT"/>
            </a:endParaRPr>
          </a:p>
          <a:p>
            <a:pPr lvl="1" marL="1155700" indent="-228600">
              <a:lnSpc>
                <a:spcPct val="100000"/>
              </a:lnSpc>
              <a:spcBef>
                <a:spcPts val="200"/>
              </a:spcBef>
              <a:buClr>
                <a:srgbClr val="D1282D"/>
              </a:buClr>
              <a:buChar char="•"/>
              <a:tabLst>
                <a:tab pos="1155700" algn="l"/>
              </a:tabLst>
            </a:pPr>
            <a:r>
              <a:rPr dirty="0" sz="1600">
                <a:latin typeface="Arial MT"/>
                <a:cs typeface="Arial MT"/>
              </a:rPr>
              <a:t>Capacidad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emotiva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y</a:t>
            </a:r>
            <a:r>
              <a:rPr dirty="0" sz="1600" spc="-1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psicológica.</a:t>
            </a:r>
            <a:endParaRPr sz="1600">
              <a:latin typeface="Arial MT"/>
              <a:cs typeface="Arial MT"/>
            </a:endParaRPr>
          </a:p>
          <a:p>
            <a:pPr marL="469265" indent="-182245">
              <a:lnSpc>
                <a:spcPct val="100000"/>
              </a:lnSpc>
              <a:spcBef>
                <a:spcPts val="209"/>
              </a:spcBef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 spc="-10">
                <a:latin typeface="Arial MT"/>
                <a:cs typeface="Arial MT"/>
              </a:rPr>
              <a:t>POSIBILITAR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LA</a:t>
            </a:r>
            <a:r>
              <a:rPr dirty="0" sz="1800" spc="-204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ACTUACIÓN:</a:t>
            </a:r>
            <a:endParaRPr sz="1800">
              <a:latin typeface="Arial MT"/>
              <a:cs typeface="Arial MT"/>
            </a:endParaRPr>
          </a:p>
          <a:p>
            <a:pPr lvl="1" marL="1155700" indent="-228600">
              <a:lnSpc>
                <a:spcPct val="100000"/>
              </a:lnSpc>
              <a:spcBef>
                <a:spcPts val="200"/>
              </a:spcBef>
              <a:buClr>
                <a:srgbClr val="D1282D"/>
              </a:buClr>
              <a:buChar char="•"/>
              <a:tabLst>
                <a:tab pos="1155700" algn="l"/>
              </a:tabLst>
            </a:pPr>
            <a:r>
              <a:rPr dirty="0" sz="1600">
                <a:latin typeface="Arial MT"/>
                <a:cs typeface="Arial MT"/>
              </a:rPr>
              <a:t>Situaciones</a:t>
            </a:r>
            <a:r>
              <a:rPr dirty="0" sz="1600" spc="-4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de</a:t>
            </a:r>
            <a:r>
              <a:rPr dirty="0" sz="1600" spc="-30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aprendizaje.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476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2046" y="1276527"/>
            <a:ext cx="76600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ESTRUCTURA</a:t>
            </a:r>
            <a:r>
              <a:rPr dirty="0" sz="1600" spc="-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6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6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>
                <a:solidFill>
                  <a:srgbClr val="FFFFFF"/>
                </a:solidFill>
                <a:latin typeface="Arial MT"/>
                <a:cs typeface="Arial MT"/>
              </a:rPr>
              <a:t>SESIÓN</a:t>
            </a:r>
            <a:r>
              <a:rPr dirty="0" sz="16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(III)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71598" y="1847213"/>
            <a:ext cx="7738745" cy="38969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3ª</a:t>
            </a:r>
            <a:r>
              <a:rPr dirty="0" u="sng" sz="2000" spc="-7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PARTE:</a:t>
            </a:r>
            <a:r>
              <a:rPr dirty="0" u="sng" sz="2000" spc="-7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FASE</a:t>
            </a:r>
            <a:r>
              <a:rPr dirty="0" u="sng" sz="2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FINAL: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305"/>
              </a:spcBef>
            </a:pPr>
            <a:endParaRPr sz="2000">
              <a:latin typeface="Arial"/>
              <a:cs typeface="Arial"/>
            </a:endParaRPr>
          </a:p>
          <a:p>
            <a:pPr marL="469265" indent="-182245">
              <a:lnSpc>
                <a:spcPct val="100000"/>
              </a:lnSpc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 spc="-55">
                <a:latin typeface="Arial MT"/>
                <a:cs typeface="Arial MT"/>
              </a:rPr>
              <a:t>VUELTA</a:t>
            </a:r>
            <a:r>
              <a:rPr dirty="0" sz="1800" spc="-2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9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CALMA:</a:t>
            </a:r>
            <a:endParaRPr sz="1800">
              <a:latin typeface="Arial MT"/>
              <a:cs typeface="Arial MT"/>
            </a:endParaRPr>
          </a:p>
          <a:p>
            <a:pPr lvl="1" marL="1155065" indent="-227965">
              <a:lnSpc>
                <a:spcPts val="1914"/>
              </a:lnSpc>
              <a:spcBef>
                <a:spcPts val="10"/>
              </a:spcBef>
              <a:buClr>
                <a:srgbClr val="D1282D"/>
              </a:buClr>
              <a:buChar char="•"/>
              <a:tabLst>
                <a:tab pos="1155065" algn="l"/>
              </a:tabLst>
            </a:pPr>
            <a:r>
              <a:rPr dirty="0" sz="1600">
                <a:latin typeface="Arial MT"/>
                <a:cs typeface="Arial MT"/>
              </a:rPr>
              <a:t>Relajación</a:t>
            </a:r>
            <a:r>
              <a:rPr dirty="0" sz="1600" spc="-5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y</a:t>
            </a:r>
            <a:r>
              <a:rPr dirty="0" sz="1600" spc="-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estiramientos.</a:t>
            </a:r>
            <a:endParaRPr sz="1600">
              <a:latin typeface="Arial MT"/>
              <a:cs typeface="Arial MT"/>
            </a:endParaRPr>
          </a:p>
          <a:p>
            <a:pPr marL="469265" indent="-182245">
              <a:lnSpc>
                <a:spcPts val="2155"/>
              </a:lnSpc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INFORMACIÓN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LA</a:t>
            </a:r>
            <a:r>
              <a:rPr dirty="0" sz="1800" spc="-19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ACTUACIÓN:</a:t>
            </a:r>
            <a:endParaRPr sz="1800">
              <a:latin typeface="Arial MT"/>
              <a:cs typeface="Arial MT"/>
            </a:endParaRPr>
          </a:p>
          <a:p>
            <a:pPr lvl="1" marL="1155065" indent="-227965">
              <a:lnSpc>
                <a:spcPts val="1914"/>
              </a:lnSpc>
              <a:spcBef>
                <a:spcPts val="5"/>
              </a:spcBef>
              <a:buClr>
                <a:srgbClr val="D1282D"/>
              </a:buClr>
              <a:buChar char="•"/>
              <a:tabLst>
                <a:tab pos="1155065" algn="l"/>
              </a:tabLst>
            </a:pPr>
            <a:r>
              <a:rPr dirty="0" sz="1600">
                <a:latin typeface="Arial MT"/>
                <a:cs typeface="Arial MT"/>
              </a:rPr>
              <a:t>Participación</a:t>
            </a:r>
            <a:r>
              <a:rPr dirty="0" sz="1600" spc="-55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y</a:t>
            </a:r>
            <a:r>
              <a:rPr dirty="0" sz="1600" spc="-2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logros</a:t>
            </a:r>
            <a:r>
              <a:rPr dirty="0" sz="1600" spc="-2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alcanzados.</a:t>
            </a:r>
            <a:endParaRPr sz="1600">
              <a:latin typeface="Arial MT"/>
              <a:cs typeface="Arial MT"/>
            </a:endParaRPr>
          </a:p>
          <a:p>
            <a:pPr marL="469265" indent="-182245">
              <a:lnSpc>
                <a:spcPts val="2155"/>
              </a:lnSpc>
              <a:buClr>
                <a:srgbClr val="D1282D"/>
              </a:buClr>
              <a:buChar char="•"/>
              <a:tabLst>
                <a:tab pos="469265" algn="l"/>
              </a:tabLst>
            </a:pPr>
            <a:r>
              <a:rPr dirty="0" sz="1800">
                <a:latin typeface="Arial MT"/>
                <a:cs typeface="Arial MT"/>
              </a:rPr>
              <a:t>COMPROBACIÓN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CONSECUCIÓN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OBJETIVOS:</a:t>
            </a:r>
            <a:endParaRPr sz="1800">
              <a:latin typeface="Arial MT"/>
              <a:cs typeface="Arial MT"/>
            </a:endParaRPr>
          </a:p>
          <a:p>
            <a:pPr lvl="1" marL="1155065" indent="-227965">
              <a:lnSpc>
                <a:spcPct val="100000"/>
              </a:lnSpc>
              <a:spcBef>
                <a:spcPts val="10"/>
              </a:spcBef>
              <a:buClr>
                <a:srgbClr val="D1282D"/>
              </a:buClr>
              <a:buChar char="•"/>
              <a:tabLst>
                <a:tab pos="1155065" algn="l"/>
              </a:tabLst>
            </a:pPr>
            <a:r>
              <a:rPr dirty="0" sz="1600" spc="-25">
                <a:latin typeface="Arial MT"/>
                <a:cs typeface="Arial MT"/>
              </a:rPr>
              <a:t>Tareas</a:t>
            </a:r>
            <a:r>
              <a:rPr dirty="0" sz="1600" spc="-3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y</a:t>
            </a:r>
            <a:r>
              <a:rPr dirty="0" sz="1600" spc="-40">
                <a:latin typeface="Arial MT"/>
                <a:cs typeface="Arial MT"/>
              </a:rPr>
              <a:t> </a:t>
            </a:r>
            <a:r>
              <a:rPr dirty="0" sz="1600">
                <a:latin typeface="Arial MT"/>
                <a:cs typeface="Arial MT"/>
              </a:rPr>
              <a:t>juegos</a:t>
            </a:r>
            <a:r>
              <a:rPr dirty="0" sz="1600" spc="-35">
                <a:latin typeface="Arial MT"/>
                <a:cs typeface="Arial MT"/>
              </a:rPr>
              <a:t> </a:t>
            </a:r>
            <a:r>
              <a:rPr dirty="0" sz="1600" spc="-10">
                <a:latin typeface="Arial MT"/>
                <a:cs typeface="Arial MT"/>
              </a:rPr>
              <a:t>aplicados.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625"/>
              </a:spcBef>
            </a:pPr>
            <a:endParaRPr sz="1600">
              <a:latin typeface="Arial MT"/>
              <a:cs typeface="Arial MT"/>
            </a:endParaRPr>
          </a:p>
          <a:p>
            <a:pPr algn="ctr" marL="36830" marR="5080">
              <a:lnSpc>
                <a:spcPct val="80000"/>
              </a:lnSpc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11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COMPROBACIÓN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OBJETIVOS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MÁS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114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OPINIÓN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LOS </a:t>
            </a:r>
            <a:r>
              <a:rPr dirty="0" sz="2000" spc="-10" b="1">
                <a:latin typeface="Arial"/>
                <a:cs typeface="Arial"/>
              </a:rPr>
              <a:t>ALUMNOS:</a:t>
            </a:r>
            <a:endParaRPr sz="2000">
              <a:latin typeface="Arial"/>
              <a:cs typeface="Arial"/>
            </a:endParaRPr>
          </a:p>
          <a:p>
            <a:pPr algn="ctr" marL="334010" marR="294005">
              <a:lnSpc>
                <a:spcPct val="8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SON</a:t>
            </a:r>
            <a:r>
              <a:rPr dirty="0" sz="2000" spc="-9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LAS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BASES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55" b="1">
                <a:latin typeface="Arial"/>
                <a:cs typeface="Arial"/>
              </a:rPr>
              <a:t>PARA</a:t>
            </a:r>
            <a:r>
              <a:rPr dirty="0" sz="2000" spc="-8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CONFECCIÓN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11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PRÓXIMA SESIÓN.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6350" y="0"/>
            <a:ext cx="9156700" cy="6864350"/>
            <a:chOff x="-6350" y="0"/>
            <a:chExt cx="9156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51220"/>
              <a:ext cx="9144000" cy="5030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9144000" y="0"/>
                  </a:moveTo>
                  <a:lnTo>
                    <a:pt x="0" y="0"/>
                  </a:lnTo>
                  <a:lnTo>
                    <a:pt x="0" y="857250"/>
                  </a:lnTo>
                  <a:lnTo>
                    <a:pt x="9144000" y="8572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000750"/>
              <a:ext cx="9144000" cy="857250"/>
            </a:xfrm>
            <a:custGeom>
              <a:avLst/>
              <a:gdLst/>
              <a:ahLst/>
              <a:cxnLst/>
              <a:rect l="l" t="t" r="r" b="b"/>
              <a:pathLst>
                <a:path w="9144000" h="857250">
                  <a:moveTo>
                    <a:pt x="0" y="0"/>
                  </a:moveTo>
                  <a:lnTo>
                    <a:pt x="9144000" y="0"/>
                  </a:lnTo>
                  <a:lnTo>
                    <a:pt x="9144000" y="857250"/>
                  </a:lnTo>
                  <a:lnTo>
                    <a:pt x="0" y="857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9761" y="6367491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104278" y="284202"/>
                  </a:moveTo>
                  <a:lnTo>
                    <a:pt x="57233" y="277300"/>
                  </a:lnTo>
                  <a:lnTo>
                    <a:pt x="24805" y="256626"/>
                  </a:lnTo>
                  <a:lnTo>
                    <a:pt x="6043" y="222228"/>
                  </a:lnTo>
                  <a:lnTo>
                    <a:pt x="0" y="174155"/>
                  </a:lnTo>
                  <a:lnTo>
                    <a:pt x="0" y="0"/>
                  </a:lnTo>
                  <a:lnTo>
                    <a:pt x="61477" y="0"/>
                  </a:lnTo>
                  <a:lnTo>
                    <a:pt x="61477" y="168185"/>
                  </a:lnTo>
                  <a:lnTo>
                    <a:pt x="65161" y="199493"/>
                  </a:lnTo>
                  <a:lnTo>
                    <a:pt x="75776" y="220289"/>
                  </a:lnTo>
                  <a:lnTo>
                    <a:pt x="92666" y="231839"/>
                  </a:lnTo>
                  <a:lnTo>
                    <a:pt x="115173" y="235408"/>
                  </a:lnTo>
                  <a:lnTo>
                    <a:pt x="147581" y="229580"/>
                  </a:lnTo>
                  <a:lnTo>
                    <a:pt x="168803" y="213509"/>
                  </a:lnTo>
                  <a:lnTo>
                    <a:pt x="180395" y="189310"/>
                  </a:lnTo>
                  <a:lnTo>
                    <a:pt x="183913" y="159101"/>
                  </a:lnTo>
                  <a:lnTo>
                    <a:pt x="183913" y="0"/>
                  </a:lnTo>
                  <a:lnTo>
                    <a:pt x="245650" y="0"/>
                  </a:lnTo>
                  <a:lnTo>
                    <a:pt x="245650" y="276676"/>
                  </a:lnTo>
                  <a:lnTo>
                    <a:pt x="184951" y="276676"/>
                  </a:lnTo>
                  <a:lnTo>
                    <a:pt x="184951" y="237484"/>
                  </a:lnTo>
                  <a:lnTo>
                    <a:pt x="183913" y="237484"/>
                  </a:lnTo>
                  <a:lnTo>
                    <a:pt x="169464" y="256719"/>
                  </a:lnTo>
                  <a:lnTo>
                    <a:pt x="150029" y="271452"/>
                  </a:lnTo>
                  <a:lnTo>
                    <a:pt x="127628" y="280881"/>
                  </a:lnTo>
                  <a:lnTo>
                    <a:pt x="104278" y="28420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5559" y="6290406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056" y="30885"/>
                  </a:moveTo>
                  <a:lnTo>
                    <a:pt x="0" y="30885"/>
                  </a:lnTo>
                  <a:lnTo>
                    <a:pt x="0" y="0"/>
                  </a:lnTo>
                  <a:lnTo>
                    <a:pt x="174056" y="0"/>
                  </a:lnTo>
                  <a:lnTo>
                    <a:pt x="174056" y="30885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62" y="6137534"/>
              <a:ext cx="245650" cy="1326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585" y="6367491"/>
              <a:ext cx="992459" cy="31275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240" y="674369"/>
            <a:ext cx="22644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10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9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5839" y="1041463"/>
            <a:ext cx="89725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15"/>
              </a:lnSpc>
            </a:pPr>
            <a:r>
              <a:rPr dirty="0" sz="160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600" spc="-4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57262"/>
            <a:ext cx="6469380" cy="376555"/>
          </a:xfrm>
          <a:custGeom>
            <a:avLst/>
            <a:gdLst/>
            <a:ahLst/>
            <a:cxnLst/>
            <a:rect l="l" t="t" r="r" b="b"/>
            <a:pathLst>
              <a:path w="6469380" h="376555">
                <a:moveTo>
                  <a:pt x="6469037" y="0"/>
                </a:moveTo>
                <a:lnTo>
                  <a:pt x="0" y="0"/>
                </a:lnTo>
                <a:lnTo>
                  <a:pt x="0" y="376237"/>
                </a:lnTo>
                <a:lnTo>
                  <a:pt x="6469037" y="376237"/>
                </a:lnTo>
                <a:lnTo>
                  <a:pt x="6469037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5287"/>
            <a:ext cx="8161655" cy="561975"/>
          </a:xfrm>
          <a:prstGeom prst="rect"/>
          <a:solidFill>
            <a:srgbClr val="252525"/>
          </a:solidFill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X.</a:t>
            </a:r>
            <a:r>
              <a:rPr dirty="0" sz="24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PLANIFICACIÓN</a:t>
            </a:r>
            <a:r>
              <a:rPr dirty="0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4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4467" y="1592262"/>
            <a:ext cx="7926705" cy="37655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06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1600" spc="-10">
                <a:solidFill>
                  <a:srgbClr val="FFFFFF"/>
                </a:solidFill>
                <a:latin typeface="Arial MT"/>
                <a:cs typeface="Arial MT"/>
              </a:rPr>
              <a:t>BIBLIOGRAFÍA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40000" y="2572383"/>
            <a:ext cx="7303770" cy="2129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6350" indent="-635">
              <a:lnSpc>
                <a:spcPct val="100000"/>
              </a:lnSpc>
              <a:spcBef>
                <a:spcPts val="105"/>
              </a:spcBef>
              <a:tabLst>
                <a:tab pos="1338580" algn="l"/>
                <a:tab pos="2661285" algn="l"/>
                <a:tab pos="4054475" algn="l"/>
                <a:tab pos="5080000" algn="l"/>
                <a:tab pos="6558280" algn="l"/>
                <a:tab pos="7077709" algn="l"/>
              </a:tabLst>
            </a:pPr>
            <a:r>
              <a:rPr dirty="0" sz="2000" spc="-10" b="1">
                <a:latin typeface="Arial"/>
                <a:cs typeface="Arial"/>
              </a:rPr>
              <a:t>Blázquez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10" b="1">
                <a:latin typeface="Arial"/>
                <a:cs typeface="Arial"/>
              </a:rPr>
              <a:t>Sanchez,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10" b="1">
                <a:latin typeface="Arial"/>
                <a:cs typeface="Arial"/>
              </a:rPr>
              <a:t>Domingo.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10" b="1">
                <a:latin typeface="Arial"/>
                <a:cs typeface="Arial"/>
              </a:rPr>
              <a:t>(2010).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10" b="1">
                <a:latin typeface="Arial"/>
                <a:cs typeface="Arial"/>
              </a:rPr>
              <a:t>“Didáctica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35" b="1">
                <a:latin typeface="Arial"/>
                <a:cs typeface="Arial"/>
              </a:rPr>
              <a:t>de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25" b="1">
                <a:latin typeface="Arial"/>
                <a:cs typeface="Arial"/>
              </a:rPr>
              <a:t>la </a:t>
            </a:r>
            <a:r>
              <a:rPr dirty="0" sz="2000" b="1">
                <a:latin typeface="Arial"/>
                <a:cs typeface="Arial"/>
              </a:rPr>
              <a:t>Educación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Fisica”.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Graó.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Barcelona.</a:t>
            </a:r>
            <a:endParaRPr sz="2000">
              <a:latin typeface="Arial"/>
              <a:cs typeface="Arial"/>
            </a:endParaRPr>
          </a:p>
          <a:p>
            <a:pPr marL="12700" marR="5715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González,</a:t>
            </a:r>
            <a:r>
              <a:rPr dirty="0" sz="2000" spc="1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M.</a:t>
            </a:r>
            <a:r>
              <a:rPr dirty="0" sz="2000" spc="1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(2007).</a:t>
            </a:r>
            <a:r>
              <a:rPr dirty="0" sz="2000" spc="1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Apuntes</a:t>
            </a:r>
            <a:r>
              <a:rPr dirty="0" sz="2000" spc="18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18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Didáctica</a:t>
            </a:r>
            <a:r>
              <a:rPr dirty="0" sz="2000" spc="1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18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18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Educación </a:t>
            </a:r>
            <a:r>
              <a:rPr dirty="0" sz="2000" b="1">
                <a:latin typeface="Arial"/>
                <a:cs typeface="Arial"/>
              </a:rPr>
              <a:t>Física.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U.A.M.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Madrid.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latin typeface="Arial"/>
                <a:cs typeface="Arial"/>
              </a:rPr>
              <a:t>Rico,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I.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(2008).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Apuntes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 Metodología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 enseñanza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de </a:t>
            </a: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actividad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física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el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deporte.</a:t>
            </a:r>
            <a:r>
              <a:rPr dirty="0" sz="2000" spc="-45" b="1">
                <a:latin typeface="Arial"/>
                <a:cs typeface="Arial"/>
              </a:rPr>
              <a:t> INEF.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Madrid.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95016"/>
              <a:ext cx="9144000" cy="406298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7510"/>
              <a:ext cx="9144000" cy="4020820"/>
            </a:xfrm>
            <a:custGeom>
              <a:avLst/>
              <a:gdLst/>
              <a:ahLst/>
              <a:cxnLst/>
              <a:rect l="l" t="t" r="r" b="b"/>
              <a:pathLst>
                <a:path w="9144000" h="4020820">
                  <a:moveTo>
                    <a:pt x="9144000" y="0"/>
                  </a:moveTo>
                  <a:lnTo>
                    <a:pt x="0" y="0"/>
                  </a:lnTo>
                  <a:lnTo>
                    <a:pt x="0" y="4020489"/>
                  </a:lnTo>
                  <a:lnTo>
                    <a:pt x="9144000" y="4020489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2171" y="2482723"/>
            <a:ext cx="4060190" cy="1036319"/>
          </a:xfrm>
          <a:prstGeom prst="rect">
            <a:avLst/>
          </a:prstGeom>
          <a:solidFill>
            <a:srgbClr val="F1F1F1"/>
          </a:solidFill>
        </p:spPr>
        <p:txBody>
          <a:bodyPr wrap="square" lIns="0" tIns="2920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7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5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MUCHAS</a:t>
            </a:r>
            <a:r>
              <a:rPr dirty="0" spc="-7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5940"/>
            <a:ext cx="9144000" cy="1622425"/>
            <a:chOff x="0" y="5235940"/>
            <a:chExt cx="9144000" cy="1622425"/>
          </a:xfrm>
        </p:grpSpPr>
        <p:sp>
          <p:nvSpPr>
            <p:cNvPr id="8" name="object 8" descr=""/>
            <p:cNvSpPr/>
            <p:nvPr/>
          </p:nvSpPr>
          <p:spPr>
            <a:xfrm>
              <a:off x="1022337" y="5235943"/>
              <a:ext cx="346710" cy="725170"/>
            </a:xfrm>
            <a:custGeom>
              <a:avLst/>
              <a:gdLst/>
              <a:ahLst/>
              <a:cxnLst/>
              <a:rect l="l" t="t" r="r" b="b"/>
              <a:pathLst>
                <a:path w="346709" h="725170">
                  <a:moveTo>
                    <a:pt x="205397" y="31089"/>
                  </a:moveTo>
                  <a:lnTo>
                    <a:pt x="202946" y="18986"/>
                  </a:lnTo>
                  <a:lnTo>
                    <a:pt x="196278" y="9105"/>
                  </a:lnTo>
                  <a:lnTo>
                    <a:pt x="186397" y="2438"/>
                  </a:lnTo>
                  <a:lnTo>
                    <a:pt x="174269" y="0"/>
                  </a:lnTo>
                  <a:lnTo>
                    <a:pt x="162204" y="2438"/>
                  </a:lnTo>
                  <a:lnTo>
                    <a:pt x="152438" y="9105"/>
                  </a:lnTo>
                  <a:lnTo>
                    <a:pt x="145910" y="18986"/>
                  </a:lnTo>
                  <a:lnTo>
                    <a:pt x="143522" y="31089"/>
                  </a:lnTo>
                  <a:lnTo>
                    <a:pt x="145910" y="42989"/>
                  </a:lnTo>
                  <a:lnTo>
                    <a:pt x="152438" y="52768"/>
                  </a:lnTo>
                  <a:lnTo>
                    <a:pt x="162204" y="59385"/>
                  </a:lnTo>
                  <a:lnTo>
                    <a:pt x="174269" y="61823"/>
                  </a:lnTo>
                  <a:lnTo>
                    <a:pt x="186397" y="59385"/>
                  </a:lnTo>
                  <a:lnTo>
                    <a:pt x="196278" y="52768"/>
                  </a:lnTo>
                  <a:lnTo>
                    <a:pt x="202946" y="42989"/>
                  </a:lnTo>
                  <a:lnTo>
                    <a:pt x="205397" y="31089"/>
                  </a:lnTo>
                  <a:close/>
                </a:path>
                <a:path w="346709" h="725170">
                  <a:moveTo>
                    <a:pt x="296189" y="215455"/>
                  </a:moveTo>
                  <a:lnTo>
                    <a:pt x="50533" y="215455"/>
                  </a:lnTo>
                  <a:lnTo>
                    <a:pt x="50533" y="258991"/>
                  </a:lnTo>
                  <a:lnTo>
                    <a:pt x="296189" y="258991"/>
                  </a:lnTo>
                  <a:lnTo>
                    <a:pt x="296189" y="215455"/>
                  </a:lnTo>
                  <a:close/>
                </a:path>
                <a:path w="346709" h="725170">
                  <a:moveTo>
                    <a:pt x="346710" y="324091"/>
                  </a:moveTo>
                  <a:lnTo>
                    <a:pt x="259575" y="324091"/>
                  </a:lnTo>
                  <a:lnTo>
                    <a:pt x="259575" y="548322"/>
                  </a:lnTo>
                  <a:lnTo>
                    <a:pt x="254609" y="590905"/>
                  </a:lnTo>
                  <a:lnTo>
                    <a:pt x="238252" y="625005"/>
                  </a:lnTo>
                  <a:lnTo>
                    <a:pt x="208292" y="647661"/>
                  </a:lnTo>
                  <a:lnTo>
                    <a:pt x="162560" y="655866"/>
                  </a:lnTo>
                  <a:lnTo>
                    <a:pt x="130784" y="650836"/>
                  </a:lnTo>
                  <a:lnTo>
                    <a:pt x="106959" y="634568"/>
                  </a:lnTo>
                  <a:lnTo>
                    <a:pt x="91973" y="605256"/>
                  </a:lnTo>
                  <a:lnTo>
                    <a:pt x="86766" y="561124"/>
                  </a:lnTo>
                  <a:lnTo>
                    <a:pt x="86766" y="324091"/>
                  </a:lnTo>
                  <a:lnTo>
                    <a:pt x="0" y="324091"/>
                  </a:lnTo>
                  <a:lnTo>
                    <a:pt x="0" y="569544"/>
                  </a:lnTo>
                  <a:lnTo>
                    <a:pt x="5435" y="625284"/>
                  </a:lnTo>
                  <a:lnTo>
                    <a:pt x="22186" y="668693"/>
                  </a:lnTo>
                  <a:lnTo>
                    <a:pt x="50927" y="699757"/>
                  </a:lnTo>
                  <a:lnTo>
                    <a:pt x="92367" y="718413"/>
                  </a:lnTo>
                  <a:lnTo>
                    <a:pt x="147180" y="724636"/>
                  </a:lnTo>
                  <a:lnTo>
                    <a:pt x="180136" y="719963"/>
                  </a:lnTo>
                  <a:lnTo>
                    <a:pt x="211747" y="706666"/>
                  </a:lnTo>
                  <a:lnTo>
                    <a:pt x="239179" y="685901"/>
                  </a:lnTo>
                  <a:lnTo>
                    <a:pt x="259575" y="658799"/>
                  </a:lnTo>
                  <a:lnTo>
                    <a:pt x="261035" y="658799"/>
                  </a:lnTo>
                  <a:lnTo>
                    <a:pt x="261035" y="714032"/>
                  </a:lnTo>
                  <a:lnTo>
                    <a:pt x="346710" y="714032"/>
                  </a:lnTo>
                  <a:lnTo>
                    <a:pt x="346710" y="3240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348" y="5321901"/>
              <a:ext cx="101045" cy="10095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4994" y="5321902"/>
              <a:ext cx="101045" cy="100958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8006" y="5321902"/>
              <a:ext cx="101045" cy="10095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28989" y="5560033"/>
              <a:ext cx="129968" cy="15290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900631" y="5569546"/>
              <a:ext cx="459105" cy="143510"/>
            </a:xfrm>
            <a:custGeom>
              <a:avLst/>
              <a:gdLst/>
              <a:ahLst/>
              <a:cxnLst/>
              <a:rect l="l" t="t" r="r" b="b"/>
              <a:pathLst>
                <a:path w="459105" h="143510">
                  <a:moveTo>
                    <a:pt x="21602" y="42075"/>
                  </a:moveTo>
                  <a:lnTo>
                    <a:pt x="1828" y="42075"/>
                  </a:lnTo>
                  <a:lnTo>
                    <a:pt x="1828" y="141198"/>
                  </a:lnTo>
                  <a:lnTo>
                    <a:pt x="21602" y="141198"/>
                  </a:lnTo>
                  <a:lnTo>
                    <a:pt x="21602" y="42075"/>
                  </a:lnTo>
                  <a:close/>
                </a:path>
                <a:path w="459105" h="143510">
                  <a:moveTo>
                    <a:pt x="23431" y="5486"/>
                  </a:moveTo>
                  <a:lnTo>
                    <a:pt x="18313" y="0"/>
                  </a:lnTo>
                  <a:lnTo>
                    <a:pt x="5499" y="0"/>
                  </a:lnTo>
                  <a:lnTo>
                    <a:pt x="0" y="5486"/>
                  </a:lnTo>
                  <a:lnTo>
                    <a:pt x="0" y="18288"/>
                  </a:lnTo>
                  <a:lnTo>
                    <a:pt x="5499" y="23418"/>
                  </a:lnTo>
                  <a:lnTo>
                    <a:pt x="18313" y="23418"/>
                  </a:lnTo>
                  <a:lnTo>
                    <a:pt x="23431" y="18288"/>
                  </a:lnTo>
                  <a:lnTo>
                    <a:pt x="23431" y="5486"/>
                  </a:lnTo>
                  <a:close/>
                </a:path>
                <a:path w="459105" h="143510">
                  <a:moveTo>
                    <a:pt x="236880" y="94742"/>
                  </a:moveTo>
                  <a:lnTo>
                    <a:pt x="235216" y="81572"/>
                  </a:lnTo>
                  <a:lnTo>
                    <a:pt x="233832" y="70586"/>
                  </a:lnTo>
                  <a:lnTo>
                    <a:pt x="226987" y="57061"/>
                  </a:lnTo>
                  <a:lnTo>
                    <a:pt x="225158" y="53454"/>
                  </a:lnTo>
                  <a:lnTo>
                    <a:pt x="217474" y="47701"/>
                  </a:lnTo>
                  <a:lnTo>
                    <a:pt x="217474" y="81572"/>
                  </a:lnTo>
                  <a:lnTo>
                    <a:pt x="167309" y="81572"/>
                  </a:lnTo>
                  <a:lnTo>
                    <a:pt x="170675" y="71107"/>
                  </a:lnTo>
                  <a:lnTo>
                    <a:pt x="176326" y="63423"/>
                  </a:lnTo>
                  <a:lnTo>
                    <a:pt x="184251" y="58686"/>
                  </a:lnTo>
                  <a:lnTo>
                    <a:pt x="194411" y="57061"/>
                  </a:lnTo>
                  <a:lnTo>
                    <a:pt x="203212" y="58686"/>
                  </a:lnTo>
                  <a:lnTo>
                    <a:pt x="203631" y="58686"/>
                  </a:lnTo>
                  <a:lnTo>
                    <a:pt x="210883" y="63703"/>
                  </a:lnTo>
                  <a:lnTo>
                    <a:pt x="215519" y="71424"/>
                  </a:lnTo>
                  <a:lnTo>
                    <a:pt x="217474" y="81572"/>
                  </a:lnTo>
                  <a:lnTo>
                    <a:pt x="217474" y="47701"/>
                  </a:lnTo>
                  <a:lnTo>
                    <a:pt x="211543" y="43256"/>
                  </a:lnTo>
                  <a:lnTo>
                    <a:pt x="193675" y="39878"/>
                  </a:lnTo>
                  <a:lnTo>
                    <a:pt x="174828" y="43548"/>
                  </a:lnTo>
                  <a:lnTo>
                    <a:pt x="160134" y="53860"/>
                  </a:lnTo>
                  <a:lnTo>
                    <a:pt x="150583" y="69811"/>
                  </a:lnTo>
                  <a:lnTo>
                    <a:pt x="147180" y="90360"/>
                  </a:lnTo>
                  <a:lnTo>
                    <a:pt x="150406" y="110210"/>
                  </a:lnTo>
                  <a:lnTo>
                    <a:pt x="159804" y="127165"/>
                  </a:lnTo>
                  <a:lnTo>
                    <a:pt x="174980" y="138963"/>
                  </a:lnTo>
                  <a:lnTo>
                    <a:pt x="195503" y="143395"/>
                  </a:lnTo>
                  <a:lnTo>
                    <a:pt x="207149" y="142646"/>
                  </a:lnTo>
                  <a:lnTo>
                    <a:pt x="217246" y="140423"/>
                  </a:lnTo>
                  <a:lnTo>
                    <a:pt x="226441" y="136753"/>
                  </a:lnTo>
                  <a:lnTo>
                    <a:pt x="235407" y="131686"/>
                  </a:lnTo>
                  <a:lnTo>
                    <a:pt x="235407" y="124371"/>
                  </a:lnTo>
                  <a:lnTo>
                    <a:pt x="235407" y="112661"/>
                  </a:lnTo>
                  <a:lnTo>
                    <a:pt x="226682" y="117589"/>
                  </a:lnTo>
                  <a:lnTo>
                    <a:pt x="218020" y="121259"/>
                  </a:lnTo>
                  <a:lnTo>
                    <a:pt x="209359" y="123571"/>
                  </a:lnTo>
                  <a:lnTo>
                    <a:pt x="200634" y="124371"/>
                  </a:lnTo>
                  <a:lnTo>
                    <a:pt x="187794" y="122466"/>
                  </a:lnTo>
                  <a:lnTo>
                    <a:pt x="177888" y="116827"/>
                  </a:lnTo>
                  <a:lnTo>
                    <a:pt x="170929" y="107556"/>
                  </a:lnTo>
                  <a:lnTo>
                    <a:pt x="166954" y="94742"/>
                  </a:lnTo>
                  <a:lnTo>
                    <a:pt x="236880" y="94742"/>
                  </a:lnTo>
                  <a:close/>
                </a:path>
                <a:path w="459105" h="143510">
                  <a:moveTo>
                    <a:pt x="456907" y="42075"/>
                  </a:moveTo>
                  <a:lnTo>
                    <a:pt x="437134" y="42075"/>
                  </a:lnTo>
                  <a:lnTo>
                    <a:pt x="437134" y="141198"/>
                  </a:lnTo>
                  <a:lnTo>
                    <a:pt x="456907" y="141198"/>
                  </a:lnTo>
                  <a:lnTo>
                    <a:pt x="456907" y="42075"/>
                  </a:lnTo>
                  <a:close/>
                </a:path>
                <a:path w="459105" h="143510">
                  <a:moveTo>
                    <a:pt x="458736" y="5486"/>
                  </a:moveTo>
                  <a:lnTo>
                    <a:pt x="453605" y="0"/>
                  </a:lnTo>
                  <a:lnTo>
                    <a:pt x="440791" y="0"/>
                  </a:lnTo>
                  <a:lnTo>
                    <a:pt x="435305" y="5486"/>
                  </a:lnTo>
                  <a:lnTo>
                    <a:pt x="435305" y="18288"/>
                  </a:lnTo>
                  <a:lnTo>
                    <a:pt x="440791" y="23418"/>
                  </a:lnTo>
                  <a:lnTo>
                    <a:pt x="453605" y="23418"/>
                  </a:lnTo>
                  <a:lnTo>
                    <a:pt x="458736" y="18288"/>
                  </a:lnTo>
                  <a:lnTo>
                    <a:pt x="458736" y="548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82072" y="5560033"/>
              <a:ext cx="90062" cy="15070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97762" y="5560034"/>
              <a:ext cx="185616" cy="15290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60943" y="5609416"/>
              <a:ext cx="153033" cy="10351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42742" y="5611611"/>
              <a:ext cx="95885" cy="101600"/>
            </a:xfrm>
            <a:custGeom>
              <a:avLst/>
              <a:gdLst/>
              <a:ahLst/>
              <a:cxnLst/>
              <a:rect l="l" t="t" r="r" b="b"/>
              <a:pathLst>
                <a:path w="95885" h="101600">
                  <a:moveTo>
                    <a:pt x="51621" y="101324"/>
                  </a:moveTo>
                  <a:lnTo>
                    <a:pt x="45031" y="101324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48326" y="61087"/>
                  </a:lnTo>
                  <a:lnTo>
                    <a:pt x="74319" y="0"/>
                  </a:lnTo>
                  <a:lnTo>
                    <a:pt x="95554" y="0"/>
                  </a:lnTo>
                  <a:lnTo>
                    <a:pt x="51621" y="10132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0075" y="5609416"/>
              <a:ext cx="83472" cy="1013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9346" y="5797080"/>
              <a:ext cx="1400810" cy="203835"/>
            </a:xfrm>
            <a:custGeom>
              <a:avLst/>
              <a:gdLst/>
              <a:ahLst/>
              <a:cxnLst/>
              <a:rect l="l" t="t" r="r" b="b"/>
              <a:pathLst>
                <a:path w="1400810" h="203835">
                  <a:moveTo>
                    <a:pt x="116789" y="152527"/>
                  </a:moveTo>
                  <a:lnTo>
                    <a:pt x="87833" y="109588"/>
                  </a:lnTo>
                  <a:lnTo>
                    <a:pt x="80035" y="98158"/>
                  </a:lnTo>
                  <a:lnTo>
                    <a:pt x="71780" y="88595"/>
                  </a:lnTo>
                  <a:lnTo>
                    <a:pt x="69888" y="87058"/>
                  </a:lnTo>
                  <a:lnTo>
                    <a:pt x="62242" y="80835"/>
                  </a:lnTo>
                  <a:lnTo>
                    <a:pt x="73139" y="74917"/>
                  </a:lnTo>
                  <a:lnTo>
                    <a:pt x="80086" y="67665"/>
                  </a:lnTo>
                  <a:lnTo>
                    <a:pt x="81051" y="66662"/>
                  </a:lnTo>
                  <a:lnTo>
                    <a:pt x="85864" y="56349"/>
                  </a:lnTo>
                  <a:lnTo>
                    <a:pt x="87503" y="44259"/>
                  </a:lnTo>
                  <a:lnTo>
                    <a:pt x="85432" y="33591"/>
                  </a:lnTo>
                  <a:lnTo>
                    <a:pt x="84023" y="26466"/>
                  </a:lnTo>
                  <a:lnTo>
                    <a:pt x="79590" y="20485"/>
                  </a:lnTo>
                  <a:lnTo>
                    <a:pt x="74180" y="13157"/>
                  </a:lnTo>
                  <a:lnTo>
                    <a:pt x="65163" y="8293"/>
                  </a:lnTo>
                  <a:lnTo>
                    <a:pt x="65163" y="43154"/>
                  </a:lnTo>
                  <a:lnTo>
                    <a:pt x="63982" y="52387"/>
                  </a:lnTo>
                  <a:lnTo>
                    <a:pt x="59270" y="60210"/>
                  </a:lnTo>
                  <a:lnTo>
                    <a:pt x="50088" y="65633"/>
                  </a:lnTo>
                  <a:lnTo>
                    <a:pt x="35509" y="67665"/>
                  </a:lnTo>
                  <a:lnTo>
                    <a:pt x="21602" y="67665"/>
                  </a:lnTo>
                  <a:lnTo>
                    <a:pt x="21602" y="20485"/>
                  </a:lnTo>
                  <a:lnTo>
                    <a:pt x="35509" y="20485"/>
                  </a:lnTo>
                  <a:lnTo>
                    <a:pt x="49110" y="22021"/>
                  </a:lnTo>
                  <a:lnTo>
                    <a:pt x="58305" y="26466"/>
                  </a:lnTo>
                  <a:lnTo>
                    <a:pt x="63525" y="33591"/>
                  </a:lnTo>
                  <a:lnTo>
                    <a:pt x="65163" y="43154"/>
                  </a:lnTo>
                  <a:lnTo>
                    <a:pt x="65163" y="8293"/>
                  </a:lnTo>
                  <a:lnTo>
                    <a:pt x="58623" y="4749"/>
                  </a:lnTo>
                  <a:lnTo>
                    <a:pt x="38074" y="1828"/>
                  </a:lnTo>
                  <a:lnTo>
                    <a:pt x="0" y="1828"/>
                  </a:lnTo>
                  <a:lnTo>
                    <a:pt x="0" y="152527"/>
                  </a:lnTo>
                  <a:lnTo>
                    <a:pt x="21602" y="152527"/>
                  </a:lnTo>
                  <a:lnTo>
                    <a:pt x="21602" y="87058"/>
                  </a:lnTo>
                  <a:lnTo>
                    <a:pt x="30759" y="87058"/>
                  </a:lnTo>
                  <a:lnTo>
                    <a:pt x="70662" y="121805"/>
                  </a:lnTo>
                  <a:lnTo>
                    <a:pt x="90792" y="152527"/>
                  </a:lnTo>
                  <a:lnTo>
                    <a:pt x="116789" y="152527"/>
                  </a:lnTo>
                  <a:close/>
                </a:path>
                <a:path w="1400810" h="203835">
                  <a:moveTo>
                    <a:pt x="213436" y="106070"/>
                  </a:moveTo>
                  <a:lnTo>
                    <a:pt x="211785" y="92900"/>
                  </a:lnTo>
                  <a:lnTo>
                    <a:pt x="210400" y="81915"/>
                  </a:lnTo>
                  <a:lnTo>
                    <a:pt x="203555" y="68402"/>
                  </a:lnTo>
                  <a:lnTo>
                    <a:pt x="201726" y="64782"/>
                  </a:lnTo>
                  <a:lnTo>
                    <a:pt x="194043" y="59029"/>
                  </a:lnTo>
                  <a:lnTo>
                    <a:pt x="194043" y="92900"/>
                  </a:lnTo>
                  <a:lnTo>
                    <a:pt x="143878" y="92900"/>
                  </a:lnTo>
                  <a:lnTo>
                    <a:pt x="147027" y="82435"/>
                  </a:lnTo>
                  <a:lnTo>
                    <a:pt x="152577" y="74752"/>
                  </a:lnTo>
                  <a:lnTo>
                    <a:pt x="160464" y="70015"/>
                  </a:lnTo>
                  <a:lnTo>
                    <a:pt x="170611" y="68402"/>
                  </a:lnTo>
                  <a:lnTo>
                    <a:pt x="179476" y="70015"/>
                  </a:lnTo>
                  <a:lnTo>
                    <a:pt x="179882" y="70015"/>
                  </a:lnTo>
                  <a:lnTo>
                    <a:pt x="187261" y="75031"/>
                  </a:lnTo>
                  <a:lnTo>
                    <a:pt x="192024" y="82753"/>
                  </a:lnTo>
                  <a:lnTo>
                    <a:pt x="194043" y="92900"/>
                  </a:lnTo>
                  <a:lnTo>
                    <a:pt x="194043" y="59029"/>
                  </a:lnTo>
                  <a:lnTo>
                    <a:pt x="188112" y="54584"/>
                  </a:lnTo>
                  <a:lnTo>
                    <a:pt x="170243" y="51206"/>
                  </a:lnTo>
                  <a:lnTo>
                    <a:pt x="151396" y="54876"/>
                  </a:lnTo>
                  <a:lnTo>
                    <a:pt x="136702" y="65201"/>
                  </a:lnTo>
                  <a:lnTo>
                    <a:pt x="127152" y="81140"/>
                  </a:lnTo>
                  <a:lnTo>
                    <a:pt x="123748" y="101688"/>
                  </a:lnTo>
                  <a:lnTo>
                    <a:pt x="126923" y="121551"/>
                  </a:lnTo>
                  <a:lnTo>
                    <a:pt x="136232" y="138493"/>
                  </a:lnTo>
                  <a:lnTo>
                    <a:pt x="151396" y="150291"/>
                  </a:lnTo>
                  <a:lnTo>
                    <a:pt x="172072" y="154724"/>
                  </a:lnTo>
                  <a:lnTo>
                    <a:pt x="183705" y="154025"/>
                  </a:lnTo>
                  <a:lnTo>
                    <a:pt x="193763" y="151892"/>
                  </a:lnTo>
                  <a:lnTo>
                    <a:pt x="202857" y="148247"/>
                  </a:lnTo>
                  <a:lnTo>
                    <a:pt x="211607" y="143014"/>
                  </a:lnTo>
                  <a:lnTo>
                    <a:pt x="211607" y="135699"/>
                  </a:lnTo>
                  <a:lnTo>
                    <a:pt x="211607" y="124002"/>
                  </a:lnTo>
                  <a:lnTo>
                    <a:pt x="203085" y="128917"/>
                  </a:lnTo>
                  <a:lnTo>
                    <a:pt x="194500" y="132600"/>
                  </a:lnTo>
                  <a:lnTo>
                    <a:pt x="185762" y="134899"/>
                  </a:lnTo>
                  <a:lnTo>
                    <a:pt x="176834" y="135699"/>
                  </a:lnTo>
                  <a:lnTo>
                    <a:pt x="164007" y="133858"/>
                  </a:lnTo>
                  <a:lnTo>
                    <a:pt x="154127" y="128295"/>
                  </a:lnTo>
                  <a:lnTo>
                    <a:pt x="147281" y="119037"/>
                  </a:lnTo>
                  <a:lnTo>
                    <a:pt x="143510" y="106070"/>
                  </a:lnTo>
                  <a:lnTo>
                    <a:pt x="213436" y="106070"/>
                  </a:lnTo>
                  <a:close/>
                </a:path>
                <a:path w="1400810" h="203835">
                  <a:moveTo>
                    <a:pt x="318147" y="53403"/>
                  </a:moveTo>
                  <a:lnTo>
                    <a:pt x="295821" y="53403"/>
                  </a:lnTo>
                  <a:lnTo>
                    <a:pt x="270192" y="109372"/>
                  </a:lnTo>
                  <a:lnTo>
                    <a:pt x="243459" y="53403"/>
                  </a:lnTo>
                  <a:lnTo>
                    <a:pt x="221132" y="53403"/>
                  </a:lnTo>
                  <a:lnTo>
                    <a:pt x="259575" y="131318"/>
                  </a:lnTo>
                  <a:lnTo>
                    <a:pt x="225894" y="203746"/>
                  </a:lnTo>
                  <a:lnTo>
                    <a:pt x="247484" y="203746"/>
                  </a:lnTo>
                  <a:lnTo>
                    <a:pt x="318147" y="53403"/>
                  </a:lnTo>
                  <a:close/>
                </a:path>
                <a:path w="1400810" h="203835">
                  <a:moveTo>
                    <a:pt x="423583" y="1828"/>
                  </a:moveTo>
                  <a:lnTo>
                    <a:pt x="401993" y="1828"/>
                  </a:lnTo>
                  <a:lnTo>
                    <a:pt x="401993" y="148145"/>
                  </a:lnTo>
                  <a:lnTo>
                    <a:pt x="401294" y="163449"/>
                  </a:lnTo>
                  <a:lnTo>
                    <a:pt x="398056" y="174294"/>
                  </a:lnTo>
                  <a:lnTo>
                    <a:pt x="390563" y="180759"/>
                  </a:lnTo>
                  <a:lnTo>
                    <a:pt x="377088" y="182892"/>
                  </a:lnTo>
                  <a:lnTo>
                    <a:pt x="371233" y="182892"/>
                  </a:lnTo>
                  <a:lnTo>
                    <a:pt x="375259" y="203009"/>
                  </a:lnTo>
                  <a:lnTo>
                    <a:pt x="377456" y="203377"/>
                  </a:lnTo>
                  <a:lnTo>
                    <a:pt x="379285" y="203746"/>
                  </a:lnTo>
                  <a:lnTo>
                    <a:pt x="382219" y="203746"/>
                  </a:lnTo>
                  <a:lnTo>
                    <a:pt x="401345" y="199986"/>
                  </a:lnTo>
                  <a:lnTo>
                    <a:pt x="414159" y="189611"/>
                  </a:lnTo>
                  <a:lnTo>
                    <a:pt x="421347" y="173964"/>
                  </a:lnTo>
                  <a:lnTo>
                    <a:pt x="423583" y="154355"/>
                  </a:lnTo>
                  <a:lnTo>
                    <a:pt x="423583" y="1828"/>
                  </a:lnTo>
                  <a:close/>
                </a:path>
                <a:path w="1400810" h="203835">
                  <a:moveTo>
                    <a:pt x="653135" y="134975"/>
                  </a:moveTo>
                  <a:lnTo>
                    <a:pt x="648741" y="138264"/>
                  </a:lnTo>
                  <a:lnTo>
                    <a:pt x="644715" y="140462"/>
                  </a:lnTo>
                  <a:lnTo>
                    <a:pt x="640321" y="140462"/>
                  </a:lnTo>
                  <a:lnTo>
                    <a:pt x="638860" y="139001"/>
                  </a:lnTo>
                  <a:lnTo>
                    <a:pt x="638860" y="103416"/>
                  </a:lnTo>
                  <a:lnTo>
                    <a:pt x="638860" y="84124"/>
                  </a:lnTo>
                  <a:lnTo>
                    <a:pt x="602615" y="51206"/>
                  </a:lnTo>
                  <a:lnTo>
                    <a:pt x="592518" y="52082"/>
                  </a:lnTo>
                  <a:lnTo>
                    <a:pt x="583666" y="54686"/>
                  </a:lnTo>
                  <a:lnTo>
                    <a:pt x="576046" y="58928"/>
                  </a:lnTo>
                  <a:lnTo>
                    <a:pt x="569671" y="64744"/>
                  </a:lnTo>
                  <a:lnTo>
                    <a:pt x="569671" y="86321"/>
                  </a:lnTo>
                  <a:lnTo>
                    <a:pt x="577113" y="78968"/>
                  </a:lnTo>
                  <a:lnTo>
                    <a:pt x="585000" y="73837"/>
                  </a:lnTo>
                  <a:lnTo>
                    <a:pt x="593090" y="70840"/>
                  </a:lnTo>
                  <a:lnTo>
                    <a:pt x="601154" y="69862"/>
                  </a:lnTo>
                  <a:lnTo>
                    <a:pt x="613232" y="69862"/>
                  </a:lnTo>
                  <a:lnTo>
                    <a:pt x="619086" y="74980"/>
                  </a:lnTo>
                  <a:lnTo>
                    <a:pt x="619086" y="92900"/>
                  </a:lnTo>
                  <a:lnTo>
                    <a:pt x="619086" y="103517"/>
                  </a:lnTo>
                  <a:lnTo>
                    <a:pt x="619086" y="132410"/>
                  </a:lnTo>
                  <a:lnTo>
                    <a:pt x="613968" y="137528"/>
                  </a:lnTo>
                  <a:lnTo>
                    <a:pt x="608101" y="140830"/>
                  </a:lnTo>
                  <a:lnTo>
                    <a:pt x="593826" y="140830"/>
                  </a:lnTo>
                  <a:lnTo>
                    <a:pt x="587603" y="134975"/>
                  </a:lnTo>
                  <a:lnTo>
                    <a:pt x="587603" y="126923"/>
                  </a:lnTo>
                  <a:lnTo>
                    <a:pt x="590156" y="119151"/>
                  </a:lnTo>
                  <a:lnTo>
                    <a:pt x="597027" y="113030"/>
                  </a:lnTo>
                  <a:lnTo>
                    <a:pt x="607060" y="108000"/>
                  </a:lnTo>
                  <a:lnTo>
                    <a:pt x="619086" y="103517"/>
                  </a:lnTo>
                  <a:lnTo>
                    <a:pt x="619086" y="92900"/>
                  </a:lnTo>
                  <a:lnTo>
                    <a:pt x="578777" y="109410"/>
                  </a:lnTo>
                  <a:lnTo>
                    <a:pt x="567829" y="130213"/>
                  </a:lnTo>
                  <a:lnTo>
                    <a:pt x="569544" y="139446"/>
                  </a:lnTo>
                  <a:lnTo>
                    <a:pt x="574421" y="147269"/>
                  </a:lnTo>
                  <a:lnTo>
                    <a:pt x="582041" y="152692"/>
                  </a:lnTo>
                  <a:lnTo>
                    <a:pt x="591997" y="154724"/>
                  </a:lnTo>
                  <a:lnTo>
                    <a:pt x="598855" y="154101"/>
                  </a:lnTo>
                  <a:lnTo>
                    <a:pt x="605675" y="152209"/>
                  </a:lnTo>
                  <a:lnTo>
                    <a:pt x="612432" y="149009"/>
                  </a:lnTo>
                  <a:lnTo>
                    <a:pt x="619086" y="144487"/>
                  </a:lnTo>
                  <a:lnTo>
                    <a:pt x="620560" y="151434"/>
                  </a:lnTo>
                  <a:lnTo>
                    <a:pt x="625309" y="154724"/>
                  </a:lnTo>
                  <a:lnTo>
                    <a:pt x="640321" y="154724"/>
                  </a:lnTo>
                  <a:lnTo>
                    <a:pt x="643978" y="152895"/>
                  </a:lnTo>
                  <a:lnTo>
                    <a:pt x="653135" y="147040"/>
                  </a:lnTo>
                  <a:lnTo>
                    <a:pt x="653135" y="144487"/>
                  </a:lnTo>
                  <a:lnTo>
                    <a:pt x="653135" y="140830"/>
                  </a:lnTo>
                  <a:lnTo>
                    <a:pt x="653135" y="140462"/>
                  </a:lnTo>
                  <a:lnTo>
                    <a:pt x="653135" y="134975"/>
                  </a:lnTo>
                  <a:close/>
                </a:path>
                <a:path w="1400810" h="203835">
                  <a:moveTo>
                    <a:pt x="971651" y="117779"/>
                  </a:moveTo>
                  <a:lnTo>
                    <a:pt x="958723" y="125044"/>
                  </a:lnTo>
                  <a:lnTo>
                    <a:pt x="945426" y="130314"/>
                  </a:lnTo>
                  <a:lnTo>
                    <a:pt x="932065" y="133515"/>
                  </a:lnTo>
                  <a:lnTo>
                    <a:pt x="918933" y="134607"/>
                  </a:lnTo>
                  <a:lnTo>
                    <a:pt x="894092" y="130429"/>
                  </a:lnTo>
                  <a:lnTo>
                    <a:pt x="874776" y="118694"/>
                  </a:lnTo>
                  <a:lnTo>
                    <a:pt x="862253" y="100660"/>
                  </a:lnTo>
                  <a:lnTo>
                    <a:pt x="857796" y="77546"/>
                  </a:lnTo>
                  <a:lnTo>
                    <a:pt x="862342" y="54470"/>
                  </a:lnTo>
                  <a:lnTo>
                    <a:pt x="874953" y="36156"/>
                  </a:lnTo>
                  <a:lnTo>
                    <a:pt x="894092" y="24091"/>
                  </a:lnTo>
                  <a:lnTo>
                    <a:pt x="918197" y="19748"/>
                  </a:lnTo>
                  <a:lnTo>
                    <a:pt x="931113" y="20662"/>
                  </a:lnTo>
                  <a:lnTo>
                    <a:pt x="943775" y="23495"/>
                  </a:lnTo>
                  <a:lnTo>
                    <a:pt x="956652" y="28384"/>
                  </a:lnTo>
                  <a:lnTo>
                    <a:pt x="970191" y="35471"/>
                  </a:lnTo>
                  <a:lnTo>
                    <a:pt x="970191" y="12065"/>
                  </a:lnTo>
                  <a:lnTo>
                    <a:pt x="955624" y="6629"/>
                  </a:lnTo>
                  <a:lnTo>
                    <a:pt x="942403" y="2870"/>
                  </a:lnTo>
                  <a:lnTo>
                    <a:pt x="930084" y="698"/>
                  </a:lnTo>
                  <a:lnTo>
                    <a:pt x="918197" y="0"/>
                  </a:lnTo>
                  <a:lnTo>
                    <a:pt x="885037" y="5918"/>
                  </a:lnTo>
                  <a:lnTo>
                    <a:pt x="858850" y="22402"/>
                  </a:lnTo>
                  <a:lnTo>
                    <a:pt x="841641" y="47523"/>
                  </a:lnTo>
                  <a:lnTo>
                    <a:pt x="835456" y="79375"/>
                  </a:lnTo>
                  <a:lnTo>
                    <a:pt x="840232" y="104571"/>
                  </a:lnTo>
                  <a:lnTo>
                    <a:pt x="855002" y="128981"/>
                  </a:lnTo>
                  <a:lnTo>
                    <a:pt x="880402" y="147421"/>
                  </a:lnTo>
                  <a:lnTo>
                    <a:pt x="917105" y="154724"/>
                  </a:lnTo>
                  <a:lnTo>
                    <a:pt x="933602" y="153746"/>
                  </a:lnTo>
                  <a:lnTo>
                    <a:pt x="947813" y="151015"/>
                  </a:lnTo>
                  <a:lnTo>
                    <a:pt x="960297" y="146850"/>
                  </a:lnTo>
                  <a:lnTo>
                    <a:pt x="971651" y="141554"/>
                  </a:lnTo>
                  <a:lnTo>
                    <a:pt x="971651" y="117779"/>
                  </a:lnTo>
                  <a:close/>
                </a:path>
                <a:path w="1400810" h="203835">
                  <a:moveTo>
                    <a:pt x="1200467" y="1828"/>
                  </a:moveTo>
                  <a:lnTo>
                    <a:pt x="1181061" y="1828"/>
                  </a:lnTo>
                  <a:lnTo>
                    <a:pt x="1181061" y="152527"/>
                  </a:lnTo>
                  <a:lnTo>
                    <a:pt x="1200467" y="152527"/>
                  </a:lnTo>
                  <a:lnTo>
                    <a:pt x="1200467" y="1828"/>
                  </a:lnTo>
                  <a:close/>
                </a:path>
                <a:path w="1400810" h="203835">
                  <a:moveTo>
                    <a:pt x="1322387" y="102057"/>
                  </a:moveTo>
                  <a:lnTo>
                    <a:pt x="1318348" y="81762"/>
                  </a:lnTo>
                  <a:lnTo>
                    <a:pt x="1309560" y="69126"/>
                  </a:lnTo>
                  <a:lnTo>
                    <a:pt x="1307147" y="65659"/>
                  </a:lnTo>
                  <a:lnTo>
                    <a:pt x="1302245" y="62611"/>
                  </a:lnTo>
                  <a:lnTo>
                    <a:pt x="1302245" y="102412"/>
                  </a:lnTo>
                  <a:lnTo>
                    <a:pt x="1299857" y="116738"/>
                  </a:lnTo>
                  <a:lnTo>
                    <a:pt x="1293050" y="127571"/>
                  </a:lnTo>
                  <a:lnTo>
                    <a:pt x="1282496" y="134302"/>
                  </a:lnTo>
                  <a:lnTo>
                    <a:pt x="1282966" y="134302"/>
                  </a:lnTo>
                  <a:lnTo>
                    <a:pt x="1268196" y="136804"/>
                  </a:lnTo>
                  <a:lnTo>
                    <a:pt x="1255191" y="134302"/>
                  </a:lnTo>
                  <a:lnTo>
                    <a:pt x="1245133" y="127241"/>
                  </a:lnTo>
                  <a:lnTo>
                    <a:pt x="1238643" y="116281"/>
                  </a:lnTo>
                  <a:lnTo>
                    <a:pt x="1236345" y="102057"/>
                  </a:lnTo>
                  <a:lnTo>
                    <a:pt x="1238694" y="88887"/>
                  </a:lnTo>
                  <a:lnTo>
                    <a:pt x="1245273" y="78460"/>
                  </a:lnTo>
                  <a:lnTo>
                    <a:pt x="1255344" y="71602"/>
                  </a:lnTo>
                  <a:lnTo>
                    <a:pt x="1268196" y="69126"/>
                  </a:lnTo>
                  <a:lnTo>
                    <a:pt x="1281823" y="71602"/>
                  </a:lnTo>
                  <a:lnTo>
                    <a:pt x="1292567" y="78460"/>
                  </a:lnTo>
                  <a:lnTo>
                    <a:pt x="1294828" y="81762"/>
                  </a:lnTo>
                  <a:lnTo>
                    <a:pt x="1299705" y="89039"/>
                  </a:lnTo>
                  <a:lnTo>
                    <a:pt x="1302245" y="102412"/>
                  </a:lnTo>
                  <a:lnTo>
                    <a:pt x="1302245" y="62611"/>
                  </a:lnTo>
                  <a:lnTo>
                    <a:pt x="1290104" y="55041"/>
                  </a:lnTo>
                  <a:lnTo>
                    <a:pt x="1268564" y="51206"/>
                  </a:lnTo>
                  <a:lnTo>
                    <a:pt x="1248410" y="55041"/>
                  </a:lnTo>
                  <a:lnTo>
                    <a:pt x="1248029" y="55041"/>
                  </a:lnTo>
                  <a:lnTo>
                    <a:pt x="1231265" y="65925"/>
                  </a:lnTo>
                  <a:lnTo>
                    <a:pt x="1220216" y="82067"/>
                  </a:lnTo>
                  <a:lnTo>
                    <a:pt x="1216215" y="102057"/>
                  </a:lnTo>
                  <a:lnTo>
                    <a:pt x="1216279" y="102412"/>
                  </a:lnTo>
                  <a:lnTo>
                    <a:pt x="1220063" y="123088"/>
                  </a:lnTo>
                  <a:lnTo>
                    <a:pt x="1230858" y="139776"/>
                  </a:lnTo>
                  <a:lnTo>
                    <a:pt x="1247406" y="150761"/>
                  </a:lnTo>
                  <a:lnTo>
                    <a:pt x="1268564" y="154724"/>
                  </a:lnTo>
                  <a:lnTo>
                    <a:pt x="1290408" y="150914"/>
                  </a:lnTo>
                  <a:lnTo>
                    <a:pt x="1307414" y="140182"/>
                  </a:lnTo>
                  <a:lnTo>
                    <a:pt x="1309662" y="136804"/>
                  </a:lnTo>
                  <a:lnTo>
                    <a:pt x="1318450" y="123558"/>
                  </a:lnTo>
                  <a:lnTo>
                    <a:pt x="1318539" y="123088"/>
                  </a:lnTo>
                  <a:lnTo>
                    <a:pt x="1322387" y="102057"/>
                  </a:lnTo>
                  <a:close/>
                </a:path>
                <a:path w="1400810" h="203835">
                  <a:moveTo>
                    <a:pt x="1400365" y="125463"/>
                  </a:moveTo>
                  <a:lnTo>
                    <a:pt x="1366837" y="90868"/>
                  </a:lnTo>
                  <a:lnTo>
                    <a:pt x="1359357" y="85547"/>
                  </a:lnTo>
                  <a:lnTo>
                    <a:pt x="1355166" y="81254"/>
                  </a:lnTo>
                  <a:lnTo>
                    <a:pt x="1353870" y="77546"/>
                  </a:lnTo>
                  <a:lnTo>
                    <a:pt x="1353870" y="72428"/>
                  </a:lnTo>
                  <a:lnTo>
                    <a:pt x="1358988" y="68770"/>
                  </a:lnTo>
                  <a:lnTo>
                    <a:pt x="1367053" y="68770"/>
                  </a:lnTo>
                  <a:lnTo>
                    <a:pt x="1373047" y="69342"/>
                  </a:lnTo>
                  <a:lnTo>
                    <a:pt x="1379956" y="71145"/>
                  </a:lnTo>
                  <a:lnTo>
                    <a:pt x="1387538" y="74320"/>
                  </a:lnTo>
                  <a:lnTo>
                    <a:pt x="1395603" y="79006"/>
                  </a:lnTo>
                  <a:lnTo>
                    <a:pt x="1395603" y="59613"/>
                  </a:lnTo>
                  <a:lnTo>
                    <a:pt x="1388046" y="55994"/>
                  </a:lnTo>
                  <a:lnTo>
                    <a:pt x="1380680" y="53352"/>
                  </a:lnTo>
                  <a:lnTo>
                    <a:pt x="1373466" y="51752"/>
                  </a:lnTo>
                  <a:lnTo>
                    <a:pt x="1366316" y="51206"/>
                  </a:lnTo>
                  <a:lnTo>
                    <a:pt x="1352880" y="53073"/>
                  </a:lnTo>
                  <a:lnTo>
                    <a:pt x="1342605" y="58432"/>
                  </a:lnTo>
                  <a:lnTo>
                    <a:pt x="1336040" y="66941"/>
                  </a:lnTo>
                  <a:lnTo>
                    <a:pt x="1333728" y="78270"/>
                  </a:lnTo>
                  <a:lnTo>
                    <a:pt x="1340993" y="95072"/>
                  </a:lnTo>
                  <a:lnTo>
                    <a:pt x="1356982" y="107035"/>
                  </a:lnTo>
                  <a:lnTo>
                    <a:pt x="1372958" y="116598"/>
                  </a:lnTo>
                  <a:lnTo>
                    <a:pt x="1380223" y="126199"/>
                  </a:lnTo>
                  <a:lnTo>
                    <a:pt x="1380223" y="133146"/>
                  </a:lnTo>
                  <a:lnTo>
                    <a:pt x="1373632" y="136804"/>
                  </a:lnTo>
                  <a:lnTo>
                    <a:pt x="1365580" y="137528"/>
                  </a:lnTo>
                  <a:lnTo>
                    <a:pt x="1358900" y="136715"/>
                  </a:lnTo>
                  <a:lnTo>
                    <a:pt x="1351076" y="134239"/>
                  </a:lnTo>
                  <a:lnTo>
                    <a:pt x="1342364" y="130124"/>
                  </a:lnTo>
                  <a:lnTo>
                    <a:pt x="1333004" y="124371"/>
                  </a:lnTo>
                  <a:lnTo>
                    <a:pt x="1333004" y="145580"/>
                  </a:lnTo>
                  <a:lnTo>
                    <a:pt x="1342085" y="149783"/>
                  </a:lnTo>
                  <a:lnTo>
                    <a:pt x="1350479" y="152628"/>
                  </a:lnTo>
                  <a:lnTo>
                    <a:pt x="1358747" y="154228"/>
                  </a:lnTo>
                  <a:lnTo>
                    <a:pt x="1367409" y="154724"/>
                  </a:lnTo>
                  <a:lnTo>
                    <a:pt x="1380591" y="152628"/>
                  </a:lnTo>
                  <a:lnTo>
                    <a:pt x="1391031" y="146672"/>
                  </a:lnTo>
                  <a:lnTo>
                    <a:pt x="1397889" y="137439"/>
                  </a:lnTo>
                  <a:lnTo>
                    <a:pt x="1400365" y="12546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86988" y="5850475"/>
              <a:ext cx="83472" cy="101324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301519" y="5848286"/>
              <a:ext cx="495300" cy="104139"/>
            </a:xfrm>
            <a:custGeom>
              <a:avLst/>
              <a:gdLst/>
              <a:ahLst/>
              <a:cxnLst/>
              <a:rect l="l" t="t" r="r" b="b"/>
              <a:pathLst>
                <a:path w="495300" h="104139">
                  <a:moveTo>
                    <a:pt x="83477" y="40233"/>
                  </a:moveTo>
                  <a:lnTo>
                    <a:pt x="80835" y="22529"/>
                  </a:lnTo>
                  <a:lnTo>
                    <a:pt x="73634" y="9969"/>
                  </a:lnTo>
                  <a:lnTo>
                    <a:pt x="62928" y="2476"/>
                  </a:lnTo>
                  <a:lnTo>
                    <a:pt x="49796" y="0"/>
                  </a:lnTo>
                  <a:lnTo>
                    <a:pt x="41554" y="1066"/>
                  </a:lnTo>
                  <a:lnTo>
                    <a:pt x="33591" y="4114"/>
                  </a:lnTo>
                  <a:lnTo>
                    <a:pt x="26314" y="8953"/>
                  </a:lnTo>
                  <a:lnTo>
                    <a:pt x="20142" y="15367"/>
                  </a:lnTo>
                  <a:lnTo>
                    <a:pt x="19773" y="15367"/>
                  </a:lnTo>
                  <a:lnTo>
                    <a:pt x="19773" y="2197"/>
                  </a:lnTo>
                  <a:lnTo>
                    <a:pt x="0" y="2197"/>
                  </a:lnTo>
                  <a:lnTo>
                    <a:pt x="0" y="101320"/>
                  </a:lnTo>
                  <a:lnTo>
                    <a:pt x="19773" y="101320"/>
                  </a:lnTo>
                  <a:lnTo>
                    <a:pt x="19773" y="30365"/>
                  </a:lnTo>
                  <a:lnTo>
                    <a:pt x="26276" y="23596"/>
                  </a:lnTo>
                  <a:lnTo>
                    <a:pt x="32308" y="19062"/>
                  </a:lnTo>
                  <a:lnTo>
                    <a:pt x="38201" y="16522"/>
                  </a:lnTo>
                  <a:lnTo>
                    <a:pt x="44297" y="15735"/>
                  </a:lnTo>
                  <a:lnTo>
                    <a:pt x="52489" y="17449"/>
                  </a:lnTo>
                  <a:lnTo>
                    <a:pt x="58712" y="22313"/>
                  </a:lnTo>
                  <a:lnTo>
                    <a:pt x="62674" y="29921"/>
                  </a:lnTo>
                  <a:lnTo>
                    <a:pt x="64071" y="39865"/>
                  </a:lnTo>
                  <a:lnTo>
                    <a:pt x="64071" y="101320"/>
                  </a:lnTo>
                  <a:lnTo>
                    <a:pt x="83477" y="101320"/>
                  </a:lnTo>
                  <a:lnTo>
                    <a:pt x="83477" y="40233"/>
                  </a:lnTo>
                  <a:close/>
                </a:path>
                <a:path w="495300" h="104139">
                  <a:moveTo>
                    <a:pt x="402717" y="83769"/>
                  </a:moveTo>
                  <a:lnTo>
                    <a:pt x="398322" y="87058"/>
                  </a:lnTo>
                  <a:lnTo>
                    <a:pt x="394296" y="89255"/>
                  </a:lnTo>
                  <a:lnTo>
                    <a:pt x="389902" y="89255"/>
                  </a:lnTo>
                  <a:lnTo>
                    <a:pt x="388810" y="87795"/>
                  </a:lnTo>
                  <a:lnTo>
                    <a:pt x="388810" y="52209"/>
                  </a:lnTo>
                  <a:lnTo>
                    <a:pt x="388810" y="32918"/>
                  </a:lnTo>
                  <a:lnTo>
                    <a:pt x="352564" y="0"/>
                  </a:lnTo>
                  <a:lnTo>
                    <a:pt x="342468" y="876"/>
                  </a:lnTo>
                  <a:lnTo>
                    <a:pt x="333616" y="3479"/>
                  </a:lnTo>
                  <a:lnTo>
                    <a:pt x="325996" y="7721"/>
                  </a:lnTo>
                  <a:lnTo>
                    <a:pt x="319608" y="13538"/>
                  </a:lnTo>
                  <a:lnTo>
                    <a:pt x="319608" y="35115"/>
                  </a:lnTo>
                  <a:lnTo>
                    <a:pt x="326999" y="27762"/>
                  </a:lnTo>
                  <a:lnTo>
                    <a:pt x="334810" y="22631"/>
                  </a:lnTo>
                  <a:lnTo>
                    <a:pt x="342887" y="19634"/>
                  </a:lnTo>
                  <a:lnTo>
                    <a:pt x="351104" y="18656"/>
                  </a:lnTo>
                  <a:lnTo>
                    <a:pt x="363181" y="18656"/>
                  </a:lnTo>
                  <a:lnTo>
                    <a:pt x="369036" y="23774"/>
                  </a:lnTo>
                  <a:lnTo>
                    <a:pt x="369036" y="41706"/>
                  </a:lnTo>
                  <a:lnTo>
                    <a:pt x="369036" y="52311"/>
                  </a:lnTo>
                  <a:lnTo>
                    <a:pt x="369036" y="81203"/>
                  </a:lnTo>
                  <a:lnTo>
                    <a:pt x="363550" y="86321"/>
                  </a:lnTo>
                  <a:lnTo>
                    <a:pt x="358051" y="89623"/>
                  </a:lnTo>
                  <a:lnTo>
                    <a:pt x="343408" y="89623"/>
                  </a:lnTo>
                  <a:lnTo>
                    <a:pt x="337553" y="83769"/>
                  </a:lnTo>
                  <a:lnTo>
                    <a:pt x="337553" y="75717"/>
                  </a:lnTo>
                  <a:lnTo>
                    <a:pt x="340106" y="67945"/>
                  </a:lnTo>
                  <a:lnTo>
                    <a:pt x="346976" y="61823"/>
                  </a:lnTo>
                  <a:lnTo>
                    <a:pt x="357009" y="56794"/>
                  </a:lnTo>
                  <a:lnTo>
                    <a:pt x="369036" y="52311"/>
                  </a:lnTo>
                  <a:lnTo>
                    <a:pt x="369036" y="41706"/>
                  </a:lnTo>
                  <a:lnTo>
                    <a:pt x="328726" y="58204"/>
                  </a:lnTo>
                  <a:lnTo>
                    <a:pt x="317779" y="79006"/>
                  </a:lnTo>
                  <a:lnTo>
                    <a:pt x="319493" y="88239"/>
                  </a:lnTo>
                  <a:lnTo>
                    <a:pt x="324370" y="96062"/>
                  </a:lnTo>
                  <a:lnTo>
                    <a:pt x="331990" y="101485"/>
                  </a:lnTo>
                  <a:lnTo>
                    <a:pt x="341947" y="103517"/>
                  </a:lnTo>
                  <a:lnTo>
                    <a:pt x="348805" y="102895"/>
                  </a:lnTo>
                  <a:lnTo>
                    <a:pt x="355587" y="101003"/>
                  </a:lnTo>
                  <a:lnTo>
                    <a:pt x="362229" y="97815"/>
                  </a:lnTo>
                  <a:lnTo>
                    <a:pt x="368668" y="93281"/>
                  </a:lnTo>
                  <a:lnTo>
                    <a:pt x="370497" y="100228"/>
                  </a:lnTo>
                  <a:lnTo>
                    <a:pt x="375259" y="103517"/>
                  </a:lnTo>
                  <a:lnTo>
                    <a:pt x="389902" y="103517"/>
                  </a:lnTo>
                  <a:lnTo>
                    <a:pt x="393928" y="101688"/>
                  </a:lnTo>
                  <a:lnTo>
                    <a:pt x="402717" y="95834"/>
                  </a:lnTo>
                  <a:lnTo>
                    <a:pt x="402717" y="93281"/>
                  </a:lnTo>
                  <a:lnTo>
                    <a:pt x="402717" y="89623"/>
                  </a:lnTo>
                  <a:lnTo>
                    <a:pt x="402717" y="89255"/>
                  </a:lnTo>
                  <a:lnTo>
                    <a:pt x="402717" y="83769"/>
                  </a:lnTo>
                  <a:close/>
                </a:path>
                <a:path w="495300" h="104139">
                  <a:moveTo>
                    <a:pt x="494982" y="11709"/>
                  </a:moveTo>
                  <a:lnTo>
                    <a:pt x="489000" y="6642"/>
                  </a:lnTo>
                  <a:lnTo>
                    <a:pt x="483082" y="2971"/>
                  </a:lnTo>
                  <a:lnTo>
                    <a:pt x="477164" y="749"/>
                  </a:lnTo>
                  <a:lnTo>
                    <a:pt x="471182" y="0"/>
                  </a:lnTo>
                  <a:lnTo>
                    <a:pt x="464248" y="1422"/>
                  </a:lnTo>
                  <a:lnTo>
                    <a:pt x="457174" y="5854"/>
                  </a:lnTo>
                  <a:lnTo>
                    <a:pt x="449973" y="13576"/>
                  </a:lnTo>
                  <a:lnTo>
                    <a:pt x="442620" y="24879"/>
                  </a:lnTo>
                  <a:lnTo>
                    <a:pt x="442264" y="24879"/>
                  </a:lnTo>
                  <a:lnTo>
                    <a:pt x="442264" y="2197"/>
                  </a:lnTo>
                  <a:lnTo>
                    <a:pt x="422490" y="2197"/>
                  </a:lnTo>
                  <a:lnTo>
                    <a:pt x="422490" y="101320"/>
                  </a:lnTo>
                  <a:lnTo>
                    <a:pt x="442264" y="101320"/>
                  </a:lnTo>
                  <a:lnTo>
                    <a:pt x="442264" y="49377"/>
                  </a:lnTo>
                  <a:lnTo>
                    <a:pt x="444131" y="37541"/>
                  </a:lnTo>
                  <a:lnTo>
                    <a:pt x="449262" y="27889"/>
                  </a:lnTo>
                  <a:lnTo>
                    <a:pt x="456933" y="21399"/>
                  </a:lnTo>
                  <a:lnTo>
                    <a:pt x="466420" y="19024"/>
                  </a:lnTo>
                  <a:lnTo>
                    <a:pt x="470814" y="19024"/>
                  </a:lnTo>
                  <a:lnTo>
                    <a:pt x="478510" y="23050"/>
                  </a:lnTo>
                  <a:lnTo>
                    <a:pt x="484733" y="28536"/>
                  </a:lnTo>
                  <a:lnTo>
                    <a:pt x="494982" y="1170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0" y="6481572"/>
              <a:ext cx="9144000" cy="37642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12"/>
              <a:ext cx="9144000" cy="325755"/>
            </a:xfrm>
            <a:custGeom>
              <a:avLst/>
              <a:gdLst/>
              <a:ahLst/>
              <a:cxnLst/>
              <a:rect l="l" t="t" r="r" b="b"/>
              <a:pathLst>
                <a:path w="9144000" h="325754">
                  <a:moveTo>
                    <a:pt x="9144000" y="0"/>
                  </a:moveTo>
                  <a:lnTo>
                    <a:pt x="0" y="0"/>
                  </a:lnTo>
                  <a:lnTo>
                    <a:pt x="0" y="325450"/>
                  </a:lnTo>
                  <a:lnTo>
                    <a:pt x="9144000" y="3254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89865" y="3662061"/>
            <a:ext cx="5194935" cy="1520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Arial MT"/>
                <a:cs typeface="Arial MT"/>
              </a:rPr>
              <a:t>Presentaciones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 marR="67564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distribuye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 </a:t>
            </a: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629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65569" y="4873727"/>
            <a:ext cx="776668" cy="2736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2" name="object 12" descr=""/>
          <p:cNvSpPr txBox="1"/>
          <p:nvPr/>
        </p:nvSpPr>
        <p:spPr>
          <a:xfrm>
            <a:off x="400050" y="1543050"/>
            <a:ext cx="7658100" cy="3714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165" rIns="0" bIns="0" rtlCol="0" vert="horz">
            <a:spAutoFit/>
          </a:bodyPr>
          <a:lstStyle/>
          <a:p>
            <a:pPr marL="2023110">
              <a:lnSpc>
                <a:spcPct val="100000"/>
              </a:lnSpc>
              <a:spcBef>
                <a:spcPts val="39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1.4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importancia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02284" y="2748216"/>
            <a:ext cx="8140065" cy="107315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065" marR="5080">
              <a:lnSpc>
                <a:spcPct val="101000"/>
              </a:lnSpc>
              <a:spcBef>
                <a:spcPts val="80"/>
              </a:spcBef>
            </a:pPr>
            <a:r>
              <a:rPr dirty="0" sz="1800" i="1">
                <a:latin typeface="Arial"/>
                <a:cs typeface="Arial"/>
              </a:rPr>
              <a:t>El</a:t>
            </a:r>
            <a:r>
              <a:rPr dirty="0" sz="1800" spc="-3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medio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más efectivo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para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dotar</a:t>
            </a:r>
            <a:r>
              <a:rPr dirty="0" sz="1800" spc="-6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a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los niños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7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jóvenes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competencias de</a:t>
            </a:r>
            <a:r>
              <a:rPr dirty="0" sz="1800" spc="-20" i="1">
                <a:latin typeface="Arial"/>
                <a:cs typeface="Arial"/>
              </a:rPr>
              <a:t> vida </a:t>
            </a:r>
            <a:r>
              <a:rPr dirty="0" sz="1800" i="1">
                <a:latin typeface="Arial"/>
                <a:cs typeface="Arial"/>
              </a:rPr>
              <a:t>es 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Educación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Física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en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escuela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5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en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las</a:t>
            </a:r>
            <a:r>
              <a:rPr dirty="0" sz="1800" spc="1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instituciones</a:t>
            </a:r>
            <a:r>
              <a:rPr dirty="0" sz="1800" spc="15" i="1">
                <a:latin typeface="Arial"/>
                <a:cs typeface="Arial"/>
              </a:rPr>
              <a:t> </a:t>
            </a:r>
            <a:r>
              <a:rPr dirty="0" sz="1800" spc="-10" i="1">
                <a:latin typeface="Arial"/>
                <a:cs typeface="Arial"/>
              </a:rPr>
              <a:t>educativas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(Declaración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Berlín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UNESCO,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2013;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Carta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Física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UNESCO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2015)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400050"/>
            <a:ext cx="8162925" cy="933450"/>
            <a:chOff x="0" y="400050"/>
            <a:chExt cx="8162925" cy="933450"/>
          </a:xfrm>
        </p:grpSpPr>
        <p:sp>
          <p:nvSpPr>
            <p:cNvPr id="13" name="object 13" descr=""/>
            <p:cNvSpPr/>
            <p:nvPr/>
          </p:nvSpPr>
          <p:spPr>
            <a:xfrm>
              <a:off x="0" y="962025"/>
              <a:ext cx="6467475" cy="371475"/>
            </a:xfrm>
            <a:custGeom>
              <a:avLst/>
              <a:gdLst/>
              <a:ahLst/>
              <a:cxnLst/>
              <a:rect l="l" t="t" r="r" b="b"/>
              <a:pathLst>
                <a:path w="6467475" h="371475">
                  <a:moveTo>
                    <a:pt x="6467475" y="0"/>
                  </a:moveTo>
                  <a:lnTo>
                    <a:pt x="0" y="0"/>
                  </a:lnTo>
                  <a:lnTo>
                    <a:pt x="0" y="371475"/>
                  </a:lnTo>
                  <a:lnTo>
                    <a:pt x="6467475" y="371475"/>
                  </a:lnTo>
                  <a:lnTo>
                    <a:pt x="64674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0" y="400050"/>
              <a:ext cx="8162925" cy="561975"/>
            </a:xfrm>
            <a:custGeom>
              <a:avLst/>
              <a:gdLst/>
              <a:ahLst/>
              <a:cxnLst/>
              <a:rect l="l" t="t" r="r" b="b"/>
              <a:pathLst>
                <a:path w="8162925" h="561975">
                  <a:moveTo>
                    <a:pt x="8162925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2925" y="561975"/>
                  </a:lnTo>
                  <a:lnTo>
                    <a:pt x="8162925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960626" y="381317"/>
            <a:ext cx="5166360" cy="33464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grpSp>
        <p:nvGrpSpPr>
          <p:cNvPr id="16" name="object 16" descr=""/>
          <p:cNvGrpSpPr/>
          <p:nvPr/>
        </p:nvGrpSpPr>
        <p:grpSpPr>
          <a:xfrm>
            <a:off x="2305113" y="2286000"/>
            <a:ext cx="5543550" cy="3333750"/>
            <a:chOff x="2305113" y="2286000"/>
            <a:chExt cx="5543550" cy="3333750"/>
          </a:xfrm>
        </p:grpSpPr>
        <p:sp>
          <p:nvSpPr>
            <p:cNvPr id="17" name="object 17" descr=""/>
            <p:cNvSpPr/>
            <p:nvPr/>
          </p:nvSpPr>
          <p:spPr>
            <a:xfrm>
              <a:off x="2319401" y="2300350"/>
              <a:ext cx="1657350" cy="3305175"/>
            </a:xfrm>
            <a:custGeom>
              <a:avLst/>
              <a:gdLst/>
              <a:ahLst/>
              <a:cxnLst/>
              <a:rect l="l" t="t" r="r" b="b"/>
              <a:pathLst>
                <a:path w="1657350" h="3305175">
                  <a:moveTo>
                    <a:pt x="1657350" y="0"/>
                  </a:moveTo>
                  <a:lnTo>
                    <a:pt x="1609333" y="680"/>
                  </a:lnTo>
                  <a:lnTo>
                    <a:pt x="1561655" y="2707"/>
                  </a:lnTo>
                  <a:lnTo>
                    <a:pt x="1514335" y="6065"/>
                  </a:lnTo>
                  <a:lnTo>
                    <a:pt x="1467390" y="10733"/>
                  </a:lnTo>
                  <a:lnTo>
                    <a:pt x="1420839" y="16694"/>
                  </a:lnTo>
                  <a:lnTo>
                    <a:pt x="1374700" y="23929"/>
                  </a:lnTo>
                  <a:lnTo>
                    <a:pt x="1328993" y="32421"/>
                  </a:lnTo>
                  <a:lnTo>
                    <a:pt x="1283735" y="42150"/>
                  </a:lnTo>
                  <a:lnTo>
                    <a:pt x="1238944" y="53098"/>
                  </a:lnTo>
                  <a:lnTo>
                    <a:pt x="1194640" y="65247"/>
                  </a:lnTo>
                  <a:lnTo>
                    <a:pt x="1150840" y="78578"/>
                  </a:lnTo>
                  <a:lnTo>
                    <a:pt x="1107563" y="93074"/>
                  </a:lnTo>
                  <a:lnTo>
                    <a:pt x="1064827" y="108716"/>
                  </a:lnTo>
                  <a:lnTo>
                    <a:pt x="1022652" y="125485"/>
                  </a:lnTo>
                  <a:lnTo>
                    <a:pt x="981054" y="143363"/>
                  </a:lnTo>
                  <a:lnTo>
                    <a:pt x="940053" y="162332"/>
                  </a:lnTo>
                  <a:lnTo>
                    <a:pt x="899667" y="182373"/>
                  </a:lnTo>
                  <a:lnTo>
                    <a:pt x="859915" y="203468"/>
                  </a:lnTo>
                  <a:lnTo>
                    <a:pt x="820815" y="225599"/>
                  </a:lnTo>
                  <a:lnTo>
                    <a:pt x="782384" y="248746"/>
                  </a:lnTo>
                  <a:lnTo>
                    <a:pt x="744643" y="272893"/>
                  </a:lnTo>
                  <a:lnTo>
                    <a:pt x="707609" y="298021"/>
                  </a:lnTo>
                  <a:lnTo>
                    <a:pt x="671300" y="324110"/>
                  </a:lnTo>
                  <a:lnTo>
                    <a:pt x="635735" y="351144"/>
                  </a:lnTo>
                  <a:lnTo>
                    <a:pt x="600932" y="379102"/>
                  </a:lnTo>
                  <a:lnTo>
                    <a:pt x="566911" y="407968"/>
                  </a:lnTo>
                  <a:lnTo>
                    <a:pt x="533688" y="437723"/>
                  </a:lnTo>
                  <a:lnTo>
                    <a:pt x="501284" y="468348"/>
                  </a:lnTo>
                  <a:lnTo>
                    <a:pt x="469715" y="499824"/>
                  </a:lnTo>
                  <a:lnTo>
                    <a:pt x="439000" y="532135"/>
                  </a:lnTo>
                  <a:lnTo>
                    <a:pt x="409159" y="565261"/>
                  </a:lnTo>
                  <a:lnTo>
                    <a:pt x="380209" y="599183"/>
                  </a:lnTo>
                  <a:lnTo>
                    <a:pt x="352169" y="633884"/>
                  </a:lnTo>
                  <a:lnTo>
                    <a:pt x="325056" y="669346"/>
                  </a:lnTo>
                  <a:lnTo>
                    <a:pt x="298891" y="705549"/>
                  </a:lnTo>
                  <a:lnTo>
                    <a:pt x="273690" y="742475"/>
                  </a:lnTo>
                  <a:lnTo>
                    <a:pt x="249473" y="780107"/>
                  </a:lnTo>
                  <a:lnTo>
                    <a:pt x="226257" y="818425"/>
                  </a:lnTo>
                  <a:lnTo>
                    <a:pt x="204062" y="857412"/>
                  </a:lnTo>
                  <a:lnTo>
                    <a:pt x="182905" y="897048"/>
                  </a:lnTo>
                  <a:lnTo>
                    <a:pt x="162805" y="937317"/>
                  </a:lnTo>
                  <a:lnTo>
                    <a:pt x="143781" y="978198"/>
                  </a:lnTo>
                  <a:lnTo>
                    <a:pt x="125851" y="1019675"/>
                  </a:lnTo>
                  <a:lnTo>
                    <a:pt x="109033" y="1061727"/>
                  </a:lnTo>
                  <a:lnTo>
                    <a:pt x="93346" y="1104338"/>
                  </a:lnTo>
                  <a:lnTo>
                    <a:pt x="78808" y="1147489"/>
                  </a:lnTo>
                  <a:lnTo>
                    <a:pt x="65437" y="1191162"/>
                  </a:lnTo>
                  <a:lnTo>
                    <a:pt x="53253" y="1235337"/>
                  </a:lnTo>
                  <a:lnTo>
                    <a:pt x="42273" y="1279997"/>
                  </a:lnTo>
                  <a:lnTo>
                    <a:pt x="32515" y="1325123"/>
                  </a:lnTo>
                  <a:lnTo>
                    <a:pt x="23999" y="1370698"/>
                  </a:lnTo>
                  <a:lnTo>
                    <a:pt x="16743" y="1416702"/>
                  </a:lnTo>
                  <a:lnTo>
                    <a:pt x="10764" y="1463117"/>
                  </a:lnTo>
                  <a:lnTo>
                    <a:pt x="6082" y="1509925"/>
                  </a:lnTo>
                  <a:lnTo>
                    <a:pt x="2715" y="1557108"/>
                  </a:lnTo>
                  <a:lnTo>
                    <a:pt x="682" y="1604647"/>
                  </a:lnTo>
                  <a:lnTo>
                    <a:pt x="0" y="1652524"/>
                  </a:lnTo>
                  <a:lnTo>
                    <a:pt x="682" y="1700400"/>
                  </a:lnTo>
                  <a:lnTo>
                    <a:pt x="2715" y="1747939"/>
                  </a:lnTo>
                  <a:lnTo>
                    <a:pt x="6082" y="1795122"/>
                  </a:lnTo>
                  <a:lnTo>
                    <a:pt x="10764" y="1841931"/>
                  </a:lnTo>
                  <a:lnTo>
                    <a:pt x="16743" y="1888346"/>
                  </a:lnTo>
                  <a:lnTo>
                    <a:pt x="23999" y="1934351"/>
                  </a:lnTo>
                  <a:lnTo>
                    <a:pt x="32515" y="1979926"/>
                  </a:lnTo>
                  <a:lnTo>
                    <a:pt x="42273" y="2025053"/>
                  </a:lnTo>
                  <a:lnTo>
                    <a:pt x="53253" y="2069714"/>
                  </a:lnTo>
                  <a:lnTo>
                    <a:pt x="65437" y="2113891"/>
                  </a:lnTo>
                  <a:lnTo>
                    <a:pt x="78808" y="2157564"/>
                  </a:lnTo>
                  <a:lnTo>
                    <a:pt x="93346" y="2200716"/>
                  </a:lnTo>
                  <a:lnTo>
                    <a:pt x="109033" y="2243328"/>
                  </a:lnTo>
                  <a:lnTo>
                    <a:pt x="125851" y="2285382"/>
                  </a:lnTo>
                  <a:lnTo>
                    <a:pt x="143781" y="2326860"/>
                  </a:lnTo>
                  <a:lnTo>
                    <a:pt x="162805" y="2367743"/>
                  </a:lnTo>
                  <a:lnTo>
                    <a:pt x="182905" y="2408012"/>
                  </a:lnTo>
                  <a:lnTo>
                    <a:pt x="204062" y="2447650"/>
                  </a:lnTo>
                  <a:lnTo>
                    <a:pt x="226257" y="2486638"/>
                  </a:lnTo>
                  <a:lnTo>
                    <a:pt x="249473" y="2524958"/>
                  </a:lnTo>
                  <a:lnTo>
                    <a:pt x="273690" y="2562591"/>
                  </a:lnTo>
                  <a:lnTo>
                    <a:pt x="298891" y="2599519"/>
                  </a:lnTo>
                  <a:lnTo>
                    <a:pt x="325056" y="2635724"/>
                  </a:lnTo>
                  <a:lnTo>
                    <a:pt x="352169" y="2671187"/>
                  </a:lnTo>
                  <a:lnTo>
                    <a:pt x="380209" y="2705890"/>
                  </a:lnTo>
                  <a:lnTo>
                    <a:pt x="409159" y="2739814"/>
                  </a:lnTo>
                  <a:lnTo>
                    <a:pt x="439000" y="2772941"/>
                  </a:lnTo>
                  <a:lnTo>
                    <a:pt x="469715" y="2805254"/>
                  </a:lnTo>
                  <a:lnTo>
                    <a:pt x="501284" y="2836732"/>
                  </a:lnTo>
                  <a:lnTo>
                    <a:pt x="533688" y="2867359"/>
                  </a:lnTo>
                  <a:lnTo>
                    <a:pt x="566911" y="2897115"/>
                  </a:lnTo>
                  <a:lnTo>
                    <a:pt x="600932" y="2925982"/>
                  </a:lnTo>
                  <a:lnTo>
                    <a:pt x="635735" y="2953943"/>
                  </a:lnTo>
                  <a:lnTo>
                    <a:pt x="671300" y="2980978"/>
                  </a:lnTo>
                  <a:lnTo>
                    <a:pt x="707609" y="3007069"/>
                  </a:lnTo>
                  <a:lnTo>
                    <a:pt x="744643" y="3032198"/>
                  </a:lnTo>
                  <a:lnTo>
                    <a:pt x="782384" y="3056346"/>
                  </a:lnTo>
                  <a:lnTo>
                    <a:pt x="820815" y="3079496"/>
                  </a:lnTo>
                  <a:lnTo>
                    <a:pt x="859915" y="3101628"/>
                  </a:lnTo>
                  <a:lnTo>
                    <a:pt x="899667" y="3122724"/>
                  </a:lnTo>
                  <a:lnTo>
                    <a:pt x="940053" y="3142767"/>
                  </a:lnTo>
                  <a:lnTo>
                    <a:pt x="981054" y="3161737"/>
                  </a:lnTo>
                  <a:lnTo>
                    <a:pt x="1022652" y="3179616"/>
                  </a:lnTo>
                  <a:lnTo>
                    <a:pt x="1064827" y="3196386"/>
                  </a:lnTo>
                  <a:lnTo>
                    <a:pt x="1107563" y="3212029"/>
                  </a:lnTo>
                  <a:lnTo>
                    <a:pt x="1150840" y="3226526"/>
                  </a:lnTo>
                  <a:lnTo>
                    <a:pt x="1194640" y="3239858"/>
                  </a:lnTo>
                  <a:lnTo>
                    <a:pt x="1238944" y="3252008"/>
                  </a:lnTo>
                  <a:lnTo>
                    <a:pt x="1283735" y="3262958"/>
                  </a:lnTo>
                  <a:lnTo>
                    <a:pt x="1328993" y="3272687"/>
                  </a:lnTo>
                  <a:lnTo>
                    <a:pt x="1374700" y="3281179"/>
                  </a:lnTo>
                  <a:lnTo>
                    <a:pt x="1420839" y="3288415"/>
                  </a:lnTo>
                  <a:lnTo>
                    <a:pt x="1467390" y="3294377"/>
                  </a:lnTo>
                  <a:lnTo>
                    <a:pt x="1514335" y="3299045"/>
                  </a:lnTo>
                  <a:lnTo>
                    <a:pt x="1561655" y="3302403"/>
                  </a:lnTo>
                  <a:lnTo>
                    <a:pt x="1609333" y="3304431"/>
                  </a:lnTo>
                  <a:lnTo>
                    <a:pt x="1657350" y="3305111"/>
                  </a:lnTo>
                  <a:lnTo>
                    <a:pt x="1657350" y="0"/>
                  </a:lnTo>
                  <a:close/>
                </a:path>
              </a:pathLst>
            </a:custGeom>
            <a:solidFill>
              <a:srgbClr val="DC58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19401" y="2300350"/>
              <a:ext cx="1657350" cy="3305175"/>
            </a:xfrm>
            <a:custGeom>
              <a:avLst/>
              <a:gdLst/>
              <a:ahLst/>
              <a:cxnLst/>
              <a:rect l="l" t="t" r="r" b="b"/>
              <a:pathLst>
                <a:path w="1657350" h="3305175">
                  <a:moveTo>
                    <a:pt x="1657350" y="3305111"/>
                  </a:moveTo>
                  <a:lnTo>
                    <a:pt x="1609333" y="3304431"/>
                  </a:lnTo>
                  <a:lnTo>
                    <a:pt x="1561655" y="3302403"/>
                  </a:lnTo>
                  <a:lnTo>
                    <a:pt x="1514335" y="3299045"/>
                  </a:lnTo>
                  <a:lnTo>
                    <a:pt x="1467390" y="3294377"/>
                  </a:lnTo>
                  <a:lnTo>
                    <a:pt x="1420839" y="3288415"/>
                  </a:lnTo>
                  <a:lnTo>
                    <a:pt x="1374700" y="3281179"/>
                  </a:lnTo>
                  <a:lnTo>
                    <a:pt x="1328993" y="3272687"/>
                  </a:lnTo>
                  <a:lnTo>
                    <a:pt x="1283735" y="3262958"/>
                  </a:lnTo>
                  <a:lnTo>
                    <a:pt x="1238944" y="3252008"/>
                  </a:lnTo>
                  <a:lnTo>
                    <a:pt x="1194640" y="3239858"/>
                  </a:lnTo>
                  <a:lnTo>
                    <a:pt x="1150840" y="3226526"/>
                  </a:lnTo>
                  <a:lnTo>
                    <a:pt x="1107563" y="3212029"/>
                  </a:lnTo>
                  <a:lnTo>
                    <a:pt x="1064827" y="3196386"/>
                  </a:lnTo>
                  <a:lnTo>
                    <a:pt x="1022652" y="3179616"/>
                  </a:lnTo>
                  <a:lnTo>
                    <a:pt x="981054" y="3161737"/>
                  </a:lnTo>
                  <a:lnTo>
                    <a:pt x="940053" y="3142767"/>
                  </a:lnTo>
                  <a:lnTo>
                    <a:pt x="899667" y="3122724"/>
                  </a:lnTo>
                  <a:lnTo>
                    <a:pt x="859915" y="3101628"/>
                  </a:lnTo>
                  <a:lnTo>
                    <a:pt x="820815" y="3079496"/>
                  </a:lnTo>
                  <a:lnTo>
                    <a:pt x="782384" y="3056346"/>
                  </a:lnTo>
                  <a:lnTo>
                    <a:pt x="744643" y="3032198"/>
                  </a:lnTo>
                  <a:lnTo>
                    <a:pt x="707609" y="3007069"/>
                  </a:lnTo>
                  <a:lnTo>
                    <a:pt x="671300" y="2980978"/>
                  </a:lnTo>
                  <a:lnTo>
                    <a:pt x="635735" y="2953943"/>
                  </a:lnTo>
                  <a:lnTo>
                    <a:pt x="600932" y="2925982"/>
                  </a:lnTo>
                  <a:lnTo>
                    <a:pt x="566911" y="2897115"/>
                  </a:lnTo>
                  <a:lnTo>
                    <a:pt x="533688" y="2867359"/>
                  </a:lnTo>
                  <a:lnTo>
                    <a:pt x="501284" y="2836732"/>
                  </a:lnTo>
                  <a:lnTo>
                    <a:pt x="469715" y="2805254"/>
                  </a:lnTo>
                  <a:lnTo>
                    <a:pt x="439000" y="2772941"/>
                  </a:lnTo>
                  <a:lnTo>
                    <a:pt x="409159" y="2739814"/>
                  </a:lnTo>
                  <a:lnTo>
                    <a:pt x="380209" y="2705890"/>
                  </a:lnTo>
                  <a:lnTo>
                    <a:pt x="352169" y="2671187"/>
                  </a:lnTo>
                  <a:lnTo>
                    <a:pt x="325056" y="2635724"/>
                  </a:lnTo>
                  <a:lnTo>
                    <a:pt x="298891" y="2599519"/>
                  </a:lnTo>
                  <a:lnTo>
                    <a:pt x="273690" y="2562591"/>
                  </a:lnTo>
                  <a:lnTo>
                    <a:pt x="249473" y="2524958"/>
                  </a:lnTo>
                  <a:lnTo>
                    <a:pt x="226257" y="2486638"/>
                  </a:lnTo>
                  <a:lnTo>
                    <a:pt x="204062" y="2447650"/>
                  </a:lnTo>
                  <a:lnTo>
                    <a:pt x="182905" y="2408012"/>
                  </a:lnTo>
                  <a:lnTo>
                    <a:pt x="162805" y="2367743"/>
                  </a:lnTo>
                  <a:lnTo>
                    <a:pt x="143781" y="2326860"/>
                  </a:lnTo>
                  <a:lnTo>
                    <a:pt x="125851" y="2285382"/>
                  </a:lnTo>
                  <a:lnTo>
                    <a:pt x="109033" y="2243328"/>
                  </a:lnTo>
                  <a:lnTo>
                    <a:pt x="93346" y="2200716"/>
                  </a:lnTo>
                  <a:lnTo>
                    <a:pt x="78808" y="2157564"/>
                  </a:lnTo>
                  <a:lnTo>
                    <a:pt x="65437" y="2113891"/>
                  </a:lnTo>
                  <a:lnTo>
                    <a:pt x="53253" y="2069714"/>
                  </a:lnTo>
                  <a:lnTo>
                    <a:pt x="42273" y="2025053"/>
                  </a:lnTo>
                  <a:lnTo>
                    <a:pt x="32515" y="1979926"/>
                  </a:lnTo>
                  <a:lnTo>
                    <a:pt x="23999" y="1934351"/>
                  </a:lnTo>
                  <a:lnTo>
                    <a:pt x="16743" y="1888346"/>
                  </a:lnTo>
                  <a:lnTo>
                    <a:pt x="10764" y="1841931"/>
                  </a:lnTo>
                  <a:lnTo>
                    <a:pt x="6082" y="1795122"/>
                  </a:lnTo>
                  <a:lnTo>
                    <a:pt x="2715" y="1747939"/>
                  </a:lnTo>
                  <a:lnTo>
                    <a:pt x="682" y="1700400"/>
                  </a:lnTo>
                  <a:lnTo>
                    <a:pt x="0" y="1652524"/>
                  </a:lnTo>
                  <a:lnTo>
                    <a:pt x="682" y="1604647"/>
                  </a:lnTo>
                  <a:lnTo>
                    <a:pt x="2715" y="1557108"/>
                  </a:lnTo>
                  <a:lnTo>
                    <a:pt x="6082" y="1509925"/>
                  </a:lnTo>
                  <a:lnTo>
                    <a:pt x="10764" y="1463117"/>
                  </a:lnTo>
                  <a:lnTo>
                    <a:pt x="16743" y="1416702"/>
                  </a:lnTo>
                  <a:lnTo>
                    <a:pt x="23999" y="1370698"/>
                  </a:lnTo>
                  <a:lnTo>
                    <a:pt x="32515" y="1325123"/>
                  </a:lnTo>
                  <a:lnTo>
                    <a:pt x="42273" y="1279997"/>
                  </a:lnTo>
                  <a:lnTo>
                    <a:pt x="53253" y="1235337"/>
                  </a:lnTo>
                  <a:lnTo>
                    <a:pt x="65437" y="1191162"/>
                  </a:lnTo>
                  <a:lnTo>
                    <a:pt x="78808" y="1147489"/>
                  </a:lnTo>
                  <a:lnTo>
                    <a:pt x="93346" y="1104338"/>
                  </a:lnTo>
                  <a:lnTo>
                    <a:pt x="109033" y="1061727"/>
                  </a:lnTo>
                  <a:lnTo>
                    <a:pt x="125851" y="1019675"/>
                  </a:lnTo>
                  <a:lnTo>
                    <a:pt x="143781" y="978198"/>
                  </a:lnTo>
                  <a:lnTo>
                    <a:pt x="162805" y="937317"/>
                  </a:lnTo>
                  <a:lnTo>
                    <a:pt x="182905" y="897048"/>
                  </a:lnTo>
                  <a:lnTo>
                    <a:pt x="204062" y="857412"/>
                  </a:lnTo>
                  <a:lnTo>
                    <a:pt x="226257" y="818425"/>
                  </a:lnTo>
                  <a:lnTo>
                    <a:pt x="249473" y="780107"/>
                  </a:lnTo>
                  <a:lnTo>
                    <a:pt x="273690" y="742475"/>
                  </a:lnTo>
                  <a:lnTo>
                    <a:pt x="298891" y="705549"/>
                  </a:lnTo>
                  <a:lnTo>
                    <a:pt x="325056" y="669346"/>
                  </a:lnTo>
                  <a:lnTo>
                    <a:pt x="352169" y="633884"/>
                  </a:lnTo>
                  <a:lnTo>
                    <a:pt x="380209" y="599183"/>
                  </a:lnTo>
                  <a:lnTo>
                    <a:pt x="409159" y="565261"/>
                  </a:lnTo>
                  <a:lnTo>
                    <a:pt x="439000" y="532135"/>
                  </a:lnTo>
                  <a:lnTo>
                    <a:pt x="469715" y="499824"/>
                  </a:lnTo>
                  <a:lnTo>
                    <a:pt x="501284" y="468348"/>
                  </a:lnTo>
                  <a:lnTo>
                    <a:pt x="533688" y="437723"/>
                  </a:lnTo>
                  <a:lnTo>
                    <a:pt x="566911" y="407968"/>
                  </a:lnTo>
                  <a:lnTo>
                    <a:pt x="600932" y="379102"/>
                  </a:lnTo>
                  <a:lnTo>
                    <a:pt x="635735" y="351144"/>
                  </a:lnTo>
                  <a:lnTo>
                    <a:pt x="671300" y="324110"/>
                  </a:lnTo>
                  <a:lnTo>
                    <a:pt x="707609" y="298021"/>
                  </a:lnTo>
                  <a:lnTo>
                    <a:pt x="744643" y="272893"/>
                  </a:lnTo>
                  <a:lnTo>
                    <a:pt x="782384" y="248746"/>
                  </a:lnTo>
                  <a:lnTo>
                    <a:pt x="820815" y="225599"/>
                  </a:lnTo>
                  <a:lnTo>
                    <a:pt x="859915" y="203468"/>
                  </a:lnTo>
                  <a:lnTo>
                    <a:pt x="899667" y="182373"/>
                  </a:lnTo>
                  <a:lnTo>
                    <a:pt x="940053" y="162332"/>
                  </a:lnTo>
                  <a:lnTo>
                    <a:pt x="981054" y="143363"/>
                  </a:lnTo>
                  <a:lnTo>
                    <a:pt x="1022652" y="125485"/>
                  </a:lnTo>
                  <a:lnTo>
                    <a:pt x="1064827" y="108716"/>
                  </a:lnTo>
                  <a:lnTo>
                    <a:pt x="1107563" y="93074"/>
                  </a:lnTo>
                  <a:lnTo>
                    <a:pt x="1150840" y="78578"/>
                  </a:lnTo>
                  <a:lnTo>
                    <a:pt x="1194640" y="65247"/>
                  </a:lnTo>
                  <a:lnTo>
                    <a:pt x="1238944" y="53098"/>
                  </a:lnTo>
                  <a:lnTo>
                    <a:pt x="1283735" y="42150"/>
                  </a:lnTo>
                  <a:lnTo>
                    <a:pt x="1328993" y="32421"/>
                  </a:lnTo>
                  <a:lnTo>
                    <a:pt x="1374700" y="23929"/>
                  </a:lnTo>
                  <a:lnTo>
                    <a:pt x="1420839" y="16694"/>
                  </a:lnTo>
                  <a:lnTo>
                    <a:pt x="1467390" y="10733"/>
                  </a:lnTo>
                  <a:lnTo>
                    <a:pt x="1514335" y="6065"/>
                  </a:lnTo>
                  <a:lnTo>
                    <a:pt x="1561655" y="2707"/>
                  </a:lnTo>
                  <a:lnTo>
                    <a:pt x="1609333" y="680"/>
                  </a:lnTo>
                  <a:lnTo>
                    <a:pt x="1657350" y="0"/>
                  </a:lnTo>
                  <a:lnTo>
                    <a:pt x="1657350" y="1652524"/>
                  </a:lnTo>
                  <a:lnTo>
                    <a:pt x="1657350" y="3305111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976751" y="2300287"/>
              <a:ext cx="3857625" cy="3305175"/>
            </a:xfrm>
            <a:custGeom>
              <a:avLst/>
              <a:gdLst/>
              <a:ahLst/>
              <a:cxnLst/>
              <a:rect l="l" t="t" r="r" b="b"/>
              <a:pathLst>
                <a:path w="3857625" h="3305175">
                  <a:moveTo>
                    <a:pt x="3857625" y="0"/>
                  </a:moveTo>
                  <a:lnTo>
                    <a:pt x="0" y="0"/>
                  </a:lnTo>
                  <a:lnTo>
                    <a:pt x="0" y="3305175"/>
                  </a:lnTo>
                  <a:lnTo>
                    <a:pt x="3857625" y="3305175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976751" y="2300287"/>
              <a:ext cx="3857625" cy="3305175"/>
            </a:xfrm>
            <a:custGeom>
              <a:avLst/>
              <a:gdLst/>
              <a:ahLst/>
              <a:cxnLst/>
              <a:rect l="l" t="t" r="r" b="b"/>
              <a:pathLst>
                <a:path w="3857625" h="3305175">
                  <a:moveTo>
                    <a:pt x="0" y="3305175"/>
                  </a:moveTo>
                  <a:lnTo>
                    <a:pt x="3857625" y="3305175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3305175"/>
                  </a:lnTo>
                  <a:close/>
                </a:path>
              </a:pathLst>
            </a:custGeom>
            <a:ln w="28575">
              <a:solidFill>
                <a:srgbClr val="DC582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4159884" y="2331338"/>
            <a:ext cx="1560830" cy="854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216535" marR="5080" indent="-204470">
              <a:lnSpc>
                <a:spcPts val="3010"/>
              </a:lnSpc>
              <a:spcBef>
                <a:spcPts val="620"/>
              </a:spcBef>
            </a:pPr>
            <a:r>
              <a:rPr dirty="0" sz="2900" spc="-10">
                <a:latin typeface="Arial MT"/>
                <a:cs typeface="Arial MT"/>
              </a:rPr>
              <a:t>LOMLOE 3/2020</a:t>
            </a:r>
            <a:endParaRPr sz="2900">
              <a:latin typeface="Arial MT"/>
              <a:cs typeface="Arial MT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2886138" y="3276536"/>
            <a:ext cx="4962525" cy="2172335"/>
            <a:chOff x="2886138" y="3276536"/>
            <a:chExt cx="4962525" cy="2172335"/>
          </a:xfrm>
        </p:grpSpPr>
        <p:sp>
          <p:nvSpPr>
            <p:cNvPr id="23" name="object 23" descr=""/>
            <p:cNvSpPr/>
            <p:nvPr/>
          </p:nvSpPr>
          <p:spPr>
            <a:xfrm>
              <a:off x="2900426" y="3290823"/>
              <a:ext cx="1076325" cy="2143760"/>
            </a:xfrm>
            <a:custGeom>
              <a:avLst/>
              <a:gdLst/>
              <a:ahLst/>
              <a:cxnLst/>
              <a:rect l="l" t="t" r="r" b="b"/>
              <a:pathLst>
                <a:path w="1076325" h="2143760">
                  <a:moveTo>
                    <a:pt x="1076325" y="0"/>
                  </a:moveTo>
                  <a:lnTo>
                    <a:pt x="1028377" y="1044"/>
                  </a:lnTo>
                  <a:lnTo>
                    <a:pt x="980967" y="4147"/>
                  </a:lnTo>
                  <a:lnTo>
                    <a:pt x="934138" y="9266"/>
                  </a:lnTo>
                  <a:lnTo>
                    <a:pt x="887934" y="16358"/>
                  </a:lnTo>
                  <a:lnTo>
                    <a:pt x="842399" y="25378"/>
                  </a:lnTo>
                  <a:lnTo>
                    <a:pt x="797576" y="36283"/>
                  </a:lnTo>
                  <a:lnTo>
                    <a:pt x="753509" y="49029"/>
                  </a:lnTo>
                  <a:lnTo>
                    <a:pt x="710242" y="63574"/>
                  </a:lnTo>
                  <a:lnTo>
                    <a:pt x="667818" y="79873"/>
                  </a:lnTo>
                  <a:lnTo>
                    <a:pt x="626282" y="97882"/>
                  </a:lnTo>
                  <a:lnTo>
                    <a:pt x="585677" y="117559"/>
                  </a:lnTo>
                  <a:lnTo>
                    <a:pt x="546047" y="138859"/>
                  </a:lnTo>
                  <a:lnTo>
                    <a:pt x="507435" y="161740"/>
                  </a:lnTo>
                  <a:lnTo>
                    <a:pt x="469885" y="186157"/>
                  </a:lnTo>
                  <a:lnTo>
                    <a:pt x="433442" y="212067"/>
                  </a:lnTo>
                  <a:lnTo>
                    <a:pt x="398148" y="239426"/>
                  </a:lnTo>
                  <a:lnTo>
                    <a:pt x="364047" y="268192"/>
                  </a:lnTo>
                  <a:lnTo>
                    <a:pt x="331183" y="298319"/>
                  </a:lnTo>
                  <a:lnTo>
                    <a:pt x="299601" y="329765"/>
                  </a:lnTo>
                  <a:lnTo>
                    <a:pt x="269343" y="362486"/>
                  </a:lnTo>
                  <a:lnTo>
                    <a:pt x="240453" y="396439"/>
                  </a:lnTo>
                  <a:lnTo>
                    <a:pt x="212976" y="431580"/>
                  </a:lnTo>
                  <a:lnTo>
                    <a:pt x="186954" y="467865"/>
                  </a:lnTo>
                  <a:lnTo>
                    <a:pt x="162432" y="505251"/>
                  </a:lnTo>
                  <a:lnTo>
                    <a:pt x="139453" y="543695"/>
                  </a:lnTo>
                  <a:lnTo>
                    <a:pt x="118061" y="583152"/>
                  </a:lnTo>
                  <a:lnTo>
                    <a:pt x="98300" y="623579"/>
                  </a:lnTo>
                  <a:lnTo>
                    <a:pt x="80213" y="664933"/>
                  </a:lnTo>
                  <a:lnTo>
                    <a:pt x="63845" y="707170"/>
                  </a:lnTo>
                  <a:lnTo>
                    <a:pt x="49238" y="750246"/>
                  </a:lnTo>
                  <a:lnTo>
                    <a:pt x="36437" y="794118"/>
                  </a:lnTo>
                  <a:lnTo>
                    <a:pt x="25486" y="838743"/>
                  </a:lnTo>
                  <a:lnTo>
                    <a:pt x="16427" y="884076"/>
                  </a:lnTo>
                  <a:lnTo>
                    <a:pt x="9306" y="930075"/>
                  </a:lnTo>
                  <a:lnTo>
                    <a:pt x="4165" y="976695"/>
                  </a:lnTo>
                  <a:lnTo>
                    <a:pt x="1048" y="1023893"/>
                  </a:lnTo>
                  <a:lnTo>
                    <a:pt x="0" y="1071626"/>
                  </a:lnTo>
                  <a:lnTo>
                    <a:pt x="1048" y="1119358"/>
                  </a:lnTo>
                  <a:lnTo>
                    <a:pt x="4165" y="1166556"/>
                  </a:lnTo>
                  <a:lnTo>
                    <a:pt x="9306" y="1213176"/>
                  </a:lnTo>
                  <a:lnTo>
                    <a:pt x="16427" y="1259175"/>
                  </a:lnTo>
                  <a:lnTo>
                    <a:pt x="25486" y="1304508"/>
                  </a:lnTo>
                  <a:lnTo>
                    <a:pt x="36437" y="1349133"/>
                  </a:lnTo>
                  <a:lnTo>
                    <a:pt x="49238" y="1393005"/>
                  </a:lnTo>
                  <a:lnTo>
                    <a:pt x="63845" y="1436081"/>
                  </a:lnTo>
                  <a:lnTo>
                    <a:pt x="80213" y="1478318"/>
                  </a:lnTo>
                  <a:lnTo>
                    <a:pt x="98300" y="1519672"/>
                  </a:lnTo>
                  <a:lnTo>
                    <a:pt x="118061" y="1560099"/>
                  </a:lnTo>
                  <a:lnTo>
                    <a:pt x="139453" y="1599556"/>
                  </a:lnTo>
                  <a:lnTo>
                    <a:pt x="162432" y="1638000"/>
                  </a:lnTo>
                  <a:lnTo>
                    <a:pt x="186954" y="1675386"/>
                  </a:lnTo>
                  <a:lnTo>
                    <a:pt x="212976" y="1711671"/>
                  </a:lnTo>
                  <a:lnTo>
                    <a:pt x="240453" y="1746812"/>
                  </a:lnTo>
                  <a:lnTo>
                    <a:pt x="269343" y="1780765"/>
                  </a:lnTo>
                  <a:lnTo>
                    <a:pt x="299601" y="1813486"/>
                  </a:lnTo>
                  <a:lnTo>
                    <a:pt x="331183" y="1844932"/>
                  </a:lnTo>
                  <a:lnTo>
                    <a:pt x="364047" y="1875059"/>
                  </a:lnTo>
                  <a:lnTo>
                    <a:pt x="398148" y="1903825"/>
                  </a:lnTo>
                  <a:lnTo>
                    <a:pt x="433442" y="1931184"/>
                  </a:lnTo>
                  <a:lnTo>
                    <a:pt x="469885" y="1957094"/>
                  </a:lnTo>
                  <a:lnTo>
                    <a:pt x="507435" y="1981511"/>
                  </a:lnTo>
                  <a:lnTo>
                    <a:pt x="546047" y="2004392"/>
                  </a:lnTo>
                  <a:lnTo>
                    <a:pt x="585677" y="2025692"/>
                  </a:lnTo>
                  <a:lnTo>
                    <a:pt x="626282" y="2045369"/>
                  </a:lnTo>
                  <a:lnTo>
                    <a:pt x="667818" y="2063378"/>
                  </a:lnTo>
                  <a:lnTo>
                    <a:pt x="710242" y="2079677"/>
                  </a:lnTo>
                  <a:lnTo>
                    <a:pt x="753509" y="2094222"/>
                  </a:lnTo>
                  <a:lnTo>
                    <a:pt x="797576" y="2106968"/>
                  </a:lnTo>
                  <a:lnTo>
                    <a:pt x="842399" y="2117873"/>
                  </a:lnTo>
                  <a:lnTo>
                    <a:pt x="887934" y="2126893"/>
                  </a:lnTo>
                  <a:lnTo>
                    <a:pt x="934138" y="2133985"/>
                  </a:lnTo>
                  <a:lnTo>
                    <a:pt x="980967" y="2139104"/>
                  </a:lnTo>
                  <a:lnTo>
                    <a:pt x="1028377" y="2142207"/>
                  </a:lnTo>
                  <a:lnTo>
                    <a:pt x="1076325" y="2143252"/>
                  </a:lnTo>
                  <a:lnTo>
                    <a:pt x="1076325" y="0"/>
                  </a:lnTo>
                  <a:close/>
                </a:path>
              </a:pathLst>
            </a:custGeom>
            <a:solidFill>
              <a:srgbClr val="C39E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900426" y="3290823"/>
              <a:ext cx="1076325" cy="2143760"/>
            </a:xfrm>
            <a:custGeom>
              <a:avLst/>
              <a:gdLst/>
              <a:ahLst/>
              <a:cxnLst/>
              <a:rect l="l" t="t" r="r" b="b"/>
              <a:pathLst>
                <a:path w="1076325" h="2143760">
                  <a:moveTo>
                    <a:pt x="1076325" y="2143252"/>
                  </a:moveTo>
                  <a:lnTo>
                    <a:pt x="1028377" y="2142207"/>
                  </a:lnTo>
                  <a:lnTo>
                    <a:pt x="980967" y="2139104"/>
                  </a:lnTo>
                  <a:lnTo>
                    <a:pt x="934138" y="2133985"/>
                  </a:lnTo>
                  <a:lnTo>
                    <a:pt x="887934" y="2126893"/>
                  </a:lnTo>
                  <a:lnTo>
                    <a:pt x="842399" y="2117873"/>
                  </a:lnTo>
                  <a:lnTo>
                    <a:pt x="797576" y="2106968"/>
                  </a:lnTo>
                  <a:lnTo>
                    <a:pt x="753509" y="2094222"/>
                  </a:lnTo>
                  <a:lnTo>
                    <a:pt x="710242" y="2079677"/>
                  </a:lnTo>
                  <a:lnTo>
                    <a:pt x="667818" y="2063378"/>
                  </a:lnTo>
                  <a:lnTo>
                    <a:pt x="626282" y="2045369"/>
                  </a:lnTo>
                  <a:lnTo>
                    <a:pt x="585677" y="2025692"/>
                  </a:lnTo>
                  <a:lnTo>
                    <a:pt x="546047" y="2004392"/>
                  </a:lnTo>
                  <a:lnTo>
                    <a:pt x="507435" y="1981511"/>
                  </a:lnTo>
                  <a:lnTo>
                    <a:pt x="469885" y="1957094"/>
                  </a:lnTo>
                  <a:lnTo>
                    <a:pt x="433442" y="1931184"/>
                  </a:lnTo>
                  <a:lnTo>
                    <a:pt x="398148" y="1903825"/>
                  </a:lnTo>
                  <a:lnTo>
                    <a:pt x="364047" y="1875059"/>
                  </a:lnTo>
                  <a:lnTo>
                    <a:pt x="331183" y="1844932"/>
                  </a:lnTo>
                  <a:lnTo>
                    <a:pt x="299601" y="1813486"/>
                  </a:lnTo>
                  <a:lnTo>
                    <a:pt x="269343" y="1780765"/>
                  </a:lnTo>
                  <a:lnTo>
                    <a:pt x="240453" y="1746812"/>
                  </a:lnTo>
                  <a:lnTo>
                    <a:pt x="212976" y="1711671"/>
                  </a:lnTo>
                  <a:lnTo>
                    <a:pt x="186954" y="1675386"/>
                  </a:lnTo>
                  <a:lnTo>
                    <a:pt x="162432" y="1638000"/>
                  </a:lnTo>
                  <a:lnTo>
                    <a:pt x="139453" y="1599556"/>
                  </a:lnTo>
                  <a:lnTo>
                    <a:pt x="118061" y="1560099"/>
                  </a:lnTo>
                  <a:lnTo>
                    <a:pt x="98300" y="1519672"/>
                  </a:lnTo>
                  <a:lnTo>
                    <a:pt x="80213" y="1478318"/>
                  </a:lnTo>
                  <a:lnTo>
                    <a:pt x="63845" y="1436081"/>
                  </a:lnTo>
                  <a:lnTo>
                    <a:pt x="49238" y="1393005"/>
                  </a:lnTo>
                  <a:lnTo>
                    <a:pt x="36437" y="1349133"/>
                  </a:lnTo>
                  <a:lnTo>
                    <a:pt x="25486" y="1304508"/>
                  </a:lnTo>
                  <a:lnTo>
                    <a:pt x="16427" y="1259175"/>
                  </a:lnTo>
                  <a:lnTo>
                    <a:pt x="9306" y="1213176"/>
                  </a:lnTo>
                  <a:lnTo>
                    <a:pt x="4165" y="1166556"/>
                  </a:lnTo>
                  <a:lnTo>
                    <a:pt x="1048" y="1119358"/>
                  </a:lnTo>
                  <a:lnTo>
                    <a:pt x="0" y="1071626"/>
                  </a:lnTo>
                  <a:lnTo>
                    <a:pt x="1048" y="1023893"/>
                  </a:lnTo>
                  <a:lnTo>
                    <a:pt x="4165" y="976695"/>
                  </a:lnTo>
                  <a:lnTo>
                    <a:pt x="9306" y="930075"/>
                  </a:lnTo>
                  <a:lnTo>
                    <a:pt x="16427" y="884076"/>
                  </a:lnTo>
                  <a:lnTo>
                    <a:pt x="25486" y="838743"/>
                  </a:lnTo>
                  <a:lnTo>
                    <a:pt x="36437" y="794118"/>
                  </a:lnTo>
                  <a:lnTo>
                    <a:pt x="49238" y="750246"/>
                  </a:lnTo>
                  <a:lnTo>
                    <a:pt x="63845" y="707170"/>
                  </a:lnTo>
                  <a:lnTo>
                    <a:pt x="80213" y="664933"/>
                  </a:lnTo>
                  <a:lnTo>
                    <a:pt x="98300" y="623579"/>
                  </a:lnTo>
                  <a:lnTo>
                    <a:pt x="118061" y="583152"/>
                  </a:lnTo>
                  <a:lnTo>
                    <a:pt x="139453" y="543695"/>
                  </a:lnTo>
                  <a:lnTo>
                    <a:pt x="162432" y="505251"/>
                  </a:lnTo>
                  <a:lnTo>
                    <a:pt x="186954" y="467865"/>
                  </a:lnTo>
                  <a:lnTo>
                    <a:pt x="212976" y="431580"/>
                  </a:lnTo>
                  <a:lnTo>
                    <a:pt x="240453" y="396439"/>
                  </a:lnTo>
                  <a:lnTo>
                    <a:pt x="269343" y="362486"/>
                  </a:lnTo>
                  <a:lnTo>
                    <a:pt x="299601" y="329765"/>
                  </a:lnTo>
                  <a:lnTo>
                    <a:pt x="331183" y="298319"/>
                  </a:lnTo>
                  <a:lnTo>
                    <a:pt x="364047" y="268192"/>
                  </a:lnTo>
                  <a:lnTo>
                    <a:pt x="398148" y="239426"/>
                  </a:lnTo>
                  <a:lnTo>
                    <a:pt x="433442" y="212067"/>
                  </a:lnTo>
                  <a:lnTo>
                    <a:pt x="469885" y="186157"/>
                  </a:lnTo>
                  <a:lnTo>
                    <a:pt x="507435" y="161740"/>
                  </a:lnTo>
                  <a:lnTo>
                    <a:pt x="546047" y="138859"/>
                  </a:lnTo>
                  <a:lnTo>
                    <a:pt x="585677" y="117559"/>
                  </a:lnTo>
                  <a:lnTo>
                    <a:pt x="626282" y="97882"/>
                  </a:lnTo>
                  <a:lnTo>
                    <a:pt x="667818" y="79873"/>
                  </a:lnTo>
                  <a:lnTo>
                    <a:pt x="710242" y="63574"/>
                  </a:lnTo>
                  <a:lnTo>
                    <a:pt x="753509" y="49029"/>
                  </a:lnTo>
                  <a:lnTo>
                    <a:pt x="797576" y="36283"/>
                  </a:lnTo>
                  <a:lnTo>
                    <a:pt x="842399" y="25378"/>
                  </a:lnTo>
                  <a:lnTo>
                    <a:pt x="887934" y="16358"/>
                  </a:lnTo>
                  <a:lnTo>
                    <a:pt x="934138" y="9266"/>
                  </a:lnTo>
                  <a:lnTo>
                    <a:pt x="980967" y="4147"/>
                  </a:lnTo>
                  <a:lnTo>
                    <a:pt x="1028377" y="1044"/>
                  </a:lnTo>
                  <a:lnTo>
                    <a:pt x="1076325" y="0"/>
                  </a:lnTo>
                  <a:lnTo>
                    <a:pt x="1076325" y="1071626"/>
                  </a:lnTo>
                  <a:lnTo>
                    <a:pt x="1076325" y="2143252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976751" y="3290950"/>
              <a:ext cx="3857625" cy="2143125"/>
            </a:xfrm>
            <a:custGeom>
              <a:avLst/>
              <a:gdLst/>
              <a:ahLst/>
              <a:cxnLst/>
              <a:rect l="l" t="t" r="r" b="b"/>
              <a:pathLst>
                <a:path w="3857625" h="2143125">
                  <a:moveTo>
                    <a:pt x="3857625" y="0"/>
                  </a:moveTo>
                  <a:lnTo>
                    <a:pt x="0" y="0"/>
                  </a:lnTo>
                  <a:lnTo>
                    <a:pt x="0" y="2143125"/>
                  </a:lnTo>
                  <a:lnTo>
                    <a:pt x="3857625" y="2143125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976751" y="3290950"/>
              <a:ext cx="3857625" cy="2143125"/>
            </a:xfrm>
            <a:custGeom>
              <a:avLst/>
              <a:gdLst/>
              <a:ahLst/>
              <a:cxnLst/>
              <a:rect l="l" t="t" r="r" b="b"/>
              <a:pathLst>
                <a:path w="3857625" h="2143125">
                  <a:moveTo>
                    <a:pt x="0" y="2143125"/>
                  </a:moveTo>
                  <a:lnTo>
                    <a:pt x="3857625" y="2143125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2143125"/>
                  </a:lnTo>
                  <a:close/>
                </a:path>
              </a:pathLst>
            </a:custGeom>
            <a:ln w="28575">
              <a:solidFill>
                <a:srgbClr val="C39E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4274439" y="3324605"/>
            <a:ext cx="1344295" cy="85344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R="5080" indent="400050">
              <a:lnSpc>
                <a:spcPts val="3000"/>
              </a:lnSpc>
              <a:spcBef>
                <a:spcPts val="630"/>
              </a:spcBef>
            </a:pPr>
            <a:r>
              <a:rPr dirty="0" sz="2900" spc="-25">
                <a:latin typeface="Arial MT"/>
                <a:cs typeface="Arial MT"/>
              </a:rPr>
              <a:t>RD </a:t>
            </a:r>
            <a:r>
              <a:rPr dirty="0" sz="2900" spc="-10">
                <a:latin typeface="Arial MT"/>
                <a:cs typeface="Arial MT"/>
              </a:rPr>
              <a:t>95/2022</a:t>
            </a:r>
            <a:endParaRPr sz="2900">
              <a:latin typeface="Arial MT"/>
              <a:cs typeface="Arial MT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3467163" y="4267263"/>
            <a:ext cx="4381500" cy="1019175"/>
            <a:chOff x="3467163" y="4267263"/>
            <a:chExt cx="4381500" cy="1019175"/>
          </a:xfrm>
        </p:grpSpPr>
        <p:sp>
          <p:nvSpPr>
            <p:cNvPr id="29" name="object 29" descr=""/>
            <p:cNvSpPr/>
            <p:nvPr/>
          </p:nvSpPr>
          <p:spPr>
            <a:xfrm>
              <a:off x="3481451" y="4281551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495300" y="0"/>
                  </a:moveTo>
                  <a:lnTo>
                    <a:pt x="447597" y="2267"/>
                  </a:lnTo>
                  <a:lnTo>
                    <a:pt x="401178" y="8930"/>
                  </a:lnTo>
                  <a:lnTo>
                    <a:pt x="356249" y="19782"/>
                  </a:lnTo>
                  <a:lnTo>
                    <a:pt x="313019" y="34615"/>
                  </a:lnTo>
                  <a:lnTo>
                    <a:pt x="271695" y="53222"/>
                  </a:lnTo>
                  <a:lnTo>
                    <a:pt x="232484" y="75394"/>
                  </a:lnTo>
                  <a:lnTo>
                    <a:pt x="195594" y="100925"/>
                  </a:lnTo>
                  <a:lnTo>
                    <a:pt x="161233" y="129607"/>
                  </a:lnTo>
                  <a:lnTo>
                    <a:pt x="129607" y="161233"/>
                  </a:lnTo>
                  <a:lnTo>
                    <a:pt x="100925" y="195594"/>
                  </a:lnTo>
                  <a:lnTo>
                    <a:pt x="75394" y="232484"/>
                  </a:lnTo>
                  <a:lnTo>
                    <a:pt x="53222" y="271695"/>
                  </a:lnTo>
                  <a:lnTo>
                    <a:pt x="34615" y="313019"/>
                  </a:lnTo>
                  <a:lnTo>
                    <a:pt x="19782" y="356249"/>
                  </a:lnTo>
                  <a:lnTo>
                    <a:pt x="8930" y="401178"/>
                  </a:lnTo>
                  <a:lnTo>
                    <a:pt x="2267" y="447597"/>
                  </a:lnTo>
                  <a:lnTo>
                    <a:pt x="0" y="495300"/>
                  </a:lnTo>
                  <a:lnTo>
                    <a:pt x="2267" y="542982"/>
                  </a:lnTo>
                  <a:lnTo>
                    <a:pt x="8930" y="589386"/>
                  </a:lnTo>
                  <a:lnTo>
                    <a:pt x="19782" y="634304"/>
                  </a:lnTo>
                  <a:lnTo>
                    <a:pt x="34615" y="677527"/>
                  </a:lnTo>
                  <a:lnTo>
                    <a:pt x="53222" y="718848"/>
                  </a:lnTo>
                  <a:lnTo>
                    <a:pt x="75394" y="758058"/>
                  </a:lnTo>
                  <a:lnTo>
                    <a:pt x="100925" y="794950"/>
                  </a:lnTo>
                  <a:lnTo>
                    <a:pt x="129607" y="829316"/>
                  </a:lnTo>
                  <a:lnTo>
                    <a:pt x="161233" y="860947"/>
                  </a:lnTo>
                  <a:lnTo>
                    <a:pt x="195594" y="889636"/>
                  </a:lnTo>
                  <a:lnTo>
                    <a:pt x="232484" y="915174"/>
                  </a:lnTo>
                  <a:lnTo>
                    <a:pt x="271695" y="937354"/>
                  </a:lnTo>
                  <a:lnTo>
                    <a:pt x="313019" y="955968"/>
                  </a:lnTo>
                  <a:lnTo>
                    <a:pt x="356249" y="970807"/>
                  </a:lnTo>
                  <a:lnTo>
                    <a:pt x="401178" y="981664"/>
                  </a:lnTo>
                  <a:lnTo>
                    <a:pt x="447597" y="988331"/>
                  </a:lnTo>
                  <a:lnTo>
                    <a:pt x="495300" y="99060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B4B39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481451" y="4281551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495300" y="990600"/>
                  </a:moveTo>
                  <a:lnTo>
                    <a:pt x="447597" y="988331"/>
                  </a:lnTo>
                  <a:lnTo>
                    <a:pt x="401178" y="981664"/>
                  </a:lnTo>
                  <a:lnTo>
                    <a:pt x="356249" y="970807"/>
                  </a:lnTo>
                  <a:lnTo>
                    <a:pt x="313019" y="955968"/>
                  </a:lnTo>
                  <a:lnTo>
                    <a:pt x="271695" y="937354"/>
                  </a:lnTo>
                  <a:lnTo>
                    <a:pt x="232484" y="915174"/>
                  </a:lnTo>
                  <a:lnTo>
                    <a:pt x="195594" y="889636"/>
                  </a:lnTo>
                  <a:lnTo>
                    <a:pt x="161233" y="860947"/>
                  </a:lnTo>
                  <a:lnTo>
                    <a:pt x="129607" y="829316"/>
                  </a:lnTo>
                  <a:lnTo>
                    <a:pt x="100925" y="794950"/>
                  </a:lnTo>
                  <a:lnTo>
                    <a:pt x="75394" y="758058"/>
                  </a:lnTo>
                  <a:lnTo>
                    <a:pt x="53222" y="718848"/>
                  </a:lnTo>
                  <a:lnTo>
                    <a:pt x="34615" y="677527"/>
                  </a:lnTo>
                  <a:lnTo>
                    <a:pt x="19782" y="634304"/>
                  </a:lnTo>
                  <a:lnTo>
                    <a:pt x="8930" y="589386"/>
                  </a:lnTo>
                  <a:lnTo>
                    <a:pt x="2267" y="542982"/>
                  </a:lnTo>
                  <a:lnTo>
                    <a:pt x="0" y="495300"/>
                  </a:lnTo>
                  <a:lnTo>
                    <a:pt x="2267" y="447597"/>
                  </a:lnTo>
                  <a:lnTo>
                    <a:pt x="8930" y="401178"/>
                  </a:lnTo>
                  <a:lnTo>
                    <a:pt x="19782" y="356249"/>
                  </a:lnTo>
                  <a:lnTo>
                    <a:pt x="34615" y="313019"/>
                  </a:lnTo>
                  <a:lnTo>
                    <a:pt x="53222" y="271695"/>
                  </a:lnTo>
                  <a:lnTo>
                    <a:pt x="75394" y="232484"/>
                  </a:lnTo>
                  <a:lnTo>
                    <a:pt x="100925" y="195594"/>
                  </a:lnTo>
                  <a:lnTo>
                    <a:pt x="129607" y="161233"/>
                  </a:lnTo>
                  <a:lnTo>
                    <a:pt x="161233" y="129607"/>
                  </a:lnTo>
                  <a:lnTo>
                    <a:pt x="195594" y="100925"/>
                  </a:lnTo>
                  <a:lnTo>
                    <a:pt x="232484" y="75394"/>
                  </a:lnTo>
                  <a:lnTo>
                    <a:pt x="271695" y="53222"/>
                  </a:lnTo>
                  <a:lnTo>
                    <a:pt x="313019" y="34615"/>
                  </a:lnTo>
                  <a:lnTo>
                    <a:pt x="356249" y="19782"/>
                  </a:lnTo>
                  <a:lnTo>
                    <a:pt x="401178" y="8930"/>
                  </a:lnTo>
                  <a:lnTo>
                    <a:pt x="447597" y="2267"/>
                  </a:lnTo>
                  <a:lnTo>
                    <a:pt x="495300" y="0"/>
                  </a:lnTo>
                  <a:lnTo>
                    <a:pt x="495300" y="495300"/>
                  </a:lnTo>
                  <a:lnTo>
                    <a:pt x="495300" y="99060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3976751" y="4281551"/>
              <a:ext cx="3857625" cy="990600"/>
            </a:xfrm>
            <a:custGeom>
              <a:avLst/>
              <a:gdLst/>
              <a:ahLst/>
              <a:cxnLst/>
              <a:rect l="l" t="t" r="r" b="b"/>
              <a:pathLst>
                <a:path w="3857625" h="990600">
                  <a:moveTo>
                    <a:pt x="3857625" y="0"/>
                  </a:moveTo>
                  <a:lnTo>
                    <a:pt x="0" y="0"/>
                  </a:lnTo>
                  <a:lnTo>
                    <a:pt x="0" y="990600"/>
                  </a:lnTo>
                  <a:lnTo>
                    <a:pt x="3857625" y="990600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976751" y="4281551"/>
              <a:ext cx="3857625" cy="990600"/>
            </a:xfrm>
            <a:custGeom>
              <a:avLst/>
              <a:gdLst/>
              <a:ahLst/>
              <a:cxnLst/>
              <a:rect l="l" t="t" r="r" b="b"/>
              <a:pathLst>
                <a:path w="3857625" h="990600">
                  <a:moveTo>
                    <a:pt x="0" y="990600"/>
                  </a:moveTo>
                  <a:lnTo>
                    <a:pt x="3857625" y="990600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990600"/>
                  </a:lnTo>
                  <a:close/>
                </a:path>
              </a:pathLst>
            </a:custGeom>
            <a:ln w="28575">
              <a:solidFill>
                <a:srgbClr val="B4B39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4274439" y="4317619"/>
            <a:ext cx="1344295" cy="854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R="5080" indent="20955">
              <a:lnSpc>
                <a:spcPts val="3010"/>
              </a:lnSpc>
              <a:spcBef>
                <a:spcPts val="620"/>
              </a:spcBef>
            </a:pPr>
            <a:r>
              <a:rPr dirty="0" sz="2900" spc="-10">
                <a:latin typeface="Arial MT"/>
                <a:cs typeface="Arial MT"/>
              </a:rPr>
              <a:t>Decreto 36/2022</a:t>
            </a:r>
            <a:endParaRPr sz="2900">
              <a:latin typeface="Arial MT"/>
              <a:cs typeface="Arial MT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5939154" y="2330450"/>
            <a:ext cx="653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200" spc="-10">
                <a:latin typeface="Arial MT"/>
                <a:cs typeface="Arial MT"/>
              </a:rPr>
              <a:t>España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39154" y="2701861"/>
            <a:ext cx="1827530" cy="52387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0" marR="5080" indent="-114935">
              <a:lnSpc>
                <a:spcPct val="86100"/>
              </a:lnSpc>
              <a:spcBef>
                <a:spcPts val="300"/>
              </a:spcBef>
              <a:buChar char="•"/>
              <a:tabLst>
                <a:tab pos="127000" algn="l"/>
              </a:tabLst>
            </a:pPr>
            <a:r>
              <a:rPr dirty="0" sz="1200">
                <a:latin typeface="Arial MT"/>
                <a:cs typeface="Arial MT"/>
              </a:rPr>
              <a:t>Infantil,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Primaria, </a:t>
            </a:r>
            <a:r>
              <a:rPr dirty="0" sz="1200">
                <a:latin typeface="Arial MT"/>
                <a:cs typeface="Arial MT"/>
              </a:rPr>
              <a:t>Secundaria,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Bachillerato, adultos..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951854" y="3573779"/>
            <a:ext cx="1330960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14300" algn="l"/>
              </a:tabLst>
            </a:pPr>
            <a:r>
              <a:rPr dirty="0" sz="1200" spc="-10">
                <a:latin typeface="Arial MT"/>
                <a:cs typeface="Arial MT"/>
              </a:rPr>
              <a:t>España</a:t>
            </a:r>
            <a:endParaRPr sz="1200">
              <a:latin typeface="Arial MT"/>
              <a:cs typeface="Arial MT"/>
            </a:endParaRPr>
          </a:p>
          <a:p>
            <a:pPr marL="114300" indent="-114300">
              <a:lnSpc>
                <a:spcPct val="100000"/>
              </a:lnSpc>
              <a:spcBef>
                <a:spcPts val="60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Infantil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951854" y="4566221"/>
            <a:ext cx="1410970" cy="400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3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Comunidad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Madrid</a:t>
            </a:r>
            <a:endParaRPr sz="1200">
              <a:latin typeface="Arial MT"/>
              <a:cs typeface="Arial MT"/>
            </a:endParaRPr>
          </a:p>
          <a:p>
            <a:pPr marL="114300" indent="-114300">
              <a:lnSpc>
                <a:spcPct val="100000"/>
              </a:lnSpc>
              <a:spcBef>
                <a:spcPts val="65"/>
              </a:spcBef>
              <a:buChar char="•"/>
              <a:tabLst>
                <a:tab pos="114300" algn="l"/>
              </a:tabLst>
            </a:pP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Infantil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50812" y="2313051"/>
            <a:ext cx="3832860" cy="1946275"/>
            <a:chOff x="150812" y="2313051"/>
            <a:chExt cx="3832860" cy="1946275"/>
          </a:xfrm>
        </p:grpSpPr>
        <p:sp>
          <p:nvSpPr>
            <p:cNvPr id="39" name="object 39" descr=""/>
            <p:cNvSpPr/>
            <p:nvPr/>
          </p:nvSpPr>
          <p:spPr>
            <a:xfrm>
              <a:off x="157162" y="2319401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3657536" y="0"/>
                  </a:moveTo>
                  <a:lnTo>
                    <a:pt x="161925" y="0"/>
                  </a:lnTo>
                  <a:lnTo>
                    <a:pt x="118881" y="5776"/>
                  </a:lnTo>
                  <a:lnTo>
                    <a:pt x="80201" y="22083"/>
                  </a:lnTo>
                  <a:lnTo>
                    <a:pt x="47429" y="47386"/>
                  </a:lnTo>
                  <a:lnTo>
                    <a:pt x="22109" y="80151"/>
                  </a:lnTo>
                  <a:lnTo>
                    <a:pt x="5784" y="118842"/>
                  </a:lnTo>
                  <a:lnTo>
                    <a:pt x="0" y="161925"/>
                  </a:lnTo>
                  <a:lnTo>
                    <a:pt x="0" y="809498"/>
                  </a:lnTo>
                  <a:lnTo>
                    <a:pt x="5784" y="852590"/>
                  </a:lnTo>
                  <a:lnTo>
                    <a:pt x="22109" y="891304"/>
                  </a:lnTo>
                  <a:lnTo>
                    <a:pt x="47429" y="924099"/>
                  </a:lnTo>
                  <a:lnTo>
                    <a:pt x="80201" y="949433"/>
                  </a:lnTo>
                  <a:lnTo>
                    <a:pt x="118881" y="965763"/>
                  </a:lnTo>
                  <a:lnTo>
                    <a:pt x="161925" y="971550"/>
                  </a:lnTo>
                  <a:lnTo>
                    <a:pt x="3657536" y="971550"/>
                  </a:lnTo>
                  <a:lnTo>
                    <a:pt x="3700628" y="965763"/>
                  </a:lnTo>
                  <a:lnTo>
                    <a:pt x="3739343" y="949433"/>
                  </a:lnTo>
                  <a:lnTo>
                    <a:pt x="3772138" y="924099"/>
                  </a:lnTo>
                  <a:lnTo>
                    <a:pt x="3797471" y="891304"/>
                  </a:lnTo>
                  <a:lnTo>
                    <a:pt x="3813802" y="852590"/>
                  </a:lnTo>
                  <a:lnTo>
                    <a:pt x="3819588" y="809498"/>
                  </a:lnTo>
                  <a:lnTo>
                    <a:pt x="3819588" y="161925"/>
                  </a:lnTo>
                  <a:lnTo>
                    <a:pt x="3813802" y="118842"/>
                  </a:lnTo>
                  <a:lnTo>
                    <a:pt x="3797471" y="80151"/>
                  </a:lnTo>
                  <a:lnTo>
                    <a:pt x="3772138" y="47386"/>
                  </a:lnTo>
                  <a:lnTo>
                    <a:pt x="3739343" y="22083"/>
                  </a:lnTo>
                  <a:lnTo>
                    <a:pt x="3700628" y="5776"/>
                  </a:lnTo>
                  <a:lnTo>
                    <a:pt x="3657536" y="0"/>
                  </a:lnTo>
                  <a:close/>
                </a:path>
              </a:pathLst>
            </a:custGeom>
            <a:solidFill>
              <a:srgbClr val="C00000">
                <a:alpha val="6509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57162" y="2319401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0" y="161925"/>
                  </a:moveTo>
                  <a:lnTo>
                    <a:pt x="5784" y="118842"/>
                  </a:lnTo>
                  <a:lnTo>
                    <a:pt x="22109" y="80151"/>
                  </a:lnTo>
                  <a:lnTo>
                    <a:pt x="47429" y="47386"/>
                  </a:lnTo>
                  <a:lnTo>
                    <a:pt x="80201" y="22083"/>
                  </a:lnTo>
                  <a:lnTo>
                    <a:pt x="118881" y="5776"/>
                  </a:lnTo>
                  <a:lnTo>
                    <a:pt x="161925" y="0"/>
                  </a:lnTo>
                  <a:lnTo>
                    <a:pt x="3657536" y="0"/>
                  </a:lnTo>
                  <a:lnTo>
                    <a:pt x="3700628" y="5776"/>
                  </a:lnTo>
                  <a:lnTo>
                    <a:pt x="3739343" y="22083"/>
                  </a:lnTo>
                  <a:lnTo>
                    <a:pt x="3772138" y="47386"/>
                  </a:lnTo>
                  <a:lnTo>
                    <a:pt x="3797471" y="80151"/>
                  </a:lnTo>
                  <a:lnTo>
                    <a:pt x="3813802" y="118842"/>
                  </a:lnTo>
                  <a:lnTo>
                    <a:pt x="3819588" y="161925"/>
                  </a:lnTo>
                  <a:lnTo>
                    <a:pt x="3819588" y="809498"/>
                  </a:lnTo>
                  <a:lnTo>
                    <a:pt x="3813802" y="852590"/>
                  </a:lnTo>
                  <a:lnTo>
                    <a:pt x="3797471" y="891304"/>
                  </a:lnTo>
                  <a:lnTo>
                    <a:pt x="3772138" y="924099"/>
                  </a:lnTo>
                  <a:lnTo>
                    <a:pt x="3739343" y="949433"/>
                  </a:lnTo>
                  <a:lnTo>
                    <a:pt x="3700628" y="965763"/>
                  </a:lnTo>
                  <a:lnTo>
                    <a:pt x="3657536" y="971550"/>
                  </a:lnTo>
                  <a:lnTo>
                    <a:pt x="161925" y="971550"/>
                  </a:lnTo>
                  <a:lnTo>
                    <a:pt x="118881" y="965763"/>
                  </a:lnTo>
                  <a:lnTo>
                    <a:pt x="80201" y="949433"/>
                  </a:lnTo>
                  <a:lnTo>
                    <a:pt x="47429" y="924099"/>
                  </a:lnTo>
                  <a:lnTo>
                    <a:pt x="22109" y="891304"/>
                  </a:lnTo>
                  <a:lnTo>
                    <a:pt x="5784" y="852590"/>
                  </a:lnTo>
                  <a:lnTo>
                    <a:pt x="0" y="809498"/>
                  </a:lnTo>
                  <a:lnTo>
                    <a:pt x="0" y="1619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57162" y="3271901"/>
              <a:ext cx="3820160" cy="981075"/>
            </a:xfrm>
            <a:custGeom>
              <a:avLst/>
              <a:gdLst/>
              <a:ahLst/>
              <a:cxnLst/>
              <a:rect l="l" t="t" r="r" b="b"/>
              <a:pathLst>
                <a:path w="3820160" h="981075">
                  <a:moveTo>
                    <a:pt x="3656012" y="0"/>
                  </a:moveTo>
                  <a:lnTo>
                    <a:pt x="163512" y="0"/>
                  </a:lnTo>
                  <a:lnTo>
                    <a:pt x="120042" y="5836"/>
                  </a:lnTo>
                  <a:lnTo>
                    <a:pt x="80982" y="22309"/>
                  </a:lnTo>
                  <a:lnTo>
                    <a:pt x="47890" y="47863"/>
                  </a:lnTo>
                  <a:lnTo>
                    <a:pt x="22323" y="80941"/>
                  </a:lnTo>
                  <a:lnTo>
                    <a:pt x="5840" y="119988"/>
                  </a:lnTo>
                  <a:lnTo>
                    <a:pt x="0" y="163449"/>
                  </a:lnTo>
                  <a:lnTo>
                    <a:pt x="0" y="817499"/>
                  </a:lnTo>
                  <a:lnTo>
                    <a:pt x="5840" y="860968"/>
                  </a:lnTo>
                  <a:lnTo>
                    <a:pt x="22323" y="900039"/>
                  </a:lnTo>
                  <a:lnTo>
                    <a:pt x="47890" y="933148"/>
                  </a:lnTo>
                  <a:lnTo>
                    <a:pt x="80982" y="958732"/>
                  </a:lnTo>
                  <a:lnTo>
                    <a:pt x="120042" y="975228"/>
                  </a:lnTo>
                  <a:lnTo>
                    <a:pt x="163512" y="981075"/>
                  </a:lnTo>
                  <a:lnTo>
                    <a:pt x="3656012" y="981075"/>
                  </a:lnTo>
                  <a:lnTo>
                    <a:pt x="3699482" y="975228"/>
                  </a:lnTo>
                  <a:lnTo>
                    <a:pt x="3738553" y="958732"/>
                  </a:lnTo>
                  <a:lnTo>
                    <a:pt x="3771661" y="933148"/>
                  </a:lnTo>
                  <a:lnTo>
                    <a:pt x="3797245" y="900039"/>
                  </a:lnTo>
                  <a:lnTo>
                    <a:pt x="3813742" y="860968"/>
                  </a:lnTo>
                  <a:lnTo>
                    <a:pt x="3819588" y="817499"/>
                  </a:lnTo>
                  <a:lnTo>
                    <a:pt x="3819588" y="163449"/>
                  </a:lnTo>
                  <a:lnTo>
                    <a:pt x="3813742" y="119988"/>
                  </a:lnTo>
                  <a:lnTo>
                    <a:pt x="3797245" y="80941"/>
                  </a:lnTo>
                  <a:lnTo>
                    <a:pt x="3771661" y="47863"/>
                  </a:lnTo>
                  <a:lnTo>
                    <a:pt x="3738553" y="22309"/>
                  </a:lnTo>
                  <a:lnTo>
                    <a:pt x="3699482" y="5836"/>
                  </a:lnTo>
                  <a:lnTo>
                    <a:pt x="3656012" y="0"/>
                  </a:lnTo>
                  <a:close/>
                </a:path>
              </a:pathLst>
            </a:custGeom>
            <a:solidFill>
              <a:srgbClr val="E67B7E">
                <a:alpha val="6117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57162" y="3271901"/>
              <a:ext cx="3820160" cy="981075"/>
            </a:xfrm>
            <a:custGeom>
              <a:avLst/>
              <a:gdLst/>
              <a:ahLst/>
              <a:cxnLst/>
              <a:rect l="l" t="t" r="r" b="b"/>
              <a:pathLst>
                <a:path w="3820160" h="981075">
                  <a:moveTo>
                    <a:pt x="0" y="163449"/>
                  </a:moveTo>
                  <a:lnTo>
                    <a:pt x="5840" y="119988"/>
                  </a:lnTo>
                  <a:lnTo>
                    <a:pt x="22323" y="80941"/>
                  </a:lnTo>
                  <a:lnTo>
                    <a:pt x="47890" y="47863"/>
                  </a:lnTo>
                  <a:lnTo>
                    <a:pt x="80982" y="22309"/>
                  </a:lnTo>
                  <a:lnTo>
                    <a:pt x="120042" y="5836"/>
                  </a:lnTo>
                  <a:lnTo>
                    <a:pt x="163512" y="0"/>
                  </a:lnTo>
                  <a:lnTo>
                    <a:pt x="3656012" y="0"/>
                  </a:lnTo>
                  <a:lnTo>
                    <a:pt x="3699482" y="5836"/>
                  </a:lnTo>
                  <a:lnTo>
                    <a:pt x="3738553" y="22309"/>
                  </a:lnTo>
                  <a:lnTo>
                    <a:pt x="3771661" y="47863"/>
                  </a:lnTo>
                  <a:lnTo>
                    <a:pt x="3797245" y="80941"/>
                  </a:lnTo>
                  <a:lnTo>
                    <a:pt x="3813742" y="119988"/>
                  </a:lnTo>
                  <a:lnTo>
                    <a:pt x="3819588" y="163449"/>
                  </a:lnTo>
                  <a:lnTo>
                    <a:pt x="3819588" y="817499"/>
                  </a:lnTo>
                  <a:lnTo>
                    <a:pt x="3813742" y="860968"/>
                  </a:lnTo>
                  <a:lnTo>
                    <a:pt x="3797245" y="900039"/>
                  </a:lnTo>
                  <a:lnTo>
                    <a:pt x="3771661" y="933148"/>
                  </a:lnTo>
                  <a:lnTo>
                    <a:pt x="3738553" y="958732"/>
                  </a:lnTo>
                  <a:lnTo>
                    <a:pt x="3699482" y="975228"/>
                  </a:lnTo>
                  <a:lnTo>
                    <a:pt x="3656012" y="981075"/>
                  </a:lnTo>
                  <a:lnTo>
                    <a:pt x="163512" y="981075"/>
                  </a:lnTo>
                  <a:lnTo>
                    <a:pt x="120042" y="975228"/>
                  </a:lnTo>
                  <a:lnTo>
                    <a:pt x="80982" y="958732"/>
                  </a:lnTo>
                  <a:lnTo>
                    <a:pt x="47890" y="933148"/>
                  </a:lnTo>
                  <a:lnTo>
                    <a:pt x="22323" y="900039"/>
                  </a:lnTo>
                  <a:lnTo>
                    <a:pt x="5840" y="860968"/>
                  </a:lnTo>
                  <a:lnTo>
                    <a:pt x="0" y="817499"/>
                  </a:lnTo>
                  <a:lnTo>
                    <a:pt x="0" y="16344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280670" y="2352357"/>
            <a:ext cx="3573145" cy="18522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L="133350" marR="122555">
              <a:lnSpc>
                <a:spcPct val="9990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Orgánica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3/2020,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29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diciembre,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modifica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Orgánica </a:t>
            </a:r>
            <a:r>
              <a:rPr dirty="0" sz="1400">
                <a:latin typeface="Arial MT"/>
                <a:cs typeface="Arial MT"/>
              </a:rPr>
              <a:t>2/2006,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mayo,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Educación (LOMLOE)</a:t>
            </a:r>
            <a:endParaRPr sz="1400">
              <a:latin typeface="Arial MT"/>
              <a:cs typeface="Arial MT"/>
            </a:endParaRPr>
          </a:p>
          <a:p>
            <a:pPr algn="just" marL="12700" marR="5080">
              <a:lnSpc>
                <a:spcPct val="99800"/>
              </a:lnSpc>
              <a:spcBef>
                <a:spcPts val="930"/>
              </a:spcBef>
            </a:pPr>
            <a:r>
              <a:rPr dirty="0" sz="1400">
                <a:latin typeface="Verdana"/>
                <a:cs typeface="Verdana"/>
              </a:rPr>
              <a:t>Real Decreto</a:t>
            </a:r>
            <a:r>
              <a:rPr dirty="0" sz="1400" spc="-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95/2022,</a:t>
            </a:r>
            <a:r>
              <a:rPr dirty="0" sz="1400" spc="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de</a:t>
            </a:r>
            <a:r>
              <a:rPr dirty="0" sz="1400" spc="-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1 de</a:t>
            </a:r>
            <a:r>
              <a:rPr dirty="0" sz="1400" spc="-25">
                <a:latin typeface="Verdana"/>
                <a:cs typeface="Verdana"/>
              </a:rPr>
              <a:t> </a:t>
            </a:r>
            <a:r>
              <a:rPr dirty="0" sz="1400" spc="-10">
                <a:latin typeface="Verdana"/>
                <a:cs typeface="Verdana"/>
              </a:rPr>
              <a:t>febrero, </a:t>
            </a:r>
            <a:r>
              <a:rPr dirty="0" sz="1400">
                <a:latin typeface="Verdana"/>
                <a:cs typeface="Verdana"/>
              </a:rPr>
              <a:t>por</a:t>
            </a:r>
            <a:r>
              <a:rPr dirty="0" sz="1400" spc="2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el</a:t>
            </a:r>
            <a:r>
              <a:rPr dirty="0" sz="1400" spc="4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que</a:t>
            </a:r>
            <a:r>
              <a:rPr dirty="0" sz="1400" spc="-1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se</a:t>
            </a:r>
            <a:r>
              <a:rPr dirty="0" sz="1400" spc="-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establece</a:t>
            </a:r>
            <a:r>
              <a:rPr dirty="0" sz="1400" spc="35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la</a:t>
            </a:r>
            <a:r>
              <a:rPr dirty="0" sz="1400" spc="20">
                <a:latin typeface="Verdana"/>
                <a:cs typeface="Verdana"/>
              </a:rPr>
              <a:t> </a:t>
            </a:r>
            <a:r>
              <a:rPr dirty="0" sz="1400">
                <a:latin typeface="Verdana"/>
                <a:cs typeface="Verdana"/>
              </a:rPr>
              <a:t>ordenación</a:t>
            </a:r>
            <a:r>
              <a:rPr dirty="0" sz="1400" spc="35">
                <a:latin typeface="Verdana"/>
                <a:cs typeface="Verdana"/>
              </a:rPr>
              <a:t> </a:t>
            </a:r>
            <a:r>
              <a:rPr dirty="0" sz="1400" spc="-50">
                <a:latin typeface="Verdana"/>
                <a:cs typeface="Verdana"/>
              </a:rPr>
              <a:t>y </a:t>
            </a:r>
            <a:r>
              <a:rPr dirty="0" sz="1400">
                <a:latin typeface="Verdana"/>
                <a:cs typeface="Verdana"/>
              </a:rPr>
              <a:t>las</a:t>
            </a:r>
            <a:r>
              <a:rPr dirty="0" sz="1400" spc="240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enseñanzas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mínimas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>
                <a:latin typeface="Verdana"/>
                <a:cs typeface="Verdana"/>
              </a:rPr>
              <a:t>de</a:t>
            </a:r>
            <a:r>
              <a:rPr dirty="0" sz="1400" spc="225">
                <a:latin typeface="Verdana"/>
                <a:cs typeface="Verdana"/>
              </a:rPr>
              <a:t>   </a:t>
            </a:r>
            <a:r>
              <a:rPr dirty="0" sz="1400" spc="-25">
                <a:latin typeface="Verdana"/>
                <a:cs typeface="Verdana"/>
              </a:rPr>
              <a:t>la </a:t>
            </a:r>
            <a:r>
              <a:rPr dirty="0" sz="1400">
                <a:latin typeface="Verdana"/>
                <a:cs typeface="Verdana"/>
              </a:rPr>
              <a:t>Educación</a:t>
            </a:r>
            <a:r>
              <a:rPr dirty="0" sz="1400" spc="-75">
                <a:latin typeface="Verdana"/>
                <a:cs typeface="Verdana"/>
              </a:rPr>
              <a:t> </a:t>
            </a:r>
            <a:r>
              <a:rPr dirty="0" sz="1400" spc="-10">
                <a:latin typeface="Verdana"/>
                <a:cs typeface="Verdana"/>
              </a:rPr>
              <a:t>Infantil.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150812" y="4265676"/>
            <a:ext cx="3832860" cy="984250"/>
            <a:chOff x="150812" y="4265676"/>
            <a:chExt cx="3832860" cy="984250"/>
          </a:xfrm>
        </p:grpSpPr>
        <p:sp>
          <p:nvSpPr>
            <p:cNvPr id="45" name="object 45" descr=""/>
            <p:cNvSpPr/>
            <p:nvPr/>
          </p:nvSpPr>
          <p:spPr>
            <a:xfrm>
              <a:off x="157162" y="4272026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3657536" y="0"/>
                  </a:moveTo>
                  <a:lnTo>
                    <a:pt x="161925" y="0"/>
                  </a:lnTo>
                  <a:lnTo>
                    <a:pt x="118881" y="5776"/>
                  </a:lnTo>
                  <a:lnTo>
                    <a:pt x="80201" y="22083"/>
                  </a:lnTo>
                  <a:lnTo>
                    <a:pt x="47429" y="47386"/>
                  </a:lnTo>
                  <a:lnTo>
                    <a:pt x="22109" y="80151"/>
                  </a:lnTo>
                  <a:lnTo>
                    <a:pt x="5784" y="118842"/>
                  </a:lnTo>
                  <a:lnTo>
                    <a:pt x="0" y="161925"/>
                  </a:lnTo>
                  <a:lnTo>
                    <a:pt x="0" y="809498"/>
                  </a:lnTo>
                  <a:lnTo>
                    <a:pt x="5784" y="852590"/>
                  </a:lnTo>
                  <a:lnTo>
                    <a:pt x="22109" y="891304"/>
                  </a:lnTo>
                  <a:lnTo>
                    <a:pt x="47429" y="924099"/>
                  </a:lnTo>
                  <a:lnTo>
                    <a:pt x="80201" y="949433"/>
                  </a:lnTo>
                  <a:lnTo>
                    <a:pt x="118881" y="965763"/>
                  </a:lnTo>
                  <a:lnTo>
                    <a:pt x="161925" y="971550"/>
                  </a:lnTo>
                  <a:lnTo>
                    <a:pt x="3657536" y="971550"/>
                  </a:lnTo>
                  <a:lnTo>
                    <a:pt x="3700628" y="965763"/>
                  </a:lnTo>
                  <a:lnTo>
                    <a:pt x="3739343" y="949433"/>
                  </a:lnTo>
                  <a:lnTo>
                    <a:pt x="3772138" y="924099"/>
                  </a:lnTo>
                  <a:lnTo>
                    <a:pt x="3797471" y="891304"/>
                  </a:lnTo>
                  <a:lnTo>
                    <a:pt x="3813802" y="852590"/>
                  </a:lnTo>
                  <a:lnTo>
                    <a:pt x="3819588" y="809498"/>
                  </a:lnTo>
                  <a:lnTo>
                    <a:pt x="3819588" y="161925"/>
                  </a:lnTo>
                  <a:lnTo>
                    <a:pt x="3813802" y="118842"/>
                  </a:lnTo>
                  <a:lnTo>
                    <a:pt x="3797471" y="80151"/>
                  </a:lnTo>
                  <a:lnTo>
                    <a:pt x="3772138" y="47386"/>
                  </a:lnTo>
                  <a:lnTo>
                    <a:pt x="3739343" y="22083"/>
                  </a:lnTo>
                  <a:lnTo>
                    <a:pt x="3700628" y="5776"/>
                  </a:lnTo>
                  <a:lnTo>
                    <a:pt x="365753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57162" y="4272026"/>
              <a:ext cx="3820160" cy="971550"/>
            </a:xfrm>
            <a:custGeom>
              <a:avLst/>
              <a:gdLst/>
              <a:ahLst/>
              <a:cxnLst/>
              <a:rect l="l" t="t" r="r" b="b"/>
              <a:pathLst>
                <a:path w="3820160" h="971550">
                  <a:moveTo>
                    <a:pt x="0" y="161925"/>
                  </a:moveTo>
                  <a:lnTo>
                    <a:pt x="5784" y="118842"/>
                  </a:lnTo>
                  <a:lnTo>
                    <a:pt x="22109" y="80151"/>
                  </a:lnTo>
                  <a:lnTo>
                    <a:pt x="47429" y="47386"/>
                  </a:lnTo>
                  <a:lnTo>
                    <a:pt x="80201" y="22083"/>
                  </a:lnTo>
                  <a:lnTo>
                    <a:pt x="118881" y="5776"/>
                  </a:lnTo>
                  <a:lnTo>
                    <a:pt x="161925" y="0"/>
                  </a:lnTo>
                  <a:lnTo>
                    <a:pt x="3657536" y="0"/>
                  </a:lnTo>
                  <a:lnTo>
                    <a:pt x="3700628" y="5776"/>
                  </a:lnTo>
                  <a:lnTo>
                    <a:pt x="3739343" y="22083"/>
                  </a:lnTo>
                  <a:lnTo>
                    <a:pt x="3772138" y="47386"/>
                  </a:lnTo>
                  <a:lnTo>
                    <a:pt x="3797471" y="80151"/>
                  </a:lnTo>
                  <a:lnTo>
                    <a:pt x="3813802" y="118842"/>
                  </a:lnTo>
                  <a:lnTo>
                    <a:pt x="3819588" y="161925"/>
                  </a:lnTo>
                  <a:lnTo>
                    <a:pt x="3819588" y="809498"/>
                  </a:lnTo>
                  <a:lnTo>
                    <a:pt x="3813802" y="852590"/>
                  </a:lnTo>
                  <a:lnTo>
                    <a:pt x="3797471" y="891304"/>
                  </a:lnTo>
                  <a:lnTo>
                    <a:pt x="3772138" y="924099"/>
                  </a:lnTo>
                  <a:lnTo>
                    <a:pt x="3739343" y="949433"/>
                  </a:lnTo>
                  <a:lnTo>
                    <a:pt x="3700628" y="965763"/>
                  </a:lnTo>
                  <a:lnTo>
                    <a:pt x="3657536" y="971550"/>
                  </a:lnTo>
                  <a:lnTo>
                    <a:pt x="161925" y="971550"/>
                  </a:lnTo>
                  <a:lnTo>
                    <a:pt x="118881" y="965763"/>
                  </a:lnTo>
                  <a:lnTo>
                    <a:pt x="80201" y="949433"/>
                  </a:lnTo>
                  <a:lnTo>
                    <a:pt x="47429" y="924099"/>
                  </a:lnTo>
                  <a:lnTo>
                    <a:pt x="22109" y="891304"/>
                  </a:lnTo>
                  <a:lnTo>
                    <a:pt x="5784" y="852590"/>
                  </a:lnTo>
                  <a:lnTo>
                    <a:pt x="0" y="809498"/>
                  </a:lnTo>
                  <a:lnTo>
                    <a:pt x="0" y="1619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280670" y="4307522"/>
            <a:ext cx="3524250" cy="882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Consejo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establece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el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7409878" y="1558734"/>
            <a:ext cx="1132205" cy="1078865"/>
            <a:chOff x="7409878" y="1558734"/>
            <a:chExt cx="1132205" cy="1078865"/>
          </a:xfrm>
        </p:grpSpPr>
        <p:sp>
          <p:nvSpPr>
            <p:cNvPr id="49" name="object 49" descr=""/>
            <p:cNvSpPr/>
            <p:nvPr/>
          </p:nvSpPr>
          <p:spPr>
            <a:xfrm>
              <a:off x="7424166" y="1573022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869314" y="0"/>
                  </a:moveTo>
                  <a:lnTo>
                    <a:pt x="139700" y="664844"/>
                  </a:lnTo>
                  <a:lnTo>
                    <a:pt x="22732" y="536448"/>
                  </a:lnTo>
                  <a:lnTo>
                    <a:pt x="0" y="1027302"/>
                  </a:lnTo>
                  <a:lnTo>
                    <a:pt x="490727" y="1050036"/>
                  </a:lnTo>
                  <a:lnTo>
                    <a:pt x="373760" y="921638"/>
                  </a:lnTo>
                  <a:lnTo>
                    <a:pt x="1103376" y="256793"/>
                  </a:lnTo>
                  <a:lnTo>
                    <a:pt x="869314" y="0"/>
                  </a:lnTo>
                  <a:close/>
                </a:path>
              </a:pathLst>
            </a:custGeom>
            <a:solidFill>
              <a:srgbClr val="FFF4C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424166" y="1573022"/>
              <a:ext cx="1103630" cy="1050290"/>
            </a:xfrm>
            <a:custGeom>
              <a:avLst/>
              <a:gdLst/>
              <a:ahLst/>
              <a:cxnLst/>
              <a:rect l="l" t="t" r="r" b="b"/>
              <a:pathLst>
                <a:path w="1103629" h="1050289">
                  <a:moveTo>
                    <a:pt x="22732" y="536448"/>
                  </a:moveTo>
                  <a:lnTo>
                    <a:pt x="139700" y="664844"/>
                  </a:lnTo>
                  <a:lnTo>
                    <a:pt x="869314" y="0"/>
                  </a:lnTo>
                  <a:lnTo>
                    <a:pt x="1103376" y="256793"/>
                  </a:lnTo>
                  <a:lnTo>
                    <a:pt x="373760" y="921638"/>
                  </a:lnTo>
                  <a:lnTo>
                    <a:pt x="490727" y="1050036"/>
                  </a:lnTo>
                  <a:lnTo>
                    <a:pt x="0" y="1027302"/>
                  </a:lnTo>
                  <a:lnTo>
                    <a:pt x="22732" y="536448"/>
                  </a:lnTo>
                  <a:close/>
                </a:path>
              </a:pathLst>
            </a:custGeom>
            <a:ln w="28575">
              <a:solidFill>
                <a:srgbClr val="57575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 txBox="1"/>
          <p:nvPr/>
        </p:nvSpPr>
        <p:spPr>
          <a:xfrm>
            <a:off x="333375" y="15906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3580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2" name="object 12" descr=""/>
          <p:cNvSpPr txBox="1"/>
          <p:nvPr/>
        </p:nvSpPr>
        <p:spPr>
          <a:xfrm>
            <a:off x="400050" y="12096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069" rIns="0" bIns="0" rtlCol="0" vert="horz">
            <a:spAutoFit/>
          </a:bodyPr>
          <a:lstStyle/>
          <a:p>
            <a:pPr marL="2023110">
              <a:lnSpc>
                <a:spcPct val="100000"/>
              </a:lnSpc>
              <a:spcBef>
                <a:spcPts val="409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1.4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importancia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66382" y="1708848"/>
            <a:ext cx="8611235" cy="4213225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dirty="0" sz="1700">
                <a:latin typeface="Arial MT"/>
                <a:cs typeface="Arial MT"/>
              </a:rPr>
              <a:t>Diez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motivos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para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integrar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una</a:t>
            </a:r>
            <a:r>
              <a:rPr dirty="0" sz="1700" spc="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Educación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Física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calidad</a:t>
            </a:r>
            <a:r>
              <a:rPr dirty="0" sz="1700" spc="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(Le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Masurier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Corbin,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2006):</a:t>
            </a:r>
            <a:endParaRPr sz="1700">
              <a:latin typeface="Arial MT"/>
              <a:cs typeface="Arial MT"/>
            </a:endParaRPr>
          </a:p>
          <a:p>
            <a:pPr marL="3143885" indent="-321945">
              <a:lnSpc>
                <a:spcPct val="100000"/>
              </a:lnSpc>
              <a:spcBef>
                <a:spcPts val="665"/>
              </a:spcBef>
              <a:buAutoNum type="alphaLcParenBoth"/>
              <a:tabLst>
                <a:tab pos="3143885" algn="l"/>
              </a:tabLst>
            </a:pPr>
            <a:r>
              <a:rPr dirty="0" sz="1700">
                <a:latin typeface="Arial MT"/>
                <a:cs typeface="Arial MT"/>
              </a:rPr>
              <a:t>ayuda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prevenir</a:t>
            </a:r>
            <a:r>
              <a:rPr dirty="0" sz="1700" spc="-10">
                <a:latin typeface="Arial MT"/>
                <a:cs typeface="Arial MT"/>
              </a:rPr>
              <a:t> enfermedades</a:t>
            </a:r>
            <a:endParaRPr sz="1700">
              <a:latin typeface="Arial MT"/>
              <a:cs typeface="Arial MT"/>
            </a:endParaRPr>
          </a:p>
          <a:p>
            <a:pPr marL="3350895" indent="-323850">
              <a:lnSpc>
                <a:spcPct val="100000"/>
              </a:lnSpc>
              <a:spcBef>
                <a:spcPts val="1035"/>
              </a:spcBef>
              <a:buAutoNum type="alphaLcParenBoth"/>
              <a:tabLst>
                <a:tab pos="3350895" algn="l"/>
              </a:tabLst>
            </a:pPr>
            <a:r>
              <a:rPr dirty="0" sz="1700">
                <a:latin typeface="Arial MT"/>
                <a:cs typeface="Arial MT"/>
              </a:rPr>
              <a:t>proporciona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calidad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20">
                <a:latin typeface="Arial MT"/>
                <a:cs typeface="Arial MT"/>
              </a:rPr>
              <a:t> vida</a:t>
            </a:r>
            <a:endParaRPr sz="1700">
              <a:latin typeface="Arial MT"/>
              <a:cs typeface="Arial MT"/>
            </a:endParaRPr>
          </a:p>
          <a:p>
            <a:pPr marL="2774950" indent="-313690">
              <a:lnSpc>
                <a:spcPct val="100000"/>
              </a:lnSpc>
              <a:spcBef>
                <a:spcPts val="965"/>
              </a:spcBef>
              <a:buAutoNum type="alphaLcParenBoth"/>
              <a:tabLst>
                <a:tab pos="2774950" algn="l"/>
              </a:tabLst>
            </a:pPr>
            <a:r>
              <a:rPr dirty="0" sz="1700">
                <a:latin typeface="Arial MT"/>
                <a:cs typeface="Arial MT"/>
              </a:rPr>
              <a:t>contrarresta el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sobrepeso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-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obesidad</a:t>
            </a:r>
            <a:endParaRPr sz="1700">
              <a:latin typeface="Arial MT"/>
              <a:cs typeface="Arial MT"/>
            </a:endParaRPr>
          </a:p>
          <a:p>
            <a:pPr marL="2120265" indent="-321945">
              <a:lnSpc>
                <a:spcPct val="100000"/>
              </a:lnSpc>
              <a:spcBef>
                <a:spcPts val="1040"/>
              </a:spcBef>
              <a:buAutoNum type="alphaLcParenBoth"/>
              <a:tabLst>
                <a:tab pos="2120265" algn="l"/>
              </a:tabLst>
            </a:pPr>
            <a:r>
              <a:rPr dirty="0" sz="1700">
                <a:latin typeface="Arial MT"/>
                <a:cs typeface="Arial MT"/>
              </a:rPr>
              <a:t>contribuye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mantener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una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condición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física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saludable</a:t>
            </a:r>
            <a:endParaRPr sz="1700">
              <a:latin typeface="Arial MT"/>
              <a:cs typeface="Arial MT"/>
            </a:endParaRPr>
          </a:p>
          <a:p>
            <a:pPr marL="2433320" indent="-321945">
              <a:lnSpc>
                <a:spcPct val="100000"/>
              </a:lnSpc>
              <a:spcBef>
                <a:spcPts val="1040"/>
              </a:spcBef>
              <a:buAutoNum type="alphaLcParenBoth"/>
              <a:tabLst>
                <a:tab pos="2433320" algn="l"/>
              </a:tabLst>
            </a:pPr>
            <a:r>
              <a:rPr dirty="0" sz="1700">
                <a:latin typeface="Arial MT"/>
                <a:cs typeface="Arial MT"/>
              </a:rPr>
              <a:t>proporciona</a:t>
            </a:r>
            <a:r>
              <a:rPr dirty="0" sz="1700" spc="-5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oportunidades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únicas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4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actividad</a:t>
            </a:r>
            <a:endParaRPr sz="1700">
              <a:latin typeface="Arial MT"/>
              <a:cs typeface="Arial MT"/>
            </a:endParaRPr>
          </a:p>
          <a:p>
            <a:pPr marL="2360295" indent="-266065">
              <a:lnSpc>
                <a:spcPct val="100000"/>
              </a:lnSpc>
              <a:spcBef>
                <a:spcPts val="1040"/>
              </a:spcBef>
              <a:buAutoNum type="alphaLcParenBoth"/>
              <a:tabLst>
                <a:tab pos="2360295" algn="l"/>
              </a:tabLst>
            </a:pPr>
            <a:r>
              <a:rPr dirty="0" sz="1700">
                <a:latin typeface="Arial MT"/>
                <a:cs typeface="Arial MT"/>
              </a:rPr>
              <a:t>transmite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habilidades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motrices y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autogestión</a:t>
            </a:r>
            <a:endParaRPr sz="1700">
              <a:latin typeface="Arial MT"/>
              <a:cs typeface="Arial MT"/>
            </a:endParaRPr>
          </a:p>
          <a:p>
            <a:pPr marL="2917825" indent="-323850">
              <a:lnSpc>
                <a:spcPct val="100000"/>
              </a:lnSpc>
              <a:spcBef>
                <a:spcPts val="1040"/>
              </a:spcBef>
              <a:buAutoNum type="alphaLcParenBoth"/>
              <a:tabLst>
                <a:tab pos="2917825" algn="l"/>
              </a:tabLst>
            </a:pPr>
            <a:r>
              <a:rPr dirty="0" sz="1700">
                <a:latin typeface="Arial MT"/>
                <a:cs typeface="Arial MT"/>
              </a:rPr>
              <a:t>contribuye</a:t>
            </a:r>
            <a:r>
              <a:rPr dirty="0" sz="1700" spc="-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al</a:t>
            </a:r>
            <a:r>
              <a:rPr dirty="0" sz="1700" spc="-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aprendizaje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académico</a:t>
            </a:r>
            <a:endParaRPr sz="1700">
              <a:latin typeface="Arial MT"/>
              <a:cs typeface="Arial MT"/>
            </a:endParaRPr>
          </a:p>
          <a:p>
            <a:pPr marL="3314700" indent="-322580">
              <a:lnSpc>
                <a:spcPct val="100000"/>
              </a:lnSpc>
              <a:spcBef>
                <a:spcPts val="960"/>
              </a:spcBef>
              <a:buAutoNum type="alphaLcParenBoth"/>
              <a:tabLst>
                <a:tab pos="3314700" algn="l"/>
              </a:tabLst>
            </a:pPr>
            <a:r>
              <a:rPr dirty="0" sz="1700">
                <a:latin typeface="Arial MT"/>
                <a:cs typeface="Arial MT"/>
              </a:rPr>
              <a:t>crea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sensibilidad </a:t>
            </a:r>
            <a:r>
              <a:rPr dirty="0" sz="1700" spc="-10">
                <a:latin typeface="Arial MT"/>
                <a:cs typeface="Arial MT"/>
              </a:rPr>
              <a:t>económica</a:t>
            </a:r>
            <a:endParaRPr sz="1700">
              <a:latin typeface="Arial MT"/>
              <a:cs typeface="Arial MT"/>
            </a:endParaRPr>
          </a:p>
          <a:p>
            <a:pPr marL="2588895" indent="-400685">
              <a:lnSpc>
                <a:spcPct val="100000"/>
              </a:lnSpc>
              <a:spcBef>
                <a:spcPts val="1040"/>
              </a:spcBef>
              <a:buAutoNum type="alphaLcParenBoth"/>
              <a:tabLst>
                <a:tab pos="2588895" algn="l"/>
              </a:tabLst>
            </a:pPr>
            <a:r>
              <a:rPr dirty="0" sz="1700">
                <a:latin typeface="Arial MT"/>
                <a:cs typeface="Arial MT"/>
              </a:rPr>
              <a:t>es</a:t>
            </a:r>
            <a:r>
              <a:rPr dirty="0" sz="1700" spc="-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ampliamente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respaldada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por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población</a:t>
            </a:r>
            <a:endParaRPr sz="1700">
              <a:latin typeface="Arial MT"/>
              <a:cs typeface="Arial MT"/>
            </a:endParaRPr>
          </a:p>
          <a:p>
            <a:pPr marL="2834640" indent="-247015">
              <a:lnSpc>
                <a:spcPct val="100000"/>
              </a:lnSpc>
              <a:spcBef>
                <a:spcPts val="1040"/>
              </a:spcBef>
              <a:buAutoNum type="alphaLcParenBoth"/>
              <a:tabLst>
                <a:tab pos="2834640" algn="l"/>
              </a:tabLst>
            </a:pPr>
            <a:r>
              <a:rPr dirty="0" sz="1700">
                <a:latin typeface="Arial MT"/>
                <a:cs typeface="Arial MT"/>
              </a:rPr>
              <a:t>ayuda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-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formación</a:t>
            </a:r>
            <a:r>
              <a:rPr dirty="0" sz="1700" spc="-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integral</a:t>
            </a:r>
            <a:r>
              <a:rPr dirty="0" sz="1700" spc="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del</a:t>
            </a:r>
            <a:r>
              <a:rPr dirty="0" sz="1700" spc="-40">
                <a:latin typeface="Arial MT"/>
                <a:cs typeface="Arial MT"/>
              </a:rPr>
              <a:t> </a:t>
            </a:r>
            <a:r>
              <a:rPr dirty="0" sz="1700" spc="-20">
                <a:latin typeface="Arial MT"/>
                <a:cs typeface="Arial MT"/>
              </a:rPr>
              <a:t>niño</a:t>
            </a:r>
            <a:endParaRPr sz="1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25462" y="1354137"/>
            <a:ext cx="7461250" cy="4335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0" b="1">
                <a:latin typeface="Arial"/>
                <a:cs typeface="Arial"/>
              </a:rPr>
              <a:t>BIBLIOGRAFÍA: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 MT"/>
                <a:cs typeface="Arial MT"/>
              </a:rPr>
              <a:t>Cagigal,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JM.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(1966).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i="1">
                <a:latin typeface="Arial"/>
                <a:cs typeface="Arial"/>
              </a:rPr>
              <a:t>Deporte,</a:t>
            </a:r>
            <a:r>
              <a:rPr dirty="0" sz="1400" spc="-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pedagogía</a:t>
            </a:r>
            <a:r>
              <a:rPr dirty="0" sz="1400" spc="-6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y</a:t>
            </a:r>
            <a:r>
              <a:rPr dirty="0" sz="1400" spc="-3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humanismo.</a:t>
            </a:r>
            <a:r>
              <a:rPr dirty="0" sz="1400" spc="-30" i="1">
                <a:latin typeface="Arial"/>
                <a:cs typeface="Arial"/>
              </a:rPr>
              <a:t> </a:t>
            </a:r>
            <a:r>
              <a:rPr dirty="0" sz="1400">
                <a:latin typeface="Arial MT"/>
                <a:cs typeface="Arial MT"/>
              </a:rPr>
              <a:t>Comité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Olímpico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Español.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600"/>
              </a:spcBef>
            </a:pPr>
            <a:r>
              <a:rPr dirty="0" sz="1400" spc="-10">
                <a:latin typeface="Arial MT"/>
                <a:cs typeface="Arial MT"/>
              </a:rPr>
              <a:t>Calzada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A.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(1996).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 i="1">
                <a:latin typeface="Arial"/>
                <a:cs typeface="Arial"/>
              </a:rPr>
              <a:t>Educación</a:t>
            </a:r>
            <a:r>
              <a:rPr dirty="0" sz="1400" spc="-4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Física:</a:t>
            </a:r>
            <a:r>
              <a:rPr dirty="0" sz="1400" spc="-15" i="1">
                <a:latin typeface="Arial"/>
                <a:cs typeface="Arial"/>
              </a:rPr>
              <a:t> </a:t>
            </a:r>
            <a:r>
              <a:rPr dirty="0" sz="1400" spc="-45" i="1">
                <a:latin typeface="Arial"/>
                <a:cs typeface="Arial"/>
              </a:rPr>
              <a:t>1</a:t>
            </a:r>
            <a:r>
              <a:rPr dirty="0" sz="1500" spc="-45">
                <a:latin typeface="MS PGothic"/>
                <a:cs typeface="MS PGothic"/>
              </a:rPr>
              <a:t>°</a:t>
            </a:r>
            <a:r>
              <a:rPr dirty="0" sz="1500" spc="-95">
                <a:latin typeface="MS PGothic"/>
                <a:cs typeface="MS PGothic"/>
              </a:rPr>
              <a:t> </a:t>
            </a:r>
            <a:r>
              <a:rPr dirty="0" sz="1400" i="1">
                <a:latin typeface="Arial"/>
                <a:cs typeface="Arial"/>
              </a:rPr>
              <a:t>y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spc="-45" i="1">
                <a:latin typeface="Arial"/>
                <a:cs typeface="Arial"/>
              </a:rPr>
              <a:t>2</a:t>
            </a:r>
            <a:r>
              <a:rPr dirty="0" sz="1500" spc="-45">
                <a:latin typeface="MS PGothic"/>
                <a:cs typeface="MS PGothic"/>
              </a:rPr>
              <a:t>°</a:t>
            </a:r>
            <a:r>
              <a:rPr dirty="0" sz="1500" spc="-95">
                <a:latin typeface="MS PGothic"/>
                <a:cs typeface="MS PGothic"/>
              </a:rPr>
              <a:t> </a:t>
            </a:r>
            <a:r>
              <a:rPr dirty="0" sz="1400" i="1">
                <a:latin typeface="Arial"/>
                <a:cs typeface="Arial"/>
              </a:rPr>
              <a:t>Enseñanza</a:t>
            </a:r>
            <a:r>
              <a:rPr dirty="0" sz="1400" spc="-4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Secundaria</a:t>
            </a:r>
            <a:r>
              <a:rPr dirty="0" sz="1400" spc="-4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Obligatoria.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spc="-10">
                <a:latin typeface="Arial MT"/>
                <a:cs typeface="Arial MT"/>
              </a:rPr>
              <a:t>Gymnos.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endParaRPr sz="1400">
              <a:latin typeface="Arial MT"/>
              <a:cs typeface="Arial MT"/>
            </a:endParaRPr>
          </a:p>
          <a:p>
            <a:pPr marL="596265" marR="12700" indent="-583565">
              <a:lnSpc>
                <a:spcPts val="1650"/>
              </a:lnSpc>
              <a:spcBef>
                <a:spcPts val="5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1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18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1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2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1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Consejo</a:t>
            </a:r>
            <a:r>
              <a:rPr dirty="0" sz="1400" spc="1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20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1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1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2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1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establece</a:t>
            </a:r>
            <a:r>
              <a:rPr dirty="0" sz="1400" spc="19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17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1400">
              <a:latin typeface="Arial MT"/>
              <a:cs typeface="Arial MT"/>
            </a:endParaRPr>
          </a:p>
          <a:p>
            <a:pPr marL="596265" marR="10160" indent="-583565">
              <a:lnSpc>
                <a:spcPts val="1650"/>
              </a:lnSpc>
            </a:pPr>
            <a:r>
              <a:rPr dirty="0" sz="1400">
                <a:latin typeface="Arial MT"/>
                <a:cs typeface="Arial MT"/>
              </a:rPr>
              <a:t>Le</a:t>
            </a:r>
            <a:r>
              <a:rPr dirty="0" sz="1400" spc="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Masurier,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G.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Corbin,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C.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B.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(2006).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Top</a:t>
            </a:r>
            <a:r>
              <a:rPr dirty="0" sz="1400">
                <a:latin typeface="Arial MT"/>
                <a:cs typeface="Arial MT"/>
              </a:rPr>
              <a:t> 10</a:t>
            </a:r>
            <a:r>
              <a:rPr dirty="0" sz="1400" spc="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reasons</a:t>
            </a:r>
            <a:r>
              <a:rPr dirty="0" sz="1400" spc="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for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quality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physical</a:t>
            </a:r>
            <a:r>
              <a:rPr dirty="0" sz="1400" spc="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education.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 spc="-10" i="1">
                <a:latin typeface="Arial"/>
                <a:cs typeface="Arial"/>
              </a:rPr>
              <a:t>Journal </a:t>
            </a:r>
            <a:r>
              <a:rPr dirty="0" sz="1400" i="1">
                <a:latin typeface="Arial"/>
                <a:cs typeface="Arial"/>
              </a:rPr>
              <a:t>of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Physical</a:t>
            </a:r>
            <a:r>
              <a:rPr dirty="0" sz="1400" spc="-1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Education,</a:t>
            </a:r>
            <a:r>
              <a:rPr dirty="0" sz="1400" spc="-4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Recreation</a:t>
            </a:r>
            <a:r>
              <a:rPr dirty="0" sz="1400" spc="-6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&amp;</a:t>
            </a:r>
            <a:r>
              <a:rPr dirty="0" sz="1400" spc="-4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Dance</a:t>
            </a:r>
            <a:r>
              <a:rPr dirty="0" sz="1400">
                <a:latin typeface="Arial MT"/>
                <a:cs typeface="Arial MT"/>
              </a:rPr>
              <a:t>,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i="1">
                <a:latin typeface="Arial"/>
                <a:cs typeface="Arial"/>
              </a:rPr>
              <a:t>77</a:t>
            </a:r>
            <a:r>
              <a:rPr dirty="0" sz="1400">
                <a:latin typeface="Arial MT"/>
                <a:cs typeface="Arial MT"/>
              </a:rPr>
              <a:t>(6),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44-</a:t>
            </a:r>
            <a:r>
              <a:rPr dirty="0" sz="1400" spc="-25">
                <a:latin typeface="Arial MT"/>
                <a:cs typeface="Arial MT"/>
              </a:rPr>
              <a:t>53.</a:t>
            </a:r>
            <a:endParaRPr sz="1400">
              <a:latin typeface="Arial MT"/>
              <a:cs typeface="Arial MT"/>
            </a:endParaRPr>
          </a:p>
          <a:p>
            <a:pPr marL="596265" marR="8890" indent="-583565">
              <a:lnSpc>
                <a:spcPct val="102899"/>
              </a:lnSpc>
              <a:spcBef>
                <a:spcPts val="1605"/>
              </a:spcBef>
            </a:pP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Orgánica 3/2020,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29 de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diciembre,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modifica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Orgánica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2/2006,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 </a:t>
            </a:r>
            <a:r>
              <a:rPr dirty="0" sz="1400" spc="-50">
                <a:latin typeface="Arial MT"/>
                <a:cs typeface="Arial MT"/>
              </a:rPr>
              <a:t>3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mayo,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(LOMLOE)</a:t>
            </a:r>
            <a:endParaRPr sz="1400">
              <a:latin typeface="Arial MT"/>
              <a:cs typeface="Arial MT"/>
            </a:endParaRPr>
          </a:p>
          <a:p>
            <a:pPr marL="596265" marR="9525" indent="-583565">
              <a:lnSpc>
                <a:spcPct val="102800"/>
              </a:lnSpc>
              <a:spcBef>
                <a:spcPts val="1580"/>
              </a:spcBef>
              <a:tabLst>
                <a:tab pos="572135" algn="l"/>
                <a:tab pos="1288415" algn="l"/>
                <a:tab pos="2164080" algn="l"/>
                <a:tab pos="2841625" algn="l"/>
                <a:tab pos="3962400" algn="l"/>
                <a:tab pos="4363720" algn="l"/>
              </a:tabLst>
            </a:pPr>
            <a:r>
              <a:rPr dirty="0" sz="1400" spc="-25">
                <a:latin typeface="Arial MT"/>
                <a:cs typeface="Arial MT"/>
              </a:rPr>
              <a:t>OMS</a:t>
            </a:r>
            <a:r>
              <a:rPr dirty="0" sz="1400">
                <a:latin typeface="Arial MT"/>
                <a:cs typeface="Arial MT"/>
              </a:rPr>
              <a:t>	</a:t>
            </a:r>
            <a:r>
              <a:rPr dirty="0" sz="1400" spc="-10">
                <a:latin typeface="Arial MT"/>
                <a:cs typeface="Arial MT"/>
              </a:rPr>
              <a:t>(2024).</a:t>
            </a:r>
            <a:r>
              <a:rPr dirty="0" sz="1400">
                <a:latin typeface="Arial MT"/>
                <a:cs typeface="Arial MT"/>
              </a:rPr>
              <a:t>	</a:t>
            </a:r>
            <a:r>
              <a:rPr dirty="0" sz="1400" spc="-10">
                <a:latin typeface="Arial MT"/>
                <a:cs typeface="Arial MT"/>
              </a:rPr>
              <a:t>Actividad</a:t>
            </a:r>
            <a:r>
              <a:rPr dirty="0" sz="1400">
                <a:latin typeface="Arial MT"/>
                <a:cs typeface="Arial MT"/>
              </a:rPr>
              <a:t>	</a:t>
            </a:r>
            <a:r>
              <a:rPr dirty="0" sz="1400" spc="-10">
                <a:latin typeface="Arial MT"/>
                <a:cs typeface="Arial MT"/>
              </a:rPr>
              <a:t>Física.</a:t>
            </a:r>
            <a:r>
              <a:rPr dirty="0" sz="1400">
                <a:latin typeface="Arial MT"/>
                <a:cs typeface="Arial MT"/>
              </a:rPr>
              <a:t>	</a:t>
            </a:r>
            <a:r>
              <a:rPr dirty="0" sz="1400" spc="-10">
                <a:latin typeface="Arial MT"/>
                <a:cs typeface="Arial MT"/>
              </a:rPr>
              <a:t>Recuperado</a:t>
            </a:r>
            <a:r>
              <a:rPr dirty="0" sz="1400">
                <a:latin typeface="Arial MT"/>
                <a:cs typeface="Arial MT"/>
              </a:rPr>
              <a:t>	</a:t>
            </a:r>
            <a:r>
              <a:rPr dirty="0" sz="1400" spc="-25">
                <a:latin typeface="Arial MT"/>
                <a:cs typeface="Arial MT"/>
              </a:rPr>
              <a:t>de:</a:t>
            </a:r>
            <a:r>
              <a:rPr dirty="0" sz="1400">
                <a:latin typeface="Arial MT"/>
                <a:cs typeface="Arial MT"/>
              </a:rPr>
              <a:t>	</a:t>
            </a:r>
            <a:r>
              <a:rPr dirty="0" u="sng" sz="14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 MT"/>
                <a:cs typeface="Arial MT"/>
                <a:hlinkClick r:id="rId5"/>
              </a:rPr>
              <a:t>https://www.who.int/es/news-room/fact-</a:t>
            </a:r>
            <a:r>
              <a:rPr dirty="0" sz="1400" spc="-10">
                <a:solidFill>
                  <a:srgbClr val="CC9900"/>
                </a:solidFill>
                <a:latin typeface="Arial MT"/>
                <a:cs typeface="Arial MT"/>
              </a:rPr>
              <a:t> </a:t>
            </a:r>
            <a:r>
              <a:rPr dirty="0" u="sng" sz="14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Arial MT"/>
                <a:cs typeface="Arial MT"/>
                <a:hlinkClick r:id="rId5"/>
              </a:rPr>
              <a:t>sheets/detail/physical-activity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70"/>
              </a:spcBef>
            </a:pPr>
            <a:endParaRPr sz="1400">
              <a:latin typeface="Arial MT"/>
              <a:cs typeface="Arial MT"/>
            </a:endParaRPr>
          </a:p>
          <a:p>
            <a:pPr marL="596265" marR="5080" indent="-583565">
              <a:lnSpc>
                <a:spcPts val="1650"/>
              </a:lnSpc>
            </a:pPr>
            <a:r>
              <a:rPr dirty="0" sz="1400">
                <a:latin typeface="Arial MT"/>
                <a:cs typeface="Arial MT"/>
              </a:rPr>
              <a:t>Real</a:t>
            </a:r>
            <a:r>
              <a:rPr dirty="0" sz="1400" spc="4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4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95/2022,</a:t>
            </a:r>
            <a:r>
              <a:rPr dirty="0" sz="1400" spc="4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48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1</a:t>
            </a:r>
            <a:r>
              <a:rPr dirty="0" sz="1400" spc="4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48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febrero,</a:t>
            </a:r>
            <a:r>
              <a:rPr dirty="0" sz="1400" spc="4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4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55">
                <a:latin typeface="Arial MT"/>
                <a:cs typeface="Arial MT"/>
              </a:rPr>
              <a:t> 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4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49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establece</a:t>
            </a:r>
            <a:r>
              <a:rPr dirty="0" sz="1400" spc="48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4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4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46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las </a:t>
            </a:r>
            <a:r>
              <a:rPr dirty="0" sz="1400">
                <a:latin typeface="Arial MT"/>
                <a:cs typeface="Arial MT"/>
              </a:rPr>
              <a:t>enseñanzas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mínimas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2002155">
              <a:lnSpc>
                <a:spcPts val="2385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81236"/>
              <a:ext cx="9144000" cy="407676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8450"/>
              <a:ext cx="9144000" cy="4019550"/>
            </a:xfrm>
            <a:custGeom>
              <a:avLst/>
              <a:gdLst/>
              <a:ahLst/>
              <a:cxnLst/>
              <a:rect l="l" t="t" r="r" b="b"/>
              <a:pathLst>
                <a:path w="9144000" h="4019550">
                  <a:moveTo>
                    <a:pt x="9144000" y="0"/>
                  </a:moveTo>
                  <a:lnTo>
                    <a:pt x="0" y="0"/>
                  </a:lnTo>
                  <a:lnTo>
                    <a:pt x="0" y="4019550"/>
                  </a:lnTo>
                  <a:lnTo>
                    <a:pt x="9144000" y="40195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3175" y="2486025"/>
            <a:ext cx="4057650" cy="10287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240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9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4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055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30"/>
              </a:spcBef>
            </a:pPr>
            <a:r>
              <a:rPr dirty="0"/>
              <a:t>MUCHAS</a:t>
            </a:r>
            <a:r>
              <a:rPr dirty="0" spc="-12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8" name="object 8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91308" y="3663632"/>
            <a:ext cx="5195570" cy="15309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ts val="165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Presentaciones 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 Física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11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05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distribuye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64"/>
              </a:lnSpc>
              <a:spcBef>
                <a:spcPts val="45"/>
              </a:spcBef>
            </a:pP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2480">
              <a:lnSpc>
                <a:spcPts val="173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667500" y="4876800"/>
            <a:ext cx="771525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9725" y="5729787"/>
            <a:ext cx="350012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60"/>
              </a:lnSpc>
            </a:pPr>
            <a:r>
              <a:rPr dirty="0" sz="950">
                <a:latin typeface="Times New Roman"/>
                <a:cs typeface="Times New Roman"/>
              </a:rPr>
              <a:t>©2022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Beatriz</a:t>
            </a:r>
            <a:r>
              <a:rPr dirty="0" sz="950" spc="9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Polo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Recuero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latin typeface="Times New Roman"/>
                <a:cs typeface="Times New Roman"/>
              </a:rPr>
              <a:t>Algunos</a:t>
            </a:r>
            <a:r>
              <a:rPr dirty="0" sz="950" spc="16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derechos</a:t>
            </a:r>
            <a:r>
              <a:rPr dirty="0" sz="950" spc="16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reservados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5400"/>
              </a:lnSpc>
            </a:pPr>
            <a:r>
              <a:rPr dirty="0" sz="950">
                <a:latin typeface="Times New Roman"/>
                <a:cs typeface="Times New Roman"/>
              </a:rPr>
              <a:t>Este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documento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se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distribuye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bajo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licencia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“Atribución-</a:t>
            </a:r>
            <a:r>
              <a:rPr dirty="0" sz="950" spc="-10">
                <a:latin typeface="Times New Roman"/>
                <a:cs typeface="Times New Roman"/>
              </a:rPr>
              <a:t>Compartir </a:t>
            </a:r>
            <a:r>
              <a:rPr dirty="0" sz="950" spc="10">
                <a:latin typeface="Times New Roman"/>
                <a:cs typeface="Times New Roman"/>
              </a:rPr>
              <a:t>Igual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4.0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Internacional”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Creative</a:t>
            </a:r>
            <a:r>
              <a:rPr dirty="0" sz="950" spc="1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Commons,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disponible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Times New Roman"/>
                <a:cs typeface="Times New Roman"/>
              </a:rPr>
              <a:t>en </a:t>
            </a:r>
            <a:r>
              <a:rPr dirty="0" sz="95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sa/4.0/deed.es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1885886"/>
            <a:ext cx="9144000" cy="4972685"/>
            <a:chOff x="0" y="1885886"/>
            <a:chExt cx="9144000" cy="49726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5886"/>
              <a:ext cx="9144000" cy="497211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3099"/>
              <a:ext cx="9144000" cy="4914900"/>
            </a:xfrm>
            <a:custGeom>
              <a:avLst/>
              <a:gdLst/>
              <a:ahLst/>
              <a:cxnLst/>
              <a:rect l="l" t="t" r="r" b="b"/>
              <a:pathLst>
                <a:path w="9144000" h="4914900">
                  <a:moveTo>
                    <a:pt x="9144000" y="0"/>
                  </a:moveTo>
                  <a:lnTo>
                    <a:pt x="0" y="0"/>
                  </a:lnTo>
                  <a:lnTo>
                    <a:pt x="0" y="4914900"/>
                  </a:lnTo>
                  <a:lnTo>
                    <a:pt x="9144000" y="49149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625" y="3933825"/>
            <a:ext cx="4057650" cy="8286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3655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265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8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3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605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17415" y="5172392"/>
            <a:ext cx="3901440" cy="943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800"/>
              </a:lnSpc>
              <a:spcBef>
                <a:spcPts val="9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40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3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3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4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3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 Material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114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10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9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1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FÏSICA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55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Infantil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Semipresencial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(Vicálvaro)</a:t>
            </a:r>
            <a:endParaRPr sz="1200">
              <a:latin typeface="Arial MT"/>
              <a:cs typeface="Arial MT"/>
            </a:endParaRPr>
          </a:p>
          <a:p>
            <a:pPr algn="just" marL="12700">
              <a:lnSpc>
                <a:spcPts val="1430"/>
              </a:lnSpc>
            </a:pPr>
            <a:r>
              <a:rPr dirty="0" sz="1200">
                <a:latin typeface="Arial MT"/>
                <a:cs typeface="Arial MT"/>
              </a:rPr>
              <a:t>©2024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Recuero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Adrián</a:t>
            </a:r>
            <a:r>
              <a:rPr dirty="0" sz="1200" spc="-10">
                <a:latin typeface="Arial MT"/>
                <a:cs typeface="Arial MT"/>
              </a:rPr>
              <a:t> Solera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Alfonso.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48560" y="495935"/>
            <a:ext cx="4128135" cy="99821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4385"/>
              </a:lnSpc>
              <a:spcBef>
                <a:spcPts val="130"/>
              </a:spcBef>
              <a:tabLst>
                <a:tab pos="2783840" algn="l"/>
              </a:tabLst>
            </a:pPr>
            <a:r>
              <a:rPr dirty="0" sz="3950" spc="-10">
                <a:solidFill>
                  <a:srgbClr val="D1282D"/>
                </a:solidFill>
              </a:rPr>
              <a:t>EDUCACIÓN</a:t>
            </a:r>
            <a:r>
              <a:rPr dirty="0" sz="3950">
                <a:solidFill>
                  <a:srgbClr val="D1282D"/>
                </a:solidFill>
              </a:rPr>
              <a:t>	</a:t>
            </a:r>
            <a:r>
              <a:rPr dirty="0" sz="3950" spc="-10">
                <a:solidFill>
                  <a:srgbClr val="D1282D"/>
                </a:solidFill>
              </a:rPr>
              <a:t>FÍSICA</a:t>
            </a:r>
            <a:endParaRPr sz="3950"/>
          </a:p>
          <a:p>
            <a:pPr algn="ctr">
              <a:lnSpc>
                <a:spcPts val="3245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105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9" name="object 9" descr=""/>
          <p:cNvSpPr txBox="1"/>
          <p:nvPr/>
        </p:nvSpPr>
        <p:spPr>
          <a:xfrm>
            <a:off x="1000125" y="1895475"/>
            <a:ext cx="7677150" cy="1819275"/>
          </a:xfrm>
          <a:prstGeom prst="rect">
            <a:avLst/>
          </a:prstGeom>
          <a:solidFill>
            <a:srgbClr val="0D0D0D"/>
          </a:solidFill>
        </p:spPr>
        <p:txBody>
          <a:bodyPr wrap="square" lIns="0" tIns="15875" rIns="0" bIns="0" rtlCol="0" vert="horz">
            <a:spAutoFit/>
          </a:bodyPr>
          <a:lstStyle/>
          <a:p>
            <a:pPr algn="ctr" marL="8890">
              <a:lnSpc>
                <a:spcPct val="100000"/>
              </a:lnSpc>
              <a:spcBef>
                <a:spcPts val="12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II.</a:t>
            </a:r>
            <a:endParaRPr sz="3000">
              <a:latin typeface="Calibri"/>
              <a:cs typeface="Calibri"/>
            </a:endParaRPr>
          </a:p>
          <a:p>
            <a:pPr algn="ctr" marL="12065">
              <a:lnSpc>
                <a:spcPct val="100000"/>
              </a:lnSpc>
              <a:spcBef>
                <a:spcPts val="1355"/>
              </a:spcBef>
            </a:pP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DESARROLLO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019175" y="5239118"/>
            <a:ext cx="2007235" cy="762000"/>
            <a:chOff x="1019175" y="5239118"/>
            <a:chExt cx="2007235" cy="762000"/>
          </a:xfrm>
        </p:grpSpPr>
        <p:sp>
          <p:nvSpPr>
            <p:cNvPr id="11" name="object 11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0" y="6153150"/>
            <a:ext cx="9144000" cy="704850"/>
            <a:chOff x="0" y="6153150"/>
            <a:chExt cx="9144000" cy="704850"/>
          </a:xfrm>
        </p:grpSpPr>
        <p:pic>
          <p:nvPicPr>
            <p:cNvPr id="26" name="object 2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858125" y="6153150"/>
              <a:ext cx="771525" cy="2762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1276413"/>
            <a:ext cx="7954009" cy="1019175"/>
            <a:chOff x="438150" y="1276413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1290700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1290700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429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20">
                <a:solidFill>
                  <a:srgbClr val="FFFFFF"/>
                </a:solidFill>
              </a:rPr>
              <a:t>DESARROLLO</a:t>
            </a:r>
            <a:r>
              <a:rPr dirty="0" sz="2400" spc="-10">
                <a:solidFill>
                  <a:srgbClr val="FFFFFF"/>
                </a:solidFill>
              </a:rPr>
              <a:t> MOTOR</a:t>
            </a:r>
            <a:endParaRPr sz="2400"/>
          </a:p>
        </p:txBody>
      </p:sp>
      <p:sp>
        <p:nvSpPr>
          <p:cNvPr id="15" name="object 1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4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BÁSICOS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FASES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9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HITOS</a:t>
            </a:r>
            <a:r>
              <a:rPr dirty="0" sz="2400" spc="-1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ts val="2865"/>
              </a:lnSpc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FACTORES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QUE</a:t>
            </a:r>
            <a:r>
              <a:rPr dirty="0" sz="2400" spc="-175">
                <a:latin typeface="Arial MT"/>
                <a:cs typeface="Arial MT"/>
              </a:rPr>
              <a:t> </a:t>
            </a:r>
            <a:r>
              <a:rPr dirty="0" sz="2400" spc="-40">
                <a:latin typeface="Arial MT"/>
                <a:cs typeface="Arial MT"/>
              </a:rPr>
              <a:t>AFECTAN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AL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CRECIMIENTO</a:t>
            </a:r>
            <a:r>
              <a:rPr dirty="0" sz="2400" spc="-80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Y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b="0">
                <a:solidFill>
                  <a:srgbClr val="000000"/>
                </a:solidFill>
                <a:latin typeface="Arial MT"/>
                <a:cs typeface="Arial MT"/>
              </a:rPr>
              <a:t>DESARROLLO</a:t>
            </a:r>
            <a:r>
              <a:rPr dirty="0" sz="2400" spc="-10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400" spc="-10" b="0">
                <a:solidFill>
                  <a:srgbClr val="000000"/>
                </a:solidFill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38576" y="1786001"/>
              <a:ext cx="5143500" cy="1047750"/>
            </a:xfrm>
            <a:custGeom>
              <a:avLst/>
              <a:gdLst/>
              <a:ahLst/>
              <a:cxnLst/>
              <a:rect l="l" t="t" r="r" b="b"/>
              <a:pathLst>
                <a:path w="5143500" h="1047750">
                  <a:moveTo>
                    <a:pt x="4968748" y="0"/>
                  </a:moveTo>
                  <a:lnTo>
                    <a:pt x="0" y="0"/>
                  </a:lnTo>
                  <a:lnTo>
                    <a:pt x="0" y="1047750"/>
                  </a:lnTo>
                  <a:lnTo>
                    <a:pt x="4968748" y="1047750"/>
                  </a:lnTo>
                  <a:lnTo>
                    <a:pt x="5015206" y="1041508"/>
                  </a:lnTo>
                  <a:lnTo>
                    <a:pt x="5056951" y="1023892"/>
                  </a:lnTo>
                  <a:lnTo>
                    <a:pt x="5092319" y="996568"/>
                  </a:lnTo>
                  <a:lnTo>
                    <a:pt x="5119642" y="961201"/>
                  </a:lnTo>
                  <a:lnTo>
                    <a:pt x="5137258" y="919456"/>
                  </a:lnTo>
                  <a:lnTo>
                    <a:pt x="5143500" y="872998"/>
                  </a:lnTo>
                  <a:lnTo>
                    <a:pt x="5143500" y="174625"/>
                  </a:lnTo>
                  <a:lnTo>
                    <a:pt x="5137258" y="128175"/>
                  </a:lnTo>
                  <a:lnTo>
                    <a:pt x="5119642" y="86454"/>
                  </a:lnTo>
                  <a:lnTo>
                    <a:pt x="5092319" y="51117"/>
                  </a:lnTo>
                  <a:lnTo>
                    <a:pt x="5056951" y="23824"/>
                  </a:lnTo>
                  <a:lnTo>
                    <a:pt x="5015206" y="6232"/>
                  </a:lnTo>
                  <a:lnTo>
                    <a:pt x="4968748" y="0"/>
                  </a:lnTo>
                  <a:close/>
                </a:path>
              </a:pathLst>
            </a:custGeom>
            <a:solidFill>
              <a:srgbClr val="D6D6D6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38576" y="1786001"/>
              <a:ext cx="5143500" cy="1047750"/>
            </a:xfrm>
            <a:custGeom>
              <a:avLst/>
              <a:gdLst/>
              <a:ahLst/>
              <a:cxnLst/>
              <a:rect l="l" t="t" r="r" b="b"/>
              <a:pathLst>
                <a:path w="5143500" h="1047750">
                  <a:moveTo>
                    <a:pt x="5143500" y="174625"/>
                  </a:moveTo>
                  <a:lnTo>
                    <a:pt x="5143500" y="872998"/>
                  </a:lnTo>
                  <a:lnTo>
                    <a:pt x="5137258" y="919456"/>
                  </a:lnTo>
                  <a:lnTo>
                    <a:pt x="5119642" y="961201"/>
                  </a:lnTo>
                  <a:lnTo>
                    <a:pt x="5092319" y="996568"/>
                  </a:lnTo>
                  <a:lnTo>
                    <a:pt x="5056951" y="1023892"/>
                  </a:lnTo>
                  <a:lnTo>
                    <a:pt x="5015206" y="1041508"/>
                  </a:lnTo>
                  <a:lnTo>
                    <a:pt x="4968748" y="1047750"/>
                  </a:lnTo>
                  <a:lnTo>
                    <a:pt x="0" y="1047750"/>
                  </a:lnTo>
                  <a:lnTo>
                    <a:pt x="0" y="0"/>
                  </a:lnTo>
                  <a:lnTo>
                    <a:pt x="4968748" y="0"/>
                  </a:lnTo>
                  <a:lnTo>
                    <a:pt x="5015206" y="6232"/>
                  </a:lnTo>
                  <a:lnTo>
                    <a:pt x="5056951" y="23824"/>
                  </a:lnTo>
                  <a:lnTo>
                    <a:pt x="5092319" y="51117"/>
                  </a:lnTo>
                  <a:lnTo>
                    <a:pt x="5119642" y="86454"/>
                  </a:lnTo>
                  <a:lnTo>
                    <a:pt x="5137258" y="128175"/>
                  </a:lnTo>
                  <a:lnTo>
                    <a:pt x="5143500" y="174625"/>
                  </a:lnTo>
                  <a:close/>
                </a:path>
              </a:pathLst>
            </a:custGeom>
            <a:ln w="28575">
              <a:solidFill>
                <a:srgbClr val="D6D6D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6" name="object 16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5905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Conceptos</a:t>
            </a:r>
            <a:r>
              <a:rPr dirty="0" sz="1550" spc="1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básicos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381375" y="1950973"/>
            <a:ext cx="2551430" cy="6718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6364" indent="-113664">
              <a:lnSpc>
                <a:spcPct val="100000"/>
              </a:lnSpc>
              <a:spcBef>
                <a:spcPts val="125"/>
              </a:spcBef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Aumento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 </a:t>
            </a:r>
            <a:r>
              <a:rPr dirty="0" sz="1400" spc="-10">
                <a:latin typeface="Arial MT"/>
                <a:cs typeface="Arial MT"/>
              </a:rPr>
              <a:t>tamaño</a:t>
            </a:r>
            <a:endParaRPr sz="1400">
              <a:latin typeface="Arial MT"/>
              <a:cs typeface="Arial MT"/>
            </a:endParaRPr>
          </a:p>
          <a:p>
            <a:pPr marL="126364" indent="-113664">
              <a:lnSpc>
                <a:spcPts val="1664"/>
              </a:lnSpc>
              <a:spcBef>
                <a:spcPts val="45"/>
              </a:spcBef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Picos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0">
                <a:latin typeface="Arial MT"/>
                <a:cs typeface="Arial MT"/>
              </a:rPr>
              <a:t> crecimiento</a:t>
            </a:r>
            <a:endParaRPr sz="1400">
              <a:latin typeface="Arial MT"/>
              <a:cs typeface="Arial MT"/>
            </a:endParaRPr>
          </a:p>
          <a:p>
            <a:pPr marL="126364" indent="-113664">
              <a:lnSpc>
                <a:spcPts val="1664"/>
              </a:lnSpc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puede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medir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(talla,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peso…)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438150" y="1638363"/>
            <a:ext cx="2915285" cy="1343025"/>
            <a:chOff x="438150" y="1638363"/>
            <a:chExt cx="2915285" cy="1343025"/>
          </a:xfrm>
        </p:grpSpPr>
        <p:sp>
          <p:nvSpPr>
            <p:cNvPr id="19" name="object 19" descr=""/>
            <p:cNvSpPr/>
            <p:nvPr/>
          </p:nvSpPr>
          <p:spPr>
            <a:xfrm>
              <a:off x="452437" y="1652651"/>
              <a:ext cx="2886710" cy="1314450"/>
            </a:xfrm>
            <a:custGeom>
              <a:avLst/>
              <a:gdLst/>
              <a:ahLst/>
              <a:cxnLst/>
              <a:rect l="l" t="t" r="r" b="b"/>
              <a:pathLst>
                <a:path w="2886710" h="1314450">
                  <a:moveTo>
                    <a:pt x="2666936" y="0"/>
                  </a:moveTo>
                  <a:lnTo>
                    <a:pt x="219075" y="0"/>
                  </a:lnTo>
                  <a:lnTo>
                    <a:pt x="168842" y="5783"/>
                  </a:lnTo>
                  <a:lnTo>
                    <a:pt x="122730" y="22260"/>
                  </a:lnTo>
                  <a:lnTo>
                    <a:pt x="82054" y="48115"/>
                  </a:lnTo>
                  <a:lnTo>
                    <a:pt x="48127" y="82038"/>
                  </a:lnTo>
                  <a:lnTo>
                    <a:pt x="22266" y="122714"/>
                  </a:lnTo>
                  <a:lnTo>
                    <a:pt x="5785" y="168830"/>
                  </a:lnTo>
                  <a:lnTo>
                    <a:pt x="0" y="219075"/>
                  </a:lnTo>
                  <a:lnTo>
                    <a:pt x="0" y="1095248"/>
                  </a:lnTo>
                  <a:lnTo>
                    <a:pt x="5785" y="1145499"/>
                  </a:lnTo>
                  <a:lnTo>
                    <a:pt x="22266" y="1191633"/>
                  </a:lnTo>
                  <a:lnTo>
                    <a:pt x="48127" y="1232334"/>
                  </a:lnTo>
                  <a:lnTo>
                    <a:pt x="82054" y="1266284"/>
                  </a:lnTo>
                  <a:lnTo>
                    <a:pt x="122730" y="1292164"/>
                  </a:lnTo>
                  <a:lnTo>
                    <a:pt x="168842" y="1308659"/>
                  </a:lnTo>
                  <a:lnTo>
                    <a:pt x="219075" y="1314450"/>
                  </a:lnTo>
                  <a:lnTo>
                    <a:pt x="2666936" y="1314450"/>
                  </a:lnTo>
                  <a:lnTo>
                    <a:pt x="2717187" y="1308659"/>
                  </a:lnTo>
                  <a:lnTo>
                    <a:pt x="2763322" y="1292164"/>
                  </a:lnTo>
                  <a:lnTo>
                    <a:pt x="2804023" y="1266284"/>
                  </a:lnTo>
                  <a:lnTo>
                    <a:pt x="2837972" y="1232334"/>
                  </a:lnTo>
                  <a:lnTo>
                    <a:pt x="2863853" y="1191633"/>
                  </a:lnTo>
                  <a:lnTo>
                    <a:pt x="2880347" y="1145499"/>
                  </a:lnTo>
                  <a:lnTo>
                    <a:pt x="2886138" y="1095248"/>
                  </a:lnTo>
                  <a:lnTo>
                    <a:pt x="2886138" y="219075"/>
                  </a:lnTo>
                  <a:lnTo>
                    <a:pt x="2880347" y="168830"/>
                  </a:lnTo>
                  <a:lnTo>
                    <a:pt x="2863853" y="122714"/>
                  </a:lnTo>
                  <a:lnTo>
                    <a:pt x="2837972" y="82038"/>
                  </a:lnTo>
                  <a:lnTo>
                    <a:pt x="2804023" y="48115"/>
                  </a:lnTo>
                  <a:lnTo>
                    <a:pt x="2763322" y="22260"/>
                  </a:lnTo>
                  <a:lnTo>
                    <a:pt x="2717187" y="5783"/>
                  </a:lnTo>
                  <a:lnTo>
                    <a:pt x="2666936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52437" y="1652651"/>
              <a:ext cx="2886710" cy="1314450"/>
            </a:xfrm>
            <a:custGeom>
              <a:avLst/>
              <a:gdLst/>
              <a:ahLst/>
              <a:cxnLst/>
              <a:rect l="l" t="t" r="r" b="b"/>
              <a:pathLst>
                <a:path w="2886710" h="1314450">
                  <a:moveTo>
                    <a:pt x="0" y="219075"/>
                  </a:moveTo>
                  <a:lnTo>
                    <a:pt x="5785" y="168830"/>
                  </a:lnTo>
                  <a:lnTo>
                    <a:pt x="22266" y="122714"/>
                  </a:lnTo>
                  <a:lnTo>
                    <a:pt x="48127" y="82038"/>
                  </a:lnTo>
                  <a:lnTo>
                    <a:pt x="82054" y="48115"/>
                  </a:lnTo>
                  <a:lnTo>
                    <a:pt x="122730" y="22260"/>
                  </a:lnTo>
                  <a:lnTo>
                    <a:pt x="168842" y="5783"/>
                  </a:lnTo>
                  <a:lnTo>
                    <a:pt x="219075" y="0"/>
                  </a:lnTo>
                  <a:lnTo>
                    <a:pt x="2666936" y="0"/>
                  </a:lnTo>
                  <a:lnTo>
                    <a:pt x="2717187" y="5783"/>
                  </a:lnTo>
                  <a:lnTo>
                    <a:pt x="2763322" y="22260"/>
                  </a:lnTo>
                  <a:lnTo>
                    <a:pt x="2804023" y="48115"/>
                  </a:lnTo>
                  <a:lnTo>
                    <a:pt x="2837972" y="82038"/>
                  </a:lnTo>
                  <a:lnTo>
                    <a:pt x="2863853" y="122714"/>
                  </a:lnTo>
                  <a:lnTo>
                    <a:pt x="2880347" y="168830"/>
                  </a:lnTo>
                  <a:lnTo>
                    <a:pt x="2886138" y="219075"/>
                  </a:lnTo>
                  <a:lnTo>
                    <a:pt x="2886138" y="1095248"/>
                  </a:lnTo>
                  <a:lnTo>
                    <a:pt x="2880347" y="1145499"/>
                  </a:lnTo>
                  <a:lnTo>
                    <a:pt x="2863853" y="1191633"/>
                  </a:lnTo>
                  <a:lnTo>
                    <a:pt x="2837972" y="1232334"/>
                  </a:lnTo>
                  <a:lnTo>
                    <a:pt x="2804023" y="1266284"/>
                  </a:lnTo>
                  <a:lnTo>
                    <a:pt x="2763322" y="1292164"/>
                  </a:lnTo>
                  <a:lnTo>
                    <a:pt x="2717187" y="1308659"/>
                  </a:lnTo>
                  <a:lnTo>
                    <a:pt x="2666936" y="1314450"/>
                  </a:lnTo>
                  <a:lnTo>
                    <a:pt x="219075" y="1314450"/>
                  </a:lnTo>
                  <a:lnTo>
                    <a:pt x="168842" y="1308659"/>
                  </a:lnTo>
                  <a:lnTo>
                    <a:pt x="122730" y="1292164"/>
                  </a:lnTo>
                  <a:lnTo>
                    <a:pt x="82054" y="1266284"/>
                  </a:lnTo>
                  <a:lnTo>
                    <a:pt x="48127" y="1232334"/>
                  </a:lnTo>
                  <a:lnTo>
                    <a:pt x="22266" y="1191633"/>
                  </a:lnTo>
                  <a:lnTo>
                    <a:pt x="5785" y="1145499"/>
                  </a:lnTo>
                  <a:lnTo>
                    <a:pt x="0" y="1095248"/>
                  </a:lnTo>
                  <a:lnTo>
                    <a:pt x="0" y="219075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1067117" y="2080831"/>
            <a:ext cx="1650364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Arial MT"/>
                <a:cs typeface="Arial MT"/>
              </a:rPr>
              <a:t>Crecimiento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3324288" y="3143313"/>
            <a:ext cx="5172075" cy="1076325"/>
            <a:chOff x="3324288" y="3143313"/>
            <a:chExt cx="5172075" cy="1076325"/>
          </a:xfrm>
        </p:grpSpPr>
        <p:sp>
          <p:nvSpPr>
            <p:cNvPr id="23" name="object 23" descr=""/>
            <p:cNvSpPr/>
            <p:nvPr/>
          </p:nvSpPr>
          <p:spPr>
            <a:xfrm>
              <a:off x="3338576" y="3157601"/>
              <a:ext cx="5143500" cy="1047750"/>
            </a:xfrm>
            <a:custGeom>
              <a:avLst/>
              <a:gdLst/>
              <a:ahLst/>
              <a:cxnLst/>
              <a:rect l="l" t="t" r="r" b="b"/>
              <a:pathLst>
                <a:path w="5143500" h="1047750">
                  <a:moveTo>
                    <a:pt x="4968748" y="0"/>
                  </a:moveTo>
                  <a:lnTo>
                    <a:pt x="0" y="0"/>
                  </a:lnTo>
                  <a:lnTo>
                    <a:pt x="0" y="1047750"/>
                  </a:lnTo>
                  <a:lnTo>
                    <a:pt x="4968748" y="1047750"/>
                  </a:lnTo>
                  <a:lnTo>
                    <a:pt x="5015206" y="1041508"/>
                  </a:lnTo>
                  <a:lnTo>
                    <a:pt x="5056951" y="1023892"/>
                  </a:lnTo>
                  <a:lnTo>
                    <a:pt x="5092319" y="996569"/>
                  </a:lnTo>
                  <a:lnTo>
                    <a:pt x="5119642" y="961201"/>
                  </a:lnTo>
                  <a:lnTo>
                    <a:pt x="5137258" y="919456"/>
                  </a:lnTo>
                  <a:lnTo>
                    <a:pt x="5143500" y="872998"/>
                  </a:lnTo>
                  <a:lnTo>
                    <a:pt x="5143500" y="174625"/>
                  </a:lnTo>
                  <a:lnTo>
                    <a:pt x="5137258" y="128175"/>
                  </a:lnTo>
                  <a:lnTo>
                    <a:pt x="5119642" y="86454"/>
                  </a:lnTo>
                  <a:lnTo>
                    <a:pt x="5092319" y="51117"/>
                  </a:lnTo>
                  <a:lnTo>
                    <a:pt x="5056951" y="23824"/>
                  </a:lnTo>
                  <a:lnTo>
                    <a:pt x="5015206" y="6232"/>
                  </a:lnTo>
                  <a:lnTo>
                    <a:pt x="4968748" y="0"/>
                  </a:lnTo>
                  <a:close/>
                </a:path>
              </a:pathLst>
            </a:custGeom>
            <a:solidFill>
              <a:srgbClr val="D6D6D6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338576" y="3157601"/>
              <a:ext cx="5143500" cy="1047750"/>
            </a:xfrm>
            <a:custGeom>
              <a:avLst/>
              <a:gdLst/>
              <a:ahLst/>
              <a:cxnLst/>
              <a:rect l="l" t="t" r="r" b="b"/>
              <a:pathLst>
                <a:path w="5143500" h="1047750">
                  <a:moveTo>
                    <a:pt x="5143500" y="174625"/>
                  </a:moveTo>
                  <a:lnTo>
                    <a:pt x="5143500" y="872998"/>
                  </a:lnTo>
                  <a:lnTo>
                    <a:pt x="5137258" y="919456"/>
                  </a:lnTo>
                  <a:lnTo>
                    <a:pt x="5119642" y="961201"/>
                  </a:lnTo>
                  <a:lnTo>
                    <a:pt x="5092319" y="996569"/>
                  </a:lnTo>
                  <a:lnTo>
                    <a:pt x="5056951" y="1023892"/>
                  </a:lnTo>
                  <a:lnTo>
                    <a:pt x="5015206" y="1041508"/>
                  </a:lnTo>
                  <a:lnTo>
                    <a:pt x="4968748" y="1047750"/>
                  </a:lnTo>
                  <a:lnTo>
                    <a:pt x="0" y="1047750"/>
                  </a:lnTo>
                  <a:lnTo>
                    <a:pt x="0" y="0"/>
                  </a:lnTo>
                  <a:lnTo>
                    <a:pt x="4968748" y="0"/>
                  </a:lnTo>
                  <a:lnTo>
                    <a:pt x="5015206" y="6232"/>
                  </a:lnTo>
                  <a:lnTo>
                    <a:pt x="5056951" y="23824"/>
                  </a:lnTo>
                  <a:lnTo>
                    <a:pt x="5092319" y="51117"/>
                  </a:lnTo>
                  <a:lnTo>
                    <a:pt x="5119642" y="86454"/>
                  </a:lnTo>
                  <a:lnTo>
                    <a:pt x="5137258" y="128175"/>
                  </a:lnTo>
                  <a:lnTo>
                    <a:pt x="5143500" y="174625"/>
                  </a:lnTo>
                  <a:close/>
                </a:path>
              </a:pathLst>
            </a:custGeom>
            <a:ln w="28575">
              <a:solidFill>
                <a:srgbClr val="D6D6D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381375" y="3342957"/>
            <a:ext cx="4942840" cy="643890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marL="127000" marR="5080" indent="-114300">
              <a:lnSpc>
                <a:spcPts val="1500"/>
              </a:lnSpc>
              <a:spcBef>
                <a:spcPts val="325"/>
              </a:spcBef>
              <a:buChar char="•"/>
              <a:tabLst>
                <a:tab pos="127000" algn="l"/>
              </a:tabLst>
            </a:pPr>
            <a:r>
              <a:rPr dirty="0" sz="1400">
                <a:latin typeface="Arial MT"/>
                <a:cs typeface="Arial MT"/>
              </a:rPr>
              <a:t>Proceso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fisiológico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psicológico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cual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sujeto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20">
                <a:latin typeface="Arial MT"/>
                <a:cs typeface="Arial MT"/>
              </a:rPr>
              <a:t>hace </a:t>
            </a:r>
            <a:r>
              <a:rPr dirty="0" sz="1400">
                <a:latin typeface="Arial MT"/>
                <a:cs typeface="Arial MT"/>
              </a:rPr>
              <a:t>completamente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funcional en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cada</a:t>
            </a:r>
            <a:r>
              <a:rPr dirty="0" sz="1400" spc="-90">
                <a:latin typeface="Arial MT"/>
                <a:cs typeface="Arial MT"/>
              </a:rPr>
              <a:t> </a:t>
            </a:r>
            <a:r>
              <a:rPr dirty="0" sz="1400" spc="-20">
                <a:latin typeface="Arial MT"/>
                <a:cs typeface="Arial MT"/>
              </a:rPr>
              <a:t>etapa</a:t>
            </a:r>
            <a:endParaRPr sz="1400">
              <a:latin typeface="Arial MT"/>
              <a:cs typeface="Arial MT"/>
            </a:endParaRPr>
          </a:p>
          <a:p>
            <a:pPr marL="126364" indent="-113664">
              <a:lnSpc>
                <a:spcPts val="1635"/>
              </a:lnSpc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Máxima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eficiencia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438150" y="3019488"/>
            <a:ext cx="2915285" cy="1333500"/>
            <a:chOff x="438150" y="3019488"/>
            <a:chExt cx="2915285" cy="1333500"/>
          </a:xfrm>
        </p:grpSpPr>
        <p:sp>
          <p:nvSpPr>
            <p:cNvPr id="27" name="object 27" descr=""/>
            <p:cNvSpPr/>
            <p:nvPr/>
          </p:nvSpPr>
          <p:spPr>
            <a:xfrm>
              <a:off x="452437" y="3033776"/>
              <a:ext cx="2886710" cy="1304925"/>
            </a:xfrm>
            <a:custGeom>
              <a:avLst/>
              <a:gdLst/>
              <a:ahLst/>
              <a:cxnLst/>
              <a:rect l="l" t="t" r="r" b="b"/>
              <a:pathLst>
                <a:path w="2886710" h="1304925">
                  <a:moveTo>
                    <a:pt x="2668587" y="0"/>
                  </a:moveTo>
                  <a:lnTo>
                    <a:pt x="217487" y="0"/>
                  </a:lnTo>
                  <a:lnTo>
                    <a:pt x="167619" y="5739"/>
                  </a:lnTo>
                  <a:lnTo>
                    <a:pt x="121841" y="22088"/>
                  </a:lnTo>
                  <a:lnTo>
                    <a:pt x="81459" y="47746"/>
                  </a:lnTo>
                  <a:lnTo>
                    <a:pt x="47779" y="81410"/>
                  </a:lnTo>
                  <a:lnTo>
                    <a:pt x="22105" y="121779"/>
                  </a:lnTo>
                  <a:lnTo>
                    <a:pt x="5743" y="167551"/>
                  </a:lnTo>
                  <a:lnTo>
                    <a:pt x="0" y="217424"/>
                  </a:lnTo>
                  <a:lnTo>
                    <a:pt x="0" y="1087374"/>
                  </a:lnTo>
                  <a:lnTo>
                    <a:pt x="5743" y="1137253"/>
                  </a:lnTo>
                  <a:lnTo>
                    <a:pt x="22105" y="1183043"/>
                  </a:lnTo>
                  <a:lnTo>
                    <a:pt x="47779" y="1223437"/>
                  </a:lnTo>
                  <a:lnTo>
                    <a:pt x="81459" y="1257128"/>
                  </a:lnTo>
                  <a:lnTo>
                    <a:pt x="121841" y="1282811"/>
                  </a:lnTo>
                  <a:lnTo>
                    <a:pt x="167619" y="1299178"/>
                  </a:lnTo>
                  <a:lnTo>
                    <a:pt x="217487" y="1304925"/>
                  </a:lnTo>
                  <a:lnTo>
                    <a:pt x="2668587" y="1304925"/>
                  </a:lnTo>
                  <a:lnTo>
                    <a:pt x="2718467" y="1299178"/>
                  </a:lnTo>
                  <a:lnTo>
                    <a:pt x="2764257" y="1282811"/>
                  </a:lnTo>
                  <a:lnTo>
                    <a:pt x="2804651" y="1257128"/>
                  </a:lnTo>
                  <a:lnTo>
                    <a:pt x="2838342" y="1223437"/>
                  </a:lnTo>
                  <a:lnTo>
                    <a:pt x="2864024" y="1183043"/>
                  </a:lnTo>
                  <a:lnTo>
                    <a:pt x="2880392" y="1137253"/>
                  </a:lnTo>
                  <a:lnTo>
                    <a:pt x="2886138" y="1087374"/>
                  </a:lnTo>
                  <a:lnTo>
                    <a:pt x="2886138" y="217424"/>
                  </a:lnTo>
                  <a:lnTo>
                    <a:pt x="2880392" y="167551"/>
                  </a:lnTo>
                  <a:lnTo>
                    <a:pt x="2864024" y="121779"/>
                  </a:lnTo>
                  <a:lnTo>
                    <a:pt x="2838342" y="81410"/>
                  </a:lnTo>
                  <a:lnTo>
                    <a:pt x="2804651" y="47746"/>
                  </a:lnTo>
                  <a:lnTo>
                    <a:pt x="2764257" y="22088"/>
                  </a:lnTo>
                  <a:lnTo>
                    <a:pt x="2718467" y="5739"/>
                  </a:lnTo>
                  <a:lnTo>
                    <a:pt x="2668587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452437" y="3033776"/>
              <a:ext cx="2886710" cy="1304925"/>
            </a:xfrm>
            <a:custGeom>
              <a:avLst/>
              <a:gdLst/>
              <a:ahLst/>
              <a:cxnLst/>
              <a:rect l="l" t="t" r="r" b="b"/>
              <a:pathLst>
                <a:path w="2886710" h="1304925">
                  <a:moveTo>
                    <a:pt x="0" y="217424"/>
                  </a:moveTo>
                  <a:lnTo>
                    <a:pt x="5743" y="167551"/>
                  </a:lnTo>
                  <a:lnTo>
                    <a:pt x="22105" y="121779"/>
                  </a:lnTo>
                  <a:lnTo>
                    <a:pt x="47779" y="81410"/>
                  </a:lnTo>
                  <a:lnTo>
                    <a:pt x="81459" y="47746"/>
                  </a:lnTo>
                  <a:lnTo>
                    <a:pt x="121841" y="22088"/>
                  </a:lnTo>
                  <a:lnTo>
                    <a:pt x="167619" y="5739"/>
                  </a:lnTo>
                  <a:lnTo>
                    <a:pt x="217487" y="0"/>
                  </a:lnTo>
                  <a:lnTo>
                    <a:pt x="2668587" y="0"/>
                  </a:lnTo>
                  <a:lnTo>
                    <a:pt x="2718467" y="5739"/>
                  </a:lnTo>
                  <a:lnTo>
                    <a:pt x="2764257" y="22088"/>
                  </a:lnTo>
                  <a:lnTo>
                    <a:pt x="2804651" y="47746"/>
                  </a:lnTo>
                  <a:lnTo>
                    <a:pt x="2838342" y="81410"/>
                  </a:lnTo>
                  <a:lnTo>
                    <a:pt x="2864024" y="121779"/>
                  </a:lnTo>
                  <a:lnTo>
                    <a:pt x="2880392" y="167551"/>
                  </a:lnTo>
                  <a:lnTo>
                    <a:pt x="2886138" y="217424"/>
                  </a:lnTo>
                  <a:lnTo>
                    <a:pt x="2886138" y="1087374"/>
                  </a:lnTo>
                  <a:lnTo>
                    <a:pt x="2880392" y="1137253"/>
                  </a:lnTo>
                  <a:lnTo>
                    <a:pt x="2864024" y="1183043"/>
                  </a:lnTo>
                  <a:lnTo>
                    <a:pt x="2838342" y="1223437"/>
                  </a:lnTo>
                  <a:lnTo>
                    <a:pt x="2804651" y="1257128"/>
                  </a:lnTo>
                  <a:lnTo>
                    <a:pt x="2764257" y="1282811"/>
                  </a:lnTo>
                  <a:lnTo>
                    <a:pt x="2718467" y="1299178"/>
                  </a:lnTo>
                  <a:lnTo>
                    <a:pt x="2668587" y="1304925"/>
                  </a:lnTo>
                  <a:lnTo>
                    <a:pt x="217487" y="1304925"/>
                  </a:lnTo>
                  <a:lnTo>
                    <a:pt x="167619" y="1299178"/>
                  </a:lnTo>
                  <a:lnTo>
                    <a:pt x="121841" y="1282811"/>
                  </a:lnTo>
                  <a:lnTo>
                    <a:pt x="81459" y="1257128"/>
                  </a:lnTo>
                  <a:lnTo>
                    <a:pt x="47779" y="1223437"/>
                  </a:lnTo>
                  <a:lnTo>
                    <a:pt x="22105" y="1183043"/>
                  </a:lnTo>
                  <a:lnTo>
                    <a:pt x="5743" y="1137253"/>
                  </a:lnTo>
                  <a:lnTo>
                    <a:pt x="0" y="1087374"/>
                  </a:lnTo>
                  <a:lnTo>
                    <a:pt x="0" y="217424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1083627" y="3457575"/>
            <a:ext cx="1615440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 spc="-10">
                <a:latin typeface="Arial MT"/>
                <a:cs typeface="Arial MT"/>
              </a:rPr>
              <a:t>Maduración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3324288" y="4524438"/>
            <a:ext cx="5172075" cy="1076325"/>
            <a:chOff x="3324288" y="4524438"/>
            <a:chExt cx="5172075" cy="1076325"/>
          </a:xfrm>
        </p:grpSpPr>
        <p:sp>
          <p:nvSpPr>
            <p:cNvPr id="31" name="object 31" descr=""/>
            <p:cNvSpPr/>
            <p:nvPr/>
          </p:nvSpPr>
          <p:spPr>
            <a:xfrm>
              <a:off x="3338576" y="4538726"/>
              <a:ext cx="5143500" cy="1047750"/>
            </a:xfrm>
            <a:custGeom>
              <a:avLst/>
              <a:gdLst/>
              <a:ahLst/>
              <a:cxnLst/>
              <a:rect l="l" t="t" r="r" b="b"/>
              <a:pathLst>
                <a:path w="5143500" h="1047750">
                  <a:moveTo>
                    <a:pt x="4968748" y="0"/>
                  </a:moveTo>
                  <a:lnTo>
                    <a:pt x="0" y="0"/>
                  </a:lnTo>
                  <a:lnTo>
                    <a:pt x="0" y="1047750"/>
                  </a:lnTo>
                  <a:lnTo>
                    <a:pt x="4968748" y="1047750"/>
                  </a:lnTo>
                  <a:lnTo>
                    <a:pt x="5015206" y="1041508"/>
                  </a:lnTo>
                  <a:lnTo>
                    <a:pt x="5056951" y="1023892"/>
                  </a:lnTo>
                  <a:lnTo>
                    <a:pt x="5092319" y="996569"/>
                  </a:lnTo>
                  <a:lnTo>
                    <a:pt x="5119642" y="961201"/>
                  </a:lnTo>
                  <a:lnTo>
                    <a:pt x="5137258" y="919456"/>
                  </a:lnTo>
                  <a:lnTo>
                    <a:pt x="5143500" y="872998"/>
                  </a:lnTo>
                  <a:lnTo>
                    <a:pt x="5143500" y="174625"/>
                  </a:lnTo>
                  <a:lnTo>
                    <a:pt x="5137258" y="128175"/>
                  </a:lnTo>
                  <a:lnTo>
                    <a:pt x="5119642" y="86454"/>
                  </a:lnTo>
                  <a:lnTo>
                    <a:pt x="5092319" y="51117"/>
                  </a:lnTo>
                  <a:lnTo>
                    <a:pt x="5056951" y="23824"/>
                  </a:lnTo>
                  <a:lnTo>
                    <a:pt x="5015206" y="6232"/>
                  </a:lnTo>
                  <a:lnTo>
                    <a:pt x="4968748" y="0"/>
                  </a:lnTo>
                  <a:close/>
                </a:path>
              </a:pathLst>
            </a:custGeom>
            <a:solidFill>
              <a:srgbClr val="D6D6D6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338576" y="4538726"/>
              <a:ext cx="5143500" cy="1047750"/>
            </a:xfrm>
            <a:custGeom>
              <a:avLst/>
              <a:gdLst/>
              <a:ahLst/>
              <a:cxnLst/>
              <a:rect l="l" t="t" r="r" b="b"/>
              <a:pathLst>
                <a:path w="5143500" h="1047750">
                  <a:moveTo>
                    <a:pt x="5143500" y="174625"/>
                  </a:moveTo>
                  <a:lnTo>
                    <a:pt x="5143500" y="872998"/>
                  </a:lnTo>
                  <a:lnTo>
                    <a:pt x="5137258" y="919456"/>
                  </a:lnTo>
                  <a:lnTo>
                    <a:pt x="5119642" y="961201"/>
                  </a:lnTo>
                  <a:lnTo>
                    <a:pt x="5092319" y="996569"/>
                  </a:lnTo>
                  <a:lnTo>
                    <a:pt x="5056951" y="1023892"/>
                  </a:lnTo>
                  <a:lnTo>
                    <a:pt x="5015206" y="1041508"/>
                  </a:lnTo>
                  <a:lnTo>
                    <a:pt x="4968748" y="1047750"/>
                  </a:lnTo>
                  <a:lnTo>
                    <a:pt x="0" y="1047750"/>
                  </a:lnTo>
                  <a:lnTo>
                    <a:pt x="0" y="0"/>
                  </a:lnTo>
                  <a:lnTo>
                    <a:pt x="4968748" y="0"/>
                  </a:lnTo>
                  <a:lnTo>
                    <a:pt x="5015206" y="6232"/>
                  </a:lnTo>
                  <a:lnTo>
                    <a:pt x="5056951" y="23824"/>
                  </a:lnTo>
                  <a:lnTo>
                    <a:pt x="5092319" y="51117"/>
                  </a:lnTo>
                  <a:lnTo>
                    <a:pt x="5119642" y="86454"/>
                  </a:lnTo>
                  <a:lnTo>
                    <a:pt x="5137258" y="128175"/>
                  </a:lnTo>
                  <a:lnTo>
                    <a:pt x="5143500" y="174625"/>
                  </a:lnTo>
                  <a:close/>
                </a:path>
              </a:pathLst>
            </a:custGeom>
            <a:ln w="28575">
              <a:solidFill>
                <a:srgbClr val="D6D6D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3381375" y="4612576"/>
            <a:ext cx="4894580" cy="8636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6364" indent="-113664">
              <a:lnSpc>
                <a:spcPct val="100000"/>
              </a:lnSpc>
              <a:spcBef>
                <a:spcPts val="125"/>
              </a:spcBef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Proceso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secuencial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continuo</a:t>
            </a:r>
            <a:endParaRPr sz="1400">
              <a:latin typeface="Arial MT"/>
              <a:cs typeface="Arial MT"/>
            </a:endParaRPr>
          </a:p>
          <a:p>
            <a:pPr marL="126364" indent="-113664">
              <a:lnSpc>
                <a:spcPts val="1555"/>
              </a:lnSpc>
              <a:spcBef>
                <a:spcPts val="50"/>
              </a:spcBef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Adquisición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habilidades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complejas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(físicas,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cognitivas,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0">
              <a:lnSpc>
                <a:spcPts val="1555"/>
              </a:lnSpc>
            </a:pPr>
            <a:r>
              <a:rPr dirty="0" sz="1400" spc="-10">
                <a:latin typeface="Arial MT"/>
                <a:cs typeface="Arial MT"/>
              </a:rPr>
              <a:t>relación…)</a:t>
            </a:r>
            <a:endParaRPr sz="1400">
              <a:latin typeface="Arial MT"/>
              <a:cs typeface="Arial MT"/>
            </a:endParaRPr>
          </a:p>
          <a:p>
            <a:pPr marL="126364" indent="-113664">
              <a:lnSpc>
                <a:spcPct val="100000"/>
              </a:lnSpc>
              <a:spcBef>
                <a:spcPts val="45"/>
              </a:spcBef>
              <a:buChar char="•"/>
              <a:tabLst>
                <a:tab pos="126364" algn="l"/>
              </a:tabLst>
            </a:pPr>
            <a:r>
              <a:rPr dirty="0" sz="1400">
                <a:latin typeface="Arial MT"/>
                <a:cs typeface="Arial MT"/>
              </a:rPr>
              <a:t>Diversos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factores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(herencia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medio)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afectan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desarrollo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438150" y="4391088"/>
            <a:ext cx="2915285" cy="1343025"/>
            <a:chOff x="438150" y="4391088"/>
            <a:chExt cx="2915285" cy="1343025"/>
          </a:xfrm>
        </p:grpSpPr>
        <p:sp>
          <p:nvSpPr>
            <p:cNvPr id="35" name="object 35" descr=""/>
            <p:cNvSpPr/>
            <p:nvPr/>
          </p:nvSpPr>
          <p:spPr>
            <a:xfrm>
              <a:off x="452437" y="4405376"/>
              <a:ext cx="2886710" cy="1314450"/>
            </a:xfrm>
            <a:custGeom>
              <a:avLst/>
              <a:gdLst/>
              <a:ahLst/>
              <a:cxnLst/>
              <a:rect l="l" t="t" r="r" b="b"/>
              <a:pathLst>
                <a:path w="2886710" h="1314450">
                  <a:moveTo>
                    <a:pt x="2666936" y="0"/>
                  </a:moveTo>
                  <a:lnTo>
                    <a:pt x="219075" y="0"/>
                  </a:lnTo>
                  <a:lnTo>
                    <a:pt x="168842" y="5783"/>
                  </a:lnTo>
                  <a:lnTo>
                    <a:pt x="122730" y="22260"/>
                  </a:lnTo>
                  <a:lnTo>
                    <a:pt x="82054" y="48115"/>
                  </a:lnTo>
                  <a:lnTo>
                    <a:pt x="48127" y="82038"/>
                  </a:lnTo>
                  <a:lnTo>
                    <a:pt x="22266" y="122714"/>
                  </a:lnTo>
                  <a:lnTo>
                    <a:pt x="5785" y="168830"/>
                  </a:lnTo>
                  <a:lnTo>
                    <a:pt x="0" y="219075"/>
                  </a:lnTo>
                  <a:lnTo>
                    <a:pt x="0" y="1095248"/>
                  </a:lnTo>
                  <a:lnTo>
                    <a:pt x="5785" y="1145503"/>
                  </a:lnTo>
                  <a:lnTo>
                    <a:pt x="22266" y="1191632"/>
                  </a:lnTo>
                  <a:lnTo>
                    <a:pt x="48127" y="1232320"/>
                  </a:lnTo>
                  <a:lnTo>
                    <a:pt x="82054" y="1266253"/>
                  </a:lnTo>
                  <a:lnTo>
                    <a:pt x="122730" y="1292118"/>
                  </a:lnTo>
                  <a:lnTo>
                    <a:pt x="168842" y="1308600"/>
                  </a:lnTo>
                  <a:lnTo>
                    <a:pt x="219075" y="1314386"/>
                  </a:lnTo>
                  <a:lnTo>
                    <a:pt x="2666936" y="1314386"/>
                  </a:lnTo>
                  <a:lnTo>
                    <a:pt x="2717187" y="1308600"/>
                  </a:lnTo>
                  <a:lnTo>
                    <a:pt x="2763322" y="1292118"/>
                  </a:lnTo>
                  <a:lnTo>
                    <a:pt x="2804023" y="1266253"/>
                  </a:lnTo>
                  <a:lnTo>
                    <a:pt x="2837972" y="1232320"/>
                  </a:lnTo>
                  <a:lnTo>
                    <a:pt x="2863853" y="1191632"/>
                  </a:lnTo>
                  <a:lnTo>
                    <a:pt x="2880347" y="1145503"/>
                  </a:lnTo>
                  <a:lnTo>
                    <a:pt x="2886138" y="1095248"/>
                  </a:lnTo>
                  <a:lnTo>
                    <a:pt x="2886138" y="219075"/>
                  </a:lnTo>
                  <a:lnTo>
                    <a:pt x="2880347" y="168830"/>
                  </a:lnTo>
                  <a:lnTo>
                    <a:pt x="2863853" y="122714"/>
                  </a:lnTo>
                  <a:lnTo>
                    <a:pt x="2837972" y="82038"/>
                  </a:lnTo>
                  <a:lnTo>
                    <a:pt x="2804023" y="48115"/>
                  </a:lnTo>
                  <a:lnTo>
                    <a:pt x="2763322" y="22260"/>
                  </a:lnTo>
                  <a:lnTo>
                    <a:pt x="2717187" y="5783"/>
                  </a:lnTo>
                  <a:lnTo>
                    <a:pt x="2666936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52437" y="4405376"/>
              <a:ext cx="2886710" cy="1314450"/>
            </a:xfrm>
            <a:custGeom>
              <a:avLst/>
              <a:gdLst/>
              <a:ahLst/>
              <a:cxnLst/>
              <a:rect l="l" t="t" r="r" b="b"/>
              <a:pathLst>
                <a:path w="2886710" h="1314450">
                  <a:moveTo>
                    <a:pt x="0" y="219075"/>
                  </a:moveTo>
                  <a:lnTo>
                    <a:pt x="5785" y="168830"/>
                  </a:lnTo>
                  <a:lnTo>
                    <a:pt x="22266" y="122714"/>
                  </a:lnTo>
                  <a:lnTo>
                    <a:pt x="48127" y="82038"/>
                  </a:lnTo>
                  <a:lnTo>
                    <a:pt x="82054" y="48115"/>
                  </a:lnTo>
                  <a:lnTo>
                    <a:pt x="122730" y="22260"/>
                  </a:lnTo>
                  <a:lnTo>
                    <a:pt x="168842" y="5783"/>
                  </a:lnTo>
                  <a:lnTo>
                    <a:pt x="219075" y="0"/>
                  </a:lnTo>
                  <a:lnTo>
                    <a:pt x="2666936" y="0"/>
                  </a:lnTo>
                  <a:lnTo>
                    <a:pt x="2717187" y="5783"/>
                  </a:lnTo>
                  <a:lnTo>
                    <a:pt x="2763322" y="22260"/>
                  </a:lnTo>
                  <a:lnTo>
                    <a:pt x="2804023" y="48115"/>
                  </a:lnTo>
                  <a:lnTo>
                    <a:pt x="2837972" y="82038"/>
                  </a:lnTo>
                  <a:lnTo>
                    <a:pt x="2863853" y="122714"/>
                  </a:lnTo>
                  <a:lnTo>
                    <a:pt x="2880347" y="168830"/>
                  </a:lnTo>
                  <a:lnTo>
                    <a:pt x="2886138" y="219075"/>
                  </a:lnTo>
                  <a:lnTo>
                    <a:pt x="2886138" y="1095248"/>
                  </a:lnTo>
                  <a:lnTo>
                    <a:pt x="2880347" y="1145503"/>
                  </a:lnTo>
                  <a:lnTo>
                    <a:pt x="2863853" y="1191632"/>
                  </a:lnTo>
                  <a:lnTo>
                    <a:pt x="2837972" y="1232320"/>
                  </a:lnTo>
                  <a:lnTo>
                    <a:pt x="2804023" y="1266253"/>
                  </a:lnTo>
                  <a:lnTo>
                    <a:pt x="2763322" y="1292118"/>
                  </a:lnTo>
                  <a:lnTo>
                    <a:pt x="2717187" y="1308600"/>
                  </a:lnTo>
                  <a:lnTo>
                    <a:pt x="2666936" y="1314386"/>
                  </a:lnTo>
                  <a:lnTo>
                    <a:pt x="219075" y="1314386"/>
                  </a:lnTo>
                  <a:lnTo>
                    <a:pt x="168842" y="1308600"/>
                  </a:lnTo>
                  <a:lnTo>
                    <a:pt x="122730" y="1292118"/>
                  </a:lnTo>
                  <a:lnTo>
                    <a:pt x="82054" y="1266253"/>
                  </a:lnTo>
                  <a:lnTo>
                    <a:pt x="48127" y="1232320"/>
                  </a:lnTo>
                  <a:lnTo>
                    <a:pt x="22266" y="1191632"/>
                  </a:lnTo>
                  <a:lnTo>
                    <a:pt x="5785" y="1145503"/>
                  </a:lnTo>
                  <a:lnTo>
                    <a:pt x="0" y="1095248"/>
                  </a:lnTo>
                  <a:lnTo>
                    <a:pt x="0" y="219075"/>
                  </a:lnTo>
                  <a:close/>
                </a:path>
              </a:pathLst>
            </a:custGeom>
            <a:ln w="285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1185544" y="4834635"/>
            <a:ext cx="1416050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 spc="-10">
                <a:latin typeface="Arial MT"/>
                <a:cs typeface="Arial MT"/>
              </a:rPr>
              <a:t>Desarrollo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38576" y="1833626"/>
              <a:ext cx="5143500" cy="1419225"/>
            </a:xfrm>
            <a:custGeom>
              <a:avLst/>
              <a:gdLst/>
              <a:ahLst/>
              <a:cxnLst/>
              <a:rect l="l" t="t" r="r" b="b"/>
              <a:pathLst>
                <a:path w="5143500" h="1419225">
                  <a:moveTo>
                    <a:pt x="4906899" y="0"/>
                  </a:moveTo>
                  <a:lnTo>
                    <a:pt x="0" y="0"/>
                  </a:lnTo>
                  <a:lnTo>
                    <a:pt x="0" y="1419225"/>
                  </a:lnTo>
                  <a:lnTo>
                    <a:pt x="4906899" y="1419225"/>
                  </a:lnTo>
                  <a:lnTo>
                    <a:pt x="4954585" y="1414418"/>
                  </a:lnTo>
                  <a:lnTo>
                    <a:pt x="4998999" y="1400633"/>
                  </a:lnTo>
                  <a:lnTo>
                    <a:pt x="5039190" y="1378820"/>
                  </a:lnTo>
                  <a:lnTo>
                    <a:pt x="5074205" y="1349930"/>
                  </a:lnTo>
                  <a:lnTo>
                    <a:pt x="5103095" y="1314915"/>
                  </a:lnTo>
                  <a:lnTo>
                    <a:pt x="5124908" y="1274724"/>
                  </a:lnTo>
                  <a:lnTo>
                    <a:pt x="5138693" y="1230310"/>
                  </a:lnTo>
                  <a:lnTo>
                    <a:pt x="5143500" y="1182624"/>
                  </a:lnTo>
                  <a:lnTo>
                    <a:pt x="5143500" y="236474"/>
                  </a:lnTo>
                  <a:lnTo>
                    <a:pt x="5138693" y="188792"/>
                  </a:lnTo>
                  <a:lnTo>
                    <a:pt x="5124908" y="144393"/>
                  </a:lnTo>
                  <a:lnTo>
                    <a:pt x="5103095" y="104223"/>
                  </a:lnTo>
                  <a:lnTo>
                    <a:pt x="5074205" y="69230"/>
                  </a:lnTo>
                  <a:lnTo>
                    <a:pt x="5039190" y="40364"/>
                  </a:lnTo>
                  <a:lnTo>
                    <a:pt x="4998999" y="18571"/>
                  </a:lnTo>
                  <a:lnTo>
                    <a:pt x="4954585" y="4800"/>
                  </a:lnTo>
                  <a:lnTo>
                    <a:pt x="4906899" y="0"/>
                  </a:lnTo>
                  <a:close/>
                </a:path>
              </a:pathLst>
            </a:custGeom>
            <a:solidFill>
              <a:srgbClr val="D6D6D6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38576" y="1833626"/>
              <a:ext cx="5143500" cy="1419225"/>
            </a:xfrm>
            <a:custGeom>
              <a:avLst/>
              <a:gdLst/>
              <a:ahLst/>
              <a:cxnLst/>
              <a:rect l="l" t="t" r="r" b="b"/>
              <a:pathLst>
                <a:path w="5143500" h="1419225">
                  <a:moveTo>
                    <a:pt x="5143500" y="236474"/>
                  </a:moveTo>
                  <a:lnTo>
                    <a:pt x="5143500" y="1182624"/>
                  </a:lnTo>
                  <a:lnTo>
                    <a:pt x="5138693" y="1230310"/>
                  </a:lnTo>
                  <a:lnTo>
                    <a:pt x="5124908" y="1274724"/>
                  </a:lnTo>
                  <a:lnTo>
                    <a:pt x="5103095" y="1314915"/>
                  </a:lnTo>
                  <a:lnTo>
                    <a:pt x="5074205" y="1349930"/>
                  </a:lnTo>
                  <a:lnTo>
                    <a:pt x="5039190" y="1378820"/>
                  </a:lnTo>
                  <a:lnTo>
                    <a:pt x="4998999" y="1400633"/>
                  </a:lnTo>
                  <a:lnTo>
                    <a:pt x="4954585" y="1414418"/>
                  </a:lnTo>
                  <a:lnTo>
                    <a:pt x="4906899" y="1419225"/>
                  </a:lnTo>
                  <a:lnTo>
                    <a:pt x="0" y="1419225"/>
                  </a:lnTo>
                  <a:lnTo>
                    <a:pt x="0" y="0"/>
                  </a:lnTo>
                  <a:lnTo>
                    <a:pt x="4906899" y="0"/>
                  </a:lnTo>
                  <a:lnTo>
                    <a:pt x="4954585" y="4800"/>
                  </a:lnTo>
                  <a:lnTo>
                    <a:pt x="4998999" y="18571"/>
                  </a:lnTo>
                  <a:lnTo>
                    <a:pt x="5039190" y="40364"/>
                  </a:lnTo>
                  <a:lnTo>
                    <a:pt x="5074205" y="69230"/>
                  </a:lnTo>
                  <a:lnTo>
                    <a:pt x="5103095" y="104223"/>
                  </a:lnTo>
                  <a:lnTo>
                    <a:pt x="5124908" y="144393"/>
                  </a:lnTo>
                  <a:lnTo>
                    <a:pt x="5138693" y="188792"/>
                  </a:lnTo>
                  <a:lnTo>
                    <a:pt x="5143500" y="236474"/>
                  </a:lnTo>
                  <a:close/>
                </a:path>
              </a:pathLst>
            </a:custGeom>
            <a:ln w="28575">
              <a:solidFill>
                <a:srgbClr val="D6D6D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6" name="object 16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5905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Conceptos</a:t>
            </a:r>
            <a:r>
              <a:rPr dirty="0" sz="1550" spc="1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básicos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575684" y="1779841"/>
            <a:ext cx="4464685" cy="147955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241300" marR="95250" indent="-229235">
              <a:lnSpc>
                <a:spcPts val="2100"/>
              </a:lnSpc>
              <a:spcBef>
                <a:spcPts val="445"/>
              </a:spcBef>
              <a:buChar char="•"/>
              <a:tabLst>
                <a:tab pos="241300" algn="l"/>
              </a:tabLst>
            </a:pPr>
            <a:r>
              <a:rPr dirty="0" sz="2000">
                <a:latin typeface="Arial MT"/>
                <a:cs typeface="Arial MT"/>
              </a:rPr>
              <a:t>Cambios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en</a:t>
            </a:r>
            <a:r>
              <a:rPr dirty="0" sz="2000" spc="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7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competencia</a:t>
            </a:r>
            <a:r>
              <a:rPr dirty="0" sz="2000" spc="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motriz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 spc="-50">
                <a:latin typeface="Arial MT"/>
                <a:cs typeface="Arial MT"/>
              </a:rPr>
              <a:t>a </a:t>
            </a:r>
            <a:r>
              <a:rPr dirty="0" sz="2000">
                <a:latin typeface="Arial MT"/>
                <a:cs typeface="Arial MT"/>
              </a:rPr>
              <a:t>lo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largo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de</a:t>
            </a:r>
            <a:r>
              <a:rPr dirty="0" sz="2000" spc="-30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2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vida.</a:t>
            </a:r>
            <a:endParaRPr sz="2000">
              <a:latin typeface="Arial MT"/>
              <a:cs typeface="Arial MT"/>
            </a:endParaRPr>
          </a:p>
          <a:p>
            <a:pPr marL="241300" marR="5080" indent="-229235">
              <a:lnSpc>
                <a:spcPts val="2030"/>
              </a:lnSpc>
              <a:spcBef>
                <a:spcPts val="365"/>
              </a:spcBef>
              <a:buChar char="•"/>
              <a:tabLst>
                <a:tab pos="241300" algn="l"/>
              </a:tabLst>
            </a:pPr>
            <a:r>
              <a:rPr dirty="0" sz="2000">
                <a:latin typeface="Arial MT"/>
                <a:cs typeface="Arial MT"/>
              </a:rPr>
              <a:t>Está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relacionado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con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el</a:t>
            </a:r>
            <a:r>
              <a:rPr dirty="0" sz="2000" spc="1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crecimiento</a:t>
            </a:r>
            <a:r>
              <a:rPr dirty="0" sz="2000" spc="-55">
                <a:latin typeface="Arial MT"/>
                <a:cs typeface="Arial MT"/>
              </a:rPr>
              <a:t> </a:t>
            </a:r>
            <a:r>
              <a:rPr dirty="0" sz="2000" spc="-50">
                <a:latin typeface="Arial MT"/>
                <a:cs typeface="Arial MT"/>
              </a:rPr>
              <a:t>y </a:t>
            </a:r>
            <a:r>
              <a:rPr dirty="0" sz="2000">
                <a:latin typeface="Arial MT"/>
                <a:cs typeface="Arial MT"/>
              </a:rPr>
              <a:t>la</a:t>
            </a:r>
            <a:r>
              <a:rPr dirty="0" sz="2000" spc="-40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maduración.</a:t>
            </a:r>
            <a:endParaRPr sz="2000">
              <a:latin typeface="Arial MT"/>
              <a:cs typeface="Arial MT"/>
            </a:endParaRPr>
          </a:p>
          <a:p>
            <a:pPr marL="241300" indent="-228600">
              <a:lnSpc>
                <a:spcPct val="100000"/>
              </a:lnSpc>
              <a:spcBef>
                <a:spcPts val="70"/>
              </a:spcBef>
              <a:buChar char="•"/>
              <a:tabLst>
                <a:tab pos="241300" algn="l"/>
              </a:tabLst>
            </a:pPr>
            <a:r>
              <a:rPr dirty="0" sz="2000">
                <a:latin typeface="Arial MT"/>
                <a:cs typeface="Arial MT"/>
              </a:rPr>
              <a:t>Afectan</a:t>
            </a:r>
            <a:r>
              <a:rPr dirty="0" sz="2000" spc="-35">
                <a:latin typeface="Arial MT"/>
                <a:cs typeface="Arial MT"/>
              </a:rPr>
              <a:t> </a:t>
            </a:r>
            <a:r>
              <a:rPr dirty="0" sz="2000">
                <a:latin typeface="Arial MT"/>
                <a:cs typeface="Arial MT"/>
              </a:rPr>
              <a:t>diferentes</a:t>
            </a:r>
            <a:r>
              <a:rPr dirty="0" sz="2000" spc="-65">
                <a:latin typeface="Arial MT"/>
                <a:cs typeface="Arial MT"/>
              </a:rPr>
              <a:t> </a:t>
            </a:r>
            <a:r>
              <a:rPr dirty="0" sz="2000" spc="-10">
                <a:latin typeface="Arial MT"/>
                <a:cs typeface="Arial MT"/>
              </a:rPr>
              <a:t>factores.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438150" y="1638363"/>
            <a:ext cx="2915285" cy="1809750"/>
            <a:chOff x="438150" y="1638363"/>
            <a:chExt cx="2915285" cy="1809750"/>
          </a:xfrm>
        </p:grpSpPr>
        <p:sp>
          <p:nvSpPr>
            <p:cNvPr id="19" name="object 19" descr=""/>
            <p:cNvSpPr/>
            <p:nvPr/>
          </p:nvSpPr>
          <p:spPr>
            <a:xfrm>
              <a:off x="452437" y="1652651"/>
              <a:ext cx="2886710" cy="1781175"/>
            </a:xfrm>
            <a:custGeom>
              <a:avLst/>
              <a:gdLst/>
              <a:ahLst/>
              <a:cxnLst/>
              <a:rect l="l" t="t" r="r" b="b"/>
              <a:pathLst>
                <a:path w="2886710" h="1781175">
                  <a:moveTo>
                    <a:pt x="2589212" y="0"/>
                  </a:moveTo>
                  <a:lnTo>
                    <a:pt x="296862" y="0"/>
                  </a:lnTo>
                  <a:lnTo>
                    <a:pt x="248711" y="3883"/>
                  </a:lnTo>
                  <a:lnTo>
                    <a:pt x="203034" y="15127"/>
                  </a:lnTo>
                  <a:lnTo>
                    <a:pt x="160440" y="33120"/>
                  </a:lnTo>
                  <a:lnTo>
                    <a:pt x="121542" y="57253"/>
                  </a:lnTo>
                  <a:lnTo>
                    <a:pt x="86952" y="86915"/>
                  </a:lnTo>
                  <a:lnTo>
                    <a:pt x="57279" y="121496"/>
                  </a:lnTo>
                  <a:lnTo>
                    <a:pt x="33136" y="160385"/>
                  </a:lnTo>
                  <a:lnTo>
                    <a:pt x="15135" y="202972"/>
                  </a:lnTo>
                  <a:lnTo>
                    <a:pt x="3885" y="248647"/>
                  </a:lnTo>
                  <a:lnTo>
                    <a:pt x="0" y="296799"/>
                  </a:lnTo>
                  <a:lnTo>
                    <a:pt x="0" y="1484249"/>
                  </a:lnTo>
                  <a:lnTo>
                    <a:pt x="3885" y="1532400"/>
                  </a:lnTo>
                  <a:lnTo>
                    <a:pt x="15135" y="1578075"/>
                  </a:lnTo>
                  <a:lnTo>
                    <a:pt x="33136" y="1620662"/>
                  </a:lnTo>
                  <a:lnTo>
                    <a:pt x="57279" y="1659551"/>
                  </a:lnTo>
                  <a:lnTo>
                    <a:pt x="86952" y="1694132"/>
                  </a:lnTo>
                  <a:lnTo>
                    <a:pt x="121542" y="1723794"/>
                  </a:lnTo>
                  <a:lnTo>
                    <a:pt x="160440" y="1747927"/>
                  </a:lnTo>
                  <a:lnTo>
                    <a:pt x="203034" y="1765920"/>
                  </a:lnTo>
                  <a:lnTo>
                    <a:pt x="248711" y="1777164"/>
                  </a:lnTo>
                  <a:lnTo>
                    <a:pt x="296862" y="1781048"/>
                  </a:lnTo>
                  <a:lnTo>
                    <a:pt x="2589212" y="1781048"/>
                  </a:lnTo>
                  <a:lnTo>
                    <a:pt x="2637367" y="1777164"/>
                  </a:lnTo>
                  <a:lnTo>
                    <a:pt x="2683052" y="1765920"/>
                  </a:lnTo>
                  <a:lnTo>
                    <a:pt x="2725653" y="1747927"/>
                  </a:lnTo>
                  <a:lnTo>
                    <a:pt x="2764559" y="1723794"/>
                  </a:lnTo>
                  <a:lnTo>
                    <a:pt x="2799159" y="1694132"/>
                  </a:lnTo>
                  <a:lnTo>
                    <a:pt x="2828840" y="1659551"/>
                  </a:lnTo>
                  <a:lnTo>
                    <a:pt x="2852990" y="1620662"/>
                  </a:lnTo>
                  <a:lnTo>
                    <a:pt x="2870998" y="1578075"/>
                  </a:lnTo>
                  <a:lnTo>
                    <a:pt x="2882251" y="1532400"/>
                  </a:lnTo>
                  <a:lnTo>
                    <a:pt x="2886138" y="1484249"/>
                  </a:lnTo>
                  <a:lnTo>
                    <a:pt x="2886138" y="296799"/>
                  </a:lnTo>
                  <a:lnTo>
                    <a:pt x="2882251" y="248647"/>
                  </a:lnTo>
                  <a:lnTo>
                    <a:pt x="2870998" y="202972"/>
                  </a:lnTo>
                  <a:lnTo>
                    <a:pt x="2852990" y="160385"/>
                  </a:lnTo>
                  <a:lnTo>
                    <a:pt x="2828840" y="121496"/>
                  </a:lnTo>
                  <a:lnTo>
                    <a:pt x="2799159" y="86915"/>
                  </a:lnTo>
                  <a:lnTo>
                    <a:pt x="2764559" y="57253"/>
                  </a:lnTo>
                  <a:lnTo>
                    <a:pt x="2725653" y="33120"/>
                  </a:lnTo>
                  <a:lnTo>
                    <a:pt x="2683052" y="15127"/>
                  </a:lnTo>
                  <a:lnTo>
                    <a:pt x="2637367" y="3883"/>
                  </a:lnTo>
                  <a:lnTo>
                    <a:pt x="2589212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52437" y="1652651"/>
              <a:ext cx="2886710" cy="1781175"/>
            </a:xfrm>
            <a:custGeom>
              <a:avLst/>
              <a:gdLst/>
              <a:ahLst/>
              <a:cxnLst/>
              <a:rect l="l" t="t" r="r" b="b"/>
              <a:pathLst>
                <a:path w="2886710" h="1781175">
                  <a:moveTo>
                    <a:pt x="0" y="296799"/>
                  </a:moveTo>
                  <a:lnTo>
                    <a:pt x="3885" y="248647"/>
                  </a:lnTo>
                  <a:lnTo>
                    <a:pt x="15135" y="202972"/>
                  </a:lnTo>
                  <a:lnTo>
                    <a:pt x="33136" y="160385"/>
                  </a:lnTo>
                  <a:lnTo>
                    <a:pt x="57279" y="121496"/>
                  </a:lnTo>
                  <a:lnTo>
                    <a:pt x="86952" y="86915"/>
                  </a:lnTo>
                  <a:lnTo>
                    <a:pt x="121542" y="57253"/>
                  </a:lnTo>
                  <a:lnTo>
                    <a:pt x="160440" y="33120"/>
                  </a:lnTo>
                  <a:lnTo>
                    <a:pt x="203034" y="15127"/>
                  </a:lnTo>
                  <a:lnTo>
                    <a:pt x="248711" y="3883"/>
                  </a:lnTo>
                  <a:lnTo>
                    <a:pt x="296862" y="0"/>
                  </a:lnTo>
                  <a:lnTo>
                    <a:pt x="2589212" y="0"/>
                  </a:lnTo>
                  <a:lnTo>
                    <a:pt x="2637367" y="3883"/>
                  </a:lnTo>
                  <a:lnTo>
                    <a:pt x="2683052" y="15127"/>
                  </a:lnTo>
                  <a:lnTo>
                    <a:pt x="2725653" y="33120"/>
                  </a:lnTo>
                  <a:lnTo>
                    <a:pt x="2764559" y="57253"/>
                  </a:lnTo>
                  <a:lnTo>
                    <a:pt x="2799159" y="86915"/>
                  </a:lnTo>
                  <a:lnTo>
                    <a:pt x="2828840" y="121496"/>
                  </a:lnTo>
                  <a:lnTo>
                    <a:pt x="2852990" y="160385"/>
                  </a:lnTo>
                  <a:lnTo>
                    <a:pt x="2870998" y="202972"/>
                  </a:lnTo>
                  <a:lnTo>
                    <a:pt x="2882251" y="248647"/>
                  </a:lnTo>
                  <a:lnTo>
                    <a:pt x="2886138" y="296799"/>
                  </a:lnTo>
                  <a:lnTo>
                    <a:pt x="2886138" y="1484249"/>
                  </a:lnTo>
                  <a:lnTo>
                    <a:pt x="2882251" y="1532400"/>
                  </a:lnTo>
                  <a:lnTo>
                    <a:pt x="2870998" y="1578075"/>
                  </a:lnTo>
                  <a:lnTo>
                    <a:pt x="2852990" y="1620662"/>
                  </a:lnTo>
                  <a:lnTo>
                    <a:pt x="2828840" y="1659551"/>
                  </a:lnTo>
                  <a:lnTo>
                    <a:pt x="2799159" y="1694132"/>
                  </a:lnTo>
                  <a:lnTo>
                    <a:pt x="2764559" y="1723794"/>
                  </a:lnTo>
                  <a:lnTo>
                    <a:pt x="2725653" y="1747927"/>
                  </a:lnTo>
                  <a:lnTo>
                    <a:pt x="2683052" y="1765920"/>
                  </a:lnTo>
                  <a:lnTo>
                    <a:pt x="2637367" y="1777164"/>
                  </a:lnTo>
                  <a:lnTo>
                    <a:pt x="2589212" y="1781048"/>
                  </a:lnTo>
                  <a:lnTo>
                    <a:pt x="296862" y="1781048"/>
                  </a:lnTo>
                  <a:lnTo>
                    <a:pt x="248711" y="1777164"/>
                  </a:lnTo>
                  <a:lnTo>
                    <a:pt x="203034" y="1765920"/>
                  </a:lnTo>
                  <a:lnTo>
                    <a:pt x="160440" y="1747927"/>
                  </a:lnTo>
                  <a:lnTo>
                    <a:pt x="121542" y="1723794"/>
                  </a:lnTo>
                  <a:lnTo>
                    <a:pt x="86952" y="1694132"/>
                  </a:lnTo>
                  <a:lnTo>
                    <a:pt x="57279" y="1659551"/>
                  </a:lnTo>
                  <a:lnTo>
                    <a:pt x="33136" y="1620662"/>
                  </a:lnTo>
                  <a:lnTo>
                    <a:pt x="15135" y="1578075"/>
                  </a:lnTo>
                  <a:lnTo>
                    <a:pt x="3885" y="1532400"/>
                  </a:lnTo>
                  <a:lnTo>
                    <a:pt x="0" y="1484249"/>
                  </a:lnTo>
                  <a:lnTo>
                    <a:pt x="0" y="29679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1185544" y="2022538"/>
            <a:ext cx="1416050" cy="9029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8135" marR="5080" indent="-305435">
              <a:lnSpc>
                <a:spcPct val="120000"/>
              </a:lnSpc>
              <a:spcBef>
                <a:spcPts val="95"/>
              </a:spcBef>
            </a:pPr>
            <a:r>
              <a:rPr dirty="0" sz="2400" spc="-10">
                <a:latin typeface="Arial MT"/>
                <a:cs typeface="Arial MT"/>
              </a:rPr>
              <a:t>Desarrollo </a:t>
            </a:r>
            <a:r>
              <a:rPr dirty="0" sz="2400" spc="-2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105021" y="5833427"/>
            <a:ext cx="12439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Imagen</a:t>
            </a:r>
            <a:r>
              <a:rPr dirty="0" sz="1200" spc="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freepik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67075" y="3476625"/>
            <a:ext cx="2905125" cy="226695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19100" y="2057463"/>
            <a:ext cx="7954009" cy="1019175"/>
            <a:chOff x="419100" y="2057463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33387" y="2071751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33387" y="2071751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429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20">
                <a:solidFill>
                  <a:srgbClr val="FFFFFF"/>
                </a:solidFill>
              </a:rPr>
              <a:t>DESARROLLO</a:t>
            </a:r>
            <a:r>
              <a:rPr dirty="0" sz="2400" spc="-10">
                <a:solidFill>
                  <a:srgbClr val="FFFFFF"/>
                </a:solidFill>
              </a:rPr>
              <a:t> MOTOR</a:t>
            </a:r>
            <a:endParaRPr sz="2400"/>
          </a:p>
        </p:txBody>
      </p:sp>
      <p:sp>
        <p:nvSpPr>
          <p:cNvPr id="15" name="object 1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4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BÁSICOS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FASES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9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HITOS</a:t>
            </a:r>
            <a:r>
              <a:rPr dirty="0" sz="2400" spc="-1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ts val="2865"/>
              </a:lnSpc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FACTORES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QUE</a:t>
            </a:r>
            <a:r>
              <a:rPr dirty="0" sz="2400" spc="-175">
                <a:latin typeface="Arial MT"/>
                <a:cs typeface="Arial MT"/>
              </a:rPr>
              <a:t> </a:t>
            </a:r>
            <a:r>
              <a:rPr dirty="0" sz="2400" spc="-40">
                <a:latin typeface="Arial MT"/>
                <a:cs typeface="Arial MT"/>
              </a:rPr>
              <a:t>AFECTAN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AL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CRECIMIENTO</a:t>
            </a:r>
            <a:r>
              <a:rPr dirty="0" sz="2400" spc="-80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Y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b="0">
                <a:solidFill>
                  <a:srgbClr val="000000"/>
                </a:solidFill>
                <a:latin typeface="Arial MT"/>
                <a:cs typeface="Arial MT"/>
              </a:rPr>
              <a:t>DESARROLLO</a:t>
            </a:r>
            <a:r>
              <a:rPr dirty="0" sz="2400" spc="-10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400" spc="-10" b="0">
                <a:solidFill>
                  <a:srgbClr val="000000"/>
                </a:solidFill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032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Fases</a:t>
            </a:r>
            <a:r>
              <a:rPr dirty="0" sz="1550" spc="1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55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419100" y="1514538"/>
            <a:ext cx="886460" cy="1247775"/>
            <a:chOff x="419100" y="1514538"/>
            <a:chExt cx="886460" cy="1247775"/>
          </a:xfrm>
        </p:grpSpPr>
        <p:sp>
          <p:nvSpPr>
            <p:cNvPr id="14" name="object 14" descr=""/>
            <p:cNvSpPr/>
            <p:nvPr/>
          </p:nvSpPr>
          <p:spPr>
            <a:xfrm>
              <a:off x="433387" y="1528825"/>
              <a:ext cx="857885" cy="1219200"/>
            </a:xfrm>
            <a:custGeom>
              <a:avLst/>
              <a:gdLst/>
              <a:ahLst/>
              <a:cxnLst/>
              <a:rect l="l" t="t" r="r" b="b"/>
              <a:pathLst>
                <a:path w="857885" h="1219200">
                  <a:moveTo>
                    <a:pt x="857313" y="0"/>
                  </a:moveTo>
                  <a:lnTo>
                    <a:pt x="428625" y="428625"/>
                  </a:lnTo>
                  <a:lnTo>
                    <a:pt x="0" y="0"/>
                  </a:lnTo>
                  <a:lnTo>
                    <a:pt x="0" y="790575"/>
                  </a:lnTo>
                  <a:lnTo>
                    <a:pt x="428625" y="1219200"/>
                  </a:lnTo>
                  <a:lnTo>
                    <a:pt x="857313" y="790575"/>
                  </a:lnTo>
                  <a:lnTo>
                    <a:pt x="857313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33387" y="1528825"/>
              <a:ext cx="857885" cy="1219200"/>
            </a:xfrm>
            <a:custGeom>
              <a:avLst/>
              <a:gdLst/>
              <a:ahLst/>
              <a:cxnLst/>
              <a:rect l="l" t="t" r="r" b="b"/>
              <a:pathLst>
                <a:path w="857885" h="1219200">
                  <a:moveTo>
                    <a:pt x="857313" y="0"/>
                  </a:moveTo>
                  <a:lnTo>
                    <a:pt x="857313" y="790575"/>
                  </a:lnTo>
                  <a:lnTo>
                    <a:pt x="428625" y="1219200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428625" y="428625"/>
                  </a:lnTo>
                  <a:lnTo>
                    <a:pt x="857313" y="0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506730" y="2041525"/>
            <a:ext cx="70167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spc="-10" b="1">
                <a:latin typeface="Arial"/>
                <a:cs typeface="Arial"/>
              </a:rPr>
              <a:t>Nacimient</a:t>
            </a:r>
            <a:r>
              <a:rPr dirty="0" sz="950" spc="-10">
                <a:latin typeface="Arial MT"/>
                <a:cs typeface="Arial MT"/>
              </a:rPr>
              <a:t>o</a:t>
            </a:r>
            <a:endParaRPr sz="950">
              <a:latin typeface="Arial MT"/>
              <a:cs typeface="Arial MT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1276286" y="1514538"/>
            <a:ext cx="7439659" cy="819150"/>
            <a:chOff x="1276286" y="1514538"/>
            <a:chExt cx="7439659" cy="819150"/>
          </a:xfrm>
        </p:grpSpPr>
        <p:sp>
          <p:nvSpPr>
            <p:cNvPr id="18" name="object 18" descr=""/>
            <p:cNvSpPr/>
            <p:nvPr/>
          </p:nvSpPr>
          <p:spPr>
            <a:xfrm>
              <a:off x="1290574" y="1528825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278751" y="0"/>
                  </a:moveTo>
                  <a:lnTo>
                    <a:pt x="0" y="0"/>
                  </a:lnTo>
                  <a:lnTo>
                    <a:pt x="0" y="790575"/>
                  </a:lnTo>
                  <a:lnTo>
                    <a:pt x="7278751" y="790575"/>
                  </a:lnTo>
                  <a:lnTo>
                    <a:pt x="7320404" y="783851"/>
                  </a:lnTo>
                  <a:lnTo>
                    <a:pt x="7356590" y="765130"/>
                  </a:lnTo>
                  <a:lnTo>
                    <a:pt x="7385132" y="736588"/>
                  </a:lnTo>
                  <a:lnTo>
                    <a:pt x="7403853" y="700402"/>
                  </a:lnTo>
                  <a:lnTo>
                    <a:pt x="7410577" y="658749"/>
                  </a:lnTo>
                  <a:lnTo>
                    <a:pt x="7410577" y="131699"/>
                  </a:lnTo>
                  <a:lnTo>
                    <a:pt x="7403853" y="90058"/>
                  </a:lnTo>
                  <a:lnTo>
                    <a:pt x="7385132" y="53903"/>
                  </a:lnTo>
                  <a:lnTo>
                    <a:pt x="7356590" y="25400"/>
                  </a:lnTo>
                  <a:lnTo>
                    <a:pt x="7320404" y="6710"/>
                  </a:lnTo>
                  <a:lnTo>
                    <a:pt x="727875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290574" y="1528825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410577" y="131699"/>
                  </a:moveTo>
                  <a:lnTo>
                    <a:pt x="7410577" y="658749"/>
                  </a:lnTo>
                  <a:lnTo>
                    <a:pt x="7403853" y="700402"/>
                  </a:lnTo>
                  <a:lnTo>
                    <a:pt x="7385132" y="736588"/>
                  </a:lnTo>
                  <a:lnTo>
                    <a:pt x="7356590" y="765130"/>
                  </a:lnTo>
                  <a:lnTo>
                    <a:pt x="7320404" y="783851"/>
                  </a:lnTo>
                  <a:lnTo>
                    <a:pt x="7278751" y="790575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7278751" y="0"/>
                  </a:lnTo>
                  <a:lnTo>
                    <a:pt x="7320404" y="6710"/>
                  </a:lnTo>
                  <a:lnTo>
                    <a:pt x="7356590" y="25400"/>
                  </a:lnTo>
                  <a:lnTo>
                    <a:pt x="7385132" y="53903"/>
                  </a:lnTo>
                  <a:lnTo>
                    <a:pt x="7403853" y="90058"/>
                  </a:lnTo>
                  <a:lnTo>
                    <a:pt x="7410577" y="131699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1407541" y="1749742"/>
            <a:ext cx="6536055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82880" indent="-170180">
              <a:lnSpc>
                <a:spcPct val="100000"/>
              </a:lnSpc>
              <a:spcBef>
                <a:spcPts val="125"/>
              </a:spcBef>
              <a:buChar char="•"/>
              <a:tabLst>
                <a:tab pos="182880" algn="l"/>
              </a:tabLst>
            </a:pPr>
            <a:r>
              <a:rPr dirty="0" sz="1850">
                <a:latin typeface="Arial MT"/>
                <a:cs typeface="Arial MT"/>
              </a:rPr>
              <a:t>Movimientos</a:t>
            </a:r>
            <a:r>
              <a:rPr dirty="0" sz="1850" spc="7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reflejos</a:t>
            </a:r>
            <a:r>
              <a:rPr dirty="0" sz="1850" spc="16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e</a:t>
            </a:r>
            <a:r>
              <a:rPr dirty="0" sz="1850" spc="13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involuntarios</a:t>
            </a:r>
            <a:r>
              <a:rPr dirty="0" sz="1850" spc="7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(de</a:t>
            </a:r>
            <a:r>
              <a:rPr dirty="0" sz="1850" spc="13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moro,</a:t>
            </a:r>
            <a:r>
              <a:rPr dirty="0" sz="1850" spc="13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de</a:t>
            </a:r>
            <a:r>
              <a:rPr dirty="0" sz="1850" spc="135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agarre…)</a:t>
            </a:r>
            <a:endParaRPr sz="1850">
              <a:latin typeface="Arial MT"/>
              <a:cs typeface="Arial MT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419100" y="2590736"/>
            <a:ext cx="886460" cy="1238250"/>
            <a:chOff x="419100" y="2590736"/>
            <a:chExt cx="886460" cy="1238250"/>
          </a:xfrm>
        </p:grpSpPr>
        <p:sp>
          <p:nvSpPr>
            <p:cNvPr id="22" name="object 22" descr=""/>
            <p:cNvSpPr/>
            <p:nvPr/>
          </p:nvSpPr>
          <p:spPr>
            <a:xfrm>
              <a:off x="433387" y="2605023"/>
              <a:ext cx="857885" cy="1209675"/>
            </a:xfrm>
            <a:custGeom>
              <a:avLst/>
              <a:gdLst/>
              <a:ahLst/>
              <a:cxnLst/>
              <a:rect l="l" t="t" r="r" b="b"/>
              <a:pathLst>
                <a:path w="857885" h="1209675">
                  <a:moveTo>
                    <a:pt x="857313" y="0"/>
                  </a:moveTo>
                  <a:lnTo>
                    <a:pt x="428625" y="428625"/>
                  </a:lnTo>
                  <a:lnTo>
                    <a:pt x="0" y="0"/>
                  </a:lnTo>
                  <a:lnTo>
                    <a:pt x="0" y="781050"/>
                  </a:lnTo>
                  <a:lnTo>
                    <a:pt x="428625" y="1209675"/>
                  </a:lnTo>
                  <a:lnTo>
                    <a:pt x="857313" y="781050"/>
                  </a:lnTo>
                  <a:lnTo>
                    <a:pt x="857313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33387" y="2605023"/>
              <a:ext cx="857885" cy="1209675"/>
            </a:xfrm>
            <a:custGeom>
              <a:avLst/>
              <a:gdLst/>
              <a:ahLst/>
              <a:cxnLst/>
              <a:rect l="l" t="t" r="r" b="b"/>
              <a:pathLst>
                <a:path w="857885" h="1209675">
                  <a:moveTo>
                    <a:pt x="857313" y="0"/>
                  </a:moveTo>
                  <a:lnTo>
                    <a:pt x="857313" y="781050"/>
                  </a:lnTo>
                  <a:lnTo>
                    <a:pt x="428625" y="1209675"/>
                  </a:lnTo>
                  <a:lnTo>
                    <a:pt x="0" y="781050"/>
                  </a:lnTo>
                  <a:lnTo>
                    <a:pt x="0" y="0"/>
                  </a:lnTo>
                  <a:lnTo>
                    <a:pt x="428625" y="428625"/>
                  </a:lnTo>
                  <a:lnTo>
                    <a:pt x="857313" y="0"/>
                  </a:lnTo>
                  <a:close/>
                </a:path>
              </a:pathLst>
            </a:custGeom>
            <a:ln w="28574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588009" y="2955671"/>
            <a:ext cx="540385" cy="4889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3655">
              <a:lnSpc>
                <a:spcPts val="1095"/>
              </a:lnSpc>
              <a:spcBef>
                <a:spcPts val="125"/>
              </a:spcBef>
            </a:pPr>
            <a:r>
              <a:rPr dirty="0" sz="950" spc="-10" b="1">
                <a:latin typeface="Arial"/>
                <a:cs typeface="Arial"/>
              </a:rPr>
              <a:t>Primera</a:t>
            </a:r>
            <a:endParaRPr sz="950">
              <a:latin typeface="Arial"/>
              <a:cs typeface="Arial"/>
            </a:endParaRPr>
          </a:p>
          <a:p>
            <a:pPr marL="29845">
              <a:lnSpc>
                <a:spcPts val="1095"/>
              </a:lnSpc>
            </a:pPr>
            <a:r>
              <a:rPr dirty="0" sz="950" spc="-10" b="1">
                <a:latin typeface="Arial"/>
                <a:cs typeface="Arial"/>
              </a:rPr>
              <a:t>infancia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950" b="1">
                <a:latin typeface="Arial"/>
                <a:cs typeface="Arial"/>
              </a:rPr>
              <a:t>1-2</a:t>
            </a:r>
            <a:r>
              <a:rPr dirty="0" sz="950" spc="75" b="1">
                <a:latin typeface="Arial"/>
                <a:cs typeface="Arial"/>
              </a:rPr>
              <a:t> </a:t>
            </a:r>
            <a:r>
              <a:rPr dirty="0" sz="950" spc="-20" b="1">
                <a:latin typeface="Arial"/>
                <a:cs typeface="Arial"/>
              </a:rPr>
              <a:t>años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276286" y="2590863"/>
            <a:ext cx="7439659" cy="819150"/>
            <a:chOff x="1276286" y="2590863"/>
            <a:chExt cx="7439659" cy="819150"/>
          </a:xfrm>
        </p:grpSpPr>
        <p:sp>
          <p:nvSpPr>
            <p:cNvPr id="26" name="object 26" descr=""/>
            <p:cNvSpPr/>
            <p:nvPr/>
          </p:nvSpPr>
          <p:spPr>
            <a:xfrm>
              <a:off x="1290574" y="2605151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278751" y="0"/>
                  </a:moveTo>
                  <a:lnTo>
                    <a:pt x="0" y="0"/>
                  </a:lnTo>
                  <a:lnTo>
                    <a:pt x="0" y="790575"/>
                  </a:lnTo>
                  <a:lnTo>
                    <a:pt x="7278751" y="790575"/>
                  </a:lnTo>
                  <a:lnTo>
                    <a:pt x="7320404" y="783851"/>
                  </a:lnTo>
                  <a:lnTo>
                    <a:pt x="7356590" y="765130"/>
                  </a:lnTo>
                  <a:lnTo>
                    <a:pt x="7385132" y="736588"/>
                  </a:lnTo>
                  <a:lnTo>
                    <a:pt x="7403853" y="700402"/>
                  </a:lnTo>
                  <a:lnTo>
                    <a:pt x="7410577" y="658749"/>
                  </a:lnTo>
                  <a:lnTo>
                    <a:pt x="7410577" y="131699"/>
                  </a:lnTo>
                  <a:lnTo>
                    <a:pt x="7403853" y="90058"/>
                  </a:lnTo>
                  <a:lnTo>
                    <a:pt x="7385132" y="53903"/>
                  </a:lnTo>
                  <a:lnTo>
                    <a:pt x="7356590" y="25400"/>
                  </a:lnTo>
                  <a:lnTo>
                    <a:pt x="7320404" y="6710"/>
                  </a:lnTo>
                  <a:lnTo>
                    <a:pt x="727875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290574" y="2605151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410577" y="131699"/>
                  </a:moveTo>
                  <a:lnTo>
                    <a:pt x="7410577" y="658749"/>
                  </a:lnTo>
                  <a:lnTo>
                    <a:pt x="7403853" y="700402"/>
                  </a:lnTo>
                  <a:lnTo>
                    <a:pt x="7385132" y="736588"/>
                  </a:lnTo>
                  <a:lnTo>
                    <a:pt x="7356590" y="765130"/>
                  </a:lnTo>
                  <a:lnTo>
                    <a:pt x="7320404" y="783851"/>
                  </a:lnTo>
                  <a:lnTo>
                    <a:pt x="7278751" y="790575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7278751" y="0"/>
                  </a:lnTo>
                  <a:lnTo>
                    <a:pt x="7320404" y="6710"/>
                  </a:lnTo>
                  <a:lnTo>
                    <a:pt x="7356590" y="25400"/>
                  </a:lnTo>
                  <a:lnTo>
                    <a:pt x="7385132" y="53903"/>
                  </a:lnTo>
                  <a:lnTo>
                    <a:pt x="7403853" y="90058"/>
                  </a:lnTo>
                  <a:lnTo>
                    <a:pt x="7410577" y="131699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407541" y="2675572"/>
            <a:ext cx="5116195" cy="5981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82880" indent="-170180">
              <a:lnSpc>
                <a:spcPct val="100000"/>
              </a:lnSpc>
              <a:spcBef>
                <a:spcPts val="125"/>
              </a:spcBef>
              <a:buChar char="•"/>
              <a:tabLst>
                <a:tab pos="182880" algn="l"/>
              </a:tabLst>
            </a:pPr>
            <a:r>
              <a:rPr dirty="0" sz="1850">
                <a:latin typeface="Arial MT"/>
                <a:cs typeface="Arial MT"/>
              </a:rPr>
              <a:t>Movimientos</a:t>
            </a:r>
            <a:r>
              <a:rPr dirty="0" sz="1850" spc="10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imprecisos</a:t>
            </a:r>
            <a:r>
              <a:rPr dirty="0" sz="1850" spc="11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y</a:t>
            </a:r>
            <a:r>
              <a:rPr dirty="0" sz="1850" spc="215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toscos</a:t>
            </a:r>
            <a:endParaRPr sz="1850">
              <a:latin typeface="Arial MT"/>
              <a:cs typeface="Arial MT"/>
            </a:endParaRPr>
          </a:p>
          <a:p>
            <a:pPr marL="182880" indent="-170180">
              <a:lnSpc>
                <a:spcPct val="100000"/>
              </a:lnSpc>
              <a:spcBef>
                <a:spcPts val="35"/>
              </a:spcBef>
              <a:buChar char="•"/>
              <a:tabLst>
                <a:tab pos="182880" algn="l"/>
              </a:tabLst>
            </a:pPr>
            <a:r>
              <a:rPr dirty="0" sz="1850">
                <a:latin typeface="Arial MT"/>
                <a:cs typeface="Arial MT"/>
              </a:rPr>
              <a:t>Movimientos</a:t>
            </a:r>
            <a:r>
              <a:rPr dirty="0" sz="1850" spc="14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rudimentarios</a:t>
            </a:r>
            <a:r>
              <a:rPr dirty="0" sz="1850" spc="25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(arrastre,</a:t>
            </a:r>
            <a:r>
              <a:rPr dirty="0" sz="1850" spc="204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gateo…)</a:t>
            </a:r>
            <a:endParaRPr sz="1850">
              <a:latin typeface="Arial MT"/>
              <a:cs typeface="Arial MT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419100" y="3657663"/>
            <a:ext cx="886460" cy="1247775"/>
            <a:chOff x="419100" y="3657663"/>
            <a:chExt cx="886460" cy="1247775"/>
          </a:xfrm>
        </p:grpSpPr>
        <p:sp>
          <p:nvSpPr>
            <p:cNvPr id="30" name="object 30" descr=""/>
            <p:cNvSpPr/>
            <p:nvPr/>
          </p:nvSpPr>
          <p:spPr>
            <a:xfrm>
              <a:off x="433387" y="3671951"/>
              <a:ext cx="857885" cy="1219200"/>
            </a:xfrm>
            <a:custGeom>
              <a:avLst/>
              <a:gdLst/>
              <a:ahLst/>
              <a:cxnLst/>
              <a:rect l="l" t="t" r="r" b="b"/>
              <a:pathLst>
                <a:path w="857885" h="1219200">
                  <a:moveTo>
                    <a:pt x="857313" y="0"/>
                  </a:moveTo>
                  <a:lnTo>
                    <a:pt x="428625" y="428625"/>
                  </a:lnTo>
                  <a:lnTo>
                    <a:pt x="0" y="0"/>
                  </a:lnTo>
                  <a:lnTo>
                    <a:pt x="0" y="790575"/>
                  </a:lnTo>
                  <a:lnTo>
                    <a:pt x="428625" y="1219200"/>
                  </a:lnTo>
                  <a:lnTo>
                    <a:pt x="857313" y="790575"/>
                  </a:lnTo>
                  <a:lnTo>
                    <a:pt x="857313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433387" y="3671951"/>
              <a:ext cx="857885" cy="1219200"/>
            </a:xfrm>
            <a:custGeom>
              <a:avLst/>
              <a:gdLst/>
              <a:ahLst/>
              <a:cxnLst/>
              <a:rect l="l" t="t" r="r" b="b"/>
              <a:pathLst>
                <a:path w="857885" h="1219200">
                  <a:moveTo>
                    <a:pt x="857313" y="0"/>
                  </a:moveTo>
                  <a:lnTo>
                    <a:pt x="857313" y="790575"/>
                  </a:lnTo>
                  <a:lnTo>
                    <a:pt x="428625" y="1219200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428625" y="428625"/>
                  </a:lnTo>
                  <a:lnTo>
                    <a:pt x="857313" y="0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524192" y="4026789"/>
            <a:ext cx="666115" cy="4889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ts val="1095"/>
              </a:lnSpc>
              <a:spcBef>
                <a:spcPts val="125"/>
              </a:spcBef>
            </a:pPr>
            <a:r>
              <a:rPr dirty="0" sz="950" spc="-10" b="1">
                <a:latin typeface="Arial"/>
                <a:cs typeface="Arial"/>
              </a:rPr>
              <a:t>Periodo</a:t>
            </a:r>
            <a:endParaRPr sz="950">
              <a:latin typeface="Arial"/>
              <a:cs typeface="Arial"/>
            </a:endParaRPr>
          </a:p>
          <a:p>
            <a:pPr algn="ctr">
              <a:lnSpc>
                <a:spcPts val="1095"/>
              </a:lnSpc>
            </a:pPr>
            <a:r>
              <a:rPr dirty="0" sz="950" spc="-10" b="1">
                <a:latin typeface="Arial"/>
                <a:cs typeface="Arial"/>
              </a:rPr>
              <a:t>preescolar</a:t>
            </a:r>
            <a:endParaRPr sz="950">
              <a:latin typeface="Arial"/>
              <a:cs typeface="Arial"/>
            </a:endParaRPr>
          </a:p>
          <a:p>
            <a:pPr algn="ctr" marL="2540">
              <a:lnSpc>
                <a:spcPct val="100000"/>
              </a:lnSpc>
              <a:spcBef>
                <a:spcPts val="285"/>
              </a:spcBef>
            </a:pPr>
            <a:r>
              <a:rPr dirty="0" sz="950" b="1">
                <a:latin typeface="Arial"/>
                <a:cs typeface="Arial"/>
              </a:rPr>
              <a:t>3-</a:t>
            </a:r>
            <a:r>
              <a:rPr dirty="0" sz="950" spc="45" b="1">
                <a:latin typeface="Arial"/>
                <a:cs typeface="Arial"/>
              </a:rPr>
              <a:t> </a:t>
            </a:r>
            <a:r>
              <a:rPr dirty="0" sz="950" b="1">
                <a:latin typeface="Arial"/>
                <a:cs typeface="Arial"/>
              </a:rPr>
              <a:t>5</a:t>
            </a:r>
            <a:r>
              <a:rPr dirty="0" sz="950" spc="50" b="1">
                <a:latin typeface="Arial"/>
                <a:cs typeface="Arial"/>
              </a:rPr>
              <a:t> </a:t>
            </a:r>
            <a:r>
              <a:rPr dirty="0" sz="950" spc="-20" b="1">
                <a:latin typeface="Arial"/>
                <a:cs typeface="Arial"/>
              </a:rPr>
              <a:t>años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1276286" y="3657663"/>
            <a:ext cx="7439659" cy="819150"/>
            <a:chOff x="1276286" y="3657663"/>
            <a:chExt cx="7439659" cy="819150"/>
          </a:xfrm>
        </p:grpSpPr>
        <p:sp>
          <p:nvSpPr>
            <p:cNvPr id="34" name="object 34" descr=""/>
            <p:cNvSpPr/>
            <p:nvPr/>
          </p:nvSpPr>
          <p:spPr>
            <a:xfrm>
              <a:off x="1290574" y="3671951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278751" y="0"/>
                  </a:moveTo>
                  <a:lnTo>
                    <a:pt x="0" y="0"/>
                  </a:lnTo>
                  <a:lnTo>
                    <a:pt x="0" y="790575"/>
                  </a:lnTo>
                  <a:lnTo>
                    <a:pt x="7278751" y="790575"/>
                  </a:lnTo>
                  <a:lnTo>
                    <a:pt x="7320404" y="783851"/>
                  </a:lnTo>
                  <a:lnTo>
                    <a:pt x="7356590" y="765130"/>
                  </a:lnTo>
                  <a:lnTo>
                    <a:pt x="7385132" y="736588"/>
                  </a:lnTo>
                  <a:lnTo>
                    <a:pt x="7403853" y="700402"/>
                  </a:lnTo>
                  <a:lnTo>
                    <a:pt x="7410577" y="658749"/>
                  </a:lnTo>
                  <a:lnTo>
                    <a:pt x="7410577" y="131699"/>
                  </a:lnTo>
                  <a:lnTo>
                    <a:pt x="7403853" y="90058"/>
                  </a:lnTo>
                  <a:lnTo>
                    <a:pt x="7385132" y="53903"/>
                  </a:lnTo>
                  <a:lnTo>
                    <a:pt x="7356590" y="25400"/>
                  </a:lnTo>
                  <a:lnTo>
                    <a:pt x="7320404" y="6710"/>
                  </a:lnTo>
                  <a:lnTo>
                    <a:pt x="727875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290574" y="3671951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410577" y="131699"/>
                  </a:moveTo>
                  <a:lnTo>
                    <a:pt x="7410577" y="658749"/>
                  </a:lnTo>
                  <a:lnTo>
                    <a:pt x="7403853" y="700402"/>
                  </a:lnTo>
                  <a:lnTo>
                    <a:pt x="7385132" y="736588"/>
                  </a:lnTo>
                  <a:lnTo>
                    <a:pt x="7356590" y="765130"/>
                  </a:lnTo>
                  <a:lnTo>
                    <a:pt x="7320404" y="783851"/>
                  </a:lnTo>
                  <a:lnTo>
                    <a:pt x="7278751" y="790575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7278751" y="0"/>
                  </a:lnTo>
                  <a:lnTo>
                    <a:pt x="7320404" y="6710"/>
                  </a:lnTo>
                  <a:lnTo>
                    <a:pt x="7356590" y="25400"/>
                  </a:lnTo>
                  <a:lnTo>
                    <a:pt x="7385132" y="53903"/>
                  </a:lnTo>
                  <a:lnTo>
                    <a:pt x="7403853" y="90058"/>
                  </a:lnTo>
                  <a:lnTo>
                    <a:pt x="7410577" y="131699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1407541" y="3746436"/>
            <a:ext cx="7078980" cy="5981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82880" indent="-170180">
              <a:lnSpc>
                <a:spcPct val="100000"/>
              </a:lnSpc>
              <a:spcBef>
                <a:spcPts val="125"/>
              </a:spcBef>
              <a:buChar char="•"/>
              <a:tabLst>
                <a:tab pos="182880" algn="l"/>
              </a:tabLst>
            </a:pPr>
            <a:r>
              <a:rPr dirty="0" sz="1850">
                <a:latin typeface="Arial MT"/>
                <a:cs typeface="Arial MT"/>
              </a:rPr>
              <a:t>Consolidación</a:t>
            </a:r>
            <a:r>
              <a:rPr dirty="0" sz="1850" spc="11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de</a:t>
            </a:r>
            <a:r>
              <a:rPr dirty="0" sz="1850" spc="11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la</a:t>
            </a:r>
            <a:r>
              <a:rPr dirty="0" sz="1850" spc="110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marcha</a:t>
            </a:r>
            <a:endParaRPr sz="1850">
              <a:latin typeface="Arial MT"/>
              <a:cs typeface="Arial MT"/>
            </a:endParaRPr>
          </a:p>
          <a:p>
            <a:pPr marL="182880" indent="-170180">
              <a:lnSpc>
                <a:spcPct val="100000"/>
              </a:lnSpc>
              <a:spcBef>
                <a:spcPts val="35"/>
              </a:spcBef>
              <a:buChar char="•"/>
              <a:tabLst>
                <a:tab pos="182880" algn="l"/>
              </a:tabLst>
            </a:pPr>
            <a:r>
              <a:rPr dirty="0" sz="1850">
                <a:latin typeface="Arial MT"/>
                <a:cs typeface="Arial MT"/>
              </a:rPr>
              <a:t>Patrones</a:t>
            </a:r>
            <a:r>
              <a:rPr dirty="0" sz="1850" spc="13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motores</a:t>
            </a:r>
            <a:r>
              <a:rPr dirty="0" sz="1850" spc="24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fundamentales</a:t>
            </a:r>
            <a:r>
              <a:rPr dirty="0" sz="1850" spc="24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(lanzamientos,</a:t>
            </a:r>
            <a:r>
              <a:rPr dirty="0" sz="1850" spc="200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recepciones…)</a:t>
            </a:r>
            <a:endParaRPr sz="1850">
              <a:latin typeface="Arial MT"/>
              <a:cs typeface="Arial MT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419100" y="4724463"/>
            <a:ext cx="886460" cy="1247775"/>
            <a:chOff x="419100" y="4724463"/>
            <a:chExt cx="886460" cy="1247775"/>
          </a:xfrm>
        </p:grpSpPr>
        <p:sp>
          <p:nvSpPr>
            <p:cNvPr id="38" name="object 38" descr=""/>
            <p:cNvSpPr/>
            <p:nvPr/>
          </p:nvSpPr>
          <p:spPr>
            <a:xfrm>
              <a:off x="433387" y="4738751"/>
              <a:ext cx="857885" cy="1219200"/>
            </a:xfrm>
            <a:custGeom>
              <a:avLst/>
              <a:gdLst/>
              <a:ahLst/>
              <a:cxnLst/>
              <a:rect l="l" t="t" r="r" b="b"/>
              <a:pathLst>
                <a:path w="857885" h="1219200">
                  <a:moveTo>
                    <a:pt x="857313" y="0"/>
                  </a:moveTo>
                  <a:lnTo>
                    <a:pt x="428625" y="428625"/>
                  </a:lnTo>
                  <a:lnTo>
                    <a:pt x="0" y="0"/>
                  </a:lnTo>
                  <a:lnTo>
                    <a:pt x="0" y="790575"/>
                  </a:lnTo>
                  <a:lnTo>
                    <a:pt x="428625" y="1219136"/>
                  </a:lnTo>
                  <a:lnTo>
                    <a:pt x="857313" y="790575"/>
                  </a:lnTo>
                  <a:lnTo>
                    <a:pt x="857313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433387" y="4738751"/>
              <a:ext cx="857885" cy="1219200"/>
            </a:xfrm>
            <a:custGeom>
              <a:avLst/>
              <a:gdLst/>
              <a:ahLst/>
              <a:cxnLst/>
              <a:rect l="l" t="t" r="r" b="b"/>
              <a:pathLst>
                <a:path w="857885" h="1219200">
                  <a:moveTo>
                    <a:pt x="857313" y="0"/>
                  </a:moveTo>
                  <a:lnTo>
                    <a:pt x="857313" y="790575"/>
                  </a:lnTo>
                  <a:lnTo>
                    <a:pt x="428625" y="1219136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428625" y="428625"/>
                  </a:lnTo>
                  <a:lnTo>
                    <a:pt x="857313" y="0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538162" y="5140007"/>
            <a:ext cx="638810" cy="39179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0480" marR="5080" indent="-18415">
              <a:lnSpc>
                <a:spcPts val="1350"/>
              </a:lnSpc>
              <a:spcBef>
                <a:spcPts val="295"/>
              </a:spcBef>
            </a:pPr>
            <a:r>
              <a:rPr dirty="0" sz="1250" spc="-10" b="1">
                <a:latin typeface="Arial"/>
                <a:cs typeface="Arial"/>
              </a:rPr>
              <a:t>Periodo escolar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1276286" y="4724463"/>
            <a:ext cx="7439659" cy="819150"/>
            <a:chOff x="1276286" y="4724463"/>
            <a:chExt cx="7439659" cy="819150"/>
          </a:xfrm>
        </p:grpSpPr>
        <p:sp>
          <p:nvSpPr>
            <p:cNvPr id="42" name="object 42" descr=""/>
            <p:cNvSpPr/>
            <p:nvPr/>
          </p:nvSpPr>
          <p:spPr>
            <a:xfrm>
              <a:off x="1290574" y="4738751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278751" y="0"/>
                  </a:moveTo>
                  <a:lnTo>
                    <a:pt x="0" y="0"/>
                  </a:lnTo>
                  <a:lnTo>
                    <a:pt x="0" y="790575"/>
                  </a:lnTo>
                  <a:lnTo>
                    <a:pt x="7278751" y="790575"/>
                  </a:lnTo>
                  <a:lnTo>
                    <a:pt x="7320404" y="783851"/>
                  </a:lnTo>
                  <a:lnTo>
                    <a:pt x="7356590" y="765130"/>
                  </a:lnTo>
                  <a:lnTo>
                    <a:pt x="7385132" y="736588"/>
                  </a:lnTo>
                  <a:lnTo>
                    <a:pt x="7403853" y="700402"/>
                  </a:lnTo>
                  <a:lnTo>
                    <a:pt x="7410577" y="658749"/>
                  </a:lnTo>
                  <a:lnTo>
                    <a:pt x="7410577" y="131699"/>
                  </a:lnTo>
                  <a:lnTo>
                    <a:pt x="7403853" y="90058"/>
                  </a:lnTo>
                  <a:lnTo>
                    <a:pt x="7385132" y="53903"/>
                  </a:lnTo>
                  <a:lnTo>
                    <a:pt x="7356590" y="25400"/>
                  </a:lnTo>
                  <a:lnTo>
                    <a:pt x="7320404" y="6710"/>
                  </a:lnTo>
                  <a:lnTo>
                    <a:pt x="727875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290574" y="4738751"/>
              <a:ext cx="7411084" cy="790575"/>
            </a:xfrm>
            <a:custGeom>
              <a:avLst/>
              <a:gdLst/>
              <a:ahLst/>
              <a:cxnLst/>
              <a:rect l="l" t="t" r="r" b="b"/>
              <a:pathLst>
                <a:path w="7411084" h="790575">
                  <a:moveTo>
                    <a:pt x="7410577" y="131699"/>
                  </a:moveTo>
                  <a:lnTo>
                    <a:pt x="7410577" y="658749"/>
                  </a:lnTo>
                  <a:lnTo>
                    <a:pt x="7403853" y="700402"/>
                  </a:lnTo>
                  <a:lnTo>
                    <a:pt x="7385132" y="736588"/>
                  </a:lnTo>
                  <a:lnTo>
                    <a:pt x="7356590" y="765130"/>
                  </a:lnTo>
                  <a:lnTo>
                    <a:pt x="7320404" y="783851"/>
                  </a:lnTo>
                  <a:lnTo>
                    <a:pt x="7278751" y="790575"/>
                  </a:lnTo>
                  <a:lnTo>
                    <a:pt x="0" y="790575"/>
                  </a:lnTo>
                  <a:lnTo>
                    <a:pt x="0" y="0"/>
                  </a:lnTo>
                  <a:lnTo>
                    <a:pt x="7278751" y="0"/>
                  </a:lnTo>
                  <a:lnTo>
                    <a:pt x="7320404" y="6710"/>
                  </a:lnTo>
                  <a:lnTo>
                    <a:pt x="7356590" y="25400"/>
                  </a:lnTo>
                  <a:lnTo>
                    <a:pt x="7385132" y="53903"/>
                  </a:lnTo>
                  <a:lnTo>
                    <a:pt x="7403853" y="90058"/>
                  </a:lnTo>
                  <a:lnTo>
                    <a:pt x="7410577" y="131699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 descr=""/>
          <p:cNvSpPr txBox="1"/>
          <p:nvPr/>
        </p:nvSpPr>
        <p:spPr>
          <a:xfrm>
            <a:off x="1407541" y="4838382"/>
            <a:ext cx="7169150" cy="56007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82880" marR="5080" indent="-170180">
              <a:lnSpc>
                <a:spcPts val="1960"/>
              </a:lnSpc>
              <a:spcBef>
                <a:spcPts val="409"/>
              </a:spcBef>
              <a:buChar char="•"/>
              <a:tabLst>
                <a:tab pos="184150" algn="l"/>
              </a:tabLst>
            </a:pPr>
            <a:r>
              <a:rPr dirty="0" sz="1850">
                <a:latin typeface="Arial MT"/>
                <a:cs typeface="Arial MT"/>
              </a:rPr>
              <a:t>Consolidación</a:t>
            </a:r>
            <a:r>
              <a:rPr dirty="0" sz="1850" spc="11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de</a:t>
            </a:r>
            <a:r>
              <a:rPr dirty="0" sz="1850" spc="114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las</a:t>
            </a:r>
            <a:r>
              <a:rPr dirty="0" sz="1850" spc="14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habilidades</a:t>
            </a:r>
            <a:r>
              <a:rPr dirty="0" sz="1850" spc="14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motrices</a:t>
            </a:r>
            <a:r>
              <a:rPr dirty="0" sz="1850" spc="14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básicas</a:t>
            </a:r>
            <a:r>
              <a:rPr dirty="0" sz="1850" spc="145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e</a:t>
            </a:r>
            <a:r>
              <a:rPr dirty="0" sz="1850" spc="11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iniciación</a:t>
            </a:r>
            <a:r>
              <a:rPr dirty="0" sz="1850" spc="114">
                <a:latin typeface="Arial MT"/>
                <a:cs typeface="Arial MT"/>
              </a:rPr>
              <a:t> </a:t>
            </a:r>
            <a:r>
              <a:rPr dirty="0" sz="1850" spc="-25">
                <a:latin typeface="Arial MT"/>
                <a:cs typeface="Arial MT"/>
              </a:rPr>
              <a:t>de </a:t>
            </a:r>
            <a:r>
              <a:rPr dirty="0" sz="1850" spc="-25">
                <a:latin typeface="Arial MT"/>
                <a:cs typeface="Arial MT"/>
              </a:rPr>
              <a:t>	</a:t>
            </a:r>
            <a:r>
              <a:rPr dirty="0" sz="1850">
                <a:latin typeface="Arial MT"/>
                <a:cs typeface="Arial MT"/>
              </a:rPr>
              <a:t>las</a:t>
            </a:r>
            <a:r>
              <a:rPr dirty="0" sz="1850" spc="9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habilidades</a:t>
            </a:r>
            <a:r>
              <a:rPr dirty="0" sz="1850" spc="190">
                <a:latin typeface="Arial MT"/>
                <a:cs typeface="Arial MT"/>
              </a:rPr>
              <a:t> </a:t>
            </a:r>
            <a:r>
              <a:rPr dirty="0" sz="1850">
                <a:latin typeface="Arial MT"/>
                <a:cs typeface="Arial MT"/>
              </a:rPr>
              <a:t>motrices</a:t>
            </a:r>
            <a:r>
              <a:rPr dirty="0" sz="1850" spc="95">
                <a:latin typeface="Arial MT"/>
                <a:cs typeface="Arial MT"/>
              </a:rPr>
              <a:t> </a:t>
            </a:r>
            <a:r>
              <a:rPr dirty="0" sz="1850" spc="-10">
                <a:latin typeface="Arial MT"/>
                <a:cs typeface="Arial MT"/>
              </a:rPr>
              <a:t>específicas</a:t>
            </a:r>
            <a:endParaRPr sz="18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19100" y="2924238"/>
            <a:ext cx="7954009" cy="1019175"/>
            <a:chOff x="419100" y="2924238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33387" y="29385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33387" y="29385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429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20">
                <a:solidFill>
                  <a:srgbClr val="FFFFFF"/>
                </a:solidFill>
              </a:rPr>
              <a:t>DESARROLLO</a:t>
            </a:r>
            <a:r>
              <a:rPr dirty="0" sz="2400" spc="-10">
                <a:solidFill>
                  <a:srgbClr val="FFFFFF"/>
                </a:solidFill>
              </a:rPr>
              <a:t> MOTOR</a:t>
            </a:r>
            <a:endParaRPr sz="2400"/>
          </a:p>
        </p:txBody>
      </p:sp>
      <p:sp>
        <p:nvSpPr>
          <p:cNvPr id="15" name="object 1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4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BÁSICOS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FASES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9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HITOS</a:t>
            </a:r>
            <a:r>
              <a:rPr dirty="0" sz="2400" spc="-1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ts val="2865"/>
              </a:lnSpc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FACTORES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QUE</a:t>
            </a:r>
            <a:r>
              <a:rPr dirty="0" sz="2400" spc="-175">
                <a:latin typeface="Arial MT"/>
                <a:cs typeface="Arial MT"/>
              </a:rPr>
              <a:t> </a:t>
            </a:r>
            <a:r>
              <a:rPr dirty="0" sz="2400" spc="-40">
                <a:latin typeface="Arial MT"/>
                <a:cs typeface="Arial MT"/>
              </a:rPr>
              <a:t>AFECTAN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AL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CRECIMIENTO</a:t>
            </a:r>
            <a:r>
              <a:rPr dirty="0" sz="2400" spc="-80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Y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65"/>
              </a:lnSpc>
            </a:pPr>
            <a:r>
              <a:rPr dirty="0" sz="2400" b="0">
                <a:solidFill>
                  <a:srgbClr val="000000"/>
                </a:solidFill>
                <a:latin typeface="Arial MT"/>
                <a:cs typeface="Arial MT"/>
              </a:rPr>
              <a:t>DESARROLLO</a:t>
            </a:r>
            <a:r>
              <a:rPr dirty="0" sz="2400" spc="-10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400" spc="-10" b="0">
                <a:solidFill>
                  <a:srgbClr val="000000"/>
                </a:solidFill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5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814240" y="2749671"/>
            <a:ext cx="1830705" cy="1830070"/>
          </a:xfrm>
          <a:custGeom>
            <a:avLst/>
            <a:gdLst/>
            <a:ahLst/>
            <a:cxnLst/>
            <a:rect l="l" t="t" r="r" b="b"/>
            <a:pathLst>
              <a:path w="1830705" h="1830070">
                <a:moveTo>
                  <a:pt x="796109" y="0"/>
                </a:moveTo>
                <a:lnTo>
                  <a:pt x="533029" y="260779"/>
                </a:lnTo>
                <a:lnTo>
                  <a:pt x="515204" y="294414"/>
                </a:lnTo>
                <a:lnTo>
                  <a:pt x="520066" y="330845"/>
                </a:lnTo>
                <a:lnTo>
                  <a:pt x="542466" y="366006"/>
                </a:lnTo>
                <a:lnTo>
                  <a:pt x="577257" y="395828"/>
                </a:lnTo>
                <a:lnTo>
                  <a:pt x="619293" y="416247"/>
                </a:lnTo>
                <a:lnTo>
                  <a:pt x="663425" y="423194"/>
                </a:lnTo>
                <a:lnTo>
                  <a:pt x="705772" y="427511"/>
                </a:lnTo>
                <a:lnTo>
                  <a:pt x="741956" y="442080"/>
                </a:lnTo>
                <a:lnTo>
                  <a:pt x="771579" y="465214"/>
                </a:lnTo>
                <a:lnTo>
                  <a:pt x="794243" y="495224"/>
                </a:lnTo>
                <a:lnTo>
                  <a:pt x="809549" y="530423"/>
                </a:lnTo>
                <a:lnTo>
                  <a:pt x="817101" y="569121"/>
                </a:lnTo>
                <a:lnTo>
                  <a:pt x="816499" y="609631"/>
                </a:lnTo>
                <a:lnTo>
                  <a:pt x="807346" y="650264"/>
                </a:lnTo>
                <a:lnTo>
                  <a:pt x="789244" y="689333"/>
                </a:lnTo>
                <a:lnTo>
                  <a:pt x="761794" y="725149"/>
                </a:lnTo>
                <a:lnTo>
                  <a:pt x="709835" y="768738"/>
                </a:lnTo>
                <a:lnTo>
                  <a:pt x="670416" y="787187"/>
                </a:lnTo>
                <a:lnTo>
                  <a:pt x="629268" y="796852"/>
                </a:lnTo>
                <a:lnTo>
                  <a:pt x="588134" y="798076"/>
                </a:lnTo>
                <a:lnTo>
                  <a:pt x="548757" y="791202"/>
                </a:lnTo>
                <a:lnTo>
                  <a:pt x="512879" y="776573"/>
                </a:lnTo>
                <a:lnTo>
                  <a:pt x="458598" y="725424"/>
                </a:lnTo>
                <a:lnTo>
                  <a:pt x="443680" y="689589"/>
                </a:lnTo>
                <a:lnTo>
                  <a:pt x="439235" y="647373"/>
                </a:lnTo>
                <a:lnTo>
                  <a:pt x="432288" y="603242"/>
                </a:lnTo>
                <a:lnTo>
                  <a:pt x="411868" y="561209"/>
                </a:lnTo>
                <a:lnTo>
                  <a:pt x="382044" y="526419"/>
                </a:lnTo>
                <a:lnTo>
                  <a:pt x="346882" y="504020"/>
                </a:lnTo>
                <a:lnTo>
                  <a:pt x="310449" y="499159"/>
                </a:lnTo>
                <a:lnTo>
                  <a:pt x="276812" y="516983"/>
                </a:lnTo>
                <a:lnTo>
                  <a:pt x="0" y="796063"/>
                </a:lnTo>
                <a:lnTo>
                  <a:pt x="388907" y="1184944"/>
                </a:lnTo>
                <a:lnTo>
                  <a:pt x="406731" y="1218580"/>
                </a:lnTo>
                <a:lnTo>
                  <a:pt x="379470" y="1290171"/>
                </a:lnTo>
                <a:lnTo>
                  <a:pt x="344679" y="1319994"/>
                </a:lnTo>
                <a:lnTo>
                  <a:pt x="302643" y="1340412"/>
                </a:lnTo>
                <a:lnTo>
                  <a:pt x="258511" y="1347360"/>
                </a:lnTo>
                <a:lnTo>
                  <a:pt x="216290" y="1351804"/>
                </a:lnTo>
                <a:lnTo>
                  <a:pt x="180453" y="1366721"/>
                </a:lnTo>
                <a:lnTo>
                  <a:pt x="151342" y="1390368"/>
                </a:lnTo>
                <a:lnTo>
                  <a:pt x="129299" y="1421000"/>
                </a:lnTo>
                <a:lnTo>
                  <a:pt x="114670" y="1456876"/>
                </a:lnTo>
                <a:lnTo>
                  <a:pt x="107795" y="1496251"/>
                </a:lnTo>
                <a:lnTo>
                  <a:pt x="109020" y="1537383"/>
                </a:lnTo>
                <a:lnTo>
                  <a:pt x="118686" y="1578529"/>
                </a:lnTo>
                <a:lnTo>
                  <a:pt x="137137" y="1617946"/>
                </a:lnTo>
                <a:lnTo>
                  <a:pt x="164717" y="1653890"/>
                </a:lnTo>
                <a:lnTo>
                  <a:pt x="216548" y="1697352"/>
                </a:lnTo>
                <a:lnTo>
                  <a:pt x="255619" y="1715453"/>
                </a:lnTo>
                <a:lnTo>
                  <a:pt x="296255" y="1724606"/>
                </a:lnTo>
                <a:lnTo>
                  <a:pt x="336767" y="1725208"/>
                </a:lnTo>
                <a:lnTo>
                  <a:pt x="375467" y="1717656"/>
                </a:lnTo>
                <a:lnTo>
                  <a:pt x="410667" y="1702350"/>
                </a:lnTo>
                <a:lnTo>
                  <a:pt x="463814" y="1650065"/>
                </a:lnTo>
                <a:lnTo>
                  <a:pt x="478384" y="1613883"/>
                </a:lnTo>
                <a:lnTo>
                  <a:pt x="482701" y="1571539"/>
                </a:lnTo>
                <a:lnTo>
                  <a:pt x="489648" y="1527408"/>
                </a:lnTo>
                <a:lnTo>
                  <a:pt x="510068" y="1485375"/>
                </a:lnTo>
                <a:lnTo>
                  <a:pt x="539892" y="1450585"/>
                </a:lnTo>
                <a:lnTo>
                  <a:pt x="575054" y="1428186"/>
                </a:lnTo>
                <a:lnTo>
                  <a:pt x="611487" y="1423325"/>
                </a:lnTo>
                <a:lnTo>
                  <a:pt x="645124" y="1441149"/>
                </a:lnTo>
                <a:lnTo>
                  <a:pt x="1034025" y="1830033"/>
                </a:lnTo>
                <a:lnTo>
                  <a:pt x="1313119" y="1550951"/>
                </a:lnTo>
                <a:lnTo>
                  <a:pt x="1331103" y="1517315"/>
                </a:lnTo>
                <a:lnTo>
                  <a:pt x="1326591" y="1480884"/>
                </a:lnTo>
                <a:lnTo>
                  <a:pt x="1304540" y="1445724"/>
                </a:lnTo>
                <a:lnTo>
                  <a:pt x="1269908" y="1415901"/>
                </a:lnTo>
                <a:lnTo>
                  <a:pt x="1227650" y="1395483"/>
                </a:lnTo>
                <a:lnTo>
                  <a:pt x="1182723" y="1388535"/>
                </a:lnTo>
                <a:lnTo>
                  <a:pt x="1140376" y="1384219"/>
                </a:lnTo>
                <a:lnTo>
                  <a:pt x="1104192" y="1369650"/>
                </a:lnTo>
                <a:lnTo>
                  <a:pt x="1074569" y="1346516"/>
                </a:lnTo>
                <a:lnTo>
                  <a:pt x="1051906" y="1316505"/>
                </a:lnTo>
                <a:lnTo>
                  <a:pt x="1036599" y="1281307"/>
                </a:lnTo>
                <a:lnTo>
                  <a:pt x="1029047" y="1242609"/>
                </a:lnTo>
                <a:lnTo>
                  <a:pt x="1029649" y="1202099"/>
                </a:lnTo>
                <a:lnTo>
                  <a:pt x="1038802" y="1161465"/>
                </a:lnTo>
                <a:lnTo>
                  <a:pt x="1056904" y="1122396"/>
                </a:lnTo>
                <a:lnTo>
                  <a:pt x="1084354" y="1086580"/>
                </a:lnTo>
                <a:lnTo>
                  <a:pt x="1136313" y="1042991"/>
                </a:lnTo>
                <a:lnTo>
                  <a:pt x="1175732" y="1024542"/>
                </a:lnTo>
                <a:lnTo>
                  <a:pt x="1216880" y="1014877"/>
                </a:lnTo>
                <a:lnTo>
                  <a:pt x="1258014" y="1013654"/>
                </a:lnTo>
                <a:lnTo>
                  <a:pt x="1297392" y="1020528"/>
                </a:lnTo>
                <a:lnTo>
                  <a:pt x="1333269" y="1035157"/>
                </a:lnTo>
                <a:lnTo>
                  <a:pt x="1387550" y="1086306"/>
                </a:lnTo>
                <a:lnTo>
                  <a:pt x="1402468" y="1122140"/>
                </a:lnTo>
                <a:lnTo>
                  <a:pt x="1406913" y="1164357"/>
                </a:lnTo>
                <a:lnTo>
                  <a:pt x="1413861" y="1208487"/>
                </a:lnTo>
                <a:lnTo>
                  <a:pt x="1434280" y="1250521"/>
                </a:lnTo>
                <a:lnTo>
                  <a:pt x="1464104" y="1285310"/>
                </a:lnTo>
                <a:lnTo>
                  <a:pt x="1499266" y="1307709"/>
                </a:lnTo>
                <a:lnTo>
                  <a:pt x="1535699" y="1312570"/>
                </a:lnTo>
                <a:lnTo>
                  <a:pt x="1569336" y="1294746"/>
                </a:lnTo>
                <a:lnTo>
                  <a:pt x="1830129" y="1033967"/>
                </a:lnTo>
                <a:lnTo>
                  <a:pt x="1441228" y="645085"/>
                </a:lnTo>
                <a:lnTo>
                  <a:pt x="1423403" y="611450"/>
                </a:lnTo>
                <a:lnTo>
                  <a:pt x="1450664" y="539859"/>
                </a:lnTo>
                <a:lnTo>
                  <a:pt x="1485456" y="510036"/>
                </a:lnTo>
                <a:lnTo>
                  <a:pt x="1527491" y="489618"/>
                </a:lnTo>
                <a:lnTo>
                  <a:pt x="1571624" y="482670"/>
                </a:lnTo>
                <a:lnTo>
                  <a:pt x="1613843" y="478226"/>
                </a:lnTo>
                <a:lnTo>
                  <a:pt x="1649679" y="463308"/>
                </a:lnTo>
                <a:lnTo>
                  <a:pt x="1678789" y="439662"/>
                </a:lnTo>
                <a:lnTo>
                  <a:pt x="1700831" y="409030"/>
                </a:lnTo>
                <a:lnTo>
                  <a:pt x="1715460" y="373154"/>
                </a:lnTo>
                <a:lnTo>
                  <a:pt x="1722335" y="333779"/>
                </a:lnTo>
                <a:lnTo>
                  <a:pt x="1721111" y="292647"/>
                </a:lnTo>
                <a:lnTo>
                  <a:pt x="1711445" y="251501"/>
                </a:lnTo>
                <a:lnTo>
                  <a:pt x="1692996" y="212084"/>
                </a:lnTo>
                <a:lnTo>
                  <a:pt x="1665418" y="176140"/>
                </a:lnTo>
                <a:lnTo>
                  <a:pt x="1613586" y="132679"/>
                </a:lnTo>
                <a:lnTo>
                  <a:pt x="1574516" y="114578"/>
                </a:lnTo>
                <a:lnTo>
                  <a:pt x="1533880" y="105425"/>
                </a:lnTo>
                <a:lnTo>
                  <a:pt x="1493368" y="104824"/>
                </a:lnTo>
                <a:lnTo>
                  <a:pt x="1454668" y="112375"/>
                </a:lnTo>
                <a:lnTo>
                  <a:pt x="1419468" y="127681"/>
                </a:lnTo>
                <a:lnTo>
                  <a:pt x="1366321" y="179965"/>
                </a:lnTo>
                <a:lnTo>
                  <a:pt x="1351751" y="216147"/>
                </a:lnTo>
                <a:lnTo>
                  <a:pt x="1347434" y="258491"/>
                </a:lnTo>
                <a:lnTo>
                  <a:pt x="1340486" y="302622"/>
                </a:lnTo>
                <a:lnTo>
                  <a:pt x="1320067" y="344655"/>
                </a:lnTo>
                <a:lnTo>
                  <a:pt x="1290243" y="379445"/>
                </a:lnTo>
                <a:lnTo>
                  <a:pt x="1255080" y="401844"/>
                </a:lnTo>
                <a:lnTo>
                  <a:pt x="1218647" y="406705"/>
                </a:lnTo>
                <a:lnTo>
                  <a:pt x="1185010" y="388881"/>
                </a:lnTo>
                <a:lnTo>
                  <a:pt x="796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2975610" y="3202368"/>
            <a:ext cx="495998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531620" marR="5080" indent="-1519555">
              <a:lnSpc>
                <a:spcPct val="100800"/>
              </a:lnSpc>
              <a:spcBef>
                <a:spcPts val="85"/>
              </a:spcBef>
            </a:pPr>
            <a:r>
              <a:rPr dirty="0" sz="1800" spc="-25">
                <a:latin typeface="Arial MT"/>
                <a:cs typeface="Arial MT"/>
              </a:rPr>
              <a:t>¿Todos</a:t>
            </a:r>
            <a:r>
              <a:rPr dirty="0" sz="1800" spc="-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niños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tienen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cursar algún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</a:t>
            </a:r>
            <a:r>
              <a:rPr dirty="0" sz="1800" spc="-25">
                <a:latin typeface="Arial MT"/>
                <a:cs typeface="Arial MT"/>
              </a:rPr>
              <a:t> de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infantil?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15125" y="1828800"/>
              <a:ext cx="1276350" cy="361950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Hitos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11175" y="1929828"/>
            <a:ext cx="6029960" cy="1950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voltea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ambos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sentidos</a:t>
            </a:r>
            <a:endParaRPr sz="1800">
              <a:latin typeface="Arial MT"/>
              <a:cs typeface="Arial MT"/>
            </a:endParaRPr>
          </a:p>
          <a:p>
            <a:pPr marL="298450" marR="5080" indent="-286385">
              <a:lnSpc>
                <a:spcPct val="100800"/>
              </a:lnSpc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sienta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apoyándose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manos</a:t>
            </a:r>
            <a:r>
              <a:rPr dirty="0" sz="1800" spc="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más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adelante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sin </a:t>
            </a:r>
            <a:r>
              <a:rPr dirty="0" sz="1800" spc="-10">
                <a:latin typeface="Arial MT"/>
                <a:cs typeface="Arial MT"/>
              </a:rPr>
              <a:t>apoyarse.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spcBef>
                <a:spcPts val="20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Apoya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todo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peso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cuerpo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sobre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piernas.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ts val="2130"/>
              </a:lnSpc>
              <a:spcBef>
                <a:spcPts val="20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Agarra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cosas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mano.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ts val="2130"/>
              </a:lnSpc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Transfiere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objeto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mano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otra.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Usa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agarre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rastrillo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(no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agarre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pinza).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524379" y="4123372"/>
            <a:ext cx="204533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Times New Roman"/>
                <a:cs typeface="Times New Roman"/>
              </a:rPr>
              <a:t>Child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Mind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Institute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(2024).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901180" y="2425636"/>
            <a:ext cx="925194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7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meses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486025" y="4572000"/>
            <a:ext cx="2762250" cy="183832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15125" y="1828800"/>
              <a:ext cx="1276350" cy="361950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Hitos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21652" y="1715198"/>
            <a:ext cx="5703570" cy="222694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298450" marR="344805" indent="-286385">
              <a:lnSpc>
                <a:spcPct val="100800"/>
              </a:lnSpc>
              <a:spcBef>
                <a:spcPts val="85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arrastra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hacia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adelante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apoyado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vientre, </a:t>
            </a:r>
            <a:r>
              <a:rPr dirty="0" sz="1800">
                <a:latin typeface="Arial MT"/>
                <a:cs typeface="Arial MT"/>
              </a:rPr>
              <a:t>empujando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brazos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 </a:t>
            </a:r>
            <a:r>
              <a:rPr dirty="0" sz="1800" spc="-10">
                <a:latin typeface="Arial MT"/>
                <a:cs typeface="Arial MT"/>
              </a:rPr>
              <a:t>piernas.</a:t>
            </a:r>
            <a:endParaRPr sz="1800">
              <a:latin typeface="Arial MT"/>
              <a:cs typeface="Arial MT"/>
            </a:endParaRPr>
          </a:p>
          <a:p>
            <a:pPr marL="298450" marR="5080" indent="-286385">
              <a:lnSpc>
                <a:spcPct val="100800"/>
              </a:lnSpc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pone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posición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cuadrupedia,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apoyándose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en </a:t>
            </a:r>
            <a:r>
              <a:rPr dirty="0" sz="1800">
                <a:latin typeface="Arial MT"/>
                <a:cs typeface="Arial MT"/>
              </a:rPr>
              <a:t>sus manos y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rodillas.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ts val="2130"/>
              </a:lnSpc>
              <a:spcBef>
                <a:spcPts val="20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Gatea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apoyado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sus manos y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rodillas.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ts val="2130"/>
              </a:lnSpc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levanta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sí</a:t>
            </a:r>
            <a:r>
              <a:rPr dirty="0" sz="1800" spc="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mismo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hasta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pararse.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Camina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agarrándose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muebles.</a:t>
            </a:r>
            <a:endParaRPr sz="18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spcBef>
                <a:spcPts val="20"/>
              </a:spcBef>
              <a:buChar char="•"/>
              <a:tabLst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Podría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llegar 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dar dos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tres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pasos sin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apoyo.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534920" y="4185602"/>
            <a:ext cx="204533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Times New Roman"/>
                <a:cs typeface="Times New Roman"/>
              </a:rPr>
              <a:t>Child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Mind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Institute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(2024).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483104" y="4948491"/>
            <a:ext cx="214947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Child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Mind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Institute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(2024).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901180" y="2425636"/>
            <a:ext cx="105918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12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meses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33625" y="4486275"/>
            <a:ext cx="2609850" cy="188595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15125" y="1828800"/>
              <a:ext cx="1276350" cy="361950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Hitos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19747" y="1565592"/>
            <a:ext cx="5003800" cy="22269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Camina </a:t>
            </a:r>
            <a:r>
              <a:rPr dirty="0" sz="1800" spc="-20">
                <a:latin typeface="Times New Roman"/>
                <a:cs typeface="Times New Roman"/>
              </a:rPr>
              <a:t>solo.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20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Arrastra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juguetes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arrastre mientras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camina.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Sostiene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juguetes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mientras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camina.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ts val="2135"/>
              </a:lnSpc>
              <a:spcBef>
                <a:spcPts val="20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Empieza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correr.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ts val="2135"/>
              </a:lnSpc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puntillas.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Golpea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pelota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pie.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20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Sube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baja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muebles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sin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ayuda.</a:t>
            </a:r>
            <a:endParaRPr sz="18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Sube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baja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escaleras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apoyándose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10">
                <a:latin typeface="Times New Roman"/>
                <a:cs typeface="Times New Roman"/>
              </a:rPr>
              <a:t> pasamanos.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481579" y="4035742"/>
            <a:ext cx="214884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Child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Mind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Institute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(2024).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901180" y="2425636"/>
            <a:ext cx="75374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2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años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28975" y="4419600"/>
            <a:ext cx="1828800" cy="2295525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15125" y="1828800"/>
              <a:ext cx="1276350" cy="361950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Hitos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34657" y="1912302"/>
            <a:ext cx="5017770" cy="1673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7815" indent="-28511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Salta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cae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pies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juntos.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ct val="100000"/>
              </a:lnSpc>
              <a:spcBef>
                <a:spcPts val="20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Sube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baja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escaleras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sin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ayuda.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ts val="2130"/>
              </a:lnSpc>
              <a:spcBef>
                <a:spcPts val="20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Golpea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pelota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pie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hacia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adelante.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ts val="2130"/>
              </a:lnSpc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Lanza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pelota por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encima 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cabeza.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ct val="100000"/>
              </a:lnSpc>
              <a:spcBef>
                <a:spcPts val="1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Atrapa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pelota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rebote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mayoría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veces.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ct val="100000"/>
              </a:lnSpc>
              <a:spcBef>
                <a:spcPts val="20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mueve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hacia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adelante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hacia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atrás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agilidad.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396235" y="3838892"/>
            <a:ext cx="215074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Child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Mind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Institute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(2024).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901180" y="2425636"/>
            <a:ext cx="75374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4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años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486025" y="4362450"/>
            <a:ext cx="2628900" cy="177165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Hitos</a:t>
            </a:r>
            <a:r>
              <a:rPr dirty="0" sz="1550" spc="1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del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34657" y="1912302"/>
            <a:ext cx="5791835" cy="139763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298450" marR="5080" indent="-285750">
              <a:lnSpc>
                <a:spcPct val="100800"/>
              </a:lnSpc>
              <a:spcBef>
                <a:spcPts val="8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1800">
                <a:latin typeface="Times New Roman"/>
                <a:cs typeface="Times New Roman"/>
              </a:rPr>
              <a:t>Mantiene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equilibrio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sobre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pie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durante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diez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segundos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o </a:t>
            </a:r>
            <a:r>
              <a:rPr dirty="0" sz="1800" spc="-20">
                <a:latin typeface="Times New Roman"/>
                <a:cs typeface="Times New Roman"/>
              </a:rPr>
              <a:t>más.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ts val="2130"/>
              </a:lnSpc>
              <a:spcBef>
                <a:spcPts val="20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Salta,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da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volteretas.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ts val="2130"/>
              </a:lnSpc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columpia,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trepa.</a:t>
            </a:r>
            <a:endParaRPr sz="1800">
              <a:latin typeface="Times New Roman"/>
              <a:cs typeface="Times New Roman"/>
            </a:endParaRPr>
          </a:p>
          <a:p>
            <a:pPr marL="297815" indent="-285115">
              <a:lnSpc>
                <a:spcPct val="100000"/>
              </a:lnSpc>
              <a:spcBef>
                <a:spcPts val="1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1800">
                <a:latin typeface="Times New Roman"/>
                <a:cs typeface="Times New Roman"/>
              </a:rPr>
              <a:t>Puede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saltar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sobre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pie.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396235" y="3562286"/>
            <a:ext cx="215074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Child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Mind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Institute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(2024).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15125" y="1828800"/>
            <a:ext cx="1276350" cy="3619500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6901180" y="2425636"/>
            <a:ext cx="9556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Arial"/>
                <a:cs typeface="Arial"/>
              </a:rPr>
              <a:t>5-</a:t>
            </a:r>
            <a:r>
              <a:rPr dirty="0" sz="1800" b="1">
                <a:latin typeface="Arial"/>
                <a:cs typeface="Arial"/>
              </a:rPr>
              <a:t>6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años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247900" y="3810000"/>
            <a:ext cx="38481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4057713"/>
            <a:ext cx="7954009" cy="1019175"/>
            <a:chOff x="438150" y="4057713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4072001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4072001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429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6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20">
                <a:solidFill>
                  <a:srgbClr val="FFFFFF"/>
                </a:solidFill>
              </a:rPr>
              <a:t>DESARROLLO</a:t>
            </a:r>
            <a:r>
              <a:rPr dirty="0" sz="2400" spc="-10">
                <a:solidFill>
                  <a:srgbClr val="FFFFFF"/>
                </a:solidFill>
              </a:rPr>
              <a:t> MOTOR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525462" y="1710753"/>
            <a:ext cx="7303770" cy="33388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lvl="1" marL="515620" indent="-50292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BÁSICOS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FASES</a:t>
            </a:r>
            <a:r>
              <a:rPr dirty="0" sz="2400" spc="-170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9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HITOS</a:t>
            </a:r>
            <a:r>
              <a:rPr dirty="0" sz="2400" spc="-13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DEL</a:t>
            </a:r>
            <a:r>
              <a:rPr dirty="0" sz="2400" spc="-16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6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4984" indent="-502284">
              <a:lnSpc>
                <a:spcPts val="2870"/>
              </a:lnSpc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FACTORES</a:t>
            </a:r>
            <a:r>
              <a:rPr dirty="0" sz="2400" spc="-7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QUE</a:t>
            </a:r>
            <a:r>
              <a:rPr dirty="0" sz="2400" spc="-175">
                <a:latin typeface="Arial MT"/>
                <a:cs typeface="Arial MT"/>
              </a:rPr>
              <a:t> </a:t>
            </a:r>
            <a:r>
              <a:rPr dirty="0" sz="2400" spc="-40">
                <a:latin typeface="Arial MT"/>
                <a:cs typeface="Arial MT"/>
              </a:rPr>
              <a:t>AFECTAN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AL</a:t>
            </a:r>
            <a:r>
              <a:rPr dirty="0" sz="2400" spc="-15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CRECIMIENTO</a:t>
            </a:r>
            <a:r>
              <a:rPr dirty="0" sz="2400" spc="-80">
                <a:latin typeface="Arial MT"/>
                <a:cs typeface="Arial MT"/>
              </a:rPr>
              <a:t> </a:t>
            </a:r>
            <a:r>
              <a:rPr dirty="0" sz="2400" spc="-50">
                <a:latin typeface="Arial MT"/>
                <a:cs typeface="Arial MT"/>
              </a:rPr>
              <a:t>Y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70"/>
              </a:lnSpc>
            </a:pPr>
            <a:r>
              <a:rPr dirty="0" sz="2400">
                <a:latin typeface="Arial MT"/>
                <a:cs typeface="Arial MT"/>
              </a:rPr>
              <a:t>DESARROLLO</a:t>
            </a:r>
            <a:r>
              <a:rPr dirty="0" sz="2400" spc="-10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MOTOR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100451" y="2100326"/>
              <a:ext cx="1257300" cy="628650"/>
            </a:xfrm>
            <a:custGeom>
              <a:avLst/>
              <a:gdLst/>
              <a:ahLst/>
              <a:cxnLst/>
              <a:rect l="l" t="t" r="r" b="b"/>
              <a:pathLst>
                <a:path w="1257300" h="628650">
                  <a:moveTo>
                    <a:pt x="1194435" y="0"/>
                  </a:moveTo>
                  <a:lnTo>
                    <a:pt x="62865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4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5" y="628650"/>
                  </a:lnTo>
                  <a:lnTo>
                    <a:pt x="1194435" y="628650"/>
                  </a:lnTo>
                  <a:lnTo>
                    <a:pt x="1218884" y="623702"/>
                  </a:lnTo>
                  <a:lnTo>
                    <a:pt x="1238869" y="610219"/>
                  </a:lnTo>
                  <a:lnTo>
                    <a:pt x="1252352" y="590234"/>
                  </a:lnTo>
                  <a:lnTo>
                    <a:pt x="1257300" y="565785"/>
                  </a:lnTo>
                  <a:lnTo>
                    <a:pt x="1257300" y="62864"/>
                  </a:lnTo>
                  <a:lnTo>
                    <a:pt x="1252352" y="38361"/>
                  </a:lnTo>
                  <a:lnTo>
                    <a:pt x="1238869" y="18383"/>
                  </a:lnTo>
                  <a:lnTo>
                    <a:pt x="1218884" y="4929"/>
                  </a:lnTo>
                  <a:lnTo>
                    <a:pt x="1194435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100451" y="2100326"/>
              <a:ext cx="1257300" cy="628650"/>
            </a:xfrm>
            <a:custGeom>
              <a:avLst/>
              <a:gdLst/>
              <a:ahLst/>
              <a:cxnLst/>
              <a:rect l="l" t="t" r="r" b="b"/>
              <a:pathLst>
                <a:path w="1257300" h="628650">
                  <a:moveTo>
                    <a:pt x="0" y="62864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5" y="0"/>
                  </a:lnTo>
                  <a:lnTo>
                    <a:pt x="1194435" y="0"/>
                  </a:lnTo>
                  <a:lnTo>
                    <a:pt x="1218884" y="4929"/>
                  </a:lnTo>
                  <a:lnTo>
                    <a:pt x="1238869" y="18383"/>
                  </a:lnTo>
                  <a:lnTo>
                    <a:pt x="1252352" y="38361"/>
                  </a:lnTo>
                  <a:lnTo>
                    <a:pt x="1257300" y="62864"/>
                  </a:lnTo>
                  <a:lnTo>
                    <a:pt x="1257300" y="565785"/>
                  </a:lnTo>
                  <a:lnTo>
                    <a:pt x="1252352" y="590234"/>
                  </a:lnTo>
                  <a:lnTo>
                    <a:pt x="1238869" y="610219"/>
                  </a:lnTo>
                  <a:lnTo>
                    <a:pt x="1218884" y="623702"/>
                  </a:lnTo>
                  <a:lnTo>
                    <a:pt x="1194435" y="628650"/>
                  </a:lnTo>
                  <a:lnTo>
                    <a:pt x="62865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4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224276" y="2728976"/>
              <a:ext cx="126364" cy="472440"/>
            </a:xfrm>
            <a:custGeom>
              <a:avLst/>
              <a:gdLst/>
              <a:ahLst/>
              <a:cxnLst/>
              <a:rect l="l" t="t" r="r" b="b"/>
              <a:pathLst>
                <a:path w="126364" h="472439">
                  <a:moveTo>
                    <a:pt x="0" y="0"/>
                  </a:moveTo>
                  <a:lnTo>
                    <a:pt x="0" y="472059"/>
                  </a:lnTo>
                  <a:lnTo>
                    <a:pt x="125857" y="472059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348101" y="289090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4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946785" y="628650"/>
                  </a:lnTo>
                  <a:lnTo>
                    <a:pt x="971234" y="623702"/>
                  </a:lnTo>
                  <a:lnTo>
                    <a:pt x="991219" y="610219"/>
                  </a:lnTo>
                  <a:lnTo>
                    <a:pt x="1004702" y="590234"/>
                  </a:lnTo>
                  <a:lnTo>
                    <a:pt x="1009650" y="565785"/>
                  </a:lnTo>
                  <a:lnTo>
                    <a:pt x="1009650" y="62864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348101" y="289090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4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4"/>
                  </a:lnTo>
                  <a:lnTo>
                    <a:pt x="1009650" y="565785"/>
                  </a:lnTo>
                  <a:lnTo>
                    <a:pt x="1004702" y="590234"/>
                  </a:lnTo>
                  <a:lnTo>
                    <a:pt x="991219" y="610219"/>
                  </a:lnTo>
                  <a:lnTo>
                    <a:pt x="971234" y="623702"/>
                  </a:lnTo>
                  <a:lnTo>
                    <a:pt x="94678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4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1366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  <p:sp>
        <p:nvSpPr>
          <p:cNvPr id="19" name="object 19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032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Factores</a:t>
            </a:r>
            <a:r>
              <a:rPr dirty="0" sz="1550" spc="1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que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afectan</a:t>
            </a:r>
            <a:r>
              <a:rPr dirty="0" sz="1550" spc="1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al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crecimiento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al</a:t>
            </a:r>
            <a:r>
              <a:rPr dirty="0" sz="155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desarrollo</a:t>
            </a:r>
            <a:r>
              <a:rPr dirty="0" sz="1550" spc="114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motor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508121" y="3074098"/>
            <a:ext cx="68643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 MT"/>
                <a:cs typeface="Arial MT"/>
              </a:rPr>
              <a:t>Herencia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3209988" y="2714688"/>
            <a:ext cx="1162050" cy="1600200"/>
            <a:chOff x="3209988" y="2714688"/>
            <a:chExt cx="1162050" cy="1600200"/>
          </a:xfrm>
        </p:grpSpPr>
        <p:sp>
          <p:nvSpPr>
            <p:cNvPr id="22" name="object 22" descr=""/>
            <p:cNvSpPr/>
            <p:nvPr/>
          </p:nvSpPr>
          <p:spPr>
            <a:xfrm>
              <a:off x="3224276" y="2728976"/>
              <a:ext cx="126364" cy="1259205"/>
            </a:xfrm>
            <a:custGeom>
              <a:avLst/>
              <a:gdLst/>
              <a:ahLst/>
              <a:cxnLst/>
              <a:rect l="l" t="t" r="r" b="b"/>
              <a:pathLst>
                <a:path w="126364" h="1259204">
                  <a:moveTo>
                    <a:pt x="0" y="0"/>
                  </a:moveTo>
                  <a:lnTo>
                    <a:pt x="0" y="1258951"/>
                  </a:lnTo>
                  <a:lnTo>
                    <a:pt x="125857" y="1258951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3348101" y="367195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5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946785" y="628650"/>
                  </a:lnTo>
                  <a:lnTo>
                    <a:pt x="971234" y="623702"/>
                  </a:lnTo>
                  <a:lnTo>
                    <a:pt x="991219" y="610219"/>
                  </a:lnTo>
                  <a:lnTo>
                    <a:pt x="1004702" y="590234"/>
                  </a:lnTo>
                  <a:lnTo>
                    <a:pt x="1009650" y="565785"/>
                  </a:lnTo>
                  <a:lnTo>
                    <a:pt x="1009650" y="62865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348101" y="367195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5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5"/>
                  </a:lnTo>
                  <a:lnTo>
                    <a:pt x="1009650" y="565785"/>
                  </a:lnTo>
                  <a:lnTo>
                    <a:pt x="1004702" y="590234"/>
                  </a:lnTo>
                  <a:lnTo>
                    <a:pt x="991219" y="610219"/>
                  </a:lnTo>
                  <a:lnTo>
                    <a:pt x="971234" y="623702"/>
                  </a:lnTo>
                  <a:lnTo>
                    <a:pt x="94678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457575" y="3862006"/>
            <a:ext cx="78295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 MT"/>
                <a:cs typeface="Arial MT"/>
              </a:rPr>
              <a:t>Hormonas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3209988" y="2714688"/>
            <a:ext cx="1162050" cy="2390775"/>
            <a:chOff x="3209988" y="2714688"/>
            <a:chExt cx="1162050" cy="2390775"/>
          </a:xfrm>
        </p:grpSpPr>
        <p:sp>
          <p:nvSpPr>
            <p:cNvPr id="27" name="object 27" descr=""/>
            <p:cNvSpPr/>
            <p:nvPr/>
          </p:nvSpPr>
          <p:spPr>
            <a:xfrm>
              <a:off x="3224276" y="2728976"/>
              <a:ext cx="126364" cy="2045970"/>
            </a:xfrm>
            <a:custGeom>
              <a:avLst/>
              <a:gdLst/>
              <a:ahLst/>
              <a:cxnLst/>
              <a:rect l="l" t="t" r="r" b="b"/>
              <a:pathLst>
                <a:path w="126364" h="2045970">
                  <a:moveTo>
                    <a:pt x="0" y="0"/>
                  </a:moveTo>
                  <a:lnTo>
                    <a:pt x="0" y="2045716"/>
                  </a:lnTo>
                  <a:lnTo>
                    <a:pt x="125857" y="2045716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348101" y="446252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5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946785" y="628650"/>
                  </a:lnTo>
                  <a:lnTo>
                    <a:pt x="971234" y="623702"/>
                  </a:lnTo>
                  <a:lnTo>
                    <a:pt x="991219" y="610219"/>
                  </a:lnTo>
                  <a:lnTo>
                    <a:pt x="1004702" y="590234"/>
                  </a:lnTo>
                  <a:lnTo>
                    <a:pt x="1009650" y="565785"/>
                  </a:lnTo>
                  <a:lnTo>
                    <a:pt x="1009650" y="62865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348101" y="446252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5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5"/>
                  </a:lnTo>
                  <a:lnTo>
                    <a:pt x="1009650" y="565785"/>
                  </a:lnTo>
                  <a:lnTo>
                    <a:pt x="1004702" y="590234"/>
                  </a:lnTo>
                  <a:lnTo>
                    <a:pt x="991219" y="610219"/>
                  </a:lnTo>
                  <a:lnTo>
                    <a:pt x="971234" y="623702"/>
                  </a:lnTo>
                  <a:lnTo>
                    <a:pt x="94678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650615" y="4650485"/>
            <a:ext cx="40132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0">
                <a:latin typeface="Arial MT"/>
                <a:cs typeface="Arial MT"/>
              </a:rPr>
              <a:t>Sexo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3209988" y="2714688"/>
            <a:ext cx="1162050" cy="3171825"/>
            <a:chOff x="3209988" y="2714688"/>
            <a:chExt cx="1162050" cy="3171825"/>
          </a:xfrm>
        </p:grpSpPr>
        <p:sp>
          <p:nvSpPr>
            <p:cNvPr id="32" name="object 32" descr=""/>
            <p:cNvSpPr/>
            <p:nvPr/>
          </p:nvSpPr>
          <p:spPr>
            <a:xfrm>
              <a:off x="3224276" y="2728976"/>
              <a:ext cx="126364" cy="2832735"/>
            </a:xfrm>
            <a:custGeom>
              <a:avLst/>
              <a:gdLst/>
              <a:ahLst/>
              <a:cxnLst/>
              <a:rect l="l" t="t" r="r" b="b"/>
              <a:pathLst>
                <a:path w="126364" h="2832735">
                  <a:moveTo>
                    <a:pt x="0" y="0"/>
                  </a:moveTo>
                  <a:lnTo>
                    <a:pt x="0" y="2832608"/>
                  </a:lnTo>
                  <a:lnTo>
                    <a:pt x="125857" y="2832608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3348101" y="524357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5"/>
                  </a:lnTo>
                  <a:lnTo>
                    <a:pt x="0" y="565721"/>
                  </a:lnTo>
                  <a:lnTo>
                    <a:pt x="4929" y="590192"/>
                  </a:lnTo>
                  <a:lnTo>
                    <a:pt x="18383" y="610174"/>
                  </a:lnTo>
                  <a:lnTo>
                    <a:pt x="38361" y="623646"/>
                  </a:lnTo>
                  <a:lnTo>
                    <a:pt x="62864" y="628586"/>
                  </a:lnTo>
                  <a:lnTo>
                    <a:pt x="946785" y="628586"/>
                  </a:lnTo>
                  <a:lnTo>
                    <a:pt x="971234" y="623646"/>
                  </a:lnTo>
                  <a:lnTo>
                    <a:pt x="991219" y="610174"/>
                  </a:lnTo>
                  <a:lnTo>
                    <a:pt x="1004702" y="590192"/>
                  </a:lnTo>
                  <a:lnTo>
                    <a:pt x="1009650" y="565721"/>
                  </a:lnTo>
                  <a:lnTo>
                    <a:pt x="1009650" y="62865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3348101" y="524357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5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5"/>
                  </a:lnTo>
                  <a:lnTo>
                    <a:pt x="1009650" y="565721"/>
                  </a:lnTo>
                  <a:lnTo>
                    <a:pt x="1004702" y="590192"/>
                  </a:lnTo>
                  <a:lnTo>
                    <a:pt x="991219" y="610174"/>
                  </a:lnTo>
                  <a:lnTo>
                    <a:pt x="971234" y="623646"/>
                  </a:lnTo>
                  <a:lnTo>
                    <a:pt x="946785" y="628586"/>
                  </a:lnTo>
                  <a:lnTo>
                    <a:pt x="62864" y="628586"/>
                  </a:lnTo>
                  <a:lnTo>
                    <a:pt x="38361" y="623646"/>
                  </a:lnTo>
                  <a:lnTo>
                    <a:pt x="18383" y="610174"/>
                  </a:lnTo>
                  <a:lnTo>
                    <a:pt x="4929" y="590192"/>
                  </a:lnTo>
                  <a:lnTo>
                    <a:pt x="0" y="565721"/>
                  </a:lnTo>
                  <a:lnTo>
                    <a:pt x="0" y="6286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3645915" y="5437822"/>
            <a:ext cx="41084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20">
                <a:latin typeface="Arial MT"/>
                <a:cs typeface="Arial MT"/>
              </a:rPr>
              <a:t>Raza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4657788" y="2086038"/>
            <a:ext cx="1285875" cy="657225"/>
            <a:chOff x="4657788" y="2086038"/>
            <a:chExt cx="1285875" cy="657225"/>
          </a:xfrm>
        </p:grpSpPr>
        <p:sp>
          <p:nvSpPr>
            <p:cNvPr id="37" name="object 37" descr=""/>
            <p:cNvSpPr/>
            <p:nvPr/>
          </p:nvSpPr>
          <p:spPr>
            <a:xfrm>
              <a:off x="4672076" y="2100326"/>
              <a:ext cx="1257300" cy="628650"/>
            </a:xfrm>
            <a:custGeom>
              <a:avLst/>
              <a:gdLst/>
              <a:ahLst/>
              <a:cxnLst/>
              <a:rect l="l" t="t" r="r" b="b"/>
              <a:pathLst>
                <a:path w="1257300" h="628650">
                  <a:moveTo>
                    <a:pt x="119443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4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1194435" y="628650"/>
                  </a:lnTo>
                  <a:lnTo>
                    <a:pt x="1218884" y="623702"/>
                  </a:lnTo>
                  <a:lnTo>
                    <a:pt x="1238869" y="610219"/>
                  </a:lnTo>
                  <a:lnTo>
                    <a:pt x="1252352" y="590234"/>
                  </a:lnTo>
                  <a:lnTo>
                    <a:pt x="1257300" y="565785"/>
                  </a:lnTo>
                  <a:lnTo>
                    <a:pt x="1257300" y="62864"/>
                  </a:lnTo>
                  <a:lnTo>
                    <a:pt x="1252352" y="38361"/>
                  </a:lnTo>
                  <a:lnTo>
                    <a:pt x="1238869" y="18383"/>
                  </a:lnTo>
                  <a:lnTo>
                    <a:pt x="1218884" y="4929"/>
                  </a:lnTo>
                  <a:lnTo>
                    <a:pt x="1194435" y="0"/>
                  </a:lnTo>
                  <a:close/>
                </a:path>
              </a:pathLst>
            </a:custGeom>
            <a:solidFill>
              <a:srgbClr val="F7D2D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672076" y="2100326"/>
              <a:ext cx="1257300" cy="628650"/>
            </a:xfrm>
            <a:custGeom>
              <a:avLst/>
              <a:gdLst/>
              <a:ahLst/>
              <a:cxnLst/>
              <a:rect l="l" t="t" r="r" b="b"/>
              <a:pathLst>
                <a:path w="1257300" h="628650">
                  <a:moveTo>
                    <a:pt x="0" y="62864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1194435" y="0"/>
                  </a:lnTo>
                  <a:lnTo>
                    <a:pt x="1218884" y="4929"/>
                  </a:lnTo>
                  <a:lnTo>
                    <a:pt x="1238869" y="18383"/>
                  </a:lnTo>
                  <a:lnTo>
                    <a:pt x="1252352" y="38361"/>
                  </a:lnTo>
                  <a:lnTo>
                    <a:pt x="1257300" y="62864"/>
                  </a:lnTo>
                  <a:lnTo>
                    <a:pt x="1257300" y="565785"/>
                  </a:lnTo>
                  <a:lnTo>
                    <a:pt x="1252352" y="590234"/>
                  </a:lnTo>
                  <a:lnTo>
                    <a:pt x="1238869" y="610219"/>
                  </a:lnTo>
                  <a:lnTo>
                    <a:pt x="1218884" y="623702"/>
                  </a:lnTo>
                  <a:lnTo>
                    <a:pt x="119443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4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210184" y="1622742"/>
            <a:ext cx="8362950" cy="916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Crecimiento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8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desarrollo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son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dos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procesos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dinámicos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íntimamente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relacionados.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40"/>
              </a:spcBef>
            </a:pPr>
            <a:endParaRPr sz="1800">
              <a:latin typeface="Arial MT"/>
              <a:cs typeface="Arial MT"/>
            </a:endParaRPr>
          </a:p>
          <a:p>
            <a:pPr algn="ctr" marL="280670">
              <a:lnSpc>
                <a:spcPct val="100000"/>
              </a:lnSpc>
              <a:tabLst>
                <a:tab pos="1819275" algn="l"/>
              </a:tabLst>
            </a:pPr>
            <a:r>
              <a:rPr dirty="0" sz="1700" spc="-10">
                <a:latin typeface="Arial MT"/>
                <a:cs typeface="Arial MT"/>
              </a:rPr>
              <a:t>Intrínsecos</a:t>
            </a:r>
            <a:r>
              <a:rPr dirty="0" sz="1700">
                <a:latin typeface="Arial MT"/>
                <a:cs typeface="Arial MT"/>
              </a:rPr>
              <a:t>	</a:t>
            </a:r>
            <a:r>
              <a:rPr dirty="0" sz="1700" spc="-10">
                <a:latin typeface="Arial MT"/>
                <a:cs typeface="Arial MT"/>
              </a:rPr>
              <a:t>Extrínsecos</a:t>
            </a:r>
            <a:endParaRPr sz="1700">
              <a:latin typeface="Arial MT"/>
              <a:cs typeface="Arial MT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4781613" y="2714688"/>
            <a:ext cx="1162050" cy="819150"/>
            <a:chOff x="4781613" y="2714688"/>
            <a:chExt cx="1162050" cy="819150"/>
          </a:xfrm>
        </p:grpSpPr>
        <p:sp>
          <p:nvSpPr>
            <p:cNvPr id="41" name="object 41" descr=""/>
            <p:cNvSpPr/>
            <p:nvPr/>
          </p:nvSpPr>
          <p:spPr>
            <a:xfrm>
              <a:off x="4795901" y="2728976"/>
              <a:ext cx="126364" cy="472440"/>
            </a:xfrm>
            <a:custGeom>
              <a:avLst/>
              <a:gdLst/>
              <a:ahLst/>
              <a:cxnLst/>
              <a:rect l="l" t="t" r="r" b="b"/>
              <a:pathLst>
                <a:path w="126364" h="472439">
                  <a:moveTo>
                    <a:pt x="0" y="0"/>
                  </a:moveTo>
                  <a:lnTo>
                    <a:pt x="0" y="472059"/>
                  </a:lnTo>
                  <a:lnTo>
                    <a:pt x="125857" y="472059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919726" y="289090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4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946785" y="628650"/>
                  </a:lnTo>
                  <a:lnTo>
                    <a:pt x="971234" y="623702"/>
                  </a:lnTo>
                  <a:lnTo>
                    <a:pt x="991219" y="610219"/>
                  </a:lnTo>
                  <a:lnTo>
                    <a:pt x="1004702" y="590234"/>
                  </a:lnTo>
                  <a:lnTo>
                    <a:pt x="1009650" y="565785"/>
                  </a:lnTo>
                  <a:lnTo>
                    <a:pt x="1009650" y="62864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4919726" y="289090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4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4"/>
                  </a:lnTo>
                  <a:lnTo>
                    <a:pt x="1009650" y="565785"/>
                  </a:lnTo>
                  <a:lnTo>
                    <a:pt x="1004702" y="590234"/>
                  </a:lnTo>
                  <a:lnTo>
                    <a:pt x="991219" y="610219"/>
                  </a:lnTo>
                  <a:lnTo>
                    <a:pt x="971234" y="623702"/>
                  </a:lnTo>
                  <a:lnTo>
                    <a:pt x="94678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4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 descr=""/>
          <p:cNvSpPr txBox="1"/>
          <p:nvPr/>
        </p:nvSpPr>
        <p:spPr>
          <a:xfrm>
            <a:off x="5088001" y="3074098"/>
            <a:ext cx="67945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 MT"/>
                <a:cs typeface="Arial MT"/>
              </a:rPr>
              <a:t>Nutrición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4781613" y="2714688"/>
            <a:ext cx="1162050" cy="1600200"/>
            <a:chOff x="4781613" y="2714688"/>
            <a:chExt cx="1162050" cy="1600200"/>
          </a:xfrm>
        </p:grpSpPr>
        <p:sp>
          <p:nvSpPr>
            <p:cNvPr id="46" name="object 46" descr=""/>
            <p:cNvSpPr/>
            <p:nvPr/>
          </p:nvSpPr>
          <p:spPr>
            <a:xfrm>
              <a:off x="4795901" y="2728976"/>
              <a:ext cx="126364" cy="1259205"/>
            </a:xfrm>
            <a:custGeom>
              <a:avLst/>
              <a:gdLst/>
              <a:ahLst/>
              <a:cxnLst/>
              <a:rect l="l" t="t" r="r" b="b"/>
              <a:pathLst>
                <a:path w="126364" h="1259204">
                  <a:moveTo>
                    <a:pt x="0" y="0"/>
                  </a:moveTo>
                  <a:lnTo>
                    <a:pt x="0" y="1258951"/>
                  </a:lnTo>
                  <a:lnTo>
                    <a:pt x="125857" y="1258951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4919726" y="367195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5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946785" y="628650"/>
                  </a:lnTo>
                  <a:lnTo>
                    <a:pt x="971234" y="623702"/>
                  </a:lnTo>
                  <a:lnTo>
                    <a:pt x="991219" y="610219"/>
                  </a:lnTo>
                  <a:lnTo>
                    <a:pt x="1004702" y="590234"/>
                  </a:lnTo>
                  <a:lnTo>
                    <a:pt x="1009650" y="565785"/>
                  </a:lnTo>
                  <a:lnTo>
                    <a:pt x="1009650" y="62865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4919726" y="3671951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5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5"/>
                  </a:lnTo>
                  <a:lnTo>
                    <a:pt x="1009650" y="565785"/>
                  </a:lnTo>
                  <a:lnTo>
                    <a:pt x="1004702" y="590234"/>
                  </a:lnTo>
                  <a:lnTo>
                    <a:pt x="991219" y="610219"/>
                  </a:lnTo>
                  <a:lnTo>
                    <a:pt x="971234" y="623702"/>
                  </a:lnTo>
                  <a:lnTo>
                    <a:pt x="94678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 descr=""/>
          <p:cNvSpPr txBox="1"/>
          <p:nvPr/>
        </p:nvSpPr>
        <p:spPr>
          <a:xfrm>
            <a:off x="4964176" y="3862006"/>
            <a:ext cx="92456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 MT"/>
                <a:cs typeface="Arial MT"/>
              </a:rPr>
              <a:t>Enfermedad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4781613" y="2714688"/>
            <a:ext cx="1162050" cy="2390775"/>
            <a:chOff x="4781613" y="2714688"/>
            <a:chExt cx="1162050" cy="2390775"/>
          </a:xfrm>
        </p:grpSpPr>
        <p:sp>
          <p:nvSpPr>
            <p:cNvPr id="51" name="object 51" descr=""/>
            <p:cNvSpPr/>
            <p:nvPr/>
          </p:nvSpPr>
          <p:spPr>
            <a:xfrm>
              <a:off x="4795901" y="2728976"/>
              <a:ext cx="126364" cy="2045970"/>
            </a:xfrm>
            <a:custGeom>
              <a:avLst/>
              <a:gdLst/>
              <a:ahLst/>
              <a:cxnLst/>
              <a:rect l="l" t="t" r="r" b="b"/>
              <a:pathLst>
                <a:path w="126364" h="2045970">
                  <a:moveTo>
                    <a:pt x="0" y="0"/>
                  </a:moveTo>
                  <a:lnTo>
                    <a:pt x="0" y="2045716"/>
                  </a:lnTo>
                  <a:lnTo>
                    <a:pt x="125857" y="2045716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919726" y="446252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5"/>
                  </a:lnTo>
                  <a:lnTo>
                    <a:pt x="0" y="565785"/>
                  </a:lnTo>
                  <a:lnTo>
                    <a:pt x="4929" y="590234"/>
                  </a:lnTo>
                  <a:lnTo>
                    <a:pt x="18383" y="610219"/>
                  </a:lnTo>
                  <a:lnTo>
                    <a:pt x="38361" y="623702"/>
                  </a:lnTo>
                  <a:lnTo>
                    <a:pt x="62864" y="628650"/>
                  </a:lnTo>
                  <a:lnTo>
                    <a:pt x="946785" y="628650"/>
                  </a:lnTo>
                  <a:lnTo>
                    <a:pt x="971234" y="623702"/>
                  </a:lnTo>
                  <a:lnTo>
                    <a:pt x="991219" y="610219"/>
                  </a:lnTo>
                  <a:lnTo>
                    <a:pt x="1004702" y="590234"/>
                  </a:lnTo>
                  <a:lnTo>
                    <a:pt x="1009650" y="565785"/>
                  </a:lnTo>
                  <a:lnTo>
                    <a:pt x="1009650" y="62865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4919726" y="446252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5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5"/>
                  </a:lnTo>
                  <a:lnTo>
                    <a:pt x="1009650" y="565785"/>
                  </a:lnTo>
                  <a:lnTo>
                    <a:pt x="1004702" y="590234"/>
                  </a:lnTo>
                  <a:lnTo>
                    <a:pt x="991219" y="610219"/>
                  </a:lnTo>
                  <a:lnTo>
                    <a:pt x="971234" y="623702"/>
                  </a:lnTo>
                  <a:lnTo>
                    <a:pt x="946785" y="628650"/>
                  </a:lnTo>
                  <a:lnTo>
                    <a:pt x="62864" y="628650"/>
                  </a:lnTo>
                  <a:lnTo>
                    <a:pt x="38361" y="623702"/>
                  </a:lnTo>
                  <a:lnTo>
                    <a:pt x="18383" y="610219"/>
                  </a:lnTo>
                  <a:lnTo>
                    <a:pt x="4929" y="590234"/>
                  </a:lnTo>
                  <a:lnTo>
                    <a:pt x="0" y="565785"/>
                  </a:lnTo>
                  <a:lnTo>
                    <a:pt x="0" y="6286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5202809" y="4650485"/>
            <a:ext cx="44894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 MT"/>
                <a:cs typeface="Arial MT"/>
              </a:rPr>
              <a:t>Clima</a:t>
            </a:r>
            <a:endParaRPr sz="1250">
              <a:latin typeface="Arial MT"/>
              <a:cs typeface="Arial MT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4781613" y="2714688"/>
            <a:ext cx="1162050" cy="3171825"/>
            <a:chOff x="4781613" y="2714688"/>
            <a:chExt cx="1162050" cy="3171825"/>
          </a:xfrm>
        </p:grpSpPr>
        <p:sp>
          <p:nvSpPr>
            <p:cNvPr id="56" name="object 56" descr=""/>
            <p:cNvSpPr/>
            <p:nvPr/>
          </p:nvSpPr>
          <p:spPr>
            <a:xfrm>
              <a:off x="4795901" y="2728976"/>
              <a:ext cx="126364" cy="2832735"/>
            </a:xfrm>
            <a:custGeom>
              <a:avLst/>
              <a:gdLst/>
              <a:ahLst/>
              <a:cxnLst/>
              <a:rect l="l" t="t" r="r" b="b"/>
              <a:pathLst>
                <a:path w="126364" h="2832735">
                  <a:moveTo>
                    <a:pt x="0" y="0"/>
                  </a:moveTo>
                  <a:lnTo>
                    <a:pt x="0" y="2832608"/>
                  </a:lnTo>
                  <a:lnTo>
                    <a:pt x="125857" y="2832608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919726" y="524357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946785" y="0"/>
                  </a:moveTo>
                  <a:lnTo>
                    <a:pt x="62864" y="0"/>
                  </a:lnTo>
                  <a:lnTo>
                    <a:pt x="38361" y="4929"/>
                  </a:lnTo>
                  <a:lnTo>
                    <a:pt x="18383" y="18383"/>
                  </a:lnTo>
                  <a:lnTo>
                    <a:pt x="4929" y="38361"/>
                  </a:lnTo>
                  <a:lnTo>
                    <a:pt x="0" y="62865"/>
                  </a:lnTo>
                  <a:lnTo>
                    <a:pt x="0" y="565721"/>
                  </a:lnTo>
                  <a:lnTo>
                    <a:pt x="4929" y="590192"/>
                  </a:lnTo>
                  <a:lnTo>
                    <a:pt x="18383" y="610174"/>
                  </a:lnTo>
                  <a:lnTo>
                    <a:pt x="38361" y="623646"/>
                  </a:lnTo>
                  <a:lnTo>
                    <a:pt x="62864" y="628586"/>
                  </a:lnTo>
                  <a:lnTo>
                    <a:pt x="946785" y="628586"/>
                  </a:lnTo>
                  <a:lnTo>
                    <a:pt x="971234" y="623646"/>
                  </a:lnTo>
                  <a:lnTo>
                    <a:pt x="991219" y="610174"/>
                  </a:lnTo>
                  <a:lnTo>
                    <a:pt x="1004702" y="590192"/>
                  </a:lnTo>
                  <a:lnTo>
                    <a:pt x="1009650" y="565721"/>
                  </a:lnTo>
                  <a:lnTo>
                    <a:pt x="1009650" y="62865"/>
                  </a:lnTo>
                  <a:lnTo>
                    <a:pt x="1004702" y="38361"/>
                  </a:lnTo>
                  <a:lnTo>
                    <a:pt x="991219" y="18383"/>
                  </a:lnTo>
                  <a:lnTo>
                    <a:pt x="971234" y="4929"/>
                  </a:lnTo>
                  <a:lnTo>
                    <a:pt x="94678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919726" y="5243576"/>
              <a:ext cx="1009650" cy="628650"/>
            </a:xfrm>
            <a:custGeom>
              <a:avLst/>
              <a:gdLst/>
              <a:ahLst/>
              <a:cxnLst/>
              <a:rect l="l" t="t" r="r" b="b"/>
              <a:pathLst>
                <a:path w="1009650" h="628650">
                  <a:moveTo>
                    <a:pt x="0" y="62865"/>
                  </a:moveTo>
                  <a:lnTo>
                    <a:pt x="4929" y="38361"/>
                  </a:lnTo>
                  <a:lnTo>
                    <a:pt x="18383" y="18383"/>
                  </a:lnTo>
                  <a:lnTo>
                    <a:pt x="38361" y="4929"/>
                  </a:lnTo>
                  <a:lnTo>
                    <a:pt x="62864" y="0"/>
                  </a:lnTo>
                  <a:lnTo>
                    <a:pt x="946785" y="0"/>
                  </a:lnTo>
                  <a:lnTo>
                    <a:pt x="971234" y="4929"/>
                  </a:lnTo>
                  <a:lnTo>
                    <a:pt x="991219" y="18383"/>
                  </a:lnTo>
                  <a:lnTo>
                    <a:pt x="1004702" y="38361"/>
                  </a:lnTo>
                  <a:lnTo>
                    <a:pt x="1009650" y="62865"/>
                  </a:lnTo>
                  <a:lnTo>
                    <a:pt x="1009650" y="565721"/>
                  </a:lnTo>
                  <a:lnTo>
                    <a:pt x="1004702" y="590192"/>
                  </a:lnTo>
                  <a:lnTo>
                    <a:pt x="991219" y="610174"/>
                  </a:lnTo>
                  <a:lnTo>
                    <a:pt x="971234" y="623646"/>
                  </a:lnTo>
                  <a:lnTo>
                    <a:pt x="946785" y="628586"/>
                  </a:lnTo>
                  <a:lnTo>
                    <a:pt x="62864" y="628586"/>
                  </a:lnTo>
                  <a:lnTo>
                    <a:pt x="38361" y="623646"/>
                  </a:lnTo>
                  <a:lnTo>
                    <a:pt x="18383" y="610174"/>
                  </a:lnTo>
                  <a:lnTo>
                    <a:pt x="4929" y="590192"/>
                  </a:lnTo>
                  <a:lnTo>
                    <a:pt x="0" y="565721"/>
                  </a:lnTo>
                  <a:lnTo>
                    <a:pt x="0" y="6286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5308600" y="5437822"/>
            <a:ext cx="24511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35">
                <a:latin typeface="Arial MT"/>
                <a:cs typeface="Arial MT"/>
              </a:rPr>
              <a:t>AF</a:t>
            </a:r>
            <a:endParaRPr sz="12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25462" y="1354137"/>
            <a:ext cx="7454900" cy="4382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0" b="1">
                <a:latin typeface="Arial"/>
                <a:cs typeface="Arial"/>
              </a:rPr>
              <a:t>BIBLIOGRAFÍA: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5"/>
              </a:spcBef>
            </a:pP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Arial MT"/>
                <a:cs typeface="Arial MT"/>
              </a:rPr>
              <a:t>Berk,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L.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(2001).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i="1">
                <a:latin typeface="Arial"/>
                <a:cs typeface="Arial"/>
              </a:rPr>
              <a:t>El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desarrollo</a:t>
            </a:r>
            <a:r>
              <a:rPr dirty="0" sz="1800" spc="-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del</a:t>
            </a:r>
            <a:r>
              <a:rPr dirty="0" sz="1800" spc="-3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niño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del</a:t>
            </a:r>
            <a:r>
              <a:rPr dirty="0" sz="1800" spc="-3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adolescente.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>
                <a:latin typeface="Arial MT"/>
                <a:cs typeface="Arial MT"/>
              </a:rPr>
              <a:t>Prentice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Hall.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1800">
              <a:latin typeface="Arial MT"/>
              <a:cs typeface="Arial MT"/>
            </a:endParaRPr>
          </a:p>
          <a:p>
            <a:pPr marL="12700" marR="8890">
              <a:lnSpc>
                <a:spcPct val="100800"/>
              </a:lnSpc>
              <a:tabLst>
                <a:tab pos="716280" algn="l"/>
                <a:tab pos="1076960" algn="l"/>
                <a:tab pos="1463675" algn="l"/>
                <a:tab pos="2357755" algn="l"/>
                <a:tab pos="3214370" algn="l"/>
                <a:tab pos="3765550" algn="l"/>
                <a:tab pos="4800600" algn="l"/>
                <a:tab pos="5822315" algn="l"/>
                <a:tab pos="6767830" algn="l"/>
              </a:tabLst>
            </a:pPr>
            <a:r>
              <a:rPr dirty="0" sz="1800" spc="-10">
                <a:solidFill>
                  <a:srgbClr val="212121"/>
                </a:solidFill>
                <a:latin typeface="Arial MT"/>
                <a:cs typeface="Arial MT"/>
              </a:rPr>
              <a:t>Berk,</a:t>
            </a:r>
            <a:r>
              <a:rPr dirty="0" sz="1800">
                <a:solidFill>
                  <a:srgbClr val="212121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12121"/>
                </a:solidFill>
                <a:latin typeface="Arial MT"/>
                <a:cs typeface="Arial MT"/>
              </a:rPr>
              <a:t>L.</a:t>
            </a:r>
            <a:r>
              <a:rPr dirty="0" sz="1800">
                <a:solidFill>
                  <a:srgbClr val="212121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12121"/>
                </a:solidFill>
                <a:latin typeface="Arial MT"/>
                <a:cs typeface="Arial MT"/>
              </a:rPr>
              <a:t>E.</a:t>
            </a:r>
            <a:r>
              <a:rPr dirty="0" sz="1800">
                <a:solidFill>
                  <a:srgbClr val="212121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12121"/>
                </a:solidFill>
                <a:latin typeface="Arial MT"/>
                <a:cs typeface="Arial MT"/>
              </a:rPr>
              <a:t>(2022).</a:t>
            </a:r>
            <a:r>
              <a:rPr dirty="0" sz="1800">
                <a:solidFill>
                  <a:srgbClr val="212121"/>
                </a:solidFill>
                <a:latin typeface="Arial MT"/>
                <a:cs typeface="Arial MT"/>
              </a:rPr>
              <a:t>	</a:t>
            </a:r>
            <a:r>
              <a:rPr dirty="0" sz="1800" spc="-10" i="1">
                <a:solidFill>
                  <a:srgbClr val="212121"/>
                </a:solidFill>
                <a:latin typeface="Arial"/>
                <a:cs typeface="Arial"/>
              </a:rPr>
              <a:t>Infants</a:t>
            </a:r>
            <a:r>
              <a:rPr dirty="0" sz="1800" i="1">
                <a:solidFill>
                  <a:srgbClr val="212121"/>
                </a:solidFill>
                <a:latin typeface="Arial"/>
                <a:cs typeface="Arial"/>
              </a:rPr>
              <a:t>	</a:t>
            </a:r>
            <a:r>
              <a:rPr dirty="0" sz="1800" spc="-25" i="1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dirty="0" sz="1800" i="1">
                <a:solidFill>
                  <a:srgbClr val="212121"/>
                </a:solidFill>
                <a:latin typeface="Arial"/>
                <a:cs typeface="Arial"/>
              </a:rPr>
              <a:t>	</a:t>
            </a:r>
            <a:r>
              <a:rPr dirty="0" sz="1800" spc="-10" i="1">
                <a:solidFill>
                  <a:srgbClr val="212121"/>
                </a:solidFill>
                <a:latin typeface="Arial"/>
                <a:cs typeface="Arial"/>
              </a:rPr>
              <a:t>children:</a:t>
            </a:r>
            <a:r>
              <a:rPr dirty="0" sz="1800" i="1">
                <a:solidFill>
                  <a:srgbClr val="212121"/>
                </a:solidFill>
                <a:latin typeface="Arial"/>
                <a:cs typeface="Arial"/>
              </a:rPr>
              <a:t>	</a:t>
            </a:r>
            <a:r>
              <a:rPr dirty="0" sz="1800" spc="-10" i="1">
                <a:solidFill>
                  <a:srgbClr val="212121"/>
                </a:solidFill>
                <a:latin typeface="Arial"/>
                <a:cs typeface="Arial"/>
              </a:rPr>
              <a:t>Prenatal</a:t>
            </a:r>
            <a:r>
              <a:rPr dirty="0" sz="1800" i="1">
                <a:solidFill>
                  <a:srgbClr val="212121"/>
                </a:solidFill>
                <a:latin typeface="Arial"/>
                <a:cs typeface="Arial"/>
              </a:rPr>
              <a:t>	</a:t>
            </a:r>
            <a:r>
              <a:rPr dirty="0" sz="1800" spc="-10" i="1">
                <a:solidFill>
                  <a:srgbClr val="212121"/>
                </a:solidFill>
                <a:latin typeface="Arial"/>
                <a:cs typeface="Arial"/>
              </a:rPr>
              <a:t>through</a:t>
            </a:r>
            <a:r>
              <a:rPr dirty="0" sz="1800" i="1">
                <a:solidFill>
                  <a:srgbClr val="212121"/>
                </a:solidFill>
                <a:latin typeface="Arial"/>
                <a:cs typeface="Arial"/>
              </a:rPr>
              <a:t>	</a:t>
            </a:r>
            <a:r>
              <a:rPr dirty="0" sz="1800" spc="-10" i="1">
                <a:solidFill>
                  <a:srgbClr val="212121"/>
                </a:solidFill>
                <a:latin typeface="Arial"/>
                <a:cs typeface="Arial"/>
              </a:rPr>
              <a:t>middle </a:t>
            </a:r>
            <a:r>
              <a:rPr dirty="0" sz="1800" i="1">
                <a:solidFill>
                  <a:srgbClr val="212121"/>
                </a:solidFill>
                <a:latin typeface="Arial"/>
                <a:cs typeface="Arial"/>
              </a:rPr>
              <a:t>childhood</a:t>
            </a:r>
            <a:r>
              <a:rPr dirty="0" sz="1800">
                <a:solidFill>
                  <a:srgbClr val="212121"/>
                </a:solidFill>
                <a:latin typeface="Arial MT"/>
                <a:cs typeface="Arial MT"/>
              </a:rPr>
              <a:t>.</a:t>
            </a:r>
            <a:r>
              <a:rPr dirty="0" sz="1800" spc="-20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12121"/>
                </a:solidFill>
                <a:latin typeface="Arial MT"/>
                <a:cs typeface="Arial MT"/>
              </a:rPr>
              <a:t>Sage</a:t>
            </a:r>
            <a:r>
              <a:rPr dirty="0" sz="1800" spc="-40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12121"/>
                </a:solidFill>
                <a:latin typeface="Arial MT"/>
                <a:cs typeface="Arial MT"/>
              </a:rPr>
              <a:t>Publications.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00">
              <a:latin typeface="Arial MT"/>
              <a:cs typeface="Arial MT"/>
            </a:endParaRPr>
          </a:p>
          <a:p>
            <a:pPr marL="12700" marR="508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Child</a:t>
            </a:r>
            <a:r>
              <a:rPr dirty="0" sz="1800" spc="204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Mind</a:t>
            </a:r>
            <a:r>
              <a:rPr dirty="0" sz="1800" spc="1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Institute</a:t>
            </a:r>
            <a:r>
              <a:rPr dirty="0" sz="1800" spc="1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(2024).</a:t>
            </a:r>
            <a:r>
              <a:rPr dirty="0" sz="1800" spc="1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Developmental</a:t>
            </a:r>
            <a:r>
              <a:rPr dirty="0" sz="1800" spc="1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milestones.</a:t>
            </a:r>
            <a:r>
              <a:rPr dirty="0" sz="1800" spc="1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Recuperado</a:t>
            </a:r>
            <a:r>
              <a:rPr dirty="0" sz="1800" spc="229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de: </a:t>
            </a:r>
            <a:r>
              <a:rPr dirty="0" sz="1800" spc="-10">
                <a:latin typeface="Arial MT"/>
                <a:cs typeface="Arial MT"/>
              </a:rPr>
              <a:t>https://childmind.org/guide/parents-guide-to-developmental-milestones/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10">
                <a:latin typeface="Arial MT"/>
                <a:cs typeface="Arial MT"/>
              </a:rPr>
              <a:t>Cratty,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b.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J.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(1989).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i="1">
                <a:latin typeface="Arial"/>
                <a:cs typeface="Arial"/>
              </a:rPr>
              <a:t>Desarrollo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perceptual</a:t>
            </a:r>
            <a:r>
              <a:rPr dirty="0" sz="1800" spc="-4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2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motor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en los</a:t>
            </a:r>
            <a:r>
              <a:rPr dirty="0" sz="1800" spc="-5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niños.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10">
                <a:latin typeface="Arial MT"/>
                <a:cs typeface="Arial MT"/>
              </a:rPr>
              <a:t>Santillana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00">
              <a:latin typeface="Arial MT"/>
              <a:cs typeface="Arial MT"/>
            </a:endParaRPr>
          </a:p>
          <a:p>
            <a:pPr marL="12700" marR="762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Le</a:t>
            </a:r>
            <a:r>
              <a:rPr dirty="0" sz="1800" spc="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Boulch,</a:t>
            </a:r>
            <a:r>
              <a:rPr dirty="0" sz="1800" spc="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J.</a:t>
            </a:r>
            <a:r>
              <a:rPr dirty="0" sz="1800" spc="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(1983).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 i="1">
                <a:latin typeface="Arial"/>
                <a:cs typeface="Arial"/>
              </a:rPr>
              <a:t>El</a:t>
            </a:r>
            <a:r>
              <a:rPr dirty="0" sz="1800" spc="3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desarrollo</a:t>
            </a:r>
            <a:r>
              <a:rPr dirty="0" sz="1800" spc="4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psicomotor</a:t>
            </a:r>
            <a:r>
              <a:rPr dirty="0" sz="1800" spc="7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desde</a:t>
            </a:r>
            <a:r>
              <a:rPr dirty="0" sz="1800" spc="3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el</a:t>
            </a:r>
            <a:r>
              <a:rPr dirty="0" sz="1800" spc="6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nacimiento</a:t>
            </a:r>
            <a:r>
              <a:rPr dirty="0" sz="1800" spc="20" i="1">
                <a:latin typeface="Arial"/>
                <a:cs typeface="Arial"/>
              </a:rPr>
              <a:t> </a:t>
            </a:r>
            <a:r>
              <a:rPr dirty="0" sz="1800" spc="-10" i="1">
                <a:latin typeface="Arial"/>
                <a:cs typeface="Arial"/>
              </a:rPr>
              <a:t>hasta </a:t>
            </a:r>
            <a:r>
              <a:rPr dirty="0" sz="1800" i="1">
                <a:latin typeface="Arial"/>
                <a:cs typeface="Arial"/>
              </a:rPr>
              <a:t>los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6 años. </a:t>
            </a:r>
            <a:r>
              <a:rPr dirty="0" sz="1800" spc="-10">
                <a:latin typeface="Arial MT"/>
                <a:cs typeface="Arial MT"/>
              </a:rPr>
              <a:t>Donate.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latin typeface="Arial MT"/>
                <a:cs typeface="Arial MT"/>
              </a:rPr>
              <a:t>Ruiz,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L.M.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(1987).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i="1">
                <a:latin typeface="Arial"/>
                <a:cs typeface="Arial"/>
              </a:rPr>
              <a:t>Desarrollo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motor</a:t>
            </a:r>
            <a:r>
              <a:rPr dirty="0" sz="1800" spc="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y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actividades</a:t>
            </a:r>
            <a:r>
              <a:rPr dirty="0" sz="1800" spc="-30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físicas</a:t>
            </a:r>
            <a:r>
              <a:rPr dirty="0" sz="1800">
                <a:latin typeface="Arial MT"/>
                <a:cs typeface="Arial MT"/>
              </a:rPr>
              <a:t>.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Gymnos.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64795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II.</a:t>
            </a:r>
            <a:r>
              <a:rPr dirty="0" sz="2400" spc="-2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DESARROLLO</a:t>
            </a:r>
            <a:r>
              <a:rPr dirty="0" sz="2400" spc="-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MOTOR</a:t>
            </a:r>
            <a:endParaRPr sz="24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81236"/>
              <a:ext cx="9144000" cy="407676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8450"/>
              <a:ext cx="9144000" cy="4019550"/>
            </a:xfrm>
            <a:custGeom>
              <a:avLst/>
              <a:gdLst/>
              <a:ahLst/>
              <a:cxnLst/>
              <a:rect l="l" t="t" r="r" b="b"/>
              <a:pathLst>
                <a:path w="9144000" h="4019550">
                  <a:moveTo>
                    <a:pt x="9144000" y="0"/>
                  </a:moveTo>
                  <a:lnTo>
                    <a:pt x="0" y="0"/>
                  </a:lnTo>
                  <a:lnTo>
                    <a:pt x="0" y="4019550"/>
                  </a:lnTo>
                  <a:lnTo>
                    <a:pt x="9144000" y="40195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3175" y="2486025"/>
            <a:ext cx="4057650" cy="10287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240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9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4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055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30"/>
              </a:spcBef>
            </a:pPr>
            <a:r>
              <a:rPr dirty="0"/>
              <a:t>MUCHAS</a:t>
            </a:r>
            <a:r>
              <a:rPr dirty="0" spc="-12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8" name="object 8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91308" y="3663632"/>
            <a:ext cx="5195570" cy="15309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ts val="165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Presentaciones 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 Física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11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05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distribuye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64"/>
              </a:lnSpc>
              <a:spcBef>
                <a:spcPts val="45"/>
              </a:spcBef>
            </a:pP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2480">
              <a:lnSpc>
                <a:spcPts val="173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667500" y="4876800"/>
            <a:ext cx="771525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9725" y="5729787"/>
            <a:ext cx="350012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60"/>
              </a:lnSpc>
            </a:pPr>
            <a:r>
              <a:rPr dirty="0" sz="950">
                <a:latin typeface="Times New Roman"/>
                <a:cs typeface="Times New Roman"/>
              </a:rPr>
              <a:t>©2022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Beatriz</a:t>
            </a:r>
            <a:r>
              <a:rPr dirty="0" sz="950" spc="9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Polo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Recuero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latin typeface="Times New Roman"/>
                <a:cs typeface="Times New Roman"/>
              </a:rPr>
              <a:t>Algunos</a:t>
            </a:r>
            <a:r>
              <a:rPr dirty="0" sz="950" spc="16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derechos</a:t>
            </a:r>
            <a:r>
              <a:rPr dirty="0" sz="950" spc="16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reservados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5400"/>
              </a:lnSpc>
            </a:pPr>
            <a:r>
              <a:rPr dirty="0" sz="950">
                <a:latin typeface="Times New Roman"/>
                <a:cs typeface="Times New Roman"/>
              </a:rPr>
              <a:t>Este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documento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se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distribuye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bajo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licencia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“Atribución-</a:t>
            </a:r>
            <a:r>
              <a:rPr dirty="0" sz="950" spc="-10">
                <a:latin typeface="Times New Roman"/>
                <a:cs typeface="Times New Roman"/>
              </a:rPr>
              <a:t>Compartir </a:t>
            </a:r>
            <a:r>
              <a:rPr dirty="0" sz="950" spc="10">
                <a:latin typeface="Times New Roman"/>
                <a:cs typeface="Times New Roman"/>
              </a:rPr>
              <a:t>Igual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4.0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Internacional”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Creative</a:t>
            </a:r>
            <a:r>
              <a:rPr dirty="0" sz="950" spc="1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Commons,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disponible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Times New Roman"/>
                <a:cs typeface="Times New Roman"/>
              </a:rPr>
              <a:t>en </a:t>
            </a:r>
            <a:r>
              <a:rPr dirty="0" sz="95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sa/4.0/deed.es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1885886"/>
            <a:ext cx="9144000" cy="4972685"/>
            <a:chOff x="0" y="1885886"/>
            <a:chExt cx="9144000" cy="49726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5886"/>
              <a:ext cx="9144000" cy="497211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3099"/>
              <a:ext cx="9144000" cy="4914900"/>
            </a:xfrm>
            <a:custGeom>
              <a:avLst/>
              <a:gdLst/>
              <a:ahLst/>
              <a:cxnLst/>
              <a:rect l="l" t="t" r="r" b="b"/>
              <a:pathLst>
                <a:path w="9144000" h="4914900">
                  <a:moveTo>
                    <a:pt x="9144000" y="0"/>
                  </a:moveTo>
                  <a:lnTo>
                    <a:pt x="0" y="0"/>
                  </a:lnTo>
                  <a:lnTo>
                    <a:pt x="0" y="4914900"/>
                  </a:lnTo>
                  <a:lnTo>
                    <a:pt x="9144000" y="49149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625" y="3933825"/>
            <a:ext cx="4057650" cy="8286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3655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265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8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3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605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17415" y="5172392"/>
            <a:ext cx="3901440" cy="943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800"/>
              </a:lnSpc>
              <a:spcBef>
                <a:spcPts val="9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40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3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3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4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3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 Material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114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10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9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1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FÏSICA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55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Infantil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Semipresencial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(Vicálvaro)</a:t>
            </a:r>
            <a:endParaRPr sz="1200">
              <a:latin typeface="Arial MT"/>
              <a:cs typeface="Arial MT"/>
            </a:endParaRPr>
          </a:p>
          <a:p>
            <a:pPr algn="just" marL="12700">
              <a:lnSpc>
                <a:spcPts val="1430"/>
              </a:lnSpc>
            </a:pPr>
            <a:r>
              <a:rPr dirty="0" sz="1200">
                <a:latin typeface="Arial MT"/>
                <a:cs typeface="Arial MT"/>
              </a:rPr>
              <a:t>©2024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Recuero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Adrián</a:t>
            </a:r>
            <a:r>
              <a:rPr dirty="0" sz="1200" spc="-10">
                <a:latin typeface="Arial MT"/>
                <a:cs typeface="Arial MT"/>
              </a:rPr>
              <a:t> Solera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Alfonso.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48560" y="495935"/>
            <a:ext cx="4128135" cy="99821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4385"/>
              </a:lnSpc>
              <a:spcBef>
                <a:spcPts val="130"/>
              </a:spcBef>
              <a:tabLst>
                <a:tab pos="2783840" algn="l"/>
              </a:tabLst>
            </a:pPr>
            <a:r>
              <a:rPr dirty="0" sz="3950" spc="-10">
                <a:solidFill>
                  <a:srgbClr val="D1282D"/>
                </a:solidFill>
              </a:rPr>
              <a:t>EDUCACIÓN</a:t>
            </a:r>
            <a:r>
              <a:rPr dirty="0" sz="3950">
                <a:solidFill>
                  <a:srgbClr val="D1282D"/>
                </a:solidFill>
              </a:rPr>
              <a:t>	</a:t>
            </a:r>
            <a:r>
              <a:rPr dirty="0" sz="3950" spc="-10">
                <a:solidFill>
                  <a:srgbClr val="D1282D"/>
                </a:solidFill>
              </a:rPr>
              <a:t>FÍSICA</a:t>
            </a:r>
            <a:endParaRPr sz="3950"/>
          </a:p>
          <a:p>
            <a:pPr algn="ctr">
              <a:lnSpc>
                <a:spcPts val="3245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105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9" name="object 9" descr=""/>
          <p:cNvSpPr txBox="1"/>
          <p:nvPr/>
        </p:nvSpPr>
        <p:spPr>
          <a:xfrm>
            <a:off x="1000125" y="1895475"/>
            <a:ext cx="7677150" cy="1819275"/>
          </a:xfrm>
          <a:prstGeom prst="rect">
            <a:avLst/>
          </a:prstGeom>
          <a:solidFill>
            <a:srgbClr val="0D0D0D"/>
          </a:solidFill>
        </p:spPr>
        <p:txBody>
          <a:bodyPr wrap="square" lIns="0" tIns="15875" rIns="0" bIns="0" rtlCol="0" vert="horz">
            <a:spAutoFit/>
          </a:bodyPr>
          <a:lstStyle/>
          <a:p>
            <a:pPr algn="ctr" marL="8255">
              <a:lnSpc>
                <a:spcPct val="100000"/>
              </a:lnSpc>
              <a:spcBef>
                <a:spcPts val="12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III.</a:t>
            </a:r>
            <a:endParaRPr sz="3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135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NOCIONES</a:t>
            </a:r>
            <a:r>
              <a:rPr dirty="0" sz="30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PRÁCTICAS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019175" y="5239118"/>
            <a:ext cx="2007235" cy="762000"/>
            <a:chOff x="1019175" y="5239118"/>
            <a:chExt cx="2007235" cy="762000"/>
          </a:xfrm>
        </p:grpSpPr>
        <p:sp>
          <p:nvSpPr>
            <p:cNvPr id="11" name="object 11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0" y="6153150"/>
            <a:ext cx="9144000" cy="704850"/>
            <a:chOff x="0" y="6153150"/>
            <a:chExt cx="9144000" cy="704850"/>
          </a:xfrm>
        </p:grpSpPr>
        <p:pic>
          <p:nvPicPr>
            <p:cNvPr id="26" name="object 2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858125" y="6153150"/>
              <a:ext cx="771525" cy="2762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5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531812" y="4922901"/>
            <a:ext cx="7738109" cy="898525"/>
            <a:chOff x="531812" y="4922901"/>
            <a:chExt cx="7738109" cy="898525"/>
          </a:xfrm>
        </p:grpSpPr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8162" y="4929251"/>
              <a:ext cx="7724838" cy="88576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538162" y="4929251"/>
              <a:ext cx="7725409" cy="885825"/>
            </a:xfrm>
            <a:custGeom>
              <a:avLst/>
              <a:gdLst/>
              <a:ahLst/>
              <a:cxnLst/>
              <a:rect l="l" t="t" r="r" b="b"/>
              <a:pathLst>
                <a:path w="7725409" h="885825">
                  <a:moveTo>
                    <a:pt x="0" y="147574"/>
                  </a:moveTo>
                  <a:lnTo>
                    <a:pt x="7527" y="100917"/>
                  </a:lnTo>
                  <a:lnTo>
                    <a:pt x="28487" y="60405"/>
                  </a:lnTo>
                  <a:lnTo>
                    <a:pt x="60449" y="28464"/>
                  </a:lnTo>
                  <a:lnTo>
                    <a:pt x="100980" y="7520"/>
                  </a:lnTo>
                  <a:lnTo>
                    <a:pt x="147650" y="0"/>
                  </a:lnTo>
                  <a:lnTo>
                    <a:pt x="7577137" y="0"/>
                  </a:lnTo>
                  <a:lnTo>
                    <a:pt x="7623807" y="7520"/>
                  </a:lnTo>
                  <a:lnTo>
                    <a:pt x="7664350" y="28464"/>
                  </a:lnTo>
                  <a:lnTo>
                    <a:pt x="7696329" y="60405"/>
                  </a:lnTo>
                  <a:lnTo>
                    <a:pt x="7717304" y="100917"/>
                  </a:lnTo>
                  <a:lnTo>
                    <a:pt x="7724838" y="147574"/>
                  </a:lnTo>
                  <a:lnTo>
                    <a:pt x="7724838" y="738111"/>
                  </a:lnTo>
                  <a:lnTo>
                    <a:pt x="7717304" y="784780"/>
                  </a:lnTo>
                  <a:lnTo>
                    <a:pt x="7696329" y="825312"/>
                  </a:lnTo>
                  <a:lnTo>
                    <a:pt x="7664350" y="857274"/>
                  </a:lnTo>
                  <a:lnTo>
                    <a:pt x="7623807" y="878234"/>
                  </a:lnTo>
                  <a:lnTo>
                    <a:pt x="7577137" y="885761"/>
                  </a:lnTo>
                  <a:lnTo>
                    <a:pt x="147650" y="885761"/>
                  </a:lnTo>
                  <a:lnTo>
                    <a:pt x="100980" y="878234"/>
                  </a:lnTo>
                  <a:lnTo>
                    <a:pt x="60449" y="857274"/>
                  </a:lnTo>
                  <a:lnTo>
                    <a:pt x="28487" y="825312"/>
                  </a:lnTo>
                  <a:lnTo>
                    <a:pt x="7527" y="784780"/>
                  </a:lnTo>
                  <a:lnTo>
                    <a:pt x="0" y="738111"/>
                  </a:lnTo>
                  <a:lnTo>
                    <a:pt x="0" y="147574"/>
                  </a:lnTo>
                  <a:close/>
                </a:path>
              </a:pathLst>
            </a:custGeom>
            <a:ln w="12700">
              <a:solidFill>
                <a:srgbClr val="F5C1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613409" y="2179891"/>
            <a:ext cx="7579995" cy="3324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Artículo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12.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Principios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generales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1800">
              <a:latin typeface="Arial"/>
              <a:cs typeface="Arial"/>
            </a:endParaRPr>
          </a:p>
          <a:p>
            <a:pPr algn="just" marL="12700" marR="5080" indent="281305">
              <a:lnSpc>
                <a:spcPct val="100800"/>
              </a:lnSpc>
              <a:buAutoNum type="arabicPeriod" startAt="3"/>
              <a:tabLst>
                <a:tab pos="294005" algn="l"/>
              </a:tabLst>
            </a:pP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204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20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infantil</a:t>
            </a:r>
            <a:r>
              <a:rPr dirty="0" sz="1800" spc="20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tiene</a:t>
            </a:r>
            <a:r>
              <a:rPr dirty="0" sz="1800" spc="1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carácter</a:t>
            </a:r>
            <a:r>
              <a:rPr dirty="0" sz="1800" spc="160">
                <a:latin typeface="Arial MT"/>
                <a:cs typeface="Arial MT"/>
              </a:rPr>
              <a:t> </a:t>
            </a:r>
            <a:r>
              <a:rPr dirty="0" sz="1800" b="1">
                <a:latin typeface="Arial"/>
                <a:cs typeface="Arial"/>
              </a:rPr>
              <a:t>voluntario</a:t>
            </a:r>
            <a:r>
              <a:rPr dirty="0" sz="1800" spc="229" b="1">
                <a:latin typeface="Arial"/>
                <a:cs typeface="Arial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19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1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finalidad</a:t>
            </a:r>
            <a:r>
              <a:rPr dirty="0" sz="1800" spc="20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</a:t>
            </a:r>
            <a:r>
              <a:rPr dirty="0" sz="1800" spc="2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22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contribuir</a:t>
            </a:r>
            <a:r>
              <a:rPr dirty="0" sz="1800" spc="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al</a:t>
            </a:r>
            <a:r>
              <a:rPr dirty="0" sz="1800" spc="105">
                <a:latin typeface="Arial MT"/>
                <a:cs typeface="Arial MT"/>
              </a:rPr>
              <a:t> </a:t>
            </a:r>
            <a:r>
              <a:rPr dirty="0" sz="1800" b="1">
                <a:latin typeface="Arial"/>
                <a:cs typeface="Arial"/>
              </a:rPr>
              <a:t>desarrollo</a:t>
            </a:r>
            <a:r>
              <a:rPr dirty="0" sz="1800" spc="114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físico,</a:t>
            </a:r>
            <a:r>
              <a:rPr dirty="0" sz="1800" spc="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afectivo,</a:t>
            </a:r>
            <a:r>
              <a:rPr dirty="0" sz="1800" spc="7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social,</a:t>
            </a:r>
            <a:r>
              <a:rPr dirty="0" sz="1800" spc="9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cognitivo</a:t>
            </a:r>
            <a:r>
              <a:rPr dirty="0" sz="1800" spc="9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8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artístico</a:t>
            </a:r>
            <a:r>
              <a:rPr dirty="0" sz="1800" spc="65" b="1">
                <a:latin typeface="Arial"/>
                <a:cs typeface="Arial"/>
              </a:rPr>
              <a:t> </a:t>
            </a:r>
            <a:r>
              <a:rPr dirty="0" sz="1800" spc="-25">
                <a:latin typeface="Arial MT"/>
                <a:cs typeface="Arial MT"/>
              </a:rPr>
              <a:t>del </a:t>
            </a:r>
            <a:r>
              <a:rPr dirty="0" sz="1800">
                <a:latin typeface="Arial MT"/>
                <a:cs typeface="Arial MT"/>
              </a:rPr>
              <a:t>alumnado,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así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como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valores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cívicos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0">
                <a:latin typeface="Arial MT"/>
                <a:cs typeface="Arial MT"/>
              </a:rPr>
              <a:t> convivencia.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 MT"/>
              <a:buAutoNum type="arabicPeriod" startAt="3"/>
            </a:pPr>
            <a:endParaRPr sz="1800">
              <a:latin typeface="Arial MT"/>
              <a:cs typeface="Arial MT"/>
            </a:endParaRPr>
          </a:p>
          <a:p>
            <a:pPr algn="just" marL="12700" marR="7620" indent="339725">
              <a:lnSpc>
                <a:spcPct val="100800"/>
              </a:lnSpc>
              <a:buAutoNum type="arabicPeriod" startAt="3"/>
              <a:tabLst>
                <a:tab pos="352425" algn="l"/>
              </a:tabLst>
            </a:pP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5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objeto</a:t>
            </a:r>
            <a:r>
              <a:rPr dirty="0" sz="1800" spc="8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8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respetar</a:t>
            </a:r>
            <a:r>
              <a:rPr dirty="0" sz="1800" spc="8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85">
                <a:latin typeface="Arial MT"/>
                <a:cs typeface="Arial MT"/>
              </a:rPr>
              <a:t>  </a:t>
            </a:r>
            <a:r>
              <a:rPr dirty="0" sz="1800" b="1">
                <a:latin typeface="Arial"/>
                <a:cs typeface="Arial"/>
              </a:rPr>
              <a:t>responsabilidad</a:t>
            </a:r>
            <a:r>
              <a:rPr dirty="0" sz="1800" spc="80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fundamental</a:t>
            </a:r>
            <a:r>
              <a:rPr dirty="0" sz="1800" spc="90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65" b="1">
                <a:latin typeface="Arial"/>
                <a:cs typeface="Arial"/>
              </a:rPr>
              <a:t>  </a:t>
            </a:r>
            <a:r>
              <a:rPr dirty="0" sz="1800" spc="-25" b="1">
                <a:latin typeface="Arial"/>
                <a:cs typeface="Arial"/>
              </a:rPr>
              <a:t>las </a:t>
            </a:r>
            <a:r>
              <a:rPr dirty="0" sz="1800" b="1">
                <a:latin typeface="Arial"/>
                <a:cs typeface="Arial"/>
              </a:rPr>
              <a:t>madres</a:t>
            </a:r>
            <a:r>
              <a:rPr dirty="0" sz="1800" spc="90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95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padres</a:t>
            </a:r>
            <a:r>
              <a:rPr dirty="0" sz="1800" spc="114" b="1">
                <a:latin typeface="Arial"/>
                <a:cs typeface="Arial"/>
              </a:rPr>
              <a:t>  </a:t>
            </a:r>
            <a:r>
              <a:rPr dirty="0" sz="1800">
                <a:latin typeface="Arial MT"/>
                <a:cs typeface="Arial MT"/>
              </a:rPr>
              <a:t>o</a:t>
            </a:r>
            <a:r>
              <a:rPr dirty="0" sz="1800" spc="9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tutores</a:t>
            </a:r>
            <a:r>
              <a:rPr dirty="0" sz="1800" spc="11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legales</a:t>
            </a:r>
            <a:r>
              <a:rPr dirty="0" sz="1800" spc="9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11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esta</a:t>
            </a:r>
            <a:r>
              <a:rPr dirty="0" sz="1800" spc="90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etapa,</a:t>
            </a:r>
            <a:r>
              <a:rPr dirty="0" sz="1800" spc="9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85">
                <a:latin typeface="Arial MT"/>
                <a:cs typeface="Arial MT"/>
              </a:rPr>
              <a:t>  </a:t>
            </a:r>
            <a:r>
              <a:rPr dirty="0" sz="1800">
                <a:latin typeface="Arial MT"/>
                <a:cs typeface="Arial MT"/>
              </a:rPr>
              <a:t>centros</a:t>
            </a:r>
            <a:r>
              <a:rPr dirty="0" sz="1800" spc="85">
                <a:latin typeface="Arial MT"/>
                <a:cs typeface="Arial MT"/>
              </a:rPr>
              <a:t> 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infantil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cooperarán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estrechamente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ellos.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9"/>
              </a:spcBef>
            </a:pPr>
            <a:endParaRPr sz="1800">
              <a:latin typeface="Arial MT"/>
              <a:cs typeface="Arial MT"/>
            </a:endParaRPr>
          </a:p>
          <a:p>
            <a:pPr marL="132715">
              <a:lnSpc>
                <a:spcPct val="100000"/>
              </a:lnSpc>
            </a:pPr>
            <a:r>
              <a:rPr dirty="0" sz="1550">
                <a:latin typeface="Arial MT"/>
                <a:cs typeface="Arial MT"/>
              </a:rPr>
              <a:t>Los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centros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educativos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deben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realizar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una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propuesta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pedagógica</a:t>
            </a:r>
            <a:r>
              <a:rPr dirty="0" sz="1550" spc="1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para</a:t>
            </a:r>
            <a:r>
              <a:rPr dirty="0" sz="1550" spc="1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cada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ciclo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19100" y="1562163"/>
            <a:ext cx="7954009" cy="1019175"/>
            <a:chOff x="419100" y="1562163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33387" y="1576450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33387" y="1576450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93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672465" y="1943480"/>
            <a:ext cx="6031230" cy="2976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6255" indent="-50355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PERCEPCIÓN/</a:t>
            </a:r>
            <a:r>
              <a:rPr dirty="0" sz="2400" spc="-2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ESQUEMA</a:t>
            </a:r>
            <a:r>
              <a:rPr dirty="0" sz="2400" spc="-12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CORPORAL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1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EQUILIBRIO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LATERALIDAD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40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ESPACIO-</a:t>
            </a:r>
            <a:r>
              <a:rPr dirty="0" sz="2400" spc="-10">
                <a:latin typeface="Arial MT"/>
                <a:cs typeface="Arial MT"/>
              </a:rPr>
              <a:t>TEMPORAL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HABILIDADES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MOTRICES</a:t>
            </a:r>
            <a:r>
              <a:rPr dirty="0" sz="2400" spc="-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BÁSICAS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814240" y="2749671"/>
              <a:ext cx="1830705" cy="1830070"/>
            </a:xfrm>
            <a:custGeom>
              <a:avLst/>
              <a:gdLst/>
              <a:ahLst/>
              <a:cxnLst/>
              <a:rect l="l" t="t" r="r" b="b"/>
              <a:pathLst>
                <a:path w="1830705" h="1830070">
                  <a:moveTo>
                    <a:pt x="796109" y="0"/>
                  </a:moveTo>
                  <a:lnTo>
                    <a:pt x="533029" y="260779"/>
                  </a:lnTo>
                  <a:lnTo>
                    <a:pt x="515204" y="294414"/>
                  </a:lnTo>
                  <a:lnTo>
                    <a:pt x="520066" y="330845"/>
                  </a:lnTo>
                  <a:lnTo>
                    <a:pt x="542466" y="366006"/>
                  </a:lnTo>
                  <a:lnTo>
                    <a:pt x="577257" y="395828"/>
                  </a:lnTo>
                  <a:lnTo>
                    <a:pt x="619293" y="416247"/>
                  </a:lnTo>
                  <a:lnTo>
                    <a:pt x="663425" y="423194"/>
                  </a:lnTo>
                  <a:lnTo>
                    <a:pt x="705772" y="427511"/>
                  </a:lnTo>
                  <a:lnTo>
                    <a:pt x="741956" y="442080"/>
                  </a:lnTo>
                  <a:lnTo>
                    <a:pt x="771579" y="465214"/>
                  </a:lnTo>
                  <a:lnTo>
                    <a:pt x="794243" y="495224"/>
                  </a:lnTo>
                  <a:lnTo>
                    <a:pt x="809549" y="530423"/>
                  </a:lnTo>
                  <a:lnTo>
                    <a:pt x="817101" y="569121"/>
                  </a:lnTo>
                  <a:lnTo>
                    <a:pt x="816499" y="609631"/>
                  </a:lnTo>
                  <a:lnTo>
                    <a:pt x="807346" y="650264"/>
                  </a:lnTo>
                  <a:lnTo>
                    <a:pt x="789244" y="689333"/>
                  </a:lnTo>
                  <a:lnTo>
                    <a:pt x="761794" y="725149"/>
                  </a:lnTo>
                  <a:lnTo>
                    <a:pt x="709835" y="768738"/>
                  </a:lnTo>
                  <a:lnTo>
                    <a:pt x="670416" y="787187"/>
                  </a:lnTo>
                  <a:lnTo>
                    <a:pt x="629268" y="796852"/>
                  </a:lnTo>
                  <a:lnTo>
                    <a:pt x="588134" y="798076"/>
                  </a:lnTo>
                  <a:lnTo>
                    <a:pt x="548757" y="791202"/>
                  </a:lnTo>
                  <a:lnTo>
                    <a:pt x="512879" y="776573"/>
                  </a:lnTo>
                  <a:lnTo>
                    <a:pt x="458598" y="725424"/>
                  </a:lnTo>
                  <a:lnTo>
                    <a:pt x="443680" y="689589"/>
                  </a:lnTo>
                  <a:lnTo>
                    <a:pt x="439235" y="647373"/>
                  </a:lnTo>
                  <a:lnTo>
                    <a:pt x="432288" y="603242"/>
                  </a:lnTo>
                  <a:lnTo>
                    <a:pt x="411868" y="561209"/>
                  </a:lnTo>
                  <a:lnTo>
                    <a:pt x="382044" y="526419"/>
                  </a:lnTo>
                  <a:lnTo>
                    <a:pt x="346882" y="504020"/>
                  </a:lnTo>
                  <a:lnTo>
                    <a:pt x="310449" y="499159"/>
                  </a:lnTo>
                  <a:lnTo>
                    <a:pt x="276812" y="516983"/>
                  </a:lnTo>
                  <a:lnTo>
                    <a:pt x="0" y="796063"/>
                  </a:lnTo>
                  <a:lnTo>
                    <a:pt x="388907" y="1184944"/>
                  </a:lnTo>
                  <a:lnTo>
                    <a:pt x="406731" y="1218580"/>
                  </a:lnTo>
                  <a:lnTo>
                    <a:pt x="379470" y="1290171"/>
                  </a:lnTo>
                  <a:lnTo>
                    <a:pt x="344679" y="1319994"/>
                  </a:lnTo>
                  <a:lnTo>
                    <a:pt x="302643" y="1340412"/>
                  </a:lnTo>
                  <a:lnTo>
                    <a:pt x="258511" y="1347360"/>
                  </a:lnTo>
                  <a:lnTo>
                    <a:pt x="216290" y="1351804"/>
                  </a:lnTo>
                  <a:lnTo>
                    <a:pt x="180453" y="1366721"/>
                  </a:lnTo>
                  <a:lnTo>
                    <a:pt x="151342" y="1390368"/>
                  </a:lnTo>
                  <a:lnTo>
                    <a:pt x="129299" y="1421000"/>
                  </a:lnTo>
                  <a:lnTo>
                    <a:pt x="114670" y="1456876"/>
                  </a:lnTo>
                  <a:lnTo>
                    <a:pt x="107795" y="1496251"/>
                  </a:lnTo>
                  <a:lnTo>
                    <a:pt x="109020" y="1537383"/>
                  </a:lnTo>
                  <a:lnTo>
                    <a:pt x="118686" y="1578529"/>
                  </a:lnTo>
                  <a:lnTo>
                    <a:pt x="137137" y="1617946"/>
                  </a:lnTo>
                  <a:lnTo>
                    <a:pt x="164717" y="1653890"/>
                  </a:lnTo>
                  <a:lnTo>
                    <a:pt x="216548" y="1697352"/>
                  </a:lnTo>
                  <a:lnTo>
                    <a:pt x="255619" y="1715453"/>
                  </a:lnTo>
                  <a:lnTo>
                    <a:pt x="296255" y="1724606"/>
                  </a:lnTo>
                  <a:lnTo>
                    <a:pt x="336767" y="1725208"/>
                  </a:lnTo>
                  <a:lnTo>
                    <a:pt x="375467" y="1717656"/>
                  </a:lnTo>
                  <a:lnTo>
                    <a:pt x="410667" y="1702350"/>
                  </a:lnTo>
                  <a:lnTo>
                    <a:pt x="463814" y="1650065"/>
                  </a:lnTo>
                  <a:lnTo>
                    <a:pt x="478384" y="1613883"/>
                  </a:lnTo>
                  <a:lnTo>
                    <a:pt x="482701" y="1571539"/>
                  </a:lnTo>
                  <a:lnTo>
                    <a:pt x="489648" y="1527408"/>
                  </a:lnTo>
                  <a:lnTo>
                    <a:pt x="510068" y="1485375"/>
                  </a:lnTo>
                  <a:lnTo>
                    <a:pt x="539892" y="1450585"/>
                  </a:lnTo>
                  <a:lnTo>
                    <a:pt x="575054" y="1428186"/>
                  </a:lnTo>
                  <a:lnTo>
                    <a:pt x="611487" y="1423325"/>
                  </a:lnTo>
                  <a:lnTo>
                    <a:pt x="645124" y="1441149"/>
                  </a:lnTo>
                  <a:lnTo>
                    <a:pt x="1034025" y="1830033"/>
                  </a:lnTo>
                  <a:lnTo>
                    <a:pt x="1313119" y="1550951"/>
                  </a:lnTo>
                  <a:lnTo>
                    <a:pt x="1331103" y="1517315"/>
                  </a:lnTo>
                  <a:lnTo>
                    <a:pt x="1326591" y="1480884"/>
                  </a:lnTo>
                  <a:lnTo>
                    <a:pt x="1304540" y="1445724"/>
                  </a:lnTo>
                  <a:lnTo>
                    <a:pt x="1269908" y="1415901"/>
                  </a:lnTo>
                  <a:lnTo>
                    <a:pt x="1227650" y="1395483"/>
                  </a:lnTo>
                  <a:lnTo>
                    <a:pt x="1182723" y="1388535"/>
                  </a:lnTo>
                  <a:lnTo>
                    <a:pt x="1140376" y="1384219"/>
                  </a:lnTo>
                  <a:lnTo>
                    <a:pt x="1104192" y="1369650"/>
                  </a:lnTo>
                  <a:lnTo>
                    <a:pt x="1074569" y="1346516"/>
                  </a:lnTo>
                  <a:lnTo>
                    <a:pt x="1051906" y="1316505"/>
                  </a:lnTo>
                  <a:lnTo>
                    <a:pt x="1036599" y="1281307"/>
                  </a:lnTo>
                  <a:lnTo>
                    <a:pt x="1029047" y="1242609"/>
                  </a:lnTo>
                  <a:lnTo>
                    <a:pt x="1029649" y="1202099"/>
                  </a:lnTo>
                  <a:lnTo>
                    <a:pt x="1038802" y="1161465"/>
                  </a:lnTo>
                  <a:lnTo>
                    <a:pt x="1056904" y="1122396"/>
                  </a:lnTo>
                  <a:lnTo>
                    <a:pt x="1084354" y="1086580"/>
                  </a:lnTo>
                  <a:lnTo>
                    <a:pt x="1136313" y="1042991"/>
                  </a:lnTo>
                  <a:lnTo>
                    <a:pt x="1175732" y="1024542"/>
                  </a:lnTo>
                  <a:lnTo>
                    <a:pt x="1216880" y="1014877"/>
                  </a:lnTo>
                  <a:lnTo>
                    <a:pt x="1258014" y="1013654"/>
                  </a:lnTo>
                  <a:lnTo>
                    <a:pt x="1297392" y="1020528"/>
                  </a:lnTo>
                  <a:lnTo>
                    <a:pt x="1333269" y="1035157"/>
                  </a:lnTo>
                  <a:lnTo>
                    <a:pt x="1387550" y="1086306"/>
                  </a:lnTo>
                  <a:lnTo>
                    <a:pt x="1402468" y="1122140"/>
                  </a:lnTo>
                  <a:lnTo>
                    <a:pt x="1406913" y="1164357"/>
                  </a:lnTo>
                  <a:lnTo>
                    <a:pt x="1413861" y="1208487"/>
                  </a:lnTo>
                  <a:lnTo>
                    <a:pt x="1434280" y="1250521"/>
                  </a:lnTo>
                  <a:lnTo>
                    <a:pt x="1464104" y="1285310"/>
                  </a:lnTo>
                  <a:lnTo>
                    <a:pt x="1499266" y="1307709"/>
                  </a:lnTo>
                  <a:lnTo>
                    <a:pt x="1535699" y="1312570"/>
                  </a:lnTo>
                  <a:lnTo>
                    <a:pt x="1569336" y="1294746"/>
                  </a:lnTo>
                  <a:lnTo>
                    <a:pt x="1830129" y="1033967"/>
                  </a:lnTo>
                  <a:lnTo>
                    <a:pt x="1441228" y="645085"/>
                  </a:lnTo>
                  <a:lnTo>
                    <a:pt x="1423403" y="611450"/>
                  </a:lnTo>
                  <a:lnTo>
                    <a:pt x="1450664" y="539859"/>
                  </a:lnTo>
                  <a:lnTo>
                    <a:pt x="1485456" y="510036"/>
                  </a:lnTo>
                  <a:lnTo>
                    <a:pt x="1527491" y="489618"/>
                  </a:lnTo>
                  <a:lnTo>
                    <a:pt x="1571624" y="482670"/>
                  </a:lnTo>
                  <a:lnTo>
                    <a:pt x="1613843" y="478226"/>
                  </a:lnTo>
                  <a:lnTo>
                    <a:pt x="1649679" y="463308"/>
                  </a:lnTo>
                  <a:lnTo>
                    <a:pt x="1678789" y="439662"/>
                  </a:lnTo>
                  <a:lnTo>
                    <a:pt x="1700831" y="409030"/>
                  </a:lnTo>
                  <a:lnTo>
                    <a:pt x="1715460" y="373154"/>
                  </a:lnTo>
                  <a:lnTo>
                    <a:pt x="1722335" y="333779"/>
                  </a:lnTo>
                  <a:lnTo>
                    <a:pt x="1721111" y="292647"/>
                  </a:lnTo>
                  <a:lnTo>
                    <a:pt x="1711445" y="251501"/>
                  </a:lnTo>
                  <a:lnTo>
                    <a:pt x="1692996" y="212084"/>
                  </a:lnTo>
                  <a:lnTo>
                    <a:pt x="1665418" y="176140"/>
                  </a:lnTo>
                  <a:lnTo>
                    <a:pt x="1613586" y="132679"/>
                  </a:lnTo>
                  <a:lnTo>
                    <a:pt x="1574516" y="114578"/>
                  </a:lnTo>
                  <a:lnTo>
                    <a:pt x="1533880" y="105425"/>
                  </a:lnTo>
                  <a:lnTo>
                    <a:pt x="1493368" y="104824"/>
                  </a:lnTo>
                  <a:lnTo>
                    <a:pt x="1454668" y="112375"/>
                  </a:lnTo>
                  <a:lnTo>
                    <a:pt x="1419468" y="127681"/>
                  </a:lnTo>
                  <a:lnTo>
                    <a:pt x="1366321" y="179965"/>
                  </a:lnTo>
                  <a:lnTo>
                    <a:pt x="1351751" y="216147"/>
                  </a:lnTo>
                  <a:lnTo>
                    <a:pt x="1347434" y="258491"/>
                  </a:lnTo>
                  <a:lnTo>
                    <a:pt x="1340486" y="302622"/>
                  </a:lnTo>
                  <a:lnTo>
                    <a:pt x="1320067" y="344655"/>
                  </a:lnTo>
                  <a:lnTo>
                    <a:pt x="1290243" y="379445"/>
                  </a:lnTo>
                  <a:lnTo>
                    <a:pt x="1255080" y="401844"/>
                  </a:lnTo>
                  <a:lnTo>
                    <a:pt x="1218647" y="406705"/>
                  </a:lnTo>
                  <a:lnTo>
                    <a:pt x="1185010" y="388881"/>
                  </a:lnTo>
                  <a:lnTo>
                    <a:pt x="7961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8580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Percepción/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esquema</a:t>
            </a:r>
            <a:r>
              <a:rPr dirty="0" sz="1550" spc="1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corporal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172841" y="3202368"/>
            <a:ext cx="456120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804670" marR="5080" indent="-1792605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¿Qué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entendemos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percepción/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esquema corporal?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43088" y="2571813"/>
              <a:ext cx="5848350" cy="266700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540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Percepción/</a:t>
            </a:r>
            <a:r>
              <a:rPr dirty="0" sz="1550" spc="1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esquema</a:t>
            </a:r>
            <a:r>
              <a:rPr dirty="0" sz="1550" spc="1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corporal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733165" y="3813492"/>
            <a:ext cx="1172210" cy="5391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71450" marR="5080" indent="-159385">
              <a:lnSpc>
                <a:spcPts val="1880"/>
              </a:lnSpc>
              <a:spcBef>
                <a:spcPts val="395"/>
              </a:spcBef>
            </a:pPr>
            <a:r>
              <a:rPr dirty="0" sz="1800" spc="-10">
                <a:latin typeface="Arial MT"/>
                <a:cs typeface="Arial MT"/>
              </a:rPr>
              <a:t>Percepción corporal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76542" y="1556702"/>
            <a:ext cx="8400415" cy="1702435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32384" marR="5080" indent="-20320">
              <a:lnSpc>
                <a:spcPct val="103000"/>
              </a:lnSpc>
              <a:spcBef>
                <a:spcPts val="65"/>
              </a:spcBef>
            </a:pPr>
            <a:r>
              <a:rPr dirty="0" sz="1700" b="1">
                <a:latin typeface="Arial"/>
                <a:cs typeface="Arial"/>
              </a:rPr>
              <a:t>C</a:t>
            </a:r>
            <a:r>
              <a:rPr dirty="0" sz="1700">
                <a:latin typeface="Arial MT"/>
                <a:cs typeface="Arial MT"/>
              </a:rPr>
              <a:t>onocimiento</a:t>
            </a:r>
            <a:r>
              <a:rPr dirty="0" sz="1700" spc="1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inmediato</a:t>
            </a:r>
            <a:r>
              <a:rPr dirty="0" sz="1700" spc="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del</a:t>
            </a:r>
            <a:r>
              <a:rPr dirty="0" sz="1700" spc="1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propio</a:t>
            </a:r>
            <a:r>
              <a:rPr dirty="0" sz="1700" spc="1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cuerpo</a:t>
            </a:r>
            <a:r>
              <a:rPr dirty="0" sz="1700" spc="16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en</a:t>
            </a:r>
            <a:r>
              <a:rPr dirty="0" sz="1700" spc="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reposo</a:t>
            </a:r>
            <a:r>
              <a:rPr dirty="0" sz="1700" spc="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o</a:t>
            </a:r>
            <a:r>
              <a:rPr dirty="0" sz="1700" spc="15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en</a:t>
            </a:r>
            <a:r>
              <a:rPr dirty="0" sz="1700" spc="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movimiento,</a:t>
            </a:r>
            <a:r>
              <a:rPr dirty="0" sz="1700" spc="1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en</a:t>
            </a:r>
            <a:r>
              <a:rPr dirty="0" sz="1700" spc="7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función</a:t>
            </a:r>
            <a:r>
              <a:rPr dirty="0" sz="1700" spc="160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de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114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interrelación</a:t>
            </a:r>
            <a:r>
              <a:rPr dirty="0" sz="1700" spc="114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de</a:t>
            </a:r>
            <a:r>
              <a:rPr dirty="0" sz="1700" spc="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sus</a:t>
            </a:r>
            <a:r>
              <a:rPr dirty="0" sz="1700" spc="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partes</a:t>
            </a:r>
            <a:r>
              <a:rPr dirty="0" sz="1700" spc="6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1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la</a:t>
            </a:r>
            <a:r>
              <a:rPr dirty="0" sz="1700" spc="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relación</a:t>
            </a:r>
            <a:r>
              <a:rPr dirty="0" sz="1700" spc="12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con</a:t>
            </a:r>
            <a:r>
              <a:rPr dirty="0" sz="1700" spc="114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1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espacio</a:t>
            </a:r>
            <a:r>
              <a:rPr dirty="0" sz="1700" spc="3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y</a:t>
            </a:r>
            <a:r>
              <a:rPr dirty="0" sz="1700" spc="1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los</a:t>
            </a:r>
            <a:r>
              <a:rPr dirty="0" sz="1700" spc="6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objetos</a:t>
            </a:r>
            <a:r>
              <a:rPr dirty="0" sz="1700" spc="2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(Le</a:t>
            </a:r>
            <a:r>
              <a:rPr dirty="0" sz="1400" spc="-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Boulch,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1983)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80"/>
              </a:spcBef>
            </a:pPr>
            <a:endParaRPr sz="1700">
              <a:latin typeface="Arial MT"/>
              <a:cs typeface="Arial MT"/>
            </a:endParaRPr>
          </a:p>
          <a:p>
            <a:pPr algn="ctr" marL="2979420" marR="3295650" indent="7620">
              <a:lnSpc>
                <a:spcPts val="1880"/>
              </a:lnSpc>
            </a:pPr>
            <a:r>
              <a:rPr dirty="0" sz="1800">
                <a:latin typeface="Arial MT"/>
                <a:cs typeface="Arial MT"/>
              </a:rPr>
              <a:t>Concienciación</a:t>
            </a:r>
            <a:r>
              <a:rPr dirty="0" sz="1800" spc="-9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partes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cuerpo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661659" y="3500437"/>
            <a:ext cx="838200" cy="5391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 marR="5080" indent="38100">
              <a:lnSpc>
                <a:spcPts val="1880"/>
              </a:lnSpc>
              <a:spcBef>
                <a:spcPts val="395"/>
              </a:spcBef>
            </a:pPr>
            <a:r>
              <a:rPr dirty="0" sz="1800" spc="-10">
                <a:latin typeface="Arial MT"/>
                <a:cs typeface="Arial MT"/>
              </a:rPr>
              <a:t>Control postural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221351" y="4515167"/>
            <a:ext cx="1000125" cy="5391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 marR="5080" indent="6350">
              <a:lnSpc>
                <a:spcPts val="1880"/>
              </a:lnSpc>
              <a:spcBef>
                <a:spcPts val="395"/>
              </a:spcBef>
            </a:pPr>
            <a:r>
              <a:rPr dirty="0" sz="1800" spc="-25">
                <a:latin typeface="Arial MT"/>
                <a:cs typeface="Arial MT"/>
              </a:rPr>
              <a:t>Tensión</a:t>
            </a:r>
            <a:r>
              <a:rPr dirty="0" sz="1800" spc="-85">
                <a:latin typeface="Arial MT"/>
                <a:cs typeface="Arial MT"/>
              </a:rPr>
              <a:t> </a:t>
            </a:r>
            <a:r>
              <a:rPr dirty="0" sz="1800" spc="-50">
                <a:latin typeface="Arial MT"/>
                <a:cs typeface="Arial MT"/>
              </a:rPr>
              <a:t>y </a:t>
            </a:r>
            <a:r>
              <a:rPr dirty="0" sz="1800" spc="-10">
                <a:latin typeface="Arial MT"/>
                <a:cs typeface="Arial MT"/>
              </a:rPr>
              <a:t>relajación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92451" y="4631753"/>
            <a:ext cx="12287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Respiración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783079" y="3531298"/>
            <a:ext cx="1515745" cy="53848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298450" marR="5080" indent="-286385">
              <a:lnSpc>
                <a:spcPts val="1880"/>
              </a:lnSpc>
              <a:spcBef>
                <a:spcPts val="395"/>
              </a:spcBef>
            </a:pPr>
            <a:r>
              <a:rPr dirty="0" sz="1800" spc="-10">
                <a:latin typeface="Arial MT"/>
                <a:cs typeface="Arial MT"/>
              </a:rPr>
              <a:t>Discriminación sensorial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088" y="2047538"/>
              <a:ext cx="7329599" cy="996026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6263" y="3114524"/>
              <a:ext cx="7329599" cy="1005060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04919" y="4190850"/>
              <a:ext cx="7339118" cy="1005060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67525" y="2752661"/>
              <a:ext cx="661987" cy="66198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15225" y="3819461"/>
              <a:ext cx="652462" cy="661987"/>
            </a:xfrm>
            <a:prstGeom prst="rect">
              <a:avLst/>
            </a:prstGeom>
          </p:spPr>
        </p:pic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9" name="object 19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5405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Percepción/</a:t>
            </a:r>
            <a:r>
              <a:rPr dirty="0" sz="1550" spc="1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esquema</a:t>
            </a:r>
            <a:r>
              <a:rPr dirty="0" sz="1550" spc="1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corporal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63829" y="1658556"/>
            <a:ext cx="8596630" cy="425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3365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Evolución</a:t>
            </a:r>
            <a:r>
              <a:rPr dirty="0" sz="1800" spc="-6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del</a:t>
            </a:r>
            <a:r>
              <a:rPr dirty="0" sz="1800" spc="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esquema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corporal</a:t>
            </a:r>
            <a:endParaRPr sz="1800">
              <a:latin typeface="Arial"/>
              <a:cs typeface="Arial"/>
            </a:endParaRPr>
          </a:p>
          <a:p>
            <a:pPr marL="189865">
              <a:lnSpc>
                <a:spcPct val="100000"/>
              </a:lnSpc>
              <a:spcBef>
                <a:spcPts val="1285"/>
              </a:spcBef>
              <a:tabLst>
                <a:tab pos="649605" algn="l"/>
              </a:tabLst>
            </a:pPr>
            <a:r>
              <a:rPr dirty="0" sz="1800" spc="-10">
                <a:latin typeface="Arial MT"/>
                <a:cs typeface="Arial MT"/>
              </a:rPr>
              <a:t>0-</a:t>
            </a:r>
            <a:r>
              <a:rPr dirty="0" sz="1800" spc="-50">
                <a:latin typeface="Arial MT"/>
                <a:cs typeface="Arial MT"/>
              </a:rPr>
              <a:t>2</a:t>
            </a:r>
            <a:r>
              <a:rPr dirty="0" sz="1800">
                <a:latin typeface="Arial MT"/>
                <a:cs typeface="Arial MT"/>
              </a:rPr>
              <a:t>	años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–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Cuerpo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vivido</a:t>
            </a:r>
            <a:endParaRPr sz="1800">
              <a:latin typeface="Arial MT"/>
              <a:cs typeface="Arial MT"/>
            </a:endParaRPr>
          </a:p>
          <a:p>
            <a:pPr marL="189865" marR="2950845">
              <a:lnSpc>
                <a:spcPts val="1880"/>
              </a:lnSpc>
              <a:spcBef>
                <a:spcPts val="690"/>
              </a:spcBef>
            </a:pPr>
            <a:r>
              <a:rPr dirty="0" sz="1800">
                <a:latin typeface="Arial MT"/>
                <a:cs typeface="Arial MT"/>
              </a:rPr>
              <a:t>Vivencias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cuerpo.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Diferenciar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cuerpo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los </a:t>
            </a:r>
            <a:r>
              <a:rPr dirty="0" sz="1800" spc="-10">
                <a:latin typeface="Arial MT"/>
                <a:cs typeface="Arial MT"/>
              </a:rPr>
              <a:t>objetos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35"/>
              </a:spcBef>
            </a:pPr>
            <a:endParaRPr sz="1800">
              <a:latin typeface="Arial MT"/>
              <a:cs typeface="Arial MT"/>
            </a:endParaRPr>
          </a:p>
          <a:p>
            <a:pPr marL="829944">
              <a:lnSpc>
                <a:spcPct val="100000"/>
              </a:lnSpc>
            </a:pPr>
            <a:r>
              <a:rPr dirty="0" sz="1800" spc="-10">
                <a:latin typeface="Arial MT"/>
                <a:cs typeface="Arial MT"/>
              </a:rPr>
              <a:t>3-</a:t>
            </a:r>
            <a:r>
              <a:rPr dirty="0" sz="1800">
                <a:latin typeface="Arial MT"/>
                <a:cs typeface="Arial MT"/>
              </a:rPr>
              <a:t>4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años -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Cuerpo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percibido</a:t>
            </a:r>
            <a:endParaRPr sz="1800">
              <a:latin typeface="Arial MT"/>
              <a:cs typeface="Arial MT"/>
            </a:endParaRPr>
          </a:p>
          <a:p>
            <a:pPr marL="829944">
              <a:lnSpc>
                <a:spcPct val="100000"/>
              </a:lnSpc>
              <a:spcBef>
                <a:spcPts val="395"/>
              </a:spcBef>
            </a:pPr>
            <a:r>
              <a:rPr dirty="0" sz="1800">
                <a:latin typeface="Arial MT"/>
                <a:cs typeface="Arial MT"/>
              </a:rPr>
              <a:t>Imitar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movimientos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significativos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brazos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9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piernas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695"/>
              </a:spcBef>
            </a:pPr>
            <a:endParaRPr sz="1800">
              <a:latin typeface="Arial MT"/>
              <a:cs typeface="Arial MT"/>
            </a:endParaRPr>
          </a:p>
          <a:p>
            <a:pPr marL="1470025">
              <a:lnSpc>
                <a:spcPct val="100000"/>
              </a:lnSpc>
              <a:tabLst>
                <a:tab pos="2690495" algn="l"/>
              </a:tabLst>
            </a:pPr>
            <a:r>
              <a:rPr dirty="0" sz="1800" spc="-10">
                <a:latin typeface="Arial MT"/>
                <a:cs typeface="Arial MT"/>
              </a:rPr>
              <a:t>5-</a:t>
            </a:r>
            <a:r>
              <a:rPr dirty="0" sz="1800">
                <a:latin typeface="Arial MT"/>
                <a:cs typeface="Arial MT"/>
              </a:rPr>
              <a:t>6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años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spc="-50">
                <a:latin typeface="Arial MT"/>
                <a:cs typeface="Arial MT"/>
              </a:rPr>
              <a:t>-</a:t>
            </a:r>
            <a:r>
              <a:rPr dirty="0" sz="1800">
                <a:latin typeface="Arial MT"/>
                <a:cs typeface="Arial MT"/>
              </a:rPr>
              <a:t>	Cuerpo</a:t>
            </a:r>
            <a:r>
              <a:rPr dirty="0" sz="1800" spc="-5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percibido</a:t>
            </a:r>
            <a:endParaRPr sz="1800">
              <a:latin typeface="Arial MT"/>
              <a:cs typeface="Arial MT"/>
            </a:endParaRPr>
          </a:p>
          <a:p>
            <a:pPr marL="1470025">
              <a:lnSpc>
                <a:spcPct val="100000"/>
              </a:lnSpc>
              <a:spcBef>
                <a:spcPts val="395"/>
              </a:spcBef>
            </a:pPr>
            <a:r>
              <a:rPr dirty="0" sz="1800">
                <a:latin typeface="Arial MT"/>
                <a:cs typeface="Arial MT"/>
              </a:rPr>
              <a:t>Localizan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perciben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 partes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nombradas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cuerpo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15"/>
              </a:spcBef>
            </a:pPr>
            <a:endParaRPr sz="1800">
              <a:latin typeface="Arial MT"/>
              <a:cs typeface="Arial MT"/>
            </a:endParaRPr>
          </a:p>
          <a:p>
            <a:pPr marL="75565" marR="5080" indent="-63500">
              <a:lnSpc>
                <a:spcPct val="100800"/>
              </a:lnSpc>
              <a:buChar char="•"/>
              <a:tabLst>
                <a:tab pos="75565" algn="l"/>
                <a:tab pos="298450" algn="l"/>
              </a:tabLst>
            </a:pP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1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partir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7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conforma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representación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mental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esquema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corporal </a:t>
            </a:r>
            <a:r>
              <a:rPr dirty="0" sz="1800">
                <a:latin typeface="Arial MT"/>
                <a:cs typeface="Arial MT"/>
              </a:rPr>
              <a:t>(cuerpo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representado)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247650" y="962025"/>
            <a:ext cx="7658100" cy="36195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35560" rIns="0" bIns="0" rtlCol="0" vert="horz">
            <a:spAutoFit/>
          </a:bodyPr>
          <a:lstStyle/>
          <a:p>
            <a:pPr algn="ctr" marL="71755">
              <a:lnSpc>
                <a:spcPct val="100000"/>
              </a:lnSpc>
              <a:spcBef>
                <a:spcPts val="28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Percepción/</a:t>
            </a:r>
            <a:r>
              <a:rPr dirty="0" sz="1550" spc="1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esquema</a:t>
            </a:r>
            <a:r>
              <a:rPr dirty="0" sz="1550" spc="1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corporal</a:t>
            </a:r>
            <a:endParaRPr sz="1550">
              <a:latin typeface="Arial MT"/>
              <a:cs typeface="Arial MT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8625" y="1304925"/>
            <a:ext cx="792480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0" y="400050"/>
            <a:ext cx="8162925" cy="561975"/>
          </a:xfrm>
          <a:custGeom>
            <a:avLst/>
            <a:gdLst/>
            <a:ahLst/>
            <a:cxnLst/>
            <a:rect l="l" t="t" r="r" b="b"/>
            <a:pathLst>
              <a:path w="8162925" h="561975">
                <a:moveTo>
                  <a:pt x="8162925" y="0"/>
                </a:moveTo>
                <a:lnTo>
                  <a:pt x="0" y="0"/>
                </a:lnTo>
                <a:lnTo>
                  <a:pt x="0" y="561975"/>
                </a:lnTo>
                <a:lnTo>
                  <a:pt x="8162925" y="561975"/>
                </a:lnTo>
                <a:lnTo>
                  <a:pt x="8162925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514980" y="409574"/>
            <a:ext cx="4053204" cy="3924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3" name="object 13" descr=""/>
          <p:cNvSpPr/>
          <p:nvPr/>
        </p:nvSpPr>
        <p:spPr>
          <a:xfrm>
            <a:off x="247650" y="942975"/>
            <a:ext cx="7658100" cy="381000"/>
          </a:xfrm>
          <a:custGeom>
            <a:avLst/>
            <a:gdLst/>
            <a:ahLst/>
            <a:cxnLst/>
            <a:rect l="l" t="t" r="r" b="b"/>
            <a:pathLst>
              <a:path w="7658100" h="381000">
                <a:moveTo>
                  <a:pt x="7658100" y="0"/>
                </a:moveTo>
                <a:lnTo>
                  <a:pt x="0" y="0"/>
                </a:lnTo>
                <a:lnTo>
                  <a:pt x="0" y="381000"/>
                </a:lnTo>
                <a:lnTo>
                  <a:pt x="7658100" y="381000"/>
                </a:lnTo>
                <a:lnTo>
                  <a:pt x="7658100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2722245" y="981392"/>
            <a:ext cx="278130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Percepción/</a:t>
            </a:r>
            <a:r>
              <a:rPr dirty="0" sz="1550" spc="1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esquema</a:t>
            </a:r>
            <a:r>
              <a:rPr dirty="0" sz="1550" spc="1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corporal</a:t>
            </a:r>
            <a:endParaRPr sz="1550">
              <a:latin typeface="Arial MT"/>
              <a:cs typeface="Arial MT"/>
            </a:endParaRPr>
          </a:p>
        </p:txBody>
      </p:sp>
      <p:graphicFrame>
        <p:nvGraphicFramePr>
          <p:cNvPr id="15" name="object 15" descr=""/>
          <p:cNvGraphicFramePr>
            <a:graphicFrameLocks noGrp="1"/>
          </p:cNvGraphicFramePr>
          <p:nvPr/>
        </p:nvGraphicFramePr>
        <p:xfrm>
          <a:off x="633412" y="1449197"/>
          <a:ext cx="7611109" cy="1416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7465"/>
                <a:gridCol w="2228850"/>
                <a:gridCol w="1445260"/>
              </a:tblGrid>
              <a:tr h="625475">
                <a:tc>
                  <a:txBody>
                    <a:bodyPr/>
                    <a:lstStyle/>
                    <a:p>
                      <a:pPr marL="63500">
                        <a:lnSpc>
                          <a:spcPts val="2105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Nombre</a:t>
                      </a:r>
                      <a:r>
                        <a:rPr dirty="0" sz="18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5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Curso: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5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Tiempo: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77825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0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Material: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9050">
                      <a:solidFill>
                        <a:srgbClr val="979AAC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3384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5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Objetivo</a:t>
                      </a:r>
                      <a:r>
                        <a:rPr dirty="0" sz="1800" spc="-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9050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16" name="object 16" descr=""/>
          <p:cNvGraphicFramePr>
            <a:graphicFrameLocks noGrp="1"/>
          </p:cNvGraphicFramePr>
          <p:nvPr/>
        </p:nvGraphicFramePr>
        <p:xfrm>
          <a:off x="642137" y="2964942"/>
          <a:ext cx="7610475" cy="28981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61104"/>
                <a:gridCol w="3761104"/>
              </a:tblGrid>
              <a:tr h="453390">
                <a:tc gridSpan="2"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800" b="1">
                          <a:latin typeface="Arial"/>
                          <a:cs typeface="Arial"/>
                        </a:rPr>
                        <a:t>Decreto</a:t>
                      </a:r>
                      <a:r>
                        <a:rPr dirty="0" sz="18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latin typeface="Arial"/>
                          <a:cs typeface="Arial"/>
                        </a:rPr>
                        <a:t>36/</a:t>
                      </a:r>
                      <a:r>
                        <a:rPr dirty="0" sz="1800" spc="-20" b="1">
                          <a:latin typeface="Arial"/>
                          <a:cs typeface="Arial"/>
                        </a:rPr>
                        <a:t> 2022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3411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COMPETENCIA</a:t>
                      </a:r>
                      <a:r>
                        <a:rPr dirty="0" sz="1550" spc="1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ESPECÍFICA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 marR="640715">
                        <a:lnSpc>
                          <a:spcPts val="195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</a:t>
                      </a:r>
                      <a:r>
                        <a:rPr dirty="0" sz="1550" spc="7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1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su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[…]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CRITERIO</a:t>
                      </a:r>
                      <a:r>
                        <a:rPr dirty="0" sz="1550" spc="2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EVALUACIÓN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125095">
                        <a:lnSpc>
                          <a:spcPts val="195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1.1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su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[…]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BLOQUE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434975" indent="-342900">
                        <a:lnSpc>
                          <a:spcPct val="100000"/>
                        </a:lnSpc>
                        <a:spcBef>
                          <a:spcPts val="15"/>
                        </a:spcBef>
                        <a:buAutoNum type="alphaUcPeriod"/>
                        <a:tabLst>
                          <a:tab pos="43497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del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0">
                          <a:latin typeface="Arial MT"/>
                          <a:cs typeface="Arial MT"/>
                        </a:rPr>
                        <a:t>mismo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  <a:buFont typeface="Arial MT"/>
                        <a:buAutoNum type="alphaUcPeriod"/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434975" indent="-342900">
                        <a:lnSpc>
                          <a:spcPct val="100000"/>
                        </a:lnSpc>
                        <a:buAutoNum type="alphaUcPeriod"/>
                        <a:tabLst>
                          <a:tab pos="43497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Desarrollo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emociones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CONTENIDOS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594995" indent="124460">
                        <a:lnSpc>
                          <a:spcPts val="1950"/>
                        </a:lnSpc>
                        <a:spcBef>
                          <a:spcPts val="5"/>
                        </a:spcBef>
                        <a:buChar char="-"/>
                        <a:tabLst>
                          <a:tab pos="22034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Imagen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global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segmentada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del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cuerpo.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822960" indent="124460">
                        <a:lnSpc>
                          <a:spcPct val="100899"/>
                        </a:lnSpc>
                        <a:buChar char="-"/>
                        <a:tabLst>
                          <a:tab pos="22034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Estrategias</a:t>
                      </a:r>
                      <a:r>
                        <a:rPr dirty="0" sz="1550" spc="1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para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desarrollar</a:t>
                      </a:r>
                      <a:r>
                        <a:rPr dirty="0" sz="1550" spc="15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la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seguridad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sí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mismos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19100" y="2552763"/>
            <a:ext cx="7954009" cy="1019175"/>
            <a:chOff x="419100" y="2552763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33387" y="2567051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33387" y="2567051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93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672465" y="1943480"/>
            <a:ext cx="5747385" cy="2976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6255" indent="-50355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CORPORAL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1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EQUILIBRIO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LATERALIDAD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40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ESPACIO-</a:t>
            </a:r>
            <a:r>
              <a:rPr dirty="0" sz="2400" spc="-10">
                <a:latin typeface="Arial MT"/>
                <a:cs typeface="Arial MT"/>
              </a:rPr>
              <a:t>TEMPORAL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HABILIDADES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MOTRICES</a:t>
            </a:r>
            <a:r>
              <a:rPr dirty="0" sz="2400" spc="-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BÁSICAS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814240" y="2749671"/>
              <a:ext cx="1830705" cy="1830070"/>
            </a:xfrm>
            <a:custGeom>
              <a:avLst/>
              <a:gdLst/>
              <a:ahLst/>
              <a:cxnLst/>
              <a:rect l="l" t="t" r="r" b="b"/>
              <a:pathLst>
                <a:path w="1830705" h="1830070">
                  <a:moveTo>
                    <a:pt x="796109" y="0"/>
                  </a:moveTo>
                  <a:lnTo>
                    <a:pt x="533029" y="260779"/>
                  </a:lnTo>
                  <a:lnTo>
                    <a:pt x="515204" y="294414"/>
                  </a:lnTo>
                  <a:lnTo>
                    <a:pt x="520066" y="330845"/>
                  </a:lnTo>
                  <a:lnTo>
                    <a:pt x="542466" y="366006"/>
                  </a:lnTo>
                  <a:lnTo>
                    <a:pt x="577257" y="395828"/>
                  </a:lnTo>
                  <a:lnTo>
                    <a:pt x="619293" y="416247"/>
                  </a:lnTo>
                  <a:lnTo>
                    <a:pt x="663425" y="423194"/>
                  </a:lnTo>
                  <a:lnTo>
                    <a:pt x="705772" y="427511"/>
                  </a:lnTo>
                  <a:lnTo>
                    <a:pt x="741956" y="442080"/>
                  </a:lnTo>
                  <a:lnTo>
                    <a:pt x="771579" y="465214"/>
                  </a:lnTo>
                  <a:lnTo>
                    <a:pt x="794243" y="495224"/>
                  </a:lnTo>
                  <a:lnTo>
                    <a:pt x="809549" y="530423"/>
                  </a:lnTo>
                  <a:lnTo>
                    <a:pt x="817101" y="569121"/>
                  </a:lnTo>
                  <a:lnTo>
                    <a:pt x="816499" y="609631"/>
                  </a:lnTo>
                  <a:lnTo>
                    <a:pt x="807346" y="650264"/>
                  </a:lnTo>
                  <a:lnTo>
                    <a:pt x="789244" y="689333"/>
                  </a:lnTo>
                  <a:lnTo>
                    <a:pt x="761794" y="725149"/>
                  </a:lnTo>
                  <a:lnTo>
                    <a:pt x="709835" y="768738"/>
                  </a:lnTo>
                  <a:lnTo>
                    <a:pt x="670416" y="787187"/>
                  </a:lnTo>
                  <a:lnTo>
                    <a:pt x="629268" y="796852"/>
                  </a:lnTo>
                  <a:lnTo>
                    <a:pt x="588134" y="798076"/>
                  </a:lnTo>
                  <a:lnTo>
                    <a:pt x="548757" y="791202"/>
                  </a:lnTo>
                  <a:lnTo>
                    <a:pt x="512879" y="776573"/>
                  </a:lnTo>
                  <a:lnTo>
                    <a:pt x="458598" y="725424"/>
                  </a:lnTo>
                  <a:lnTo>
                    <a:pt x="443680" y="689589"/>
                  </a:lnTo>
                  <a:lnTo>
                    <a:pt x="439235" y="647373"/>
                  </a:lnTo>
                  <a:lnTo>
                    <a:pt x="432288" y="603242"/>
                  </a:lnTo>
                  <a:lnTo>
                    <a:pt x="411868" y="561209"/>
                  </a:lnTo>
                  <a:lnTo>
                    <a:pt x="382044" y="526419"/>
                  </a:lnTo>
                  <a:lnTo>
                    <a:pt x="346882" y="504020"/>
                  </a:lnTo>
                  <a:lnTo>
                    <a:pt x="310449" y="499159"/>
                  </a:lnTo>
                  <a:lnTo>
                    <a:pt x="276812" y="516983"/>
                  </a:lnTo>
                  <a:lnTo>
                    <a:pt x="0" y="796063"/>
                  </a:lnTo>
                  <a:lnTo>
                    <a:pt x="388907" y="1184944"/>
                  </a:lnTo>
                  <a:lnTo>
                    <a:pt x="406731" y="1218580"/>
                  </a:lnTo>
                  <a:lnTo>
                    <a:pt x="379470" y="1290171"/>
                  </a:lnTo>
                  <a:lnTo>
                    <a:pt x="344679" y="1319994"/>
                  </a:lnTo>
                  <a:lnTo>
                    <a:pt x="302643" y="1340412"/>
                  </a:lnTo>
                  <a:lnTo>
                    <a:pt x="258511" y="1347360"/>
                  </a:lnTo>
                  <a:lnTo>
                    <a:pt x="216290" y="1351804"/>
                  </a:lnTo>
                  <a:lnTo>
                    <a:pt x="180453" y="1366721"/>
                  </a:lnTo>
                  <a:lnTo>
                    <a:pt x="151342" y="1390368"/>
                  </a:lnTo>
                  <a:lnTo>
                    <a:pt x="129299" y="1421000"/>
                  </a:lnTo>
                  <a:lnTo>
                    <a:pt x="114670" y="1456876"/>
                  </a:lnTo>
                  <a:lnTo>
                    <a:pt x="107795" y="1496251"/>
                  </a:lnTo>
                  <a:lnTo>
                    <a:pt x="109020" y="1537383"/>
                  </a:lnTo>
                  <a:lnTo>
                    <a:pt x="118686" y="1578529"/>
                  </a:lnTo>
                  <a:lnTo>
                    <a:pt x="137137" y="1617946"/>
                  </a:lnTo>
                  <a:lnTo>
                    <a:pt x="164717" y="1653890"/>
                  </a:lnTo>
                  <a:lnTo>
                    <a:pt x="216548" y="1697352"/>
                  </a:lnTo>
                  <a:lnTo>
                    <a:pt x="255619" y="1715453"/>
                  </a:lnTo>
                  <a:lnTo>
                    <a:pt x="296255" y="1724606"/>
                  </a:lnTo>
                  <a:lnTo>
                    <a:pt x="336767" y="1725208"/>
                  </a:lnTo>
                  <a:lnTo>
                    <a:pt x="375467" y="1717656"/>
                  </a:lnTo>
                  <a:lnTo>
                    <a:pt x="410667" y="1702350"/>
                  </a:lnTo>
                  <a:lnTo>
                    <a:pt x="463814" y="1650065"/>
                  </a:lnTo>
                  <a:lnTo>
                    <a:pt x="478384" y="1613883"/>
                  </a:lnTo>
                  <a:lnTo>
                    <a:pt x="482701" y="1571539"/>
                  </a:lnTo>
                  <a:lnTo>
                    <a:pt x="489648" y="1527408"/>
                  </a:lnTo>
                  <a:lnTo>
                    <a:pt x="510068" y="1485375"/>
                  </a:lnTo>
                  <a:lnTo>
                    <a:pt x="539892" y="1450585"/>
                  </a:lnTo>
                  <a:lnTo>
                    <a:pt x="575054" y="1428186"/>
                  </a:lnTo>
                  <a:lnTo>
                    <a:pt x="611487" y="1423325"/>
                  </a:lnTo>
                  <a:lnTo>
                    <a:pt x="645124" y="1441149"/>
                  </a:lnTo>
                  <a:lnTo>
                    <a:pt x="1034025" y="1830033"/>
                  </a:lnTo>
                  <a:lnTo>
                    <a:pt x="1313119" y="1550951"/>
                  </a:lnTo>
                  <a:lnTo>
                    <a:pt x="1331103" y="1517315"/>
                  </a:lnTo>
                  <a:lnTo>
                    <a:pt x="1326591" y="1480884"/>
                  </a:lnTo>
                  <a:lnTo>
                    <a:pt x="1304540" y="1445724"/>
                  </a:lnTo>
                  <a:lnTo>
                    <a:pt x="1269908" y="1415901"/>
                  </a:lnTo>
                  <a:lnTo>
                    <a:pt x="1227650" y="1395483"/>
                  </a:lnTo>
                  <a:lnTo>
                    <a:pt x="1182723" y="1388535"/>
                  </a:lnTo>
                  <a:lnTo>
                    <a:pt x="1140376" y="1384219"/>
                  </a:lnTo>
                  <a:lnTo>
                    <a:pt x="1104192" y="1369650"/>
                  </a:lnTo>
                  <a:lnTo>
                    <a:pt x="1074569" y="1346516"/>
                  </a:lnTo>
                  <a:lnTo>
                    <a:pt x="1051906" y="1316505"/>
                  </a:lnTo>
                  <a:lnTo>
                    <a:pt x="1036599" y="1281307"/>
                  </a:lnTo>
                  <a:lnTo>
                    <a:pt x="1029047" y="1242609"/>
                  </a:lnTo>
                  <a:lnTo>
                    <a:pt x="1029649" y="1202099"/>
                  </a:lnTo>
                  <a:lnTo>
                    <a:pt x="1038802" y="1161465"/>
                  </a:lnTo>
                  <a:lnTo>
                    <a:pt x="1056904" y="1122396"/>
                  </a:lnTo>
                  <a:lnTo>
                    <a:pt x="1084354" y="1086580"/>
                  </a:lnTo>
                  <a:lnTo>
                    <a:pt x="1136313" y="1042991"/>
                  </a:lnTo>
                  <a:lnTo>
                    <a:pt x="1175732" y="1024542"/>
                  </a:lnTo>
                  <a:lnTo>
                    <a:pt x="1216880" y="1014877"/>
                  </a:lnTo>
                  <a:lnTo>
                    <a:pt x="1258014" y="1013654"/>
                  </a:lnTo>
                  <a:lnTo>
                    <a:pt x="1297392" y="1020528"/>
                  </a:lnTo>
                  <a:lnTo>
                    <a:pt x="1333269" y="1035157"/>
                  </a:lnTo>
                  <a:lnTo>
                    <a:pt x="1387550" y="1086306"/>
                  </a:lnTo>
                  <a:lnTo>
                    <a:pt x="1402468" y="1122140"/>
                  </a:lnTo>
                  <a:lnTo>
                    <a:pt x="1406913" y="1164357"/>
                  </a:lnTo>
                  <a:lnTo>
                    <a:pt x="1413861" y="1208487"/>
                  </a:lnTo>
                  <a:lnTo>
                    <a:pt x="1434280" y="1250521"/>
                  </a:lnTo>
                  <a:lnTo>
                    <a:pt x="1464104" y="1285310"/>
                  </a:lnTo>
                  <a:lnTo>
                    <a:pt x="1499266" y="1307709"/>
                  </a:lnTo>
                  <a:lnTo>
                    <a:pt x="1535699" y="1312570"/>
                  </a:lnTo>
                  <a:lnTo>
                    <a:pt x="1569336" y="1294746"/>
                  </a:lnTo>
                  <a:lnTo>
                    <a:pt x="1830129" y="1033967"/>
                  </a:lnTo>
                  <a:lnTo>
                    <a:pt x="1441228" y="645085"/>
                  </a:lnTo>
                  <a:lnTo>
                    <a:pt x="1423403" y="611450"/>
                  </a:lnTo>
                  <a:lnTo>
                    <a:pt x="1450664" y="539859"/>
                  </a:lnTo>
                  <a:lnTo>
                    <a:pt x="1485456" y="510036"/>
                  </a:lnTo>
                  <a:lnTo>
                    <a:pt x="1527491" y="489618"/>
                  </a:lnTo>
                  <a:lnTo>
                    <a:pt x="1571624" y="482670"/>
                  </a:lnTo>
                  <a:lnTo>
                    <a:pt x="1613843" y="478226"/>
                  </a:lnTo>
                  <a:lnTo>
                    <a:pt x="1649679" y="463308"/>
                  </a:lnTo>
                  <a:lnTo>
                    <a:pt x="1678789" y="439662"/>
                  </a:lnTo>
                  <a:lnTo>
                    <a:pt x="1700831" y="409030"/>
                  </a:lnTo>
                  <a:lnTo>
                    <a:pt x="1715460" y="373154"/>
                  </a:lnTo>
                  <a:lnTo>
                    <a:pt x="1722335" y="333779"/>
                  </a:lnTo>
                  <a:lnTo>
                    <a:pt x="1721111" y="292647"/>
                  </a:lnTo>
                  <a:lnTo>
                    <a:pt x="1711445" y="251501"/>
                  </a:lnTo>
                  <a:lnTo>
                    <a:pt x="1692996" y="212084"/>
                  </a:lnTo>
                  <a:lnTo>
                    <a:pt x="1665418" y="176140"/>
                  </a:lnTo>
                  <a:lnTo>
                    <a:pt x="1613586" y="132679"/>
                  </a:lnTo>
                  <a:lnTo>
                    <a:pt x="1574516" y="114578"/>
                  </a:lnTo>
                  <a:lnTo>
                    <a:pt x="1533880" y="105425"/>
                  </a:lnTo>
                  <a:lnTo>
                    <a:pt x="1493368" y="104824"/>
                  </a:lnTo>
                  <a:lnTo>
                    <a:pt x="1454668" y="112375"/>
                  </a:lnTo>
                  <a:lnTo>
                    <a:pt x="1419468" y="127681"/>
                  </a:lnTo>
                  <a:lnTo>
                    <a:pt x="1366321" y="179965"/>
                  </a:lnTo>
                  <a:lnTo>
                    <a:pt x="1351751" y="216147"/>
                  </a:lnTo>
                  <a:lnTo>
                    <a:pt x="1347434" y="258491"/>
                  </a:lnTo>
                  <a:lnTo>
                    <a:pt x="1340486" y="302622"/>
                  </a:lnTo>
                  <a:lnTo>
                    <a:pt x="1320067" y="344655"/>
                  </a:lnTo>
                  <a:lnTo>
                    <a:pt x="1290243" y="379445"/>
                  </a:lnTo>
                  <a:lnTo>
                    <a:pt x="1255080" y="401844"/>
                  </a:lnTo>
                  <a:lnTo>
                    <a:pt x="1218647" y="406705"/>
                  </a:lnTo>
                  <a:lnTo>
                    <a:pt x="1185010" y="388881"/>
                  </a:lnTo>
                  <a:lnTo>
                    <a:pt x="7961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540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Equilibrio</a:t>
            </a:r>
            <a:r>
              <a:rPr dirty="0" sz="155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lateralidad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675126" y="3202368"/>
            <a:ext cx="3550920" cy="853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255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¿Qué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entendemos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equilibrio?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Arial MT"/>
                <a:cs typeface="Arial MT"/>
              </a:rPr>
              <a:t>¿Qué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entendemos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lateralidad?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871726" y="3614801"/>
              <a:ext cx="1581150" cy="1323975"/>
            </a:xfrm>
            <a:custGeom>
              <a:avLst/>
              <a:gdLst/>
              <a:ahLst/>
              <a:cxnLst/>
              <a:rect l="l" t="t" r="r" b="b"/>
              <a:pathLst>
                <a:path w="1581150" h="1323975">
                  <a:moveTo>
                    <a:pt x="790575" y="0"/>
                  </a:moveTo>
                  <a:lnTo>
                    <a:pt x="738594" y="1407"/>
                  </a:lnTo>
                  <a:lnTo>
                    <a:pt x="687511" y="5572"/>
                  </a:lnTo>
                  <a:lnTo>
                    <a:pt x="637430" y="12407"/>
                  </a:lnTo>
                  <a:lnTo>
                    <a:pt x="588455" y="21825"/>
                  </a:lnTo>
                  <a:lnTo>
                    <a:pt x="540690" y="33739"/>
                  </a:lnTo>
                  <a:lnTo>
                    <a:pt x="494240" y="48061"/>
                  </a:lnTo>
                  <a:lnTo>
                    <a:pt x="449209" y="64705"/>
                  </a:lnTo>
                  <a:lnTo>
                    <a:pt x="405701" y="83583"/>
                  </a:lnTo>
                  <a:lnTo>
                    <a:pt x="363820" y="104609"/>
                  </a:lnTo>
                  <a:lnTo>
                    <a:pt x="323670" y="127694"/>
                  </a:lnTo>
                  <a:lnTo>
                    <a:pt x="285355" y="152753"/>
                  </a:lnTo>
                  <a:lnTo>
                    <a:pt x="248980" y="179697"/>
                  </a:lnTo>
                  <a:lnTo>
                    <a:pt x="214649" y="208440"/>
                  </a:lnTo>
                  <a:lnTo>
                    <a:pt x="182465" y="238894"/>
                  </a:lnTo>
                  <a:lnTo>
                    <a:pt x="152534" y="270973"/>
                  </a:lnTo>
                  <a:lnTo>
                    <a:pt x="124958" y="304589"/>
                  </a:lnTo>
                  <a:lnTo>
                    <a:pt x="99844" y="339654"/>
                  </a:lnTo>
                  <a:lnTo>
                    <a:pt x="77293" y="376083"/>
                  </a:lnTo>
                  <a:lnTo>
                    <a:pt x="57412" y="413787"/>
                  </a:lnTo>
                  <a:lnTo>
                    <a:pt x="40303" y="452680"/>
                  </a:lnTo>
                  <a:lnTo>
                    <a:pt x="26072" y="492675"/>
                  </a:lnTo>
                  <a:lnTo>
                    <a:pt x="14821" y="533683"/>
                  </a:lnTo>
                  <a:lnTo>
                    <a:pt x="6656" y="575619"/>
                  </a:lnTo>
                  <a:lnTo>
                    <a:pt x="1681" y="618395"/>
                  </a:lnTo>
                  <a:lnTo>
                    <a:pt x="0" y="661924"/>
                  </a:lnTo>
                  <a:lnTo>
                    <a:pt x="1681" y="705453"/>
                  </a:lnTo>
                  <a:lnTo>
                    <a:pt x="6656" y="748230"/>
                  </a:lnTo>
                  <a:lnTo>
                    <a:pt x="14821" y="790169"/>
                  </a:lnTo>
                  <a:lnTo>
                    <a:pt x="26072" y="831181"/>
                  </a:lnTo>
                  <a:lnTo>
                    <a:pt x="40303" y="871180"/>
                  </a:lnTo>
                  <a:lnTo>
                    <a:pt x="57412" y="910078"/>
                  </a:lnTo>
                  <a:lnTo>
                    <a:pt x="77293" y="947788"/>
                  </a:lnTo>
                  <a:lnTo>
                    <a:pt x="99844" y="984223"/>
                  </a:lnTo>
                  <a:lnTo>
                    <a:pt x="124958" y="1019296"/>
                  </a:lnTo>
                  <a:lnTo>
                    <a:pt x="152534" y="1052919"/>
                  </a:lnTo>
                  <a:lnTo>
                    <a:pt x="182465" y="1085005"/>
                  </a:lnTo>
                  <a:lnTo>
                    <a:pt x="214649" y="1115467"/>
                  </a:lnTo>
                  <a:lnTo>
                    <a:pt x="248980" y="1144217"/>
                  </a:lnTo>
                  <a:lnTo>
                    <a:pt x="285355" y="1171169"/>
                  </a:lnTo>
                  <a:lnTo>
                    <a:pt x="323670" y="1196235"/>
                  </a:lnTo>
                  <a:lnTo>
                    <a:pt x="363820" y="1219328"/>
                  </a:lnTo>
                  <a:lnTo>
                    <a:pt x="405701" y="1240360"/>
                  </a:lnTo>
                  <a:lnTo>
                    <a:pt x="449209" y="1259245"/>
                  </a:lnTo>
                  <a:lnTo>
                    <a:pt x="494240" y="1275894"/>
                  </a:lnTo>
                  <a:lnTo>
                    <a:pt x="540690" y="1290222"/>
                  </a:lnTo>
                  <a:lnTo>
                    <a:pt x="588455" y="1302140"/>
                  </a:lnTo>
                  <a:lnTo>
                    <a:pt x="637430" y="1311562"/>
                  </a:lnTo>
                  <a:lnTo>
                    <a:pt x="687511" y="1318400"/>
                  </a:lnTo>
                  <a:lnTo>
                    <a:pt x="738594" y="1322566"/>
                  </a:lnTo>
                  <a:lnTo>
                    <a:pt x="790575" y="1323975"/>
                  </a:lnTo>
                  <a:lnTo>
                    <a:pt x="842541" y="1322566"/>
                  </a:lnTo>
                  <a:lnTo>
                    <a:pt x="893613" y="1318400"/>
                  </a:lnTo>
                  <a:lnTo>
                    <a:pt x="943684" y="1311562"/>
                  </a:lnTo>
                  <a:lnTo>
                    <a:pt x="992651" y="1302140"/>
                  </a:lnTo>
                  <a:lnTo>
                    <a:pt x="1040410" y="1290222"/>
                  </a:lnTo>
                  <a:lnTo>
                    <a:pt x="1086856" y="1275894"/>
                  </a:lnTo>
                  <a:lnTo>
                    <a:pt x="1131884" y="1259245"/>
                  </a:lnTo>
                  <a:lnTo>
                    <a:pt x="1175392" y="1240360"/>
                  </a:lnTo>
                  <a:lnTo>
                    <a:pt x="1217273" y="1219328"/>
                  </a:lnTo>
                  <a:lnTo>
                    <a:pt x="1257424" y="1196235"/>
                  </a:lnTo>
                  <a:lnTo>
                    <a:pt x="1295741" y="1171169"/>
                  </a:lnTo>
                  <a:lnTo>
                    <a:pt x="1332120" y="1144217"/>
                  </a:lnTo>
                  <a:lnTo>
                    <a:pt x="1366455" y="1115467"/>
                  </a:lnTo>
                  <a:lnTo>
                    <a:pt x="1398643" y="1085005"/>
                  </a:lnTo>
                  <a:lnTo>
                    <a:pt x="1428579" y="1052919"/>
                  </a:lnTo>
                  <a:lnTo>
                    <a:pt x="1456159" y="1019296"/>
                  </a:lnTo>
                  <a:lnTo>
                    <a:pt x="1481279" y="984223"/>
                  </a:lnTo>
                  <a:lnTo>
                    <a:pt x="1503834" y="947788"/>
                  </a:lnTo>
                  <a:lnTo>
                    <a:pt x="1523720" y="910078"/>
                  </a:lnTo>
                  <a:lnTo>
                    <a:pt x="1540834" y="871180"/>
                  </a:lnTo>
                  <a:lnTo>
                    <a:pt x="1555069" y="831181"/>
                  </a:lnTo>
                  <a:lnTo>
                    <a:pt x="1566323" y="790169"/>
                  </a:lnTo>
                  <a:lnTo>
                    <a:pt x="1574490" y="748230"/>
                  </a:lnTo>
                  <a:lnTo>
                    <a:pt x="1579467" y="705453"/>
                  </a:lnTo>
                  <a:lnTo>
                    <a:pt x="1581150" y="661924"/>
                  </a:lnTo>
                  <a:lnTo>
                    <a:pt x="1579467" y="618395"/>
                  </a:lnTo>
                  <a:lnTo>
                    <a:pt x="1574490" y="575619"/>
                  </a:lnTo>
                  <a:lnTo>
                    <a:pt x="1566323" y="533683"/>
                  </a:lnTo>
                  <a:lnTo>
                    <a:pt x="1555069" y="492675"/>
                  </a:lnTo>
                  <a:lnTo>
                    <a:pt x="1540834" y="452680"/>
                  </a:lnTo>
                  <a:lnTo>
                    <a:pt x="1523720" y="413787"/>
                  </a:lnTo>
                  <a:lnTo>
                    <a:pt x="1503834" y="376083"/>
                  </a:lnTo>
                  <a:lnTo>
                    <a:pt x="1481279" y="339654"/>
                  </a:lnTo>
                  <a:lnTo>
                    <a:pt x="1456159" y="304589"/>
                  </a:lnTo>
                  <a:lnTo>
                    <a:pt x="1428579" y="270973"/>
                  </a:lnTo>
                  <a:lnTo>
                    <a:pt x="1398643" y="238894"/>
                  </a:lnTo>
                  <a:lnTo>
                    <a:pt x="1366455" y="208440"/>
                  </a:lnTo>
                  <a:lnTo>
                    <a:pt x="1332120" y="179697"/>
                  </a:lnTo>
                  <a:lnTo>
                    <a:pt x="1295741" y="152753"/>
                  </a:lnTo>
                  <a:lnTo>
                    <a:pt x="1257424" y="127694"/>
                  </a:lnTo>
                  <a:lnTo>
                    <a:pt x="1217273" y="104609"/>
                  </a:lnTo>
                  <a:lnTo>
                    <a:pt x="1175392" y="83583"/>
                  </a:lnTo>
                  <a:lnTo>
                    <a:pt x="1131884" y="64705"/>
                  </a:lnTo>
                  <a:lnTo>
                    <a:pt x="1086856" y="48061"/>
                  </a:lnTo>
                  <a:lnTo>
                    <a:pt x="1040410" y="33739"/>
                  </a:lnTo>
                  <a:lnTo>
                    <a:pt x="992651" y="21825"/>
                  </a:lnTo>
                  <a:lnTo>
                    <a:pt x="943684" y="12407"/>
                  </a:lnTo>
                  <a:lnTo>
                    <a:pt x="893613" y="5572"/>
                  </a:lnTo>
                  <a:lnTo>
                    <a:pt x="842541" y="1407"/>
                  </a:lnTo>
                  <a:lnTo>
                    <a:pt x="790575" y="0"/>
                  </a:lnTo>
                  <a:close/>
                </a:path>
              </a:pathLst>
            </a:custGeom>
            <a:solidFill>
              <a:srgbClr val="F7D2D3">
                <a:alpha val="5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871726" y="3614801"/>
              <a:ext cx="1581150" cy="1323975"/>
            </a:xfrm>
            <a:custGeom>
              <a:avLst/>
              <a:gdLst/>
              <a:ahLst/>
              <a:cxnLst/>
              <a:rect l="l" t="t" r="r" b="b"/>
              <a:pathLst>
                <a:path w="1581150" h="1323975">
                  <a:moveTo>
                    <a:pt x="0" y="661924"/>
                  </a:moveTo>
                  <a:lnTo>
                    <a:pt x="1681" y="618395"/>
                  </a:lnTo>
                  <a:lnTo>
                    <a:pt x="6656" y="575619"/>
                  </a:lnTo>
                  <a:lnTo>
                    <a:pt x="14821" y="533683"/>
                  </a:lnTo>
                  <a:lnTo>
                    <a:pt x="26072" y="492675"/>
                  </a:lnTo>
                  <a:lnTo>
                    <a:pt x="40303" y="452680"/>
                  </a:lnTo>
                  <a:lnTo>
                    <a:pt x="57412" y="413787"/>
                  </a:lnTo>
                  <a:lnTo>
                    <a:pt x="77293" y="376083"/>
                  </a:lnTo>
                  <a:lnTo>
                    <a:pt x="99844" y="339654"/>
                  </a:lnTo>
                  <a:lnTo>
                    <a:pt x="124958" y="304589"/>
                  </a:lnTo>
                  <a:lnTo>
                    <a:pt x="152534" y="270973"/>
                  </a:lnTo>
                  <a:lnTo>
                    <a:pt x="182465" y="238894"/>
                  </a:lnTo>
                  <a:lnTo>
                    <a:pt x="214649" y="208440"/>
                  </a:lnTo>
                  <a:lnTo>
                    <a:pt x="248980" y="179697"/>
                  </a:lnTo>
                  <a:lnTo>
                    <a:pt x="285355" y="152753"/>
                  </a:lnTo>
                  <a:lnTo>
                    <a:pt x="323670" y="127694"/>
                  </a:lnTo>
                  <a:lnTo>
                    <a:pt x="363820" y="104609"/>
                  </a:lnTo>
                  <a:lnTo>
                    <a:pt x="405701" y="83583"/>
                  </a:lnTo>
                  <a:lnTo>
                    <a:pt x="449209" y="64705"/>
                  </a:lnTo>
                  <a:lnTo>
                    <a:pt x="494240" y="48061"/>
                  </a:lnTo>
                  <a:lnTo>
                    <a:pt x="540690" y="33739"/>
                  </a:lnTo>
                  <a:lnTo>
                    <a:pt x="588455" y="21825"/>
                  </a:lnTo>
                  <a:lnTo>
                    <a:pt x="637430" y="12407"/>
                  </a:lnTo>
                  <a:lnTo>
                    <a:pt x="687511" y="5572"/>
                  </a:lnTo>
                  <a:lnTo>
                    <a:pt x="738594" y="1407"/>
                  </a:lnTo>
                  <a:lnTo>
                    <a:pt x="790575" y="0"/>
                  </a:lnTo>
                  <a:lnTo>
                    <a:pt x="842541" y="1407"/>
                  </a:lnTo>
                  <a:lnTo>
                    <a:pt x="893613" y="5572"/>
                  </a:lnTo>
                  <a:lnTo>
                    <a:pt x="943684" y="12407"/>
                  </a:lnTo>
                  <a:lnTo>
                    <a:pt x="992651" y="21825"/>
                  </a:lnTo>
                  <a:lnTo>
                    <a:pt x="1040410" y="33739"/>
                  </a:lnTo>
                  <a:lnTo>
                    <a:pt x="1086856" y="48061"/>
                  </a:lnTo>
                  <a:lnTo>
                    <a:pt x="1131884" y="64705"/>
                  </a:lnTo>
                  <a:lnTo>
                    <a:pt x="1175392" y="83583"/>
                  </a:lnTo>
                  <a:lnTo>
                    <a:pt x="1217273" y="104609"/>
                  </a:lnTo>
                  <a:lnTo>
                    <a:pt x="1257424" y="127694"/>
                  </a:lnTo>
                  <a:lnTo>
                    <a:pt x="1295741" y="152753"/>
                  </a:lnTo>
                  <a:lnTo>
                    <a:pt x="1332120" y="179697"/>
                  </a:lnTo>
                  <a:lnTo>
                    <a:pt x="1366455" y="208440"/>
                  </a:lnTo>
                  <a:lnTo>
                    <a:pt x="1398643" y="238894"/>
                  </a:lnTo>
                  <a:lnTo>
                    <a:pt x="1428579" y="270973"/>
                  </a:lnTo>
                  <a:lnTo>
                    <a:pt x="1456159" y="304589"/>
                  </a:lnTo>
                  <a:lnTo>
                    <a:pt x="1481279" y="339654"/>
                  </a:lnTo>
                  <a:lnTo>
                    <a:pt x="1503834" y="376083"/>
                  </a:lnTo>
                  <a:lnTo>
                    <a:pt x="1523720" y="413787"/>
                  </a:lnTo>
                  <a:lnTo>
                    <a:pt x="1540834" y="452680"/>
                  </a:lnTo>
                  <a:lnTo>
                    <a:pt x="1555069" y="492675"/>
                  </a:lnTo>
                  <a:lnTo>
                    <a:pt x="1566323" y="533683"/>
                  </a:lnTo>
                  <a:lnTo>
                    <a:pt x="1574490" y="575619"/>
                  </a:lnTo>
                  <a:lnTo>
                    <a:pt x="1579467" y="618395"/>
                  </a:lnTo>
                  <a:lnTo>
                    <a:pt x="1581150" y="661924"/>
                  </a:lnTo>
                  <a:lnTo>
                    <a:pt x="1579467" y="705453"/>
                  </a:lnTo>
                  <a:lnTo>
                    <a:pt x="1574490" y="748230"/>
                  </a:lnTo>
                  <a:lnTo>
                    <a:pt x="1566323" y="790169"/>
                  </a:lnTo>
                  <a:lnTo>
                    <a:pt x="1555069" y="831181"/>
                  </a:lnTo>
                  <a:lnTo>
                    <a:pt x="1540834" y="871180"/>
                  </a:lnTo>
                  <a:lnTo>
                    <a:pt x="1523720" y="910078"/>
                  </a:lnTo>
                  <a:lnTo>
                    <a:pt x="1503834" y="947788"/>
                  </a:lnTo>
                  <a:lnTo>
                    <a:pt x="1481279" y="984223"/>
                  </a:lnTo>
                  <a:lnTo>
                    <a:pt x="1456159" y="1019296"/>
                  </a:lnTo>
                  <a:lnTo>
                    <a:pt x="1428579" y="1052919"/>
                  </a:lnTo>
                  <a:lnTo>
                    <a:pt x="1398643" y="1085005"/>
                  </a:lnTo>
                  <a:lnTo>
                    <a:pt x="1366455" y="1115467"/>
                  </a:lnTo>
                  <a:lnTo>
                    <a:pt x="1332120" y="1144217"/>
                  </a:lnTo>
                  <a:lnTo>
                    <a:pt x="1295741" y="1171169"/>
                  </a:lnTo>
                  <a:lnTo>
                    <a:pt x="1257424" y="1196235"/>
                  </a:lnTo>
                  <a:lnTo>
                    <a:pt x="1217273" y="1219328"/>
                  </a:lnTo>
                  <a:lnTo>
                    <a:pt x="1175392" y="1240360"/>
                  </a:lnTo>
                  <a:lnTo>
                    <a:pt x="1131884" y="1259245"/>
                  </a:lnTo>
                  <a:lnTo>
                    <a:pt x="1086856" y="1275894"/>
                  </a:lnTo>
                  <a:lnTo>
                    <a:pt x="1040410" y="1290222"/>
                  </a:lnTo>
                  <a:lnTo>
                    <a:pt x="992651" y="1302140"/>
                  </a:lnTo>
                  <a:lnTo>
                    <a:pt x="943684" y="1311562"/>
                  </a:lnTo>
                  <a:lnTo>
                    <a:pt x="893613" y="1318400"/>
                  </a:lnTo>
                  <a:lnTo>
                    <a:pt x="842541" y="1322566"/>
                  </a:lnTo>
                  <a:lnTo>
                    <a:pt x="790575" y="1323975"/>
                  </a:lnTo>
                  <a:lnTo>
                    <a:pt x="738594" y="1322566"/>
                  </a:lnTo>
                  <a:lnTo>
                    <a:pt x="687511" y="1318400"/>
                  </a:lnTo>
                  <a:lnTo>
                    <a:pt x="637430" y="1311562"/>
                  </a:lnTo>
                  <a:lnTo>
                    <a:pt x="588455" y="1302140"/>
                  </a:lnTo>
                  <a:lnTo>
                    <a:pt x="540690" y="1290222"/>
                  </a:lnTo>
                  <a:lnTo>
                    <a:pt x="494240" y="1275894"/>
                  </a:lnTo>
                  <a:lnTo>
                    <a:pt x="449209" y="1259245"/>
                  </a:lnTo>
                  <a:lnTo>
                    <a:pt x="405701" y="1240360"/>
                  </a:lnTo>
                  <a:lnTo>
                    <a:pt x="363820" y="1219328"/>
                  </a:lnTo>
                  <a:lnTo>
                    <a:pt x="323670" y="1196235"/>
                  </a:lnTo>
                  <a:lnTo>
                    <a:pt x="285355" y="1171169"/>
                  </a:lnTo>
                  <a:lnTo>
                    <a:pt x="248980" y="1144217"/>
                  </a:lnTo>
                  <a:lnTo>
                    <a:pt x="214649" y="1115467"/>
                  </a:lnTo>
                  <a:lnTo>
                    <a:pt x="182465" y="1085005"/>
                  </a:lnTo>
                  <a:lnTo>
                    <a:pt x="152534" y="1052919"/>
                  </a:lnTo>
                  <a:lnTo>
                    <a:pt x="124958" y="1019296"/>
                  </a:lnTo>
                  <a:lnTo>
                    <a:pt x="99844" y="984223"/>
                  </a:lnTo>
                  <a:lnTo>
                    <a:pt x="77293" y="947788"/>
                  </a:lnTo>
                  <a:lnTo>
                    <a:pt x="57412" y="910078"/>
                  </a:lnTo>
                  <a:lnTo>
                    <a:pt x="40303" y="871180"/>
                  </a:lnTo>
                  <a:lnTo>
                    <a:pt x="26072" y="831181"/>
                  </a:lnTo>
                  <a:lnTo>
                    <a:pt x="14821" y="790169"/>
                  </a:lnTo>
                  <a:lnTo>
                    <a:pt x="6656" y="748230"/>
                  </a:lnTo>
                  <a:lnTo>
                    <a:pt x="1681" y="705453"/>
                  </a:lnTo>
                  <a:lnTo>
                    <a:pt x="0" y="661924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6" name="object 16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3500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Equilibrio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lateralidad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94640" y="1753298"/>
            <a:ext cx="4101465" cy="123888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ctr" marL="12065" marR="5080" indent="635">
              <a:lnSpc>
                <a:spcPct val="102899"/>
              </a:lnSpc>
              <a:spcBef>
                <a:spcPts val="70"/>
              </a:spcBef>
            </a:pPr>
            <a:r>
              <a:rPr dirty="0" sz="1550" b="1">
                <a:latin typeface="Arial"/>
                <a:cs typeface="Arial"/>
              </a:rPr>
              <a:t>Equilibrio.</a:t>
            </a:r>
            <a:r>
              <a:rPr dirty="0" sz="1550" spc="110" b="1"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Habilidad</a:t>
            </a:r>
            <a:r>
              <a:rPr dirty="0" sz="1550" spc="135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de</a:t>
            </a:r>
            <a:r>
              <a:rPr dirty="0" sz="1550" spc="135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mantener</a:t>
            </a:r>
            <a:r>
              <a:rPr dirty="0" sz="1550" spc="11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el</a:t>
            </a:r>
            <a:r>
              <a:rPr dirty="0" sz="1550" spc="14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040C28"/>
                </a:solidFill>
                <a:latin typeface="Arial MT"/>
                <a:cs typeface="Arial MT"/>
              </a:rPr>
              <a:t>cuerpo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en</a:t>
            </a:r>
            <a:r>
              <a:rPr dirty="0" sz="1550" spc="10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posición</a:t>
            </a:r>
            <a:r>
              <a:rPr dirty="0" sz="1550" spc="10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erguida,</a:t>
            </a:r>
            <a:r>
              <a:rPr dirty="0" sz="1550" spc="9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gracias</a:t>
            </a:r>
            <a:r>
              <a:rPr dirty="0" sz="1550" spc="3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a</a:t>
            </a:r>
            <a:r>
              <a:rPr dirty="0" sz="1550" spc="105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040C28"/>
                </a:solidFill>
                <a:latin typeface="Arial MT"/>
                <a:cs typeface="Arial MT"/>
              </a:rPr>
              <a:t>los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movimientos</a:t>
            </a:r>
            <a:r>
              <a:rPr dirty="0" sz="1550" spc="195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compensatorios</a:t>
            </a:r>
            <a:r>
              <a:rPr dirty="0" sz="1550" spc="10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que</a:t>
            </a:r>
            <a:r>
              <a:rPr dirty="0" sz="1550" spc="18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implican</a:t>
            </a:r>
            <a:r>
              <a:rPr dirty="0" sz="1550" spc="18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040C28"/>
                </a:solidFill>
                <a:latin typeface="Arial MT"/>
                <a:cs typeface="Arial MT"/>
              </a:rPr>
              <a:t>la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motricidad</a:t>
            </a:r>
            <a:r>
              <a:rPr dirty="0" sz="1550" spc="25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global</a:t>
            </a:r>
            <a:r>
              <a:rPr dirty="0" sz="1550" spc="11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y</a:t>
            </a:r>
            <a:r>
              <a:rPr dirty="0" sz="1550" spc="125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040C28"/>
                </a:solidFill>
                <a:latin typeface="Arial MT"/>
                <a:cs typeface="Arial MT"/>
              </a:rPr>
              <a:t>fina</a:t>
            </a:r>
            <a:r>
              <a:rPr dirty="0" sz="1550" spc="160">
                <a:solidFill>
                  <a:srgbClr val="040C28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464646"/>
                </a:solidFill>
                <a:latin typeface="Arial MT"/>
                <a:cs typeface="Arial MT"/>
              </a:rPr>
              <a:t>(Mosston</a:t>
            </a:r>
            <a:r>
              <a:rPr dirty="0" sz="1550" spc="105">
                <a:solidFill>
                  <a:srgbClr val="464646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464646"/>
                </a:solidFill>
                <a:latin typeface="Arial MT"/>
                <a:cs typeface="Arial MT"/>
              </a:rPr>
              <a:t>y</a:t>
            </a:r>
            <a:r>
              <a:rPr dirty="0" sz="1550" spc="-50">
                <a:solidFill>
                  <a:srgbClr val="464646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464646"/>
                </a:solidFill>
                <a:latin typeface="Arial MT"/>
                <a:cs typeface="Arial MT"/>
              </a:rPr>
              <a:t>Ashworth, 1993).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122551" y="4083430"/>
            <a:ext cx="1073785" cy="3352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000" spc="-10">
                <a:latin typeface="Arial MT"/>
                <a:cs typeface="Arial MT"/>
              </a:rPr>
              <a:t>Equilibrio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1428813" y="3038538"/>
            <a:ext cx="2466975" cy="695325"/>
            <a:chOff x="1428813" y="3038538"/>
            <a:chExt cx="2466975" cy="695325"/>
          </a:xfrm>
        </p:grpSpPr>
        <p:sp>
          <p:nvSpPr>
            <p:cNvPr id="20" name="object 20" descr=""/>
            <p:cNvSpPr/>
            <p:nvPr/>
          </p:nvSpPr>
          <p:spPr>
            <a:xfrm>
              <a:off x="1443100" y="3052826"/>
              <a:ext cx="2438400" cy="666750"/>
            </a:xfrm>
            <a:custGeom>
              <a:avLst/>
              <a:gdLst/>
              <a:ahLst/>
              <a:cxnLst/>
              <a:rect l="l" t="t" r="r" b="b"/>
              <a:pathLst>
                <a:path w="2438400" h="666750">
                  <a:moveTo>
                    <a:pt x="1219200" y="0"/>
                  </a:moveTo>
                  <a:lnTo>
                    <a:pt x="1147561" y="565"/>
                  </a:lnTo>
                  <a:lnTo>
                    <a:pt x="1077013" y="2242"/>
                  </a:lnTo>
                  <a:lnTo>
                    <a:pt x="1007670" y="4998"/>
                  </a:lnTo>
                  <a:lnTo>
                    <a:pt x="939645" y="8802"/>
                  </a:lnTo>
                  <a:lnTo>
                    <a:pt x="873054" y="13624"/>
                  </a:lnTo>
                  <a:lnTo>
                    <a:pt x="808010" y="19431"/>
                  </a:lnTo>
                  <a:lnTo>
                    <a:pt x="744628" y="26193"/>
                  </a:lnTo>
                  <a:lnTo>
                    <a:pt x="683023" y="33879"/>
                  </a:lnTo>
                  <a:lnTo>
                    <a:pt x="623307" y="42456"/>
                  </a:lnTo>
                  <a:lnTo>
                    <a:pt x="565597" y="51894"/>
                  </a:lnTo>
                  <a:lnTo>
                    <a:pt x="510006" y="62162"/>
                  </a:lnTo>
                  <a:lnTo>
                    <a:pt x="456649" y="73228"/>
                  </a:lnTo>
                  <a:lnTo>
                    <a:pt x="405639" y="85061"/>
                  </a:lnTo>
                  <a:lnTo>
                    <a:pt x="357092" y="97631"/>
                  </a:lnTo>
                  <a:lnTo>
                    <a:pt x="311121" y="110905"/>
                  </a:lnTo>
                  <a:lnTo>
                    <a:pt x="267841" y="124852"/>
                  </a:lnTo>
                  <a:lnTo>
                    <a:pt x="227367" y="139441"/>
                  </a:lnTo>
                  <a:lnTo>
                    <a:pt x="189812" y="154642"/>
                  </a:lnTo>
                  <a:lnTo>
                    <a:pt x="123919" y="186751"/>
                  </a:lnTo>
                  <a:lnTo>
                    <a:pt x="71076" y="220928"/>
                  </a:lnTo>
                  <a:lnTo>
                    <a:pt x="32199" y="256925"/>
                  </a:lnTo>
                  <a:lnTo>
                    <a:pt x="8202" y="294490"/>
                  </a:lnTo>
                  <a:lnTo>
                    <a:pt x="0" y="333375"/>
                  </a:lnTo>
                  <a:lnTo>
                    <a:pt x="2069" y="352953"/>
                  </a:lnTo>
                  <a:lnTo>
                    <a:pt x="18283" y="391190"/>
                  </a:lnTo>
                  <a:lnTo>
                    <a:pt x="49835" y="427988"/>
                  </a:lnTo>
                  <a:lnTo>
                    <a:pt x="95809" y="463099"/>
                  </a:lnTo>
                  <a:lnTo>
                    <a:pt x="155291" y="496271"/>
                  </a:lnTo>
                  <a:lnTo>
                    <a:pt x="227367" y="527252"/>
                  </a:lnTo>
                  <a:lnTo>
                    <a:pt x="267841" y="541844"/>
                  </a:lnTo>
                  <a:lnTo>
                    <a:pt x="311121" y="555794"/>
                  </a:lnTo>
                  <a:lnTo>
                    <a:pt x="357092" y="569071"/>
                  </a:lnTo>
                  <a:lnTo>
                    <a:pt x="405639" y="581644"/>
                  </a:lnTo>
                  <a:lnTo>
                    <a:pt x="456649" y="593481"/>
                  </a:lnTo>
                  <a:lnTo>
                    <a:pt x="510006" y="604551"/>
                  </a:lnTo>
                  <a:lnTo>
                    <a:pt x="565597" y="614824"/>
                  </a:lnTo>
                  <a:lnTo>
                    <a:pt x="623307" y="624266"/>
                  </a:lnTo>
                  <a:lnTo>
                    <a:pt x="683023" y="632848"/>
                  </a:lnTo>
                  <a:lnTo>
                    <a:pt x="744628" y="640538"/>
                  </a:lnTo>
                  <a:lnTo>
                    <a:pt x="808010" y="647304"/>
                  </a:lnTo>
                  <a:lnTo>
                    <a:pt x="873054" y="653115"/>
                  </a:lnTo>
                  <a:lnTo>
                    <a:pt x="939645" y="657940"/>
                  </a:lnTo>
                  <a:lnTo>
                    <a:pt x="1007670" y="661747"/>
                  </a:lnTo>
                  <a:lnTo>
                    <a:pt x="1077013" y="664505"/>
                  </a:lnTo>
                  <a:lnTo>
                    <a:pt x="1147561" y="666183"/>
                  </a:lnTo>
                  <a:lnTo>
                    <a:pt x="1219200" y="666750"/>
                  </a:lnTo>
                  <a:lnTo>
                    <a:pt x="1290825" y="666183"/>
                  </a:lnTo>
                  <a:lnTo>
                    <a:pt x="1361362" y="664505"/>
                  </a:lnTo>
                  <a:lnTo>
                    <a:pt x="1430696" y="661747"/>
                  </a:lnTo>
                  <a:lnTo>
                    <a:pt x="1498714" y="657940"/>
                  </a:lnTo>
                  <a:lnTo>
                    <a:pt x="1565299" y="653115"/>
                  </a:lnTo>
                  <a:lnTo>
                    <a:pt x="1630338" y="647304"/>
                  </a:lnTo>
                  <a:lnTo>
                    <a:pt x="1693717" y="640538"/>
                  </a:lnTo>
                  <a:lnTo>
                    <a:pt x="1755321" y="632848"/>
                  </a:lnTo>
                  <a:lnTo>
                    <a:pt x="1815035" y="624266"/>
                  </a:lnTo>
                  <a:lnTo>
                    <a:pt x="1872746" y="614824"/>
                  </a:lnTo>
                  <a:lnTo>
                    <a:pt x="1928338" y="604551"/>
                  </a:lnTo>
                  <a:lnTo>
                    <a:pt x="1981697" y="593481"/>
                  </a:lnTo>
                  <a:lnTo>
                    <a:pt x="2032709" y="581644"/>
                  </a:lnTo>
                  <a:lnTo>
                    <a:pt x="2081260" y="569071"/>
                  </a:lnTo>
                  <a:lnTo>
                    <a:pt x="2127234" y="555794"/>
                  </a:lnTo>
                  <a:lnTo>
                    <a:pt x="2170518" y="541844"/>
                  </a:lnTo>
                  <a:lnTo>
                    <a:pt x="2210996" y="527252"/>
                  </a:lnTo>
                  <a:lnTo>
                    <a:pt x="2248556" y="512051"/>
                  </a:lnTo>
                  <a:lnTo>
                    <a:pt x="2314458" y="479943"/>
                  </a:lnTo>
                  <a:lnTo>
                    <a:pt x="2367309" y="445770"/>
                  </a:lnTo>
                  <a:lnTo>
                    <a:pt x="2406193" y="409784"/>
                  </a:lnTo>
                  <a:lnTo>
                    <a:pt x="2430195" y="372236"/>
                  </a:lnTo>
                  <a:lnTo>
                    <a:pt x="2438400" y="333375"/>
                  </a:lnTo>
                  <a:lnTo>
                    <a:pt x="2436329" y="313783"/>
                  </a:lnTo>
                  <a:lnTo>
                    <a:pt x="2420112" y="275527"/>
                  </a:lnTo>
                  <a:lnTo>
                    <a:pt x="2388554" y="238715"/>
                  </a:lnTo>
                  <a:lnTo>
                    <a:pt x="2342572" y="203596"/>
                  </a:lnTo>
                  <a:lnTo>
                    <a:pt x="2283081" y="170422"/>
                  </a:lnTo>
                  <a:lnTo>
                    <a:pt x="2210996" y="139441"/>
                  </a:lnTo>
                  <a:lnTo>
                    <a:pt x="2170518" y="124852"/>
                  </a:lnTo>
                  <a:lnTo>
                    <a:pt x="2127234" y="110905"/>
                  </a:lnTo>
                  <a:lnTo>
                    <a:pt x="2081260" y="97631"/>
                  </a:lnTo>
                  <a:lnTo>
                    <a:pt x="2032709" y="85061"/>
                  </a:lnTo>
                  <a:lnTo>
                    <a:pt x="1981697" y="73228"/>
                  </a:lnTo>
                  <a:lnTo>
                    <a:pt x="1928338" y="62162"/>
                  </a:lnTo>
                  <a:lnTo>
                    <a:pt x="1872746" y="51894"/>
                  </a:lnTo>
                  <a:lnTo>
                    <a:pt x="1815035" y="42456"/>
                  </a:lnTo>
                  <a:lnTo>
                    <a:pt x="1755321" y="33879"/>
                  </a:lnTo>
                  <a:lnTo>
                    <a:pt x="1693717" y="26193"/>
                  </a:lnTo>
                  <a:lnTo>
                    <a:pt x="1630338" y="19431"/>
                  </a:lnTo>
                  <a:lnTo>
                    <a:pt x="1565299" y="13624"/>
                  </a:lnTo>
                  <a:lnTo>
                    <a:pt x="1498714" y="8802"/>
                  </a:lnTo>
                  <a:lnTo>
                    <a:pt x="1430696" y="4998"/>
                  </a:lnTo>
                  <a:lnTo>
                    <a:pt x="1361362" y="2242"/>
                  </a:lnTo>
                  <a:lnTo>
                    <a:pt x="1290825" y="565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97979">
                <a:alpha val="5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443100" y="3052826"/>
              <a:ext cx="2438400" cy="666750"/>
            </a:xfrm>
            <a:custGeom>
              <a:avLst/>
              <a:gdLst/>
              <a:ahLst/>
              <a:cxnLst/>
              <a:rect l="l" t="t" r="r" b="b"/>
              <a:pathLst>
                <a:path w="2438400" h="666750">
                  <a:moveTo>
                    <a:pt x="0" y="333375"/>
                  </a:moveTo>
                  <a:lnTo>
                    <a:pt x="8202" y="294490"/>
                  </a:lnTo>
                  <a:lnTo>
                    <a:pt x="32199" y="256925"/>
                  </a:lnTo>
                  <a:lnTo>
                    <a:pt x="71076" y="220928"/>
                  </a:lnTo>
                  <a:lnTo>
                    <a:pt x="123919" y="186751"/>
                  </a:lnTo>
                  <a:lnTo>
                    <a:pt x="189812" y="154642"/>
                  </a:lnTo>
                  <a:lnTo>
                    <a:pt x="227367" y="139441"/>
                  </a:lnTo>
                  <a:lnTo>
                    <a:pt x="267841" y="124852"/>
                  </a:lnTo>
                  <a:lnTo>
                    <a:pt x="311121" y="110905"/>
                  </a:lnTo>
                  <a:lnTo>
                    <a:pt x="357092" y="97631"/>
                  </a:lnTo>
                  <a:lnTo>
                    <a:pt x="405639" y="85061"/>
                  </a:lnTo>
                  <a:lnTo>
                    <a:pt x="456649" y="73228"/>
                  </a:lnTo>
                  <a:lnTo>
                    <a:pt x="510006" y="62162"/>
                  </a:lnTo>
                  <a:lnTo>
                    <a:pt x="565597" y="51894"/>
                  </a:lnTo>
                  <a:lnTo>
                    <a:pt x="623307" y="42456"/>
                  </a:lnTo>
                  <a:lnTo>
                    <a:pt x="683023" y="33879"/>
                  </a:lnTo>
                  <a:lnTo>
                    <a:pt x="744628" y="26193"/>
                  </a:lnTo>
                  <a:lnTo>
                    <a:pt x="808010" y="19431"/>
                  </a:lnTo>
                  <a:lnTo>
                    <a:pt x="873054" y="13624"/>
                  </a:lnTo>
                  <a:lnTo>
                    <a:pt x="939645" y="8802"/>
                  </a:lnTo>
                  <a:lnTo>
                    <a:pt x="1007670" y="4998"/>
                  </a:lnTo>
                  <a:lnTo>
                    <a:pt x="1077013" y="2242"/>
                  </a:lnTo>
                  <a:lnTo>
                    <a:pt x="1147561" y="565"/>
                  </a:lnTo>
                  <a:lnTo>
                    <a:pt x="1219200" y="0"/>
                  </a:lnTo>
                  <a:lnTo>
                    <a:pt x="1290825" y="565"/>
                  </a:lnTo>
                  <a:lnTo>
                    <a:pt x="1361362" y="2242"/>
                  </a:lnTo>
                  <a:lnTo>
                    <a:pt x="1430696" y="4998"/>
                  </a:lnTo>
                  <a:lnTo>
                    <a:pt x="1498714" y="8802"/>
                  </a:lnTo>
                  <a:lnTo>
                    <a:pt x="1565299" y="13624"/>
                  </a:lnTo>
                  <a:lnTo>
                    <a:pt x="1630338" y="19431"/>
                  </a:lnTo>
                  <a:lnTo>
                    <a:pt x="1693717" y="26193"/>
                  </a:lnTo>
                  <a:lnTo>
                    <a:pt x="1755321" y="33879"/>
                  </a:lnTo>
                  <a:lnTo>
                    <a:pt x="1815035" y="42456"/>
                  </a:lnTo>
                  <a:lnTo>
                    <a:pt x="1872746" y="51894"/>
                  </a:lnTo>
                  <a:lnTo>
                    <a:pt x="1928338" y="62162"/>
                  </a:lnTo>
                  <a:lnTo>
                    <a:pt x="1981697" y="73228"/>
                  </a:lnTo>
                  <a:lnTo>
                    <a:pt x="2032709" y="85061"/>
                  </a:lnTo>
                  <a:lnTo>
                    <a:pt x="2081260" y="97631"/>
                  </a:lnTo>
                  <a:lnTo>
                    <a:pt x="2127234" y="110905"/>
                  </a:lnTo>
                  <a:lnTo>
                    <a:pt x="2170518" y="124852"/>
                  </a:lnTo>
                  <a:lnTo>
                    <a:pt x="2210996" y="139441"/>
                  </a:lnTo>
                  <a:lnTo>
                    <a:pt x="2248556" y="154642"/>
                  </a:lnTo>
                  <a:lnTo>
                    <a:pt x="2314458" y="186751"/>
                  </a:lnTo>
                  <a:lnTo>
                    <a:pt x="2367309" y="220928"/>
                  </a:lnTo>
                  <a:lnTo>
                    <a:pt x="2406193" y="256925"/>
                  </a:lnTo>
                  <a:lnTo>
                    <a:pt x="2430195" y="294490"/>
                  </a:lnTo>
                  <a:lnTo>
                    <a:pt x="2438400" y="333375"/>
                  </a:lnTo>
                  <a:lnTo>
                    <a:pt x="2436329" y="352953"/>
                  </a:lnTo>
                  <a:lnTo>
                    <a:pt x="2420112" y="391190"/>
                  </a:lnTo>
                  <a:lnTo>
                    <a:pt x="2388554" y="427988"/>
                  </a:lnTo>
                  <a:lnTo>
                    <a:pt x="2342572" y="463099"/>
                  </a:lnTo>
                  <a:lnTo>
                    <a:pt x="2283081" y="496271"/>
                  </a:lnTo>
                  <a:lnTo>
                    <a:pt x="2210996" y="527252"/>
                  </a:lnTo>
                  <a:lnTo>
                    <a:pt x="2170518" y="541844"/>
                  </a:lnTo>
                  <a:lnTo>
                    <a:pt x="2127234" y="555794"/>
                  </a:lnTo>
                  <a:lnTo>
                    <a:pt x="2081260" y="569071"/>
                  </a:lnTo>
                  <a:lnTo>
                    <a:pt x="2032709" y="581644"/>
                  </a:lnTo>
                  <a:lnTo>
                    <a:pt x="1981697" y="593481"/>
                  </a:lnTo>
                  <a:lnTo>
                    <a:pt x="1928338" y="604551"/>
                  </a:lnTo>
                  <a:lnTo>
                    <a:pt x="1872746" y="614824"/>
                  </a:lnTo>
                  <a:lnTo>
                    <a:pt x="1815035" y="624266"/>
                  </a:lnTo>
                  <a:lnTo>
                    <a:pt x="1755321" y="632848"/>
                  </a:lnTo>
                  <a:lnTo>
                    <a:pt x="1693717" y="640538"/>
                  </a:lnTo>
                  <a:lnTo>
                    <a:pt x="1630338" y="647304"/>
                  </a:lnTo>
                  <a:lnTo>
                    <a:pt x="1565299" y="653115"/>
                  </a:lnTo>
                  <a:lnTo>
                    <a:pt x="1498714" y="657940"/>
                  </a:lnTo>
                  <a:lnTo>
                    <a:pt x="1430696" y="661747"/>
                  </a:lnTo>
                  <a:lnTo>
                    <a:pt x="1361362" y="664505"/>
                  </a:lnTo>
                  <a:lnTo>
                    <a:pt x="1290825" y="666183"/>
                  </a:lnTo>
                  <a:lnTo>
                    <a:pt x="1219200" y="666750"/>
                  </a:lnTo>
                  <a:lnTo>
                    <a:pt x="1147561" y="666183"/>
                  </a:lnTo>
                  <a:lnTo>
                    <a:pt x="1077013" y="664505"/>
                  </a:lnTo>
                  <a:lnTo>
                    <a:pt x="1007670" y="661747"/>
                  </a:lnTo>
                  <a:lnTo>
                    <a:pt x="939645" y="657940"/>
                  </a:lnTo>
                  <a:lnTo>
                    <a:pt x="873054" y="653115"/>
                  </a:lnTo>
                  <a:lnTo>
                    <a:pt x="808010" y="647304"/>
                  </a:lnTo>
                  <a:lnTo>
                    <a:pt x="744628" y="640538"/>
                  </a:lnTo>
                  <a:lnTo>
                    <a:pt x="683023" y="632848"/>
                  </a:lnTo>
                  <a:lnTo>
                    <a:pt x="623307" y="624266"/>
                  </a:lnTo>
                  <a:lnTo>
                    <a:pt x="565597" y="614824"/>
                  </a:lnTo>
                  <a:lnTo>
                    <a:pt x="510006" y="604551"/>
                  </a:lnTo>
                  <a:lnTo>
                    <a:pt x="456649" y="593481"/>
                  </a:lnTo>
                  <a:lnTo>
                    <a:pt x="405639" y="581644"/>
                  </a:lnTo>
                  <a:lnTo>
                    <a:pt x="357092" y="569071"/>
                  </a:lnTo>
                  <a:lnTo>
                    <a:pt x="311121" y="555794"/>
                  </a:lnTo>
                  <a:lnTo>
                    <a:pt x="267841" y="541844"/>
                  </a:lnTo>
                  <a:lnTo>
                    <a:pt x="227367" y="527252"/>
                  </a:lnTo>
                  <a:lnTo>
                    <a:pt x="189812" y="512051"/>
                  </a:lnTo>
                  <a:lnTo>
                    <a:pt x="123919" y="479943"/>
                  </a:lnTo>
                  <a:lnTo>
                    <a:pt x="71076" y="445770"/>
                  </a:lnTo>
                  <a:lnTo>
                    <a:pt x="32199" y="409784"/>
                  </a:lnTo>
                  <a:lnTo>
                    <a:pt x="8202" y="372236"/>
                  </a:lnTo>
                  <a:lnTo>
                    <a:pt x="0" y="333375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2193289" y="3195002"/>
            <a:ext cx="930910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-10">
                <a:latin typeface="Arial MT"/>
                <a:cs typeface="Arial MT"/>
              </a:rPr>
              <a:t>Estático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1581213" y="4819713"/>
            <a:ext cx="2162175" cy="685800"/>
            <a:chOff x="1581213" y="4819713"/>
            <a:chExt cx="2162175" cy="685800"/>
          </a:xfrm>
        </p:grpSpPr>
        <p:sp>
          <p:nvSpPr>
            <p:cNvPr id="24" name="object 24" descr=""/>
            <p:cNvSpPr/>
            <p:nvPr/>
          </p:nvSpPr>
          <p:spPr>
            <a:xfrm>
              <a:off x="1595500" y="4834001"/>
              <a:ext cx="2133600" cy="657225"/>
            </a:xfrm>
            <a:custGeom>
              <a:avLst/>
              <a:gdLst/>
              <a:ahLst/>
              <a:cxnLst/>
              <a:rect l="l" t="t" r="r" b="b"/>
              <a:pathLst>
                <a:path w="2133600" h="657225">
                  <a:moveTo>
                    <a:pt x="1066800" y="0"/>
                  </a:moveTo>
                  <a:lnTo>
                    <a:pt x="996646" y="698"/>
                  </a:lnTo>
                  <a:lnTo>
                    <a:pt x="927705" y="2765"/>
                  </a:lnTo>
                  <a:lnTo>
                    <a:pt x="860119" y="6158"/>
                  </a:lnTo>
                  <a:lnTo>
                    <a:pt x="794026" y="10833"/>
                  </a:lnTo>
                  <a:lnTo>
                    <a:pt x="729569" y="16746"/>
                  </a:lnTo>
                  <a:lnTo>
                    <a:pt x="666886" y="23855"/>
                  </a:lnTo>
                  <a:lnTo>
                    <a:pt x="606119" y="32117"/>
                  </a:lnTo>
                  <a:lnTo>
                    <a:pt x="547409" y="41487"/>
                  </a:lnTo>
                  <a:lnTo>
                    <a:pt x="490894" y="51923"/>
                  </a:lnTo>
                  <a:lnTo>
                    <a:pt x="436717" y="63382"/>
                  </a:lnTo>
                  <a:lnTo>
                    <a:pt x="385017" y="75820"/>
                  </a:lnTo>
                  <a:lnTo>
                    <a:pt x="335935" y="89193"/>
                  </a:lnTo>
                  <a:lnTo>
                    <a:pt x="289611" y="103460"/>
                  </a:lnTo>
                  <a:lnTo>
                    <a:pt x="246186" y="118576"/>
                  </a:lnTo>
                  <a:lnTo>
                    <a:pt x="205800" y="134499"/>
                  </a:lnTo>
                  <a:lnTo>
                    <a:pt x="168594" y="151184"/>
                  </a:lnTo>
                  <a:lnTo>
                    <a:pt x="104283" y="186671"/>
                  </a:lnTo>
                  <a:lnTo>
                    <a:pt x="54376" y="224690"/>
                  </a:lnTo>
                  <a:lnTo>
                    <a:pt x="19996" y="264896"/>
                  </a:lnTo>
                  <a:lnTo>
                    <a:pt x="2268" y="306943"/>
                  </a:lnTo>
                  <a:lnTo>
                    <a:pt x="0" y="328549"/>
                  </a:lnTo>
                  <a:lnTo>
                    <a:pt x="2268" y="350155"/>
                  </a:lnTo>
                  <a:lnTo>
                    <a:pt x="19996" y="392206"/>
                  </a:lnTo>
                  <a:lnTo>
                    <a:pt x="54376" y="432420"/>
                  </a:lnTo>
                  <a:lnTo>
                    <a:pt x="104283" y="470451"/>
                  </a:lnTo>
                  <a:lnTo>
                    <a:pt x="168594" y="505951"/>
                  </a:lnTo>
                  <a:lnTo>
                    <a:pt x="205800" y="522643"/>
                  </a:lnTo>
                  <a:lnTo>
                    <a:pt x="246186" y="538573"/>
                  </a:lnTo>
                  <a:lnTo>
                    <a:pt x="289611" y="553697"/>
                  </a:lnTo>
                  <a:lnTo>
                    <a:pt x="335935" y="567971"/>
                  </a:lnTo>
                  <a:lnTo>
                    <a:pt x="385017" y="581352"/>
                  </a:lnTo>
                  <a:lnTo>
                    <a:pt x="436717" y="593798"/>
                  </a:lnTo>
                  <a:lnTo>
                    <a:pt x="490894" y="605263"/>
                  </a:lnTo>
                  <a:lnTo>
                    <a:pt x="547409" y="615706"/>
                  </a:lnTo>
                  <a:lnTo>
                    <a:pt x="606119" y="625083"/>
                  </a:lnTo>
                  <a:lnTo>
                    <a:pt x="666886" y="633350"/>
                  </a:lnTo>
                  <a:lnTo>
                    <a:pt x="729569" y="640465"/>
                  </a:lnTo>
                  <a:lnTo>
                    <a:pt x="794026" y="646383"/>
                  </a:lnTo>
                  <a:lnTo>
                    <a:pt x="860119" y="651061"/>
                  </a:lnTo>
                  <a:lnTo>
                    <a:pt x="927705" y="654456"/>
                  </a:lnTo>
                  <a:lnTo>
                    <a:pt x="996646" y="656525"/>
                  </a:lnTo>
                  <a:lnTo>
                    <a:pt x="1066800" y="657225"/>
                  </a:lnTo>
                  <a:lnTo>
                    <a:pt x="1136939" y="656525"/>
                  </a:lnTo>
                  <a:lnTo>
                    <a:pt x="1205868" y="654456"/>
                  </a:lnTo>
                  <a:lnTo>
                    <a:pt x="1273445" y="651061"/>
                  </a:lnTo>
                  <a:lnTo>
                    <a:pt x="1339530" y="646383"/>
                  </a:lnTo>
                  <a:lnTo>
                    <a:pt x="1403981" y="640465"/>
                  </a:lnTo>
                  <a:lnTo>
                    <a:pt x="1466660" y="633350"/>
                  </a:lnTo>
                  <a:lnTo>
                    <a:pt x="1527424" y="625083"/>
                  </a:lnTo>
                  <a:lnTo>
                    <a:pt x="1586134" y="615706"/>
                  </a:lnTo>
                  <a:lnTo>
                    <a:pt x="1642649" y="605263"/>
                  </a:lnTo>
                  <a:lnTo>
                    <a:pt x="1696827" y="593798"/>
                  </a:lnTo>
                  <a:lnTo>
                    <a:pt x="1748529" y="581352"/>
                  </a:lnTo>
                  <a:lnTo>
                    <a:pt x="1797615" y="567971"/>
                  </a:lnTo>
                  <a:lnTo>
                    <a:pt x="1843942" y="553697"/>
                  </a:lnTo>
                  <a:lnTo>
                    <a:pt x="1887371" y="538573"/>
                  </a:lnTo>
                  <a:lnTo>
                    <a:pt x="1927762" y="522643"/>
                  </a:lnTo>
                  <a:lnTo>
                    <a:pt x="1964973" y="505951"/>
                  </a:lnTo>
                  <a:lnTo>
                    <a:pt x="1998864" y="488539"/>
                  </a:lnTo>
                  <a:lnTo>
                    <a:pt x="2056124" y="451730"/>
                  </a:lnTo>
                  <a:lnTo>
                    <a:pt x="2098416" y="412564"/>
                  </a:lnTo>
                  <a:lnTo>
                    <a:pt x="2124616" y="371388"/>
                  </a:lnTo>
                  <a:lnTo>
                    <a:pt x="2133600" y="328549"/>
                  </a:lnTo>
                  <a:lnTo>
                    <a:pt x="2131330" y="306943"/>
                  </a:lnTo>
                  <a:lnTo>
                    <a:pt x="2113598" y="264896"/>
                  </a:lnTo>
                  <a:lnTo>
                    <a:pt x="2079211" y="224690"/>
                  </a:lnTo>
                  <a:lnTo>
                    <a:pt x="2029294" y="186671"/>
                  </a:lnTo>
                  <a:lnTo>
                    <a:pt x="1964973" y="151184"/>
                  </a:lnTo>
                  <a:lnTo>
                    <a:pt x="1927762" y="134499"/>
                  </a:lnTo>
                  <a:lnTo>
                    <a:pt x="1887371" y="118576"/>
                  </a:lnTo>
                  <a:lnTo>
                    <a:pt x="1843942" y="103460"/>
                  </a:lnTo>
                  <a:lnTo>
                    <a:pt x="1797615" y="89193"/>
                  </a:lnTo>
                  <a:lnTo>
                    <a:pt x="1748529" y="75820"/>
                  </a:lnTo>
                  <a:lnTo>
                    <a:pt x="1696827" y="63382"/>
                  </a:lnTo>
                  <a:lnTo>
                    <a:pt x="1642649" y="51923"/>
                  </a:lnTo>
                  <a:lnTo>
                    <a:pt x="1586134" y="41487"/>
                  </a:lnTo>
                  <a:lnTo>
                    <a:pt x="1527424" y="32117"/>
                  </a:lnTo>
                  <a:lnTo>
                    <a:pt x="1466660" y="23855"/>
                  </a:lnTo>
                  <a:lnTo>
                    <a:pt x="1403981" y="16746"/>
                  </a:lnTo>
                  <a:lnTo>
                    <a:pt x="1339530" y="10833"/>
                  </a:lnTo>
                  <a:lnTo>
                    <a:pt x="1273445" y="6158"/>
                  </a:lnTo>
                  <a:lnTo>
                    <a:pt x="1205868" y="2765"/>
                  </a:lnTo>
                  <a:lnTo>
                    <a:pt x="1136939" y="698"/>
                  </a:lnTo>
                  <a:lnTo>
                    <a:pt x="1066800" y="0"/>
                  </a:lnTo>
                  <a:close/>
                </a:path>
              </a:pathLst>
            </a:custGeom>
            <a:solidFill>
              <a:srgbClr val="797979">
                <a:alpha val="5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595500" y="4834001"/>
              <a:ext cx="2133600" cy="657225"/>
            </a:xfrm>
            <a:custGeom>
              <a:avLst/>
              <a:gdLst/>
              <a:ahLst/>
              <a:cxnLst/>
              <a:rect l="l" t="t" r="r" b="b"/>
              <a:pathLst>
                <a:path w="2133600" h="657225">
                  <a:moveTo>
                    <a:pt x="0" y="328549"/>
                  </a:moveTo>
                  <a:lnTo>
                    <a:pt x="8981" y="285711"/>
                  </a:lnTo>
                  <a:lnTo>
                    <a:pt x="35175" y="244541"/>
                  </a:lnTo>
                  <a:lnTo>
                    <a:pt x="77459" y="205385"/>
                  </a:lnTo>
                  <a:lnTo>
                    <a:pt x="134708" y="168589"/>
                  </a:lnTo>
                  <a:lnTo>
                    <a:pt x="205800" y="134499"/>
                  </a:lnTo>
                  <a:lnTo>
                    <a:pt x="246186" y="118576"/>
                  </a:lnTo>
                  <a:lnTo>
                    <a:pt x="289611" y="103460"/>
                  </a:lnTo>
                  <a:lnTo>
                    <a:pt x="335935" y="89193"/>
                  </a:lnTo>
                  <a:lnTo>
                    <a:pt x="385017" y="75820"/>
                  </a:lnTo>
                  <a:lnTo>
                    <a:pt x="436717" y="63382"/>
                  </a:lnTo>
                  <a:lnTo>
                    <a:pt x="490894" y="51923"/>
                  </a:lnTo>
                  <a:lnTo>
                    <a:pt x="547409" y="41487"/>
                  </a:lnTo>
                  <a:lnTo>
                    <a:pt x="606119" y="32117"/>
                  </a:lnTo>
                  <a:lnTo>
                    <a:pt x="666886" y="23855"/>
                  </a:lnTo>
                  <a:lnTo>
                    <a:pt x="729569" y="16746"/>
                  </a:lnTo>
                  <a:lnTo>
                    <a:pt x="794026" y="10833"/>
                  </a:lnTo>
                  <a:lnTo>
                    <a:pt x="860119" y="6158"/>
                  </a:lnTo>
                  <a:lnTo>
                    <a:pt x="927705" y="2765"/>
                  </a:lnTo>
                  <a:lnTo>
                    <a:pt x="996646" y="698"/>
                  </a:lnTo>
                  <a:lnTo>
                    <a:pt x="1066800" y="0"/>
                  </a:lnTo>
                  <a:lnTo>
                    <a:pt x="1136939" y="698"/>
                  </a:lnTo>
                  <a:lnTo>
                    <a:pt x="1205868" y="2765"/>
                  </a:lnTo>
                  <a:lnTo>
                    <a:pt x="1273445" y="6158"/>
                  </a:lnTo>
                  <a:lnTo>
                    <a:pt x="1339530" y="10833"/>
                  </a:lnTo>
                  <a:lnTo>
                    <a:pt x="1403981" y="16746"/>
                  </a:lnTo>
                  <a:lnTo>
                    <a:pt x="1466660" y="23855"/>
                  </a:lnTo>
                  <a:lnTo>
                    <a:pt x="1527424" y="32117"/>
                  </a:lnTo>
                  <a:lnTo>
                    <a:pt x="1586134" y="41487"/>
                  </a:lnTo>
                  <a:lnTo>
                    <a:pt x="1642649" y="51923"/>
                  </a:lnTo>
                  <a:lnTo>
                    <a:pt x="1696827" y="63382"/>
                  </a:lnTo>
                  <a:lnTo>
                    <a:pt x="1748529" y="75820"/>
                  </a:lnTo>
                  <a:lnTo>
                    <a:pt x="1797615" y="89193"/>
                  </a:lnTo>
                  <a:lnTo>
                    <a:pt x="1843942" y="103460"/>
                  </a:lnTo>
                  <a:lnTo>
                    <a:pt x="1887371" y="118576"/>
                  </a:lnTo>
                  <a:lnTo>
                    <a:pt x="1927762" y="134499"/>
                  </a:lnTo>
                  <a:lnTo>
                    <a:pt x="1964973" y="151184"/>
                  </a:lnTo>
                  <a:lnTo>
                    <a:pt x="2029294" y="186671"/>
                  </a:lnTo>
                  <a:lnTo>
                    <a:pt x="2079211" y="224690"/>
                  </a:lnTo>
                  <a:lnTo>
                    <a:pt x="2113598" y="264896"/>
                  </a:lnTo>
                  <a:lnTo>
                    <a:pt x="2131330" y="306943"/>
                  </a:lnTo>
                  <a:lnTo>
                    <a:pt x="2133600" y="328549"/>
                  </a:lnTo>
                  <a:lnTo>
                    <a:pt x="2131330" y="350155"/>
                  </a:lnTo>
                  <a:lnTo>
                    <a:pt x="2113598" y="392206"/>
                  </a:lnTo>
                  <a:lnTo>
                    <a:pt x="2079211" y="432420"/>
                  </a:lnTo>
                  <a:lnTo>
                    <a:pt x="2029294" y="470451"/>
                  </a:lnTo>
                  <a:lnTo>
                    <a:pt x="1964973" y="505951"/>
                  </a:lnTo>
                  <a:lnTo>
                    <a:pt x="1927762" y="522643"/>
                  </a:lnTo>
                  <a:lnTo>
                    <a:pt x="1887371" y="538573"/>
                  </a:lnTo>
                  <a:lnTo>
                    <a:pt x="1843942" y="553697"/>
                  </a:lnTo>
                  <a:lnTo>
                    <a:pt x="1797615" y="567971"/>
                  </a:lnTo>
                  <a:lnTo>
                    <a:pt x="1748529" y="581352"/>
                  </a:lnTo>
                  <a:lnTo>
                    <a:pt x="1696827" y="593798"/>
                  </a:lnTo>
                  <a:lnTo>
                    <a:pt x="1642649" y="605263"/>
                  </a:lnTo>
                  <a:lnTo>
                    <a:pt x="1586134" y="615706"/>
                  </a:lnTo>
                  <a:lnTo>
                    <a:pt x="1527424" y="625083"/>
                  </a:lnTo>
                  <a:lnTo>
                    <a:pt x="1466660" y="633350"/>
                  </a:lnTo>
                  <a:lnTo>
                    <a:pt x="1403981" y="640465"/>
                  </a:lnTo>
                  <a:lnTo>
                    <a:pt x="1339530" y="646383"/>
                  </a:lnTo>
                  <a:lnTo>
                    <a:pt x="1273445" y="651061"/>
                  </a:lnTo>
                  <a:lnTo>
                    <a:pt x="1205868" y="654456"/>
                  </a:lnTo>
                  <a:lnTo>
                    <a:pt x="1136939" y="656525"/>
                  </a:lnTo>
                  <a:lnTo>
                    <a:pt x="1066800" y="657225"/>
                  </a:lnTo>
                  <a:lnTo>
                    <a:pt x="996646" y="656525"/>
                  </a:lnTo>
                  <a:lnTo>
                    <a:pt x="927705" y="654456"/>
                  </a:lnTo>
                  <a:lnTo>
                    <a:pt x="860119" y="651061"/>
                  </a:lnTo>
                  <a:lnTo>
                    <a:pt x="794026" y="646383"/>
                  </a:lnTo>
                  <a:lnTo>
                    <a:pt x="729569" y="640465"/>
                  </a:lnTo>
                  <a:lnTo>
                    <a:pt x="666886" y="633350"/>
                  </a:lnTo>
                  <a:lnTo>
                    <a:pt x="606119" y="625083"/>
                  </a:lnTo>
                  <a:lnTo>
                    <a:pt x="547409" y="615706"/>
                  </a:lnTo>
                  <a:lnTo>
                    <a:pt x="490894" y="605263"/>
                  </a:lnTo>
                  <a:lnTo>
                    <a:pt x="436717" y="593798"/>
                  </a:lnTo>
                  <a:lnTo>
                    <a:pt x="385017" y="581352"/>
                  </a:lnTo>
                  <a:lnTo>
                    <a:pt x="335935" y="567971"/>
                  </a:lnTo>
                  <a:lnTo>
                    <a:pt x="289611" y="553697"/>
                  </a:lnTo>
                  <a:lnTo>
                    <a:pt x="246186" y="538573"/>
                  </a:lnTo>
                  <a:lnTo>
                    <a:pt x="205800" y="522643"/>
                  </a:lnTo>
                  <a:lnTo>
                    <a:pt x="168594" y="505951"/>
                  </a:lnTo>
                  <a:lnTo>
                    <a:pt x="104283" y="470451"/>
                  </a:lnTo>
                  <a:lnTo>
                    <a:pt x="54376" y="432420"/>
                  </a:lnTo>
                  <a:lnTo>
                    <a:pt x="19996" y="392206"/>
                  </a:lnTo>
                  <a:lnTo>
                    <a:pt x="2268" y="350155"/>
                  </a:lnTo>
                  <a:lnTo>
                    <a:pt x="0" y="328549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2115566" y="4972748"/>
            <a:ext cx="1083310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-10">
                <a:latin typeface="Arial MT"/>
                <a:cs typeface="Arial MT"/>
              </a:rPr>
              <a:t>Dinámico</a:t>
            </a:r>
            <a:endParaRPr sz="2000">
              <a:latin typeface="Arial MT"/>
              <a:cs typeface="Arial MT"/>
            </a:endParaRPr>
          </a:p>
        </p:txBody>
      </p:sp>
      <p:pic>
        <p:nvPicPr>
          <p:cNvPr id="27" name="object 2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81563" y="3105213"/>
            <a:ext cx="4010025" cy="2466975"/>
          </a:xfrm>
          <a:prstGeom prst="rect">
            <a:avLst/>
          </a:prstGeom>
        </p:spPr>
      </p:pic>
      <p:sp>
        <p:nvSpPr>
          <p:cNvPr id="28" name="object 28" descr=""/>
          <p:cNvSpPr txBox="1"/>
          <p:nvPr/>
        </p:nvSpPr>
        <p:spPr>
          <a:xfrm>
            <a:off x="5037454" y="4168838"/>
            <a:ext cx="115316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Lateralidad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5241290" y="3280092"/>
            <a:ext cx="7524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Diestro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04790" y="5057457"/>
            <a:ext cx="61976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 MT"/>
                <a:cs typeface="Arial MT"/>
              </a:rPr>
              <a:t>Zurdo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606925" y="1733867"/>
            <a:ext cx="3658235" cy="100076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algn="ctr" marL="12700" marR="5080">
              <a:lnSpc>
                <a:spcPct val="103699"/>
              </a:lnSpc>
              <a:spcBef>
                <a:spcPts val="55"/>
              </a:spcBef>
            </a:pPr>
            <a:r>
              <a:rPr dirty="0" sz="1550" b="1">
                <a:latin typeface="Arial"/>
                <a:cs typeface="Arial"/>
              </a:rPr>
              <a:t>Lateralidad.</a:t>
            </a:r>
            <a:r>
              <a:rPr dirty="0" sz="1550" spc="229" b="1"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Preferencia</a:t>
            </a:r>
            <a:r>
              <a:rPr dirty="0" sz="1550" spc="22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espontánea</a:t>
            </a:r>
            <a:r>
              <a:rPr dirty="0" sz="1550" spc="12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1F1F1F"/>
                </a:solidFill>
                <a:latin typeface="Arial MT"/>
                <a:cs typeface="Arial MT"/>
              </a:rPr>
              <a:t>en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el</a:t>
            </a:r>
            <a:r>
              <a:rPr dirty="0" sz="1550" spc="7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uso</a:t>
            </a:r>
            <a:r>
              <a:rPr dirty="0" sz="1550" spc="6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de</a:t>
            </a:r>
            <a:r>
              <a:rPr dirty="0" sz="1550" spc="6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los</a:t>
            </a:r>
            <a:r>
              <a:rPr dirty="0" sz="1550" spc="8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órganos</a:t>
            </a:r>
            <a:r>
              <a:rPr dirty="0" sz="1550" spc="8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situados</a:t>
            </a:r>
            <a:r>
              <a:rPr dirty="0" sz="1550" spc="8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al</a:t>
            </a:r>
            <a:r>
              <a:rPr dirty="0" sz="1550" spc="7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1F1F1F"/>
                </a:solidFill>
                <a:latin typeface="Arial MT"/>
                <a:cs typeface="Arial MT"/>
              </a:rPr>
              <a:t>lado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derecho</a:t>
            </a:r>
            <a:r>
              <a:rPr dirty="0" sz="1550" spc="11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o</a:t>
            </a:r>
            <a:r>
              <a:rPr dirty="0" sz="1550" spc="11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izquierdo</a:t>
            </a:r>
            <a:r>
              <a:rPr dirty="0" sz="1550" spc="11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del</a:t>
            </a:r>
            <a:r>
              <a:rPr dirty="0" sz="1550" spc="11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cuerpo,</a:t>
            </a:r>
            <a:r>
              <a:rPr dirty="0" sz="1550" spc="9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 spc="-20">
                <a:solidFill>
                  <a:srgbClr val="1F1F1F"/>
                </a:solidFill>
                <a:latin typeface="Arial MT"/>
                <a:cs typeface="Arial MT"/>
              </a:rPr>
              <a:t>como</a:t>
            </a:r>
            <a:r>
              <a:rPr dirty="0" sz="1550" spc="50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los</a:t>
            </a:r>
            <a:r>
              <a:rPr dirty="0" sz="1550" spc="8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brazos,</a:t>
            </a:r>
            <a:r>
              <a:rPr dirty="0" sz="1550" spc="15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las</a:t>
            </a:r>
            <a:r>
              <a:rPr dirty="0" sz="1550" spc="90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piernas,</a:t>
            </a:r>
            <a:r>
              <a:rPr dirty="0" sz="1550" spc="14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1F1F1F"/>
                </a:solidFill>
                <a:latin typeface="Arial MT"/>
                <a:cs typeface="Arial MT"/>
              </a:rPr>
              <a:t>etcétera.</a:t>
            </a:r>
            <a:r>
              <a:rPr dirty="0" sz="1550" spc="145">
                <a:solidFill>
                  <a:srgbClr val="1F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1F1F1F"/>
                </a:solidFill>
                <a:latin typeface="Arial MT"/>
                <a:cs typeface="Arial MT"/>
              </a:rPr>
              <a:t>(RAE)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702425" y="3768407"/>
            <a:ext cx="1229360" cy="113030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ctr" marL="12065" marR="5080">
              <a:lnSpc>
                <a:spcPct val="100800"/>
              </a:lnSpc>
              <a:spcBef>
                <a:spcPts val="85"/>
              </a:spcBef>
            </a:pPr>
            <a:r>
              <a:rPr dirty="0" sz="1800" spc="-10">
                <a:solidFill>
                  <a:srgbClr val="FFFFFF"/>
                </a:solidFill>
                <a:latin typeface="Arial MT"/>
                <a:cs typeface="Arial MT"/>
              </a:rPr>
              <a:t>Ambidiestro Cruzada </a:t>
            </a: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Sin</a:t>
            </a:r>
            <a:r>
              <a:rPr dirty="0" sz="18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Arial MT"/>
                <a:cs typeface="Arial MT"/>
              </a:rPr>
              <a:t>definir Contrariada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9527" y="2047613"/>
              <a:ext cx="6500943" cy="62428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9150" y="2647886"/>
              <a:ext cx="6605651" cy="6810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04925" y="3276536"/>
              <a:ext cx="6596126" cy="681037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81175" y="3905186"/>
              <a:ext cx="6605651" cy="68103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66950" y="4533836"/>
              <a:ext cx="6596126" cy="681037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67475" y="2457386"/>
              <a:ext cx="423862" cy="414337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953250" y="3086036"/>
              <a:ext cx="414337" cy="423862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429500" y="3705161"/>
              <a:ext cx="423862" cy="423862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05750" y="4343336"/>
              <a:ext cx="423862" cy="423862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23" name="object 23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3500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Equilibrio</a:t>
            </a:r>
            <a:r>
              <a:rPr dirty="0" sz="155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lateralidad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09562" y="1658556"/>
            <a:ext cx="8249284" cy="4188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7314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Evolución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del</a:t>
            </a:r>
            <a:r>
              <a:rPr dirty="0" sz="1800" spc="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equilibrio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spc="-25">
                <a:latin typeface="Tahoma"/>
                <a:cs typeface="Tahoma"/>
              </a:rPr>
              <a:t>(Cratty, </a:t>
            </a:r>
            <a:r>
              <a:rPr dirty="0" sz="1800" spc="-10">
                <a:latin typeface="Tahoma"/>
                <a:cs typeface="Tahoma"/>
              </a:rPr>
              <a:t>1982).</a:t>
            </a:r>
            <a:endParaRPr sz="1800">
              <a:latin typeface="Tahoma"/>
              <a:cs typeface="Tahoma"/>
            </a:endParaRPr>
          </a:p>
          <a:p>
            <a:pPr marL="397510" indent="-189865">
              <a:lnSpc>
                <a:spcPct val="100000"/>
              </a:lnSpc>
              <a:spcBef>
                <a:spcPts val="2060"/>
              </a:spcBef>
              <a:buAutoNum type="arabicPlain"/>
              <a:tabLst>
                <a:tab pos="397510" algn="l"/>
              </a:tabLst>
            </a:pPr>
            <a:r>
              <a:rPr dirty="0" sz="1800">
                <a:latin typeface="Arial MT"/>
                <a:cs typeface="Arial MT"/>
              </a:rPr>
              <a:t>año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–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mantenerse en </a:t>
            </a:r>
            <a:r>
              <a:rPr dirty="0" sz="1800" spc="-25">
                <a:latin typeface="Arial MT"/>
                <a:cs typeface="Arial MT"/>
              </a:rPr>
              <a:t>pie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35"/>
              </a:spcBef>
              <a:buFont typeface="Arial MT"/>
              <a:buAutoNum type="arabicPlain"/>
            </a:pPr>
            <a:endParaRPr sz="1800">
              <a:latin typeface="Arial MT"/>
              <a:cs typeface="Arial MT"/>
            </a:endParaRPr>
          </a:p>
          <a:p>
            <a:pPr algn="ctr" marL="189865" marR="1806575" indent="-189865">
              <a:lnSpc>
                <a:spcPct val="100000"/>
              </a:lnSpc>
              <a:buAutoNum type="arabicPlain"/>
              <a:tabLst>
                <a:tab pos="189865" algn="l"/>
              </a:tabLst>
            </a:pPr>
            <a:r>
              <a:rPr dirty="0" sz="1800">
                <a:latin typeface="Arial MT"/>
                <a:cs typeface="Arial MT"/>
              </a:rPr>
              <a:t>años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–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mantenerse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brevemente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sobre</a:t>
            </a:r>
            <a:r>
              <a:rPr dirty="0" sz="1800" spc="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apoyo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Arial MT"/>
              <a:buAutoNum type="arabicPlain"/>
            </a:pPr>
            <a:endParaRPr sz="1800">
              <a:latin typeface="Arial MT"/>
              <a:cs typeface="Arial MT"/>
            </a:endParaRPr>
          </a:p>
          <a:p>
            <a:pPr algn="ctr" marL="189865" marR="1750060" indent="-189865">
              <a:lnSpc>
                <a:spcPct val="100000"/>
              </a:lnSpc>
              <a:buAutoNum type="arabicPlain"/>
              <a:tabLst>
                <a:tab pos="189865" algn="l"/>
              </a:tabLst>
            </a:pPr>
            <a:r>
              <a:rPr dirty="0" sz="1800">
                <a:latin typeface="Arial MT"/>
                <a:cs typeface="Arial MT"/>
              </a:rPr>
              <a:t>años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–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marchar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sobre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línea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recta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suelo</a:t>
            </a:r>
            <a:endParaRPr sz="1800">
              <a:latin typeface="Arial MT"/>
              <a:cs typeface="Arial MT"/>
            </a:endParaRPr>
          </a:p>
          <a:p>
            <a:pPr marL="2130425" marR="1622425" indent="-481330">
              <a:lnSpc>
                <a:spcPct val="229999"/>
              </a:lnSpc>
            </a:pPr>
            <a:r>
              <a:rPr dirty="0" sz="1800">
                <a:latin typeface="Arial MT"/>
                <a:cs typeface="Arial MT"/>
              </a:rPr>
              <a:t>5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años –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equilibrio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sobre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puntas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10</a:t>
            </a:r>
            <a:r>
              <a:rPr dirty="0" sz="1800" spc="-10">
                <a:latin typeface="Arial MT"/>
                <a:cs typeface="Arial MT"/>
              </a:rPr>
              <a:t> segundos </a:t>
            </a:r>
            <a:r>
              <a:rPr dirty="0" sz="1800">
                <a:latin typeface="Arial MT"/>
                <a:cs typeface="Arial MT"/>
              </a:rPr>
              <a:t>7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años-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equilibrio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ojos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cerrados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800">
              <a:latin typeface="Arial MT"/>
              <a:cs typeface="Arial MT"/>
            </a:endParaRPr>
          </a:p>
          <a:p>
            <a:pPr marL="12700" marR="5080" indent="7112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*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b="1">
                <a:latin typeface="Arial"/>
                <a:cs typeface="Arial"/>
              </a:rPr>
              <a:t>desarrollo</a:t>
            </a:r>
            <a:r>
              <a:rPr dirty="0" sz="1800" spc="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lateralidad</a:t>
            </a:r>
            <a:r>
              <a:rPr dirty="0" sz="1800" spc="30" b="1">
                <a:latin typeface="Arial"/>
                <a:cs typeface="Arial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emplean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segmentos 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uno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otro</a:t>
            </a:r>
            <a:r>
              <a:rPr dirty="0" sz="1800" spc="-20">
                <a:latin typeface="Arial MT"/>
                <a:cs typeface="Arial MT"/>
              </a:rPr>
              <a:t> lado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alumno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descubra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 afirme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parte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dominante.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5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814240" y="2749671"/>
            <a:ext cx="1830705" cy="1830070"/>
          </a:xfrm>
          <a:custGeom>
            <a:avLst/>
            <a:gdLst/>
            <a:ahLst/>
            <a:cxnLst/>
            <a:rect l="l" t="t" r="r" b="b"/>
            <a:pathLst>
              <a:path w="1830705" h="1830070">
                <a:moveTo>
                  <a:pt x="796109" y="0"/>
                </a:moveTo>
                <a:lnTo>
                  <a:pt x="533029" y="260779"/>
                </a:lnTo>
                <a:lnTo>
                  <a:pt x="515204" y="294414"/>
                </a:lnTo>
                <a:lnTo>
                  <a:pt x="520066" y="330845"/>
                </a:lnTo>
                <a:lnTo>
                  <a:pt x="542466" y="366006"/>
                </a:lnTo>
                <a:lnTo>
                  <a:pt x="577257" y="395828"/>
                </a:lnTo>
                <a:lnTo>
                  <a:pt x="619293" y="416247"/>
                </a:lnTo>
                <a:lnTo>
                  <a:pt x="663425" y="423194"/>
                </a:lnTo>
                <a:lnTo>
                  <a:pt x="705772" y="427511"/>
                </a:lnTo>
                <a:lnTo>
                  <a:pt x="741956" y="442080"/>
                </a:lnTo>
                <a:lnTo>
                  <a:pt x="771579" y="465214"/>
                </a:lnTo>
                <a:lnTo>
                  <a:pt x="794243" y="495224"/>
                </a:lnTo>
                <a:lnTo>
                  <a:pt x="809549" y="530423"/>
                </a:lnTo>
                <a:lnTo>
                  <a:pt x="817101" y="569121"/>
                </a:lnTo>
                <a:lnTo>
                  <a:pt x="816499" y="609631"/>
                </a:lnTo>
                <a:lnTo>
                  <a:pt x="807346" y="650264"/>
                </a:lnTo>
                <a:lnTo>
                  <a:pt x="789244" y="689333"/>
                </a:lnTo>
                <a:lnTo>
                  <a:pt x="761794" y="725149"/>
                </a:lnTo>
                <a:lnTo>
                  <a:pt x="709835" y="768738"/>
                </a:lnTo>
                <a:lnTo>
                  <a:pt x="670416" y="787187"/>
                </a:lnTo>
                <a:lnTo>
                  <a:pt x="629268" y="796852"/>
                </a:lnTo>
                <a:lnTo>
                  <a:pt x="588134" y="798076"/>
                </a:lnTo>
                <a:lnTo>
                  <a:pt x="548757" y="791202"/>
                </a:lnTo>
                <a:lnTo>
                  <a:pt x="512879" y="776573"/>
                </a:lnTo>
                <a:lnTo>
                  <a:pt x="458598" y="725424"/>
                </a:lnTo>
                <a:lnTo>
                  <a:pt x="443680" y="689589"/>
                </a:lnTo>
                <a:lnTo>
                  <a:pt x="439235" y="647373"/>
                </a:lnTo>
                <a:lnTo>
                  <a:pt x="432288" y="603242"/>
                </a:lnTo>
                <a:lnTo>
                  <a:pt x="411868" y="561209"/>
                </a:lnTo>
                <a:lnTo>
                  <a:pt x="382044" y="526419"/>
                </a:lnTo>
                <a:lnTo>
                  <a:pt x="346882" y="504020"/>
                </a:lnTo>
                <a:lnTo>
                  <a:pt x="310449" y="499159"/>
                </a:lnTo>
                <a:lnTo>
                  <a:pt x="276812" y="516983"/>
                </a:lnTo>
                <a:lnTo>
                  <a:pt x="0" y="796063"/>
                </a:lnTo>
                <a:lnTo>
                  <a:pt x="388907" y="1184944"/>
                </a:lnTo>
                <a:lnTo>
                  <a:pt x="406731" y="1218580"/>
                </a:lnTo>
                <a:lnTo>
                  <a:pt x="379470" y="1290171"/>
                </a:lnTo>
                <a:lnTo>
                  <a:pt x="344679" y="1319994"/>
                </a:lnTo>
                <a:lnTo>
                  <a:pt x="302643" y="1340412"/>
                </a:lnTo>
                <a:lnTo>
                  <a:pt x="258511" y="1347360"/>
                </a:lnTo>
                <a:lnTo>
                  <a:pt x="216290" y="1351804"/>
                </a:lnTo>
                <a:lnTo>
                  <a:pt x="180453" y="1366721"/>
                </a:lnTo>
                <a:lnTo>
                  <a:pt x="151342" y="1390368"/>
                </a:lnTo>
                <a:lnTo>
                  <a:pt x="129299" y="1421000"/>
                </a:lnTo>
                <a:lnTo>
                  <a:pt x="114670" y="1456876"/>
                </a:lnTo>
                <a:lnTo>
                  <a:pt x="107795" y="1496251"/>
                </a:lnTo>
                <a:lnTo>
                  <a:pt x="109020" y="1537383"/>
                </a:lnTo>
                <a:lnTo>
                  <a:pt x="118686" y="1578529"/>
                </a:lnTo>
                <a:lnTo>
                  <a:pt x="137137" y="1617946"/>
                </a:lnTo>
                <a:lnTo>
                  <a:pt x="164717" y="1653890"/>
                </a:lnTo>
                <a:lnTo>
                  <a:pt x="216548" y="1697352"/>
                </a:lnTo>
                <a:lnTo>
                  <a:pt x="255619" y="1715453"/>
                </a:lnTo>
                <a:lnTo>
                  <a:pt x="296255" y="1724606"/>
                </a:lnTo>
                <a:lnTo>
                  <a:pt x="336767" y="1725208"/>
                </a:lnTo>
                <a:lnTo>
                  <a:pt x="375467" y="1717656"/>
                </a:lnTo>
                <a:lnTo>
                  <a:pt x="410667" y="1702350"/>
                </a:lnTo>
                <a:lnTo>
                  <a:pt x="463814" y="1650065"/>
                </a:lnTo>
                <a:lnTo>
                  <a:pt x="478384" y="1613883"/>
                </a:lnTo>
                <a:lnTo>
                  <a:pt x="482701" y="1571539"/>
                </a:lnTo>
                <a:lnTo>
                  <a:pt x="489648" y="1527408"/>
                </a:lnTo>
                <a:lnTo>
                  <a:pt x="510068" y="1485375"/>
                </a:lnTo>
                <a:lnTo>
                  <a:pt x="539892" y="1450585"/>
                </a:lnTo>
                <a:lnTo>
                  <a:pt x="575054" y="1428186"/>
                </a:lnTo>
                <a:lnTo>
                  <a:pt x="611487" y="1423325"/>
                </a:lnTo>
                <a:lnTo>
                  <a:pt x="645124" y="1441149"/>
                </a:lnTo>
                <a:lnTo>
                  <a:pt x="1034025" y="1830033"/>
                </a:lnTo>
                <a:lnTo>
                  <a:pt x="1313119" y="1550951"/>
                </a:lnTo>
                <a:lnTo>
                  <a:pt x="1331103" y="1517315"/>
                </a:lnTo>
                <a:lnTo>
                  <a:pt x="1326591" y="1480884"/>
                </a:lnTo>
                <a:lnTo>
                  <a:pt x="1304540" y="1445724"/>
                </a:lnTo>
                <a:lnTo>
                  <a:pt x="1269908" y="1415901"/>
                </a:lnTo>
                <a:lnTo>
                  <a:pt x="1227650" y="1395483"/>
                </a:lnTo>
                <a:lnTo>
                  <a:pt x="1182723" y="1388535"/>
                </a:lnTo>
                <a:lnTo>
                  <a:pt x="1140376" y="1384219"/>
                </a:lnTo>
                <a:lnTo>
                  <a:pt x="1104192" y="1369650"/>
                </a:lnTo>
                <a:lnTo>
                  <a:pt x="1074569" y="1346516"/>
                </a:lnTo>
                <a:lnTo>
                  <a:pt x="1051906" y="1316505"/>
                </a:lnTo>
                <a:lnTo>
                  <a:pt x="1036599" y="1281307"/>
                </a:lnTo>
                <a:lnTo>
                  <a:pt x="1029047" y="1242609"/>
                </a:lnTo>
                <a:lnTo>
                  <a:pt x="1029649" y="1202099"/>
                </a:lnTo>
                <a:lnTo>
                  <a:pt x="1038802" y="1161465"/>
                </a:lnTo>
                <a:lnTo>
                  <a:pt x="1056904" y="1122396"/>
                </a:lnTo>
                <a:lnTo>
                  <a:pt x="1084354" y="1086580"/>
                </a:lnTo>
                <a:lnTo>
                  <a:pt x="1136313" y="1042991"/>
                </a:lnTo>
                <a:lnTo>
                  <a:pt x="1175732" y="1024542"/>
                </a:lnTo>
                <a:lnTo>
                  <a:pt x="1216880" y="1014877"/>
                </a:lnTo>
                <a:lnTo>
                  <a:pt x="1258014" y="1013654"/>
                </a:lnTo>
                <a:lnTo>
                  <a:pt x="1297392" y="1020528"/>
                </a:lnTo>
                <a:lnTo>
                  <a:pt x="1333269" y="1035157"/>
                </a:lnTo>
                <a:lnTo>
                  <a:pt x="1387550" y="1086306"/>
                </a:lnTo>
                <a:lnTo>
                  <a:pt x="1402468" y="1122140"/>
                </a:lnTo>
                <a:lnTo>
                  <a:pt x="1406913" y="1164357"/>
                </a:lnTo>
                <a:lnTo>
                  <a:pt x="1413861" y="1208487"/>
                </a:lnTo>
                <a:lnTo>
                  <a:pt x="1434280" y="1250521"/>
                </a:lnTo>
                <a:lnTo>
                  <a:pt x="1464104" y="1285310"/>
                </a:lnTo>
                <a:lnTo>
                  <a:pt x="1499266" y="1307709"/>
                </a:lnTo>
                <a:lnTo>
                  <a:pt x="1535699" y="1312570"/>
                </a:lnTo>
                <a:lnTo>
                  <a:pt x="1569336" y="1294746"/>
                </a:lnTo>
                <a:lnTo>
                  <a:pt x="1830129" y="1033967"/>
                </a:lnTo>
                <a:lnTo>
                  <a:pt x="1441228" y="645085"/>
                </a:lnTo>
                <a:lnTo>
                  <a:pt x="1423403" y="611450"/>
                </a:lnTo>
                <a:lnTo>
                  <a:pt x="1450664" y="539859"/>
                </a:lnTo>
                <a:lnTo>
                  <a:pt x="1485456" y="510036"/>
                </a:lnTo>
                <a:lnTo>
                  <a:pt x="1527491" y="489618"/>
                </a:lnTo>
                <a:lnTo>
                  <a:pt x="1571624" y="482670"/>
                </a:lnTo>
                <a:lnTo>
                  <a:pt x="1613843" y="478226"/>
                </a:lnTo>
                <a:lnTo>
                  <a:pt x="1649679" y="463308"/>
                </a:lnTo>
                <a:lnTo>
                  <a:pt x="1678789" y="439662"/>
                </a:lnTo>
                <a:lnTo>
                  <a:pt x="1700831" y="409030"/>
                </a:lnTo>
                <a:lnTo>
                  <a:pt x="1715460" y="373154"/>
                </a:lnTo>
                <a:lnTo>
                  <a:pt x="1722335" y="333779"/>
                </a:lnTo>
                <a:lnTo>
                  <a:pt x="1721111" y="292647"/>
                </a:lnTo>
                <a:lnTo>
                  <a:pt x="1711445" y="251501"/>
                </a:lnTo>
                <a:lnTo>
                  <a:pt x="1692996" y="212084"/>
                </a:lnTo>
                <a:lnTo>
                  <a:pt x="1665418" y="176140"/>
                </a:lnTo>
                <a:lnTo>
                  <a:pt x="1613586" y="132679"/>
                </a:lnTo>
                <a:lnTo>
                  <a:pt x="1574516" y="114578"/>
                </a:lnTo>
                <a:lnTo>
                  <a:pt x="1533880" y="105425"/>
                </a:lnTo>
                <a:lnTo>
                  <a:pt x="1493368" y="104824"/>
                </a:lnTo>
                <a:lnTo>
                  <a:pt x="1454668" y="112375"/>
                </a:lnTo>
                <a:lnTo>
                  <a:pt x="1419468" y="127681"/>
                </a:lnTo>
                <a:lnTo>
                  <a:pt x="1366321" y="179965"/>
                </a:lnTo>
                <a:lnTo>
                  <a:pt x="1351751" y="216147"/>
                </a:lnTo>
                <a:lnTo>
                  <a:pt x="1347434" y="258491"/>
                </a:lnTo>
                <a:lnTo>
                  <a:pt x="1340486" y="302622"/>
                </a:lnTo>
                <a:lnTo>
                  <a:pt x="1320067" y="344655"/>
                </a:lnTo>
                <a:lnTo>
                  <a:pt x="1290243" y="379445"/>
                </a:lnTo>
                <a:lnTo>
                  <a:pt x="1255080" y="401844"/>
                </a:lnTo>
                <a:lnTo>
                  <a:pt x="1218647" y="406705"/>
                </a:lnTo>
                <a:lnTo>
                  <a:pt x="1185010" y="388881"/>
                </a:lnTo>
                <a:lnTo>
                  <a:pt x="796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020441" y="3202368"/>
            <a:ext cx="4865370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228600" marR="5080" indent="-215900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¿Qué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pueden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aprender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practica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educación </a:t>
            </a:r>
            <a:r>
              <a:rPr dirty="0" sz="1800">
                <a:latin typeface="Arial MT"/>
                <a:cs typeface="Arial MT"/>
              </a:rPr>
              <a:t>infantil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relacionado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física?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0" y="400050"/>
            <a:ext cx="8162925" cy="561975"/>
          </a:xfrm>
          <a:custGeom>
            <a:avLst/>
            <a:gdLst/>
            <a:ahLst/>
            <a:cxnLst/>
            <a:rect l="l" t="t" r="r" b="b"/>
            <a:pathLst>
              <a:path w="8162925" h="561975">
                <a:moveTo>
                  <a:pt x="8162925" y="0"/>
                </a:moveTo>
                <a:lnTo>
                  <a:pt x="0" y="0"/>
                </a:lnTo>
                <a:lnTo>
                  <a:pt x="0" y="561975"/>
                </a:lnTo>
                <a:lnTo>
                  <a:pt x="8162925" y="561975"/>
                </a:lnTo>
                <a:lnTo>
                  <a:pt x="8162925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0482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3" name="object 13" descr=""/>
          <p:cNvSpPr txBox="1"/>
          <p:nvPr/>
        </p:nvSpPr>
        <p:spPr>
          <a:xfrm>
            <a:off x="247650" y="962025"/>
            <a:ext cx="7658100" cy="31432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L="66040">
              <a:lnSpc>
                <a:spcPts val="1775"/>
              </a:lnSpc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Equilibrio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lateralidad</a:t>
            </a:r>
            <a:endParaRPr sz="1550">
              <a:latin typeface="Arial MT"/>
              <a:cs typeface="Arial MT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3875" y="1276348"/>
            <a:ext cx="7772400" cy="5495925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0" y="400050"/>
            <a:ext cx="8162925" cy="561975"/>
          </a:xfrm>
          <a:custGeom>
            <a:avLst/>
            <a:gdLst/>
            <a:ahLst/>
            <a:cxnLst/>
            <a:rect l="l" t="t" r="r" b="b"/>
            <a:pathLst>
              <a:path w="8162925" h="561975">
                <a:moveTo>
                  <a:pt x="8162925" y="0"/>
                </a:moveTo>
                <a:lnTo>
                  <a:pt x="0" y="0"/>
                </a:lnTo>
                <a:lnTo>
                  <a:pt x="0" y="561975"/>
                </a:lnTo>
                <a:lnTo>
                  <a:pt x="8162925" y="561975"/>
                </a:lnTo>
                <a:lnTo>
                  <a:pt x="8162925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514980" y="409574"/>
            <a:ext cx="4053204" cy="3924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3" name="object 13" descr=""/>
          <p:cNvSpPr/>
          <p:nvPr/>
        </p:nvSpPr>
        <p:spPr>
          <a:xfrm>
            <a:off x="247650" y="942975"/>
            <a:ext cx="7658100" cy="381000"/>
          </a:xfrm>
          <a:custGeom>
            <a:avLst/>
            <a:gdLst/>
            <a:ahLst/>
            <a:cxnLst/>
            <a:rect l="l" t="t" r="r" b="b"/>
            <a:pathLst>
              <a:path w="7658100" h="381000">
                <a:moveTo>
                  <a:pt x="7658100" y="0"/>
                </a:moveTo>
                <a:lnTo>
                  <a:pt x="0" y="0"/>
                </a:lnTo>
                <a:lnTo>
                  <a:pt x="0" y="381000"/>
                </a:lnTo>
                <a:lnTo>
                  <a:pt x="7658100" y="381000"/>
                </a:lnTo>
                <a:lnTo>
                  <a:pt x="7658100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3108325" y="981392"/>
            <a:ext cx="200469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Equilibrio</a:t>
            </a:r>
            <a:r>
              <a:rPr dirty="0" sz="155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y</a:t>
            </a:r>
            <a:r>
              <a:rPr dirty="0" sz="1550" spc="1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lateralidad</a:t>
            </a:r>
            <a:endParaRPr sz="1550">
              <a:latin typeface="Arial MT"/>
              <a:cs typeface="Arial MT"/>
            </a:endParaRPr>
          </a:p>
        </p:txBody>
      </p:sp>
      <p:graphicFrame>
        <p:nvGraphicFramePr>
          <p:cNvPr id="15" name="object 15" descr=""/>
          <p:cNvGraphicFramePr>
            <a:graphicFrameLocks noGrp="1"/>
          </p:cNvGraphicFramePr>
          <p:nvPr/>
        </p:nvGraphicFramePr>
        <p:xfrm>
          <a:off x="633412" y="1449197"/>
          <a:ext cx="7611109" cy="1416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7465"/>
                <a:gridCol w="2228850"/>
                <a:gridCol w="1445260"/>
              </a:tblGrid>
              <a:tr h="625475">
                <a:tc>
                  <a:txBody>
                    <a:bodyPr/>
                    <a:lstStyle/>
                    <a:p>
                      <a:pPr marL="63500">
                        <a:lnSpc>
                          <a:spcPts val="2105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Nombre</a:t>
                      </a:r>
                      <a:r>
                        <a:rPr dirty="0" sz="18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5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Curso: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5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Tiempo: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77825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0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Material: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9050">
                      <a:solidFill>
                        <a:srgbClr val="979AAC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3384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5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Objetivo</a:t>
                      </a:r>
                      <a:r>
                        <a:rPr dirty="0" sz="1800" spc="-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9050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16" name="object 16" descr=""/>
          <p:cNvGraphicFramePr>
            <a:graphicFrameLocks noGrp="1"/>
          </p:cNvGraphicFramePr>
          <p:nvPr/>
        </p:nvGraphicFramePr>
        <p:xfrm>
          <a:off x="642137" y="2964942"/>
          <a:ext cx="7610475" cy="28981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61104"/>
                <a:gridCol w="3761104"/>
              </a:tblGrid>
              <a:tr h="453390">
                <a:tc gridSpan="2"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800" b="1">
                          <a:latin typeface="Arial"/>
                          <a:cs typeface="Arial"/>
                        </a:rPr>
                        <a:t>Decreto</a:t>
                      </a:r>
                      <a:r>
                        <a:rPr dirty="0" sz="18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latin typeface="Arial"/>
                          <a:cs typeface="Arial"/>
                        </a:rPr>
                        <a:t>36/</a:t>
                      </a:r>
                      <a:r>
                        <a:rPr dirty="0" sz="1800" spc="-20" b="1">
                          <a:latin typeface="Arial"/>
                          <a:cs typeface="Arial"/>
                        </a:rPr>
                        <a:t> 2022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3411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COMPETENCIA</a:t>
                      </a:r>
                      <a:r>
                        <a:rPr dirty="0" sz="1550" spc="1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ESPECÍFICA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 marR="640715">
                        <a:lnSpc>
                          <a:spcPts val="195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</a:t>
                      </a:r>
                      <a:r>
                        <a:rPr dirty="0" sz="1550" spc="7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1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su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[…]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CRITERIO</a:t>
                      </a:r>
                      <a:r>
                        <a:rPr dirty="0" sz="1550" spc="2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EVALUACIÓN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93980">
                        <a:lnSpc>
                          <a:spcPts val="195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1.1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su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ajustando</a:t>
                      </a:r>
                      <a:r>
                        <a:rPr dirty="0" sz="1550" spc="1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acciones</a:t>
                      </a:r>
                      <a:r>
                        <a:rPr dirty="0" sz="1550" spc="16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5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reacciones</a:t>
                      </a:r>
                      <a:r>
                        <a:rPr dirty="0" sz="1550" spc="1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desarrollando</a:t>
                      </a:r>
                      <a:r>
                        <a:rPr dirty="0" sz="1550" spc="1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3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equilibrio.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BLOQUE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434975" indent="-342900">
                        <a:lnSpc>
                          <a:spcPct val="100000"/>
                        </a:lnSpc>
                        <a:spcBef>
                          <a:spcPts val="15"/>
                        </a:spcBef>
                        <a:buAutoNum type="alphaUcPeriod"/>
                        <a:tabLst>
                          <a:tab pos="43497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del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0">
                          <a:latin typeface="Arial MT"/>
                          <a:cs typeface="Arial MT"/>
                        </a:rPr>
                        <a:t>mismo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  <a:buFont typeface="Arial MT"/>
                        <a:buAutoNum type="alphaUcPeriod"/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434975" indent="-342900">
                        <a:lnSpc>
                          <a:spcPct val="100000"/>
                        </a:lnSpc>
                        <a:buAutoNum type="alphaUcPeriod"/>
                        <a:tabLst>
                          <a:tab pos="43497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Desarrollo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emociones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CONTENIDOS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874394" indent="124460">
                        <a:lnSpc>
                          <a:spcPts val="1950"/>
                        </a:lnSpc>
                        <a:spcBef>
                          <a:spcPts val="5"/>
                        </a:spcBef>
                        <a:buChar char="-"/>
                        <a:tabLst>
                          <a:tab pos="22034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movimiento: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3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de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coordinación,</a:t>
                      </a:r>
                      <a:r>
                        <a:rPr dirty="0" sz="1550" spc="1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tono,</a:t>
                      </a:r>
                      <a:r>
                        <a:rPr dirty="0" sz="1550" spc="1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equilibrio…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822960" indent="124460">
                        <a:lnSpc>
                          <a:spcPct val="100899"/>
                        </a:lnSpc>
                        <a:buChar char="-"/>
                        <a:tabLst>
                          <a:tab pos="22034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Estrategias</a:t>
                      </a:r>
                      <a:r>
                        <a:rPr dirty="0" sz="1550" spc="1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para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desarrollar</a:t>
                      </a:r>
                      <a:r>
                        <a:rPr dirty="0" sz="1550" spc="15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la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seguridad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sí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mismos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3419538"/>
            <a:ext cx="7954009" cy="1019175"/>
            <a:chOff x="438150" y="3419538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34338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34338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93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672465" y="1943480"/>
            <a:ext cx="5747385" cy="2976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6255" indent="-50355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CORPORAL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1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EQUILIBRIO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LATERALIDAD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40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ESPACIO-</a:t>
            </a:r>
            <a:r>
              <a:rPr dirty="0" sz="2400" spc="-10">
                <a:latin typeface="Arial MT"/>
                <a:cs typeface="Arial MT"/>
              </a:rPr>
              <a:t>TEMPORAL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HABILIDADES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MOTRICES</a:t>
            </a:r>
            <a:r>
              <a:rPr dirty="0" sz="2400" spc="-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BÁSICAS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814240" y="2749671"/>
              <a:ext cx="1830705" cy="1830070"/>
            </a:xfrm>
            <a:custGeom>
              <a:avLst/>
              <a:gdLst/>
              <a:ahLst/>
              <a:cxnLst/>
              <a:rect l="l" t="t" r="r" b="b"/>
              <a:pathLst>
                <a:path w="1830705" h="1830070">
                  <a:moveTo>
                    <a:pt x="796109" y="0"/>
                  </a:moveTo>
                  <a:lnTo>
                    <a:pt x="533029" y="260779"/>
                  </a:lnTo>
                  <a:lnTo>
                    <a:pt x="515204" y="294414"/>
                  </a:lnTo>
                  <a:lnTo>
                    <a:pt x="520066" y="330845"/>
                  </a:lnTo>
                  <a:lnTo>
                    <a:pt x="542466" y="366006"/>
                  </a:lnTo>
                  <a:lnTo>
                    <a:pt x="577257" y="395828"/>
                  </a:lnTo>
                  <a:lnTo>
                    <a:pt x="619293" y="416247"/>
                  </a:lnTo>
                  <a:lnTo>
                    <a:pt x="663425" y="423194"/>
                  </a:lnTo>
                  <a:lnTo>
                    <a:pt x="705772" y="427511"/>
                  </a:lnTo>
                  <a:lnTo>
                    <a:pt x="741956" y="442080"/>
                  </a:lnTo>
                  <a:lnTo>
                    <a:pt x="771579" y="465214"/>
                  </a:lnTo>
                  <a:lnTo>
                    <a:pt x="794243" y="495224"/>
                  </a:lnTo>
                  <a:lnTo>
                    <a:pt x="809549" y="530423"/>
                  </a:lnTo>
                  <a:lnTo>
                    <a:pt x="817101" y="569121"/>
                  </a:lnTo>
                  <a:lnTo>
                    <a:pt x="816499" y="609631"/>
                  </a:lnTo>
                  <a:lnTo>
                    <a:pt x="807346" y="650264"/>
                  </a:lnTo>
                  <a:lnTo>
                    <a:pt x="789244" y="689333"/>
                  </a:lnTo>
                  <a:lnTo>
                    <a:pt x="761794" y="725149"/>
                  </a:lnTo>
                  <a:lnTo>
                    <a:pt x="709835" y="768738"/>
                  </a:lnTo>
                  <a:lnTo>
                    <a:pt x="670416" y="787187"/>
                  </a:lnTo>
                  <a:lnTo>
                    <a:pt x="629268" y="796852"/>
                  </a:lnTo>
                  <a:lnTo>
                    <a:pt x="588134" y="798076"/>
                  </a:lnTo>
                  <a:lnTo>
                    <a:pt x="548757" y="791202"/>
                  </a:lnTo>
                  <a:lnTo>
                    <a:pt x="512879" y="776573"/>
                  </a:lnTo>
                  <a:lnTo>
                    <a:pt x="458598" y="725424"/>
                  </a:lnTo>
                  <a:lnTo>
                    <a:pt x="443680" y="689589"/>
                  </a:lnTo>
                  <a:lnTo>
                    <a:pt x="439235" y="647373"/>
                  </a:lnTo>
                  <a:lnTo>
                    <a:pt x="432288" y="603242"/>
                  </a:lnTo>
                  <a:lnTo>
                    <a:pt x="411868" y="561209"/>
                  </a:lnTo>
                  <a:lnTo>
                    <a:pt x="382044" y="526419"/>
                  </a:lnTo>
                  <a:lnTo>
                    <a:pt x="346882" y="504020"/>
                  </a:lnTo>
                  <a:lnTo>
                    <a:pt x="310449" y="499159"/>
                  </a:lnTo>
                  <a:lnTo>
                    <a:pt x="276812" y="516983"/>
                  </a:lnTo>
                  <a:lnTo>
                    <a:pt x="0" y="796063"/>
                  </a:lnTo>
                  <a:lnTo>
                    <a:pt x="388907" y="1184944"/>
                  </a:lnTo>
                  <a:lnTo>
                    <a:pt x="406731" y="1218580"/>
                  </a:lnTo>
                  <a:lnTo>
                    <a:pt x="379470" y="1290171"/>
                  </a:lnTo>
                  <a:lnTo>
                    <a:pt x="344679" y="1319994"/>
                  </a:lnTo>
                  <a:lnTo>
                    <a:pt x="302643" y="1340412"/>
                  </a:lnTo>
                  <a:lnTo>
                    <a:pt x="258511" y="1347360"/>
                  </a:lnTo>
                  <a:lnTo>
                    <a:pt x="216290" y="1351804"/>
                  </a:lnTo>
                  <a:lnTo>
                    <a:pt x="180453" y="1366721"/>
                  </a:lnTo>
                  <a:lnTo>
                    <a:pt x="151342" y="1390368"/>
                  </a:lnTo>
                  <a:lnTo>
                    <a:pt x="129299" y="1421000"/>
                  </a:lnTo>
                  <a:lnTo>
                    <a:pt x="114670" y="1456876"/>
                  </a:lnTo>
                  <a:lnTo>
                    <a:pt x="107795" y="1496251"/>
                  </a:lnTo>
                  <a:lnTo>
                    <a:pt x="109020" y="1537383"/>
                  </a:lnTo>
                  <a:lnTo>
                    <a:pt x="118686" y="1578529"/>
                  </a:lnTo>
                  <a:lnTo>
                    <a:pt x="137137" y="1617946"/>
                  </a:lnTo>
                  <a:lnTo>
                    <a:pt x="164717" y="1653890"/>
                  </a:lnTo>
                  <a:lnTo>
                    <a:pt x="216548" y="1697352"/>
                  </a:lnTo>
                  <a:lnTo>
                    <a:pt x="255619" y="1715453"/>
                  </a:lnTo>
                  <a:lnTo>
                    <a:pt x="296255" y="1724606"/>
                  </a:lnTo>
                  <a:lnTo>
                    <a:pt x="336767" y="1725208"/>
                  </a:lnTo>
                  <a:lnTo>
                    <a:pt x="375467" y="1717656"/>
                  </a:lnTo>
                  <a:lnTo>
                    <a:pt x="410667" y="1702350"/>
                  </a:lnTo>
                  <a:lnTo>
                    <a:pt x="463814" y="1650065"/>
                  </a:lnTo>
                  <a:lnTo>
                    <a:pt x="478384" y="1613883"/>
                  </a:lnTo>
                  <a:lnTo>
                    <a:pt x="482701" y="1571539"/>
                  </a:lnTo>
                  <a:lnTo>
                    <a:pt x="489648" y="1527408"/>
                  </a:lnTo>
                  <a:lnTo>
                    <a:pt x="510068" y="1485375"/>
                  </a:lnTo>
                  <a:lnTo>
                    <a:pt x="539892" y="1450585"/>
                  </a:lnTo>
                  <a:lnTo>
                    <a:pt x="575054" y="1428186"/>
                  </a:lnTo>
                  <a:lnTo>
                    <a:pt x="611487" y="1423325"/>
                  </a:lnTo>
                  <a:lnTo>
                    <a:pt x="645124" y="1441149"/>
                  </a:lnTo>
                  <a:lnTo>
                    <a:pt x="1034025" y="1830033"/>
                  </a:lnTo>
                  <a:lnTo>
                    <a:pt x="1313119" y="1550951"/>
                  </a:lnTo>
                  <a:lnTo>
                    <a:pt x="1331103" y="1517315"/>
                  </a:lnTo>
                  <a:lnTo>
                    <a:pt x="1326591" y="1480884"/>
                  </a:lnTo>
                  <a:lnTo>
                    <a:pt x="1304540" y="1445724"/>
                  </a:lnTo>
                  <a:lnTo>
                    <a:pt x="1269908" y="1415901"/>
                  </a:lnTo>
                  <a:lnTo>
                    <a:pt x="1227650" y="1395483"/>
                  </a:lnTo>
                  <a:lnTo>
                    <a:pt x="1182723" y="1388535"/>
                  </a:lnTo>
                  <a:lnTo>
                    <a:pt x="1140376" y="1384219"/>
                  </a:lnTo>
                  <a:lnTo>
                    <a:pt x="1104192" y="1369650"/>
                  </a:lnTo>
                  <a:lnTo>
                    <a:pt x="1074569" y="1346516"/>
                  </a:lnTo>
                  <a:lnTo>
                    <a:pt x="1051906" y="1316505"/>
                  </a:lnTo>
                  <a:lnTo>
                    <a:pt x="1036599" y="1281307"/>
                  </a:lnTo>
                  <a:lnTo>
                    <a:pt x="1029047" y="1242609"/>
                  </a:lnTo>
                  <a:lnTo>
                    <a:pt x="1029649" y="1202099"/>
                  </a:lnTo>
                  <a:lnTo>
                    <a:pt x="1038802" y="1161465"/>
                  </a:lnTo>
                  <a:lnTo>
                    <a:pt x="1056904" y="1122396"/>
                  </a:lnTo>
                  <a:lnTo>
                    <a:pt x="1084354" y="1086580"/>
                  </a:lnTo>
                  <a:lnTo>
                    <a:pt x="1136313" y="1042991"/>
                  </a:lnTo>
                  <a:lnTo>
                    <a:pt x="1175732" y="1024542"/>
                  </a:lnTo>
                  <a:lnTo>
                    <a:pt x="1216880" y="1014877"/>
                  </a:lnTo>
                  <a:lnTo>
                    <a:pt x="1258014" y="1013654"/>
                  </a:lnTo>
                  <a:lnTo>
                    <a:pt x="1297392" y="1020528"/>
                  </a:lnTo>
                  <a:lnTo>
                    <a:pt x="1333269" y="1035157"/>
                  </a:lnTo>
                  <a:lnTo>
                    <a:pt x="1387550" y="1086306"/>
                  </a:lnTo>
                  <a:lnTo>
                    <a:pt x="1402468" y="1122140"/>
                  </a:lnTo>
                  <a:lnTo>
                    <a:pt x="1406913" y="1164357"/>
                  </a:lnTo>
                  <a:lnTo>
                    <a:pt x="1413861" y="1208487"/>
                  </a:lnTo>
                  <a:lnTo>
                    <a:pt x="1434280" y="1250521"/>
                  </a:lnTo>
                  <a:lnTo>
                    <a:pt x="1464104" y="1285310"/>
                  </a:lnTo>
                  <a:lnTo>
                    <a:pt x="1499266" y="1307709"/>
                  </a:lnTo>
                  <a:lnTo>
                    <a:pt x="1535699" y="1312570"/>
                  </a:lnTo>
                  <a:lnTo>
                    <a:pt x="1569336" y="1294746"/>
                  </a:lnTo>
                  <a:lnTo>
                    <a:pt x="1830129" y="1033967"/>
                  </a:lnTo>
                  <a:lnTo>
                    <a:pt x="1441228" y="645085"/>
                  </a:lnTo>
                  <a:lnTo>
                    <a:pt x="1423403" y="611450"/>
                  </a:lnTo>
                  <a:lnTo>
                    <a:pt x="1450664" y="539859"/>
                  </a:lnTo>
                  <a:lnTo>
                    <a:pt x="1485456" y="510036"/>
                  </a:lnTo>
                  <a:lnTo>
                    <a:pt x="1527491" y="489618"/>
                  </a:lnTo>
                  <a:lnTo>
                    <a:pt x="1571624" y="482670"/>
                  </a:lnTo>
                  <a:lnTo>
                    <a:pt x="1613843" y="478226"/>
                  </a:lnTo>
                  <a:lnTo>
                    <a:pt x="1649679" y="463308"/>
                  </a:lnTo>
                  <a:lnTo>
                    <a:pt x="1678789" y="439662"/>
                  </a:lnTo>
                  <a:lnTo>
                    <a:pt x="1700831" y="409030"/>
                  </a:lnTo>
                  <a:lnTo>
                    <a:pt x="1715460" y="373154"/>
                  </a:lnTo>
                  <a:lnTo>
                    <a:pt x="1722335" y="333779"/>
                  </a:lnTo>
                  <a:lnTo>
                    <a:pt x="1721111" y="292647"/>
                  </a:lnTo>
                  <a:lnTo>
                    <a:pt x="1711445" y="251501"/>
                  </a:lnTo>
                  <a:lnTo>
                    <a:pt x="1692996" y="212084"/>
                  </a:lnTo>
                  <a:lnTo>
                    <a:pt x="1665418" y="176140"/>
                  </a:lnTo>
                  <a:lnTo>
                    <a:pt x="1613586" y="132679"/>
                  </a:lnTo>
                  <a:lnTo>
                    <a:pt x="1574516" y="114578"/>
                  </a:lnTo>
                  <a:lnTo>
                    <a:pt x="1533880" y="105425"/>
                  </a:lnTo>
                  <a:lnTo>
                    <a:pt x="1493368" y="104824"/>
                  </a:lnTo>
                  <a:lnTo>
                    <a:pt x="1454668" y="112375"/>
                  </a:lnTo>
                  <a:lnTo>
                    <a:pt x="1419468" y="127681"/>
                  </a:lnTo>
                  <a:lnTo>
                    <a:pt x="1366321" y="179965"/>
                  </a:lnTo>
                  <a:lnTo>
                    <a:pt x="1351751" y="216147"/>
                  </a:lnTo>
                  <a:lnTo>
                    <a:pt x="1347434" y="258491"/>
                  </a:lnTo>
                  <a:lnTo>
                    <a:pt x="1340486" y="302622"/>
                  </a:lnTo>
                  <a:lnTo>
                    <a:pt x="1320067" y="344655"/>
                  </a:lnTo>
                  <a:lnTo>
                    <a:pt x="1290243" y="379445"/>
                  </a:lnTo>
                  <a:lnTo>
                    <a:pt x="1255080" y="401844"/>
                  </a:lnTo>
                  <a:lnTo>
                    <a:pt x="1218647" y="406705"/>
                  </a:lnTo>
                  <a:lnTo>
                    <a:pt x="1185010" y="388881"/>
                  </a:lnTo>
                  <a:lnTo>
                    <a:pt x="7961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4769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espacio-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temporal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42691" y="3202368"/>
            <a:ext cx="4424680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703705" marR="5080" indent="-1691005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¿Qué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entendemos</a:t>
            </a:r>
            <a:r>
              <a:rPr dirty="0" sz="1800" spc="-6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percepción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espacio- temporal?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6700" y="3086163"/>
              <a:ext cx="4029138" cy="219075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4769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</a:t>
            </a:r>
            <a:r>
              <a:rPr dirty="0" sz="1550" spc="1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espacio-</a:t>
            </a:r>
            <a:r>
              <a:rPr dirty="0" sz="1550" spc="1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temporal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08927" y="1753298"/>
            <a:ext cx="4074160" cy="100012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algn="ctr" marL="12065" marR="5080">
              <a:lnSpc>
                <a:spcPct val="103600"/>
              </a:lnSpc>
              <a:spcBef>
                <a:spcPts val="60"/>
              </a:spcBef>
            </a:pPr>
            <a:r>
              <a:rPr dirty="0" sz="1550" b="1">
                <a:latin typeface="Arial"/>
                <a:cs typeface="Arial"/>
              </a:rPr>
              <a:t>Percepción</a:t>
            </a:r>
            <a:r>
              <a:rPr dirty="0" sz="1550" spc="17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espacial.</a:t>
            </a:r>
            <a:r>
              <a:rPr dirty="0" sz="1550" spc="220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Relación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espacial</a:t>
            </a:r>
            <a:r>
              <a:rPr dirty="0" sz="1550" spc="9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que </a:t>
            </a:r>
            <a:r>
              <a:rPr dirty="0" sz="1550">
                <a:latin typeface="Arial MT"/>
                <a:cs typeface="Arial MT"/>
              </a:rPr>
              <a:t>una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persona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tiene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consigo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mismo,con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los </a:t>
            </a:r>
            <a:r>
              <a:rPr dirty="0" sz="1550">
                <a:latin typeface="Arial MT"/>
                <a:cs typeface="Arial MT"/>
              </a:rPr>
              <a:t>demás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individuos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</a:t>
            </a:r>
            <a:r>
              <a:rPr dirty="0" sz="1550" spc="10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los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objetos</a:t>
            </a:r>
            <a:r>
              <a:rPr dirty="0" sz="1550" spc="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10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les </a:t>
            </a:r>
            <a:r>
              <a:rPr dirty="0" sz="1550" spc="-10">
                <a:latin typeface="Arial MT"/>
                <a:cs typeface="Arial MT"/>
              </a:rPr>
              <a:t>rodean.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948814" y="4175696"/>
            <a:ext cx="74612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>
                <a:latin typeface="Arial MT"/>
                <a:cs typeface="Arial MT"/>
              </a:rPr>
              <a:t>Espacio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796160" y="3290506"/>
            <a:ext cx="105029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latin typeface="Arial MT"/>
                <a:cs typeface="Arial MT"/>
              </a:rPr>
              <a:t>Cerca-</a:t>
            </a:r>
            <a:r>
              <a:rPr dirty="0" sz="1550" spc="-10">
                <a:latin typeface="Arial MT"/>
                <a:cs typeface="Arial MT"/>
              </a:rPr>
              <a:t>lejos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139439" y="3911917"/>
            <a:ext cx="702945" cy="47561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19380" marR="5080" indent="-107314">
              <a:lnSpc>
                <a:spcPts val="1650"/>
              </a:lnSpc>
              <a:spcBef>
                <a:spcPts val="355"/>
              </a:spcBef>
            </a:pPr>
            <a:r>
              <a:rPr dirty="0" sz="1550" spc="-10">
                <a:latin typeface="Arial MT"/>
                <a:cs typeface="Arial MT"/>
              </a:rPr>
              <a:t>Dentro- fuera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90164" y="4781930"/>
            <a:ext cx="1184910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latin typeface="Arial MT"/>
                <a:cs typeface="Arial MT"/>
              </a:rPr>
              <a:t>Arriba-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 spc="-20">
                <a:latin typeface="Arial MT"/>
                <a:cs typeface="Arial MT"/>
              </a:rPr>
              <a:t>abajo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14082" y="4676203"/>
            <a:ext cx="793750" cy="47561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114300" marR="5080" indent="-102235">
              <a:lnSpc>
                <a:spcPts val="1650"/>
              </a:lnSpc>
              <a:spcBef>
                <a:spcPts val="355"/>
              </a:spcBef>
            </a:pPr>
            <a:r>
              <a:rPr dirty="0" sz="1550" spc="-10">
                <a:latin typeface="Arial MT"/>
                <a:cs typeface="Arial MT"/>
              </a:rPr>
              <a:t>Delante- detrás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780732" y="3811968"/>
            <a:ext cx="796925" cy="47561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68580" marR="5080" indent="-56515">
              <a:lnSpc>
                <a:spcPts val="1650"/>
              </a:lnSpc>
              <a:spcBef>
                <a:spcPts val="355"/>
              </a:spcBef>
            </a:pPr>
            <a:r>
              <a:rPr dirty="0" sz="1550" spc="-10">
                <a:latin typeface="Arial MT"/>
                <a:cs typeface="Arial MT"/>
              </a:rPr>
              <a:t>Primero, último..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749165" y="1733867"/>
            <a:ext cx="3371215" cy="99123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ctr" marL="12700" marR="5080" indent="4445">
              <a:lnSpc>
                <a:spcPct val="102299"/>
              </a:lnSpc>
              <a:spcBef>
                <a:spcPts val="85"/>
              </a:spcBef>
            </a:pPr>
            <a:r>
              <a:rPr dirty="0" sz="1550" b="1">
                <a:latin typeface="Arial"/>
                <a:cs typeface="Arial"/>
              </a:rPr>
              <a:t>Percepción</a:t>
            </a:r>
            <a:r>
              <a:rPr dirty="0" sz="1550" spc="11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temporal.</a:t>
            </a:r>
            <a:r>
              <a:rPr dirty="0" sz="1550" spc="170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Toma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de </a:t>
            </a:r>
            <a:r>
              <a:rPr dirty="0" sz="1550">
                <a:latin typeface="Arial MT"/>
                <a:cs typeface="Arial MT"/>
              </a:rPr>
              <a:t>conciencia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del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tiempo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partir</a:t>
            </a:r>
            <a:r>
              <a:rPr dirty="0" sz="1550" spc="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los </a:t>
            </a:r>
            <a:r>
              <a:rPr dirty="0" sz="1550">
                <a:latin typeface="Arial MT"/>
                <a:cs typeface="Arial MT"/>
              </a:rPr>
              <a:t>hechos</a:t>
            </a:r>
            <a:r>
              <a:rPr dirty="0" sz="1550" spc="11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cambios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suceden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la </a:t>
            </a:r>
            <a:r>
              <a:rPr dirty="0" sz="1550">
                <a:latin typeface="Arial MT"/>
                <a:cs typeface="Arial MT"/>
              </a:rPr>
              <a:t>realidad</a:t>
            </a:r>
            <a:r>
              <a:rPr dirty="0" sz="155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(Cañizares</a:t>
            </a:r>
            <a:r>
              <a:rPr dirty="0" sz="1200" spc="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Carbonero,</a:t>
            </a:r>
            <a:r>
              <a:rPr dirty="0" sz="1200" spc="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2017).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24" name="object 2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43488" y="3057588"/>
            <a:ext cx="4038600" cy="2390775"/>
          </a:xfrm>
          <a:prstGeom prst="rect">
            <a:avLst/>
          </a:prstGeom>
        </p:spPr>
      </p:pic>
      <p:sp>
        <p:nvSpPr>
          <p:cNvPr id="25" name="object 25" descr=""/>
          <p:cNvSpPr txBox="1"/>
          <p:nvPr/>
        </p:nvSpPr>
        <p:spPr>
          <a:xfrm>
            <a:off x="6153530" y="4105846"/>
            <a:ext cx="69024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>
                <a:latin typeface="Arial MT"/>
                <a:cs typeface="Arial MT"/>
              </a:rPr>
              <a:t>Tiempo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6081776" y="3251136"/>
            <a:ext cx="84328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>
                <a:latin typeface="Arial MT"/>
                <a:cs typeface="Arial MT"/>
              </a:rPr>
              <a:t>Duración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7352665" y="4122737"/>
            <a:ext cx="909319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>
                <a:latin typeface="Arial MT"/>
                <a:cs typeface="Arial MT"/>
              </a:rPr>
              <a:t>Velocidad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17590" y="4960556"/>
            <a:ext cx="55562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>
                <a:latin typeface="Arial MT"/>
                <a:cs typeface="Arial MT"/>
              </a:rPr>
              <a:t>Ritmo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4970779" y="4111307"/>
            <a:ext cx="58420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>
                <a:latin typeface="Arial MT"/>
                <a:cs typeface="Arial MT"/>
              </a:rPr>
              <a:t>Orden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52437" y="2395601"/>
              <a:ext cx="6553834" cy="1323975"/>
            </a:xfrm>
            <a:custGeom>
              <a:avLst/>
              <a:gdLst/>
              <a:ahLst/>
              <a:cxnLst/>
              <a:rect l="l" t="t" r="r" b="b"/>
              <a:pathLst>
                <a:path w="6553834" h="1323975">
                  <a:moveTo>
                    <a:pt x="0" y="220599"/>
                  </a:moveTo>
                  <a:lnTo>
                    <a:pt x="4483" y="176115"/>
                  </a:lnTo>
                  <a:lnTo>
                    <a:pt x="17340" y="134695"/>
                  </a:lnTo>
                  <a:lnTo>
                    <a:pt x="37686" y="97221"/>
                  </a:lnTo>
                  <a:lnTo>
                    <a:pt x="64631" y="64579"/>
                  </a:lnTo>
                  <a:lnTo>
                    <a:pt x="97290" y="37652"/>
                  </a:lnTo>
                  <a:lnTo>
                    <a:pt x="134775" y="17323"/>
                  </a:lnTo>
                  <a:lnTo>
                    <a:pt x="176199" y="4478"/>
                  </a:lnTo>
                  <a:lnTo>
                    <a:pt x="220675" y="0"/>
                  </a:lnTo>
                  <a:lnTo>
                    <a:pt x="6332537" y="0"/>
                  </a:lnTo>
                  <a:lnTo>
                    <a:pt x="6377026" y="4478"/>
                  </a:lnTo>
                  <a:lnTo>
                    <a:pt x="6418460" y="17323"/>
                  </a:lnTo>
                  <a:lnTo>
                    <a:pt x="6455954" y="37652"/>
                  </a:lnTo>
                  <a:lnTo>
                    <a:pt x="6488620" y="64579"/>
                  </a:lnTo>
                  <a:lnTo>
                    <a:pt x="6515571" y="97221"/>
                  </a:lnTo>
                  <a:lnTo>
                    <a:pt x="6535920" y="134695"/>
                  </a:lnTo>
                  <a:lnTo>
                    <a:pt x="6548779" y="176115"/>
                  </a:lnTo>
                  <a:lnTo>
                    <a:pt x="6553263" y="220599"/>
                  </a:lnTo>
                  <a:lnTo>
                    <a:pt x="6553263" y="1103249"/>
                  </a:lnTo>
                  <a:lnTo>
                    <a:pt x="6548779" y="1147737"/>
                  </a:lnTo>
                  <a:lnTo>
                    <a:pt x="6535920" y="1189172"/>
                  </a:lnTo>
                  <a:lnTo>
                    <a:pt x="6515571" y="1226666"/>
                  </a:lnTo>
                  <a:lnTo>
                    <a:pt x="6488620" y="1259332"/>
                  </a:lnTo>
                  <a:lnTo>
                    <a:pt x="6455954" y="1286282"/>
                  </a:lnTo>
                  <a:lnTo>
                    <a:pt x="6418460" y="1306631"/>
                  </a:lnTo>
                  <a:lnTo>
                    <a:pt x="6377026" y="1319491"/>
                  </a:lnTo>
                  <a:lnTo>
                    <a:pt x="6332537" y="1323975"/>
                  </a:lnTo>
                  <a:lnTo>
                    <a:pt x="220675" y="1323975"/>
                  </a:lnTo>
                  <a:lnTo>
                    <a:pt x="176199" y="1319491"/>
                  </a:lnTo>
                  <a:lnTo>
                    <a:pt x="134775" y="1306631"/>
                  </a:lnTo>
                  <a:lnTo>
                    <a:pt x="97290" y="1286282"/>
                  </a:lnTo>
                  <a:lnTo>
                    <a:pt x="64631" y="1259332"/>
                  </a:lnTo>
                  <a:lnTo>
                    <a:pt x="37686" y="1226666"/>
                  </a:lnTo>
                  <a:lnTo>
                    <a:pt x="17340" y="1189172"/>
                  </a:lnTo>
                  <a:lnTo>
                    <a:pt x="4483" y="1147737"/>
                  </a:lnTo>
                  <a:lnTo>
                    <a:pt x="0" y="1103249"/>
                  </a:lnTo>
                  <a:lnTo>
                    <a:pt x="0" y="22059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57175" y="1143000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3340" rIns="0" bIns="0" rtlCol="0" vert="horz">
            <a:spAutoFit/>
          </a:bodyPr>
          <a:lstStyle/>
          <a:p>
            <a:pPr algn="ctr" marL="64769">
              <a:lnSpc>
                <a:spcPct val="100000"/>
              </a:lnSpc>
              <a:spcBef>
                <a:spcPts val="42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</a:t>
            </a:r>
            <a:r>
              <a:rPr dirty="0" sz="1550" spc="1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espacio-</a:t>
            </a:r>
            <a:r>
              <a:rPr dirty="0" sz="1550" spc="1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temporal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58457" y="1835848"/>
            <a:ext cx="5010785" cy="1778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Evolución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percepción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espacio-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temporal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55"/>
              </a:spcBef>
            </a:pPr>
            <a:endParaRPr sz="1800">
              <a:latin typeface="Arial"/>
              <a:cs typeface="Arial"/>
            </a:endParaRPr>
          </a:p>
          <a:p>
            <a:pPr algn="ctr" marL="2924175" marR="1189355">
              <a:lnSpc>
                <a:spcPct val="100800"/>
              </a:lnSpc>
            </a:pP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0-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3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800" spc="-2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años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Formas</a:t>
            </a:r>
            <a:endParaRPr sz="1800">
              <a:latin typeface="Arial MT"/>
              <a:cs typeface="Arial MT"/>
            </a:endParaRPr>
          </a:p>
          <a:p>
            <a:pPr algn="ctr" marL="2284095" marR="54737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Vivencias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temporales </a:t>
            </a:r>
            <a:r>
              <a:rPr dirty="0" sz="1800">
                <a:latin typeface="Arial MT"/>
                <a:cs typeface="Arial MT"/>
              </a:rPr>
              <a:t>Ritmos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espontáneos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2776601" y="4281551"/>
            <a:ext cx="5600700" cy="1438275"/>
          </a:xfrm>
          <a:custGeom>
            <a:avLst/>
            <a:gdLst/>
            <a:ahLst/>
            <a:cxnLst/>
            <a:rect l="l" t="t" r="r" b="b"/>
            <a:pathLst>
              <a:path w="5600700" h="1438275">
                <a:moveTo>
                  <a:pt x="0" y="239649"/>
                </a:moveTo>
                <a:lnTo>
                  <a:pt x="4869" y="191357"/>
                </a:lnTo>
                <a:lnTo>
                  <a:pt x="18835" y="146375"/>
                </a:lnTo>
                <a:lnTo>
                  <a:pt x="40933" y="105667"/>
                </a:lnTo>
                <a:lnTo>
                  <a:pt x="70199" y="70199"/>
                </a:lnTo>
                <a:lnTo>
                  <a:pt x="105667" y="40933"/>
                </a:lnTo>
                <a:lnTo>
                  <a:pt x="146375" y="18835"/>
                </a:lnTo>
                <a:lnTo>
                  <a:pt x="191357" y="4869"/>
                </a:lnTo>
                <a:lnTo>
                  <a:pt x="239649" y="0"/>
                </a:lnTo>
                <a:lnTo>
                  <a:pt x="5360924" y="0"/>
                </a:lnTo>
                <a:lnTo>
                  <a:pt x="5409221" y="4869"/>
                </a:lnTo>
                <a:lnTo>
                  <a:pt x="5454217" y="18835"/>
                </a:lnTo>
                <a:lnTo>
                  <a:pt x="5494945" y="40933"/>
                </a:lnTo>
                <a:lnTo>
                  <a:pt x="5530437" y="70199"/>
                </a:lnTo>
                <a:lnTo>
                  <a:pt x="5559726" y="105667"/>
                </a:lnTo>
                <a:lnTo>
                  <a:pt x="5581844" y="146375"/>
                </a:lnTo>
                <a:lnTo>
                  <a:pt x="5595824" y="191357"/>
                </a:lnTo>
                <a:lnTo>
                  <a:pt x="5600700" y="239649"/>
                </a:lnTo>
                <a:lnTo>
                  <a:pt x="5600700" y="1198499"/>
                </a:lnTo>
                <a:lnTo>
                  <a:pt x="5595824" y="1246808"/>
                </a:lnTo>
                <a:lnTo>
                  <a:pt x="5581844" y="1291803"/>
                </a:lnTo>
                <a:lnTo>
                  <a:pt x="5559726" y="1332522"/>
                </a:lnTo>
                <a:lnTo>
                  <a:pt x="5530437" y="1367999"/>
                </a:lnTo>
                <a:lnTo>
                  <a:pt x="5494945" y="1397271"/>
                </a:lnTo>
                <a:lnTo>
                  <a:pt x="5454217" y="1419373"/>
                </a:lnTo>
                <a:lnTo>
                  <a:pt x="5409221" y="1433341"/>
                </a:lnTo>
                <a:lnTo>
                  <a:pt x="5360924" y="1438211"/>
                </a:lnTo>
                <a:lnTo>
                  <a:pt x="239649" y="1438211"/>
                </a:lnTo>
                <a:lnTo>
                  <a:pt x="191357" y="1433341"/>
                </a:lnTo>
                <a:lnTo>
                  <a:pt x="146375" y="1419373"/>
                </a:lnTo>
                <a:lnTo>
                  <a:pt x="105667" y="1397271"/>
                </a:lnTo>
                <a:lnTo>
                  <a:pt x="70199" y="1367999"/>
                </a:lnTo>
                <a:lnTo>
                  <a:pt x="40933" y="1332522"/>
                </a:lnTo>
                <a:lnTo>
                  <a:pt x="18835" y="1291803"/>
                </a:lnTo>
                <a:lnTo>
                  <a:pt x="4869" y="1246808"/>
                </a:lnTo>
                <a:lnTo>
                  <a:pt x="0" y="1198499"/>
                </a:lnTo>
                <a:lnTo>
                  <a:pt x="0" y="239649"/>
                </a:lnTo>
                <a:close/>
              </a:path>
            </a:pathLst>
          </a:custGeom>
          <a:ln w="28575">
            <a:solidFill>
              <a:srgbClr val="2F2F2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2973704" y="4430331"/>
            <a:ext cx="5213350" cy="113030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ctr" marL="1944370" marR="1933575" indent="-5080">
              <a:lnSpc>
                <a:spcPct val="100800"/>
              </a:lnSpc>
              <a:spcBef>
                <a:spcPts val="85"/>
              </a:spcBef>
            </a:pP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4-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6</a:t>
            </a:r>
            <a:r>
              <a:rPr dirty="0" u="sng" sz="1800" spc="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800" spc="-2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años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Dimensiones</a:t>
            </a:r>
            <a:endParaRPr sz="1800">
              <a:latin typeface="Arial MT"/>
              <a:cs typeface="Arial MT"/>
            </a:endParaRPr>
          </a:p>
          <a:p>
            <a:pPr algn="ctr" marL="12065" marR="5080">
              <a:lnSpc>
                <a:spcPct val="100800"/>
              </a:lnSpc>
            </a:pPr>
            <a:r>
              <a:rPr dirty="0" sz="1800">
                <a:latin typeface="Arial MT"/>
                <a:cs typeface="Arial MT"/>
              </a:rPr>
              <a:t>Realización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motriz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acuerdo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estímulos </a:t>
            </a:r>
            <a:r>
              <a:rPr dirty="0" sz="1800" spc="-10">
                <a:latin typeface="Arial MT"/>
                <a:cs typeface="Arial MT"/>
              </a:rPr>
              <a:t>sonoros </a:t>
            </a:r>
            <a:r>
              <a:rPr dirty="0" sz="1800">
                <a:latin typeface="Arial MT"/>
                <a:cs typeface="Arial MT"/>
              </a:rPr>
              <a:t>Inicio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estructuras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rítmicas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(marchar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ritmo)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5362638" y="3419538"/>
            <a:ext cx="1104900" cy="876300"/>
            <a:chOff x="5362638" y="3419538"/>
            <a:chExt cx="1104900" cy="876300"/>
          </a:xfrm>
        </p:grpSpPr>
        <p:sp>
          <p:nvSpPr>
            <p:cNvPr id="20" name="object 20" descr=""/>
            <p:cNvSpPr/>
            <p:nvPr/>
          </p:nvSpPr>
          <p:spPr>
            <a:xfrm>
              <a:off x="5376926" y="3433826"/>
              <a:ext cx="1076325" cy="847725"/>
            </a:xfrm>
            <a:custGeom>
              <a:avLst/>
              <a:gdLst/>
              <a:ahLst/>
              <a:cxnLst/>
              <a:rect l="l" t="t" r="r" b="b"/>
              <a:pathLst>
                <a:path w="1076325" h="847725">
                  <a:moveTo>
                    <a:pt x="807212" y="0"/>
                  </a:moveTo>
                  <a:lnTo>
                    <a:pt x="268986" y="0"/>
                  </a:lnTo>
                  <a:lnTo>
                    <a:pt x="268986" y="423799"/>
                  </a:lnTo>
                  <a:lnTo>
                    <a:pt x="0" y="423799"/>
                  </a:lnTo>
                  <a:lnTo>
                    <a:pt x="538099" y="847725"/>
                  </a:lnTo>
                  <a:lnTo>
                    <a:pt x="1076325" y="423799"/>
                  </a:lnTo>
                  <a:lnTo>
                    <a:pt x="807212" y="423799"/>
                  </a:lnTo>
                  <a:lnTo>
                    <a:pt x="807212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5376926" y="3433826"/>
              <a:ext cx="1076325" cy="847725"/>
            </a:xfrm>
            <a:custGeom>
              <a:avLst/>
              <a:gdLst/>
              <a:ahLst/>
              <a:cxnLst/>
              <a:rect l="l" t="t" r="r" b="b"/>
              <a:pathLst>
                <a:path w="1076325" h="847725">
                  <a:moveTo>
                    <a:pt x="0" y="423799"/>
                  </a:moveTo>
                  <a:lnTo>
                    <a:pt x="268986" y="423799"/>
                  </a:lnTo>
                  <a:lnTo>
                    <a:pt x="268986" y="0"/>
                  </a:lnTo>
                  <a:lnTo>
                    <a:pt x="807212" y="0"/>
                  </a:lnTo>
                  <a:lnTo>
                    <a:pt x="807212" y="423799"/>
                  </a:lnTo>
                  <a:lnTo>
                    <a:pt x="1076325" y="423799"/>
                  </a:lnTo>
                  <a:lnTo>
                    <a:pt x="538099" y="847725"/>
                  </a:lnTo>
                  <a:lnTo>
                    <a:pt x="0" y="423799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625" y="1543050"/>
              <a:ext cx="7772400" cy="5133975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247650" y="1114425"/>
            <a:ext cx="7658100" cy="3714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8895" rIns="0" bIns="0" rtlCol="0" vert="horz">
            <a:spAutoFit/>
          </a:bodyPr>
          <a:lstStyle/>
          <a:p>
            <a:pPr algn="ctr" marL="68580">
              <a:lnSpc>
                <a:spcPct val="100000"/>
              </a:lnSpc>
              <a:spcBef>
                <a:spcPts val="38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espacio-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temporal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638175" y="6134360"/>
            <a:ext cx="247015" cy="184150"/>
            <a:chOff x="638175" y="6134360"/>
            <a:chExt cx="247015" cy="184150"/>
          </a:xfrm>
        </p:grpSpPr>
        <p:sp>
          <p:nvSpPr>
            <p:cNvPr id="8" name="object 8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9406" y="6364289"/>
            <a:ext cx="995718" cy="312716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400050"/>
            <a:ext cx="8162925" cy="561975"/>
          </a:xfrm>
          <a:custGeom>
            <a:avLst/>
            <a:gdLst/>
            <a:ahLst/>
            <a:cxnLst/>
            <a:rect l="l" t="t" r="r" b="b"/>
            <a:pathLst>
              <a:path w="8162925" h="561975">
                <a:moveTo>
                  <a:pt x="8162925" y="0"/>
                </a:moveTo>
                <a:lnTo>
                  <a:pt x="0" y="0"/>
                </a:lnTo>
                <a:lnTo>
                  <a:pt x="0" y="561975"/>
                </a:lnTo>
                <a:lnTo>
                  <a:pt x="8162925" y="561975"/>
                </a:lnTo>
                <a:lnTo>
                  <a:pt x="8162925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514980" y="409574"/>
            <a:ext cx="4053204" cy="3924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4" name="object 14" descr=""/>
          <p:cNvSpPr/>
          <p:nvPr/>
        </p:nvSpPr>
        <p:spPr>
          <a:xfrm>
            <a:off x="247650" y="942975"/>
            <a:ext cx="7658100" cy="381000"/>
          </a:xfrm>
          <a:custGeom>
            <a:avLst/>
            <a:gdLst/>
            <a:ahLst/>
            <a:cxnLst/>
            <a:rect l="l" t="t" r="r" b="b"/>
            <a:pathLst>
              <a:path w="7658100" h="381000">
                <a:moveTo>
                  <a:pt x="7658100" y="0"/>
                </a:moveTo>
                <a:lnTo>
                  <a:pt x="0" y="0"/>
                </a:lnTo>
                <a:lnTo>
                  <a:pt x="0" y="381000"/>
                </a:lnTo>
                <a:lnTo>
                  <a:pt x="7658100" y="381000"/>
                </a:lnTo>
                <a:lnTo>
                  <a:pt x="7658100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2756535" y="981392"/>
            <a:ext cx="270954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Percepción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espacio-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temporal</a:t>
            </a:r>
            <a:endParaRPr sz="1550">
              <a:latin typeface="Arial MT"/>
              <a:cs typeface="Arial MT"/>
            </a:endParaRPr>
          </a:p>
        </p:txBody>
      </p:sp>
      <p:graphicFrame>
        <p:nvGraphicFramePr>
          <p:cNvPr id="16" name="object 16" descr=""/>
          <p:cNvGraphicFramePr>
            <a:graphicFrameLocks noGrp="1"/>
          </p:cNvGraphicFramePr>
          <p:nvPr/>
        </p:nvGraphicFramePr>
        <p:xfrm>
          <a:off x="633412" y="1386839"/>
          <a:ext cx="7611109" cy="1416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7465"/>
                <a:gridCol w="2228850"/>
                <a:gridCol w="1445260"/>
              </a:tblGrid>
              <a:tr h="625475">
                <a:tc>
                  <a:txBody>
                    <a:bodyPr/>
                    <a:lstStyle/>
                    <a:p>
                      <a:pPr marL="63500">
                        <a:lnSpc>
                          <a:spcPts val="2100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Nombre</a:t>
                      </a:r>
                      <a:r>
                        <a:rPr dirty="0" sz="18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0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Curso: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0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Tiempo: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77825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0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Material: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9050">
                      <a:solidFill>
                        <a:srgbClr val="979AAC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2750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0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Objetivo</a:t>
                      </a:r>
                      <a:r>
                        <a:rPr dirty="0" sz="1800" spc="-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9050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17" name="object 17" descr=""/>
          <p:cNvGraphicFramePr>
            <a:graphicFrameLocks noGrp="1"/>
          </p:cNvGraphicFramePr>
          <p:nvPr/>
        </p:nvGraphicFramePr>
        <p:xfrm>
          <a:off x="623887" y="2892298"/>
          <a:ext cx="7610475" cy="3509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61104"/>
                <a:gridCol w="3761104"/>
              </a:tblGrid>
              <a:tr h="400685">
                <a:tc gridSpan="2">
                  <a:txBody>
                    <a:bodyPr/>
                    <a:lstStyle/>
                    <a:p>
                      <a:pPr algn="ctr" marL="1016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b="1">
                          <a:latin typeface="Arial"/>
                          <a:cs typeface="Arial"/>
                        </a:rPr>
                        <a:t>Decreto</a:t>
                      </a:r>
                      <a:r>
                        <a:rPr dirty="0" sz="18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latin typeface="Arial"/>
                          <a:cs typeface="Arial"/>
                        </a:rPr>
                        <a:t>36/</a:t>
                      </a:r>
                      <a:r>
                        <a:rPr dirty="0" sz="180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0" b="1">
                          <a:latin typeface="Arial"/>
                          <a:cs typeface="Arial"/>
                        </a:rPr>
                        <a:t>2022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3106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COMPETENCIA</a:t>
                      </a:r>
                      <a:r>
                        <a:rPr dirty="0" sz="1550" spc="2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ESPECÍFICA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16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su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[…]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CRITERIO</a:t>
                      </a:r>
                      <a:r>
                        <a:rPr dirty="0" sz="1550" spc="1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EVALUACIÓN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1.1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7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su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861060">
                        <a:lnSpc>
                          <a:spcPct val="103000"/>
                        </a:lnSpc>
                        <a:spcBef>
                          <a:spcPts val="40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3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ajustando</a:t>
                      </a:r>
                      <a:r>
                        <a:rPr dirty="0" sz="1550" spc="1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acciones</a:t>
                      </a:r>
                      <a:r>
                        <a:rPr dirty="0" sz="1550" spc="1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reacciones</a:t>
                      </a:r>
                      <a:r>
                        <a:rPr dirty="0" sz="1550" spc="1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desarrollando</a:t>
                      </a:r>
                      <a:r>
                        <a:rPr dirty="0" sz="1550" spc="1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la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coordinación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movimiento.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3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832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BLOQUE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  <a:tabLst>
                          <a:tab pos="434975" algn="l"/>
                        </a:tabLst>
                      </a:pPr>
                      <a:r>
                        <a:rPr dirty="0" sz="1550" spc="-25">
                          <a:latin typeface="Arial MT"/>
                          <a:cs typeface="Arial MT"/>
                        </a:rPr>
                        <a:t>A.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	El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del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mismo.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tabLst>
                          <a:tab pos="464184" algn="l"/>
                        </a:tabLst>
                      </a:pPr>
                      <a:r>
                        <a:rPr dirty="0" sz="1550" spc="-25">
                          <a:latin typeface="Arial MT"/>
                          <a:cs typeface="Arial MT"/>
                        </a:rPr>
                        <a:t>D.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	Personas</a:t>
                      </a:r>
                      <a:r>
                        <a:rPr dirty="0" sz="1550" spc="6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6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emociones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CONTENIDOS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382270" marR="149225" indent="-286385">
                        <a:lnSpc>
                          <a:spcPts val="1950"/>
                        </a:lnSpc>
                        <a:spcBef>
                          <a:spcPts val="10"/>
                        </a:spcBef>
                        <a:buChar char="-"/>
                        <a:tabLst>
                          <a:tab pos="382270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entorno: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referencias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espaciales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relación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propio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6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temporales.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381635" indent="-285750">
                        <a:lnSpc>
                          <a:spcPts val="1805"/>
                        </a:lnSpc>
                        <a:buChar char="-"/>
                        <a:tabLst>
                          <a:tab pos="38163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Juego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simbólico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4257738"/>
            <a:ext cx="7954009" cy="1019175"/>
            <a:chOff x="438150" y="4257738"/>
            <a:chExt cx="7954009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42720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7759763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500"/>
                  </a:lnTo>
                  <a:lnTo>
                    <a:pt x="5897" y="869347"/>
                  </a:lnTo>
                  <a:lnTo>
                    <a:pt x="22540" y="908774"/>
                  </a:lnTo>
                  <a:lnTo>
                    <a:pt x="48355" y="942197"/>
                  </a:lnTo>
                  <a:lnTo>
                    <a:pt x="81769" y="968031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7759763" y="990600"/>
                  </a:lnTo>
                  <a:lnTo>
                    <a:pt x="7803610" y="984693"/>
                  </a:lnTo>
                  <a:lnTo>
                    <a:pt x="7843037" y="968031"/>
                  </a:lnTo>
                  <a:lnTo>
                    <a:pt x="7876460" y="942197"/>
                  </a:lnTo>
                  <a:lnTo>
                    <a:pt x="7902295" y="908774"/>
                  </a:lnTo>
                  <a:lnTo>
                    <a:pt x="7918957" y="869347"/>
                  </a:lnTo>
                  <a:lnTo>
                    <a:pt x="7924863" y="825500"/>
                  </a:lnTo>
                  <a:lnTo>
                    <a:pt x="7924863" y="165100"/>
                  </a:lnTo>
                  <a:lnTo>
                    <a:pt x="7918957" y="121208"/>
                  </a:lnTo>
                  <a:lnTo>
                    <a:pt x="7902295" y="81769"/>
                  </a:lnTo>
                  <a:lnTo>
                    <a:pt x="7876460" y="48355"/>
                  </a:lnTo>
                  <a:lnTo>
                    <a:pt x="7843037" y="22540"/>
                  </a:lnTo>
                  <a:lnTo>
                    <a:pt x="7803610" y="5897"/>
                  </a:lnTo>
                  <a:lnTo>
                    <a:pt x="7759763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4272026"/>
              <a:ext cx="7925434" cy="990600"/>
            </a:xfrm>
            <a:custGeom>
              <a:avLst/>
              <a:gdLst/>
              <a:ahLst/>
              <a:cxnLst/>
              <a:rect l="l" t="t" r="r" b="b"/>
              <a:pathLst>
                <a:path w="792543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7759763" y="0"/>
                  </a:lnTo>
                  <a:lnTo>
                    <a:pt x="7803610" y="5897"/>
                  </a:lnTo>
                  <a:lnTo>
                    <a:pt x="7843037" y="22540"/>
                  </a:lnTo>
                  <a:lnTo>
                    <a:pt x="7876460" y="48355"/>
                  </a:lnTo>
                  <a:lnTo>
                    <a:pt x="7902295" y="81769"/>
                  </a:lnTo>
                  <a:lnTo>
                    <a:pt x="7918957" y="121208"/>
                  </a:lnTo>
                  <a:lnTo>
                    <a:pt x="7924863" y="165100"/>
                  </a:lnTo>
                  <a:lnTo>
                    <a:pt x="7924863" y="825500"/>
                  </a:lnTo>
                  <a:lnTo>
                    <a:pt x="7918957" y="869347"/>
                  </a:lnTo>
                  <a:lnTo>
                    <a:pt x="7902295" y="908774"/>
                  </a:lnTo>
                  <a:lnTo>
                    <a:pt x="7876460" y="942197"/>
                  </a:lnTo>
                  <a:lnTo>
                    <a:pt x="7843037" y="968031"/>
                  </a:lnTo>
                  <a:lnTo>
                    <a:pt x="7803610" y="984693"/>
                  </a:lnTo>
                  <a:lnTo>
                    <a:pt x="7759763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31"/>
                  </a:lnTo>
                  <a:lnTo>
                    <a:pt x="48355" y="942197"/>
                  </a:lnTo>
                  <a:lnTo>
                    <a:pt x="22540" y="908774"/>
                  </a:lnTo>
                  <a:lnTo>
                    <a:pt x="5897" y="869347"/>
                  </a:lnTo>
                  <a:lnTo>
                    <a:pt x="0" y="825500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2400" y="5524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935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9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-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672465" y="1943480"/>
            <a:ext cx="5747385" cy="2976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6255" indent="-50355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-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CORPORAL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15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EQUILIBRIO</a:t>
            </a:r>
            <a:r>
              <a:rPr dirty="0" sz="2400" spc="-5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Y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LATERALIDAD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PERCEPCIÓN</a:t>
            </a:r>
            <a:r>
              <a:rPr dirty="0" sz="2400" spc="40">
                <a:latin typeface="Arial MT"/>
                <a:cs typeface="Arial MT"/>
              </a:rPr>
              <a:t> </a:t>
            </a:r>
            <a:r>
              <a:rPr dirty="0" sz="2400" spc="-35">
                <a:latin typeface="Arial MT"/>
                <a:cs typeface="Arial MT"/>
              </a:rPr>
              <a:t>ESPACIO-</a:t>
            </a:r>
            <a:r>
              <a:rPr dirty="0" sz="2400" spc="-10">
                <a:latin typeface="Arial MT"/>
                <a:cs typeface="Arial MT"/>
              </a:rPr>
              <a:t>TEMPORAL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6255" indent="-50355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6255" algn="l"/>
              </a:tabLst>
            </a:pPr>
            <a:r>
              <a:rPr dirty="0" sz="2400">
                <a:latin typeface="Arial MT"/>
                <a:cs typeface="Arial MT"/>
              </a:rPr>
              <a:t>HABILIDADES</a:t>
            </a:r>
            <a:r>
              <a:rPr dirty="0" sz="2400" spc="-75">
                <a:latin typeface="Arial MT"/>
                <a:cs typeface="Arial MT"/>
              </a:rPr>
              <a:t> </a:t>
            </a:r>
            <a:r>
              <a:rPr dirty="0" sz="2400">
                <a:latin typeface="Arial MT"/>
                <a:cs typeface="Arial MT"/>
              </a:rPr>
              <a:t>MOTRICES</a:t>
            </a:r>
            <a:r>
              <a:rPr dirty="0" sz="2400" spc="-5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BÁSICAS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814240" y="2749671"/>
              <a:ext cx="1830705" cy="1830070"/>
            </a:xfrm>
            <a:custGeom>
              <a:avLst/>
              <a:gdLst/>
              <a:ahLst/>
              <a:cxnLst/>
              <a:rect l="l" t="t" r="r" b="b"/>
              <a:pathLst>
                <a:path w="1830705" h="1830070">
                  <a:moveTo>
                    <a:pt x="796109" y="0"/>
                  </a:moveTo>
                  <a:lnTo>
                    <a:pt x="533029" y="260779"/>
                  </a:lnTo>
                  <a:lnTo>
                    <a:pt x="515204" y="294414"/>
                  </a:lnTo>
                  <a:lnTo>
                    <a:pt x="520066" y="330845"/>
                  </a:lnTo>
                  <a:lnTo>
                    <a:pt x="542466" y="366006"/>
                  </a:lnTo>
                  <a:lnTo>
                    <a:pt x="577257" y="395828"/>
                  </a:lnTo>
                  <a:lnTo>
                    <a:pt x="619293" y="416247"/>
                  </a:lnTo>
                  <a:lnTo>
                    <a:pt x="663425" y="423194"/>
                  </a:lnTo>
                  <a:lnTo>
                    <a:pt x="705772" y="427511"/>
                  </a:lnTo>
                  <a:lnTo>
                    <a:pt x="741956" y="442080"/>
                  </a:lnTo>
                  <a:lnTo>
                    <a:pt x="771579" y="465214"/>
                  </a:lnTo>
                  <a:lnTo>
                    <a:pt x="794243" y="495224"/>
                  </a:lnTo>
                  <a:lnTo>
                    <a:pt x="809549" y="530423"/>
                  </a:lnTo>
                  <a:lnTo>
                    <a:pt x="817101" y="569121"/>
                  </a:lnTo>
                  <a:lnTo>
                    <a:pt x="816499" y="609631"/>
                  </a:lnTo>
                  <a:lnTo>
                    <a:pt x="807346" y="650264"/>
                  </a:lnTo>
                  <a:lnTo>
                    <a:pt x="789244" y="689333"/>
                  </a:lnTo>
                  <a:lnTo>
                    <a:pt x="761794" y="725149"/>
                  </a:lnTo>
                  <a:lnTo>
                    <a:pt x="709835" y="768738"/>
                  </a:lnTo>
                  <a:lnTo>
                    <a:pt x="670416" y="787187"/>
                  </a:lnTo>
                  <a:lnTo>
                    <a:pt x="629268" y="796852"/>
                  </a:lnTo>
                  <a:lnTo>
                    <a:pt x="588134" y="798076"/>
                  </a:lnTo>
                  <a:lnTo>
                    <a:pt x="548757" y="791202"/>
                  </a:lnTo>
                  <a:lnTo>
                    <a:pt x="512879" y="776573"/>
                  </a:lnTo>
                  <a:lnTo>
                    <a:pt x="458598" y="725424"/>
                  </a:lnTo>
                  <a:lnTo>
                    <a:pt x="443680" y="689589"/>
                  </a:lnTo>
                  <a:lnTo>
                    <a:pt x="439235" y="647373"/>
                  </a:lnTo>
                  <a:lnTo>
                    <a:pt x="432288" y="603242"/>
                  </a:lnTo>
                  <a:lnTo>
                    <a:pt x="411868" y="561209"/>
                  </a:lnTo>
                  <a:lnTo>
                    <a:pt x="382044" y="526419"/>
                  </a:lnTo>
                  <a:lnTo>
                    <a:pt x="346882" y="504020"/>
                  </a:lnTo>
                  <a:lnTo>
                    <a:pt x="310449" y="499159"/>
                  </a:lnTo>
                  <a:lnTo>
                    <a:pt x="276812" y="516983"/>
                  </a:lnTo>
                  <a:lnTo>
                    <a:pt x="0" y="796063"/>
                  </a:lnTo>
                  <a:lnTo>
                    <a:pt x="388907" y="1184944"/>
                  </a:lnTo>
                  <a:lnTo>
                    <a:pt x="406731" y="1218580"/>
                  </a:lnTo>
                  <a:lnTo>
                    <a:pt x="379470" y="1290171"/>
                  </a:lnTo>
                  <a:lnTo>
                    <a:pt x="344679" y="1319994"/>
                  </a:lnTo>
                  <a:lnTo>
                    <a:pt x="302643" y="1340412"/>
                  </a:lnTo>
                  <a:lnTo>
                    <a:pt x="258511" y="1347360"/>
                  </a:lnTo>
                  <a:lnTo>
                    <a:pt x="216290" y="1351804"/>
                  </a:lnTo>
                  <a:lnTo>
                    <a:pt x="180453" y="1366721"/>
                  </a:lnTo>
                  <a:lnTo>
                    <a:pt x="151342" y="1390368"/>
                  </a:lnTo>
                  <a:lnTo>
                    <a:pt x="129299" y="1421000"/>
                  </a:lnTo>
                  <a:lnTo>
                    <a:pt x="114670" y="1456876"/>
                  </a:lnTo>
                  <a:lnTo>
                    <a:pt x="107795" y="1496251"/>
                  </a:lnTo>
                  <a:lnTo>
                    <a:pt x="109020" y="1537383"/>
                  </a:lnTo>
                  <a:lnTo>
                    <a:pt x="118686" y="1578529"/>
                  </a:lnTo>
                  <a:lnTo>
                    <a:pt x="137137" y="1617946"/>
                  </a:lnTo>
                  <a:lnTo>
                    <a:pt x="164717" y="1653890"/>
                  </a:lnTo>
                  <a:lnTo>
                    <a:pt x="216548" y="1697352"/>
                  </a:lnTo>
                  <a:lnTo>
                    <a:pt x="255619" y="1715453"/>
                  </a:lnTo>
                  <a:lnTo>
                    <a:pt x="296255" y="1724606"/>
                  </a:lnTo>
                  <a:lnTo>
                    <a:pt x="336767" y="1725208"/>
                  </a:lnTo>
                  <a:lnTo>
                    <a:pt x="375467" y="1717656"/>
                  </a:lnTo>
                  <a:lnTo>
                    <a:pt x="410667" y="1702350"/>
                  </a:lnTo>
                  <a:lnTo>
                    <a:pt x="463814" y="1650065"/>
                  </a:lnTo>
                  <a:lnTo>
                    <a:pt x="478384" y="1613883"/>
                  </a:lnTo>
                  <a:lnTo>
                    <a:pt x="482701" y="1571539"/>
                  </a:lnTo>
                  <a:lnTo>
                    <a:pt x="489648" y="1527408"/>
                  </a:lnTo>
                  <a:lnTo>
                    <a:pt x="510068" y="1485375"/>
                  </a:lnTo>
                  <a:lnTo>
                    <a:pt x="539892" y="1450585"/>
                  </a:lnTo>
                  <a:lnTo>
                    <a:pt x="575054" y="1428186"/>
                  </a:lnTo>
                  <a:lnTo>
                    <a:pt x="611487" y="1423325"/>
                  </a:lnTo>
                  <a:lnTo>
                    <a:pt x="645124" y="1441149"/>
                  </a:lnTo>
                  <a:lnTo>
                    <a:pt x="1034025" y="1830033"/>
                  </a:lnTo>
                  <a:lnTo>
                    <a:pt x="1313119" y="1550951"/>
                  </a:lnTo>
                  <a:lnTo>
                    <a:pt x="1331103" y="1517315"/>
                  </a:lnTo>
                  <a:lnTo>
                    <a:pt x="1326591" y="1480884"/>
                  </a:lnTo>
                  <a:lnTo>
                    <a:pt x="1304540" y="1445724"/>
                  </a:lnTo>
                  <a:lnTo>
                    <a:pt x="1269908" y="1415901"/>
                  </a:lnTo>
                  <a:lnTo>
                    <a:pt x="1227650" y="1395483"/>
                  </a:lnTo>
                  <a:lnTo>
                    <a:pt x="1182723" y="1388535"/>
                  </a:lnTo>
                  <a:lnTo>
                    <a:pt x="1140376" y="1384219"/>
                  </a:lnTo>
                  <a:lnTo>
                    <a:pt x="1104192" y="1369650"/>
                  </a:lnTo>
                  <a:lnTo>
                    <a:pt x="1074569" y="1346516"/>
                  </a:lnTo>
                  <a:lnTo>
                    <a:pt x="1051906" y="1316505"/>
                  </a:lnTo>
                  <a:lnTo>
                    <a:pt x="1036599" y="1281307"/>
                  </a:lnTo>
                  <a:lnTo>
                    <a:pt x="1029047" y="1242609"/>
                  </a:lnTo>
                  <a:lnTo>
                    <a:pt x="1029649" y="1202099"/>
                  </a:lnTo>
                  <a:lnTo>
                    <a:pt x="1038802" y="1161465"/>
                  </a:lnTo>
                  <a:lnTo>
                    <a:pt x="1056904" y="1122396"/>
                  </a:lnTo>
                  <a:lnTo>
                    <a:pt x="1084354" y="1086580"/>
                  </a:lnTo>
                  <a:lnTo>
                    <a:pt x="1136313" y="1042991"/>
                  </a:lnTo>
                  <a:lnTo>
                    <a:pt x="1175732" y="1024542"/>
                  </a:lnTo>
                  <a:lnTo>
                    <a:pt x="1216880" y="1014877"/>
                  </a:lnTo>
                  <a:lnTo>
                    <a:pt x="1258014" y="1013654"/>
                  </a:lnTo>
                  <a:lnTo>
                    <a:pt x="1297392" y="1020528"/>
                  </a:lnTo>
                  <a:lnTo>
                    <a:pt x="1333269" y="1035157"/>
                  </a:lnTo>
                  <a:lnTo>
                    <a:pt x="1387550" y="1086306"/>
                  </a:lnTo>
                  <a:lnTo>
                    <a:pt x="1402468" y="1122140"/>
                  </a:lnTo>
                  <a:lnTo>
                    <a:pt x="1406913" y="1164357"/>
                  </a:lnTo>
                  <a:lnTo>
                    <a:pt x="1413861" y="1208487"/>
                  </a:lnTo>
                  <a:lnTo>
                    <a:pt x="1434280" y="1250521"/>
                  </a:lnTo>
                  <a:lnTo>
                    <a:pt x="1464104" y="1285310"/>
                  </a:lnTo>
                  <a:lnTo>
                    <a:pt x="1499266" y="1307709"/>
                  </a:lnTo>
                  <a:lnTo>
                    <a:pt x="1535699" y="1312570"/>
                  </a:lnTo>
                  <a:lnTo>
                    <a:pt x="1569336" y="1294746"/>
                  </a:lnTo>
                  <a:lnTo>
                    <a:pt x="1830129" y="1033967"/>
                  </a:lnTo>
                  <a:lnTo>
                    <a:pt x="1441228" y="645085"/>
                  </a:lnTo>
                  <a:lnTo>
                    <a:pt x="1423403" y="611450"/>
                  </a:lnTo>
                  <a:lnTo>
                    <a:pt x="1450664" y="539859"/>
                  </a:lnTo>
                  <a:lnTo>
                    <a:pt x="1485456" y="510036"/>
                  </a:lnTo>
                  <a:lnTo>
                    <a:pt x="1527491" y="489618"/>
                  </a:lnTo>
                  <a:lnTo>
                    <a:pt x="1571624" y="482670"/>
                  </a:lnTo>
                  <a:lnTo>
                    <a:pt x="1613843" y="478226"/>
                  </a:lnTo>
                  <a:lnTo>
                    <a:pt x="1649679" y="463308"/>
                  </a:lnTo>
                  <a:lnTo>
                    <a:pt x="1678789" y="439662"/>
                  </a:lnTo>
                  <a:lnTo>
                    <a:pt x="1700831" y="409030"/>
                  </a:lnTo>
                  <a:lnTo>
                    <a:pt x="1715460" y="373154"/>
                  </a:lnTo>
                  <a:lnTo>
                    <a:pt x="1722335" y="333779"/>
                  </a:lnTo>
                  <a:lnTo>
                    <a:pt x="1721111" y="292647"/>
                  </a:lnTo>
                  <a:lnTo>
                    <a:pt x="1711445" y="251501"/>
                  </a:lnTo>
                  <a:lnTo>
                    <a:pt x="1692996" y="212084"/>
                  </a:lnTo>
                  <a:lnTo>
                    <a:pt x="1665418" y="176140"/>
                  </a:lnTo>
                  <a:lnTo>
                    <a:pt x="1613586" y="132679"/>
                  </a:lnTo>
                  <a:lnTo>
                    <a:pt x="1574516" y="114578"/>
                  </a:lnTo>
                  <a:lnTo>
                    <a:pt x="1533880" y="105425"/>
                  </a:lnTo>
                  <a:lnTo>
                    <a:pt x="1493368" y="104824"/>
                  </a:lnTo>
                  <a:lnTo>
                    <a:pt x="1454668" y="112375"/>
                  </a:lnTo>
                  <a:lnTo>
                    <a:pt x="1419468" y="127681"/>
                  </a:lnTo>
                  <a:lnTo>
                    <a:pt x="1366321" y="179965"/>
                  </a:lnTo>
                  <a:lnTo>
                    <a:pt x="1351751" y="216147"/>
                  </a:lnTo>
                  <a:lnTo>
                    <a:pt x="1347434" y="258491"/>
                  </a:lnTo>
                  <a:lnTo>
                    <a:pt x="1340486" y="302622"/>
                  </a:lnTo>
                  <a:lnTo>
                    <a:pt x="1320067" y="344655"/>
                  </a:lnTo>
                  <a:lnTo>
                    <a:pt x="1290243" y="379445"/>
                  </a:lnTo>
                  <a:lnTo>
                    <a:pt x="1255080" y="401844"/>
                  </a:lnTo>
                  <a:lnTo>
                    <a:pt x="1218647" y="406705"/>
                  </a:lnTo>
                  <a:lnTo>
                    <a:pt x="1185010" y="388881"/>
                  </a:lnTo>
                  <a:lnTo>
                    <a:pt x="7961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5" name="object 15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540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Habilidades</a:t>
            </a:r>
            <a:r>
              <a:rPr dirty="0" sz="1550" spc="16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motrices</a:t>
            </a:r>
            <a:r>
              <a:rPr dirty="0" sz="1550" spc="1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23641" y="3202368"/>
            <a:ext cx="445960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779905" marR="5080" indent="-1767205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¿Qué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entendemos</a:t>
            </a:r>
            <a:r>
              <a:rPr dirty="0" sz="1800" spc="-7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habilidades </a:t>
            </a:r>
            <a:r>
              <a:rPr dirty="0" sz="1800" spc="-10">
                <a:latin typeface="Arial MT"/>
                <a:cs typeface="Arial MT"/>
              </a:rPr>
              <a:t>motrices básicas?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400050"/>
            <a:ext cx="8162925" cy="933450"/>
            <a:chOff x="0" y="400050"/>
            <a:chExt cx="8162925" cy="933450"/>
          </a:xfrm>
        </p:grpSpPr>
        <p:sp>
          <p:nvSpPr>
            <p:cNvPr id="13" name="object 13" descr=""/>
            <p:cNvSpPr/>
            <p:nvPr/>
          </p:nvSpPr>
          <p:spPr>
            <a:xfrm>
              <a:off x="0" y="962025"/>
              <a:ext cx="6467475" cy="371475"/>
            </a:xfrm>
            <a:custGeom>
              <a:avLst/>
              <a:gdLst/>
              <a:ahLst/>
              <a:cxnLst/>
              <a:rect l="l" t="t" r="r" b="b"/>
              <a:pathLst>
                <a:path w="6467475" h="371475">
                  <a:moveTo>
                    <a:pt x="6467475" y="0"/>
                  </a:moveTo>
                  <a:lnTo>
                    <a:pt x="0" y="0"/>
                  </a:lnTo>
                  <a:lnTo>
                    <a:pt x="0" y="371475"/>
                  </a:lnTo>
                  <a:lnTo>
                    <a:pt x="6467475" y="371475"/>
                  </a:lnTo>
                  <a:lnTo>
                    <a:pt x="64674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0" y="400050"/>
              <a:ext cx="8162925" cy="561975"/>
            </a:xfrm>
            <a:custGeom>
              <a:avLst/>
              <a:gdLst/>
              <a:ahLst/>
              <a:cxnLst/>
              <a:rect l="l" t="t" r="r" b="b"/>
              <a:pathLst>
                <a:path w="8162925" h="561975">
                  <a:moveTo>
                    <a:pt x="8162925" y="0"/>
                  </a:moveTo>
                  <a:lnTo>
                    <a:pt x="0" y="0"/>
                  </a:lnTo>
                  <a:lnTo>
                    <a:pt x="0" y="561975"/>
                  </a:lnTo>
                  <a:lnTo>
                    <a:pt x="8162925" y="561975"/>
                  </a:lnTo>
                  <a:lnTo>
                    <a:pt x="8162925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960626" y="381317"/>
            <a:ext cx="5166360" cy="33464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6" name="object 16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5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27037" y="2122551"/>
            <a:ext cx="7747634" cy="603250"/>
            <a:chOff x="427037" y="2122551"/>
            <a:chExt cx="7747634" cy="603250"/>
          </a:xfrm>
        </p:grpSpPr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3387" y="2128901"/>
              <a:ext cx="7734363" cy="590550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433387" y="2128901"/>
              <a:ext cx="7734934" cy="590550"/>
            </a:xfrm>
            <a:custGeom>
              <a:avLst/>
              <a:gdLst/>
              <a:ahLst/>
              <a:cxnLst/>
              <a:rect l="l" t="t" r="r" b="b"/>
              <a:pathLst>
                <a:path w="7734934" h="590550">
                  <a:moveTo>
                    <a:pt x="0" y="98425"/>
                  </a:moveTo>
                  <a:lnTo>
                    <a:pt x="7735" y="60114"/>
                  </a:lnTo>
                  <a:lnTo>
                    <a:pt x="28829" y="28829"/>
                  </a:lnTo>
                  <a:lnTo>
                    <a:pt x="60114" y="7735"/>
                  </a:lnTo>
                  <a:lnTo>
                    <a:pt x="98425" y="0"/>
                  </a:lnTo>
                  <a:lnTo>
                    <a:pt x="7635811" y="0"/>
                  </a:lnTo>
                  <a:lnTo>
                    <a:pt x="7674195" y="7735"/>
                  </a:lnTo>
                  <a:lnTo>
                    <a:pt x="7705518" y="28828"/>
                  </a:lnTo>
                  <a:lnTo>
                    <a:pt x="7726626" y="60114"/>
                  </a:lnTo>
                  <a:lnTo>
                    <a:pt x="7734363" y="98425"/>
                  </a:lnTo>
                  <a:lnTo>
                    <a:pt x="7734363" y="491998"/>
                  </a:lnTo>
                  <a:lnTo>
                    <a:pt x="7726626" y="530381"/>
                  </a:lnTo>
                  <a:lnTo>
                    <a:pt x="7705518" y="561705"/>
                  </a:lnTo>
                  <a:lnTo>
                    <a:pt x="7674195" y="582812"/>
                  </a:lnTo>
                  <a:lnTo>
                    <a:pt x="7635811" y="590550"/>
                  </a:lnTo>
                  <a:lnTo>
                    <a:pt x="98425" y="590550"/>
                  </a:lnTo>
                  <a:lnTo>
                    <a:pt x="60114" y="582812"/>
                  </a:lnTo>
                  <a:lnTo>
                    <a:pt x="28829" y="561705"/>
                  </a:lnTo>
                  <a:lnTo>
                    <a:pt x="7735" y="530381"/>
                  </a:lnTo>
                  <a:lnTo>
                    <a:pt x="0" y="491998"/>
                  </a:lnTo>
                  <a:lnTo>
                    <a:pt x="0" y="98425"/>
                  </a:lnTo>
                  <a:close/>
                </a:path>
              </a:pathLst>
            </a:custGeom>
            <a:ln w="12700">
              <a:solidFill>
                <a:srgbClr val="F5C1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523240" y="2129091"/>
            <a:ext cx="7582534" cy="349250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519555" marR="1478915" indent="76200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infantil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comprende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dos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ciclos (nacimiento-</a:t>
            </a:r>
            <a:r>
              <a:rPr dirty="0" sz="1800">
                <a:latin typeface="Arial MT"/>
                <a:cs typeface="Arial MT"/>
              </a:rPr>
              <a:t>2/3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años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desde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3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3-</a:t>
            </a:r>
            <a:r>
              <a:rPr dirty="0" sz="1800">
                <a:latin typeface="Arial MT"/>
                <a:cs typeface="Arial MT"/>
              </a:rPr>
              <a:t>5/6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años)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864"/>
              </a:spcBef>
            </a:pPr>
            <a:r>
              <a:rPr dirty="0" sz="1550">
                <a:latin typeface="Arial MT"/>
                <a:cs typeface="Arial MT"/>
              </a:rPr>
              <a:t>Artículo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14.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1550">
              <a:latin typeface="Arial MT"/>
              <a:cs typeface="Arial MT"/>
            </a:endParaRPr>
          </a:p>
          <a:p>
            <a:pPr algn="just" marL="12700" marR="5080">
              <a:lnSpc>
                <a:spcPct val="103499"/>
              </a:lnSpc>
            </a:pPr>
            <a:r>
              <a:rPr dirty="0" sz="1550">
                <a:latin typeface="Arial MT"/>
                <a:cs typeface="Arial MT"/>
              </a:rPr>
              <a:t>3.</a:t>
            </a:r>
            <a:r>
              <a:rPr dirty="0" sz="1550" spc="12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13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ambos</a:t>
            </a:r>
            <a:r>
              <a:rPr dirty="0" sz="1550" spc="14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ciclos</a:t>
            </a:r>
            <a:r>
              <a:rPr dirty="0" sz="1550" spc="114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12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114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educación</a:t>
            </a:r>
            <a:r>
              <a:rPr dirty="0" sz="1550" spc="14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infantil</a:t>
            </a:r>
            <a:r>
              <a:rPr dirty="0" sz="1550" spc="114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114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atenderá</a:t>
            </a:r>
            <a:r>
              <a:rPr dirty="0" sz="1550" spc="15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progresivamente</a:t>
            </a:r>
            <a:r>
              <a:rPr dirty="0" sz="1550" spc="140">
                <a:latin typeface="Arial MT"/>
                <a:cs typeface="Arial MT"/>
              </a:rPr>
              <a:t>  </a:t>
            </a:r>
            <a:r>
              <a:rPr dirty="0" sz="1550" spc="-25">
                <a:latin typeface="Arial MT"/>
                <a:cs typeface="Arial MT"/>
              </a:rPr>
              <a:t>al </a:t>
            </a:r>
            <a:r>
              <a:rPr dirty="0" sz="1550">
                <a:latin typeface="Arial MT"/>
                <a:cs typeface="Arial MT"/>
              </a:rPr>
              <a:t>desarrollo</a:t>
            </a:r>
            <a:r>
              <a:rPr dirty="0" sz="1550" spc="10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afectivo,</a:t>
            </a:r>
            <a:r>
              <a:rPr dirty="0" sz="1550" spc="10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110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9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gestión</a:t>
            </a:r>
            <a:r>
              <a:rPr dirty="0" sz="1550" spc="105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emocional,</a:t>
            </a:r>
            <a:r>
              <a:rPr dirty="0" sz="1550" spc="110">
                <a:latin typeface="Arial MT"/>
                <a:cs typeface="Arial MT"/>
              </a:rPr>
              <a:t>  </a:t>
            </a:r>
            <a:r>
              <a:rPr dirty="0" sz="1550" b="1">
                <a:latin typeface="Arial"/>
                <a:cs typeface="Arial"/>
              </a:rPr>
              <a:t>al</a:t>
            </a:r>
            <a:r>
              <a:rPr dirty="0" sz="1550" spc="105" b="1">
                <a:latin typeface="Arial"/>
                <a:cs typeface="Arial"/>
              </a:rPr>
              <a:t>  </a:t>
            </a:r>
            <a:r>
              <a:rPr dirty="0" sz="1550" b="1">
                <a:latin typeface="Arial"/>
                <a:cs typeface="Arial"/>
              </a:rPr>
              <a:t>movimiento</a:t>
            </a:r>
            <a:r>
              <a:rPr dirty="0" sz="1550" spc="105" b="1">
                <a:latin typeface="Arial"/>
                <a:cs typeface="Arial"/>
              </a:rPr>
              <a:t> 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14">
                <a:latin typeface="Arial MT"/>
                <a:cs typeface="Arial MT"/>
              </a:rPr>
              <a:t>  </a:t>
            </a:r>
            <a:r>
              <a:rPr dirty="0" sz="1550">
                <a:latin typeface="Arial MT"/>
                <a:cs typeface="Arial MT"/>
              </a:rPr>
              <a:t>los</a:t>
            </a:r>
            <a:r>
              <a:rPr dirty="0" sz="1550" spc="90">
                <a:latin typeface="Arial MT"/>
                <a:cs typeface="Arial MT"/>
              </a:rPr>
              <a:t>  </a:t>
            </a:r>
            <a:r>
              <a:rPr dirty="0" sz="1550" b="1">
                <a:latin typeface="Arial"/>
                <a:cs typeface="Arial"/>
              </a:rPr>
              <a:t>hábitos</a:t>
            </a:r>
            <a:r>
              <a:rPr dirty="0" sz="1550" spc="120" b="1">
                <a:latin typeface="Arial"/>
                <a:cs typeface="Arial"/>
              </a:rPr>
              <a:t>  </a:t>
            </a:r>
            <a:r>
              <a:rPr dirty="0" sz="1550" spc="-25" b="1">
                <a:latin typeface="Arial"/>
                <a:cs typeface="Arial"/>
              </a:rPr>
              <a:t>de </a:t>
            </a:r>
            <a:r>
              <a:rPr dirty="0" sz="1550" b="1">
                <a:latin typeface="Arial"/>
                <a:cs typeface="Arial"/>
              </a:rPr>
              <a:t>control</a:t>
            </a:r>
            <a:r>
              <a:rPr dirty="0" sz="1550" spc="31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corporal</a:t>
            </a:r>
            <a:r>
              <a:rPr dirty="0" sz="1550">
                <a:latin typeface="Arial MT"/>
                <a:cs typeface="Arial MT"/>
              </a:rPr>
              <a:t>,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las</a:t>
            </a:r>
            <a:r>
              <a:rPr dirty="0" sz="1550" spc="2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manifestaciones</a:t>
            </a:r>
            <a:r>
              <a:rPr dirty="0" sz="1550" spc="3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2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2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comunicación</a:t>
            </a:r>
            <a:r>
              <a:rPr dirty="0" sz="1550" spc="2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29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del</a:t>
            </a:r>
            <a:r>
              <a:rPr dirty="0" sz="1550" spc="2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lenguaje,</a:t>
            </a:r>
            <a:r>
              <a:rPr dirty="0" sz="1550" spc="3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28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las </a:t>
            </a:r>
            <a:r>
              <a:rPr dirty="0" sz="1550">
                <a:latin typeface="Arial MT"/>
                <a:cs typeface="Arial MT"/>
              </a:rPr>
              <a:t>pautas</a:t>
            </a:r>
            <a:r>
              <a:rPr dirty="0" sz="1550" spc="3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elementales</a:t>
            </a:r>
            <a:r>
              <a:rPr dirty="0" sz="1550" spc="3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31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convivencia</a:t>
            </a:r>
            <a:r>
              <a:rPr dirty="0" sz="1550" spc="3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3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relación</a:t>
            </a:r>
            <a:r>
              <a:rPr dirty="0" sz="1550" spc="31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social,</a:t>
            </a:r>
            <a:r>
              <a:rPr dirty="0" sz="1550" spc="3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así</a:t>
            </a:r>
            <a:r>
              <a:rPr dirty="0" sz="1550" spc="2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como</a:t>
            </a:r>
            <a:r>
              <a:rPr dirty="0" sz="1550" spc="3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al</a:t>
            </a:r>
            <a:r>
              <a:rPr dirty="0" sz="1550" spc="30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descubrimiento </a:t>
            </a:r>
            <a:r>
              <a:rPr dirty="0" sz="1550">
                <a:latin typeface="Arial MT"/>
                <a:cs typeface="Arial MT"/>
              </a:rPr>
              <a:t>del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entorno,</a:t>
            </a:r>
            <a:r>
              <a:rPr dirty="0" sz="1550" spc="21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los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seres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vivos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él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conviven</a:t>
            </a:r>
            <a:r>
              <a:rPr dirty="0" sz="1550" spc="2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16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las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características</a:t>
            </a:r>
            <a:r>
              <a:rPr dirty="0" sz="1550" spc="1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físicas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 spc="-50">
                <a:latin typeface="Arial MT"/>
                <a:cs typeface="Arial MT"/>
              </a:rPr>
              <a:t>y </a:t>
            </a:r>
            <a:r>
              <a:rPr dirty="0" sz="1550">
                <a:latin typeface="Arial MT"/>
                <a:cs typeface="Arial MT"/>
              </a:rPr>
              <a:t>sociales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del</a:t>
            </a:r>
            <a:r>
              <a:rPr dirty="0" sz="1550" spc="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medio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viven.</a:t>
            </a:r>
            <a:r>
              <a:rPr dirty="0" sz="1550" spc="10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También</a:t>
            </a:r>
            <a:r>
              <a:rPr dirty="0" sz="1550" spc="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incluirán</a:t>
            </a:r>
            <a:r>
              <a:rPr dirty="0" sz="1550" spc="1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educación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en</a:t>
            </a:r>
            <a:r>
              <a:rPr dirty="0" sz="1550" spc="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valores,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la </a:t>
            </a:r>
            <a:r>
              <a:rPr dirty="0" sz="1550">
                <a:latin typeface="Arial MT"/>
                <a:cs typeface="Arial MT"/>
              </a:rPr>
              <a:t>educación</a:t>
            </a:r>
            <a:r>
              <a:rPr dirty="0" sz="1550" spc="18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para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</a:t>
            </a:r>
            <a:r>
              <a:rPr dirty="0" sz="1550" spc="12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consumo</a:t>
            </a:r>
            <a:r>
              <a:rPr dirty="0" sz="1550" spc="1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responsable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sostenible</a:t>
            </a:r>
            <a:r>
              <a:rPr dirty="0" sz="1550" spc="1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la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 b="1">
                <a:latin typeface="Arial"/>
                <a:cs typeface="Arial"/>
              </a:rPr>
              <a:t>promoción</a:t>
            </a:r>
            <a:r>
              <a:rPr dirty="0" sz="1550" spc="16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y</a:t>
            </a:r>
            <a:r>
              <a:rPr dirty="0" sz="1550" spc="155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educación </a:t>
            </a:r>
            <a:r>
              <a:rPr dirty="0" sz="1550" b="1">
                <a:latin typeface="Arial"/>
                <a:cs typeface="Arial"/>
              </a:rPr>
              <a:t>para</a:t>
            </a:r>
            <a:r>
              <a:rPr dirty="0" sz="1550" spc="20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la</a:t>
            </a:r>
            <a:r>
              <a:rPr dirty="0" sz="1550" spc="18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salud.</a:t>
            </a:r>
            <a:r>
              <a:rPr dirty="0" sz="1550" spc="180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Además,</a:t>
            </a:r>
            <a:r>
              <a:rPr dirty="0" sz="1550" spc="20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facilitará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que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niñas</a:t>
            </a:r>
            <a:r>
              <a:rPr dirty="0" sz="1550" spc="1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niños</a:t>
            </a:r>
            <a:r>
              <a:rPr dirty="0" sz="1550" spc="204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elaboren</a:t>
            </a:r>
            <a:r>
              <a:rPr dirty="0" sz="1550" spc="1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una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 b="1">
                <a:latin typeface="Arial"/>
                <a:cs typeface="Arial"/>
              </a:rPr>
              <a:t>imagen</a:t>
            </a:r>
            <a:r>
              <a:rPr dirty="0" sz="1550" spc="16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de</a:t>
            </a:r>
            <a:r>
              <a:rPr dirty="0" sz="1550" spc="180" b="1">
                <a:latin typeface="Arial"/>
                <a:cs typeface="Arial"/>
              </a:rPr>
              <a:t> </a:t>
            </a:r>
            <a:r>
              <a:rPr dirty="0" sz="1550" spc="-25" b="1">
                <a:latin typeface="Arial"/>
                <a:cs typeface="Arial"/>
              </a:rPr>
              <a:t>sí </a:t>
            </a:r>
            <a:r>
              <a:rPr dirty="0" sz="1550" b="1">
                <a:latin typeface="Arial"/>
                <a:cs typeface="Arial"/>
              </a:rPr>
              <a:t>mismos</a:t>
            </a:r>
            <a:r>
              <a:rPr dirty="0" sz="1550" spc="105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positiva</a:t>
            </a:r>
            <a:r>
              <a:rPr dirty="0" sz="1550" spc="15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equilibrada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</a:t>
            </a:r>
            <a:r>
              <a:rPr dirty="0" sz="1550" spc="11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igualitaria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0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adquieran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 b="1">
                <a:latin typeface="Arial"/>
                <a:cs typeface="Arial"/>
              </a:rPr>
              <a:t>autonomía</a:t>
            </a:r>
            <a:r>
              <a:rPr dirty="0" sz="1550" spc="105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personal</a:t>
            </a:r>
            <a:r>
              <a:rPr dirty="0" sz="1550" spc="-10">
                <a:latin typeface="Arial MT"/>
                <a:cs typeface="Arial MT"/>
              </a:rPr>
              <a:t>.»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2119376" y="1719326"/>
              <a:ext cx="1819275" cy="476250"/>
            </a:xfrm>
            <a:custGeom>
              <a:avLst/>
              <a:gdLst/>
              <a:ahLst/>
              <a:cxnLst/>
              <a:rect l="l" t="t" r="r" b="b"/>
              <a:pathLst>
                <a:path w="1819275" h="476250">
                  <a:moveTo>
                    <a:pt x="1771650" y="0"/>
                  </a:moveTo>
                  <a:lnTo>
                    <a:pt x="47625" y="0"/>
                  </a:lnTo>
                  <a:lnTo>
                    <a:pt x="29039" y="3724"/>
                  </a:lnTo>
                  <a:lnTo>
                    <a:pt x="13906" y="13890"/>
                  </a:lnTo>
                  <a:lnTo>
                    <a:pt x="3726" y="28985"/>
                  </a:lnTo>
                  <a:lnTo>
                    <a:pt x="0" y="47498"/>
                  </a:lnTo>
                  <a:lnTo>
                    <a:pt x="0" y="428625"/>
                  </a:lnTo>
                  <a:lnTo>
                    <a:pt x="3726" y="447157"/>
                  </a:lnTo>
                  <a:lnTo>
                    <a:pt x="13906" y="462295"/>
                  </a:lnTo>
                  <a:lnTo>
                    <a:pt x="29039" y="472505"/>
                  </a:lnTo>
                  <a:lnTo>
                    <a:pt x="47625" y="476250"/>
                  </a:lnTo>
                  <a:lnTo>
                    <a:pt x="1771650" y="476250"/>
                  </a:lnTo>
                  <a:lnTo>
                    <a:pt x="1790182" y="472505"/>
                  </a:lnTo>
                  <a:lnTo>
                    <a:pt x="1805320" y="462295"/>
                  </a:lnTo>
                  <a:lnTo>
                    <a:pt x="1815530" y="447157"/>
                  </a:lnTo>
                  <a:lnTo>
                    <a:pt x="1819275" y="428625"/>
                  </a:lnTo>
                  <a:lnTo>
                    <a:pt x="1819275" y="47498"/>
                  </a:lnTo>
                  <a:lnTo>
                    <a:pt x="1815530" y="28985"/>
                  </a:lnTo>
                  <a:lnTo>
                    <a:pt x="1805320" y="13890"/>
                  </a:lnTo>
                  <a:lnTo>
                    <a:pt x="1790182" y="3724"/>
                  </a:lnTo>
                  <a:lnTo>
                    <a:pt x="1771650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119376" y="1719326"/>
              <a:ext cx="1819275" cy="476250"/>
            </a:xfrm>
            <a:custGeom>
              <a:avLst/>
              <a:gdLst/>
              <a:ahLst/>
              <a:cxnLst/>
              <a:rect l="l" t="t" r="r" b="b"/>
              <a:pathLst>
                <a:path w="1819275" h="476250">
                  <a:moveTo>
                    <a:pt x="0" y="47498"/>
                  </a:moveTo>
                  <a:lnTo>
                    <a:pt x="3726" y="28985"/>
                  </a:lnTo>
                  <a:lnTo>
                    <a:pt x="13906" y="13890"/>
                  </a:lnTo>
                  <a:lnTo>
                    <a:pt x="29039" y="3724"/>
                  </a:lnTo>
                  <a:lnTo>
                    <a:pt x="47625" y="0"/>
                  </a:lnTo>
                  <a:lnTo>
                    <a:pt x="1771650" y="0"/>
                  </a:lnTo>
                  <a:lnTo>
                    <a:pt x="1790182" y="3724"/>
                  </a:lnTo>
                  <a:lnTo>
                    <a:pt x="1805320" y="13890"/>
                  </a:lnTo>
                  <a:lnTo>
                    <a:pt x="1815530" y="28985"/>
                  </a:lnTo>
                  <a:lnTo>
                    <a:pt x="1819275" y="47498"/>
                  </a:lnTo>
                  <a:lnTo>
                    <a:pt x="1819275" y="428625"/>
                  </a:lnTo>
                  <a:lnTo>
                    <a:pt x="1815530" y="447157"/>
                  </a:lnTo>
                  <a:lnTo>
                    <a:pt x="1805320" y="462295"/>
                  </a:lnTo>
                  <a:lnTo>
                    <a:pt x="1790182" y="472505"/>
                  </a:lnTo>
                  <a:lnTo>
                    <a:pt x="1771650" y="476250"/>
                  </a:lnTo>
                  <a:lnTo>
                    <a:pt x="47625" y="476250"/>
                  </a:lnTo>
                  <a:lnTo>
                    <a:pt x="29039" y="472505"/>
                  </a:lnTo>
                  <a:lnTo>
                    <a:pt x="13906" y="462295"/>
                  </a:lnTo>
                  <a:lnTo>
                    <a:pt x="3726" y="447157"/>
                  </a:lnTo>
                  <a:lnTo>
                    <a:pt x="0" y="428625"/>
                  </a:lnTo>
                  <a:lnTo>
                    <a:pt x="0" y="47498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300351" y="2195576"/>
              <a:ext cx="182880" cy="358140"/>
            </a:xfrm>
            <a:custGeom>
              <a:avLst/>
              <a:gdLst/>
              <a:ahLst/>
              <a:cxnLst/>
              <a:rect l="l" t="t" r="r" b="b"/>
              <a:pathLst>
                <a:path w="182880" h="358139">
                  <a:moveTo>
                    <a:pt x="0" y="0"/>
                  </a:moveTo>
                  <a:lnTo>
                    <a:pt x="0" y="358013"/>
                  </a:lnTo>
                  <a:lnTo>
                    <a:pt x="182499" y="358013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481326" y="2309876"/>
              <a:ext cx="1476375" cy="485775"/>
            </a:xfrm>
            <a:custGeom>
              <a:avLst/>
              <a:gdLst/>
              <a:ahLst/>
              <a:cxnLst/>
              <a:rect l="l" t="t" r="r" b="b"/>
              <a:pathLst>
                <a:path w="1476375" h="485775">
                  <a:moveTo>
                    <a:pt x="1427734" y="0"/>
                  </a:moveTo>
                  <a:lnTo>
                    <a:pt x="48513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437134"/>
                  </a:lnTo>
                  <a:lnTo>
                    <a:pt x="3811" y="456039"/>
                  </a:lnTo>
                  <a:lnTo>
                    <a:pt x="14208" y="471503"/>
                  </a:lnTo>
                  <a:lnTo>
                    <a:pt x="29628" y="481943"/>
                  </a:lnTo>
                  <a:lnTo>
                    <a:pt x="48513" y="485775"/>
                  </a:lnTo>
                  <a:lnTo>
                    <a:pt x="1427734" y="485775"/>
                  </a:lnTo>
                  <a:lnTo>
                    <a:pt x="1446639" y="481943"/>
                  </a:lnTo>
                  <a:lnTo>
                    <a:pt x="1462103" y="471503"/>
                  </a:lnTo>
                  <a:lnTo>
                    <a:pt x="1472543" y="456039"/>
                  </a:lnTo>
                  <a:lnTo>
                    <a:pt x="1476375" y="437134"/>
                  </a:lnTo>
                  <a:lnTo>
                    <a:pt x="1476375" y="48513"/>
                  </a:lnTo>
                  <a:lnTo>
                    <a:pt x="1472543" y="29628"/>
                  </a:lnTo>
                  <a:lnTo>
                    <a:pt x="1462103" y="14208"/>
                  </a:lnTo>
                  <a:lnTo>
                    <a:pt x="1446639" y="3811"/>
                  </a:lnTo>
                  <a:lnTo>
                    <a:pt x="142773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481326" y="2309876"/>
              <a:ext cx="1476375" cy="485775"/>
            </a:xfrm>
            <a:custGeom>
              <a:avLst/>
              <a:gdLst/>
              <a:ahLst/>
              <a:cxnLst/>
              <a:rect l="l" t="t" r="r" b="b"/>
              <a:pathLst>
                <a:path w="1476375" h="485775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3" y="0"/>
                  </a:lnTo>
                  <a:lnTo>
                    <a:pt x="1427734" y="0"/>
                  </a:lnTo>
                  <a:lnTo>
                    <a:pt x="1446639" y="3811"/>
                  </a:lnTo>
                  <a:lnTo>
                    <a:pt x="1462103" y="14208"/>
                  </a:lnTo>
                  <a:lnTo>
                    <a:pt x="1472543" y="29628"/>
                  </a:lnTo>
                  <a:lnTo>
                    <a:pt x="1476375" y="48513"/>
                  </a:lnTo>
                  <a:lnTo>
                    <a:pt x="1476375" y="437134"/>
                  </a:lnTo>
                  <a:lnTo>
                    <a:pt x="1472543" y="456039"/>
                  </a:lnTo>
                  <a:lnTo>
                    <a:pt x="1462103" y="471503"/>
                  </a:lnTo>
                  <a:lnTo>
                    <a:pt x="1446639" y="481943"/>
                  </a:lnTo>
                  <a:lnTo>
                    <a:pt x="1427734" y="485775"/>
                  </a:lnTo>
                  <a:lnTo>
                    <a:pt x="48513" y="485775"/>
                  </a:lnTo>
                  <a:lnTo>
                    <a:pt x="29628" y="481943"/>
                  </a:lnTo>
                  <a:lnTo>
                    <a:pt x="14208" y="471503"/>
                  </a:lnTo>
                  <a:lnTo>
                    <a:pt x="3811" y="456039"/>
                  </a:lnTo>
                  <a:lnTo>
                    <a:pt x="0" y="437134"/>
                  </a:lnTo>
                  <a:lnTo>
                    <a:pt x="0" y="48513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00351" y="2195576"/>
              <a:ext cx="182880" cy="955040"/>
            </a:xfrm>
            <a:custGeom>
              <a:avLst/>
              <a:gdLst/>
              <a:ahLst/>
              <a:cxnLst/>
              <a:rect l="l" t="t" r="r" b="b"/>
              <a:pathLst>
                <a:path w="182880" h="955039">
                  <a:moveTo>
                    <a:pt x="0" y="0"/>
                  </a:moveTo>
                  <a:lnTo>
                    <a:pt x="0" y="954786"/>
                  </a:lnTo>
                  <a:lnTo>
                    <a:pt x="182499" y="954786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481326" y="2909951"/>
              <a:ext cx="1476375" cy="476250"/>
            </a:xfrm>
            <a:custGeom>
              <a:avLst/>
              <a:gdLst/>
              <a:ahLst/>
              <a:cxnLst/>
              <a:rect l="l" t="t" r="r" b="b"/>
              <a:pathLst>
                <a:path w="1476375" h="476250">
                  <a:moveTo>
                    <a:pt x="1428750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79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428750" y="476250"/>
                  </a:lnTo>
                  <a:lnTo>
                    <a:pt x="1447282" y="472503"/>
                  </a:lnTo>
                  <a:lnTo>
                    <a:pt x="1462420" y="462279"/>
                  </a:lnTo>
                  <a:lnTo>
                    <a:pt x="1472630" y="447103"/>
                  </a:lnTo>
                  <a:lnTo>
                    <a:pt x="1476375" y="428498"/>
                  </a:lnTo>
                  <a:lnTo>
                    <a:pt x="1476375" y="47625"/>
                  </a:lnTo>
                  <a:lnTo>
                    <a:pt x="1472630" y="29039"/>
                  </a:lnTo>
                  <a:lnTo>
                    <a:pt x="1462420" y="13906"/>
                  </a:lnTo>
                  <a:lnTo>
                    <a:pt x="1447282" y="3726"/>
                  </a:lnTo>
                  <a:lnTo>
                    <a:pt x="1428750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481326" y="2909951"/>
              <a:ext cx="1476375" cy="476250"/>
            </a:xfrm>
            <a:custGeom>
              <a:avLst/>
              <a:gdLst/>
              <a:ahLst/>
              <a:cxnLst/>
              <a:rect l="l" t="t" r="r" b="b"/>
              <a:pathLst>
                <a:path w="1476375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428750" y="0"/>
                  </a:lnTo>
                  <a:lnTo>
                    <a:pt x="1447282" y="3726"/>
                  </a:lnTo>
                  <a:lnTo>
                    <a:pt x="1462420" y="13906"/>
                  </a:lnTo>
                  <a:lnTo>
                    <a:pt x="1472630" y="29039"/>
                  </a:lnTo>
                  <a:lnTo>
                    <a:pt x="1476375" y="47625"/>
                  </a:lnTo>
                  <a:lnTo>
                    <a:pt x="1476375" y="428498"/>
                  </a:lnTo>
                  <a:lnTo>
                    <a:pt x="1472630" y="447103"/>
                  </a:lnTo>
                  <a:lnTo>
                    <a:pt x="1462420" y="462279"/>
                  </a:lnTo>
                  <a:lnTo>
                    <a:pt x="1447282" y="472503"/>
                  </a:lnTo>
                  <a:lnTo>
                    <a:pt x="1428750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79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300351" y="2195576"/>
              <a:ext cx="182880" cy="1551940"/>
            </a:xfrm>
            <a:custGeom>
              <a:avLst/>
              <a:gdLst/>
              <a:ahLst/>
              <a:cxnLst/>
              <a:rect l="l" t="t" r="r" b="b"/>
              <a:pathLst>
                <a:path w="182880" h="1551939">
                  <a:moveTo>
                    <a:pt x="0" y="0"/>
                  </a:moveTo>
                  <a:lnTo>
                    <a:pt x="0" y="1551559"/>
                  </a:lnTo>
                  <a:lnTo>
                    <a:pt x="182499" y="1551559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481326" y="3510026"/>
              <a:ext cx="1476375" cy="476250"/>
            </a:xfrm>
            <a:custGeom>
              <a:avLst/>
              <a:gdLst/>
              <a:ahLst/>
              <a:cxnLst/>
              <a:rect l="l" t="t" r="r" b="b"/>
              <a:pathLst>
                <a:path w="1476375" h="476250">
                  <a:moveTo>
                    <a:pt x="1428750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80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428750" y="476250"/>
                  </a:lnTo>
                  <a:lnTo>
                    <a:pt x="1447282" y="472503"/>
                  </a:lnTo>
                  <a:lnTo>
                    <a:pt x="1462420" y="462280"/>
                  </a:lnTo>
                  <a:lnTo>
                    <a:pt x="1472630" y="447103"/>
                  </a:lnTo>
                  <a:lnTo>
                    <a:pt x="1476375" y="428498"/>
                  </a:lnTo>
                  <a:lnTo>
                    <a:pt x="1476375" y="47625"/>
                  </a:lnTo>
                  <a:lnTo>
                    <a:pt x="1472630" y="29039"/>
                  </a:lnTo>
                  <a:lnTo>
                    <a:pt x="1462420" y="13906"/>
                  </a:lnTo>
                  <a:lnTo>
                    <a:pt x="1447282" y="3726"/>
                  </a:lnTo>
                  <a:lnTo>
                    <a:pt x="1428750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481326" y="3510026"/>
              <a:ext cx="1476375" cy="476250"/>
            </a:xfrm>
            <a:custGeom>
              <a:avLst/>
              <a:gdLst/>
              <a:ahLst/>
              <a:cxnLst/>
              <a:rect l="l" t="t" r="r" b="b"/>
              <a:pathLst>
                <a:path w="1476375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428750" y="0"/>
                  </a:lnTo>
                  <a:lnTo>
                    <a:pt x="1447282" y="3726"/>
                  </a:lnTo>
                  <a:lnTo>
                    <a:pt x="1462420" y="13906"/>
                  </a:lnTo>
                  <a:lnTo>
                    <a:pt x="1472630" y="29039"/>
                  </a:lnTo>
                  <a:lnTo>
                    <a:pt x="1476375" y="47625"/>
                  </a:lnTo>
                  <a:lnTo>
                    <a:pt x="1476375" y="428498"/>
                  </a:lnTo>
                  <a:lnTo>
                    <a:pt x="1472630" y="447103"/>
                  </a:lnTo>
                  <a:lnTo>
                    <a:pt x="1462420" y="462280"/>
                  </a:lnTo>
                  <a:lnTo>
                    <a:pt x="1447282" y="472503"/>
                  </a:lnTo>
                  <a:lnTo>
                    <a:pt x="1428750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80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300351" y="2195576"/>
              <a:ext cx="182880" cy="2148840"/>
            </a:xfrm>
            <a:custGeom>
              <a:avLst/>
              <a:gdLst/>
              <a:ahLst/>
              <a:cxnLst/>
              <a:rect l="l" t="t" r="r" b="b"/>
              <a:pathLst>
                <a:path w="182880" h="2148840">
                  <a:moveTo>
                    <a:pt x="0" y="0"/>
                  </a:moveTo>
                  <a:lnTo>
                    <a:pt x="0" y="2148332"/>
                  </a:lnTo>
                  <a:lnTo>
                    <a:pt x="182499" y="2148332"/>
                  </a:lnTo>
                </a:path>
              </a:pathLst>
            </a:custGeom>
            <a:ln w="28574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481326" y="4100576"/>
              <a:ext cx="1447800" cy="485775"/>
            </a:xfrm>
            <a:custGeom>
              <a:avLst/>
              <a:gdLst/>
              <a:ahLst/>
              <a:cxnLst/>
              <a:rect l="l" t="t" r="r" b="b"/>
              <a:pathLst>
                <a:path w="1447800" h="485775">
                  <a:moveTo>
                    <a:pt x="1399159" y="0"/>
                  </a:moveTo>
                  <a:lnTo>
                    <a:pt x="48513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437134"/>
                  </a:lnTo>
                  <a:lnTo>
                    <a:pt x="3811" y="456039"/>
                  </a:lnTo>
                  <a:lnTo>
                    <a:pt x="14208" y="471503"/>
                  </a:lnTo>
                  <a:lnTo>
                    <a:pt x="29628" y="481943"/>
                  </a:lnTo>
                  <a:lnTo>
                    <a:pt x="48513" y="485775"/>
                  </a:lnTo>
                  <a:lnTo>
                    <a:pt x="1399159" y="485775"/>
                  </a:lnTo>
                  <a:lnTo>
                    <a:pt x="1418064" y="481943"/>
                  </a:lnTo>
                  <a:lnTo>
                    <a:pt x="1433528" y="471503"/>
                  </a:lnTo>
                  <a:lnTo>
                    <a:pt x="1443968" y="456039"/>
                  </a:lnTo>
                  <a:lnTo>
                    <a:pt x="1447800" y="437134"/>
                  </a:lnTo>
                  <a:lnTo>
                    <a:pt x="1447800" y="48513"/>
                  </a:lnTo>
                  <a:lnTo>
                    <a:pt x="1443968" y="29628"/>
                  </a:lnTo>
                  <a:lnTo>
                    <a:pt x="1433528" y="14208"/>
                  </a:lnTo>
                  <a:lnTo>
                    <a:pt x="1418064" y="3811"/>
                  </a:lnTo>
                  <a:lnTo>
                    <a:pt x="139915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481326" y="4100576"/>
              <a:ext cx="1447800" cy="485775"/>
            </a:xfrm>
            <a:custGeom>
              <a:avLst/>
              <a:gdLst/>
              <a:ahLst/>
              <a:cxnLst/>
              <a:rect l="l" t="t" r="r" b="b"/>
              <a:pathLst>
                <a:path w="1447800" h="485775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3" y="0"/>
                  </a:lnTo>
                  <a:lnTo>
                    <a:pt x="1399159" y="0"/>
                  </a:lnTo>
                  <a:lnTo>
                    <a:pt x="1418064" y="3811"/>
                  </a:lnTo>
                  <a:lnTo>
                    <a:pt x="1433528" y="14208"/>
                  </a:lnTo>
                  <a:lnTo>
                    <a:pt x="1443968" y="29628"/>
                  </a:lnTo>
                  <a:lnTo>
                    <a:pt x="1447800" y="48513"/>
                  </a:lnTo>
                  <a:lnTo>
                    <a:pt x="1447800" y="437134"/>
                  </a:lnTo>
                  <a:lnTo>
                    <a:pt x="1443968" y="456039"/>
                  </a:lnTo>
                  <a:lnTo>
                    <a:pt x="1433528" y="471503"/>
                  </a:lnTo>
                  <a:lnTo>
                    <a:pt x="1418064" y="481943"/>
                  </a:lnTo>
                  <a:lnTo>
                    <a:pt x="1399159" y="485775"/>
                  </a:lnTo>
                  <a:lnTo>
                    <a:pt x="48513" y="485775"/>
                  </a:lnTo>
                  <a:lnTo>
                    <a:pt x="29628" y="481943"/>
                  </a:lnTo>
                  <a:lnTo>
                    <a:pt x="14208" y="471503"/>
                  </a:lnTo>
                  <a:lnTo>
                    <a:pt x="3811" y="456039"/>
                  </a:lnTo>
                  <a:lnTo>
                    <a:pt x="0" y="437134"/>
                  </a:lnTo>
                  <a:lnTo>
                    <a:pt x="0" y="48513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300351" y="2195576"/>
              <a:ext cx="182880" cy="2745105"/>
            </a:xfrm>
            <a:custGeom>
              <a:avLst/>
              <a:gdLst/>
              <a:ahLst/>
              <a:cxnLst/>
              <a:rect l="l" t="t" r="r" b="b"/>
              <a:pathLst>
                <a:path w="182880" h="2745104">
                  <a:moveTo>
                    <a:pt x="0" y="0"/>
                  </a:moveTo>
                  <a:lnTo>
                    <a:pt x="0" y="2745105"/>
                  </a:lnTo>
                  <a:lnTo>
                    <a:pt x="182499" y="2745105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481326" y="4700651"/>
              <a:ext cx="1447800" cy="476250"/>
            </a:xfrm>
            <a:custGeom>
              <a:avLst/>
              <a:gdLst/>
              <a:ahLst/>
              <a:cxnLst/>
              <a:rect l="l" t="t" r="r" b="b"/>
              <a:pathLst>
                <a:path w="1447800" h="476250">
                  <a:moveTo>
                    <a:pt x="1400175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80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400175" y="476250"/>
                  </a:lnTo>
                  <a:lnTo>
                    <a:pt x="1418707" y="472503"/>
                  </a:lnTo>
                  <a:lnTo>
                    <a:pt x="1433845" y="462280"/>
                  </a:lnTo>
                  <a:lnTo>
                    <a:pt x="1444055" y="447103"/>
                  </a:lnTo>
                  <a:lnTo>
                    <a:pt x="1447800" y="428498"/>
                  </a:lnTo>
                  <a:lnTo>
                    <a:pt x="1447800" y="47625"/>
                  </a:lnTo>
                  <a:lnTo>
                    <a:pt x="1444055" y="29039"/>
                  </a:lnTo>
                  <a:lnTo>
                    <a:pt x="1433845" y="13906"/>
                  </a:lnTo>
                  <a:lnTo>
                    <a:pt x="1418707" y="3726"/>
                  </a:lnTo>
                  <a:lnTo>
                    <a:pt x="140017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481326" y="4700651"/>
              <a:ext cx="1447800" cy="476250"/>
            </a:xfrm>
            <a:custGeom>
              <a:avLst/>
              <a:gdLst/>
              <a:ahLst/>
              <a:cxnLst/>
              <a:rect l="l" t="t" r="r" b="b"/>
              <a:pathLst>
                <a:path w="1447800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400175" y="0"/>
                  </a:lnTo>
                  <a:lnTo>
                    <a:pt x="1418707" y="3726"/>
                  </a:lnTo>
                  <a:lnTo>
                    <a:pt x="1433845" y="13906"/>
                  </a:lnTo>
                  <a:lnTo>
                    <a:pt x="1444055" y="29039"/>
                  </a:lnTo>
                  <a:lnTo>
                    <a:pt x="1447800" y="47625"/>
                  </a:lnTo>
                  <a:lnTo>
                    <a:pt x="1447800" y="428498"/>
                  </a:lnTo>
                  <a:lnTo>
                    <a:pt x="1444055" y="447103"/>
                  </a:lnTo>
                  <a:lnTo>
                    <a:pt x="1433845" y="462280"/>
                  </a:lnTo>
                  <a:lnTo>
                    <a:pt x="1418707" y="472503"/>
                  </a:lnTo>
                  <a:lnTo>
                    <a:pt x="1400175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80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300351" y="2195576"/>
              <a:ext cx="182880" cy="3342004"/>
            </a:xfrm>
            <a:custGeom>
              <a:avLst/>
              <a:gdLst/>
              <a:ahLst/>
              <a:cxnLst/>
              <a:rect l="l" t="t" r="r" b="b"/>
              <a:pathLst>
                <a:path w="182880" h="3342004">
                  <a:moveTo>
                    <a:pt x="0" y="0"/>
                  </a:moveTo>
                  <a:lnTo>
                    <a:pt x="0" y="3341878"/>
                  </a:lnTo>
                  <a:lnTo>
                    <a:pt x="182499" y="3341878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481326" y="5300726"/>
              <a:ext cx="1447800" cy="476250"/>
            </a:xfrm>
            <a:custGeom>
              <a:avLst/>
              <a:gdLst/>
              <a:ahLst/>
              <a:cxnLst/>
              <a:rect l="l" t="t" r="r" b="b"/>
              <a:pathLst>
                <a:path w="1447800" h="476250">
                  <a:moveTo>
                    <a:pt x="1400175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561"/>
                  </a:lnTo>
                  <a:lnTo>
                    <a:pt x="3726" y="447098"/>
                  </a:lnTo>
                  <a:lnTo>
                    <a:pt x="13906" y="462237"/>
                  </a:lnTo>
                  <a:lnTo>
                    <a:pt x="29039" y="472443"/>
                  </a:lnTo>
                  <a:lnTo>
                    <a:pt x="47625" y="476186"/>
                  </a:lnTo>
                  <a:lnTo>
                    <a:pt x="1400175" y="476186"/>
                  </a:lnTo>
                  <a:lnTo>
                    <a:pt x="1418707" y="472443"/>
                  </a:lnTo>
                  <a:lnTo>
                    <a:pt x="1433845" y="462237"/>
                  </a:lnTo>
                  <a:lnTo>
                    <a:pt x="1444055" y="447098"/>
                  </a:lnTo>
                  <a:lnTo>
                    <a:pt x="1447800" y="428561"/>
                  </a:lnTo>
                  <a:lnTo>
                    <a:pt x="1447800" y="47625"/>
                  </a:lnTo>
                  <a:lnTo>
                    <a:pt x="1444055" y="29039"/>
                  </a:lnTo>
                  <a:lnTo>
                    <a:pt x="1433845" y="13906"/>
                  </a:lnTo>
                  <a:lnTo>
                    <a:pt x="1418707" y="3726"/>
                  </a:lnTo>
                  <a:lnTo>
                    <a:pt x="140017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481326" y="5300726"/>
              <a:ext cx="1447800" cy="476250"/>
            </a:xfrm>
            <a:custGeom>
              <a:avLst/>
              <a:gdLst/>
              <a:ahLst/>
              <a:cxnLst/>
              <a:rect l="l" t="t" r="r" b="b"/>
              <a:pathLst>
                <a:path w="1447800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400175" y="0"/>
                  </a:lnTo>
                  <a:lnTo>
                    <a:pt x="1418707" y="3726"/>
                  </a:lnTo>
                  <a:lnTo>
                    <a:pt x="1433845" y="13906"/>
                  </a:lnTo>
                  <a:lnTo>
                    <a:pt x="1444055" y="29039"/>
                  </a:lnTo>
                  <a:lnTo>
                    <a:pt x="1447800" y="47625"/>
                  </a:lnTo>
                  <a:lnTo>
                    <a:pt x="1447800" y="428561"/>
                  </a:lnTo>
                  <a:lnTo>
                    <a:pt x="1444055" y="447098"/>
                  </a:lnTo>
                  <a:lnTo>
                    <a:pt x="1433845" y="462237"/>
                  </a:lnTo>
                  <a:lnTo>
                    <a:pt x="1418707" y="472443"/>
                  </a:lnTo>
                  <a:lnTo>
                    <a:pt x="1400175" y="476186"/>
                  </a:lnTo>
                  <a:lnTo>
                    <a:pt x="47625" y="476186"/>
                  </a:lnTo>
                  <a:lnTo>
                    <a:pt x="29039" y="472443"/>
                  </a:lnTo>
                  <a:lnTo>
                    <a:pt x="13906" y="462237"/>
                  </a:lnTo>
                  <a:lnTo>
                    <a:pt x="3726" y="447098"/>
                  </a:lnTo>
                  <a:lnTo>
                    <a:pt x="0" y="428561"/>
                  </a:lnTo>
                  <a:lnTo>
                    <a:pt x="0" y="47625"/>
                  </a:lnTo>
                  <a:close/>
                </a:path>
              </a:pathLst>
            </a:custGeom>
            <a:ln w="28574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176776" y="1719326"/>
              <a:ext cx="1200150" cy="476250"/>
            </a:xfrm>
            <a:custGeom>
              <a:avLst/>
              <a:gdLst/>
              <a:ahLst/>
              <a:cxnLst/>
              <a:rect l="l" t="t" r="r" b="b"/>
              <a:pathLst>
                <a:path w="1200150" h="476250">
                  <a:moveTo>
                    <a:pt x="1152525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79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152525" y="476250"/>
                  </a:lnTo>
                  <a:lnTo>
                    <a:pt x="1171057" y="472503"/>
                  </a:lnTo>
                  <a:lnTo>
                    <a:pt x="1186195" y="462279"/>
                  </a:lnTo>
                  <a:lnTo>
                    <a:pt x="1196405" y="447103"/>
                  </a:lnTo>
                  <a:lnTo>
                    <a:pt x="1200150" y="428498"/>
                  </a:lnTo>
                  <a:lnTo>
                    <a:pt x="1200150" y="47625"/>
                  </a:lnTo>
                  <a:lnTo>
                    <a:pt x="1196405" y="29039"/>
                  </a:lnTo>
                  <a:lnTo>
                    <a:pt x="1186195" y="13906"/>
                  </a:lnTo>
                  <a:lnTo>
                    <a:pt x="1171057" y="3726"/>
                  </a:lnTo>
                  <a:lnTo>
                    <a:pt x="1152525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4176776" y="1719326"/>
              <a:ext cx="1200150" cy="476250"/>
            </a:xfrm>
            <a:custGeom>
              <a:avLst/>
              <a:gdLst/>
              <a:ahLst/>
              <a:cxnLst/>
              <a:rect l="l" t="t" r="r" b="b"/>
              <a:pathLst>
                <a:path w="1200150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152525" y="0"/>
                  </a:lnTo>
                  <a:lnTo>
                    <a:pt x="1171057" y="3726"/>
                  </a:lnTo>
                  <a:lnTo>
                    <a:pt x="1186195" y="13906"/>
                  </a:lnTo>
                  <a:lnTo>
                    <a:pt x="1196405" y="29039"/>
                  </a:lnTo>
                  <a:lnTo>
                    <a:pt x="1200150" y="47625"/>
                  </a:lnTo>
                  <a:lnTo>
                    <a:pt x="1200150" y="428498"/>
                  </a:lnTo>
                  <a:lnTo>
                    <a:pt x="1196405" y="447103"/>
                  </a:lnTo>
                  <a:lnTo>
                    <a:pt x="1186195" y="462279"/>
                  </a:lnTo>
                  <a:lnTo>
                    <a:pt x="1171057" y="472503"/>
                  </a:lnTo>
                  <a:lnTo>
                    <a:pt x="1152525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79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4300601" y="2195576"/>
              <a:ext cx="120014" cy="358140"/>
            </a:xfrm>
            <a:custGeom>
              <a:avLst/>
              <a:gdLst/>
              <a:ahLst/>
              <a:cxnLst/>
              <a:rect l="l" t="t" r="r" b="b"/>
              <a:pathLst>
                <a:path w="120014" h="358139">
                  <a:moveTo>
                    <a:pt x="0" y="0"/>
                  </a:moveTo>
                  <a:lnTo>
                    <a:pt x="0" y="358013"/>
                  </a:lnTo>
                  <a:lnTo>
                    <a:pt x="119634" y="358013"/>
                  </a:lnTo>
                </a:path>
              </a:pathLst>
            </a:custGeom>
            <a:ln w="28574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414901" y="2309876"/>
              <a:ext cx="1219200" cy="485775"/>
            </a:xfrm>
            <a:custGeom>
              <a:avLst/>
              <a:gdLst/>
              <a:ahLst/>
              <a:cxnLst/>
              <a:rect l="l" t="t" r="r" b="b"/>
              <a:pathLst>
                <a:path w="1219200" h="485775">
                  <a:moveTo>
                    <a:pt x="1170559" y="0"/>
                  </a:moveTo>
                  <a:lnTo>
                    <a:pt x="48513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437134"/>
                  </a:lnTo>
                  <a:lnTo>
                    <a:pt x="3811" y="456039"/>
                  </a:lnTo>
                  <a:lnTo>
                    <a:pt x="14208" y="471503"/>
                  </a:lnTo>
                  <a:lnTo>
                    <a:pt x="29628" y="481943"/>
                  </a:lnTo>
                  <a:lnTo>
                    <a:pt x="48513" y="485775"/>
                  </a:lnTo>
                  <a:lnTo>
                    <a:pt x="1170559" y="485775"/>
                  </a:lnTo>
                  <a:lnTo>
                    <a:pt x="1189464" y="481943"/>
                  </a:lnTo>
                  <a:lnTo>
                    <a:pt x="1204928" y="471503"/>
                  </a:lnTo>
                  <a:lnTo>
                    <a:pt x="1215368" y="456039"/>
                  </a:lnTo>
                  <a:lnTo>
                    <a:pt x="1219200" y="437134"/>
                  </a:lnTo>
                  <a:lnTo>
                    <a:pt x="1219200" y="48513"/>
                  </a:lnTo>
                  <a:lnTo>
                    <a:pt x="1215368" y="29628"/>
                  </a:lnTo>
                  <a:lnTo>
                    <a:pt x="1204928" y="14208"/>
                  </a:lnTo>
                  <a:lnTo>
                    <a:pt x="1189464" y="3811"/>
                  </a:lnTo>
                  <a:lnTo>
                    <a:pt x="117055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4414901" y="2309876"/>
              <a:ext cx="1219200" cy="485775"/>
            </a:xfrm>
            <a:custGeom>
              <a:avLst/>
              <a:gdLst/>
              <a:ahLst/>
              <a:cxnLst/>
              <a:rect l="l" t="t" r="r" b="b"/>
              <a:pathLst>
                <a:path w="1219200" h="485775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3" y="0"/>
                  </a:lnTo>
                  <a:lnTo>
                    <a:pt x="1170559" y="0"/>
                  </a:lnTo>
                  <a:lnTo>
                    <a:pt x="1189464" y="3811"/>
                  </a:lnTo>
                  <a:lnTo>
                    <a:pt x="1204928" y="14208"/>
                  </a:lnTo>
                  <a:lnTo>
                    <a:pt x="1215368" y="29628"/>
                  </a:lnTo>
                  <a:lnTo>
                    <a:pt x="1219200" y="48513"/>
                  </a:lnTo>
                  <a:lnTo>
                    <a:pt x="1219200" y="437134"/>
                  </a:lnTo>
                  <a:lnTo>
                    <a:pt x="1215368" y="456039"/>
                  </a:lnTo>
                  <a:lnTo>
                    <a:pt x="1204928" y="471503"/>
                  </a:lnTo>
                  <a:lnTo>
                    <a:pt x="1189464" y="481943"/>
                  </a:lnTo>
                  <a:lnTo>
                    <a:pt x="1170559" y="485775"/>
                  </a:lnTo>
                  <a:lnTo>
                    <a:pt x="48513" y="485775"/>
                  </a:lnTo>
                  <a:lnTo>
                    <a:pt x="29628" y="481943"/>
                  </a:lnTo>
                  <a:lnTo>
                    <a:pt x="14208" y="471503"/>
                  </a:lnTo>
                  <a:lnTo>
                    <a:pt x="3811" y="456039"/>
                  </a:lnTo>
                  <a:lnTo>
                    <a:pt x="0" y="437134"/>
                  </a:lnTo>
                  <a:lnTo>
                    <a:pt x="0" y="48513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300601" y="2195576"/>
              <a:ext cx="120014" cy="955040"/>
            </a:xfrm>
            <a:custGeom>
              <a:avLst/>
              <a:gdLst/>
              <a:ahLst/>
              <a:cxnLst/>
              <a:rect l="l" t="t" r="r" b="b"/>
              <a:pathLst>
                <a:path w="120014" h="955039">
                  <a:moveTo>
                    <a:pt x="0" y="0"/>
                  </a:moveTo>
                  <a:lnTo>
                    <a:pt x="0" y="954786"/>
                  </a:lnTo>
                  <a:lnTo>
                    <a:pt x="119634" y="954786"/>
                  </a:lnTo>
                </a:path>
              </a:pathLst>
            </a:custGeom>
            <a:ln w="28574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4414901" y="2909951"/>
              <a:ext cx="1200150" cy="476250"/>
            </a:xfrm>
            <a:custGeom>
              <a:avLst/>
              <a:gdLst/>
              <a:ahLst/>
              <a:cxnLst/>
              <a:rect l="l" t="t" r="r" b="b"/>
              <a:pathLst>
                <a:path w="1200150" h="476250">
                  <a:moveTo>
                    <a:pt x="1152525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79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152525" y="476250"/>
                  </a:lnTo>
                  <a:lnTo>
                    <a:pt x="1171057" y="472503"/>
                  </a:lnTo>
                  <a:lnTo>
                    <a:pt x="1186195" y="462279"/>
                  </a:lnTo>
                  <a:lnTo>
                    <a:pt x="1196405" y="447103"/>
                  </a:lnTo>
                  <a:lnTo>
                    <a:pt x="1200150" y="428498"/>
                  </a:lnTo>
                  <a:lnTo>
                    <a:pt x="1200150" y="47625"/>
                  </a:lnTo>
                  <a:lnTo>
                    <a:pt x="1196405" y="29039"/>
                  </a:lnTo>
                  <a:lnTo>
                    <a:pt x="1186195" y="13906"/>
                  </a:lnTo>
                  <a:lnTo>
                    <a:pt x="1171057" y="3726"/>
                  </a:lnTo>
                  <a:lnTo>
                    <a:pt x="11525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414901" y="2909951"/>
              <a:ext cx="1200150" cy="476250"/>
            </a:xfrm>
            <a:custGeom>
              <a:avLst/>
              <a:gdLst/>
              <a:ahLst/>
              <a:cxnLst/>
              <a:rect l="l" t="t" r="r" b="b"/>
              <a:pathLst>
                <a:path w="1200150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152525" y="0"/>
                  </a:lnTo>
                  <a:lnTo>
                    <a:pt x="1171057" y="3726"/>
                  </a:lnTo>
                  <a:lnTo>
                    <a:pt x="1186195" y="13906"/>
                  </a:lnTo>
                  <a:lnTo>
                    <a:pt x="1196405" y="29039"/>
                  </a:lnTo>
                  <a:lnTo>
                    <a:pt x="1200150" y="47625"/>
                  </a:lnTo>
                  <a:lnTo>
                    <a:pt x="1200150" y="428498"/>
                  </a:lnTo>
                  <a:lnTo>
                    <a:pt x="1196405" y="447103"/>
                  </a:lnTo>
                  <a:lnTo>
                    <a:pt x="1186195" y="462279"/>
                  </a:lnTo>
                  <a:lnTo>
                    <a:pt x="1171057" y="472503"/>
                  </a:lnTo>
                  <a:lnTo>
                    <a:pt x="1152525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79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4300601" y="2195576"/>
              <a:ext cx="120014" cy="1551940"/>
            </a:xfrm>
            <a:custGeom>
              <a:avLst/>
              <a:gdLst/>
              <a:ahLst/>
              <a:cxnLst/>
              <a:rect l="l" t="t" r="r" b="b"/>
              <a:pathLst>
                <a:path w="120014" h="1551939">
                  <a:moveTo>
                    <a:pt x="0" y="0"/>
                  </a:moveTo>
                  <a:lnTo>
                    <a:pt x="0" y="1551559"/>
                  </a:lnTo>
                  <a:lnTo>
                    <a:pt x="119634" y="1551559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414901" y="3510026"/>
              <a:ext cx="1276350" cy="476250"/>
            </a:xfrm>
            <a:custGeom>
              <a:avLst/>
              <a:gdLst/>
              <a:ahLst/>
              <a:cxnLst/>
              <a:rect l="l" t="t" r="r" b="b"/>
              <a:pathLst>
                <a:path w="1276350" h="476250">
                  <a:moveTo>
                    <a:pt x="1228725" y="0"/>
                  </a:moveTo>
                  <a:lnTo>
                    <a:pt x="47625" y="0"/>
                  </a:lnTo>
                  <a:lnTo>
                    <a:pt x="29039" y="3724"/>
                  </a:lnTo>
                  <a:lnTo>
                    <a:pt x="13906" y="13890"/>
                  </a:lnTo>
                  <a:lnTo>
                    <a:pt x="3726" y="28985"/>
                  </a:lnTo>
                  <a:lnTo>
                    <a:pt x="0" y="47498"/>
                  </a:lnTo>
                  <a:lnTo>
                    <a:pt x="0" y="428625"/>
                  </a:lnTo>
                  <a:lnTo>
                    <a:pt x="3726" y="447157"/>
                  </a:lnTo>
                  <a:lnTo>
                    <a:pt x="13906" y="462295"/>
                  </a:lnTo>
                  <a:lnTo>
                    <a:pt x="29039" y="472505"/>
                  </a:lnTo>
                  <a:lnTo>
                    <a:pt x="47625" y="476250"/>
                  </a:lnTo>
                  <a:lnTo>
                    <a:pt x="1228725" y="476250"/>
                  </a:lnTo>
                  <a:lnTo>
                    <a:pt x="1247257" y="472505"/>
                  </a:lnTo>
                  <a:lnTo>
                    <a:pt x="1262395" y="462295"/>
                  </a:lnTo>
                  <a:lnTo>
                    <a:pt x="1272605" y="447157"/>
                  </a:lnTo>
                  <a:lnTo>
                    <a:pt x="1276350" y="428625"/>
                  </a:lnTo>
                  <a:lnTo>
                    <a:pt x="1276350" y="47498"/>
                  </a:lnTo>
                  <a:lnTo>
                    <a:pt x="1272605" y="28985"/>
                  </a:lnTo>
                  <a:lnTo>
                    <a:pt x="1262395" y="13890"/>
                  </a:lnTo>
                  <a:lnTo>
                    <a:pt x="1247257" y="3724"/>
                  </a:lnTo>
                  <a:lnTo>
                    <a:pt x="12287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4414901" y="3510026"/>
              <a:ext cx="1276350" cy="476250"/>
            </a:xfrm>
            <a:custGeom>
              <a:avLst/>
              <a:gdLst/>
              <a:ahLst/>
              <a:cxnLst/>
              <a:rect l="l" t="t" r="r" b="b"/>
              <a:pathLst>
                <a:path w="1276350" h="476250">
                  <a:moveTo>
                    <a:pt x="0" y="47498"/>
                  </a:moveTo>
                  <a:lnTo>
                    <a:pt x="3726" y="28985"/>
                  </a:lnTo>
                  <a:lnTo>
                    <a:pt x="13906" y="13890"/>
                  </a:lnTo>
                  <a:lnTo>
                    <a:pt x="29039" y="3724"/>
                  </a:lnTo>
                  <a:lnTo>
                    <a:pt x="47625" y="0"/>
                  </a:lnTo>
                  <a:lnTo>
                    <a:pt x="1228725" y="0"/>
                  </a:lnTo>
                  <a:lnTo>
                    <a:pt x="1247257" y="3724"/>
                  </a:lnTo>
                  <a:lnTo>
                    <a:pt x="1262395" y="13890"/>
                  </a:lnTo>
                  <a:lnTo>
                    <a:pt x="1272605" y="28985"/>
                  </a:lnTo>
                  <a:lnTo>
                    <a:pt x="1276350" y="47498"/>
                  </a:lnTo>
                  <a:lnTo>
                    <a:pt x="1276350" y="428625"/>
                  </a:lnTo>
                  <a:lnTo>
                    <a:pt x="1272605" y="447157"/>
                  </a:lnTo>
                  <a:lnTo>
                    <a:pt x="1262395" y="462295"/>
                  </a:lnTo>
                  <a:lnTo>
                    <a:pt x="1247257" y="472505"/>
                  </a:lnTo>
                  <a:lnTo>
                    <a:pt x="1228725" y="476250"/>
                  </a:lnTo>
                  <a:lnTo>
                    <a:pt x="47625" y="476250"/>
                  </a:lnTo>
                  <a:lnTo>
                    <a:pt x="29039" y="472505"/>
                  </a:lnTo>
                  <a:lnTo>
                    <a:pt x="13906" y="462295"/>
                  </a:lnTo>
                  <a:lnTo>
                    <a:pt x="3726" y="447157"/>
                  </a:lnTo>
                  <a:lnTo>
                    <a:pt x="0" y="428625"/>
                  </a:lnTo>
                  <a:lnTo>
                    <a:pt x="0" y="47498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5738876" y="1719326"/>
              <a:ext cx="952500" cy="476250"/>
            </a:xfrm>
            <a:custGeom>
              <a:avLst/>
              <a:gdLst/>
              <a:ahLst/>
              <a:cxnLst/>
              <a:rect l="l" t="t" r="r" b="b"/>
              <a:pathLst>
                <a:path w="952500" h="476250">
                  <a:moveTo>
                    <a:pt x="904875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625"/>
                  </a:lnTo>
                  <a:lnTo>
                    <a:pt x="3726" y="447157"/>
                  </a:lnTo>
                  <a:lnTo>
                    <a:pt x="13906" y="462295"/>
                  </a:lnTo>
                  <a:lnTo>
                    <a:pt x="29039" y="472505"/>
                  </a:lnTo>
                  <a:lnTo>
                    <a:pt x="47625" y="476250"/>
                  </a:lnTo>
                  <a:lnTo>
                    <a:pt x="904875" y="476250"/>
                  </a:lnTo>
                  <a:lnTo>
                    <a:pt x="923407" y="472505"/>
                  </a:lnTo>
                  <a:lnTo>
                    <a:pt x="938545" y="462295"/>
                  </a:lnTo>
                  <a:lnTo>
                    <a:pt x="948755" y="447157"/>
                  </a:lnTo>
                  <a:lnTo>
                    <a:pt x="952500" y="428625"/>
                  </a:lnTo>
                  <a:lnTo>
                    <a:pt x="952500" y="47625"/>
                  </a:lnTo>
                  <a:lnTo>
                    <a:pt x="948755" y="29039"/>
                  </a:lnTo>
                  <a:lnTo>
                    <a:pt x="938545" y="13906"/>
                  </a:lnTo>
                  <a:lnTo>
                    <a:pt x="923407" y="3726"/>
                  </a:lnTo>
                  <a:lnTo>
                    <a:pt x="904875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5738876" y="1719326"/>
              <a:ext cx="952500" cy="476250"/>
            </a:xfrm>
            <a:custGeom>
              <a:avLst/>
              <a:gdLst/>
              <a:ahLst/>
              <a:cxnLst/>
              <a:rect l="l" t="t" r="r" b="b"/>
              <a:pathLst>
                <a:path w="952500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904875" y="0"/>
                  </a:lnTo>
                  <a:lnTo>
                    <a:pt x="923407" y="3726"/>
                  </a:lnTo>
                  <a:lnTo>
                    <a:pt x="938545" y="13906"/>
                  </a:lnTo>
                  <a:lnTo>
                    <a:pt x="948755" y="29039"/>
                  </a:lnTo>
                  <a:lnTo>
                    <a:pt x="952500" y="47625"/>
                  </a:lnTo>
                  <a:lnTo>
                    <a:pt x="952500" y="428625"/>
                  </a:lnTo>
                  <a:lnTo>
                    <a:pt x="948755" y="447157"/>
                  </a:lnTo>
                  <a:lnTo>
                    <a:pt x="938545" y="462295"/>
                  </a:lnTo>
                  <a:lnTo>
                    <a:pt x="923407" y="472505"/>
                  </a:lnTo>
                  <a:lnTo>
                    <a:pt x="904875" y="476250"/>
                  </a:lnTo>
                  <a:lnTo>
                    <a:pt x="47625" y="476250"/>
                  </a:lnTo>
                  <a:lnTo>
                    <a:pt x="29039" y="472505"/>
                  </a:lnTo>
                  <a:lnTo>
                    <a:pt x="13906" y="462295"/>
                  </a:lnTo>
                  <a:lnTo>
                    <a:pt x="3726" y="447157"/>
                  </a:lnTo>
                  <a:lnTo>
                    <a:pt x="0" y="428625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834126" y="2195576"/>
              <a:ext cx="95885" cy="358140"/>
            </a:xfrm>
            <a:custGeom>
              <a:avLst/>
              <a:gdLst/>
              <a:ahLst/>
              <a:cxnLst/>
              <a:rect l="l" t="t" r="r" b="b"/>
              <a:pathLst>
                <a:path w="95885" h="358139">
                  <a:moveTo>
                    <a:pt x="0" y="0"/>
                  </a:moveTo>
                  <a:lnTo>
                    <a:pt x="0" y="358013"/>
                  </a:lnTo>
                  <a:lnTo>
                    <a:pt x="95376" y="358013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929376" y="2309876"/>
              <a:ext cx="1276350" cy="485775"/>
            </a:xfrm>
            <a:custGeom>
              <a:avLst/>
              <a:gdLst/>
              <a:ahLst/>
              <a:cxnLst/>
              <a:rect l="l" t="t" r="r" b="b"/>
              <a:pathLst>
                <a:path w="1276350" h="485775">
                  <a:moveTo>
                    <a:pt x="1227708" y="0"/>
                  </a:moveTo>
                  <a:lnTo>
                    <a:pt x="48513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437134"/>
                  </a:lnTo>
                  <a:lnTo>
                    <a:pt x="3811" y="456039"/>
                  </a:lnTo>
                  <a:lnTo>
                    <a:pt x="14208" y="471503"/>
                  </a:lnTo>
                  <a:lnTo>
                    <a:pt x="29628" y="481943"/>
                  </a:lnTo>
                  <a:lnTo>
                    <a:pt x="48513" y="485775"/>
                  </a:lnTo>
                  <a:lnTo>
                    <a:pt x="1227708" y="485775"/>
                  </a:lnTo>
                  <a:lnTo>
                    <a:pt x="1246614" y="481943"/>
                  </a:lnTo>
                  <a:lnTo>
                    <a:pt x="1262078" y="471503"/>
                  </a:lnTo>
                  <a:lnTo>
                    <a:pt x="1272518" y="456039"/>
                  </a:lnTo>
                  <a:lnTo>
                    <a:pt x="1276350" y="437134"/>
                  </a:lnTo>
                  <a:lnTo>
                    <a:pt x="1276350" y="48513"/>
                  </a:lnTo>
                  <a:lnTo>
                    <a:pt x="1272518" y="29628"/>
                  </a:lnTo>
                  <a:lnTo>
                    <a:pt x="1262078" y="14208"/>
                  </a:lnTo>
                  <a:lnTo>
                    <a:pt x="1246614" y="3811"/>
                  </a:lnTo>
                  <a:lnTo>
                    <a:pt x="122770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929376" y="2309876"/>
              <a:ext cx="1276350" cy="485775"/>
            </a:xfrm>
            <a:custGeom>
              <a:avLst/>
              <a:gdLst/>
              <a:ahLst/>
              <a:cxnLst/>
              <a:rect l="l" t="t" r="r" b="b"/>
              <a:pathLst>
                <a:path w="1276350" h="485775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3" y="0"/>
                  </a:lnTo>
                  <a:lnTo>
                    <a:pt x="1227708" y="0"/>
                  </a:lnTo>
                  <a:lnTo>
                    <a:pt x="1246614" y="3811"/>
                  </a:lnTo>
                  <a:lnTo>
                    <a:pt x="1262078" y="14208"/>
                  </a:lnTo>
                  <a:lnTo>
                    <a:pt x="1272518" y="29628"/>
                  </a:lnTo>
                  <a:lnTo>
                    <a:pt x="1276350" y="48513"/>
                  </a:lnTo>
                  <a:lnTo>
                    <a:pt x="1276350" y="437134"/>
                  </a:lnTo>
                  <a:lnTo>
                    <a:pt x="1272518" y="456039"/>
                  </a:lnTo>
                  <a:lnTo>
                    <a:pt x="1262078" y="471503"/>
                  </a:lnTo>
                  <a:lnTo>
                    <a:pt x="1246614" y="481943"/>
                  </a:lnTo>
                  <a:lnTo>
                    <a:pt x="1227708" y="485775"/>
                  </a:lnTo>
                  <a:lnTo>
                    <a:pt x="48513" y="485775"/>
                  </a:lnTo>
                  <a:lnTo>
                    <a:pt x="29628" y="481943"/>
                  </a:lnTo>
                  <a:lnTo>
                    <a:pt x="14208" y="471503"/>
                  </a:lnTo>
                  <a:lnTo>
                    <a:pt x="3811" y="456039"/>
                  </a:lnTo>
                  <a:lnTo>
                    <a:pt x="0" y="437134"/>
                  </a:lnTo>
                  <a:lnTo>
                    <a:pt x="0" y="48513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5834126" y="2195576"/>
              <a:ext cx="95885" cy="955040"/>
            </a:xfrm>
            <a:custGeom>
              <a:avLst/>
              <a:gdLst/>
              <a:ahLst/>
              <a:cxnLst/>
              <a:rect l="l" t="t" r="r" b="b"/>
              <a:pathLst>
                <a:path w="95885" h="955039">
                  <a:moveTo>
                    <a:pt x="0" y="0"/>
                  </a:moveTo>
                  <a:lnTo>
                    <a:pt x="0" y="954786"/>
                  </a:lnTo>
                  <a:lnTo>
                    <a:pt x="95376" y="954786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5929376" y="2909951"/>
              <a:ext cx="1304925" cy="476250"/>
            </a:xfrm>
            <a:custGeom>
              <a:avLst/>
              <a:gdLst/>
              <a:ahLst/>
              <a:cxnLst/>
              <a:rect l="l" t="t" r="r" b="b"/>
              <a:pathLst>
                <a:path w="1304925" h="476250">
                  <a:moveTo>
                    <a:pt x="1257300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625"/>
                  </a:lnTo>
                  <a:lnTo>
                    <a:pt x="3726" y="447157"/>
                  </a:lnTo>
                  <a:lnTo>
                    <a:pt x="13906" y="462295"/>
                  </a:lnTo>
                  <a:lnTo>
                    <a:pt x="29039" y="472505"/>
                  </a:lnTo>
                  <a:lnTo>
                    <a:pt x="47625" y="476250"/>
                  </a:lnTo>
                  <a:lnTo>
                    <a:pt x="1257300" y="476250"/>
                  </a:lnTo>
                  <a:lnTo>
                    <a:pt x="1275832" y="472505"/>
                  </a:lnTo>
                  <a:lnTo>
                    <a:pt x="1290970" y="462295"/>
                  </a:lnTo>
                  <a:lnTo>
                    <a:pt x="1301180" y="447157"/>
                  </a:lnTo>
                  <a:lnTo>
                    <a:pt x="1304925" y="428625"/>
                  </a:lnTo>
                  <a:lnTo>
                    <a:pt x="1304925" y="47625"/>
                  </a:lnTo>
                  <a:lnTo>
                    <a:pt x="1301180" y="29039"/>
                  </a:lnTo>
                  <a:lnTo>
                    <a:pt x="1290970" y="13906"/>
                  </a:lnTo>
                  <a:lnTo>
                    <a:pt x="1275832" y="3726"/>
                  </a:lnTo>
                  <a:lnTo>
                    <a:pt x="1257300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5929376" y="2909951"/>
              <a:ext cx="1304925" cy="476250"/>
            </a:xfrm>
            <a:custGeom>
              <a:avLst/>
              <a:gdLst/>
              <a:ahLst/>
              <a:cxnLst/>
              <a:rect l="l" t="t" r="r" b="b"/>
              <a:pathLst>
                <a:path w="1304925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257300" y="0"/>
                  </a:lnTo>
                  <a:lnTo>
                    <a:pt x="1275832" y="3726"/>
                  </a:lnTo>
                  <a:lnTo>
                    <a:pt x="1290970" y="13906"/>
                  </a:lnTo>
                  <a:lnTo>
                    <a:pt x="1301180" y="29039"/>
                  </a:lnTo>
                  <a:lnTo>
                    <a:pt x="1304925" y="47625"/>
                  </a:lnTo>
                  <a:lnTo>
                    <a:pt x="1304925" y="428625"/>
                  </a:lnTo>
                  <a:lnTo>
                    <a:pt x="1301180" y="447157"/>
                  </a:lnTo>
                  <a:lnTo>
                    <a:pt x="1290970" y="462295"/>
                  </a:lnTo>
                  <a:lnTo>
                    <a:pt x="1275832" y="472505"/>
                  </a:lnTo>
                  <a:lnTo>
                    <a:pt x="1257300" y="476250"/>
                  </a:lnTo>
                  <a:lnTo>
                    <a:pt x="47625" y="476250"/>
                  </a:lnTo>
                  <a:lnTo>
                    <a:pt x="29039" y="472505"/>
                  </a:lnTo>
                  <a:lnTo>
                    <a:pt x="13906" y="462295"/>
                  </a:lnTo>
                  <a:lnTo>
                    <a:pt x="3726" y="447157"/>
                  </a:lnTo>
                  <a:lnTo>
                    <a:pt x="0" y="428625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5834126" y="2195576"/>
              <a:ext cx="95885" cy="1551940"/>
            </a:xfrm>
            <a:custGeom>
              <a:avLst/>
              <a:gdLst/>
              <a:ahLst/>
              <a:cxnLst/>
              <a:rect l="l" t="t" r="r" b="b"/>
              <a:pathLst>
                <a:path w="95885" h="1551939">
                  <a:moveTo>
                    <a:pt x="0" y="0"/>
                  </a:moveTo>
                  <a:lnTo>
                    <a:pt x="0" y="1551559"/>
                  </a:lnTo>
                  <a:lnTo>
                    <a:pt x="95376" y="1551559"/>
                  </a:lnTo>
                </a:path>
              </a:pathLst>
            </a:custGeom>
            <a:ln w="28574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5929376" y="3510026"/>
              <a:ext cx="1304925" cy="476250"/>
            </a:xfrm>
            <a:custGeom>
              <a:avLst/>
              <a:gdLst/>
              <a:ahLst/>
              <a:cxnLst/>
              <a:rect l="l" t="t" r="r" b="b"/>
              <a:pathLst>
                <a:path w="1304925" h="476250">
                  <a:moveTo>
                    <a:pt x="1257300" y="0"/>
                  </a:moveTo>
                  <a:lnTo>
                    <a:pt x="47625" y="0"/>
                  </a:lnTo>
                  <a:lnTo>
                    <a:pt x="29039" y="3724"/>
                  </a:lnTo>
                  <a:lnTo>
                    <a:pt x="13906" y="13890"/>
                  </a:lnTo>
                  <a:lnTo>
                    <a:pt x="3726" y="28985"/>
                  </a:lnTo>
                  <a:lnTo>
                    <a:pt x="0" y="47498"/>
                  </a:lnTo>
                  <a:lnTo>
                    <a:pt x="0" y="428625"/>
                  </a:lnTo>
                  <a:lnTo>
                    <a:pt x="3726" y="447157"/>
                  </a:lnTo>
                  <a:lnTo>
                    <a:pt x="13906" y="462295"/>
                  </a:lnTo>
                  <a:lnTo>
                    <a:pt x="29039" y="472505"/>
                  </a:lnTo>
                  <a:lnTo>
                    <a:pt x="47625" y="476250"/>
                  </a:lnTo>
                  <a:lnTo>
                    <a:pt x="1257300" y="476250"/>
                  </a:lnTo>
                  <a:lnTo>
                    <a:pt x="1275832" y="472505"/>
                  </a:lnTo>
                  <a:lnTo>
                    <a:pt x="1290970" y="462295"/>
                  </a:lnTo>
                  <a:lnTo>
                    <a:pt x="1301180" y="447157"/>
                  </a:lnTo>
                  <a:lnTo>
                    <a:pt x="1304925" y="428625"/>
                  </a:lnTo>
                  <a:lnTo>
                    <a:pt x="1304925" y="47498"/>
                  </a:lnTo>
                  <a:lnTo>
                    <a:pt x="1301180" y="28985"/>
                  </a:lnTo>
                  <a:lnTo>
                    <a:pt x="1290970" y="13890"/>
                  </a:lnTo>
                  <a:lnTo>
                    <a:pt x="1275832" y="3724"/>
                  </a:lnTo>
                  <a:lnTo>
                    <a:pt x="1257300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5929376" y="3510026"/>
              <a:ext cx="1304925" cy="476250"/>
            </a:xfrm>
            <a:custGeom>
              <a:avLst/>
              <a:gdLst/>
              <a:ahLst/>
              <a:cxnLst/>
              <a:rect l="l" t="t" r="r" b="b"/>
              <a:pathLst>
                <a:path w="1304925" h="476250">
                  <a:moveTo>
                    <a:pt x="0" y="47498"/>
                  </a:moveTo>
                  <a:lnTo>
                    <a:pt x="3726" y="28985"/>
                  </a:lnTo>
                  <a:lnTo>
                    <a:pt x="13906" y="13890"/>
                  </a:lnTo>
                  <a:lnTo>
                    <a:pt x="29039" y="3724"/>
                  </a:lnTo>
                  <a:lnTo>
                    <a:pt x="47625" y="0"/>
                  </a:lnTo>
                  <a:lnTo>
                    <a:pt x="1257300" y="0"/>
                  </a:lnTo>
                  <a:lnTo>
                    <a:pt x="1275832" y="3724"/>
                  </a:lnTo>
                  <a:lnTo>
                    <a:pt x="1290970" y="13890"/>
                  </a:lnTo>
                  <a:lnTo>
                    <a:pt x="1301180" y="28985"/>
                  </a:lnTo>
                  <a:lnTo>
                    <a:pt x="1304925" y="47498"/>
                  </a:lnTo>
                  <a:lnTo>
                    <a:pt x="1304925" y="428625"/>
                  </a:lnTo>
                  <a:lnTo>
                    <a:pt x="1301180" y="447157"/>
                  </a:lnTo>
                  <a:lnTo>
                    <a:pt x="1290970" y="462295"/>
                  </a:lnTo>
                  <a:lnTo>
                    <a:pt x="1275832" y="472505"/>
                  </a:lnTo>
                  <a:lnTo>
                    <a:pt x="1257300" y="476250"/>
                  </a:lnTo>
                  <a:lnTo>
                    <a:pt x="47625" y="476250"/>
                  </a:lnTo>
                  <a:lnTo>
                    <a:pt x="29039" y="472505"/>
                  </a:lnTo>
                  <a:lnTo>
                    <a:pt x="13906" y="462295"/>
                  </a:lnTo>
                  <a:lnTo>
                    <a:pt x="3726" y="447157"/>
                  </a:lnTo>
                  <a:lnTo>
                    <a:pt x="0" y="428625"/>
                  </a:lnTo>
                  <a:lnTo>
                    <a:pt x="0" y="47498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7129526" y="1719326"/>
              <a:ext cx="1743075" cy="476250"/>
            </a:xfrm>
            <a:custGeom>
              <a:avLst/>
              <a:gdLst/>
              <a:ahLst/>
              <a:cxnLst/>
              <a:rect l="l" t="t" r="r" b="b"/>
              <a:pathLst>
                <a:path w="1743075" h="476250">
                  <a:moveTo>
                    <a:pt x="1695323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79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695323" y="476250"/>
                  </a:lnTo>
                  <a:lnTo>
                    <a:pt x="1713928" y="472503"/>
                  </a:lnTo>
                  <a:lnTo>
                    <a:pt x="1729105" y="462279"/>
                  </a:lnTo>
                  <a:lnTo>
                    <a:pt x="1739328" y="447103"/>
                  </a:lnTo>
                  <a:lnTo>
                    <a:pt x="1743075" y="428498"/>
                  </a:lnTo>
                  <a:lnTo>
                    <a:pt x="1743075" y="47625"/>
                  </a:lnTo>
                  <a:lnTo>
                    <a:pt x="1739328" y="29039"/>
                  </a:lnTo>
                  <a:lnTo>
                    <a:pt x="1729105" y="13906"/>
                  </a:lnTo>
                  <a:lnTo>
                    <a:pt x="1713928" y="3726"/>
                  </a:lnTo>
                  <a:lnTo>
                    <a:pt x="1695323" y="0"/>
                  </a:lnTo>
                  <a:close/>
                </a:path>
              </a:pathLst>
            </a:custGeom>
            <a:solidFill>
              <a:srgbClr val="7979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129526" y="1719326"/>
              <a:ext cx="1743075" cy="476250"/>
            </a:xfrm>
            <a:custGeom>
              <a:avLst/>
              <a:gdLst/>
              <a:ahLst/>
              <a:cxnLst/>
              <a:rect l="l" t="t" r="r" b="b"/>
              <a:pathLst>
                <a:path w="1743075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695323" y="0"/>
                  </a:lnTo>
                  <a:lnTo>
                    <a:pt x="1713928" y="3726"/>
                  </a:lnTo>
                  <a:lnTo>
                    <a:pt x="1729105" y="13906"/>
                  </a:lnTo>
                  <a:lnTo>
                    <a:pt x="1739328" y="29039"/>
                  </a:lnTo>
                  <a:lnTo>
                    <a:pt x="1743075" y="47625"/>
                  </a:lnTo>
                  <a:lnTo>
                    <a:pt x="1743075" y="428498"/>
                  </a:lnTo>
                  <a:lnTo>
                    <a:pt x="1739328" y="447103"/>
                  </a:lnTo>
                  <a:lnTo>
                    <a:pt x="1729105" y="462279"/>
                  </a:lnTo>
                  <a:lnTo>
                    <a:pt x="1713928" y="472503"/>
                  </a:lnTo>
                  <a:lnTo>
                    <a:pt x="1695323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79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7300976" y="2195576"/>
              <a:ext cx="174625" cy="358140"/>
            </a:xfrm>
            <a:custGeom>
              <a:avLst/>
              <a:gdLst/>
              <a:ahLst/>
              <a:cxnLst/>
              <a:rect l="l" t="t" r="r" b="b"/>
              <a:pathLst>
                <a:path w="174625" h="358139">
                  <a:moveTo>
                    <a:pt x="0" y="0"/>
                  </a:moveTo>
                  <a:lnTo>
                    <a:pt x="0" y="358013"/>
                  </a:lnTo>
                  <a:lnTo>
                    <a:pt x="174498" y="358013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7472426" y="2309876"/>
              <a:ext cx="1295400" cy="485775"/>
            </a:xfrm>
            <a:custGeom>
              <a:avLst/>
              <a:gdLst/>
              <a:ahLst/>
              <a:cxnLst/>
              <a:rect l="l" t="t" r="r" b="b"/>
              <a:pathLst>
                <a:path w="1295400" h="485775">
                  <a:moveTo>
                    <a:pt x="1246758" y="0"/>
                  </a:moveTo>
                  <a:lnTo>
                    <a:pt x="48514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437134"/>
                  </a:lnTo>
                  <a:lnTo>
                    <a:pt x="3811" y="456039"/>
                  </a:lnTo>
                  <a:lnTo>
                    <a:pt x="14208" y="471503"/>
                  </a:lnTo>
                  <a:lnTo>
                    <a:pt x="29628" y="481943"/>
                  </a:lnTo>
                  <a:lnTo>
                    <a:pt x="48514" y="485775"/>
                  </a:lnTo>
                  <a:lnTo>
                    <a:pt x="1246758" y="485775"/>
                  </a:lnTo>
                  <a:lnTo>
                    <a:pt x="1265664" y="481943"/>
                  </a:lnTo>
                  <a:lnTo>
                    <a:pt x="1281128" y="471503"/>
                  </a:lnTo>
                  <a:lnTo>
                    <a:pt x="1291568" y="456039"/>
                  </a:lnTo>
                  <a:lnTo>
                    <a:pt x="1295400" y="437134"/>
                  </a:lnTo>
                  <a:lnTo>
                    <a:pt x="1295400" y="48513"/>
                  </a:lnTo>
                  <a:lnTo>
                    <a:pt x="1291568" y="29628"/>
                  </a:lnTo>
                  <a:lnTo>
                    <a:pt x="1281128" y="14208"/>
                  </a:lnTo>
                  <a:lnTo>
                    <a:pt x="1265664" y="3811"/>
                  </a:lnTo>
                  <a:lnTo>
                    <a:pt x="124675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472426" y="2309876"/>
              <a:ext cx="1295400" cy="485775"/>
            </a:xfrm>
            <a:custGeom>
              <a:avLst/>
              <a:gdLst/>
              <a:ahLst/>
              <a:cxnLst/>
              <a:rect l="l" t="t" r="r" b="b"/>
              <a:pathLst>
                <a:path w="1295400" h="485775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4" y="0"/>
                  </a:lnTo>
                  <a:lnTo>
                    <a:pt x="1246758" y="0"/>
                  </a:lnTo>
                  <a:lnTo>
                    <a:pt x="1265664" y="3811"/>
                  </a:lnTo>
                  <a:lnTo>
                    <a:pt x="1281128" y="14208"/>
                  </a:lnTo>
                  <a:lnTo>
                    <a:pt x="1291568" y="29628"/>
                  </a:lnTo>
                  <a:lnTo>
                    <a:pt x="1295400" y="48513"/>
                  </a:lnTo>
                  <a:lnTo>
                    <a:pt x="1295400" y="437134"/>
                  </a:lnTo>
                  <a:lnTo>
                    <a:pt x="1291568" y="456039"/>
                  </a:lnTo>
                  <a:lnTo>
                    <a:pt x="1281128" y="471503"/>
                  </a:lnTo>
                  <a:lnTo>
                    <a:pt x="1265664" y="481943"/>
                  </a:lnTo>
                  <a:lnTo>
                    <a:pt x="1246758" y="485775"/>
                  </a:lnTo>
                  <a:lnTo>
                    <a:pt x="48514" y="485775"/>
                  </a:lnTo>
                  <a:lnTo>
                    <a:pt x="29628" y="481943"/>
                  </a:lnTo>
                  <a:lnTo>
                    <a:pt x="14208" y="471503"/>
                  </a:lnTo>
                  <a:lnTo>
                    <a:pt x="3811" y="456039"/>
                  </a:lnTo>
                  <a:lnTo>
                    <a:pt x="0" y="437134"/>
                  </a:lnTo>
                  <a:lnTo>
                    <a:pt x="0" y="48513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300976" y="2195576"/>
              <a:ext cx="174625" cy="955040"/>
            </a:xfrm>
            <a:custGeom>
              <a:avLst/>
              <a:gdLst/>
              <a:ahLst/>
              <a:cxnLst/>
              <a:rect l="l" t="t" r="r" b="b"/>
              <a:pathLst>
                <a:path w="174625" h="955039">
                  <a:moveTo>
                    <a:pt x="0" y="0"/>
                  </a:moveTo>
                  <a:lnTo>
                    <a:pt x="0" y="954786"/>
                  </a:lnTo>
                  <a:lnTo>
                    <a:pt x="174498" y="954786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7472426" y="2909951"/>
              <a:ext cx="1276350" cy="476250"/>
            </a:xfrm>
            <a:custGeom>
              <a:avLst/>
              <a:gdLst/>
              <a:ahLst/>
              <a:cxnLst/>
              <a:rect l="l" t="t" r="r" b="b"/>
              <a:pathLst>
                <a:path w="1276350" h="476250">
                  <a:moveTo>
                    <a:pt x="1228725" y="0"/>
                  </a:moveTo>
                  <a:lnTo>
                    <a:pt x="47498" y="0"/>
                  </a:lnTo>
                  <a:lnTo>
                    <a:pt x="28985" y="3724"/>
                  </a:lnTo>
                  <a:lnTo>
                    <a:pt x="13890" y="13890"/>
                  </a:lnTo>
                  <a:lnTo>
                    <a:pt x="3724" y="28985"/>
                  </a:lnTo>
                  <a:lnTo>
                    <a:pt x="0" y="47498"/>
                  </a:lnTo>
                  <a:lnTo>
                    <a:pt x="0" y="428625"/>
                  </a:lnTo>
                  <a:lnTo>
                    <a:pt x="3724" y="447157"/>
                  </a:lnTo>
                  <a:lnTo>
                    <a:pt x="13890" y="462295"/>
                  </a:lnTo>
                  <a:lnTo>
                    <a:pt x="28985" y="472505"/>
                  </a:lnTo>
                  <a:lnTo>
                    <a:pt x="47498" y="476250"/>
                  </a:lnTo>
                  <a:lnTo>
                    <a:pt x="1228725" y="476250"/>
                  </a:lnTo>
                  <a:lnTo>
                    <a:pt x="1247257" y="472505"/>
                  </a:lnTo>
                  <a:lnTo>
                    <a:pt x="1262395" y="462295"/>
                  </a:lnTo>
                  <a:lnTo>
                    <a:pt x="1272605" y="447157"/>
                  </a:lnTo>
                  <a:lnTo>
                    <a:pt x="1276350" y="428625"/>
                  </a:lnTo>
                  <a:lnTo>
                    <a:pt x="1276350" y="47498"/>
                  </a:lnTo>
                  <a:lnTo>
                    <a:pt x="1272605" y="28985"/>
                  </a:lnTo>
                  <a:lnTo>
                    <a:pt x="1262395" y="13890"/>
                  </a:lnTo>
                  <a:lnTo>
                    <a:pt x="1247257" y="3724"/>
                  </a:lnTo>
                  <a:lnTo>
                    <a:pt x="12287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7472426" y="2909951"/>
              <a:ext cx="1276350" cy="476250"/>
            </a:xfrm>
            <a:custGeom>
              <a:avLst/>
              <a:gdLst/>
              <a:ahLst/>
              <a:cxnLst/>
              <a:rect l="l" t="t" r="r" b="b"/>
              <a:pathLst>
                <a:path w="1276350" h="476250">
                  <a:moveTo>
                    <a:pt x="0" y="47498"/>
                  </a:moveTo>
                  <a:lnTo>
                    <a:pt x="3724" y="28985"/>
                  </a:lnTo>
                  <a:lnTo>
                    <a:pt x="13890" y="13890"/>
                  </a:lnTo>
                  <a:lnTo>
                    <a:pt x="28985" y="3724"/>
                  </a:lnTo>
                  <a:lnTo>
                    <a:pt x="47498" y="0"/>
                  </a:lnTo>
                  <a:lnTo>
                    <a:pt x="1228725" y="0"/>
                  </a:lnTo>
                  <a:lnTo>
                    <a:pt x="1247257" y="3724"/>
                  </a:lnTo>
                  <a:lnTo>
                    <a:pt x="1262395" y="13890"/>
                  </a:lnTo>
                  <a:lnTo>
                    <a:pt x="1272605" y="28985"/>
                  </a:lnTo>
                  <a:lnTo>
                    <a:pt x="1276350" y="47498"/>
                  </a:lnTo>
                  <a:lnTo>
                    <a:pt x="1276350" y="428625"/>
                  </a:lnTo>
                  <a:lnTo>
                    <a:pt x="1272605" y="447157"/>
                  </a:lnTo>
                  <a:lnTo>
                    <a:pt x="1262395" y="462295"/>
                  </a:lnTo>
                  <a:lnTo>
                    <a:pt x="1247257" y="472505"/>
                  </a:lnTo>
                  <a:lnTo>
                    <a:pt x="1228725" y="476250"/>
                  </a:lnTo>
                  <a:lnTo>
                    <a:pt x="47498" y="476250"/>
                  </a:lnTo>
                  <a:lnTo>
                    <a:pt x="28985" y="472505"/>
                  </a:lnTo>
                  <a:lnTo>
                    <a:pt x="13890" y="462295"/>
                  </a:lnTo>
                  <a:lnTo>
                    <a:pt x="3724" y="447157"/>
                  </a:lnTo>
                  <a:lnTo>
                    <a:pt x="0" y="428625"/>
                  </a:lnTo>
                  <a:lnTo>
                    <a:pt x="0" y="47498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64" name="object 64" descr=""/>
          <p:cNvSpPr txBox="1"/>
          <p:nvPr/>
        </p:nvSpPr>
        <p:spPr>
          <a:xfrm>
            <a:off x="247650" y="1114425"/>
            <a:ext cx="7658100" cy="3714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8895" rIns="0" bIns="0" rtlCol="0" vert="horz">
            <a:spAutoFit/>
          </a:bodyPr>
          <a:lstStyle/>
          <a:p>
            <a:pPr algn="ctr" marL="66675">
              <a:lnSpc>
                <a:spcPct val="100000"/>
              </a:lnSpc>
              <a:spcBef>
                <a:spcPts val="38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Habilidades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motrices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504507" y="1680273"/>
            <a:ext cx="1242060" cy="80391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ctr" marL="12065" marR="5080">
              <a:lnSpc>
                <a:spcPts val="2030"/>
              </a:lnSpc>
              <a:spcBef>
                <a:spcPts val="200"/>
              </a:spcBef>
            </a:pPr>
            <a:r>
              <a:rPr dirty="0" sz="1700" spc="-10" b="1">
                <a:latin typeface="Arial"/>
                <a:cs typeface="Arial"/>
              </a:rPr>
              <a:t>Habilidades motrices básicas.</a:t>
            </a:r>
            <a:endParaRPr sz="1700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292100" y="2720340"/>
            <a:ext cx="1663700" cy="31407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ctr" marL="12700" marR="5080" indent="-1905">
              <a:lnSpc>
                <a:spcPct val="100099"/>
              </a:lnSpc>
              <a:spcBef>
                <a:spcPts val="120"/>
              </a:spcBef>
            </a:pPr>
            <a:r>
              <a:rPr dirty="0" sz="1700">
                <a:latin typeface="Arial MT"/>
                <a:cs typeface="Arial MT"/>
              </a:rPr>
              <a:t>Familias</a:t>
            </a:r>
            <a:r>
              <a:rPr dirty="0" sz="1700" spc="-25">
                <a:latin typeface="Arial MT"/>
                <a:cs typeface="Arial MT"/>
              </a:rPr>
              <a:t> de </a:t>
            </a:r>
            <a:r>
              <a:rPr dirty="0" sz="1700" spc="-10">
                <a:latin typeface="Arial MT"/>
                <a:cs typeface="Arial MT"/>
              </a:rPr>
              <a:t>habilidades, amplias, </a:t>
            </a:r>
            <a:r>
              <a:rPr dirty="0" sz="1700">
                <a:latin typeface="Arial MT"/>
                <a:cs typeface="Arial MT"/>
              </a:rPr>
              <a:t>generales</a:t>
            </a:r>
            <a:r>
              <a:rPr dirty="0" sz="1700" spc="-30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que </a:t>
            </a:r>
            <a:r>
              <a:rPr dirty="0" sz="1700">
                <a:latin typeface="Arial MT"/>
                <a:cs typeface="Arial MT"/>
              </a:rPr>
              <a:t>sirven</a:t>
            </a:r>
            <a:r>
              <a:rPr dirty="0" sz="1700" spc="-25">
                <a:latin typeface="Arial MT"/>
                <a:cs typeface="Arial MT"/>
              </a:rPr>
              <a:t> </a:t>
            </a:r>
            <a:r>
              <a:rPr dirty="0" sz="1700" spc="-35">
                <a:latin typeface="Arial MT"/>
                <a:cs typeface="Arial MT"/>
              </a:rPr>
              <a:t>de </a:t>
            </a:r>
            <a:r>
              <a:rPr dirty="0" sz="1700">
                <a:latin typeface="Arial MT"/>
                <a:cs typeface="Arial MT"/>
              </a:rPr>
              <a:t>fundamento</a:t>
            </a:r>
            <a:r>
              <a:rPr dirty="0" sz="1700" spc="10">
                <a:latin typeface="Arial MT"/>
                <a:cs typeface="Arial MT"/>
              </a:rPr>
              <a:t> </a:t>
            </a:r>
            <a:r>
              <a:rPr dirty="0" sz="1700" spc="-20">
                <a:latin typeface="Arial MT"/>
                <a:cs typeface="Arial MT"/>
              </a:rPr>
              <a:t>para </a:t>
            </a:r>
            <a:r>
              <a:rPr dirty="0" sz="1700">
                <a:latin typeface="Arial MT"/>
                <a:cs typeface="Arial MT"/>
              </a:rPr>
              <a:t>el</a:t>
            </a:r>
            <a:r>
              <a:rPr dirty="0" sz="1700" spc="-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aprendizaje </a:t>
            </a:r>
            <a:r>
              <a:rPr dirty="0" sz="1700">
                <a:latin typeface="Arial MT"/>
                <a:cs typeface="Arial MT"/>
              </a:rPr>
              <a:t>posterior</a:t>
            </a:r>
            <a:r>
              <a:rPr dirty="0" sz="1700" spc="-25">
                <a:latin typeface="Arial MT"/>
                <a:cs typeface="Arial MT"/>
              </a:rPr>
              <a:t> de </a:t>
            </a:r>
            <a:r>
              <a:rPr dirty="0" sz="1700" spc="-10">
                <a:latin typeface="Arial MT"/>
                <a:cs typeface="Arial MT"/>
              </a:rPr>
              <a:t>habilidades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 spc="-25">
                <a:latin typeface="Arial MT"/>
                <a:cs typeface="Arial MT"/>
              </a:rPr>
              <a:t>más </a:t>
            </a:r>
            <a:r>
              <a:rPr dirty="0" sz="1700">
                <a:latin typeface="Arial MT"/>
                <a:cs typeface="Arial MT"/>
              </a:rPr>
              <a:t>complejas</a:t>
            </a:r>
            <a:r>
              <a:rPr dirty="0" sz="1700" spc="-20">
                <a:latin typeface="Arial MT"/>
                <a:cs typeface="Arial MT"/>
              </a:rPr>
              <a:t> </a:t>
            </a:r>
            <a:r>
              <a:rPr dirty="0" sz="1700" spc="-50">
                <a:latin typeface="Arial MT"/>
                <a:cs typeface="Arial MT"/>
              </a:rPr>
              <a:t>y </a:t>
            </a:r>
            <a:r>
              <a:rPr dirty="0" sz="1700" spc="-10">
                <a:latin typeface="Arial MT"/>
                <a:cs typeface="Arial MT"/>
              </a:rPr>
              <a:t>especializadas </a:t>
            </a:r>
            <a:r>
              <a:rPr dirty="0" sz="1700">
                <a:latin typeface="Arial MT"/>
                <a:cs typeface="Arial MT"/>
              </a:rPr>
              <a:t>(Batalla,</a:t>
            </a:r>
            <a:r>
              <a:rPr dirty="0" sz="1700" spc="5">
                <a:latin typeface="Arial MT"/>
                <a:cs typeface="Arial MT"/>
              </a:rPr>
              <a:t> </a:t>
            </a:r>
            <a:r>
              <a:rPr dirty="0" sz="1700" spc="-20">
                <a:latin typeface="Arial MT"/>
                <a:cs typeface="Arial MT"/>
              </a:rPr>
              <a:t>2000)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2289429" y="1807527"/>
            <a:ext cx="6432550" cy="14611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204720" algn="l"/>
                <a:tab pos="3684270" algn="l"/>
                <a:tab pos="5005705" algn="l"/>
              </a:tabLst>
            </a:pP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Desplazamietos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Saltos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Giros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Manipulaciones</a:t>
            </a:r>
            <a:endParaRPr sz="1550">
              <a:latin typeface="Arial MT"/>
              <a:cs typeface="Arial MT"/>
            </a:endParaRPr>
          </a:p>
          <a:p>
            <a:pPr marL="471805" marR="61594" indent="118745">
              <a:lnSpc>
                <a:spcPct val="252999"/>
              </a:lnSpc>
              <a:tabLst>
                <a:tab pos="2338070" algn="l"/>
                <a:tab pos="2469515" algn="l"/>
                <a:tab pos="3729354" algn="l"/>
                <a:tab pos="3793490" algn="l"/>
                <a:tab pos="5287645" algn="l"/>
                <a:tab pos="5552440" algn="l"/>
              </a:tabLst>
            </a:pPr>
            <a:r>
              <a:rPr dirty="0" sz="1550" spc="-10">
                <a:latin typeface="Arial MT"/>
                <a:cs typeface="Arial MT"/>
              </a:rPr>
              <a:t>Marcha</a:t>
            </a:r>
            <a:r>
              <a:rPr dirty="0" sz="1550">
                <a:latin typeface="Arial MT"/>
                <a:cs typeface="Arial MT"/>
              </a:rPr>
              <a:t>		</a:t>
            </a:r>
            <a:r>
              <a:rPr dirty="0" sz="1550" spc="-10">
                <a:latin typeface="Arial MT"/>
                <a:cs typeface="Arial MT"/>
              </a:rPr>
              <a:t>Altura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Longitudinal</a:t>
            </a:r>
            <a:r>
              <a:rPr dirty="0" sz="1550">
                <a:latin typeface="Arial MT"/>
                <a:cs typeface="Arial MT"/>
              </a:rPr>
              <a:t>		</a:t>
            </a:r>
            <a:r>
              <a:rPr dirty="0" sz="1550" spc="-10">
                <a:latin typeface="Arial MT"/>
                <a:cs typeface="Arial MT"/>
              </a:rPr>
              <a:t>Pases Reptación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Longitud</a:t>
            </a:r>
            <a:r>
              <a:rPr dirty="0" sz="1550">
                <a:latin typeface="Arial MT"/>
                <a:cs typeface="Arial MT"/>
              </a:rPr>
              <a:t>		</a:t>
            </a:r>
            <a:r>
              <a:rPr dirty="0" sz="1550" spc="-10">
                <a:latin typeface="Arial MT"/>
                <a:cs typeface="Arial MT"/>
              </a:rPr>
              <a:t>Transversal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Conducción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68" name="object 68" descr=""/>
          <p:cNvGrpSpPr/>
          <p:nvPr/>
        </p:nvGrpSpPr>
        <p:grpSpPr>
          <a:xfrm>
            <a:off x="7286688" y="2181288"/>
            <a:ext cx="1476375" cy="3009900"/>
            <a:chOff x="7286688" y="2181288"/>
            <a:chExt cx="1476375" cy="3009900"/>
          </a:xfrm>
        </p:grpSpPr>
        <p:sp>
          <p:nvSpPr>
            <p:cNvPr id="69" name="object 69" descr=""/>
            <p:cNvSpPr/>
            <p:nvPr/>
          </p:nvSpPr>
          <p:spPr>
            <a:xfrm>
              <a:off x="7300976" y="2195576"/>
              <a:ext cx="174625" cy="1551940"/>
            </a:xfrm>
            <a:custGeom>
              <a:avLst/>
              <a:gdLst/>
              <a:ahLst/>
              <a:cxnLst/>
              <a:rect l="l" t="t" r="r" b="b"/>
              <a:pathLst>
                <a:path w="174625" h="1551939">
                  <a:moveTo>
                    <a:pt x="0" y="0"/>
                  </a:moveTo>
                  <a:lnTo>
                    <a:pt x="0" y="1551559"/>
                  </a:lnTo>
                  <a:lnTo>
                    <a:pt x="174498" y="1551559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7472426" y="3510026"/>
              <a:ext cx="1276350" cy="476250"/>
            </a:xfrm>
            <a:custGeom>
              <a:avLst/>
              <a:gdLst/>
              <a:ahLst/>
              <a:cxnLst/>
              <a:rect l="l" t="t" r="r" b="b"/>
              <a:pathLst>
                <a:path w="1276350" h="476250">
                  <a:moveTo>
                    <a:pt x="1228725" y="0"/>
                  </a:moveTo>
                  <a:lnTo>
                    <a:pt x="47498" y="0"/>
                  </a:lnTo>
                  <a:lnTo>
                    <a:pt x="28985" y="3724"/>
                  </a:lnTo>
                  <a:lnTo>
                    <a:pt x="13890" y="13890"/>
                  </a:lnTo>
                  <a:lnTo>
                    <a:pt x="3724" y="28985"/>
                  </a:lnTo>
                  <a:lnTo>
                    <a:pt x="0" y="47498"/>
                  </a:lnTo>
                  <a:lnTo>
                    <a:pt x="0" y="428625"/>
                  </a:lnTo>
                  <a:lnTo>
                    <a:pt x="3724" y="447157"/>
                  </a:lnTo>
                  <a:lnTo>
                    <a:pt x="13890" y="462295"/>
                  </a:lnTo>
                  <a:lnTo>
                    <a:pt x="28985" y="472505"/>
                  </a:lnTo>
                  <a:lnTo>
                    <a:pt x="47498" y="476250"/>
                  </a:lnTo>
                  <a:lnTo>
                    <a:pt x="1228725" y="476250"/>
                  </a:lnTo>
                  <a:lnTo>
                    <a:pt x="1247257" y="472505"/>
                  </a:lnTo>
                  <a:lnTo>
                    <a:pt x="1262395" y="462295"/>
                  </a:lnTo>
                  <a:lnTo>
                    <a:pt x="1272605" y="447157"/>
                  </a:lnTo>
                  <a:lnTo>
                    <a:pt x="1276350" y="428625"/>
                  </a:lnTo>
                  <a:lnTo>
                    <a:pt x="1276350" y="47498"/>
                  </a:lnTo>
                  <a:lnTo>
                    <a:pt x="1272605" y="28985"/>
                  </a:lnTo>
                  <a:lnTo>
                    <a:pt x="1262395" y="13890"/>
                  </a:lnTo>
                  <a:lnTo>
                    <a:pt x="1247257" y="3724"/>
                  </a:lnTo>
                  <a:lnTo>
                    <a:pt x="122872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7472426" y="3510026"/>
              <a:ext cx="1276350" cy="476250"/>
            </a:xfrm>
            <a:custGeom>
              <a:avLst/>
              <a:gdLst/>
              <a:ahLst/>
              <a:cxnLst/>
              <a:rect l="l" t="t" r="r" b="b"/>
              <a:pathLst>
                <a:path w="1276350" h="476250">
                  <a:moveTo>
                    <a:pt x="0" y="47498"/>
                  </a:moveTo>
                  <a:lnTo>
                    <a:pt x="3724" y="28985"/>
                  </a:lnTo>
                  <a:lnTo>
                    <a:pt x="13890" y="13890"/>
                  </a:lnTo>
                  <a:lnTo>
                    <a:pt x="28985" y="3724"/>
                  </a:lnTo>
                  <a:lnTo>
                    <a:pt x="47498" y="0"/>
                  </a:lnTo>
                  <a:lnTo>
                    <a:pt x="1228725" y="0"/>
                  </a:lnTo>
                  <a:lnTo>
                    <a:pt x="1247257" y="3724"/>
                  </a:lnTo>
                  <a:lnTo>
                    <a:pt x="1262395" y="13890"/>
                  </a:lnTo>
                  <a:lnTo>
                    <a:pt x="1272605" y="28985"/>
                  </a:lnTo>
                  <a:lnTo>
                    <a:pt x="1276350" y="47498"/>
                  </a:lnTo>
                  <a:lnTo>
                    <a:pt x="1276350" y="428625"/>
                  </a:lnTo>
                  <a:lnTo>
                    <a:pt x="1272605" y="447157"/>
                  </a:lnTo>
                  <a:lnTo>
                    <a:pt x="1262395" y="462295"/>
                  </a:lnTo>
                  <a:lnTo>
                    <a:pt x="1247257" y="472505"/>
                  </a:lnTo>
                  <a:lnTo>
                    <a:pt x="1228725" y="476250"/>
                  </a:lnTo>
                  <a:lnTo>
                    <a:pt x="47498" y="476250"/>
                  </a:lnTo>
                  <a:lnTo>
                    <a:pt x="28985" y="472505"/>
                  </a:lnTo>
                  <a:lnTo>
                    <a:pt x="13890" y="462295"/>
                  </a:lnTo>
                  <a:lnTo>
                    <a:pt x="3724" y="447157"/>
                  </a:lnTo>
                  <a:lnTo>
                    <a:pt x="0" y="428625"/>
                  </a:lnTo>
                  <a:lnTo>
                    <a:pt x="0" y="47498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7300976" y="2195576"/>
              <a:ext cx="174625" cy="2148840"/>
            </a:xfrm>
            <a:custGeom>
              <a:avLst/>
              <a:gdLst/>
              <a:ahLst/>
              <a:cxnLst/>
              <a:rect l="l" t="t" r="r" b="b"/>
              <a:pathLst>
                <a:path w="174625" h="2148840">
                  <a:moveTo>
                    <a:pt x="0" y="0"/>
                  </a:moveTo>
                  <a:lnTo>
                    <a:pt x="0" y="2148332"/>
                  </a:lnTo>
                  <a:lnTo>
                    <a:pt x="174498" y="2148332"/>
                  </a:lnTo>
                </a:path>
              </a:pathLst>
            </a:custGeom>
            <a:ln w="28575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7472426" y="4100576"/>
              <a:ext cx="1219200" cy="485775"/>
            </a:xfrm>
            <a:custGeom>
              <a:avLst/>
              <a:gdLst/>
              <a:ahLst/>
              <a:cxnLst/>
              <a:rect l="l" t="t" r="r" b="b"/>
              <a:pathLst>
                <a:path w="1219200" h="485775">
                  <a:moveTo>
                    <a:pt x="1170558" y="0"/>
                  </a:moveTo>
                  <a:lnTo>
                    <a:pt x="48514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437134"/>
                  </a:lnTo>
                  <a:lnTo>
                    <a:pt x="3811" y="456039"/>
                  </a:lnTo>
                  <a:lnTo>
                    <a:pt x="14208" y="471503"/>
                  </a:lnTo>
                  <a:lnTo>
                    <a:pt x="29628" y="481943"/>
                  </a:lnTo>
                  <a:lnTo>
                    <a:pt x="48514" y="485775"/>
                  </a:lnTo>
                  <a:lnTo>
                    <a:pt x="1170558" y="485775"/>
                  </a:lnTo>
                  <a:lnTo>
                    <a:pt x="1189464" y="481943"/>
                  </a:lnTo>
                  <a:lnTo>
                    <a:pt x="1204928" y="471503"/>
                  </a:lnTo>
                  <a:lnTo>
                    <a:pt x="1215368" y="456039"/>
                  </a:lnTo>
                  <a:lnTo>
                    <a:pt x="1219200" y="437134"/>
                  </a:lnTo>
                  <a:lnTo>
                    <a:pt x="1219200" y="48513"/>
                  </a:lnTo>
                  <a:lnTo>
                    <a:pt x="1215368" y="29628"/>
                  </a:lnTo>
                  <a:lnTo>
                    <a:pt x="1204928" y="14208"/>
                  </a:lnTo>
                  <a:lnTo>
                    <a:pt x="1189464" y="3811"/>
                  </a:lnTo>
                  <a:lnTo>
                    <a:pt x="117055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7472426" y="4100576"/>
              <a:ext cx="1219200" cy="485775"/>
            </a:xfrm>
            <a:custGeom>
              <a:avLst/>
              <a:gdLst/>
              <a:ahLst/>
              <a:cxnLst/>
              <a:rect l="l" t="t" r="r" b="b"/>
              <a:pathLst>
                <a:path w="1219200" h="485775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4" y="0"/>
                  </a:lnTo>
                  <a:lnTo>
                    <a:pt x="1170558" y="0"/>
                  </a:lnTo>
                  <a:lnTo>
                    <a:pt x="1189464" y="3811"/>
                  </a:lnTo>
                  <a:lnTo>
                    <a:pt x="1204928" y="14208"/>
                  </a:lnTo>
                  <a:lnTo>
                    <a:pt x="1215368" y="29628"/>
                  </a:lnTo>
                  <a:lnTo>
                    <a:pt x="1219200" y="48513"/>
                  </a:lnTo>
                  <a:lnTo>
                    <a:pt x="1219200" y="437134"/>
                  </a:lnTo>
                  <a:lnTo>
                    <a:pt x="1215368" y="456039"/>
                  </a:lnTo>
                  <a:lnTo>
                    <a:pt x="1204928" y="471503"/>
                  </a:lnTo>
                  <a:lnTo>
                    <a:pt x="1189464" y="481943"/>
                  </a:lnTo>
                  <a:lnTo>
                    <a:pt x="1170558" y="485775"/>
                  </a:lnTo>
                  <a:lnTo>
                    <a:pt x="48514" y="485775"/>
                  </a:lnTo>
                  <a:lnTo>
                    <a:pt x="29628" y="481943"/>
                  </a:lnTo>
                  <a:lnTo>
                    <a:pt x="14208" y="471503"/>
                  </a:lnTo>
                  <a:lnTo>
                    <a:pt x="3811" y="456039"/>
                  </a:lnTo>
                  <a:lnTo>
                    <a:pt x="0" y="437134"/>
                  </a:lnTo>
                  <a:lnTo>
                    <a:pt x="0" y="48513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7300976" y="2195576"/>
              <a:ext cx="174625" cy="2745105"/>
            </a:xfrm>
            <a:custGeom>
              <a:avLst/>
              <a:gdLst/>
              <a:ahLst/>
              <a:cxnLst/>
              <a:rect l="l" t="t" r="r" b="b"/>
              <a:pathLst>
                <a:path w="174625" h="2745104">
                  <a:moveTo>
                    <a:pt x="0" y="0"/>
                  </a:moveTo>
                  <a:lnTo>
                    <a:pt x="0" y="2745105"/>
                  </a:lnTo>
                  <a:lnTo>
                    <a:pt x="174498" y="2745105"/>
                  </a:lnTo>
                </a:path>
              </a:pathLst>
            </a:custGeom>
            <a:ln w="28574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472426" y="4700651"/>
              <a:ext cx="1219200" cy="476250"/>
            </a:xfrm>
            <a:custGeom>
              <a:avLst/>
              <a:gdLst/>
              <a:ahLst/>
              <a:cxnLst/>
              <a:rect l="l" t="t" r="r" b="b"/>
              <a:pathLst>
                <a:path w="1219200" h="476250">
                  <a:moveTo>
                    <a:pt x="1171575" y="0"/>
                  </a:moveTo>
                  <a:lnTo>
                    <a:pt x="47625" y="0"/>
                  </a:lnTo>
                  <a:lnTo>
                    <a:pt x="29039" y="3726"/>
                  </a:lnTo>
                  <a:lnTo>
                    <a:pt x="13906" y="13906"/>
                  </a:lnTo>
                  <a:lnTo>
                    <a:pt x="3726" y="29039"/>
                  </a:lnTo>
                  <a:lnTo>
                    <a:pt x="0" y="47625"/>
                  </a:lnTo>
                  <a:lnTo>
                    <a:pt x="0" y="428498"/>
                  </a:lnTo>
                  <a:lnTo>
                    <a:pt x="3726" y="447103"/>
                  </a:lnTo>
                  <a:lnTo>
                    <a:pt x="13906" y="462280"/>
                  </a:lnTo>
                  <a:lnTo>
                    <a:pt x="29039" y="472503"/>
                  </a:lnTo>
                  <a:lnTo>
                    <a:pt x="47625" y="476250"/>
                  </a:lnTo>
                  <a:lnTo>
                    <a:pt x="1171575" y="476250"/>
                  </a:lnTo>
                  <a:lnTo>
                    <a:pt x="1190107" y="472503"/>
                  </a:lnTo>
                  <a:lnTo>
                    <a:pt x="1205245" y="462280"/>
                  </a:lnTo>
                  <a:lnTo>
                    <a:pt x="1215455" y="447103"/>
                  </a:lnTo>
                  <a:lnTo>
                    <a:pt x="1219200" y="428498"/>
                  </a:lnTo>
                  <a:lnTo>
                    <a:pt x="1219200" y="47625"/>
                  </a:lnTo>
                  <a:lnTo>
                    <a:pt x="1215455" y="29039"/>
                  </a:lnTo>
                  <a:lnTo>
                    <a:pt x="1205245" y="13906"/>
                  </a:lnTo>
                  <a:lnTo>
                    <a:pt x="1190107" y="3726"/>
                  </a:lnTo>
                  <a:lnTo>
                    <a:pt x="117157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472426" y="4700651"/>
              <a:ext cx="1219200" cy="476250"/>
            </a:xfrm>
            <a:custGeom>
              <a:avLst/>
              <a:gdLst/>
              <a:ahLst/>
              <a:cxnLst/>
              <a:rect l="l" t="t" r="r" b="b"/>
              <a:pathLst>
                <a:path w="1219200" h="476250">
                  <a:moveTo>
                    <a:pt x="0" y="47625"/>
                  </a:moveTo>
                  <a:lnTo>
                    <a:pt x="3726" y="29039"/>
                  </a:lnTo>
                  <a:lnTo>
                    <a:pt x="13906" y="13906"/>
                  </a:lnTo>
                  <a:lnTo>
                    <a:pt x="29039" y="3726"/>
                  </a:lnTo>
                  <a:lnTo>
                    <a:pt x="47625" y="0"/>
                  </a:lnTo>
                  <a:lnTo>
                    <a:pt x="1171575" y="0"/>
                  </a:lnTo>
                  <a:lnTo>
                    <a:pt x="1190107" y="3726"/>
                  </a:lnTo>
                  <a:lnTo>
                    <a:pt x="1205245" y="13906"/>
                  </a:lnTo>
                  <a:lnTo>
                    <a:pt x="1215455" y="29039"/>
                  </a:lnTo>
                  <a:lnTo>
                    <a:pt x="1219200" y="47625"/>
                  </a:lnTo>
                  <a:lnTo>
                    <a:pt x="1219200" y="428498"/>
                  </a:lnTo>
                  <a:lnTo>
                    <a:pt x="1215455" y="447103"/>
                  </a:lnTo>
                  <a:lnTo>
                    <a:pt x="1205245" y="462280"/>
                  </a:lnTo>
                  <a:lnTo>
                    <a:pt x="1190107" y="472503"/>
                  </a:lnTo>
                  <a:lnTo>
                    <a:pt x="1171575" y="476250"/>
                  </a:lnTo>
                  <a:lnTo>
                    <a:pt x="47625" y="476250"/>
                  </a:lnTo>
                  <a:lnTo>
                    <a:pt x="29039" y="472503"/>
                  </a:lnTo>
                  <a:lnTo>
                    <a:pt x="13906" y="462280"/>
                  </a:lnTo>
                  <a:lnTo>
                    <a:pt x="3726" y="447103"/>
                  </a:lnTo>
                  <a:lnTo>
                    <a:pt x="0" y="428498"/>
                  </a:lnTo>
                  <a:lnTo>
                    <a:pt x="0" y="47625"/>
                  </a:lnTo>
                  <a:close/>
                </a:path>
              </a:pathLst>
            </a:custGeom>
            <a:ln w="28575">
              <a:solidFill>
                <a:srgbClr val="797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 descr=""/>
          <p:cNvSpPr txBox="1"/>
          <p:nvPr/>
        </p:nvSpPr>
        <p:spPr>
          <a:xfrm>
            <a:off x="2551810" y="3600132"/>
            <a:ext cx="6151880" cy="2059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22580">
              <a:lnSpc>
                <a:spcPct val="100000"/>
              </a:lnSpc>
              <a:spcBef>
                <a:spcPts val="125"/>
              </a:spcBef>
              <a:tabLst>
                <a:tab pos="1925320" algn="l"/>
                <a:tab pos="3749040" algn="l"/>
                <a:tab pos="4980305" algn="l"/>
              </a:tabLst>
            </a:pPr>
            <a:r>
              <a:rPr dirty="0" sz="1550" spc="-10">
                <a:latin typeface="Arial MT"/>
                <a:cs typeface="Arial MT"/>
              </a:rPr>
              <a:t>Carrera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Coordinados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Sagital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Lanzamiento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65"/>
              </a:spcBef>
            </a:pPr>
            <a:endParaRPr sz="1550">
              <a:latin typeface="Arial MT"/>
              <a:cs typeface="Arial MT"/>
            </a:endParaRPr>
          </a:p>
          <a:p>
            <a:pPr marL="68580">
              <a:lnSpc>
                <a:spcPct val="100000"/>
              </a:lnSpc>
              <a:tabLst>
                <a:tab pos="5055870" algn="l"/>
              </a:tabLst>
            </a:pPr>
            <a:r>
              <a:rPr dirty="0" sz="1550" spc="-10">
                <a:latin typeface="Arial MT"/>
                <a:cs typeface="Arial MT"/>
              </a:rPr>
              <a:t>Cuadrupedia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Recepción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60"/>
              </a:spcBef>
            </a:pPr>
            <a:endParaRPr sz="1550">
              <a:latin typeface="Arial MT"/>
              <a:cs typeface="Arial MT"/>
            </a:endParaRPr>
          </a:p>
          <a:p>
            <a:pPr marL="386715">
              <a:lnSpc>
                <a:spcPct val="100000"/>
              </a:lnSpc>
              <a:spcBef>
                <a:spcPts val="5"/>
              </a:spcBef>
              <a:tabLst>
                <a:tab pos="5123815" algn="l"/>
              </a:tabLst>
            </a:pPr>
            <a:r>
              <a:rPr dirty="0" sz="1550" spc="-10">
                <a:latin typeface="Arial MT"/>
                <a:cs typeface="Arial MT"/>
              </a:rPr>
              <a:t>Trepa</a:t>
            </a:r>
            <a:r>
              <a:rPr dirty="0" sz="1550">
                <a:latin typeface="Arial MT"/>
                <a:cs typeface="Arial MT"/>
              </a:rPr>
              <a:t>	</a:t>
            </a:r>
            <a:r>
              <a:rPr dirty="0" sz="1550" spc="-10">
                <a:latin typeface="Arial MT"/>
                <a:cs typeface="Arial MT"/>
              </a:rPr>
              <a:t>Impactos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60"/>
              </a:spcBef>
            </a:pPr>
            <a:endParaRPr sz="15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550" spc="-10">
                <a:latin typeface="Arial MT"/>
                <a:cs typeface="Arial MT"/>
              </a:rPr>
              <a:t>Deslizamiento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3350" y="1942893"/>
              <a:ext cx="7167669" cy="1624235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1987" y="3771681"/>
              <a:ext cx="7177200" cy="814698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6" name="object 16" descr=""/>
          <p:cNvSpPr txBox="1"/>
          <p:nvPr/>
        </p:nvSpPr>
        <p:spPr>
          <a:xfrm>
            <a:off x="247650" y="1114425"/>
            <a:ext cx="7658100" cy="3714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8895" rIns="0" bIns="0" rtlCol="0" vert="horz">
            <a:spAutoFit/>
          </a:bodyPr>
          <a:lstStyle/>
          <a:p>
            <a:pPr algn="ctr" marL="66675">
              <a:lnSpc>
                <a:spcPct val="100000"/>
              </a:lnSpc>
              <a:spcBef>
                <a:spcPts val="38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Habilidades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motrices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050925" y="4039298"/>
            <a:ext cx="454342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b="1">
                <a:latin typeface="Arial"/>
                <a:cs typeface="Arial"/>
              </a:rPr>
              <a:t>2ª</a:t>
            </a:r>
            <a:r>
              <a:rPr dirty="0" sz="1550" spc="13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fase</a:t>
            </a:r>
            <a:r>
              <a:rPr dirty="0" sz="1550" spc="5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(7-9</a:t>
            </a:r>
            <a:r>
              <a:rPr dirty="0" sz="1550" spc="14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años):</a:t>
            </a:r>
            <a:r>
              <a:rPr dirty="0" sz="1550" spc="110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desarrollo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habilidades</a:t>
            </a:r>
            <a:r>
              <a:rPr dirty="0" sz="1550" spc="16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</p:txBody>
      </p:sp>
      <p:pic>
        <p:nvPicPr>
          <p:cNvPr id="18" name="object 1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81106" y="4990981"/>
            <a:ext cx="7177206" cy="719375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1667510" y="5213603"/>
            <a:ext cx="5092065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b="1">
                <a:latin typeface="Arial"/>
                <a:cs typeface="Arial"/>
              </a:rPr>
              <a:t>3ª</a:t>
            </a:r>
            <a:r>
              <a:rPr dirty="0" sz="1550" spc="11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fase</a:t>
            </a:r>
            <a:r>
              <a:rPr dirty="0" sz="1550" spc="4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(10-</a:t>
            </a:r>
            <a:r>
              <a:rPr dirty="0" sz="1550" spc="10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13</a:t>
            </a:r>
            <a:r>
              <a:rPr dirty="0" sz="1550" spc="13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años):</a:t>
            </a:r>
            <a:r>
              <a:rPr dirty="0" sz="1550" spc="65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iniciación</a:t>
            </a:r>
            <a:r>
              <a:rPr dirty="0" sz="1550" spc="12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habilidades</a:t>
            </a:r>
            <a:r>
              <a:rPr dirty="0" sz="1550" spc="14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específicas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6667500" y="3124136"/>
            <a:ext cx="1519555" cy="2043430"/>
            <a:chOff x="6667500" y="3124136"/>
            <a:chExt cx="1519555" cy="2043430"/>
          </a:xfrm>
        </p:grpSpPr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67500" y="3124136"/>
              <a:ext cx="804862" cy="804862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81875" y="4362386"/>
              <a:ext cx="804862" cy="804862"/>
            </a:xfrm>
            <a:prstGeom prst="rect">
              <a:avLst/>
            </a:prstGeom>
          </p:spPr>
        </p:pic>
      </p:grpSp>
      <p:sp>
        <p:nvSpPr>
          <p:cNvPr id="23" name="object 23" descr=""/>
          <p:cNvSpPr txBox="1"/>
          <p:nvPr/>
        </p:nvSpPr>
        <p:spPr>
          <a:xfrm>
            <a:off x="329882" y="1574228"/>
            <a:ext cx="7837170" cy="17424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Evolución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las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habilidades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motrices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básicas</a:t>
            </a:r>
            <a:r>
              <a:rPr dirty="0" sz="1800" spc="-65" b="1">
                <a:latin typeface="Arial"/>
                <a:cs typeface="Arial"/>
              </a:rPr>
              <a:t> </a:t>
            </a:r>
            <a:r>
              <a:rPr dirty="0" sz="1800">
                <a:latin typeface="Tahoma"/>
                <a:cs typeface="Tahoma"/>
              </a:rPr>
              <a:t>(Sánchez</a:t>
            </a:r>
            <a:r>
              <a:rPr dirty="0" sz="1800" spc="3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Bañuelos,</a:t>
            </a:r>
            <a:r>
              <a:rPr dirty="0" sz="1800" spc="-2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1984).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05"/>
              </a:spcBef>
            </a:pPr>
            <a:endParaRPr sz="1800">
              <a:latin typeface="Tahoma"/>
              <a:cs typeface="Tahoma"/>
            </a:endParaRPr>
          </a:p>
          <a:p>
            <a:pPr marL="123825">
              <a:lnSpc>
                <a:spcPct val="100000"/>
              </a:lnSpc>
            </a:pPr>
            <a:r>
              <a:rPr dirty="0" sz="1550" b="1">
                <a:latin typeface="Arial"/>
                <a:cs typeface="Arial"/>
              </a:rPr>
              <a:t>1ª</a:t>
            </a:r>
            <a:r>
              <a:rPr dirty="0" sz="1550" spc="114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fase</a:t>
            </a:r>
            <a:r>
              <a:rPr dirty="0" sz="1550" spc="4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(4-6</a:t>
            </a:r>
            <a:r>
              <a:rPr dirty="0" sz="1550" spc="12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años):</a:t>
            </a:r>
            <a:r>
              <a:rPr dirty="0" sz="1550" spc="95" b="1">
                <a:latin typeface="Arial"/>
                <a:cs typeface="Arial"/>
              </a:rPr>
              <a:t> </a:t>
            </a:r>
            <a:r>
              <a:rPr dirty="0" sz="1550">
                <a:latin typeface="Arial MT"/>
                <a:cs typeface="Arial MT"/>
              </a:rPr>
              <a:t>inicio</a:t>
            </a:r>
            <a:r>
              <a:rPr dirty="0" sz="1550" spc="13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habilidades</a:t>
            </a:r>
            <a:r>
              <a:rPr dirty="0" sz="1550" spc="6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  <a:p>
            <a:pPr marL="123825">
              <a:lnSpc>
                <a:spcPct val="100000"/>
              </a:lnSpc>
              <a:spcBef>
                <a:spcPts val="395"/>
              </a:spcBef>
            </a:pPr>
            <a:r>
              <a:rPr dirty="0" sz="1550">
                <a:latin typeface="Arial MT"/>
                <a:cs typeface="Arial MT"/>
              </a:rPr>
              <a:t>Tareas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motrices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habituales.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caminar,</a:t>
            </a:r>
            <a:r>
              <a:rPr dirty="0" sz="1550" spc="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empujar,</a:t>
            </a:r>
            <a:r>
              <a:rPr dirty="0" sz="1550" spc="7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correr,</a:t>
            </a:r>
            <a:r>
              <a:rPr dirty="0" sz="1550" spc="6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saltar...</a:t>
            </a:r>
            <a:endParaRPr sz="1550">
              <a:latin typeface="Arial MT"/>
              <a:cs typeface="Arial MT"/>
            </a:endParaRPr>
          </a:p>
          <a:p>
            <a:pPr marL="123825">
              <a:lnSpc>
                <a:spcPct val="100000"/>
              </a:lnSpc>
              <a:spcBef>
                <a:spcPts val="470"/>
              </a:spcBef>
            </a:pP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13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utilizan</a:t>
            </a:r>
            <a:r>
              <a:rPr dirty="0" sz="1550" spc="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estrategias</a:t>
            </a:r>
            <a:r>
              <a:rPr dirty="0" sz="1550" spc="15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exploración</a:t>
            </a:r>
            <a:r>
              <a:rPr dirty="0" sz="1550" spc="4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y</a:t>
            </a:r>
            <a:r>
              <a:rPr dirty="0" sz="1550" spc="145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descubrimiento.</a:t>
            </a:r>
            <a:endParaRPr sz="1550">
              <a:latin typeface="Arial MT"/>
              <a:cs typeface="Arial MT"/>
            </a:endParaRPr>
          </a:p>
          <a:p>
            <a:pPr marL="123825">
              <a:lnSpc>
                <a:spcPct val="100000"/>
              </a:lnSpc>
              <a:spcBef>
                <a:spcPts val="470"/>
              </a:spcBef>
            </a:pPr>
            <a:r>
              <a:rPr dirty="0" sz="1550">
                <a:latin typeface="Arial MT"/>
                <a:cs typeface="Arial MT"/>
              </a:rPr>
              <a:t>Se</a:t>
            </a:r>
            <a:r>
              <a:rPr dirty="0" sz="1550" spc="7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emplean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juegos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libres</a:t>
            </a:r>
            <a:r>
              <a:rPr dirty="0" sz="1550" spc="9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o</a:t>
            </a:r>
            <a:r>
              <a:rPr dirty="0" sz="1550" spc="5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de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baja</a:t>
            </a:r>
            <a:r>
              <a:rPr dirty="0" sz="1550" spc="80">
                <a:latin typeface="Arial MT"/>
                <a:cs typeface="Arial MT"/>
              </a:rPr>
              <a:t> </a:t>
            </a:r>
            <a:r>
              <a:rPr dirty="0" sz="1550" spc="-10">
                <a:latin typeface="Arial MT"/>
                <a:cs typeface="Arial MT"/>
              </a:rPr>
              <a:t>organización.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2860" rIns="0" bIns="0" rtlCol="0" vert="horz">
            <a:spAutoFit/>
          </a:bodyPr>
          <a:lstStyle/>
          <a:p>
            <a:pPr marL="2527300">
              <a:lnSpc>
                <a:spcPct val="100000"/>
              </a:lnSpc>
              <a:spcBef>
                <a:spcPts val="18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2" name="object 12" descr=""/>
          <p:cNvSpPr txBox="1"/>
          <p:nvPr/>
        </p:nvSpPr>
        <p:spPr>
          <a:xfrm>
            <a:off x="247650" y="1114425"/>
            <a:ext cx="7658100" cy="371475"/>
          </a:xfrm>
          <a:prstGeom prst="rect">
            <a:avLst/>
          </a:prstGeom>
          <a:solidFill>
            <a:srgbClr val="D1282D"/>
          </a:solidFill>
        </p:spPr>
        <p:txBody>
          <a:bodyPr wrap="square" lIns="0" tIns="48895" rIns="0" bIns="0" rtlCol="0" vert="horz">
            <a:spAutoFit/>
          </a:bodyPr>
          <a:lstStyle/>
          <a:p>
            <a:pPr algn="ctr" marL="66675">
              <a:lnSpc>
                <a:spcPct val="100000"/>
              </a:lnSpc>
              <a:spcBef>
                <a:spcPts val="38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Habilidades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motrices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8175" y="1485900"/>
            <a:ext cx="7029450" cy="5238750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0" y="400050"/>
            <a:ext cx="8162925" cy="561975"/>
          </a:xfrm>
          <a:custGeom>
            <a:avLst/>
            <a:gdLst/>
            <a:ahLst/>
            <a:cxnLst/>
            <a:rect l="l" t="t" r="r" b="b"/>
            <a:pathLst>
              <a:path w="8162925" h="561975">
                <a:moveTo>
                  <a:pt x="8162925" y="0"/>
                </a:moveTo>
                <a:lnTo>
                  <a:pt x="0" y="0"/>
                </a:lnTo>
                <a:lnTo>
                  <a:pt x="0" y="561975"/>
                </a:lnTo>
                <a:lnTo>
                  <a:pt x="8162925" y="561975"/>
                </a:lnTo>
                <a:lnTo>
                  <a:pt x="8162925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514980" y="409574"/>
            <a:ext cx="4053204" cy="3924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7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3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  <p:sp>
        <p:nvSpPr>
          <p:cNvPr id="13" name="object 13" descr=""/>
          <p:cNvSpPr/>
          <p:nvPr/>
        </p:nvSpPr>
        <p:spPr>
          <a:xfrm>
            <a:off x="247650" y="942975"/>
            <a:ext cx="7658100" cy="381000"/>
          </a:xfrm>
          <a:custGeom>
            <a:avLst/>
            <a:gdLst/>
            <a:ahLst/>
            <a:cxnLst/>
            <a:rect l="l" t="t" r="r" b="b"/>
            <a:pathLst>
              <a:path w="7658100" h="381000">
                <a:moveTo>
                  <a:pt x="7658100" y="0"/>
                </a:moveTo>
                <a:lnTo>
                  <a:pt x="0" y="0"/>
                </a:lnTo>
                <a:lnTo>
                  <a:pt x="0" y="381000"/>
                </a:lnTo>
                <a:lnTo>
                  <a:pt x="7658100" y="381000"/>
                </a:lnTo>
                <a:lnTo>
                  <a:pt x="7658100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2785745" y="981392"/>
            <a:ext cx="264922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Habilidades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motrices</a:t>
            </a:r>
            <a:r>
              <a:rPr dirty="0" sz="1550" spc="1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básicas</a:t>
            </a:r>
            <a:endParaRPr sz="1550">
              <a:latin typeface="Arial MT"/>
              <a:cs typeface="Arial MT"/>
            </a:endParaRPr>
          </a:p>
        </p:txBody>
      </p:sp>
      <p:graphicFrame>
        <p:nvGraphicFramePr>
          <p:cNvPr id="15" name="object 15" descr=""/>
          <p:cNvGraphicFramePr>
            <a:graphicFrameLocks noGrp="1"/>
          </p:cNvGraphicFramePr>
          <p:nvPr/>
        </p:nvGraphicFramePr>
        <p:xfrm>
          <a:off x="633412" y="1449197"/>
          <a:ext cx="7611109" cy="1416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7465"/>
                <a:gridCol w="2228850"/>
                <a:gridCol w="1445260"/>
              </a:tblGrid>
              <a:tr h="625475">
                <a:tc>
                  <a:txBody>
                    <a:bodyPr/>
                    <a:lstStyle/>
                    <a:p>
                      <a:pPr marL="63500">
                        <a:lnSpc>
                          <a:spcPts val="2105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Nombre</a:t>
                      </a:r>
                      <a:r>
                        <a:rPr dirty="0" sz="1800" spc="-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5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Curso: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2105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Tiempo: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77825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0"/>
                        </a:lnSpc>
                      </a:pPr>
                      <a:r>
                        <a:rPr dirty="0" sz="1800" spc="-10">
                          <a:latin typeface="Arial MT"/>
                          <a:cs typeface="Arial MT"/>
                        </a:rPr>
                        <a:t>Material: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2700">
                      <a:solidFill>
                        <a:srgbClr val="9395A9"/>
                      </a:solidFill>
                      <a:prstDash val="solid"/>
                    </a:lnT>
                    <a:lnB w="19050">
                      <a:solidFill>
                        <a:srgbClr val="979AAC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3384">
                <a:tc gridSpan="3">
                  <a:txBody>
                    <a:bodyPr/>
                    <a:lstStyle/>
                    <a:p>
                      <a:pPr marL="62865">
                        <a:lnSpc>
                          <a:spcPts val="2115"/>
                        </a:lnSpc>
                      </a:pPr>
                      <a:r>
                        <a:rPr dirty="0" sz="1800">
                          <a:latin typeface="Arial MT"/>
                          <a:cs typeface="Arial MT"/>
                        </a:rPr>
                        <a:t>Objetivo</a:t>
                      </a:r>
                      <a:r>
                        <a:rPr dirty="0" sz="1800" spc="-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800" spc="-10">
                          <a:latin typeface="Arial MT"/>
                          <a:cs typeface="Arial MT"/>
                        </a:rPr>
                        <a:t>sesión: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B="0" marT="0">
                    <a:lnL w="12700">
                      <a:solidFill>
                        <a:srgbClr val="9395A9"/>
                      </a:solidFill>
                      <a:prstDash val="solid"/>
                    </a:lnL>
                    <a:lnR w="12700">
                      <a:solidFill>
                        <a:srgbClr val="9395A9"/>
                      </a:solidFill>
                      <a:prstDash val="solid"/>
                    </a:lnR>
                    <a:lnT w="19050">
                      <a:solidFill>
                        <a:srgbClr val="979AAC"/>
                      </a:solidFill>
                      <a:prstDash val="solid"/>
                    </a:lnT>
                    <a:lnB w="12700">
                      <a:solidFill>
                        <a:srgbClr val="9395A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16" name="object 16" descr=""/>
          <p:cNvGraphicFramePr>
            <a:graphicFrameLocks noGrp="1"/>
          </p:cNvGraphicFramePr>
          <p:nvPr/>
        </p:nvGraphicFramePr>
        <p:xfrm>
          <a:off x="642137" y="2964942"/>
          <a:ext cx="7610475" cy="28981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61104"/>
                <a:gridCol w="3761104"/>
              </a:tblGrid>
              <a:tr h="453390">
                <a:tc gridSpan="2"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800" b="1">
                          <a:latin typeface="Arial"/>
                          <a:cs typeface="Arial"/>
                        </a:rPr>
                        <a:t>Decreto</a:t>
                      </a:r>
                      <a:r>
                        <a:rPr dirty="0" sz="18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latin typeface="Arial"/>
                          <a:cs typeface="Arial"/>
                        </a:rPr>
                        <a:t>36/</a:t>
                      </a:r>
                      <a:r>
                        <a:rPr dirty="0" sz="1800" spc="-20" b="1">
                          <a:latin typeface="Arial"/>
                          <a:cs typeface="Arial"/>
                        </a:rPr>
                        <a:t> 2022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3411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COMPETENCIA</a:t>
                      </a:r>
                      <a:r>
                        <a:rPr dirty="0" sz="1550" spc="1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ESPECÍFICA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 marR="640715">
                        <a:lnSpc>
                          <a:spcPts val="195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</a:t>
                      </a:r>
                      <a:r>
                        <a:rPr dirty="0" sz="1550" spc="7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Progresar</a:t>
                      </a:r>
                      <a:r>
                        <a:rPr dirty="0" sz="1550" spc="1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conocimiento</a:t>
                      </a:r>
                      <a:r>
                        <a:rPr dirty="0" sz="1550" spc="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su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[…]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CRITERIO</a:t>
                      </a:r>
                      <a:r>
                        <a:rPr dirty="0" sz="1550" spc="2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EVALUACIÓN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5885" marR="175260">
                        <a:lnSpc>
                          <a:spcPts val="1950"/>
                        </a:lnSpc>
                        <a:spcBef>
                          <a:spcPts val="5"/>
                        </a:spcBef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1.3</a:t>
                      </a:r>
                      <a:r>
                        <a:rPr dirty="0" sz="1550" spc="14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Manejar</a:t>
                      </a:r>
                      <a:r>
                        <a:rPr dirty="0" sz="1550" spc="1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diferentes</a:t>
                      </a:r>
                      <a:r>
                        <a:rPr dirty="0" sz="1550" spc="7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objetos,</a:t>
                      </a:r>
                      <a:r>
                        <a:rPr dirty="0" sz="1550" spc="1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útiles</a:t>
                      </a:r>
                      <a:r>
                        <a:rPr dirty="0" sz="1550" spc="17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50">
                          <a:latin typeface="Arial MT"/>
                          <a:cs typeface="Arial MT"/>
                        </a:rPr>
                        <a:t>y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herramientas</a:t>
                      </a:r>
                      <a:r>
                        <a:rPr dirty="0" sz="1550" spc="10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juego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en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la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realización</a:t>
                      </a:r>
                      <a:r>
                        <a:rPr dirty="0" sz="1550" spc="14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tareas</a:t>
                      </a:r>
                      <a:r>
                        <a:rPr dirty="0" sz="1550" spc="16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cotidianas.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BLOQUE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15"/>
                        </a:spcBef>
                        <a:tabLst>
                          <a:tab pos="434975" algn="l"/>
                        </a:tabLst>
                      </a:pPr>
                      <a:r>
                        <a:rPr dirty="0" sz="1550" spc="-25">
                          <a:latin typeface="Arial MT"/>
                          <a:cs typeface="Arial MT"/>
                        </a:rPr>
                        <a:t>A.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	El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cuerpo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1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control</a:t>
                      </a:r>
                      <a:r>
                        <a:rPr dirty="0" sz="1550" spc="1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del</a:t>
                      </a:r>
                      <a:r>
                        <a:rPr dirty="0" sz="1550" spc="9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mismo.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C.</a:t>
                      </a:r>
                      <a:r>
                        <a:rPr dirty="0" sz="1550" spc="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Hábitos</a:t>
                      </a:r>
                      <a:r>
                        <a:rPr dirty="0" sz="1550" spc="8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6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vida</a:t>
                      </a:r>
                      <a:r>
                        <a:rPr dirty="0" sz="1550" spc="6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saludable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550" spc="-10">
                          <a:latin typeface="Arial MT"/>
                          <a:cs typeface="Arial MT"/>
                        </a:rPr>
                        <a:t>CONTENIDOS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381635" marR="187325" indent="-286385">
                        <a:lnSpc>
                          <a:spcPts val="1950"/>
                        </a:lnSpc>
                        <a:spcBef>
                          <a:spcPts val="5"/>
                        </a:spcBef>
                        <a:buChar char="-"/>
                        <a:tabLst>
                          <a:tab pos="38163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El</a:t>
                      </a:r>
                      <a:r>
                        <a:rPr dirty="0" sz="1550" spc="13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movimiento.</a:t>
                      </a:r>
                      <a:r>
                        <a:rPr dirty="0" sz="1550" spc="1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Habilidades</a:t>
                      </a:r>
                      <a:r>
                        <a:rPr dirty="0" sz="1550" spc="15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básicas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10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locomoción</a:t>
                      </a:r>
                      <a:r>
                        <a:rPr dirty="0" sz="1550" spc="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y</a:t>
                      </a:r>
                      <a:r>
                        <a:rPr dirty="0" sz="1550" spc="12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manipulativas.</a:t>
                      </a:r>
                      <a:endParaRPr sz="1550">
                        <a:latin typeface="Arial MT"/>
                        <a:cs typeface="Arial MT"/>
                      </a:endParaRPr>
                    </a:p>
                    <a:p>
                      <a:pPr marL="381635" marR="454025" indent="-286385">
                        <a:lnSpc>
                          <a:spcPct val="100899"/>
                        </a:lnSpc>
                        <a:buChar char="-"/>
                        <a:tabLst>
                          <a:tab pos="381635" algn="l"/>
                        </a:tabLst>
                      </a:pPr>
                      <a:r>
                        <a:rPr dirty="0" sz="1550">
                          <a:latin typeface="Arial MT"/>
                          <a:cs typeface="Arial MT"/>
                        </a:rPr>
                        <a:t>Actividad</a:t>
                      </a:r>
                      <a:r>
                        <a:rPr dirty="0" sz="1550" spc="9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física</a:t>
                      </a:r>
                      <a:r>
                        <a:rPr dirty="0" sz="1550" spc="1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estructurada</a:t>
                      </a:r>
                      <a:r>
                        <a:rPr dirty="0" sz="1550" spc="18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25">
                          <a:latin typeface="Arial MT"/>
                          <a:cs typeface="Arial MT"/>
                        </a:rPr>
                        <a:t>con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diferentes</a:t>
                      </a:r>
                      <a:r>
                        <a:rPr dirty="0" sz="1550" spc="125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grados</a:t>
                      </a:r>
                      <a:r>
                        <a:rPr dirty="0" sz="1550" spc="130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>
                          <a:latin typeface="Arial MT"/>
                          <a:cs typeface="Arial MT"/>
                        </a:rPr>
                        <a:t>de</a:t>
                      </a:r>
                      <a:r>
                        <a:rPr dirty="0" sz="1550" spc="114">
                          <a:latin typeface="Arial MT"/>
                          <a:cs typeface="Arial MT"/>
                        </a:rPr>
                        <a:t> </a:t>
                      </a:r>
                      <a:r>
                        <a:rPr dirty="0" sz="1550" spc="-10">
                          <a:latin typeface="Arial MT"/>
                          <a:cs typeface="Arial MT"/>
                        </a:rPr>
                        <a:t>intensidad.</a:t>
                      </a:r>
                      <a:endParaRPr sz="1550">
                        <a:latin typeface="Arial MT"/>
                        <a:cs typeface="Arial MT"/>
                      </a:endParaRPr>
                    </a:p>
                  </a:txBody>
                  <a:tcPr marL="0" marR="0" marB="0" marT="55244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11175" y="859853"/>
            <a:ext cx="7455534" cy="59258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00" spc="-10" b="1">
                <a:latin typeface="Arial"/>
                <a:cs typeface="Arial"/>
              </a:rPr>
              <a:t>BIBLIOGRAFÍA:</a:t>
            </a:r>
            <a:endParaRPr sz="1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0"/>
              </a:spcBef>
            </a:pPr>
            <a:endParaRPr sz="17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700">
                <a:latin typeface="Arial MT"/>
                <a:cs typeface="Arial MT"/>
              </a:rPr>
              <a:t>Batalla,</a:t>
            </a:r>
            <a:r>
              <a:rPr dirty="0" sz="1700" spc="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A.</a:t>
            </a:r>
            <a:r>
              <a:rPr dirty="0" sz="1700" spc="14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(2000).</a:t>
            </a:r>
            <a:r>
              <a:rPr dirty="0" sz="1700" spc="13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Habilidades</a:t>
            </a:r>
            <a:r>
              <a:rPr dirty="0" sz="1700" spc="1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motrices.</a:t>
            </a:r>
            <a:r>
              <a:rPr dirty="0" sz="1700" spc="13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INDE.</a:t>
            </a: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endParaRPr sz="1700">
              <a:latin typeface="Arial MT"/>
              <a:cs typeface="Arial MT"/>
            </a:endParaRPr>
          </a:p>
          <a:p>
            <a:pPr marL="12700" marR="494030">
              <a:lnSpc>
                <a:spcPct val="103099"/>
              </a:lnSpc>
              <a:spcBef>
                <a:spcPts val="5"/>
              </a:spcBef>
            </a:pPr>
            <a:r>
              <a:rPr dirty="0" sz="1700">
                <a:latin typeface="Arial MT"/>
                <a:cs typeface="Arial MT"/>
              </a:rPr>
              <a:t>Cañizares,</a:t>
            </a:r>
            <a:r>
              <a:rPr dirty="0" sz="1700" spc="9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J.,</a:t>
            </a:r>
            <a:r>
              <a:rPr dirty="0" sz="1700" spc="10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&amp;</a:t>
            </a:r>
            <a:r>
              <a:rPr dirty="0" sz="1700" spc="9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Carbonero,</a:t>
            </a:r>
            <a:r>
              <a:rPr dirty="0" sz="1700" spc="10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C.</a:t>
            </a:r>
            <a:r>
              <a:rPr dirty="0" sz="1700" spc="9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(2017).</a:t>
            </a:r>
            <a:r>
              <a:rPr dirty="0" sz="1700" spc="235">
                <a:latin typeface="Arial MT"/>
                <a:cs typeface="Arial MT"/>
              </a:rPr>
              <a:t> </a:t>
            </a:r>
            <a:r>
              <a:rPr dirty="0" sz="1700" i="1">
                <a:latin typeface="Arial"/>
                <a:cs typeface="Arial"/>
              </a:rPr>
              <a:t>Cómo</a:t>
            </a:r>
            <a:r>
              <a:rPr dirty="0" sz="1700" spc="15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mejorar</a:t>
            </a:r>
            <a:r>
              <a:rPr dirty="0" sz="1700" spc="16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las</a:t>
            </a:r>
            <a:r>
              <a:rPr dirty="0" sz="1700" spc="90" i="1">
                <a:latin typeface="Arial"/>
                <a:cs typeface="Arial"/>
              </a:rPr>
              <a:t> </a:t>
            </a:r>
            <a:r>
              <a:rPr dirty="0" sz="1700" spc="-10" i="1">
                <a:latin typeface="Arial"/>
                <a:cs typeface="Arial"/>
              </a:rPr>
              <a:t>capacidades </a:t>
            </a:r>
            <a:r>
              <a:rPr dirty="0" sz="1700" i="1">
                <a:latin typeface="Arial"/>
                <a:cs typeface="Arial"/>
              </a:rPr>
              <a:t>perceptivo-motrices,</a:t>
            </a:r>
            <a:r>
              <a:rPr dirty="0" sz="1700" spc="18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la</a:t>
            </a:r>
            <a:r>
              <a:rPr dirty="0" sz="1700" spc="14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lateralidad...</a:t>
            </a:r>
            <a:r>
              <a:rPr dirty="0" sz="1700" spc="18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en</a:t>
            </a:r>
            <a:r>
              <a:rPr dirty="0" sz="1700" spc="14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tu</a:t>
            </a:r>
            <a:r>
              <a:rPr dirty="0" sz="1700" spc="14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hijo.</a:t>
            </a:r>
            <a:r>
              <a:rPr dirty="0" sz="1700" spc="130" i="1">
                <a:latin typeface="Arial"/>
                <a:cs typeface="Arial"/>
              </a:rPr>
              <a:t> </a:t>
            </a:r>
            <a:r>
              <a:rPr dirty="0" sz="1700" spc="-10">
                <a:latin typeface="Arial MT"/>
                <a:cs typeface="Arial MT"/>
              </a:rPr>
              <a:t>Wanceulen.</a:t>
            </a: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17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700">
                <a:latin typeface="Arial MT"/>
                <a:cs typeface="Arial MT"/>
              </a:rPr>
              <a:t>Cratty,</a:t>
            </a:r>
            <a:r>
              <a:rPr dirty="0" sz="1700" spc="1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B.J.</a:t>
            </a:r>
            <a:r>
              <a:rPr dirty="0" sz="1700" spc="1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(1982).</a:t>
            </a:r>
            <a:r>
              <a:rPr dirty="0" sz="1700" spc="130">
                <a:latin typeface="Arial MT"/>
                <a:cs typeface="Arial MT"/>
              </a:rPr>
              <a:t> </a:t>
            </a:r>
            <a:r>
              <a:rPr dirty="0" sz="1700" i="1">
                <a:latin typeface="Arial"/>
                <a:cs typeface="Arial"/>
              </a:rPr>
              <a:t>Desarrollo</a:t>
            </a:r>
            <a:r>
              <a:rPr dirty="0" sz="1700" spc="114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perceptivo-motor</a:t>
            </a:r>
            <a:r>
              <a:rPr dirty="0" sz="1700" spc="14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en</a:t>
            </a:r>
            <a:r>
              <a:rPr dirty="0" sz="1700" spc="13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los</a:t>
            </a:r>
            <a:r>
              <a:rPr dirty="0" sz="1700" spc="15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niños</a:t>
            </a:r>
            <a:r>
              <a:rPr dirty="0" sz="1700">
                <a:latin typeface="Arial MT"/>
                <a:cs typeface="Arial MT"/>
              </a:rPr>
              <a:t>.</a:t>
            </a:r>
            <a:r>
              <a:rPr dirty="0" sz="1700" spc="125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Paidós.</a:t>
            </a: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65"/>
              </a:spcBef>
            </a:pPr>
            <a:endParaRPr sz="1700">
              <a:latin typeface="Arial MT"/>
              <a:cs typeface="Arial MT"/>
            </a:endParaRPr>
          </a:p>
          <a:p>
            <a:pPr algn="just" marL="12700" marR="5080">
              <a:lnSpc>
                <a:spcPct val="100899"/>
              </a:lnSpc>
            </a:pPr>
            <a:r>
              <a:rPr dirty="0" sz="1800">
                <a:latin typeface="Arial MT"/>
                <a:cs typeface="Arial MT"/>
              </a:rPr>
              <a:t>Decreto</a:t>
            </a:r>
            <a:r>
              <a:rPr dirty="0" sz="1800" spc="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36/2022,</a:t>
            </a:r>
            <a:r>
              <a:rPr dirty="0" sz="1800" spc="1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8</a:t>
            </a:r>
            <a:r>
              <a:rPr dirty="0" sz="1800" spc="1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junio,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del</a:t>
            </a:r>
            <a:r>
              <a:rPr dirty="0" sz="1800" spc="9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Consejo</a:t>
            </a:r>
            <a:r>
              <a:rPr dirty="0" sz="1800" spc="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Gobierno,</a:t>
            </a:r>
            <a:r>
              <a:rPr dirty="0" sz="1800" spc="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por</a:t>
            </a:r>
            <a:r>
              <a:rPr dirty="0" sz="1800" spc="8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1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</a:t>
            </a:r>
            <a:r>
              <a:rPr dirty="0" sz="1800" spc="8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se </a:t>
            </a:r>
            <a:r>
              <a:rPr dirty="0" sz="1800">
                <a:latin typeface="Arial MT"/>
                <a:cs typeface="Arial MT"/>
              </a:rPr>
              <a:t>establece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Comunidad de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Madrid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 ordenación</a:t>
            </a:r>
            <a:r>
              <a:rPr dirty="0" sz="1800" spc="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y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el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currículo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la </a:t>
            </a:r>
            <a:r>
              <a:rPr dirty="0" sz="1800">
                <a:latin typeface="Arial MT"/>
                <a:cs typeface="Arial MT"/>
              </a:rPr>
              <a:t>etapa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Infantil.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Arial MT"/>
              <a:cs typeface="Arial MT"/>
            </a:endParaRPr>
          </a:p>
          <a:p>
            <a:pPr marL="12700" marR="8890">
              <a:lnSpc>
                <a:spcPct val="103000"/>
              </a:lnSpc>
              <a:tabLst>
                <a:tab pos="2287270" algn="l"/>
              </a:tabLst>
            </a:pPr>
            <a:r>
              <a:rPr dirty="0" sz="1700">
                <a:latin typeface="Arial MT"/>
                <a:cs typeface="Arial MT"/>
              </a:rPr>
              <a:t>Le</a:t>
            </a:r>
            <a:r>
              <a:rPr dirty="0" sz="1700" spc="2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Boulch,</a:t>
            </a:r>
            <a:r>
              <a:rPr dirty="0" sz="1700" spc="24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J.</a:t>
            </a:r>
            <a:r>
              <a:rPr dirty="0" sz="1700" spc="22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(1983).</a:t>
            </a:r>
            <a:r>
              <a:rPr dirty="0" sz="1700">
                <a:latin typeface="Arial MT"/>
                <a:cs typeface="Arial MT"/>
              </a:rPr>
              <a:t>	</a:t>
            </a:r>
            <a:r>
              <a:rPr dirty="0" sz="1700" i="1">
                <a:latin typeface="Arial"/>
                <a:cs typeface="Arial"/>
              </a:rPr>
              <a:t>El</a:t>
            </a:r>
            <a:r>
              <a:rPr dirty="0" sz="1700" spc="24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desarrollo</a:t>
            </a:r>
            <a:r>
              <a:rPr dirty="0" sz="1700" spc="30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psicomotor</a:t>
            </a:r>
            <a:r>
              <a:rPr dirty="0" sz="1700" spc="28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desde</a:t>
            </a:r>
            <a:r>
              <a:rPr dirty="0" sz="1700" spc="29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el</a:t>
            </a:r>
            <a:r>
              <a:rPr dirty="0" sz="1700" spc="29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nacimiento</a:t>
            </a:r>
            <a:r>
              <a:rPr dirty="0" sz="1700" spc="330" i="1">
                <a:latin typeface="Arial"/>
                <a:cs typeface="Arial"/>
              </a:rPr>
              <a:t> </a:t>
            </a:r>
            <a:r>
              <a:rPr dirty="0" sz="1700" spc="-10" i="1">
                <a:latin typeface="Arial"/>
                <a:cs typeface="Arial"/>
              </a:rPr>
              <a:t>hasta </a:t>
            </a:r>
            <a:r>
              <a:rPr dirty="0" sz="1700" i="1">
                <a:latin typeface="Arial"/>
                <a:cs typeface="Arial"/>
              </a:rPr>
              <a:t>los</a:t>
            </a:r>
            <a:r>
              <a:rPr dirty="0" sz="1700" spc="8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6</a:t>
            </a:r>
            <a:r>
              <a:rPr dirty="0" sz="1700" spc="7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años</a:t>
            </a:r>
            <a:r>
              <a:rPr dirty="0" sz="1700">
                <a:latin typeface="Arial MT"/>
                <a:cs typeface="Arial MT"/>
              </a:rPr>
              <a:t>.</a:t>
            </a:r>
            <a:r>
              <a:rPr dirty="0" sz="1700" spc="60">
                <a:latin typeface="Arial MT"/>
                <a:cs typeface="Arial MT"/>
              </a:rPr>
              <a:t> </a:t>
            </a:r>
            <a:r>
              <a:rPr dirty="0" sz="1700" spc="-10">
                <a:latin typeface="Arial MT"/>
                <a:cs typeface="Arial MT"/>
              </a:rPr>
              <a:t>Donate.</a:t>
            </a:r>
            <a:endParaRPr sz="1700">
              <a:latin typeface="Arial MT"/>
              <a:cs typeface="Arial MT"/>
            </a:endParaRPr>
          </a:p>
          <a:p>
            <a:pPr marL="12700" marR="223520">
              <a:lnSpc>
                <a:spcPts val="4210"/>
              </a:lnSpc>
              <a:spcBef>
                <a:spcPts val="495"/>
              </a:spcBef>
            </a:pPr>
            <a:r>
              <a:rPr dirty="0" sz="1700">
                <a:solidFill>
                  <a:srgbClr val="212121"/>
                </a:solidFill>
                <a:latin typeface="Arial MT"/>
                <a:cs typeface="Arial MT"/>
              </a:rPr>
              <a:t>Mosston,</a:t>
            </a:r>
            <a:r>
              <a:rPr dirty="0" sz="1700" spc="150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12121"/>
                </a:solidFill>
                <a:latin typeface="Arial MT"/>
                <a:cs typeface="Arial MT"/>
              </a:rPr>
              <a:t>M.,</a:t>
            </a:r>
            <a:r>
              <a:rPr dirty="0" sz="1700" spc="100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12121"/>
                </a:solidFill>
                <a:latin typeface="Arial MT"/>
                <a:cs typeface="Arial MT"/>
              </a:rPr>
              <a:t>&amp;</a:t>
            </a:r>
            <a:r>
              <a:rPr dirty="0" sz="1700" spc="-5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12121"/>
                </a:solidFill>
                <a:latin typeface="Arial MT"/>
                <a:cs typeface="Arial MT"/>
              </a:rPr>
              <a:t>Ashworth,</a:t>
            </a:r>
            <a:r>
              <a:rPr dirty="0" sz="1700" spc="135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12121"/>
                </a:solidFill>
                <a:latin typeface="Arial MT"/>
                <a:cs typeface="Arial MT"/>
              </a:rPr>
              <a:t>S.</a:t>
            </a:r>
            <a:r>
              <a:rPr dirty="0" sz="1700" spc="100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12121"/>
                </a:solidFill>
                <a:latin typeface="Arial MT"/>
                <a:cs typeface="Arial MT"/>
              </a:rPr>
              <a:t>(1993).</a:t>
            </a:r>
            <a:r>
              <a:rPr dirty="0" sz="1700" spc="100">
                <a:solidFill>
                  <a:srgbClr val="212121"/>
                </a:solidFill>
                <a:latin typeface="Arial MT"/>
                <a:cs typeface="Arial MT"/>
              </a:rPr>
              <a:t> </a:t>
            </a:r>
            <a:r>
              <a:rPr dirty="0" sz="1700" i="1">
                <a:solidFill>
                  <a:srgbClr val="212121"/>
                </a:solidFill>
                <a:latin typeface="Arial"/>
                <a:cs typeface="Arial"/>
              </a:rPr>
              <a:t>Teaching</a:t>
            </a:r>
            <a:r>
              <a:rPr dirty="0" sz="1700" spc="135" i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700" i="1">
                <a:solidFill>
                  <a:srgbClr val="212121"/>
                </a:solidFill>
                <a:latin typeface="Arial"/>
                <a:cs typeface="Arial"/>
              </a:rPr>
              <a:t>physical</a:t>
            </a:r>
            <a:r>
              <a:rPr dirty="0" sz="1700" spc="130" i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700" i="1">
                <a:solidFill>
                  <a:srgbClr val="212121"/>
                </a:solidFill>
                <a:latin typeface="Arial"/>
                <a:cs typeface="Arial"/>
              </a:rPr>
              <a:t>education.</a:t>
            </a:r>
            <a:r>
              <a:rPr dirty="0" sz="1700" spc="100" i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212121"/>
                </a:solidFill>
                <a:latin typeface="Arial MT"/>
                <a:cs typeface="Arial MT"/>
              </a:rPr>
              <a:t>Merrill. </a:t>
            </a:r>
            <a:r>
              <a:rPr dirty="0" sz="1700">
                <a:latin typeface="Arial MT"/>
                <a:cs typeface="Arial MT"/>
              </a:rPr>
              <a:t>Ruiz,</a:t>
            </a:r>
            <a:r>
              <a:rPr dirty="0" sz="1700" spc="110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L.M.</a:t>
            </a:r>
            <a:r>
              <a:rPr dirty="0" sz="1700" spc="12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(1987).</a:t>
            </a:r>
            <a:r>
              <a:rPr dirty="0" sz="1700" spc="130">
                <a:latin typeface="Arial MT"/>
                <a:cs typeface="Arial MT"/>
              </a:rPr>
              <a:t> </a:t>
            </a:r>
            <a:r>
              <a:rPr dirty="0" sz="1700" i="1">
                <a:latin typeface="Arial"/>
                <a:cs typeface="Arial"/>
              </a:rPr>
              <a:t>Desarrollo</a:t>
            </a:r>
            <a:r>
              <a:rPr dirty="0" sz="1700" spc="12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motor</a:t>
            </a:r>
            <a:r>
              <a:rPr dirty="0" sz="1700" spc="14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y</a:t>
            </a:r>
            <a:r>
              <a:rPr dirty="0" sz="1700" spc="13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actividades</a:t>
            </a:r>
            <a:r>
              <a:rPr dirty="0" sz="1700" spc="180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físicas.</a:t>
            </a:r>
            <a:r>
              <a:rPr dirty="0" sz="1700" spc="125" i="1">
                <a:latin typeface="Arial"/>
                <a:cs typeface="Arial"/>
              </a:rPr>
              <a:t> </a:t>
            </a:r>
            <a:r>
              <a:rPr dirty="0" sz="1700" spc="-10">
                <a:latin typeface="Arial MT"/>
                <a:cs typeface="Arial MT"/>
              </a:rPr>
              <a:t>Gymnos.</a:t>
            </a:r>
            <a:endParaRPr sz="17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660"/>
              </a:spcBef>
            </a:pPr>
            <a:r>
              <a:rPr dirty="0" sz="1700">
                <a:latin typeface="Arial MT"/>
                <a:cs typeface="Arial MT"/>
              </a:rPr>
              <a:t>San</a:t>
            </a:r>
            <a:r>
              <a:rPr dirty="0" sz="1700" spc="375">
                <a:latin typeface="Arial MT"/>
                <a:cs typeface="Arial MT"/>
              </a:rPr>
              <a:t> </a:t>
            </a:r>
            <a:r>
              <a:rPr dirty="0" sz="1700">
                <a:latin typeface="Arial MT"/>
                <a:cs typeface="Arial MT"/>
              </a:rPr>
              <a:t>h</a:t>
            </a:r>
            <a:r>
              <a:rPr dirty="0" sz="1700" spc="430">
                <a:latin typeface="Arial MT"/>
                <a:cs typeface="Arial MT"/>
              </a:rPr>
              <a:t>   </a:t>
            </a:r>
            <a:r>
              <a:rPr dirty="0" sz="1700" spc="-25">
                <a:latin typeface="Arial MT"/>
                <a:cs typeface="Arial MT"/>
              </a:rPr>
              <a:t>Bañ</a:t>
            </a:r>
            <a:endParaRPr sz="1700">
              <a:latin typeface="Arial MT"/>
              <a:cs typeface="Arial MT"/>
            </a:endParaRPr>
          </a:p>
          <a:p>
            <a:pPr marL="78740">
              <a:lnSpc>
                <a:spcPct val="100000"/>
              </a:lnSpc>
              <a:spcBef>
                <a:spcPts val="65"/>
              </a:spcBef>
              <a:tabLst>
                <a:tab pos="593725" algn="l"/>
              </a:tabLst>
            </a:pPr>
            <a:r>
              <a:rPr dirty="0" sz="1700" spc="-20" i="1">
                <a:latin typeface="Arial"/>
                <a:cs typeface="Arial"/>
              </a:rPr>
              <a:t>ísic</a:t>
            </a:r>
            <a:r>
              <a:rPr dirty="0" sz="1700" i="1">
                <a:latin typeface="Arial"/>
                <a:cs typeface="Arial"/>
              </a:rPr>
              <a:t>	y</a:t>
            </a:r>
            <a:r>
              <a:rPr dirty="0" sz="1700" spc="3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el</a:t>
            </a:r>
            <a:r>
              <a:rPr dirty="0" sz="1700" spc="25" i="1">
                <a:latin typeface="Arial"/>
                <a:cs typeface="Arial"/>
              </a:rPr>
              <a:t> </a:t>
            </a:r>
            <a:r>
              <a:rPr dirty="0" sz="1700" i="1">
                <a:latin typeface="Arial"/>
                <a:cs typeface="Arial"/>
              </a:rPr>
              <a:t>d</a:t>
            </a:r>
            <a:r>
              <a:rPr dirty="0" sz="1700" spc="30" i="1">
                <a:latin typeface="Arial"/>
                <a:cs typeface="Arial"/>
              </a:rPr>
              <a:t>  </a:t>
            </a:r>
            <a:r>
              <a:rPr dirty="0" sz="1700" spc="-25" i="1">
                <a:latin typeface="Arial"/>
                <a:cs typeface="Arial"/>
              </a:rPr>
              <a:t>por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09550" y="2476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7940" rIns="0" bIns="0" rtlCol="0" vert="horz">
            <a:spAutoFit/>
          </a:bodyPr>
          <a:lstStyle/>
          <a:p>
            <a:pPr marL="2563495">
              <a:lnSpc>
                <a:spcPct val="100000"/>
              </a:lnSpc>
              <a:spcBef>
                <a:spcPts val="220"/>
              </a:spcBef>
            </a:pPr>
            <a:r>
              <a:rPr dirty="0" sz="2400">
                <a:solidFill>
                  <a:srgbClr val="FFFFFF"/>
                </a:solidFill>
              </a:rPr>
              <a:t>TEMA</a:t>
            </a:r>
            <a:r>
              <a:rPr dirty="0" sz="2400" spc="-80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III.</a:t>
            </a:r>
            <a:r>
              <a:rPr dirty="0" sz="2400" spc="-85">
                <a:solidFill>
                  <a:srgbClr val="FFFFFF"/>
                </a:solidFill>
              </a:rPr>
              <a:t> </a:t>
            </a:r>
            <a:r>
              <a:rPr dirty="0" sz="2400">
                <a:solidFill>
                  <a:srgbClr val="FFFFFF"/>
                </a:solidFill>
              </a:rPr>
              <a:t>NOCIONES</a:t>
            </a:r>
            <a:r>
              <a:rPr dirty="0" sz="2400" spc="20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PRÁCTICAS</a:t>
            </a:r>
            <a:endParaRPr sz="24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81236"/>
              <a:ext cx="9144000" cy="407676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8450"/>
              <a:ext cx="9144000" cy="4019550"/>
            </a:xfrm>
            <a:custGeom>
              <a:avLst/>
              <a:gdLst/>
              <a:ahLst/>
              <a:cxnLst/>
              <a:rect l="l" t="t" r="r" b="b"/>
              <a:pathLst>
                <a:path w="9144000" h="4019550">
                  <a:moveTo>
                    <a:pt x="9144000" y="0"/>
                  </a:moveTo>
                  <a:lnTo>
                    <a:pt x="0" y="0"/>
                  </a:lnTo>
                  <a:lnTo>
                    <a:pt x="0" y="4019550"/>
                  </a:lnTo>
                  <a:lnTo>
                    <a:pt x="9144000" y="40195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3175" y="2486025"/>
            <a:ext cx="4057650" cy="10287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240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9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4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055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30"/>
              </a:spcBef>
            </a:pPr>
            <a:r>
              <a:rPr dirty="0"/>
              <a:t>MUCHAS</a:t>
            </a:r>
            <a:r>
              <a:rPr dirty="0" spc="-12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8" name="object 8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091308" y="3663632"/>
            <a:ext cx="5195570" cy="15309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 MT"/>
                <a:cs typeface="Arial MT"/>
              </a:rPr>
              <a:t>©2024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Beatriz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Polo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Recuero.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ts val="1650"/>
              </a:lnSpc>
              <a:spcBef>
                <a:spcPts val="130"/>
              </a:spcBef>
            </a:pPr>
            <a:r>
              <a:rPr dirty="0" sz="1400">
                <a:latin typeface="Arial MT"/>
                <a:cs typeface="Arial MT"/>
              </a:rPr>
              <a:t>Presentaciones de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asignatura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 Física </a:t>
            </a:r>
            <a:r>
              <a:rPr dirty="0" sz="1400" spc="-10">
                <a:latin typeface="Arial MT"/>
                <a:cs typeface="Arial MT"/>
              </a:rPr>
              <a:t>semipresencial (URJC).</a:t>
            </a:r>
            <a:r>
              <a:rPr dirty="0" sz="1400" spc="-11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Algunos</a:t>
            </a:r>
            <a:r>
              <a:rPr dirty="0" sz="1400" spc="-2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derechos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reservados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05"/>
              </a:lnSpc>
            </a:pPr>
            <a:r>
              <a:rPr dirty="0" sz="1400">
                <a:latin typeface="Arial MT"/>
                <a:cs typeface="Arial MT"/>
              </a:rPr>
              <a:t>Este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documento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-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distribuye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bajo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licencia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“Atribución-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64"/>
              </a:lnSpc>
              <a:spcBef>
                <a:spcPts val="45"/>
              </a:spcBef>
            </a:pPr>
            <a:r>
              <a:rPr dirty="0" sz="1400">
                <a:latin typeface="Arial MT"/>
                <a:cs typeface="Arial MT"/>
              </a:rPr>
              <a:t>Compartir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Igual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4.0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Internacional”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12700" marR="792480">
              <a:lnSpc>
                <a:spcPts val="1730"/>
              </a:lnSpc>
            </a:pPr>
            <a:r>
              <a:rPr dirty="0" sz="1400">
                <a:latin typeface="Arial MT"/>
                <a:cs typeface="Arial MT"/>
              </a:rPr>
              <a:t>Creative</a:t>
            </a:r>
            <a:r>
              <a:rPr dirty="0" sz="1400" spc="-3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Commons,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disponible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en </a:t>
            </a:r>
            <a:r>
              <a:rPr dirty="0" sz="1400" spc="-10">
                <a:solidFill>
                  <a:srgbClr val="0000FF"/>
                </a:solidFill>
                <a:latin typeface="Arial MT"/>
                <a:cs typeface="Arial MT"/>
              </a:rPr>
              <a:t>https://creativecommons.org/licenses/by-sa/4.0/deed.es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667500" y="4876800"/>
            <a:ext cx="771525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19725" y="5729787"/>
            <a:ext cx="350012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60"/>
              </a:lnSpc>
            </a:pPr>
            <a:r>
              <a:rPr dirty="0" sz="950">
                <a:latin typeface="Times New Roman"/>
                <a:cs typeface="Times New Roman"/>
              </a:rPr>
              <a:t>©2022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Beatriz</a:t>
            </a:r>
            <a:r>
              <a:rPr dirty="0" sz="950" spc="9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Polo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Recuero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latin typeface="Times New Roman"/>
                <a:cs typeface="Times New Roman"/>
              </a:rPr>
              <a:t>Algunos</a:t>
            </a:r>
            <a:r>
              <a:rPr dirty="0" sz="950" spc="16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derechos</a:t>
            </a:r>
            <a:r>
              <a:rPr dirty="0" sz="950" spc="16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Times New Roman"/>
                <a:cs typeface="Times New Roman"/>
              </a:rPr>
              <a:t>reservados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5400"/>
              </a:lnSpc>
            </a:pPr>
            <a:r>
              <a:rPr dirty="0" sz="950">
                <a:latin typeface="Times New Roman"/>
                <a:cs typeface="Times New Roman"/>
              </a:rPr>
              <a:t>Este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documento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se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distribuye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bajo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licencia</a:t>
            </a:r>
            <a:r>
              <a:rPr dirty="0" sz="950" spc="190">
                <a:latin typeface="Times New Roman"/>
                <a:cs typeface="Times New Roman"/>
              </a:rPr>
              <a:t> </a:t>
            </a:r>
            <a:r>
              <a:rPr dirty="0" sz="950">
                <a:latin typeface="Times New Roman"/>
                <a:cs typeface="Times New Roman"/>
              </a:rPr>
              <a:t>“Atribución-</a:t>
            </a:r>
            <a:r>
              <a:rPr dirty="0" sz="950" spc="-10">
                <a:latin typeface="Times New Roman"/>
                <a:cs typeface="Times New Roman"/>
              </a:rPr>
              <a:t>Compartir </a:t>
            </a:r>
            <a:r>
              <a:rPr dirty="0" sz="950" spc="10">
                <a:latin typeface="Times New Roman"/>
                <a:cs typeface="Times New Roman"/>
              </a:rPr>
              <a:t>Igual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4.0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Internacional”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Creative</a:t>
            </a:r>
            <a:r>
              <a:rPr dirty="0" sz="950" spc="13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Commons,</a:t>
            </a:r>
            <a:r>
              <a:rPr dirty="0" sz="950" spc="85">
                <a:latin typeface="Times New Roman"/>
                <a:cs typeface="Times New Roman"/>
              </a:rPr>
              <a:t> </a:t>
            </a:r>
            <a:r>
              <a:rPr dirty="0" sz="950" spc="10">
                <a:latin typeface="Times New Roman"/>
                <a:cs typeface="Times New Roman"/>
              </a:rPr>
              <a:t>disponible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Times New Roman"/>
                <a:cs typeface="Times New Roman"/>
              </a:rPr>
              <a:t>en </a:t>
            </a:r>
            <a:r>
              <a:rPr dirty="0" sz="95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https://creativecommons.org/licenses/by-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sa/4.0/deed.es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1885886"/>
            <a:ext cx="9144000" cy="4972685"/>
            <a:chOff x="0" y="1885886"/>
            <a:chExt cx="9144000" cy="49726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85886"/>
              <a:ext cx="9144000" cy="497211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943099"/>
              <a:ext cx="9144000" cy="4914900"/>
            </a:xfrm>
            <a:custGeom>
              <a:avLst/>
              <a:gdLst/>
              <a:ahLst/>
              <a:cxnLst/>
              <a:rect l="l" t="t" r="r" b="b"/>
              <a:pathLst>
                <a:path w="9144000" h="4914900">
                  <a:moveTo>
                    <a:pt x="9144000" y="0"/>
                  </a:moveTo>
                  <a:lnTo>
                    <a:pt x="0" y="0"/>
                  </a:lnTo>
                  <a:lnTo>
                    <a:pt x="0" y="4914900"/>
                  </a:lnTo>
                  <a:lnTo>
                    <a:pt x="9144000" y="49149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619625" y="3933825"/>
            <a:ext cx="4057650" cy="82867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3655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265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8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3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0795">
              <a:lnSpc>
                <a:spcPct val="100000"/>
              </a:lnSpc>
              <a:spcBef>
                <a:spcPts val="605"/>
              </a:spcBef>
            </a:pPr>
            <a:r>
              <a:rPr dirty="0" u="sng" sz="2000" spc="-1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17415" y="5019611"/>
            <a:ext cx="3901440" cy="943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0899"/>
              </a:lnSpc>
              <a:spcBef>
                <a:spcPts val="90"/>
              </a:spcBef>
            </a:pPr>
            <a:r>
              <a:rPr dirty="0" sz="1200">
                <a:latin typeface="Arial MT"/>
                <a:cs typeface="Arial MT"/>
              </a:rPr>
              <a:t>Presentaciones</a:t>
            </a:r>
            <a:r>
              <a:rPr dirty="0" sz="1200" spc="40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3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transparencias</a:t>
            </a:r>
            <a:r>
              <a:rPr dirty="0" sz="1200" spc="3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4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temas</a:t>
            </a:r>
            <a:r>
              <a:rPr dirty="0" sz="1200" spc="3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8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asignatura.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docente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abierto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Universidad </a:t>
            </a:r>
            <a:r>
              <a:rPr dirty="0" sz="1200">
                <a:latin typeface="Arial MT"/>
                <a:cs typeface="Arial MT"/>
              </a:rPr>
              <a:t>Rey</a:t>
            </a:r>
            <a:r>
              <a:rPr dirty="0" sz="1200" spc="114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Carlos.</a:t>
            </a:r>
            <a:r>
              <a:rPr dirty="0" sz="1200" spc="10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2103-</a:t>
            </a:r>
            <a:r>
              <a:rPr dirty="0" sz="1200" spc="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FÏSICA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Grado</a:t>
            </a:r>
            <a:r>
              <a:rPr dirty="0" sz="1200" spc="6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en </a:t>
            </a:r>
            <a:r>
              <a:rPr dirty="0" sz="1200">
                <a:latin typeface="Arial MT"/>
                <a:cs typeface="Arial MT"/>
              </a:rPr>
              <a:t>Educación</a:t>
            </a:r>
            <a:r>
              <a:rPr dirty="0" sz="1200" spc="-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Infantil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Semipresencial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(Vicálvaro)</a:t>
            </a:r>
            <a:endParaRPr sz="1200">
              <a:latin typeface="Arial MT"/>
              <a:cs typeface="Arial MT"/>
            </a:endParaRPr>
          </a:p>
          <a:p>
            <a:pPr algn="just" marL="12700">
              <a:lnSpc>
                <a:spcPts val="1425"/>
              </a:lnSpc>
            </a:pPr>
            <a:r>
              <a:rPr dirty="0" sz="1200">
                <a:latin typeface="Arial MT"/>
                <a:cs typeface="Arial MT"/>
              </a:rPr>
              <a:t>©2024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Beatriz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Polo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Recuero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Adrián</a:t>
            </a:r>
            <a:r>
              <a:rPr dirty="0" sz="1200" spc="-10">
                <a:latin typeface="Arial MT"/>
                <a:cs typeface="Arial MT"/>
              </a:rPr>
              <a:t> Solera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Alfonso</a:t>
            </a:r>
            <a:r>
              <a:rPr dirty="0" sz="1200" spc="-10" b="1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48560" y="495935"/>
            <a:ext cx="4128135" cy="99821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4385"/>
              </a:lnSpc>
              <a:spcBef>
                <a:spcPts val="130"/>
              </a:spcBef>
              <a:tabLst>
                <a:tab pos="2783840" algn="l"/>
              </a:tabLst>
            </a:pPr>
            <a:r>
              <a:rPr dirty="0" sz="3950" spc="-10">
                <a:solidFill>
                  <a:srgbClr val="D1282D"/>
                </a:solidFill>
              </a:rPr>
              <a:t>EDUCACIÓN</a:t>
            </a:r>
            <a:r>
              <a:rPr dirty="0" sz="3950">
                <a:solidFill>
                  <a:srgbClr val="D1282D"/>
                </a:solidFill>
              </a:rPr>
              <a:t>	</a:t>
            </a:r>
            <a:r>
              <a:rPr dirty="0" sz="3950" spc="-10">
                <a:solidFill>
                  <a:srgbClr val="D1282D"/>
                </a:solidFill>
              </a:rPr>
              <a:t>FÍSICA</a:t>
            </a:r>
            <a:endParaRPr sz="3950"/>
          </a:p>
          <a:p>
            <a:pPr algn="ctr">
              <a:lnSpc>
                <a:spcPts val="3245"/>
              </a:lnSpc>
            </a:pPr>
            <a:r>
              <a:rPr dirty="0" sz="3000">
                <a:solidFill>
                  <a:srgbClr val="D1282D"/>
                </a:solidFill>
              </a:rPr>
              <a:t>EDUCACIÓN</a:t>
            </a:r>
            <a:r>
              <a:rPr dirty="0" sz="3000" spc="-105">
                <a:solidFill>
                  <a:srgbClr val="D1282D"/>
                </a:solidFill>
              </a:rPr>
              <a:t> </a:t>
            </a:r>
            <a:r>
              <a:rPr dirty="0" sz="3000" spc="-10">
                <a:solidFill>
                  <a:srgbClr val="D1282D"/>
                </a:solidFill>
              </a:rPr>
              <a:t>INFANTIL</a:t>
            </a:r>
            <a:endParaRPr sz="3000"/>
          </a:p>
        </p:txBody>
      </p:sp>
      <p:sp>
        <p:nvSpPr>
          <p:cNvPr id="9" name="object 9" descr=""/>
          <p:cNvSpPr txBox="1"/>
          <p:nvPr/>
        </p:nvSpPr>
        <p:spPr>
          <a:xfrm>
            <a:off x="1000125" y="1895475"/>
            <a:ext cx="7677150" cy="1819275"/>
          </a:xfrm>
          <a:prstGeom prst="rect">
            <a:avLst/>
          </a:prstGeom>
          <a:solidFill>
            <a:srgbClr val="0D0D0D"/>
          </a:solidFill>
        </p:spPr>
        <p:txBody>
          <a:bodyPr wrap="square" lIns="0" tIns="15875" rIns="0" bIns="0" rtlCol="0" vert="horz">
            <a:spAutoFit/>
          </a:bodyPr>
          <a:lstStyle/>
          <a:p>
            <a:pPr algn="ctr" marL="11430">
              <a:lnSpc>
                <a:spcPct val="100000"/>
              </a:lnSpc>
              <a:spcBef>
                <a:spcPts val="12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IV.</a:t>
            </a:r>
            <a:endParaRPr sz="3000">
              <a:latin typeface="Calibri"/>
              <a:cs typeface="Calibri"/>
            </a:endParaRPr>
          </a:p>
          <a:p>
            <a:pPr algn="ctr" marL="8890">
              <a:lnSpc>
                <a:spcPct val="100000"/>
              </a:lnSpc>
              <a:spcBef>
                <a:spcPts val="1355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ADAPTADA</a:t>
            </a:r>
            <a:endParaRPr sz="3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11" name="object 11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7" name="object 2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743825" y="6057900"/>
            <a:ext cx="781050" cy="276225"/>
          </a:xfrm>
          <a:prstGeom prst="rect">
            <a:avLst/>
          </a:prstGeom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38150" y="1276413"/>
            <a:ext cx="8382634" cy="1019175"/>
            <a:chOff x="438150" y="1276413"/>
            <a:chExt cx="8382634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52437" y="1290700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8188261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88261" y="990600"/>
                  </a:lnTo>
                  <a:lnTo>
                    <a:pt x="8232162" y="984693"/>
                  </a:lnTo>
                  <a:lnTo>
                    <a:pt x="8271625" y="968026"/>
                  </a:lnTo>
                  <a:lnTo>
                    <a:pt x="8305069" y="942181"/>
                  </a:lnTo>
                  <a:lnTo>
                    <a:pt x="8330915" y="908736"/>
                  </a:lnTo>
                  <a:lnTo>
                    <a:pt x="8347581" y="869273"/>
                  </a:lnTo>
                  <a:lnTo>
                    <a:pt x="8353488" y="825373"/>
                  </a:lnTo>
                  <a:lnTo>
                    <a:pt x="8353488" y="165100"/>
                  </a:lnTo>
                  <a:lnTo>
                    <a:pt x="8347581" y="121208"/>
                  </a:lnTo>
                  <a:lnTo>
                    <a:pt x="8330915" y="81769"/>
                  </a:lnTo>
                  <a:lnTo>
                    <a:pt x="8305069" y="48355"/>
                  </a:lnTo>
                  <a:lnTo>
                    <a:pt x="8271625" y="22540"/>
                  </a:lnTo>
                  <a:lnTo>
                    <a:pt x="8232162" y="5897"/>
                  </a:lnTo>
                  <a:lnTo>
                    <a:pt x="8188261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2437" y="1290700"/>
              <a:ext cx="8354059" cy="990600"/>
            </a:xfrm>
            <a:custGeom>
              <a:avLst/>
              <a:gdLst/>
              <a:ahLst/>
              <a:cxnLst/>
              <a:rect l="l" t="t" r="r" b="b"/>
              <a:pathLst>
                <a:path w="8354059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88261" y="0"/>
                  </a:lnTo>
                  <a:lnTo>
                    <a:pt x="8232162" y="5897"/>
                  </a:lnTo>
                  <a:lnTo>
                    <a:pt x="8271625" y="22540"/>
                  </a:lnTo>
                  <a:lnTo>
                    <a:pt x="8305069" y="48355"/>
                  </a:lnTo>
                  <a:lnTo>
                    <a:pt x="8330915" y="81769"/>
                  </a:lnTo>
                  <a:lnTo>
                    <a:pt x="8347581" y="121208"/>
                  </a:lnTo>
                  <a:lnTo>
                    <a:pt x="8353488" y="165100"/>
                  </a:lnTo>
                  <a:lnTo>
                    <a:pt x="8353488" y="825373"/>
                  </a:lnTo>
                  <a:lnTo>
                    <a:pt x="8347581" y="869273"/>
                  </a:lnTo>
                  <a:lnTo>
                    <a:pt x="8330915" y="908736"/>
                  </a:lnTo>
                  <a:lnTo>
                    <a:pt x="8305069" y="942181"/>
                  </a:lnTo>
                  <a:lnTo>
                    <a:pt x="8271625" y="968026"/>
                  </a:lnTo>
                  <a:lnTo>
                    <a:pt x="8232162" y="984693"/>
                  </a:lnTo>
                  <a:lnTo>
                    <a:pt x="8188261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25462" y="1565274"/>
            <a:ext cx="4599305" cy="20040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NORMATIVA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05459" indent="-492759">
              <a:lnSpc>
                <a:spcPct val="100000"/>
              </a:lnSpc>
              <a:buAutoNum type="arabicPeriod"/>
              <a:tabLst>
                <a:tab pos="505459" algn="l"/>
              </a:tabLst>
            </a:pPr>
            <a:r>
              <a:rPr dirty="0" sz="2400">
                <a:latin typeface="Arial MT"/>
                <a:cs typeface="Arial MT"/>
              </a:rPr>
              <a:t>APLICACIONES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PRÁCTICAS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30145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128712" y="1547875"/>
              <a:ext cx="6220460" cy="561975"/>
            </a:xfrm>
            <a:custGeom>
              <a:avLst/>
              <a:gdLst/>
              <a:ahLst/>
              <a:cxnLst/>
              <a:rect l="l" t="t" r="r" b="b"/>
              <a:pathLst>
                <a:path w="6220459" h="561975">
                  <a:moveTo>
                    <a:pt x="6126162" y="0"/>
                  </a:moveTo>
                  <a:lnTo>
                    <a:pt x="93662" y="0"/>
                  </a:lnTo>
                  <a:lnTo>
                    <a:pt x="57205" y="7356"/>
                  </a:lnTo>
                  <a:lnTo>
                    <a:pt x="27433" y="27416"/>
                  </a:lnTo>
                  <a:lnTo>
                    <a:pt x="7360" y="57167"/>
                  </a:lnTo>
                  <a:lnTo>
                    <a:pt x="0" y="93599"/>
                  </a:lnTo>
                  <a:lnTo>
                    <a:pt x="0" y="468249"/>
                  </a:lnTo>
                  <a:lnTo>
                    <a:pt x="7360" y="504699"/>
                  </a:lnTo>
                  <a:lnTo>
                    <a:pt x="27433" y="534495"/>
                  </a:lnTo>
                  <a:lnTo>
                    <a:pt x="57205" y="554599"/>
                  </a:lnTo>
                  <a:lnTo>
                    <a:pt x="93662" y="561975"/>
                  </a:lnTo>
                  <a:lnTo>
                    <a:pt x="6126162" y="561975"/>
                  </a:lnTo>
                  <a:lnTo>
                    <a:pt x="6162613" y="554599"/>
                  </a:lnTo>
                  <a:lnTo>
                    <a:pt x="6192408" y="534495"/>
                  </a:lnTo>
                  <a:lnTo>
                    <a:pt x="6212512" y="504699"/>
                  </a:lnTo>
                  <a:lnTo>
                    <a:pt x="6219888" y="468249"/>
                  </a:lnTo>
                  <a:lnTo>
                    <a:pt x="6219888" y="93599"/>
                  </a:lnTo>
                  <a:lnTo>
                    <a:pt x="6212512" y="57167"/>
                  </a:lnTo>
                  <a:lnTo>
                    <a:pt x="6192408" y="27416"/>
                  </a:lnTo>
                  <a:lnTo>
                    <a:pt x="6162613" y="7356"/>
                  </a:lnTo>
                  <a:lnTo>
                    <a:pt x="6126162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128712" y="1547875"/>
              <a:ext cx="6220460" cy="561975"/>
            </a:xfrm>
            <a:custGeom>
              <a:avLst/>
              <a:gdLst/>
              <a:ahLst/>
              <a:cxnLst/>
              <a:rect l="l" t="t" r="r" b="b"/>
              <a:pathLst>
                <a:path w="6220459" h="561975">
                  <a:moveTo>
                    <a:pt x="0" y="93599"/>
                  </a:moveTo>
                  <a:lnTo>
                    <a:pt x="7360" y="57167"/>
                  </a:lnTo>
                  <a:lnTo>
                    <a:pt x="27433" y="27416"/>
                  </a:lnTo>
                  <a:lnTo>
                    <a:pt x="57205" y="7356"/>
                  </a:lnTo>
                  <a:lnTo>
                    <a:pt x="93662" y="0"/>
                  </a:lnTo>
                  <a:lnTo>
                    <a:pt x="6126162" y="0"/>
                  </a:lnTo>
                  <a:lnTo>
                    <a:pt x="6162613" y="7356"/>
                  </a:lnTo>
                  <a:lnTo>
                    <a:pt x="6192408" y="27416"/>
                  </a:lnTo>
                  <a:lnTo>
                    <a:pt x="6212512" y="57167"/>
                  </a:lnTo>
                  <a:lnTo>
                    <a:pt x="6219888" y="93599"/>
                  </a:lnTo>
                  <a:lnTo>
                    <a:pt x="6219888" y="468249"/>
                  </a:lnTo>
                  <a:lnTo>
                    <a:pt x="6212512" y="504699"/>
                  </a:lnTo>
                  <a:lnTo>
                    <a:pt x="6192408" y="534495"/>
                  </a:lnTo>
                  <a:lnTo>
                    <a:pt x="6162613" y="554599"/>
                  </a:lnTo>
                  <a:lnTo>
                    <a:pt x="6126162" y="561975"/>
                  </a:lnTo>
                  <a:lnTo>
                    <a:pt x="93662" y="561975"/>
                  </a:lnTo>
                  <a:lnTo>
                    <a:pt x="57205" y="554599"/>
                  </a:lnTo>
                  <a:lnTo>
                    <a:pt x="27433" y="534495"/>
                  </a:lnTo>
                  <a:lnTo>
                    <a:pt x="7360" y="504699"/>
                  </a:lnTo>
                  <a:lnTo>
                    <a:pt x="0" y="468249"/>
                  </a:lnTo>
                  <a:lnTo>
                    <a:pt x="0" y="9359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433826" y="3062351"/>
              <a:ext cx="1304925" cy="371475"/>
            </a:xfrm>
            <a:custGeom>
              <a:avLst/>
              <a:gdLst/>
              <a:ahLst/>
              <a:cxnLst/>
              <a:rect l="l" t="t" r="r" b="b"/>
              <a:pathLst>
                <a:path w="1304925" h="371475">
                  <a:moveTo>
                    <a:pt x="1242949" y="0"/>
                  </a:moveTo>
                  <a:lnTo>
                    <a:pt x="61849" y="0"/>
                  </a:lnTo>
                  <a:lnTo>
                    <a:pt x="37772" y="4859"/>
                  </a:lnTo>
                  <a:lnTo>
                    <a:pt x="18113" y="18113"/>
                  </a:lnTo>
                  <a:lnTo>
                    <a:pt x="4859" y="37772"/>
                  </a:lnTo>
                  <a:lnTo>
                    <a:pt x="0" y="61849"/>
                  </a:lnTo>
                  <a:lnTo>
                    <a:pt x="0" y="309499"/>
                  </a:lnTo>
                  <a:lnTo>
                    <a:pt x="4859" y="333595"/>
                  </a:lnTo>
                  <a:lnTo>
                    <a:pt x="18113" y="353298"/>
                  </a:lnTo>
                  <a:lnTo>
                    <a:pt x="37772" y="366595"/>
                  </a:lnTo>
                  <a:lnTo>
                    <a:pt x="61849" y="371475"/>
                  </a:lnTo>
                  <a:lnTo>
                    <a:pt x="1242949" y="371475"/>
                  </a:lnTo>
                  <a:lnTo>
                    <a:pt x="1267045" y="366595"/>
                  </a:lnTo>
                  <a:lnTo>
                    <a:pt x="1286748" y="353298"/>
                  </a:lnTo>
                  <a:lnTo>
                    <a:pt x="1300045" y="333595"/>
                  </a:lnTo>
                  <a:lnTo>
                    <a:pt x="1304925" y="309499"/>
                  </a:lnTo>
                  <a:lnTo>
                    <a:pt x="1304925" y="61849"/>
                  </a:lnTo>
                  <a:lnTo>
                    <a:pt x="1300045" y="37772"/>
                  </a:lnTo>
                  <a:lnTo>
                    <a:pt x="1286748" y="18113"/>
                  </a:lnTo>
                  <a:lnTo>
                    <a:pt x="1267045" y="4859"/>
                  </a:lnTo>
                  <a:lnTo>
                    <a:pt x="1242949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433826" y="3062351"/>
              <a:ext cx="1304925" cy="371475"/>
            </a:xfrm>
            <a:custGeom>
              <a:avLst/>
              <a:gdLst/>
              <a:ahLst/>
              <a:cxnLst/>
              <a:rect l="l" t="t" r="r" b="b"/>
              <a:pathLst>
                <a:path w="1304925" h="371475">
                  <a:moveTo>
                    <a:pt x="0" y="61849"/>
                  </a:moveTo>
                  <a:lnTo>
                    <a:pt x="4859" y="37772"/>
                  </a:lnTo>
                  <a:lnTo>
                    <a:pt x="18113" y="18113"/>
                  </a:lnTo>
                  <a:lnTo>
                    <a:pt x="37772" y="4859"/>
                  </a:lnTo>
                  <a:lnTo>
                    <a:pt x="61849" y="0"/>
                  </a:lnTo>
                  <a:lnTo>
                    <a:pt x="1242949" y="0"/>
                  </a:lnTo>
                  <a:lnTo>
                    <a:pt x="1267045" y="4859"/>
                  </a:lnTo>
                  <a:lnTo>
                    <a:pt x="1286748" y="18113"/>
                  </a:lnTo>
                  <a:lnTo>
                    <a:pt x="1300045" y="37772"/>
                  </a:lnTo>
                  <a:lnTo>
                    <a:pt x="1304925" y="61849"/>
                  </a:lnTo>
                  <a:lnTo>
                    <a:pt x="1304925" y="309499"/>
                  </a:lnTo>
                  <a:lnTo>
                    <a:pt x="1300045" y="333595"/>
                  </a:lnTo>
                  <a:lnTo>
                    <a:pt x="1286748" y="353298"/>
                  </a:lnTo>
                  <a:lnTo>
                    <a:pt x="1267045" y="366595"/>
                  </a:lnTo>
                  <a:lnTo>
                    <a:pt x="1242949" y="371475"/>
                  </a:lnTo>
                  <a:lnTo>
                    <a:pt x="61849" y="371475"/>
                  </a:lnTo>
                  <a:lnTo>
                    <a:pt x="37772" y="366595"/>
                  </a:lnTo>
                  <a:lnTo>
                    <a:pt x="18113" y="353298"/>
                  </a:lnTo>
                  <a:lnTo>
                    <a:pt x="4859" y="333595"/>
                  </a:lnTo>
                  <a:lnTo>
                    <a:pt x="0" y="309499"/>
                  </a:lnTo>
                  <a:lnTo>
                    <a:pt x="0" y="6184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329051" y="2157476"/>
              <a:ext cx="1514475" cy="342900"/>
            </a:xfrm>
            <a:custGeom>
              <a:avLst/>
              <a:gdLst/>
              <a:ahLst/>
              <a:cxnLst/>
              <a:rect l="l" t="t" r="r" b="b"/>
              <a:pathLst>
                <a:path w="1514475" h="342900">
                  <a:moveTo>
                    <a:pt x="1457325" y="0"/>
                  </a:moveTo>
                  <a:lnTo>
                    <a:pt x="57150" y="0"/>
                  </a:lnTo>
                  <a:lnTo>
                    <a:pt x="34879" y="4482"/>
                  </a:lnTo>
                  <a:lnTo>
                    <a:pt x="16716" y="16716"/>
                  </a:lnTo>
                  <a:lnTo>
                    <a:pt x="4482" y="34879"/>
                  </a:lnTo>
                  <a:lnTo>
                    <a:pt x="0" y="57150"/>
                  </a:lnTo>
                  <a:lnTo>
                    <a:pt x="0" y="285623"/>
                  </a:lnTo>
                  <a:lnTo>
                    <a:pt x="4482" y="307913"/>
                  </a:lnTo>
                  <a:lnTo>
                    <a:pt x="16716" y="326120"/>
                  </a:lnTo>
                  <a:lnTo>
                    <a:pt x="34879" y="338397"/>
                  </a:lnTo>
                  <a:lnTo>
                    <a:pt x="57150" y="342900"/>
                  </a:lnTo>
                  <a:lnTo>
                    <a:pt x="1457325" y="342900"/>
                  </a:lnTo>
                  <a:lnTo>
                    <a:pt x="1479542" y="338397"/>
                  </a:lnTo>
                  <a:lnTo>
                    <a:pt x="1497711" y="326120"/>
                  </a:lnTo>
                  <a:lnTo>
                    <a:pt x="1509974" y="307913"/>
                  </a:lnTo>
                  <a:lnTo>
                    <a:pt x="1514475" y="285623"/>
                  </a:lnTo>
                  <a:lnTo>
                    <a:pt x="1514475" y="57150"/>
                  </a:lnTo>
                  <a:lnTo>
                    <a:pt x="1509974" y="34879"/>
                  </a:lnTo>
                  <a:lnTo>
                    <a:pt x="1497711" y="16716"/>
                  </a:lnTo>
                  <a:lnTo>
                    <a:pt x="1479542" y="4482"/>
                  </a:lnTo>
                  <a:lnTo>
                    <a:pt x="1457325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329051" y="2157476"/>
              <a:ext cx="1514475" cy="342900"/>
            </a:xfrm>
            <a:custGeom>
              <a:avLst/>
              <a:gdLst/>
              <a:ahLst/>
              <a:cxnLst/>
              <a:rect l="l" t="t" r="r" b="b"/>
              <a:pathLst>
                <a:path w="1514475" h="342900">
                  <a:moveTo>
                    <a:pt x="0" y="57150"/>
                  </a:moveTo>
                  <a:lnTo>
                    <a:pt x="4482" y="34879"/>
                  </a:lnTo>
                  <a:lnTo>
                    <a:pt x="16716" y="16716"/>
                  </a:lnTo>
                  <a:lnTo>
                    <a:pt x="34879" y="4482"/>
                  </a:lnTo>
                  <a:lnTo>
                    <a:pt x="57150" y="0"/>
                  </a:lnTo>
                  <a:lnTo>
                    <a:pt x="1457325" y="0"/>
                  </a:lnTo>
                  <a:lnTo>
                    <a:pt x="1479542" y="4482"/>
                  </a:lnTo>
                  <a:lnTo>
                    <a:pt x="1497711" y="16716"/>
                  </a:lnTo>
                  <a:lnTo>
                    <a:pt x="1509974" y="34879"/>
                  </a:lnTo>
                  <a:lnTo>
                    <a:pt x="1514475" y="57150"/>
                  </a:lnTo>
                  <a:lnTo>
                    <a:pt x="1514475" y="285623"/>
                  </a:lnTo>
                  <a:lnTo>
                    <a:pt x="1509974" y="307913"/>
                  </a:lnTo>
                  <a:lnTo>
                    <a:pt x="1497711" y="326120"/>
                  </a:lnTo>
                  <a:lnTo>
                    <a:pt x="1479542" y="338397"/>
                  </a:lnTo>
                  <a:lnTo>
                    <a:pt x="1457325" y="342900"/>
                  </a:lnTo>
                  <a:lnTo>
                    <a:pt x="57150" y="342900"/>
                  </a:lnTo>
                  <a:lnTo>
                    <a:pt x="34879" y="338397"/>
                  </a:lnTo>
                  <a:lnTo>
                    <a:pt x="16716" y="326120"/>
                  </a:lnTo>
                  <a:lnTo>
                    <a:pt x="4482" y="307913"/>
                  </a:lnTo>
                  <a:lnTo>
                    <a:pt x="0" y="285623"/>
                  </a:lnTo>
                  <a:lnTo>
                    <a:pt x="0" y="571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433826" y="4653026"/>
              <a:ext cx="1304925" cy="381000"/>
            </a:xfrm>
            <a:custGeom>
              <a:avLst/>
              <a:gdLst/>
              <a:ahLst/>
              <a:cxnLst/>
              <a:rect l="l" t="t" r="r" b="b"/>
              <a:pathLst>
                <a:path w="1304925" h="381000">
                  <a:moveTo>
                    <a:pt x="1241298" y="0"/>
                  </a:moveTo>
                  <a:lnTo>
                    <a:pt x="63500" y="0"/>
                  </a:lnTo>
                  <a:lnTo>
                    <a:pt x="38736" y="4974"/>
                  </a:lnTo>
                  <a:lnTo>
                    <a:pt x="18557" y="18557"/>
                  </a:lnTo>
                  <a:lnTo>
                    <a:pt x="4974" y="38736"/>
                  </a:lnTo>
                  <a:lnTo>
                    <a:pt x="0" y="63500"/>
                  </a:lnTo>
                  <a:lnTo>
                    <a:pt x="0" y="317373"/>
                  </a:lnTo>
                  <a:lnTo>
                    <a:pt x="4974" y="342155"/>
                  </a:lnTo>
                  <a:lnTo>
                    <a:pt x="18557" y="362378"/>
                  </a:lnTo>
                  <a:lnTo>
                    <a:pt x="38736" y="376005"/>
                  </a:lnTo>
                  <a:lnTo>
                    <a:pt x="63500" y="381000"/>
                  </a:lnTo>
                  <a:lnTo>
                    <a:pt x="1241298" y="381000"/>
                  </a:lnTo>
                  <a:lnTo>
                    <a:pt x="1266080" y="376005"/>
                  </a:lnTo>
                  <a:lnTo>
                    <a:pt x="1286303" y="362378"/>
                  </a:lnTo>
                  <a:lnTo>
                    <a:pt x="1299930" y="342155"/>
                  </a:lnTo>
                  <a:lnTo>
                    <a:pt x="1304925" y="317373"/>
                  </a:lnTo>
                  <a:lnTo>
                    <a:pt x="1304925" y="63500"/>
                  </a:lnTo>
                  <a:lnTo>
                    <a:pt x="1299930" y="38736"/>
                  </a:lnTo>
                  <a:lnTo>
                    <a:pt x="1286303" y="18557"/>
                  </a:lnTo>
                  <a:lnTo>
                    <a:pt x="1266080" y="4974"/>
                  </a:lnTo>
                  <a:lnTo>
                    <a:pt x="1241298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433826" y="4653026"/>
              <a:ext cx="1304925" cy="381000"/>
            </a:xfrm>
            <a:custGeom>
              <a:avLst/>
              <a:gdLst/>
              <a:ahLst/>
              <a:cxnLst/>
              <a:rect l="l" t="t" r="r" b="b"/>
              <a:pathLst>
                <a:path w="1304925" h="381000">
                  <a:moveTo>
                    <a:pt x="0" y="63500"/>
                  </a:moveTo>
                  <a:lnTo>
                    <a:pt x="4974" y="38736"/>
                  </a:lnTo>
                  <a:lnTo>
                    <a:pt x="18557" y="18557"/>
                  </a:lnTo>
                  <a:lnTo>
                    <a:pt x="38736" y="4974"/>
                  </a:lnTo>
                  <a:lnTo>
                    <a:pt x="63500" y="0"/>
                  </a:lnTo>
                  <a:lnTo>
                    <a:pt x="1241298" y="0"/>
                  </a:lnTo>
                  <a:lnTo>
                    <a:pt x="1266080" y="4974"/>
                  </a:lnTo>
                  <a:lnTo>
                    <a:pt x="1286303" y="18557"/>
                  </a:lnTo>
                  <a:lnTo>
                    <a:pt x="1299930" y="38736"/>
                  </a:lnTo>
                  <a:lnTo>
                    <a:pt x="1304925" y="63500"/>
                  </a:lnTo>
                  <a:lnTo>
                    <a:pt x="1304925" y="317373"/>
                  </a:lnTo>
                  <a:lnTo>
                    <a:pt x="1299930" y="342155"/>
                  </a:lnTo>
                  <a:lnTo>
                    <a:pt x="1286303" y="362378"/>
                  </a:lnTo>
                  <a:lnTo>
                    <a:pt x="1266080" y="376005"/>
                  </a:lnTo>
                  <a:lnTo>
                    <a:pt x="1241298" y="381000"/>
                  </a:lnTo>
                  <a:lnTo>
                    <a:pt x="63500" y="381000"/>
                  </a:lnTo>
                  <a:lnTo>
                    <a:pt x="38736" y="376005"/>
                  </a:lnTo>
                  <a:lnTo>
                    <a:pt x="18557" y="362378"/>
                  </a:lnTo>
                  <a:lnTo>
                    <a:pt x="4974" y="342155"/>
                  </a:lnTo>
                  <a:lnTo>
                    <a:pt x="0" y="317373"/>
                  </a:lnTo>
                  <a:lnTo>
                    <a:pt x="0" y="6350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  <p:sp>
        <p:nvSpPr>
          <p:cNvPr id="23" name="object 23" descr=""/>
          <p:cNvSpPr txBox="1"/>
          <p:nvPr/>
        </p:nvSpPr>
        <p:spPr>
          <a:xfrm>
            <a:off x="831214" y="1586547"/>
            <a:ext cx="6886575" cy="386587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994410" marR="1119505" indent="412750">
              <a:lnSpc>
                <a:spcPct val="102899"/>
              </a:lnSpc>
              <a:spcBef>
                <a:spcPts val="7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Ley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Orgánica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2/2006,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3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mayo,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(modificada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Ley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Orgánica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3/2020,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29</a:t>
            </a:r>
            <a:r>
              <a:rPr dirty="0" sz="1400" spc="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diciembre)</a:t>
            </a:r>
            <a:endParaRPr sz="1400">
              <a:latin typeface="Arial MT"/>
              <a:cs typeface="Arial MT"/>
            </a:endParaRPr>
          </a:p>
          <a:p>
            <a:pPr algn="ctr" marR="371475">
              <a:lnSpc>
                <a:spcPct val="100000"/>
              </a:lnSpc>
              <a:spcBef>
                <a:spcPts val="1135"/>
              </a:spcBef>
            </a:pP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TÍTULO</a:t>
            </a:r>
            <a:r>
              <a:rPr dirty="0" sz="1800" spc="-3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221F1F"/>
                </a:solidFill>
                <a:latin typeface="Arial"/>
                <a:cs typeface="Arial"/>
              </a:rPr>
              <a:t>II</a:t>
            </a:r>
            <a:endParaRPr sz="1800">
              <a:latin typeface="Arial"/>
              <a:cs typeface="Arial"/>
            </a:endParaRPr>
          </a:p>
          <a:p>
            <a:pPr algn="ctr" marR="197485">
              <a:lnSpc>
                <a:spcPct val="100000"/>
              </a:lnSpc>
              <a:spcBef>
                <a:spcPts val="1300"/>
              </a:spcBef>
            </a:pP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Equidad</a:t>
            </a:r>
            <a:r>
              <a:rPr dirty="0" sz="1800" spc="-2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en</a:t>
            </a:r>
            <a:r>
              <a:rPr dirty="0" sz="1800" spc="-1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800" spc="1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221F1F"/>
                </a:solidFill>
                <a:latin typeface="Arial"/>
                <a:cs typeface="Arial"/>
              </a:rPr>
              <a:t>Educación</a:t>
            </a:r>
            <a:endParaRPr sz="1800">
              <a:latin typeface="Arial"/>
              <a:cs typeface="Arial"/>
            </a:endParaRPr>
          </a:p>
          <a:p>
            <a:pPr algn="ctr" marR="364490">
              <a:lnSpc>
                <a:spcPct val="100000"/>
              </a:lnSpc>
              <a:spcBef>
                <a:spcPts val="189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CAPÍTULO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I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85"/>
              </a:spcBef>
            </a:pPr>
            <a:endParaRPr sz="1400">
              <a:latin typeface="Arial MT"/>
              <a:cs typeface="Arial MT"/>
            </a:endParaRPr>
          </a:p>
          <a:p>
            <a:pPr algn="r" marR="226060">
              <a:lnSpc>
                <a:spcPct val="100000"/>
              </a:lnSpc>
            </a:pPr>
            <a:r>
              <a:rPr dirty="0" sz="1800" b="1">
                <a:latin typeface="Arial"/>
                <a:cs typeface="Arial"/>
              </a:rPr>
              <a:t>Alumnado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con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necesidad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específica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apoyo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educativo</a:t>
            </a:r>
            <a:endParaRPr sz="1800">
              <a:latin typeface="Arial"/>
              <a:cs typeface="Arial"/>
            </a:endParaRPr>
          </a:p>
          <a:p>
            <a:pPr marL="1293495" marR="5080" indent="-497840">
              <a:lnSpc>
                <a:spcPct val="146700"/>
              </a:lnSpc>
              <a:spcBef>
                <a:spcPts val="240"/>
              </a:spcBef>
            </a:pPr>
            <a:r>
              <a:rPr dirty="0" sz="1400">
                <a:latin typeface="Arial MT"/>
                <a:cs typeface="Arial MT"/>
              </a:rPr>
              <a:t>Sección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primera.</a:t>
            </a:r>
            <a:r>
              <a:rPr dirty="0" sz="1400" spc="-114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Alumnado</a:t>
            </a:r>
            <a:r>
              <a:rPr dirty="0" sz="1400" spc="-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-1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presenta</a:t>
            </a:r>
            <a:r>
              <a:rPr dirty="0" sz="1400" spc="-8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necesidades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educativas</a:t>
            </a:r>
            <a:r>
              <a:rPr dirty="0" sz="1400" spc="-7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especiales </a:t>
            </a:r>
            <a:r>
              <a:rPr dirty="0" sz="1400">
                <a:latin typeface="Arial MT"/>
                <a:cs typeface="Arial MT"/>
              </a:rPr>
              <a:t>Sección</a:t>
            </a:r>
            <a:r>
              <a:rPr dirty="0" sz="1400" spc="2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segunda.</a:t>
            </a:r>
            <a:r>
              <a:rPr dirty="0" sz="1400" spc="-1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Alumnado</a:t>
            </a:r>
            <a:r>
              <a:rPr dirty="0" sz="1400" spc="-5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con</a:t>
            </a:r>
            <a:r>
              <a:rPr dirty="0" sz="1400" spc="-5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altas</a:t>
            </a:r>
            <a:r>
              <a:rPr dirty="0" sz="1400" spc="30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capacidades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intelectuales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400">
              <a:latin typeface="Arial MT"/>
              <a:cs typeface="Arial MT"/>
            </a:endParaRPr>
          </a:p>
          <a:p>
            <a:pPr algn="ctr" marR="368300">
              <a:lnSpc>
                <a:spcPct val="100000"/>
              </a:lnSpc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CAPÍTULO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II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400">
              <a:latin typeface="Arial MT"/>
              <a:cs typeface="Arial MT"/>
            </a:endParaRPr>
          </a:p>
          <a:p>
            <a:pPr algn="r" marR="208279">
              <a:lnSpc>
                <a:spcPct val="100000"/>
              </a:lnSpc>
            </a:pPr>
            <a:r>
              <a:rPr dirty="0" sz="1800" b="1">
                <a:latin typeface="Arial"/>
                <a:cs typeface="Arial"/>
              </a:rPr>
              <a:t>Equidad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compensación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las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desigualdades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educación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1605025"/>
              <a:ext cx="7925434" cy="561975"/>
            </a:xfrm>
            <a:custGeom>
              <a:avLst/>
              <a:gdLst/>
              <a:ahLst/>
              <a:cxnLst/>
              <a:rect l="l" t="t" r="r" b="b"/>
              <a:pathLst>
                <a:path w="7925434" h="561975">
                  <a:moveTo>
                    <a:pt x="7831137" y="0"/>
                  </a:moveTo>
                  <a:lnTo>
                    <a:pt x="93662" y="0"/>
                  </a:lnTo>
                  <a:lnTo>
                    <a:pt x="57205" y="7356"/>
                  </a:lnTo>
                  <a:lnTo>
                    <a:pt x="27433" y="27416"/>
                  </a:lnTo>
                  <a:lnTo>
                    <a:pt x="7360" y="57167"/>
                  </a:lnTo>
                  <a:lnTo>
                    <a:pt x="0" y="93599"/>
                  </a:lnTo>
                  <a:lnTo>
                    <a:pt x="0" y="468249"/>
                  </a:lnTo>
                  <a:lnTo>
                    <a:pt x="7360" y="504699"/>
                  </a:lnTo>
                  <a:lnTo>
                    <a:pt x="27433" y="534495"/>
                  </a:lnTo>
                  <a:lnTo>
                    <a:pt x="57205" y="554599"/>
                  </a:lnTo>
                  <a:lnTo>
                    <a:pt x="93662" y="561975"/>
                  </a:lnTo>
                  <a:lnTo>
                    <a:pt x="7831137" y="561975"/>
                  </a:lnTo>
                  <a:lnTo>
                    <a:pt x="7867588" y="554599"/>
                  </a:lnTo>
                  <a:lnTo>
                    <a:pt x="7897383" y="534495"/>
                  </a:lnTo>
                  <a:lnTo>
                    <a:pt x="7917487" y="504699"/>
                  </a:lnTo>
                  <a:lnTo>
                    <a:pt x="7924863" y="468249"/>
                  </a:lnTo>
                  <a:lnTo>
                    <a:pt x="7924863" y="93599"/>
                  </a:lnTo>
                  <a:lnTo>
                    <a:pt x="7917487" y="57167"/>
                  </a:lnTo>
                  <a:lnTo>
                    <a:pt x="7897383" y="27416"/>
                  </a:lnTo>
                  <a:lnTo>
                    <a:pt x="7867588" y="7356"/>
                  </a:lnTo>
                  <a:lnTo>
                    <a:pt x="7831137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1605025"/>
              <a:ext cx="7925434" cy="561975"/>
            </a:xfrm>
            <a:custGeom>
              <a:avLst/>
              <a:gdLst/>
              <a:ahLst/>
              <a:cxnLst/>
              <a:rect l="l" t="t" r="r" b="b"/>
              <a:pathLst>
                <a:path w="7925434" h="561975">
                  <a:moveTo>
                    <a:pt x="0" y="93599"/>
                  </a:moveTo>
                  <a:lnTo>
                    <a:pt x="7360" y="57167"/>
                  </a:lnTo>
                  <a:lnTo>
                    <a:pt x="27433" y="27416"/>
                  </a:lnTo>
                  <a:lnTo>
                    <a:pt x="57205" y="7356"/>
                  </a:lnTo>
                  <a:lnTo>
                    <a:pt x="93662" y="0"/>
                  </a:lnTo>
                  <a:lnTo>
                    <a:pt x="7831137" y="0"/>
                  </a:lnTo>
                  <a:lnTo>
                    <a:pt x="7867588" y="7356"/>
                  </a:lnTo>
                  <a:lnTo>
                    <a:pt x="7897383" y="27416"/>
                  </a:lnTo>
                  <a:lnTo>
                    <a:pt x="7917487" y="57167"/>
                  </a:lnTo>
                  <a:lnTo>
                    <a:pt x="7924863" y="93599"/>
                  </a:lnTo>
                  <a:lnTo>
                    <a:pt x="7924863" y="468249"/>
                  </a:lnTo>
                  <a:lnTo>
                    <a:pt x="7917487" y="504699"/>
                  </a:lnTo>
                  <a:lnTo>
                    <a:pt x="7897383" y="534495"/>
                  </a:lnTo>
                  <a:lnTo>
                    <a:pt x="7867588" y="554599"/>
                  </a:lnTo>
                  <a:lnTo>
                    <a:pt x="7831137" y="561975"/>
                  </a:lnTo>
                  <a:lnTo>
                    <a:pt x="93662" y="561975"/>
                  </a:lnTo>
                  <a:lnTo>
                    <a:pt x="57205" y="554599"/>
                  </a:lnTo>
                  <a:lnTo>
                    <a:pt x="27433" y="534495"/>
                  </a:lnTo>
                  <a:lnTo>
                    <a:pt x="7360" y="504699"/>
                  </a:lnTo>
                  <a:lnTo>
                    <a:pt x="0" y="468249"/>
                  </a:lnTo>
                  <a:lnTo>
                    <a:pt x="0" y="9359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28612" y="2671826"/>
              <a:ext cx="8258809" cy="981075"/>
            </a:xfrm>
            <a:custGeom>
              <a:avLst/>
              <a:gdLst/>
              <a:ahLst/>
              <a:cxnLst/>
              <a:rect l="l" t="t" r="r" b="b"/>
              <a:pathLst>
                <a:path w="8258809" h="981075">
                  <a:moveTo>
                    <a:pt x="8094662" y="0"/>
                  </a:moveTo>
                  <a:lnTo>
                    <a:pt x="163525" y="0"/>
                  </a:lnTo>
                  <a:lnTo>
                    <a:pt x="120054" y="5836"/>
                  </a:lnTo>
                  <a:lnTo>
                    <a:pt x="80992" y="22309"/>
                  </a:lnTo>
                  <a:lnTo>
                    <a:pt x="47896" y="47863"/>
                  </a:lnTo>
                  <a:lnTo>
                    <a:pt x="22326" y="80941"/>
                  </a:lnTo>
                  <a:lnTo>
                    <a:pt x="5841" y="119988"/>
                  </a:lnTo>
                  <a:lnTo>
                    <a:pt x="0" y="163449"/>
                  </a:lnTo>
                  <a:lnTo>
                    <a:pt x="0" y="817499"/>
                  </a:lnTo>
                  <a:lnTo>
                    <a:pt x="5841" y="860968"/>
                  </a:lnTo>
                  <a:lnTo>
                    <a:pt x="22326" y="900039"/>
                  </a:lnTo>
                  <a:lnTo>
                    <a:pt x="47896" y="933148"/>
                  </a:lnTo>
                  <a:lnTo>
                    <a:pt x="80992" y="958732"/>
                  </a:lnTo>
                  <a:lnTo>
                    <a:pt x="120054" y="975228"/>
                  </a:lnTo>
                  <a:lnTo>
                    <a:pt x="163525" y="981075"/>
                  </a:lnTo>
                  <a:lnTo>
                    <a:pt x="8094662" y="981075"/>
                  </a:lnTo>
                  <a:lnTo>
                    <a:pt x="8138132" y="975228"/>
                  </a:lnTo>
                  <a:lnTo>
                    <a:pt x="8177203" y="958732"/>
                  </a:lnTo>
                  <a:lnTo>
                    <a:pt x="8210311" y="933148"/>
                  </a:lnTo>
                  <a:lnTo>
                    <a:pt x="8235895" y="900039"/>
                  </a:lnTo>
                  <a:lnTo>
                    <a:pt x="8252392" y="860968"/>
                  </a:lnTo>
                  <a:lnTo>
                    <a:pt x="8258238" y="817499"/>
                  </a:lnTo>
                  <a:lnTo>
                    <a:pt x="8258238" y="163449"/>
                  </a:lnTo>
                  <a:lnTo>
                    <a:pt x="8252392" y="119988"/>
                  </a:lnTo>
                  <a:lnTo>
                    <a:pt x="8235895" y="80941"/>
                  </a:lnTo>
                  <a:lnTo>
                    <a:pt x="8210311" y="47863"/>
                  </a:lnTo>
                  <a:lnTo>
                    <a:pt x="8177203" y="22309"/>
                  </a:lnTo>
                  <a:lnTo>
                    <a:pt x="8138132" y="5836"/>
                  </a:lnTo>
                  <a:lnTo>
                    <a:pt x="8094662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28612" y="2671826"/>
              <a:ext cx="8258809" cy="981075"/>
            </a:xfrm>
            <a:custGeom>
              <a:avLst/>
              <a:gdLst/>
              <a:ahLst/>
              <a:cxnLst/>
              <a:rect l="l" t="t" r="r" b="b"/>
              <a:pathLst>
                <a:path w="8258809" h="981075">
                  <a:moveTo>
                    <a:pt x="0" y="163449"/>
                  </a:moveTo>
                  <a:lnTo>
                    <a:pt x="5841" y="119988"/>
                  </a:lnTo>
                  <a:lnTo>
                    <a:pt x="22326" y="80941"/>
                  </a:lnTo>
                  <a:lnTo>
                    <a:pt x="47896" y="47863"/>
                  </a:lnTo>
                  <a:lnTo>
                    <a:pt x="80992" y="22309"/>
                  </a:lnTo>
                  <a:lnTo>
                    <a:pt x="120054" y="5836"/>
                  </a:lnTo>
                  <a:lnTo>
                    <a:pt x="163525" y="0"/>
                  </a:lnTo>
                  <a:lnTo>
                    <a:pt x="8094662" y="0"/>
                  </a:lnTo>
                  <a:lnTo>
                    <a:pt x="8138132" y="5836"/>
                  </a:lnTo>
                  <a:lnTo>
                    <a:pt x="8177203" y="22309"/>
                  </a:lnTo>
                  <a:lnTo>
                    <a:pt x="8210311" y="47863"/>
                  </a:lnTo>
                  <a:lnTo>
                    <a:pt x="8235895" y="80941"/>
                  </a:lnTo>
                  <a:lnTo>
                    <a:pt x="8252392" y="119988"/>
                  </a:lnTo>
                  <a:lnTo>
                    <a:pt x="8258238" y="163449"/>
                  </a:lnTo>
                  <a:lnTo>
                    <a:pt x="8258238" y="817499"/>
                  </a:lnTo>
                  <a:lnTo>
                    <a:pt x="8252392" y="860968"/>
                  </a:lnTo>
                  <a:lnTo>
                    <a:pt x="8235895" y="900039"/>
                  </a:lnTo>
                  <a:lnTo>
                    <a:pt x="8210311" y="933148"/>
                  </a:lnTo>
                  <a:lnTo>
                    <a:pt x="8177203" y="958732"/>
                  </a:lnTo>
                  <a:lnTo>
                    <a:pt x="8138132" y="975228"/>
                  </a:lnTo>
                  <a:lnTo>
                    <a:pt x="8094662" y="981075"/>
                  </a:lnTo>
                  <a:lnTo>
                    <a:pt x="163525" y="981075"/>
                  </a:lnTo>
                  <a:lnTo>
                    <a:pt x="120054" y="975228"/>
                  </a:lnTo>
                  <a:lnTo>
                    <a:pt x="80992" y="958732"/>
                  </a:lnTo>
                  <a:lnTo>
                    <a:pt x="47896" y="933148"/>
                  </a:lnTo>
                  <a:lnTo>
                    <a:pt x="22326" y="900039"/>
                  </a:lnTo>
                  <a:lnTo>
                    <a:pt x="5841" y="860968"/>
                  </a:lnTo>
                  <a:lnTo>
                    <a:pt x="0" y="817499"/>
                  </a:lnTo>
                  <a:lnTo>
                    <a:pt x="0" y="16344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28612" y="3710051"/>
              <a:ext cx="8258809" cy="723900"/>
            </a:xfrm>
            <a:custGeom>
              <a:avLst/>
              <a:gdLst/>
              <a:ahLst/>
              <a:cxnLst/>
              <a:rect l="l" t="t" r="r" b="b"/>
              <a:pathLst>
                <a:path w="8258809" h="723900">
                  <a:moveTo>
                    <a:pt x="8137588" y="0"/>
                  </a:moveTo>
                  <a:lnTo>
                    <a:pt x="120650" y="0"/>
                  </a:lnTo>
                  <a:lnTo>
                    <a:pt x="73685" y="9473"/>
                  </a:lnTo>
                  <a:lnTo>
                    <a:pt x="35336" y="35306"/>
                  </a:lnTo>
                  <a:lnTo>
                    <a:pt x="9480" y="73616"/>
                  </a:lnTo>
                  <a:lnTo>
                    <a:pt x="0" y="120523"/>
                  </a:lnTo>
                  <a:lnTo>
                    <a:pt x="0" y="603250"/>
                  </a:lnTo>
                  <a:lnTo>
                    <a:pt x="9480" y="650176"/>
                  </a:lnTo>
                  <a:lnTo>
                    <a:pt x="35336" y="688530"/>
                  </a:lnTo>
                  <a:lnTo>
                    <a:pt x="73685" y="714406"/>
                  </a:lnTo>
                  <a:lnTo>
                    <a:pt x="120650" y="723900"/>
                  </a:lnTo>
                  <a:lnTo>
                    <a:pt x="8137588" y="723900"/>
                  </a:lnTo>
                  <a:lnTo>
                    <a:pt x="8184515" y="714406"/>
                  </a:lnTo>
                  <a:lnTo>
                    <a:pt x="8222869" y="688530"/>
                  </a:lnTo>
                  <a:lnTo>
                    <a:pt x="8248745" y="650176"/>
                  </a:lnTo>
                  <a:lnTo>
                    <a:pt x="8258238" y="603250"/>
                  </a:lnTo>
                  <a:lnTo>
                    <a:pt x="8258238" y="120523"/>
                  </a:lnTo>
                  <a:lnTo>
                    <a:pt x="8248745" y="73616"/>
                  </a:lnTo>
                  <a:lnTo>
                    <a:pt x="8222869" y="35306"/>
                  </a:lnTo>
                  <a:lnTo>
                    <a:pt x="8184515" y="9473"/>
                  </a:lnTo>
                  <a:lnTo>
                    <a:pt x="813758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28612" y="3710051"/>
              <a:ext cx="8258809" cy="723900"/>
            </a:xfrm>
            <a:custGeom>
              <a:avLst/>
              <a:gdLst/>
              <a:ahLst/>
              <a:cxnLst/>
              <a:rect l="l" t="t" r="r" b="b"/>
              <a:pathLst>
                <a:path w="8258809" h="723900">
                  <a:moveTo>
                    <a:pt x="0" y="120523"/>
                  </a:moveTo>
                  <a:lnTo>
                    <a:pt x="9480" y="73616"/>
                  </a:lnTo>
                  <a:lnTo>
                    <a:pt x="35336" y="35306"/>
                  </a:lnTo>
                  <a:lnTo>
                    <a:pt x="73685" y="9473"/>
                  </a:lnTo>
                  <a:lnTo>
                    <a:pt x="120650" y="0"/>
                  </a:lnTo>
                  <a:lnTo>
                    <a:pt x="8137588" y="0"/>
                  </a:lnTo>
                  <a:lnTo>
                    <a:pt x="8184515" y="9473"/>
                  </a:lnTo>
                  <a:lnTo>
                    <a:pt x="8222869" y="35306"/>
                  </a:lnTo>
                  <a:lnTo>
                    <a:pt x="8248745" y="73616"/>
                  </a:lnTo>
                  <a:lnTo>
                    <a:pt x="8258238" y="120523"/>
                  </a:lnTo>
                  <a:lnTo>
                    <a:pt x="8258238" y="603250"/>
                  </a:lnTo>
                  <a:lnTo>
                    <a:pt x="8248745" y="650176"/>
                  </a:lnTo>
                  <a:lnTo>
                    <a:pt x="8222869" y="688530"/>
                  </a:lnTo>
                  <a:lnTo>
                    <a:pt x="8184515" y="714406"/>
                  </a:lnTo>
                  <a:lnTo>
                    <a:pt x="8137588" y="723900"/>
                  </a:lnTo>
                  <a:lnTo>
                    <a:pt x="120650" y="723900"/>
                  </a:lnTo>
                  <a:lnTo>
                    <a:pt x="73685" y="714406"/>
                  </a:lnTo>
                  <a:lnTo>
                    <a:pt x="35336" y="688530"/>
                  </a:lnTo>
                  <a:lnTo>
                    <a:pt x="9480" y="650176"/>
                  </a:lnTo>
                  <a:lnTo>
                    <a:pt x="0" y="603250"/>
                  </a:lnTo>
                  <a:lnTo>
                    <a:pt x="0" y="120523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28612" y="4491101"/>
              <a:ext cx="8258809" cy="723900"/>
            </a:xfrm>
            <a:custGeom>
              <a:avLst/>
              <a:gdLst/>
              <a:ahLst/>
              <a:cxnLst/>
              <a:rect l="l" t="t" r="r" b="b"/>
              <a:pathLst>
                <a:path w="8258809" h="723900">
                  <a:moveTo>
                    <a:pt x="8137588" y="0"/>
                  </a:moveTo>
                  <a:lnTo>
                    <a:pt x="120650" y="0"/>
                  </a:lnTo>
                  <a:lnTo>
                    <a:pt x="73685" y="9473"/>
                  </a:lnTo>
                  <a:lnTo>
                    <a:pt x="35336" y="35306"/>
                  </a:lnTo>
                  <a:lnTo>
                    <a:pt x="9480" y="73616"/>
                  </a:lnTo>
                  <a:lnTo>
                    <a:pt x="0" y="120523"/>
                  </a:lnTo>
                  <a:lnTo>
                    <a:pt x="0" y="603250"/>
                  </a:lnTo>
                  <a:lnTo>
                    <a:pt x="9480" y="650176"/>
                  </a:lnTo>
                  <a:lnTo>
                    <a:pt x="35336" y="688530"/>
                  </a:lnTo>
                  <a:lnTo>
                    <a:pt x="73685" y="714406"/>
                  </a:lnTo>
                  <a:lnTo>
                    <a:pt x="120650" y="723900"/>
                  </a:lnTo>
                  <a:lnTo>
                    <a:pt x="8137588" y="723900"/>
                  </a:lnTo>
                  <a:lnTo>
                    <a:pt x="8184515" y="714406"/>
                  </a:lnTo>
                  <a:lnTo>
                    <a:pt x="8222869" y="688530"/>
                  </a:lnTo>
                  <a:lnTo>
                    <a:pt x="8248745" y="650176"/>
                  </a:lnTo>
                  <a:lnTo>
                    <a:pt x="8258238" y="603250"/>
                  </a:lnTo>
                  <a:lnTo>
                    <a:pt x="8258238" y="120523"/>
                  </a:lnTo>
                  <a:lnTo>
                    <a:pt x="8248745" y="73616"/>
                  </a:lnTo>
                  <a:lnTo>
                    <a:pt x="8222869" y="35306"/>
                  </a:lnTo>
                  <a:lnTo>
                    <a:pt x="8184515" y="9473"/>
                  </a:lnTo>
                  <a:lnTo>
                    <a:pt x="813758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28612" y="4491101"/>
              <a:ext cx="8258809" cy="723900"/>
            </a:xfrm>
            <a:custGeom>
              <a:avLst/>
              <a:gdLst/>
              <a:ahLst/>
              <a:cxnLst/>
              <a:rect l="l" t="t" r="r" b="b"/>
              <a:pathLst>
                <a:path w="8258809" h="723900">
                  <a:moveTo>
                    <a:pt x="0" y="120523"/>
                  </a:moveTo>
                  <a:lnTo>
                    <a:pt x="9480" y="73616"/>
                  </a:lnTo>
                  <a:lnTo>
                    <a:pt x="35336" y="35306"/>
                  </a:lnTo>
                  <a:lnTo>
                    <a:pt x="73685" y="9473"/>
                  </a:lnTo>
                  <a:lnTo>
                    <a:pt x="120650" y="0"/>
                  </a:lnTo>
                  <a:lnTo>
                    <a:pt x="8137588" y="0"/>
                  </a:lnTo>
                  <a:lnTo>
                    <a:pt x="8184515" y="9473"/>
                  </a:lnTo>
                  <a:lnTo>
                    <a:pt x="8222869" y="35306"/>
                  </a:lnTo>
                  <a:lnTo>
                    <a:pt x="8248745" y="73616"/>
                  </a:lnTo>
                  <a:lnTo>
                    <a:pt x="8258238" y="120523"/>
                  </a:lnTo>
                  <a:lnTo>
                    <a:pt x="8258238" y="603250"/>
                  </a:lnTo>
                  <a:lnTo>
                    <a:pt x="8248745" y="650176"/>
                  </a:lnTo>
                  <a:lnTo>
                    <a:pt x="8222869" y="688530"/>
                  </a:lnTo>
                  <a:lnTo>
                    <a:pt x="8184515" y="714406"/>
                  </a:lnTo>
                  <a:lnTo>
                    <a:pt x="8137588" y="723900"/>
                  </a:lnTo>
                  <a:lnTo>
                    <a:pt x="120650" y="723900"/>
                  </a:lnTo>
                  <a:lnTo>
                    <a:pt x="73685" y="714406"/>
                  </a:lnTo>
                  <a:lnTo>
                    <a:pt x="35336" y="688530"/>
                  </a:lnTo>
                  <a:lnTo>
                    <a:pt x="9480" y="650176"/>
                  </a:lnTo>
                  <a:lnTo>
                    <a:pt x="0" y="603250"/>
                  </a:lnTo>
                  <a:lnTo>
                    <a:pt x="0" y="120523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440690" y="1649031"/>
            <a:ext cx="8033384" cy="353377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591820" marR="667385" indent="-236220">
              <a:lnSpc>
                <a:spcPct val="102899"/>
              </a:lnSpc>
              <a:spcBef>
                <a:spcPts val="75"/>
              </a:spcBef>
            </a:pPr>
            <a:r>
              <a:rPr dirty="0" sz="1400">
                <a:latin typeface="Arial MT"/>
                <a:cs typeface="Arial MT"/>
              </a:rPr>
              <a:t>Decreto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36/2022,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8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junio,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del</a:t>
            </a:r>
            <a:r>
              <a:rPr dirty="0" sz="1400" spc="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Consejo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Gobierno,</a:t>
            </a:r>
            <a:r>
              <a:rPr dirty="0" sz="1400" spc="-3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por</a:t>
            </a:r>
            <a:r>
              <a:rPr dirty="0" sz="1400" spc="-4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que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se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establece</a:t>
            </a:r>
            <a:r>
              <a:rPr dirty="0" sz="1400" spc="-6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para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 spc="-25">
                <a:latin typeface="Arial MT"/>
                <a:cs typeface="Arial MT"/>
              </a:rPr>
              <a:t>la </a:t>
            </a:r>
            <a:r>
              <a:rPr dirty="0" sz="1400">
                <a:latin typeface="Arial MT"/>
                <a:cs typeface="Arial MT"/>
              </a:rPr>
              <a:t>Comunidad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Madrid</a:t>
            </a:r>
            <a:r>
              <a:rPr dirty="0" sz="1400" spc="-7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ordenación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y</a:t>
            </a:r>
            <a:r>
              <a:rPr dirty="0" sz="1400" spc="1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el</a:t>
            </a:r>
            <a:r>
              <a:rPr dirty="0" sz="1400" spc="-40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currículo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la</a:t>
            </a:r>
            <a:r>
              <a:rPr dirty="0" sz="1400" spc="-6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etapa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de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>
                <a:latin typeface="Arial MT"/>
                <a:cs typeface="Arial MT"/>
              </a:rPr>
              <a:t>Educación</a:t>
            </a:r>
            <a:r>
              <a:rPr dirty="0" sz="1400" spc="5">
                <a:latin typeface="Arial MT"/>
                <a:cs typeface="Arial MT"/>
              </a:rPr>
              <a:t> </a:t>
            </a:r>
            <a:r>
              <a:rPr dirty="0" sz="1400" spc="-10">
                <a:latin typeface="Arial MT"/>
                <a:cs typeface="Arial MT"/>
              </a:rPr>
              <a:t>Infantil</a:t>
            </a:r>
            <a:endParaRPr sz="1400">
              <a:latin typeface="Arial MT"/>
              <a:cs typeface="Arial MT"/>
            </a:endParaRPr>
          </a:p>
          <a:p>
            <a:pPr marL="82550">
              <a:lnSpc>
                <a:spcPct val="100000"/>
              </a:lnSpc>
              <a:spcBef>
                <a:spcPts val="1605"/>
              </a:spcBef>
            </a:pPr>
            <a:r>
              <a:rPr dirty="0" sz="1400" b="1">
                <a:latin typeface="Arial"/>
                <a:cs typeface="Arial"/>
              </a:rPr>
              <a:t>Artículo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15.</a:t>
            </a:r>
            <a:r>
              <a:rPr dirty="0" sz="1400" spc="-5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Atención a</a:t>
            </a:r>
            <a:r>
              <a:rPr dirty="0" sz="1400" spc="-7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las</a:t>
            </a:r>
            <a:r>
              <a:rPr dirty="0" sz="1400" spc="-7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diferencias </a:t>
            </a:r>
            <a:r>
              <a:rPr dirty="0" sz="1400" spc="-10" b="1">
                <a:latin typeface="Arial"/>
                <a:cs typeface="Arial"/>
              </a:rPr>
              <a:t>individuales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400">
              <a:latin typeface="Arial"/>
              <a:cs typeface="Arial"/>
            </a:endParaRPr>
          </a:p>
          <a:p>
            <a:pPr algn="just" marL="25400" marR="17145" indent="196850">
              <a:lnSpc>
                <a:spcPct val="99800"/>
              </a:lnSpc>
              <a:buAutoNum type="arabicPeriod"/>
              <a:tabLst>
                <a:tab pos="222250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“La</a:t>
            </a:r>
            <a:r>
              <a:rPr dirty="0" sz="1400" spc="-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intervención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esta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etapa</a:t>
            </a:r>
            <a:r>
              <a:rPr dirty="0" sz="14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contemplará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atención</a:t>
            </a:r>
            <a:r>
              <a:rPr dirty="0" sz="1400" spc="-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individualizada</a:t>
            </a:r>
            <a:r>
              <a:rPr dirty="0" sz="1400" spc="-3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y</a:t>
            </a:r>
            <a:r>
              <a:rPr dirty="0" sz="1400" spc="-3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400" spc="-2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atención</a:t>
            </a:r>
            <a:r>
              <a:rPr dirty="0" sz="1400" spc="-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221F1F"/>
                </a:solidFill>
                <a:latin typeface="Arial"/>
                <a:cs typeface="Arial"/>
              </a:rPr>
              <a:t>a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la</a:t>
            </a:r>
            <a:r>
              <a:rPr dirty="0" sz="1400" spc="16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diversidad</a:t>
            </a:r>
            <a:r>
              <a:rPr dirty="0" sz="1400" spc="14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del</a:t>
            </a:r>
            <a:r>
              <a:rPr dirty="0" sz="1400" spc="14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alumnado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,</a:t>
            </a:r>
            <a:r>
              <a:rPr dirty="0" sz="14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40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1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objetivo</a:t>
            </a:r>
            <a:r>
              <a:rPr dirty="0" sz="140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garantizar</a:t>
            </a:r>
            <a:r>
              <a:rPr dirty="0" sz="140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equidad</a:t>
            </a:r>
            <a:r>
              <a:rPr dirty="0" sz="140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inclusión.</a:t>
            </a:r>
            <a:r>
              <a:rPr dirty="0" sz="14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4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ello,</a:t>
            </a:r>
            <a:r>
              <a:rPr dirty="0" sz="1400" spc="1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se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adaptará</a:t>
            </a:r>
            <a:r>
              <a:rPr dirty="0" sz="1400" spc="3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3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práctica</a:t>
            </a:r>
            <a:r>
              <a:rPr dirty="0" sz="140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4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características</a:t>
            </a:r>
            <a:r>
              <a:rPr dirty="0" sz="140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personales,</a:t>
            </a:r>
            <a:r>
              <a:rPr dirty="0" sz="1400" spc="3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ritmo,</a:t>
            </a:r>
            <a:r>
              <a:rPr dirty="0" sz="1400" spc="3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proceso</a:t>
            </a:r>
            <a:r>
              <a:rPr dirty="0" sz="140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3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maduración,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intereses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estilo</a:t>
            </a:r>
            <a:r>
              <a:rPr dirty="0" sz="14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aprendizaje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alumnos”.</a:t>
            </a:r>
            <a:endParaRPr sz="1400">
              <a:latin typeface="Arial MT"/>
              <a:cs typeface="Arial MT"/>
            </a:endParaRPr>
          </a:p>
          <a:p>
            <a:pPr algn="just" marL="12700" marR="8890" indent="207010">
              <a:lnSpc>
                <a:spcPct val="102800"/>
              </a:lnSpc>
              <a:spcBef>
                <a:spcPts val="1265"/>
              </a:spcBef>
              <a:buAutoNum type="arabicPeriod"/>
              <a:tabLst>
                <a:tab pos="219710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“El</a:t>
            </a:r>
            <a:r>
              <a:rPr dirty="0" sz="1400" spc="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equipo</a:t>
            </a:r>
            <a:r>
              <a:rPr dirty="0" sz="1400" spc="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docente</a:t>
            </a:r>
            <a:r>
              <a:rPr dirty="0" sz="1400" spc="5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identificará</a:t>
            </a:r>
            <a:r>
              <a:rPr dirty="0" sz="140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aquellos</a:t>
            </a:r>
            <a:r>
              <a:rPr dirty="0" sz="140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indicadores</a:t>
            </a:r>
            <a:r>
              <a:rPr dirty="0" sz="140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puedan</a:t>
            </a:r>
            <a:r>
              <a:rPr dirty="0" sz="14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tener</a:t>
            </a:r>
            <a:r>
              <a:rPr dirty="0" sz="14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incidencia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evolución escolar,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objeto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una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detección</a:t>
            </a:r>
            <a:r>
              <a:rPr dirty="0" sz="1400" spc="-1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precoz</a:t>
            </a:r>
            <a:r>
              <a:rPr dirty="0" sz="1400" spc="-5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específicas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ts val="1650"/>
              </a:lnSpc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tomarán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decisiones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correspondan”.</a:t>
            </a:r>
            <a:endParaRPr sz="1400">
              <a:latin typeface="Arial MT"/>
              <a:cs typeface="Arial MT"/>
            </a:endParaRPr>
          </a:p>
          <a:p>
            <a:pPr algn="just" marL="12700" marR="5080" indent="210185">
              <a:lnSpc>
                <a:spcPct val="100600"/>
              </a:lnSpc>
              <a:spcBef>
                <a:spcPts val="1065"/>
              </a:spcBef>
              <a:buAutoNum type="arabicPeriod" startAt="3"/>
              <a:tabLst>
                <a:tab pos="222885" algn="l"/>
              </a:tabLst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“Los</a:t>
            </a:r>
            <a:r>
              <a:rPr dirty="0" sz="1400" spc="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centros</a:t>
            </a:r>
            <a:r>
              <a:rPr dirty="0" sz="1400" spc="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docentes</a:t>
            </a:r>
            <a:r>
              <a:rPr dirty="0" sz="14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adoptarán</a:t>
            </a:r>
            <a:r>
              <a:rPr dirty="0" sz="14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medidas</a:t>
            </a:r>
            <a:r>
              <a:rPr dirty="0" sz="1400" spc="9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400" spc="9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apoyo</a:t>
            </a:r>
            <a:r>
              <a:rPr dirty="0" sz="1400" spc="8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educativo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,</a:t>
            </a:r>
            <a:r>
              <a:rPr dirty="0" sz="140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organizativas</a:t>
            </a:r>
            <a:r>
              <a:rPr dirty="0" sz="14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curriculares,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mejor</a:t>
            </a:r>
            <a:r>
              <a:rPr dirty="0" sz="140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adapten</a:t>
            </a:r>
            <a:r>
              <a:rPr dirty="0" sz="14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este</a:t>
            </a:r>
            <a:r>
              <a:rPr dirty="0" sz="140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favorezcan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una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intervención</a:t>
            </a:r>
            <a:r>
              <a:rPr dirty="0" sz="1400" spc="7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precoz</a:t>
            </a:r>
            <a:r>
              <a:rPr dirty="0" sz="1400" spc="4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objeto</a:t>
            </a:r>
            <a:r>
              <a:rPr dirty="0" sz="140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de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contribuir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4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desarrollo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personalidad”.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550" spc="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814240" y="2749671"/>
            <a:ext cx="1830705" cy="1830070"/>
          </a:xfrm>
          <a:custGeom>
            <a:avLst/>
            <a:gdLst/>
            <a:ahLst/>
            <a:cxnLst/>
            <a:rect l="l" t="t" r="r" b="b"/>
            <a:pathLst>
              <a:path w="1830705" h="1830070">
                <a:moveTo>
                  <a:pt x="796109" y="0"/>
                </a:moveTo>
                <a:lnTo>
                  <a:pt x="533029" y="260779"/>
                </a:lnTo>
                <a:lnTo>
                  <a:pt x="515204" y="294414"/>
                </a:lnTo>
                <a:lnTo>
                  <a:pt x="520066" y="330845"/>
                </a:lnTo>
                <a:lnTo>
                  <a:pt x="542466" y="366006"/>
                </a:lnTo>
                <a:lnTo>
                  <a:pt x="577257" y="395828"/>
                </a:lnTo>
                <a:lnTo>
                  <a:pt x="619293" y="416247"/>
                </a:lnTo>
                <a:lnTo>
                  <a:pt x="663425" y="423194"/>
                </a:lnTo>
                <a:lnTo>
                  <a:pt x="705772" y="427511"/>
                </a:lnTo>
                <a:lnTo>
                  <a:pt x="741956" y="442080"/>
                </a:lnTo>
                <a:lnTo>
                  <a:pt x="771579" y="465214"/>
                </a:lnTo>
                <a:lnTo>
                  <a:pt x="794243" y="495224"/>
                </a:lnTo>
                <a:lnTo>
                  <a:pt x="809549" y="530423"/>
                </a:lnTo>
                <a:lnTo>
                  <a:pt x="817101" y="569121"/>
                </a:lnTo>
                <a:lnTo>
                  <a:pt x="816499" y="609631"/>
                </a:lnTo>
                <a:lnTo>
                  <a:pt x="807346" y="650264"/>
                </a:lnTo>
                <a:lnTo>
                  <a:pt x="789244" y="689333"/>
                </a:lnTo>
                <a:lnTo>
                  <a:pt x="761794" y="725149"/>
                </a:lnTo>
                <a:lnTo>
                  <a:pt x="709835" y="768738"/>
                </a:lnTo>
                <a:lnTo>
                  <a:pt x="670416" y="787187"/>
                </a:lnTo>
                <a:lnTo>
                  <a:pt x="629268" y="796852"/>
                </a:lnTo>
                <a:lnTo>
                  <a:pt x="588134" y="798076"/>
                </a:lnTo>
                <a:lnTo>
                  <a:pt x="548757" y="791202"/>
                </a:lnTo>
                <a:lnTo>
                  <a:pt x="512879" y="776573"/>
                </a:lnTo>
                <a:lnTo>
                  <a:pt x="458598" y="725424"/>
                </a:lnTo>
                <a:lnTo>
                  <a:pt x="443680" y="689589"/>
                </a:lnTo>
                <a:lnTo>
                  <a:pt x="439235" y="647373"/>
                </a:lnTo>
                <a:lnTo>
                  <a:pt x="432288" y="603242"/>
                </a:lnTo>
                <a:lnTo>
                  <a:pt x="411868" y="561209"/>
                </a:lnTo>
                <a:lnTo>
                  <a:pt x="382044" y="526419"/>
                </a:lnTo>
                <a:lnTo>
                  <a:pt x="346882" y="504020"/>
                </a:lnTo>
                <a:lnTo>
                  <a:pt x="310449" y="499159"/>
                </a:lnTo>
                <a:lnTo>
                  <a:pt x="276812" y="516983"/>
                </a:lnTo>
                <a:lnTo>
                  <a:pt x="0" y="796063"/>
                </a:lnTo>
                <a:lnTo>
                  <a:pt x="388907" y="1184944"/>
                </a:lnTo>
                <a:lnTo>
                  <a:pt x="406731" y="1218580"/>
                </a:lnTo>
                <a:lnTo>
                  <a:pt x="379470" y="1290171"/>
                </a:lnTo>
                <a:lnTo>
                  <a:pt x="344679" y="1319994"/>
                </a:lnTo>
                <a:lnTo>
                  <a:pt x="302643" y="1340412"/>
                </a:lnTo>
                <a:lnTo>
                  <a:pt x="258511" y="1347360"/>
                </a:lnTo>
                <a:lnTo>
                  <a:pt x="216290" y="1351804"/>
                </a:lnTo>
                <a:lnTo>
                  <a:pt x="180453" y="1366721"/>
                </a:lnTo>
                <a:lnTo>
                  <a:pt x="151342" y="1390368"/>
                </a:lnTo>
                <a:lnTo>
                  <a:pt x="129299" y="1421000"/>
                </a:lnTo>
                <a:lnTo>
                  <a:pt x="114670" y="1456876"/>
                </a:lnTo>
                <a:lnTo>
                  <a:pt x="107795" y="1496251"/>
                </a:lnTo>
                <a:lnTo>
                  <a:pt x="109020" y="1537383"/>
                </a:lnTo>
                <a:lnTo>
                  <a:pt x="118686" y="1578529"/>
                </a:lnTo>
                <a:lnTo>
                  <a:pt x="137137" y="1617946"/>
                </a:lnTo>
                <a:lnTo>
                  <a:pt x="164717" y="1653890"/>
                </a:lnTo>
                <a:lnTo>
                  <a:pt x="216548" y="1697352"/>
                </a:lnTo>
                <a:lnTo>
                  <a:pt x="255619" y="1715453"/>
                </a:lnTo>
                <a:lnTo>
                  <a:pt x="296255" y="1724606"/>
                </a:lnTo>
                <a:lnTo>
                  <a:pt x="336767" y="1725208"/>
                </a:lnTo>
                <a:lnTo>
                  <a:pt x="375467" y="1717656"/>
                </a:lnTo>
                <a:lnTo>
                  <a:pt x="410667" y="1702350"/>
                </a:lnTo>
                <a:lnTo>
                  <a:pt x="463814" y="1650065"/>
                </a:lnTo>
                <a:lnTo>
                  <a:pt x="478384" y="1613883"/>
                </a:lnTo>
                <a:lnTo>
                  <a:pt x="482701" y="1571539"/>
                </a:lnTo>
                <a:lnTo>
                  <a:pt x="489648" y="1527408"/>
                </a:lnTo>
                <a:lnTo>
                  <a:pt x="510068" y="1485375"/>
                </a:lnTo>
                <a:lnTo>
                  <a:pt x="539892" y="1450585"/>
                </a:lnTo>
                <a:lnTo>
                  <a:pt x="575054" y="1428186"/>
                </a:lnTo>
                <a:lnTo>
                  <a:pt x="611487" y="1423325"/>
                </a:lnTo>
                <a:lnTo>
                  <a:pt x="645124" y="1441149"/>
                </a:lnTo>
                <a:lnTo>
                  <a:pt x="1034025" y="1830033"/>
                </a:lnTo>
                <a:lnTo>
                  <a:pt x="1313119" y="1550951"/>
                </a:lnTo>
                <a:lnTo>
                  <a:pt x="1331103" y="1517315"/>
                </a:lnTo>
                <a:lnTo>
                  <a:pt x="1326591" y="1480884"/>
                </a:lnTo>
                <a:lnTo>
                  <a:pt x="1304540" y="1445724"/>
                </a:lnTo>
                <a:lnTo>
                  <a:pt x="1269908" y="1415901"/>
                </a:lnTo>
                <a:lnTo>
                  <a:pt x="1227650" y="1395483"/>
                </a:lnTo>
                <a:lnTo>
                  <a:pt x="1182723" y="1388535"/>
                </a:lnTo>
                <a:lnTo>
                  <a:pt x="1140376" y="1384219"/>
                </a:lnTo>
                <a:lnTo>
                  <a:pt x="1104192" y="1369650"/>
                </a:lnTo>
                <a:lnTo>
                  <a:pt x="1074569" y="1346516"/>
                </a:lnTo>
                <a:lnTo>
                  <a:pt x="1051906" y="1316505"/>
                </a:lnTo>
                <a:lnTo>
                  <a:pt x="1036599" y="1281307"/>
                </a:lnTo>
                <a:lnTo>
                  <a:pt x="1029047" y="1242609"/>
                </a:lnTo>
                <a:lnTo>
                  <a:pt x="1029649" y="1202099"/>
                </a:lnTo>
                <a:lnTo>
                  <a:pt x="1038802" y="1161465"/>
                </a:lnTo>
                <a:lnTo>
                  <a:pt x="1056904" y="1122396"/>
                </a:lnTo>
                <a:lnTo>
                  <a:pt x="1084354" y="1086580"/>
                </a:lnTo>
                <a:lnTo>
                  <a:pt x="1136313" y="1042991"/>
                </a:lnTo>
                <a:lnTo>
                  <a:pt x="1175732" y="1024542"/>
                </a:lnTo>
                <a:lnTo>
                  <a:pt x="1216880" y="1014877"/>
                </a:lnTo>
                <a:lnTo>
                  <a:pt x="1258014" y="1013654"/>
                </a:lnTo>
                <a:lnTo>
                  <a:pt x="1297392" y="1020528"/>
                </a:lnTo>
                <a:lnTo>
                  <a:pt x="1333269" y="1035157"/>
                </a:lnTo>
                <a:lnTo>
                  <a:pt x="1387550" y="1086306"/>
                </a:lnTo>
                <a:lnTo>
                  <a:pt x="1402468" y="1122140"/>
                </a:lnTo>
                <a:lnTo>
                  <a:pt x="1406913" y="1164357"/>
                </a:lnTo>
                <a:lnTo>
                  <a:pt x="1413861" y="1208487"/>
                </a:lnTo>
                <a:lnTo>
                  <a:pt x="1434280" y="1250521"/>
                </a:lnTo>
                <a:lnTo>
                  <a:pt x="1464104" y="1285310"/>
                </a:lnTo>
                <a:lnTo>
                  <a:pt x="1499266" y="1307709"/>
                </a:lnTo>
                <a:lnTo>
                  <a:pt x="1535699" y="1312570"/>
                </a:lnTo>
                <a:lnTo>
                  <a:pt x="1569336" y="1294746"/>
                </a:lnTo>
                <a:lnTo>
                  <a:pt x="1830129" y="1033967"/>
                </a:lnTo>
                <a:lnTo>
                  <a:pt x="1441228" y="645085"/>
                </a:lnTo>
                <a:lnTo>
                  <a:pt x="1423403" y="611450"/>
                </a:lnTo>
                <a:lnTo>
                  <a:pt x="1450664" y="539859"/>
                </a:lnTo>
                <a:lnTo>
                  <a:pt x="1485456" y="510036"/>
                </a:lnTo>
                <a:lnTo>
                  <a:pt x="1527491" y="489618"/>
                </a:lnTo>
                <a:lnTo>
                  <a:pt x="1571624" y="482670"/>
                </a:lnTo>
                <a:lnTo>
                  <a:pt x="1613843" y="478226"/>
                </a:lnTo>
                <a:lnTo>
                  <a:pt x="1649679" y="463308"/>
                </a:lnTo>
                <a:lnTo>
                  <a:pt x="1678789" y="439662"/>
                </a:lnTo>
                <a:lnTo>
                  <a:pt x="1700831" y="409030"/>
                </a:lnTo>
                <a:lnTo>
                  <a:pt x="1715460" y="373154"/>
                </a:lnTo>
                <a:lnTo>
                  <a:pt x="1722335" y="333779"/>
                </a:lnTo>
                <a:lnTo>
                  <a:pt x="1721111" y="292647"/>
                </a:lnTo>
                <a:lnTo>
                  <a:pt x="1711445" y="251501"/>
                </a:lnTo>
                <a:lnTo>
                  <a:pt x="1692996" y="212084"/>
                </a:lnTo>
                <a:lnTo>
                  <a:pt x="1665418" y="176140"/>
                </a:lnTo>
                <a:lnTo>
                  <a:pt x="1613586" y="132679"/>
                </a:lnTo>
                <a:lnTo>
                  <a:pt x="1574516" y="114578"/>
                </a:lnTo>
                <a:lnTo>
                  <a:pt x="1533880" y="105425"/>
                </a:lnTo>
                <a:lnTo>
                  <a:pt x="1493368" y="104824"/>
                </a:lnTo>
                <a:lnTo>
                  <a:pt x="1454668" y="112375"/>
                </a:lnTo>
                <a:lnTo>
                  <a:pt x="1419468" y="127681"/>
                </a:lnTo>
                <a:lnTo>
                  <a:pt x="1366321" y="179965"/>
                </a:lnTo>
                <a:lnTo>
                  <a:pt x="1351751" y="216147"/>
                </a:lnTo>
                <a:lnTo>
                  <a:pt x="1347434" y="258491"/>
                </a:lnTo>
                <a:lnTo>
                  <a:pt x="1340486" y="302622"/>
                </a:lnTo>
                <a:lnTo>
                  <a:pt x="1320067" y="344655"/>
                </a:lnTo>
                <a:lnTo>
                  <a:pt x="1290243" y="379445"/>
                </a:lnTo>
                <a:lnTo>
                  <a:pt x="1255080" y="401844"/>
                </a:lnTo>
                <a:lnTo>
                  <a:pt x="1218647" y="406705"/>
                </a:lnTo>
                <a:lnTo>
                  <a:pt x="1185010" y="388881"/>
                </a:lnTo>
                <a:lnTo>
                  <a:pt x="796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058541" y="3202368"/>
            <a:ext cx="4789170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448435" marR="5080" indent="-1436370">
              <a:lnSpc>
                <a:spcPct val="100800"/>
              </a:lnSpc>
              <a:spcBef>
                <a:spcPts val="85"/>
              </a:spcBef>
            </a:pPr>
            <a:r>
              <a:rPr dirty="0" sz="1800">
                <a:latin typeface="Arial MT"/>
                <a:cs typeface="Arial MT"/>
              </a:rPr>
              <a:t>¿Cómo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se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denomina</a:t>
            </a:r>
            <a:r>
              <a:rPr dirty="0" sz="1800" spc="-3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centros/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colegios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 spc="-25">
                <a:latin typeface="Arial MT"/>
                <a:cs typeface="Arial MT"/>
              </a:rPr>
              <a:t>de </a:t>
            </a:r>
            <a:r>
              <a:rPr dirty="0" sz="1800">
                <a:latin typeface="Arial MT"/>
                <a:cs typeface="Arial MT"/>
              </a:rPr>
              <a:t>educación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infantil?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319526" y="2271776"/>
              <a:ext cx="1666875" cy="561975"/>
            </a:xfrm>
            <a:custGeom>
              <a:avLst/>
              <a:gdLst/>
              <a:ahLst/>
              <a:cxnLst/>
              <a:rect l="l" t="t" r="r" b="b"/>
              <a:pathLst>
                <a:path w="1666875" h="561975">
                  <a:moveTo>
                    <a:pt x="1573149" y="0"/>
                  </a:moveTo>
                  <a:lnTo>
                    <a:pt x="93599" y="0"/>
                  </a:lnTo>
                  <a:lnTo>
                    <a:pt x="57167" y="7356"/>
                  </a:lnTo>
                  <a:lnTo>
                    <a:pt x="27416" y="27416"/>
                  </a:lnTo>
                  <a:lnTo>
                    <a:pt x="7356" y="57167"/>
                  </a:lnTo>
                  <a:lnTo>
                    <a:pt x="0" y="93599"/>
                  </a:lnTo>
                  <a:lnTo>
                    <a:pt x="0" y="468249"/>
                  </a:lnTo>
                  <a:lnTo>
                    <a:pt x="7356" y="504699"/>
                  </a:lnTo>
                  <a:lnTo>
                    <a:pt x="27416" y="534495"/>
                  </a:lnTo>
                  <a:lnTo>
                    <a:pt x="57167" y="554599"/>
                  </a:lnTo>
                  <a:lnTo>
                    <a:pt x="93599" y="561975"/>
                  </a:lnTo>
                  <a:lnTo>
                    <a:pt x="1573149" y="561975"/>
                  </a:lnTo>
                  <a:lnTo>
                    <a:pt x="1609599" y="554599"/>
                  </a:lnTo>
                  <a:lnTo>
                    <a:pt x="1639395" y="534495"/>
                  </a:lnTo>
                  <a:lnTo>
                    <a:pt x="1659499" y="504699"/>
                  </a:lnTo>
                  <a:lnTo>
                    <a:pt x="1666875" y="468249"/>
                  </a:lnTo>
                  <a:lnTo>
                    <a:pt x="1666875" y="93599"/>
                  </a:lnTo>
                  <a:lnTo>
                    <a:pt x="1659499" y="57167"/>
                  </a:lnTo>
                  <a:lnTo>
                    <a:pt x="1639395" y="27416"/>
                  </a:lnTo>
                  <a:lnTo>
                    <a:pt x="1609599" y="7356"/>
                  </a:lnTo>
                  <a:lnTo>
                    <a:pt x="1573149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319526" y="2271776"/>
              <a:ext cx="1666875" cy="561975"/>
            </a:xfrm>
            <a:custGeom>
              <a:avLst/>
              <a:gdLst/>
              <a:ahLst/>
              <a:cxnLst/>
              <a:rect l="l" t="t" r="r" b="b"/>
              <a:pathLst>
                <a:path w="1666875" h="561975">
                  <a:moveTo>
                    <a:pt x="0" y="93599"/>
                  </a:moveTo>
                  <a:lnTo>
                    <a:pt x="7356" y="57167"/>
                  </a:lnTo>
                  <a:lnTo>
                    <a:pt x="27416" y="27416"/>
                  </a:lnTo>
                  <a:lnTo>
                    <a:pt x="57167" y="7356"/>
                  </a:lnTo>
                  <a:lnTo>
                    <a:pt x="93599" y="0"/>
                  </a:lnTo>
                  <a:lnTo>
                    <a:pt x="1573149" y="0"/>
                  </a:lnTo>
                  <a:lnTo>
                    <a:pt x="1609599" y="7356"/>
                  </a:lnTo>
                  <a:lnTo>
                    <a:pt x="1639395" y="27416"/>
                  </a:lnTo>
                  <a:lnTo>
                    <a:pt x="1659499" y="57167"/>
                  </a:lnTo>
                  <a:lnTo>
                    <a:pt x="1666875" y="93599"/>
                  </a:lnTo>
                  <a:lnTo>
                    <a:pt x="1666875" y="468249"/>
                  </a:lnTo>
                  <a:lnTo>
                    <a:pt x="1659499" y="504699"/>
                  </a:lnTo>
                  <a:lnTo>
                    <a:pt x="1639395" y="534495"/>
                  </a:lnTo>
                  <a:lnTo>
                    <a:pt x="1609599" y="554599"/>
                  </a:lnTo>
                  <a:lnTo>
                    <a:pt x="1573149" y="561975"/>
                  </a:lnTo>
                  <a:lnTo>
                    <a:pt x="93599" y="561975"/>
                  </a:lnTo>
                  <a:lnTo>
                    <a:pt x="57167" y="554599"/>
                  </a:lnTo>
                  <a:lnTo>
                    <a:pt x="27416" y="534495"/>
                  </a:lnTo>
                  <a:lnTo>
                    <a:pt x="7356" y="504699"/>
                  </a:lnTo>
                  <a:lnTo>
                    <a:pt x="0" y="468249"/>
                  </a:lnTo>
                  <a:lnTo>
                    <a:pt x="0" y="9359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251459" y="1660588"/>
            <a:ext cx="8566150" cy="333375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845185" marR="876300" indent="-432434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75"/>
              </a:spcBef>
            </a:pPr>
            <a:endParaRPr sz="1400">
              <a:latin typeface="Arial MT"/>
              <a:cs typeface="Arial MT"/>
            </a:endParaRPr>
          </a:p>
          <a:p>
            <a:pPr algn="ctr" marR="759460">
              <a:lnSpc>
                <a:spcPct val="100000"/>
              </a:lnSpc>
            </a:pP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INTRODUCCIÓN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70"/>
              </a:spcBef>
            </a:pPr>
            <a:endParaRPr sz="1400">
              <a:latin typeface="Arial MT"/>
              <a:cs typeface="Arial MT"/>
            </a:endParaRPr>
          </a:p>
          <a:p>
            <a:pPr algn="just" marL="12700" marR="5080">
              <a:lnSpc>
                <a:spcPct val="103200"/>
              </a:lnSpc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“Con</a:t>
            </a:r>
            <a:r>
              <a:rPr dirty="0" sz="155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5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objeto</a:t>
            </a:r>
            <a:r>
              <a:rPr dirty="0" sz="155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proporcionar</a:t>
            </a:r>
            <a:r>
              <a:rPr dirty="0" sz="15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una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educación</a:t>
            </a:r>
            <a:r>
              <a:rPr dirty="0" sz="155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adecuada</a:t>
            </a:r>
            <a:r>
              <a:rPr dirty="0" sz="15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5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todo</a:t>
            </a:r>
            <a:r>
              <a:rPr dirty="0" sz="15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alumnado,</a:t>
            </a:r>
            <a:r>
              <a:rPr dirty="0" sz="15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5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5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5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221F1F"/>
                </a:solidFill>
                <a:latin typeface="Arial MT"/>
                <a:cs typeface="Arial MT"/>
              </a:rPr>
              <a:t>las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550" spc="45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550" spc="48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deberá</a:t>
            </a:r>
            <a:r>
              <a:rPr dirty="0" sz="1550" spc="4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constituir</a:t>
            </a:r>
            <a:r>
              <a:rPr dirty="0" sz="1550" spc="4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550" spc="40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marco</a:t>
            </a:r>
            <a:r>
              <a:rPr dirty="0" sz="1550" spc="3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4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referencia</a:t>
            </a:r>
            <a:r>
              <a:rPr dirty="0" sz="1550" spc="4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550" spc="4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todos</a:t>
            </a:r>
            <a:r>
              <a:rPr dirty="0" sz="1550" spc="3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550" spc="3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procesos</a:t>
            </a:r>
            <a:r>
              <a:rPr dirty="0" sz="1550" spc="4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221F1F"/>
                </a:solidFill>
                <a:latin typeface="Arial MT"/>
                <a:cs typeface="Arial MT"/>
              </a:rPr>
              <a:t>de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enseñanza</a:t>
            </a:r>
            <a:r>
              <a:rPr dirty="0" sz="1550" spc="9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550" spc="8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aprendizaje,</a:t>
            </a:r>
            <a:r>
              <a:rPr dirty="0" sz="1550" spc="9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pues</a:t>
            </a:r>
            <a:r>
              <a:rPr dirty="0" sz="1550" spc="6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todo</a:t>
            </a:r>
            <a:r>
              <a:rPr dirty="0" sz="1550" spc="9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alumno</a:t>
            </a:r>
            <a:r>
              <a:rPr dirty="0" sz="1550" spc="8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es</a:t>
            </a:r>
            <a:r>
              <a:rPr dirty="0" sz="1550" spc="80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susceptible</a:t>
            </a:r>
            <a:r>
              <a:rPr dirty="0" sz="1550" spc="60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550" spc="8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manifestar,</a:t>
            </a:r>
            <a:r>
              <a:rPr dirty="0" sz="1550" spc="90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en</a:t>
            </a:r>
            <a:r>
              <a:rPr dirty="0" sz="1550" spc="7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spc="-10" b="1">
                <a:solidFill>
                  <a:srgbClr val="221F1F"/>
                </a:solidFill>
                <a:latin typeface="Arial"/>
                <a:cs typeface="Arial"/>
              </a:rPr>
              <a:t>algún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momento</a:t>
            </a:r>
            <a:r>
              <a:rPr dirty="0" sz="1550" spc="42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550" spc="41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su</a:t>
            </a:r>
            <a:r>
              <a:rPr dirty="0" sz="1550" spc="40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escolaridad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,</a:t>
            </a:r>
            <a:r>
              <a:rPr dirty="0" sz="1550" spc="4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diferentes</a:t>
            </a:r>
            <a:r>
              <a:rPr dirty="0" sz="1550" spc="43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necesidades</a:t>
            </a:r>
            <a:r>
              <a:rPr dirty="0" sz="1550" spc="434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educativas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.</a:t>
            </a:r>
            <a:r>
              <a:rPr dirty="0" sz="1550" spc="4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550" spc="4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deben</a:t>
            </a:r>
            <a:r>
              <a:rPr dirty="0" sz="1550" spc="4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generar</a:t>
            </a:r>
            <a:r>
              <a:rPr dirty="0" sz="1550" spc="4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221F1F"/>
                </a:solidFill>
                <a:latin typeface="Arial MT"/>
                <a:cs typeface="Arial MT"/>
              </a:rPr>
              <a:t>por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parte</a:t>
            </a:r>
            <a:r>
              <a:rPr dirty="0" sz="15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5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centros</a:t>
            </a:r>
            <a:r>
              <a:rPr dirty="0" sz="1550" spc="2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propuestas</a:t>
            </a:r>
            <a:r>
              <a:rPr dirty="0" sz="15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organizativas,</a:t>
            </a:r>
            <a:r>
              <a:rPr dirty="0" sz="15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curriculares</a:t>
            </a:r>
            <a:r>
              <a:rPr dirty="0" sz="155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5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metodológicas</a:t>
            </a:r>
            <a:r>
              <a:rPr dirty="0" sz="155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5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finalidad</a:t>
            </a:r>
            <a:r>
              <a:rPr dirty="0" sz="1550" spc="2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25">
                <a:solidFill>
                  <a:srgbClr val="221F1F"/>
                </a:solidFill>
                <a:latin typeface="Arial MT"/>
                <a:cs typeface="Arial MT"/>
              </a:rPr>
              <a:t>de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cada</a:t>
            </a:r>
            <a:r>
              <a:rPr dirty="0" sz="15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alumno</a:t>
            </a:r>
            <a:r>
              <a:rPr dirty="0" sz="15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pueda</a:t>
            </a:r>
            <a:r>
              <a:rPr dirty="0" sz="1550" spc="1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recibir</a:t>
            </a:r>
            <a:r>
              <a:rPr dirty="0" sz="15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5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lo</a:t>
            </a:r>
            <a:r>
              <a:rPr dirty="0" sz="15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largo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r>
              <a:rPr dirty="0" sz="15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trayectoria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formativa</a:t>
            </a:r>
            <a:r>
              <a:rPr dirty="0" sz="15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5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5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 b="1">
                <a:solidFill>
                  <a:srgbClr val="221F1F"/>
                </a:solidFill>
                <a:latin typeface="Arial"/>
                <a:cs typeface="Arial"/>
              </a:rPr>
              <a:t>atención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educativa</a:t>
            </a:r>
            <a:r>
              <a:rPr dirty="0" sz="1550" spc="7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ordinarias</a:t>
            </a:r>
            <a:r>
              <a:rPr dirty="0" sz="1550" spc="114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y,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550" spc="8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caso,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 b="1">
                <a:solidFill>
                  <a:srgbClr val="221F1F"/>
                </a:solidFill>
                <a:latin typeface="Arial"/>
                <a:cs typeface="Arial"/>
              </a:rPr>
              <a:t>específicas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,</a:t>
            </a:r>
            <a:r>
              <a:rPr dirty="0" sz="1550" spc="9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le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permitan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alcanzar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máximo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desarrollo</a:t>
            </a:r>
            <a:r>
              <a:rPr dirty="0" sz="15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sus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competencias”.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57187" y="2271776"/>
              <a:ext cx="7925434" cy="552450"/>
            </a:xfrm>
            <a:custGeom>
              <a:avLst/>
              <a:gdLst/>
              <a:ahLst/>
              <a:cxnLst/>
              <a:rect l="l" t="t" r="r" b="b"/>
              <a:pathLst>
                <a:path w="7925434" h="552450">
                  <a:moveTo>
                    <a:pt x="7832788" y="0"/>
                  </a:moveTo>
                  <a:lnTo>
                    <a:pt x="92075" y="0"/>
                  </a:lnTo>
                  <a:lnTo>
                    <a:pt x="56235" y="7225"/>
                  </a:lnTo>
                  <a:lnTo>
                    <a:pt x="26968" y="26939"/>
                  </a:lnTo>
                  <a:lnTo>
                    <a:pt x="7235" y="56203"/>
                  </a:lnTo>
                  <a:lnTo>
                    <a:pt x="0" y="92075"/>
                  </a:lnTo>
                  <a:lnTo>
                    <a:pt x="0" y="460375"/>
                  </a:lnTo>
                  <a:lnTo>
                    <a:pt x="7235" y="496192"/>
                  </a:lnTo>
                  <a:lnTo>
                    <a:pt x="26968" y="525462"/>
                  </a:lnTo>
                  <a:lnTo>
                    <a:pt x="56235" y="545207"/>
                  </a:lnTo>
                  <a:lnTo>
                    <a:pt x="92075" y="552450"/>
                  </a:lnTo>
                  <a:lnTo>
                    <a:pt x="7832788" y="552450"/>
                  </a:lnTo>
                  <a:lnTo>
                    <a:pt x="7868606" y="545207"/>
                  </a:lnTo>
                  <a:lnTo>
                    <a:pt x="7897876" y="525462"/>
                  </a:lnTo>
                  <a:lnTo>
                    <a:pt x="7917620" y="496192"/>
                  </a:lnTo>
                  <a:lnTo>
                    <a:pt x="7924863" y="460375"/>
                  </a:lnTo>
                  <a:lnTo>
                    <a:pt x="7924863" y="92075"/>
                  </a:lnTo>
                  <a:lnTo>
                    <a:pt x="7917620" y="56203"/>
                  </a:lnTo>
                  <a:lnTo>
                    <a:pt x="7897876" y="26939"/>
                  </a:lnTo>
                  <a:lnTo>
                    <a:pt x="7868606" y="7225"/>
                  </a:lnTo>
                  <a:lnTo>
                    <a:pt x="783278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57187" y="2271776"/>
              <a:ext cx="7925434" cy="552450"/>
            </a:xfrm>
            <a:custGeom>
              <a:avLst/>
              <a:gdLst/>
              <a:ahLst/>
              <a:cxnLst/>
              <a:rect l="l" t="t" r="r" b="b"/>
              <a:pathLst>
                <a:path w="7925434" h="552450">
                  <a:moveTo>
                    <a:pt x="0" y="92075"/>
                  </a:moveTo>
                  <a:lnTo>
                    <a:pt x="7235" y="56203"/>
                  </a:lnTo>
                  <a:lnTo>
                    <a:pt x="26968" y="26939"/>
                  </a:lnTo>
                  <a:lnTo>
                    <a:pt x="56235" y="7225"/>
                  </a:lnTo>
                  <a:lnTo>
                    <a:pt x="92075" y="0"/>
                  </a:lnTo>
                  <a:lnTo>
                    <a:pt x="7832788" y="0"/>
                  </a:lnTo>
                  <a:lnTo>
                    <a:pt x="7868606" y="7225"/>
                  </a:lnTo>
                  <a:lnTo>
                    <a:pt x="7897876" y="26939"/>
                  </a:lnTo>
                  <a:lnTo>
                    <a:pt x="7917620" y="56203"/>
                  </a:lnTo>
                  <a:lnTo>
                    <a:pt x="7924863" y="92075"/>
                  </a:lnTo>
                  <a:lnTo>
                    <a:pt x="7924863" y="460375"/>
                  </a:lnTo>
                  <a:lnTo>
                    <a:pt x="7917620" y="496192"/>
                  </a:lnTo>
                  <a:lnTo>
                    <a:pt x="7897876" y="525462"/>
                  </a:lnTo>
                  <a:lnTo>
                    <a:pt x="7868606" y="545207"/>
                  </a:lnTo>
                  <a:lnTo>
                    <a:pt x="7832788" y="552450"/>
                  </a:lnTo>
                  <a:lnTo>
                    <a:pt x="92075" y="552450"/>
                  </a:lnTo>
                  <a:lnTo>
                    <a:pt x="56235" y="545207"/>
                  </a:lnTo>
                  <a:lnTo>
                    <a:pt x="26968" y="525462"/>
                  </a:lnTo>
                  <a:lnTo>
                    <a:pt x="7235" y="496192"/>
                  </a:lnTo>
                  <a:lnTo>
                    <a:pt x="0" y="460375"/>
                  </a:lnTo>
                  <a:lnTo>
                    <a:pt x="0" y="9207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  <p:sp>
        <p:nvSpPr>
          <p:cNvPr id="19" name="object 19" descr=""/>
          <p:cNvSpPr txBox="1"/>
          <p:nvPr/>
        </p:nvSpPr>
        <p:spPr>
          <a:xfrm>
            <a:off x="484822" y="1660588"/>
            <a:ext cx="8023225" cy="373951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79705" marR="567055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400">
              <a:latin typeface="Arial MT"/>
              <a:cs typeface="Arial MT"/>
            </a:endParaRPr>
          </a:p>
          <a:p>
            <a:pPr algn="ctr" marR="340995">
              <a:lnSpc>
                <a:spcPct val="100000"/>
              </a:lnSpc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TÍTULO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PRELIMINAR.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2.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Principios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generales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65"/>
              </a:spcBef>
            </a:pPr>
            <a:endParaRPr sz="1400">
              <a:latin typeface="Arial MT"/>
              <a:cs typeface="Arial MT"/>
            </a:endParaRPr>
          </a:p>
          <a:p>
            <a:pPr marL="38735">
              <a:lnSpc>
                <a:spcPct val="100000"/>
              </a:lnSpc>
            </a:pP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7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7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7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7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7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atendrá</a:t>
            </a:r>
            <a:r>
              <a:rPr dirty="0" sz="17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(entre</a:t>
            </a:r>
            <a:r>
              <a:rPr dirty="0" sz="17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otros)</a:t>
            </a:r>
            <a:r>
              <a:rPr dirty="0" sz="1700" spc="-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7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7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>
                <a:solidFill>
                  <a:srgbClr val="221F1F"/>
                </a:solidFill>
                <a:latin typeface="Arial MT"/>
                <a:cs typeface="Arial MT"/>
              </a:rPr>
              <a:t>siguientes</a:t>
            </a:r>
            <a:r>
              <a:rPr dirty="0" sz="1700" spc="-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700" spc="-10">
                <a:solidFill>
                  <a:srgbClr val="221F1F"/>
                </a:solidFill>
                <a:latin typeface="Arial MT"/>
                <a:cs typeface="Arial MT"/>
              </a:rPr>
              <a:t>principios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:</a:t>
            </a:r>
            <a:endParaRPr sz="1550">
              <a:latin typeface="Arial MT"/>
              <a:cs typeface="Arial MT"/>
            </a:endParaRPr>
          </a:p>
          <a:p>
            <a:pPr marL="324485" indent="-285750">
              <a:lnSpc>
                <a:spcPct val="100000"/>
              </a:lnSpc>
              <a:spcBef>
                <a:spcPts val="1340"/>
              </a:spcBef>
              <a:buChar char="•"/>
              <a:tabLst>
                <a:tab pos="32448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Entornos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accesibles</a:t>
            </a:r>
            <a:endParaRPr sz="1800">
              <a:latin typeface="Arial MT"/>
              <a:cs typeface="Arial MT"/>
            </a:endParaRPr>
          </a:p>
          <a:p>
            <a:pPr marL="324485" indent="-285750">
              <a:lnSpc>
                <a:spcPct val="100000"/>
              </a:lnSpc>
              <a:spcBef>
                <a:spcPts val="280"/>
              </a:spcBef>
              <a:buChar char="•"/>
              <a:tabLst>
                <a:tab pos="32448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Inclusión</a:t>
            </a:r>
            <a:r>
              <a:rPr dirty="0" sz="18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800">
              <a:latin typeface="Arial MT"/>
              <a:cs typeface="Arial MT"/>
            </a:endParaRPr>
          </a:p>
          <a:p>
            <a:pPr marL="339090" indent="-285750">
              <a:lnSpc>
                <a:spcPct val="100000"/>
              </a:lnSpc>
              <a:spcBef>
                <a:spcPts val="310"/>
              </a:spcBef>
              <a:buChar char="•"/>
              <a:tabLst>
                <a:tab pos="33909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Igualdad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oportunidades</a:t>
            </a:r>
            <a:endParaRPr sz="1800">
              <a:latin typeface="Arial MT"/>
              <a:cs typeface="Arial MT"/>
            </a:endParaRPr>
          </a:p>
          <a:p>
            <a:pPr marL="339090" indent="-285750">
              <a:lnSpc>
                <a:spcPct val="100000"/>
              </a:lnSpc>
              <a:spcBef>
                <a:spcPts val="615"/>
              </a:spcBef>
              <a:buChar char="•"/>
              <a:tabLst>
                <a:tab pos="339090" algn="l"/>
              </a:tabLst>
            </a:pP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Flexibilidad</a:t>
            </a:r>
            <a:endParaRPr sz="1800">
              <a:latin typeface="Arial MT"/>
              <a:cs typeface="Arial MT"/>
            </a:endParaRPr>
          </a:p>
          <a:p>
            <a:pPr marL="339090" indent="-285750">
              <a:lnSpc>
                <a:spcPct val="100000"/>
              </a:lnSpc>
              <a:spcBef>
                <a:spcPts val="615"/>
              </a:spcBef>
              <a:buChar char="•"/>
              <a:tabLst>
                <a:tab pos="33909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Personalización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procesos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enseñanza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aprendizaje</a:t>
            </a:r>
            <a:endParaRPr sz="1800">
              <a:latin typeface="Arial MT"/>
              <a:cs typeface="Arial MT"/>
            </a:endParaRPr>
          </a:p>
          <a:p>
            <a:pPr marL="339090" indent="-285750">
              <a:lnSpc>
                <a:spcPct val="100000"/>
              </a:lnSpc>
              <a:spcBef>
                <a:spcPts val="375"/>
              </a:spcBef>
              <a:buChar char="•"/>
              <a:tabLst>
                <a:tab pos="33909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Colaboración</a:t>
            </a:r>
            <a:r>
              <a:rPr dirty="0" sz="18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entre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profesionales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centro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docente,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67425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129337"/>
              <a:ext cx="9144000" cy="728980"/>
            </a:xfrm>
            <a:custGeom>
              <a:avLst/>
              <a:gdLst/>
              <a:ahLst/>
              <a:cxnLst/>
              <a:rect l="l" t="t" r="r" b="b"/>
              <a:pathLst>
                <a:path w="9144000" h="728979">
                  <a:moveTo>
                    <a:pt x="9144000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9144000" y="72866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122987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2281301"/>
              <a:ext cx="7925434" cy="428625"/>
            </a:xfrm>
            <a:custGeom>
              <a:avLst/>
              <a:gdLst/>
              <a:ahLst/>
              <a:cxnLst/>
              <a:rect l="l" t="t" r="r" b="b"/>
              <a:pathLst>
                <a:path w="7925434" h="428625">
                  <a:moveTo>
                    <a:pt x="7853362" y="0"/>
                  </a:moveTo>
                  <a:lnTo>
                    <a:pt x="71437" y="0"/>
                  </a:lnTo>
                  <a:lnTo>
                    <a:pt x="43634" y="5597"/>
                  </a:lnTo>
                  <a:lnTo>
                    <a:pt x="20926" y="20875"/>
                  </a:lnTo>
                  <a:lnTo>
                    <a:pt x="5614" y="43559"/>
                  </a:lnTo>
                  <a:lnTo>
                    <a:pt x="0" y="71374"/>
                  </a:lnTo>
                  <a:lnTo>
                    <a:pt x="0" y="357124"/>
                  </a:lnTo>
                  <a:lnTo>
                    <a:pt x="5614" y="384958"/>
                  </a:lnTo>
                  <a:lnTo>
                    <a:pt x="20926" y="407685"/>
                  </a:lnTo>
                  <a:lnTo>
                    <a:pt x="43634" y="423007"/>
                  </a:lnTo>
                  <a:lnTo>
                    <a:pt x="71437" y="428625"/>
                  </a:lnTo>
                  <a:lnTo>
                    <a:pt x="7853362" y="428625"/>
                  </a:lnTo>
                  <a:lnTo>
                    <a:pt x="7881197" y="423007"/>
                  </a:lnTo>
                  <a:lnTo>
                    <a:pt x="7903924" y="407685"/>
                  </a:lnTo>
                  <a:lnTo>
                    <a:pt x="7919245" y="384958"/>
                  </a:lnTo>
                  <a:lnTo>
                    <a:pt x="7924863" y="357124"/>
                  </a:lnTo>
                  <a:lnTo>
                    <a:pt x="7924863" y="71374"/>
                  </a:lnTo>
                  <a:lnTo>
                    <a:pt x="7919245" y="43559"/>
                  </a:lnTo>
                  <a:lnTo>
                    <a:pt x="7903924" y="20875"/>
                  </a:lnTo>
                  <a:lnTo>
                    <a:pt x="7881197" y="5597"/>
                  </a:lnTo>
                  <a:lnTo>
                    <a:pt x="7853362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2281301"/>
              <a:ext cx="7925434" cy="428625"/>
            </a:xfrm>
            <a:custGeom>
              <a:avLst/>
              <a:gdLst/>
              <a:ahLst/>
              <a:cxnLst/>
              <a:rect l="l" t="t" r="r" b="b"/>
              <a:pathLst>
                <a:path w="7925434" h="428625">
                  <a:moveTo>
                    <a:pt x="0" y="71374"/>
                  </a:moveTo>
                  <a:lnTo>
                    <a:pt x="5614" y="43559"/>
                  </a:lnTo>
                  <a:lnTo>
                    <a:pt x="20926" y="20875"/>
                  </a:lnTo>
                  <a:lnTo>
                    <a:pt x="43634" y="5597"/>
                  </a:lnTo>
                  <a:lnTo>
                    <a:pt x="71437" y="0"/>
                  </a:lnTo>
                  <a:lnTo>
                    <a:pt x="7853362" y="0"/>
                  </a:lnTo>
                  <a:lnTo>
                    <a:pt x="7881197" y="5597"/>
                  </a:lnTo>
                  <a:lnTo>
                    <a:pt x="7903924" y="20875"/>
                  </a:lnTo>
                  <a:lnTo>
                    <a:pt x="7919245" y="43559"/>
                  </a:lnTo>
                  <a:lnTo>
                    <a:pt x="7924863" y="71374"/>
                  </a:lnTo>
                  <a:lnTo>
                    <a:pt x="7924863" y="357124"/>
                  </a:lnTo>
                  <a:lnTo>
                    <a:pt x="7919245" y="384958"/>
                  </a:lnTo>
                  <a:lnTo>
                    <a:pt x="7903924" y="407685"/>
                  </a:lnTo>
                  <a:lnTo>
                    <a:pt x="7881197" y="423007"/>
                  </a:lnTo>
                  <a:lnTo>
                    <a:pt x="7853362" y="428625"/>
                  </a:lnTo>
                  <a:lnTo>
                    <a:pt x="71437" y="428625"/>
                  </a:lnTo>
                  <a:lnTo>
                    <a:pt x="43634" y="423007"/>
                  </a:lnTo>
                  <a:lnTo>
                    <a:pt x="20926" y="407685"/>
                  </a:lnTo>
                  <a:lnTo>
                    <a:pt x="5614" y="384958"/>
                  </a:lnTo>
                  <a:lnTo>
                    <a:pt x="0" y="357124"/>
                  </a:lnTo>
                  <a:lnTo>
                    <a:pt x="0" y="71374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38137" y="1585975"/>
              <a:ext cx="7925434" cy="561975"/>
            </a:xfrm>
            <a:custGeom>
              <a:avLst/>
              <a:gdLst/>
              <a:ahLst/>
              <a:cxnLst/>
              <a:rect l="l" t="t" r="r" b="b"/>
              <a:pathLst>
                <a:path w="7925434" h="561975">
                  <a:moveTo>
                    <a:pt x="7831137" y="0"/>
                  </a:moveTo>
                  <a:lnTo>
                    <a:pt x="93662" y="0"/>
                  </a:lnTo>
                  <a:lnTo>
                    <a:pt x="57205" y="7356"/>
                  </a:lnTo>
                  <a:lnTo>
                    <a:pt x="27433" y="27416"/>
                  </a:lnTo>
                  <a:lnTo>
                    <a:pt x="7360" y="57167"/>
                  </a:lnTo>
                  <a:lnTo>
                    <a:pt x="0" y="93599"/>
                  </a:lnTo>
                  <a:lnTo>
                    <a:pt x="0" y="468249"/>
                  </a:lnTo>
                  <a:lnTo>
                    <a:pt x="7360" y="504699"/>
                  </a:lnTo>
                  <a:lnTo>
                    <a:pt x="27433" y="534495"/>
                  </a:lnTo>
                  <a:lnTo>
                    <a:pt x="57205" y="554599"/>
                  </a:lnTo>
                  <a:lnTo>
                    <a:pt x="93662" y="561975"/>
                  </a:lnTo>
                  <a:lnTo>
                    <a:pt x="7831137" y="561975"/>
                  </a:lnTo>
                  <a:lnTo>
                    <a:pt x="7867588" y="554599"/>
                  </a:lnTo>
                  <a:lnTo>
                    <a:pt x="7897383" y="534495"/>
                  </a:lnTo>
                  <a:lnTo>
                    <a:pt x="7917487" y="504699"/>
                  </a:lnTo>
                  <a:lnTo>
                    <a:pt x="7924863" y="468249"/>
                  </a:lnTo>
                  <a:lnTo>
                    <a:pt x="7924863" y="93599"/>
                  </a:lnTo>
                  <a:lnTo>
                    <a:pt x="7917487" y="57167"/>
                  </a:lnTo>
                  <a:lnTo>
                    <a:pt x="7897383" y="27416"/>
                  </a:lnTo>
                  <a:lnTo>
                    <a:pt x="7867588" y="7356"/>
                  </a:lnTo>
                  <a:lnTo>
                    <a:pt x="7831137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38137" y="1585975"/>
              <a:ext cx="7925434" cy="561975"/>
            </a:xfrm>
            <a:custGeom>
              <a:avLst/>
              <a:gdLst/>
              <a:ahLst/>
              <a:cxnLst/>
              <a:rect l="l" t="t" r="r" b="b"/>
              <a:pathLst>
                <a:path w="7925434" h="561975">
                  <a:moveTo>
                    <a:pt x="0" y="93599"/>
                  </a:moveTo>
                  <a:lnTo>
                    <a:pt x="7360" y="57167"/>
                  </a:lnTo>
                  <a:lnTo>
                    <a:pt x="27433" y="27416"/>
                  </a:lnTo>
                  <a:lnTo>
                    <a:pt x="57205" y="7356"/>
                  </a:lnTo>
                  <a:lnTo>
                    <a:pt x="93662" y="0"/>
                  </a:lnTo>
                  <a:lnTo>
                    <a:pt x="7831137" y="0"/>
                  </a:lnTo>
                  <a:lnTo>
                    <a:pt x="7867588" y="7356"/>
                  </a:lnTo>
                  <a:lnTo>
                    <a:pt x="7897383" y="27416"/>
                  </a:lnTo>
                  <a:lnTo>
                    <a:pt x="7917487" y="57167"/>
                  </a:lnTo>
                  <a:lnTo>
                    <a:pt x="7924863" y="93599"/>
                  </a:lnTo>
                  <a:lnTo>
                    <a:pt x="7924863" y="468249"/>
                  </a:lnTo>
                  <a:lnTo>
                    <a:pt x="7917487" y="504699"/>
                  </a:lnTo>
                  <a:lnTo>
                    <a:pt x="7897383" y="534495"/>
                  </a:lnTo>
                  <a:lnTo>
                    <a:pt x="7867588" y="554599"/>
                  </a:lnTo>
                  <a:lnTo>
                    <a:pt x="7831137" y="561975"/>
                  </a:lnTo>
                  <a:lnTo>
                    <a:pt x="93662" y="561975"/>
                  </a:lnTo>
                  <a:lnTo>
                    <a:pt x="57205" y="554599"/>
                  </a:lnTo>
                  <a:lnTo>
                    <a:pt x="27433" y="534495"/>
                  </a:lnTo>
                  <a:lnTo>
                    <a:pt x="7360" y="504699"/>
                  </a:lnTo>
                  <a:lnTo>
                    <a:pt x="0" y="468249"/>
                  </a:lnTo>
                  <a:lnTo>
                    <a:pt x="0" y="93599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10832" y="1630362"/>
            <a:ext cx="8405495" cy="18637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353695" marR="775335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 algn="ctr" marR="417830">
              <a:lnSpc>
                <a:spcPct val="100000"/>
              </a:lnSpc>
              <a:spcBef>
                <a:spcPts val="154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TÍTULO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I.</a:t>
            </a:r>
            <a:r>
              <a:rPr dirty="0" sz="140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400">
              <a:latin typeface="Arial MT"/>
              <a:cs typeface="Arial MT"/>
            </a:endParaRPr>
          </a:p>
          <a:p>
            <a:pPr algn="ctr" marR="422275">
              <a:lnSpc>
                <a:spcPct val="100000"/>
              </a:lnSpc>
              <a:spcBef>
                <a:spcPts val="5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6.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Determinación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40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ct val="100899"/>
              </a:lnSpc>
              <a:spcBef>
                <a:spcPts val="5"/>
              </a:spcBef>
              <a:tabLst>
                <a:tab pos="345440" algn="l"/>
                <a:tab pos="857250" algn="l"/>
                <a:tab pos="2284095" algn="l"/>
                <a:tab pos="3519804" algn="l"/>
                <a:tab pos="3967479" algn="l"/>
                <a:tab pos="5114925" algn="l"/>
                <a:tab pos="5499100" algn="l"/>
                <a:tab pos="7052945" algn="l"/>
                <a:tab pos="7564120" algn="l"/>
              </a:tabLst>
            </a:pP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1.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determinarán,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carácter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general,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tras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realización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una</a:t>
            </a:r>
            <a:r>
              <a:rPr dirty="0" sz="18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evaluación</a:t>
            </a:r>
            <a:r>
              <a:rPr dirty="0" sz="1800" spc="-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221F1F"/>
                </a:solidFill>
                <a:latin typeface="Arial"/>
                <a:cs typeface="Arial"/>
              </a:rPr>
              <a:t>psicopedagógica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  <p:sp>
        <p:nvSpPr>
          <p:cNvPr id="20" name="object 20" descr=""/>
          <p:cNvSpPr/>
          <p:nvPr/>
        </p:nvSpPr>
        <p:spPr>
          <a:xfrm>
            <a:off x="3271901" y="4605401"/>
            <a:ext cx="2249805" cy="391160"/>
          </a:xfrm>
          <a:custGeom>
            <a:avLst/>
            <a:gdLst/>
            <a:ahLst/>
            <a:cxnLst/>
            <a:rect l="l" t="t" r="r" b="b"/>
            <a:pathLst>
              <a:path w="2249804" h="391160">
                <a:moveTo>
                  <a:pt x="1123950" y="0"/>
                </a:moveTo>
                <a:lnTo>
                  <a:pt x="1123950" y="195325"/>
                </a:lnTo>
                <a:lnTo>
                  <a:pt x="2249678" y="195325"/>
                </a:lnTo>
                <a:lnTo>
                  <a:pt x="2249678" y="390651"/>
                </a:lnTo>
              </a:path>
              <a:path w="2249804" h="391160">
                <a:moveTo>
                  <a:pt x="1125727" y="0"/>
                </a:moveTo>
                <a:lnTo>
                  <a:pt x="1125727" y="195325"/>
                </a:lnTo>
                <a:lnTo>
                  <a:pt x="0" y="195325"/>
                </a:lnTo>
                <a:lnTo>
                  <a:pt x="0" y="390651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3462401" y="3671951"/>
            <a:ext cx="1866900" cy="933450"/>
          </a:xfrm>
          <a:prstGeom prst="rect">
            <a:avLst/>
          </a:prstGeom>
          <a:solidFill>
            <a:srgbClr val="F7D2D3"/>
          </a:solidFill>
          <a:ln w="28575">
            <a:solidFill>
              <a:srgbClr val="000000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algn="ctr" marL="109220" marR="107950" indent="5715">
              <a:lnSpc>
                <a:spcPts val="1650"/>
              </a:lnSpc>
              <a:spcBef>
                <a:spcPts val="390"/>
              </a:spcBef>
            </a:pPr>
            <a:r>
              <a:rPr dirty="0" sz="1550">
                <a:latin typeface="Arial MT"/>
                <a:cs typeface="Arial MT"/>
              </a:rPr>
              <a:t>MEDIDAS</a:t>
            </a:r>
            <a:r>
              <a:rPr dirty="0" sz="1550" spc="170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DE </a:t>
            </a:r>
            <a:r>
              <a:rPr dirty="0" sz="1550">
                <a:latin typeface="Arial MT"/>
                <a:cs typeface="Arial MT"/>
              </a:rPr>
              <a:t>ATENCIÓN</a:t>
            </a:r>
            <a:r>
              <a:rPr dirty="0" sz="1550" spc="-40">
                <a:latin typeface="Arial MT"/>
                <a:cs typeface="Arial MT"/>
              </a:rPr>
              <a:t> </a:t>
            </a:r>
            <a:r>
              <a:rPr dirty="0" sz="1550">
                <a:latin typeface="Arial MT"/>
                <a:cs typeface="Arial MT"/>
              </a:rPr>
              <a:t>A</a:t>
            </a:r>
            <a:r>
              <a:rPr dirty="0" sz="1550" spc="-15">
                <a:latin typeface="Arial MT"/>
                <a:cs typeface="Arial MT"/>
              </a:rPr>
              <a:t> </a:t>
            </a:r>
            <a:r>
              <a:rPr dirty="0" sz="1550" spc="-25">
                <a:latin typeface="Arial MT"/>
                <a:cs typeface="Arial MT"/>
              </a:rPr>
              <a:t>LAS </a:t>
            </a:r>
            <a:r>
              <a:rPr dirty="0" sz="1550" spc="-10">
                <a:latin typeface="Arial MT"/>
                <a:cs typeface="Arial MT"/>
              </a:rPr>
              <a:t>DIFERENCIAS INDIVIDUALES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2338451" y="4995862"/>
            <a:ext cx="1857375" cy="923925"/>
          </a:xfrm>
          <a:custGeom>
            <a:avLst/>
            <a:gdLst/>
            <a:ahLst/>
            <a:cxnLst/>
            <a:rect l="l" t="t" r="r" b="b"/>
            <a:pathLst>
              <a:path w="1857375" h="923925">
                <a:moveTo>
                  <a:pt x="1857375" y="0"/>
                </a:moveTo>
                <a:lnTo>
                  <a:pt x="0" y="0"/>
                </a:lnTo>
                <a:lnTo>
                  <a:pt x="0" y="923925"/>
                </a:lnTo>
                <a:lnTo>
                  <a:pt x="1857375" y="923925"/>
                </a:lnTo>
                <a:lnTo>
                  <a:pt x="18573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2338451" y="4995862"/>
            <a:ext cx="1857375" cy="923925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1092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860"/>
              </a:spcBef>
            </a:pPr>
            <a:endParaRPr sz="1550">
              <a:latin typeface="Times New Roman"/>
              <a:cs typeface="Times New Roman"/>
            </a:endParaRPr>
          </a:p>
          <a:p>
            <a:pPr marL="296545">
              <a:lnSpc>
                <a:spcPct val="100000"/>
              </a:lnSpc>
            </a:pPr>
            <a:r>
              <a:rPr dirty="0" sz="1550" spc="-10">
                <a:latin typeface="Arial MT"/>
                <a:cs typeface="Arial MT"/>
              </a:rPr>
              <a:t>ORDINARIAS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4595876" y="4995862"/>
            <a:ext cx="1857375" cy="923925"/>
          </a:xfrm>
          <a:custGeom>
            <a:avLst/>
            <a:gdLst/>
            <a:ahLst/>
            <a:cxnLst/>
            <a:rect l="l" t="t" r="r" b="b"/>
            <a:pathLst>
              <a:path w="1857375" h="923925">
                <a:moveTo>
                  <a:pt x="1857375" y="0"/>
                </a:moveTo>
                <a:lnTo>
                  <a:pt x="0" y="0"/>
                </a:lnTo>
                <a:lnTo>
                  <a:pt x="0" y="923925"/>
                </a:lnTo>
                <a:lnTo>
                  <a:pt x="1857375" y="923925"/>
                </a:lnTo>
                <a:lnTo>
                  <a:pt x="18573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4595876" y="4995862"/>
            <a:ext cx="1857375" cy="923925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wrap="square" lIns="0" tIns="1092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860"/>
              </a:spcBef>
            </a:pPr>
            <a:endParaRPr sz="1550">
              <a:latin typeface="Times New Roman"/>
              <a:cs typeface="Times New Roman"/>
            </a:endParaRPr>
          </a:p>
          <a:p>
            <a:pPr marL="254000">
              <a:lnSpc>
                <a:spcPct val="100000"/>
              </a:lnSpc>
            </a:pPr>
            <a:r>
              <a:rPr dirty="0" sz="1550" spc="-10">
                <a:latin typeface="Arial MT"/>
                <a:cs typeface="Arial MT"/>
              </a:rPr>
              <a:t>ESPECÍFICAS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67425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129337"/>
              <a:ext cx="9144000" cy="728980"/>
            </a:xfrm>
            <a:custGeom>
              <a:avLst/>
              <a:gdLst/>
              <a:ahLst/>
              <a:cxnLst/>
              <a:rect l="l" t="t" r="r" b="b"/>
              <a:pathLst>
                <a:path w="9144000" h="728979">
                  <a:moveTo>
                    <a:pt x="9144000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9144000" y="72866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122987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2281301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7851838" y="0"/>
                  </a:moveTo>
                  <a:lnTo>
                    <a:pt x="73025" y="0"/>
                  </a:lnTo>
                  <a:lnTo>
                    <a:pt x="44598" y="5730"/>
                  </a:lnTo>
                  <a:lnTo>
                    <a:pt x="21386" y="21367"/>
                  </a:lnTo>
                  <a:lnTo>
                    <a:pt x="5738" y="44576"/>
                  </a:lnTo>
                  <a:lnTo>
                    <a:pt x="0" y="73025"/>
                  </a:lnTo>
                  <a:lnTo>
                    <a:pt x="0" y="364998"/>
                  </a:lnTo>
                  <a:lnTo>
                    <a:pt x="5738" y="393465"/>
                  </a:lnTo>
                  <a:lnTo>
                    <a:pt x="21386" y="416718"/>
                  </a:lnTo>
                  <a:lnTo>
                    <a:pt x="44598" y="432399"/>
                  </a:lnTo>
                  <a:lnTo>
                    <a:pt x="73025" y="438150"/>
                  </a:lnTo>
                  <a:lnTo>
                    <a:pt x="7851838" y="438150"/>
                  </a:lnTo>
                  <a:lnTo>
                    <a:pt x="7880232" y="432399"/>
                  </a:lnTo>
                  <a:lnTo>
                    <a:pt x="7903448" y="416718"/>
                  </a:lnTo>
                  <a:lnTo>
                    <a:pt x="7919114" y="393465"/>
                  </a:lnTo>
                  <a:lnTo>
                    <a:pt x="7924863" y="364998"/>
                  </a:lnTo>
                  <a:lnTo>
                    <a:pt x="7924863" y="73025"/>
                  </a:lnTo>
                  <a:lnTo>
                    <a:pt x="7919114" y="44576"/>
                  </a:lnTo>
                  <a:lnTo>
                    <a:pt x="7903448" y="21367"/>
                  </a:lnTo>
                  <a:lnTo>
                    <a:pt x="7880232" y="5730"/>
                  </a:lnTo>
                  <a:lnTo>
                    <a:pt x="785183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2281301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0" y="73025"/>
                  </a:moveTo>
                  <a:lnTo>
                    <a:pt x="5738" y="44576"/>
                  </a:lnTo>
                  <a:lnTo>
                    <a:pt x="21386" y="21367"/>
                  </a:lnTo>
                  <a:lnTo>
                    <a:pt x="44598" y="5730"/>
                  </a:lnTo>
                  <a:lnTo>
                    <a:pt x="73025" y="0"/>
                  </a:lnTo>
                  <a:lnTo>
                    <a:pt x="7851838" y="0"/>
                  </a:lnTo>
                  <a:lnTo>
                    <a:pt x="7880232" y="5730"/>
                  </a:lnTo>
                  <a:lnTo>
                    <a:pt x="7903448" y="21367"/>
                  </a:lnTo>
                  <a:lnTo>
                    <a:pt x="7919114" y="44576"/>
                  </a:lnTo>
                  <a:lnTo>
                    <a:pt x="7924863" y="73025"/>
                  </a:lnTo>
                  <a:lnTo>
                    <a:pt x="7924863" y="364998"/>
                  </a:lnTo>
                  <a:lnTo>
                    <a:pt x="7919114" y="393465"/>
                  </a:lnTo>
                  <a:lnTo>
                    <a:pt x="7903448" y="416718"/>
                  </a:lnTo>
                  <a:lnTo>
                    <a:pt x="7880232" y="432399"/>
                  </a:lnTo>
                  <a:lnTo>
                    <a:pt x="7851838" y="438150"/>
                  </a:lnTo>
                  <a:lnTo>
                    <a:pt x="73025" y="438150"/>
                  </a:lnTo>
                  <a:lnTo>
                    <a:pt x="44598" y="432399"/>
                  </a:lnTo>
                  <a:lnTo>
                    <a:pt x="21386" y="416718"/>
                  </a:lnTo>
                  <a:lnTo>
                    <a:pt x="5738" y="393465"/>
                  </a:lnTo>
                  <a:lnTo>
                    <a:pt x="0" y="364998"/>
                  </a:lnTo>
                  <a:lnTo>
                    <a:pt x="0" y="730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09562" y="3271901"/>
              <a:ext cx="438150" cy="2628900"/>
            </a:xfrm>
            <a:custGeom>
              <a:avLst/>
              <a:gdLst/>
              <a:ahLst/>
              <a:cxnLst/>
              <a:rect l="l" t="t" r="r" b="b"/>
              <a:pathLst>
                <a:path w="438150" h="2628900">
                  <a:moveTo>
                    <a:pt x="365125" y="0"/>
                  </a:moveTo>
                  <a:lnTo>
                    <a:pt x="73025" y="0"/>
                  </a:lnTo>
                  <a:lnTo>
                    <a:pt x="44603" y="5730"/>
                  </a:lnTo>
                  <a:lnTo>
                    <a:pt x="21391" y="21367"/>
                  </a:lnTo>
                  <a:lnTo>
                    <a:pt x="5739" y="44576"/>
                  </a:lnTo>
                  <a:lnTo>
                    <a:pt x="0" y="73025"/>
                  </a:lnTo>
                  <a:lnTo>
                    <a:pt x="0" y="2555811"/>
                  </a:lnTo>
                  <a:lnTo>
                    <a:pt x="5739" y="2584238"/>
                  </a:lnTo>
                  <a:lnTo>
                    <a:pt x="21391" y="2607449"/>
                  </a:lnTo>
                  <a:lnTo>
                    <a:pt x="44603" y="2623098"/>
                  </a:lnTo>
                  <a:lnTo>
                    <a:pt x="73025" y="2628836"/>
                  </a:lnTo>
                  <a:lnTo>
                    <a:pt x="365125" y="2628836"/>
                  </a:lnTo>
                  <a:lnTo>
                    <a:pt x="393551" y="2623098"/>
                  </a:lnTo>
                  <a:lnTo>
                    <a:pt x="416763" y="2607449"/>
                  </a:lnTo>
                  <a:lnTo>
                    <a:pt x="432411" y="2584238"/>
                  </a:lnTo>
                  <a:lnTo>
                    <a:pt x="438150" y="2555811"/>
                  </a:lnTo>
                  <a:lnTo>
                    <a:pt x="438150" y="73025"/>
                  </a:lnTo>
                  <a:lnTo>
                    <a:pt x="432411" y="44576"/>
                  </a:lnTo>
                  <a:lnTo>
                    <a:pt x="416763" y="21367"/>
                  </a:lnTo>
                  <a:lnTo>
                    <a:pt x="393551" y="5730"/>
                  </a:lnTo>
                  <a:lnTo>
                    <a:pt x="365125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09562" y="3271901"/>
              <a:ext cx="438150" cy="2628900"/>
            </a:xfrm>
            <a:custGeom>
              <a:avLst/>
              <a:gdLst/>
              <a:ahLst/>
              <a:cxnLst/>
              <a:rect l="l" t="t" r="r" b="b"/>
              <a:pathLst>
                <a:path w="438150" h="2628900">
                  <a:moveTo>
                    <a:pt x="73025" y="2628836"/>
                  </a:moveTo>
                  <a:lnTo>
                    <a:pt x="44603" y="2623098"/>
                  </a:lnTo>
                  <a:lnTo>
                    <a:pt x="21391" y="2607449"/>
                  </a:lnTo>
                  <a:lnTo>
                    <a:pt x="5739" y="2584238"/>
                  </a:lnTo>
                  <a:lnTo>
                    <a:pt x="0" y="2555811"/>
                  </a:lnTo>
                  <a:lnTo>
                    <a:pt x="0" y="73025"/>
                  </a:lnTo>
                  <a:lnTo>
                    <a:pt x="5739" y="44576"/>
                  </a:lnTo>
                  <a:lnTo>
                    <a:pt x="21391" y="21367"/>
                  </a:lnTo>
                  <a:lnTo>
                    <a:pt x="44603" y="5730"/>
                  </a:lnTo>
                  <a:lnTo>
                    <a:pt x="73025" y="0"/>
                  </a:lnTo>
                  <a:lnTo>
                    <a:pt x="365125" y="0"/>
                  </a:lnTo>
                  <a:lnTo>
                    <a:pt x="393551" y="5730"/>
                  </a:lnTo>
                  <a:lnTo>
                    <a:pt x="416763" y="21367"/>
                  </a:lnTo>
                  <a:lnTo>
                    <a:pt x="432411" y="44576"/>
                  </a:lnTo>
                  <a:lnTo>
                    <a:pt x="438150" y="73025"/>
                  </a:lnTo>
                  <a:lnTo>
                    <a:pt x="438150" y="2555811"/>
                  </a:lnTo>
                  <a:lnTo>
                    <a:pt x="432411" y="2584238"/>
                  </a:lnTo>
                  <a:lnTo>
                    <a:pt x="416763" y="2607449"/>
                  </a:lnTo>
                  <a:lnTo>
                    <a:pt x="393551" y="2623098"/>
                  </a:lnTo>
                  <a:lnTo>
                    <a:pt x="365125" y="2628836"/>
                  </a:lnTo>
                  <a:lnTo>
                    <a:pt x="73025" y="2628836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307020" y="3390029"/>
            <a:ext cx="447040" cy="2396490"/>
          </a:xfrm>
          <a:prstGeom prst="rect">
            <a:avLst/>
          </a:prstGeom>
        </p:spPr>
        <p:txBody>
          <a:bodyPr wrap="square" lIns="0" tIns="635" rIns="0" bIns="0" rtlCol="0" vert="vert270">
            <a:spAutoFit/>
          </a:bodyPr>
          <a:lstStyle/>
          <a:p>
            <a:pPr marL="807085" marR="5080" indent="-795020">
              <a:lnSpc>
                <a:spcPts val="1730"/>
              </a:lnSpc>
              <a:spcBef>
                <a:spcPts val="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Artículo8.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educativas ordinarias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23289" y="3403917"/>
            <a:ext cx="6050280" cy="20478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794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Organización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550" spc="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espacios</a:t>
            </a:r>
            <a:r>
              <a:rPr dirty="0" sz="15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550" spc="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tiempos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90"/>
              </a:spcBef>
            </a:pPr>
            <a:endParaRPr sz="15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Agrupamientos</a:t>
            </a:r>
            <a:r>
              <a:rPr dirty="0" sz="1550" spc="2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flexibles.</a:t>
            </a:r>
            <a:endParaRPr sz="1550">
              <a:latin typeface="Arial MT"/>
              <a:cs typeface="Arial MT"/>
            </a:endParaRPr>
          </a:p>
          <a:p>
            <a:pPr marL="16510" marR="5080" indent="-4445">
              <a:lnSpc>
                <a:spcPts val="5210"/>
              </a:lnSpc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Distintas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metodologías</a:t>
            </a:r>
            <a:r>
              <a:rPr dirty="0" sz="1550" spc="2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5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diferentes</a:t>
            </a:r>
            <a:r>
              <a:rPr dirty="0" sz="15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agrupamientos</a:t>
            </a:r>
            <a:r>
              <a:rPr dirty="0" sz="1550" spc="1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dentro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5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aula.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acceso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550" spc="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contexto</a:t>
            </a:r>
            <a:r>
              <a:rPr dirty="0" sz="15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escolar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331787" y="1608200"/>
            <a:ext cx="7938134" cy="584200"/>
            <a:chOff x="331787" y="1608200"/>
            <a:chExt cx="7938134" cy="584200"/>
          </a:xfrm>
        </p:grpSpPr>
        <p:sp>
          <p:nvSpPr>
            <p:cNvPr id="21" name="object 21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651827" y="1660588"/>
            <a:ext cx="7294245" cy="10617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 algn="ctr" marL="3175">
              <a:lnSpc>
                <a:spcPct val="100000"/>
              </a:lnSpc>
              <a:spcBef>
                <a:spcPts val="131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TÍTULO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I.</a:t>
            </a:r>
            <a:r>
              <a:rPr dirty="0" sz="140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7.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67425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129337"/>
              <a:ext cx="9144000" cy="728980"/>
            </a:xfrm>
            <a:custGeom>
              <a:avLst/>
              <a:gdLst/>
              <a:ahLst/>
              <a:cxnLst/>
              <a:rect l="l" t="t" r="r" b="b"/>
              <a:pathLst>
                <a:path w="9144000" h="728979">
                  <a:moveTo>
                    <a:pt x="9144000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9144000" y="72866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122987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09562" y="3452748"/>
              <a:ext cx="438150" cy="2448560"/>
            </a:xfrm>
            <a:custGeom>
              <a:avLst/>
              <a:gdLst/>
              <a:ahLst/>
              <a:cxnLst/>
              <a:rect l="l" t="t" r="r" b="b"/>
              <a:pathLst>
                <a:path w="438150" h="2448560">
                  <a:moveTo>
                    <a:pt x="365125" y="0"/>
                  </a:moveTo>
                  <a:lnTo>
                    <a:pt x="73025" y="0"/>
                  </a:lnTo>
                  <a:lnTo>
                    <a:pt x="44598" y="5750"/>
                  </a:lnTo>
                  <a:lnTo>
                    <a:pt x="21386" y="21431"/>
                  </a:lnTo>
                  <a:lnTo>
                    <a:pt x="5738" y="44684"/>
                  </a:lnTo>
                  <a:lnTo>
                    <a:pt x="0" y="73151"/>
                  </a:lnTo>
                  <a:lnTo>
                    <a:pt x="0" y="2374963"/>
                  </a:lnTo>
                  <a:lnTo>
                    <a:pt x="5738" y="2403390"/>
                  </a:lnTo>
                  <a:lnTo>
                    <a:pt x="21386" y="2426601"/>
                  </a:lnTo>
                  <a:lnTo>
                    <a:pt x="44598" y="2442250"/>
                  </a:lnTo>
                  <a:lnTo>
                    <a:pt x="73025" y="2447988"/>
                  </a:lnTo>
                  <a:lnTo>
                    <a:pt x="365125" y="2447988"/>
                  </a:lnTo>
                  <a:lnTo>
                    <a:pt x="393551" y="2442250"/>
                  </a:lnTo>
                  <a:lnTo>
                    <a:pt x="416763" y="2426601"/>
                  </a:lnTo>
                  <a:lnTo>
                    <a:pt x="432411" y="2403390"/>
                  </a:lnTo>
                  <a:lnTo>
                    <a:pt x="438150" y="2374963"/>
                  </a:lnTo>
                  <a:lnTo>
                    <a:pt x="438150" y="73151"/>
                  </a:lnTo>
                  <a:lnTo>
                    <a:pt x="432411" y="44684"/>
                  </a:lnTo>
                  <a:lnTo>
                    <a:pt x="416763" y="21431"/>
                  </a:lnTo>
                  <a:lnTo>
                    <a:pt x="393551" y="5750"/>
                  </a:lnTo>
                  <a:lnTo>
                    <a:pt x="365125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09562" y="3452748"/>
              <a:ext cx="438150" cy="2448560"/>
            </a:xfrm>
            <a:custGeom>
              <a:avLst/>
              <a:gdLst/>
              <a:ahLst/>
              <a:cxnLst/>
              <a:rect l="l" t="t" r="r" b="b"/>
              <a:pathLst>
                <a:path w="438150" h="2448560">
                  <a:moveTo>
                    <a:pt x="73025" y="2447988"/>
                  </a:moveTo>
                  <a:lnTo>
                    <a:pt x="44598" y="2442250"/>
                  </a:lnTo>
                  <a:lnTo>
                    <a:pt x="21386" y="2426601"/>
                  </a:lnTo>
                  <a:lnTo>
                    <a:pt x="5738" y="2403390"/>
                  </a:lnTo>
                  <a:lnTo>
                    <a:pt x="0" y="2374963"/>
                  </a:lnTo>
                  <a:lnTo>
                    <a:pt x="0" y="73151"/>
                  </a:lnTo>
                  <a:lnTo>
                    <a:pt x="5738" y="44684"/>
                  </a:lnTo>
                  <a:lnTo>
                    <a:pt x="21386" y="21431"/>
                  </a:lnTo>
                  <a:lnTo>
                    <a:pt x="44598" y="5750"/>
                  </a:lnTo>
                  <a:lnTo>
                    <a:pt x="73025" y="0"/>
                  </a:lnTo>
                  <a:lnTo>
                    <a:pt x="365125" y="0"/>
                  </a:lnTo>
                  <a:lnTo>
                    <a:pt x="393551" y="5750"/>
                  </a:lnTo>
                  <a:lnTo>
                    <a:pt x="416763" y="21431"/>
                  </a:lnTo>
                  <a:lnTo>
                    <a:pt x="432411" y="44684"/>
                  </a:lnTo>
                  <a:lnTo>
                    <a:pt x="438150" y="73151"/>
                  </a:lnTo>
                  <a:lnTo>
                    <a:pt x="438150" y="2374963"/>
                  </a:lnTo>
                  <a:lnTo>
                    <a:pt x="432411" y="2403390"/>
                  </a:lnTo>
                  <a:lnTo>
                    <a:pt x="416763" y="2426601"/>
                  </a:lnTo>
                  <a:lnTo>
                    <a:pt x="393551" y="2442250"/>
                  </a:lnTo>
                  <a:lnTo>
                    <a:pt x="365125" y="2447988"/>
                  </a:lnTo>
                  <a:lnTo>
                    <a:pt x="73025" y="2447988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307020" y="3774722"/>
            <a:ext cx="447040" cy="1810385"/>
          </a:xfrm>
          <a:prstGeom prst="rect">
            <a:avLst/>
          </a:prstGeom>
        </p:spPr>
        <p:txBody>
          <a:bodyPr wrap="square" lIns="0" tIns="635" rIns="0" bIns="0" rtlCol="0" vert="vert270">
            <a:spAutoFit/>
          </a:bodyPr>
          <a:lstStyle/>
          <a:p>
            <a:pPr marL="12700" marR="5080" indent="132715">
              <a:lnSpc>
                <a:spcPts val="1730"/>
              </a:lnSpc>
              <a:spcBef>
                <a:spcPts val="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9.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Medidas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400" spc="-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específicas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331787" y="1608200"/>
            <a:ext cx="7938134" cy="1117600"/>
            <a:chOff x="331787" y="1608200"/>
            <a:chExt cx="7938134" cy="1117600"/>
          </a:xfrm>
        </p:grpSpPr>
        <p:sp>
          <p:nvSpPr>
            <p:cNvPr id="17" name="object 17" descr=""/>
            <p:cNvSpPr/>
            <p:nvPr/>
          </p:nvSpPr>
          <p:spPr>
            <a:xfrm>
              <a:off x="338137" y="2281300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7851838" y="0"/>
                  </a:moveTo>
                  <a:lnTo>
                    <a:pt x="73025" y="0"/>
                  </a:lnTo>
                  <a:lnTo>
                    <a:pt x="44598" y="5730"/>
                  </a:lnTo>
                  <a:lnTo>
                    <a:pt x="21386" y="21367"/>
                  </a:lnTo>
                  <a:lnTo>
                    <a:pt x="5738" y="44576"/>
                  </a:lnTo>
                  <a:lnTo>
                    <a:pt x="0" y="73025"/>
                  </a:lnTo>
                  <a:lnTo>
                    <a:pt x="0" y="364998"/>
                  </a:lnTo>
                  <a:lnTo>
                    <a:pt x="5738" y="393465"/>
                  </a:lnTo>
                  <a:lnTo>
                    <a:pt x="21386" y="416718"/>
                  </a:lnTo>
                  <a:lnTo>
                    <a:pt x="44598" y="432399"/>
                  </a:lnTo>
                  <a:lnTo>
                    <a:pt x="73025" y="438150"/>
                  </a:lnTo>
                  <a:lnTo>
                    <a:pt x="7851838" y="438150"/>
                  </a:lnTo>
                  <a:lnTo>
                    <a:pt x="7880232" y="432399"/>
                  </a:lnTo>
                  <a:lnTo>
                    <a:pt x="7903448" y="416718"/>
                  </a:lnTo>
                  <a:lnTo>
                    <a:pt x="7919114" y="393465"/>
                  </a:lnTo>
                  <a:lnTo>
                    <a:pt x="7924863" y="364998"/>
                  </a:lnTo>
                  <a:lnTo>
                    <a:pt x="7924863" y="73025"/>
                  </a:lnTo>
                  <a:lnTo>
                    <a:pt x="7919114" y="44576"/>
                  </a:lnTo>
                  <a:lnTo>
                    <a:pt x="7903448" y="21367"/>
                  </a:lnTo>
                  <a:lnTo>
                    <a:pt x="7880232" y="5730"/>
                  </a:lnTo>
                  <a:lnTo>
                    <a:pt x="785183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38137" y="2281300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0" y="73025"/>
                  </a:moveTo>
                  <a:lnTo>
                    <a:pt x="5738" y="44576"/>
                  </a:lnTo>
                  <a:lnTo>
                    <a:pt x="21386" y="21367"/>
                  </a:lnTo>
                  <a:lnTo>
                    <a:pt x="44598" y="5730"/>
                  </a:lnTo>
                  <a:lnTo>
                    <a:pt x="73025" y="0"/>
                  </a:lnTo>
                  <a:lnTo>
                    <a:pt x="7851838" y="0"/>
                  </a:lnTo>
                  <a:lnTo>
                    <a:pt x="7880232" y="5730"/>
                  </a:lnTo>
                  <a:lnTo>
                    <a:pt x="7903448" y="21367"/>
                  </a:lnTo>
                  <a:lnTo>
                    <a:pt x="7919114" y="44576"/>
                  </a:lnTo>
                  <a:lnTo>
                    <a:pt x="7924863" y="73025"/>
                  </a:lnTo>
                  <a:lnTo>
                    <a:pt x="7924863" y="364998"/>
                  </a:lnTo>
                  <a:lnTo>
                    <a:pt x="7919114" y="393465"/>
                  </a:lnTo>
                  <a:lnTo>
                    <a:pt x="7903448" y="416718"/>
                  </a:lnTo>
                  <a:lnTo>
                    <a:pt x="7880232" y="432399"/>
                  </a:lnTo>
                  <a:lnTo>
                    <a:pt x="7851838" y="438150"/>
                  </a:lnTo>
                  <a:lnTo>
                    <a:pt x="73025" y="438150"/>
                  </a:lnTo>
                  <a:lnTo>
                    <a:pt x="44598" y="432399"/>
                  </a:lnTo>
                  <a:lnTo>
                    <a:pt x="21386" y="416718"/>
                  </a:lnTo>
                  <a:lnTo>
                    <a:pt x="5738" y="393465"/>
                  </a:lnTo>
                  <a:lnTo>
                    <a:pt x="0" y="364998"/>
                  </a:lnTo>
                  <a:lnTo>
                    <a:pt x="0" y="730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51827" y="1660588"/>
            <a:ext cx="7294245" cy="10617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 algn="ctr" marL="3175">
              <a:lnSpc>
                <a:spcPct val="100000"/>
              </a:lnSpc>
              <a:spcBef>
                <a:spcPts val="131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TÍTULO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I.</a:t>
            </a:r>
            <a:r>
              <a:rPr dirty="0" sz="140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7.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  <p:sp>
        <p:nvSpPr>
          <p:cNvPr id="24" name="object 24" descr=""/>
          <p:cNvSpPr txBox="1"/>
          <p:nvPr/>
        </p:nvSpPr>
        <p:spPr>
          <a:xfrm>
            <a:off x="1442719" y="3252787"/>
            <a:ext cx="5403215" cy="22459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25"/>
              </a:spcBef>
              <a:buChar char="-"/>
              <a:tabLst>
                <a:tab pos="29845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Adaptaciones</a:t>
            </a:r>
            <a:r>
              <a:rPr dirty="0" sz="1550" spc="2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curriculares.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90"/>
              </a:spcBef>
              <a:buClr>
                <a:srgbClr val="221F1F"/>
              </a:buClr>
              <a:buFont typeface="Arial MT"/>
              <a:buChar char="-"/>
            </a:pPr>
            <a:endParaRPr sz="155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Char char="-"/>
              <a:tabLst>
                <a:tab pos="29845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Apoyo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específico.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85"/>
              </a:spcBef>
              <a:buClr>
                <a:srgbClr val="221F1F"/>
              </a:buClr>
              <a:buFont typeface="Arial MT"/>
              <a:buChar char="-"/>
            </a:pPr>
            <a:endParaRPr sz="155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Char char="-"/>
              <a:tabLst>
                <a:tab pos="29845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específicas</a:t>
            </a:r>
            <a:r>
              <a:rPr dirty="0" sz="155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acceso.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90"/>
              </a:spcBef>
              <a:buClr>
                <a:srgbClr val="221F1F"/>
              </a:buClr>
              <a:buFont typeface="Arial MT"/>
              <a:buChar char="-"/>
            </a:pPr>
            <a:endParaRPr sz="155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Char char="-"/>
              <a:tabLst>
                <a:tab pos="29845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Flexibilización</a:t>
            </a:r>
            <a:r>
              <a:rPr dirty="0" sz="155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55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enseñanzas</a:t>
            </a:r>
            <a:r>
              <a:rPr dirty="0" sz="15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550" spc="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550" spc="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escolarización.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60"/>
              </a:spcBef>
              <a:buClr>
                <a:srgbClr val="221F1F"/>
              </a:buClr>
              <a:buFont typeface="Arial MT"/>
              <a:buChar char="-"/>
            </a:pPr>
            <a:endParaRPr sz="1550">
              <a:latin typeface="Arial MT"/>
              <a:cs typeface="Arial MT"/>
            </a:endParaRPr>
          </a:p>
          <a:p>
            <a:pPr marL="252095" indent="-239395">
              <a:lnSpc>
                <a:spcPct val="100000"/>
              </a:lnSpc>
              <a:buChar char="-"/>
              <a:tabLst>
                <a:tab pos="252095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Diseño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plan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específico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refuerzo</a:t>
            </a:r>
            <a:r>
              <a:rPr dirty="0" sz="155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o</a:t>
            </a:r>
            <a:r>
              <a:rPr dirty="0" sz="15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enriquecimiento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67425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129337"/>
              <a:ext cx="9144000" cy="728980"/>
            </a:xfrm>
            <a:custGeom>
              <a:avLst/>
              <a:gdLst/>
              <a:ahLst/>
              <a:cxnLst/>
              <a:rect l="l" t="t" r="r" b="b"/>
              <a:pathLst>
                <a:path w="9144000" h="728979">
                  <a:moveTo>
                    <a:pt x="9144000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9144000" y="72866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122987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09562" y="3452748"/>
              <a:ext cx="438150" cy="2448560"/>
            </a:xfrm>
            <a:custGeom>
              <a:avLst/>
              <a:gdLst/>
              <a:ahLst/>
              <a:cxnLst/>
              <a:rect l="l" t="t" r="r" b="b"/>
              <a:pathLst>
                <a:path w="438150" h="2448560">
                  <a:moveTo>
                    <a:pt x="365125" y="0"/>
                  </a:moveTo>
                  <a:lnTo>
                    <a:pt x="73025" y="0"/>
                  </a:lnTo>
                  <a:lnTo>
                    <a:pt x="44598" y="5750"/>
                  </a:lnTo>
                  <a:lnTo>
                    <a:pt x="21386" y="21431"/>
                  </a:lnTo>
                  <a:lnTo>
                    <a:pt x="5738" y="44684"/>
                  </a:lnTo>
                  <a:lnTo>
                    <a:pt x="0" y="73151"/>
                  </a:lnTo>
                  <a:lnTo>
                    <a:pt x="0" y="2374963"/>
                  </a:lnTo>
                  <a:lnTo>
                    <a:pt x="5738" y="2403390"/>
                  </a:lnTo>
                  <a:lnTo>
                    <a:pt x="21386" y="2426601"/>
                  </a:lnTo>
                  <a:lnTo>
                    <a:pt x="44598" y="2442250"/>
                  </a:lnTo>
                  <a:lnTo>
                    <a:pt x="73025" y="2447988"/>
                  </a:lnTo>
                  <a:lnTo>
                    <a:pt x="365125" y="2447988"/>
                  </a:lnTo>
                  <a:lnTo>
                    <a:pt x="393551" y="2442250"/>
                  </a:lnTo>
                  <a:lnTo>
                    <a:pt x="416763" y="2426601"/>
                  </a:lnTo>
                  <a:lnTo>
                    <a:pt x="432411" y="2403390"/>
                  </a:lnTo>
                  <a:lnTo>
                    <a:pt x="438150" y="2374963"/>
                  </a:lnTo>
                  <a:lnTo>
                    <a:pt x="438150" y="73151"/>
                  </a:lnTo>
                  <a:lnTo>
                    <a:pt x="432411" y="44684"/>
                  </a:lnTo>
                  <a:lnTo>
                    <a:pt x="416763" y="21431"/>
                  </a:lnTo>
                  <a:lnTo>
                    <a:pt x="393551" y="5750"/>
                  </a:lnTo>
                  <a:lnTo>
                    <a:pt x="365125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09562" y="3452748"/>
              <a:ext cx="438150" cy="2448560"/>
            </a:xfrm>
            <a:custGeom>
              <a:avLst/>
              <a:gdLst/>
              <a:ahLst/>
              <a:cxnLst/>
              <a:rect l="l" t="t" r="r" b="b"/>
              <a:pathLst>
                <a:path w="438150" h="2448560">
                  <a:moveTo>
                    <a:pt x="73025" y="2447988"/>
                  </a:moveTo>
                  <a:lnTo>
                    <a:pt x="44598" y="2442250"/>
                  </a:lnTo>
                  <a:lnTo>
                    <a:pt x="21386" y="2426601"/>
                  </a:lnTo>
                  <a:lnTo>
                    <a:pt x="5738" y="2403390"/>
                  </a:lnTo>
                  <a:lnTo>
                    <a:pt x="0" y="2374963"/>
                  </a:lnTo>
                  <a:lnTo>
                    <a:pt x="0" y="73151"/>
                  </a:lnTo>
                  <a:lnTo>
                    <a:pt x="5738" y="44684"/>
                  </a:lnTo>
                  <a:lnTo>
                    <a:pt x="21386" y="21431"/>
                  </a:lnTo>
                  <a:lnTo>
                    <a:pt x="44598" y="5750"/>
                  </a:lnTo>
                  <a:lnTo>
                    <a:pt x="73025" y="0"/>
                  </a:lnTo>
                  <a:lnTo>
                    <a:pt x="365125" y="0"/>
                  </a:lnTo>
                  <a:lnTo>
                    <a:pt x="393551" y="5750"/>
                  </a:lnTo>
                  <a:lnTo>
                    <a:pt x="416763" y="21431"/>
                  </a:lnTo>
                  <a:lnTo>
                    <a:pt x="432411" y="44684"/>
                  </a:lnTo>
                  <a:lnTo>
                    <a:pt x="438150" y="73151"/>
                  </a:lnTo>
                  <a:lnTo>
                    <a:pt x="438150" y="2374963"/>
                  </a:lnTo>
                  <a:lnTo>
                    <a:pt x="432411" y="2403390"/>
                  </a:lnTo>
                  <a:lnTo>
                    <a:pt x="416763" y="2426601"/>
                  </a:lnTo>
                  <a:lnTo>
                    <a:pt x="393551" y="2442250"/>
                  </a:lnTo>
                  <a:lnTo>
                    <a:pt x="365125" y="2447988"/>
                  </a:lnTo>
                  <a:lnTo>
                    <a:pt x="73025" y="2447988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307020" y="3774722"/>
            <a:ext cx="447040" cy="1810385"/>
          </a:xfrm>
          <a:prstGeom prst="rect">
            <a:avLst/>
          </a:prstGeom>
        </p:spPr>
        <p:txBody>
          <a:bodyPr wrap="square" lIns="0" tIns="635" rIns="0" bIns="0" rtlCol="0" vert="vert270">
            <a:spAutoFit/>
          </a:bodyPr>
          <a:lstStyle/>
          <a:p>
            <a:pPr marL="12700" marR="5080" indent="132715">
              <a:lnSpc>
                <a:spcPts val="1730"/>
              </a:lnSpc>
              <a:spcBef>
                <a:spcPts val="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9.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Medidas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400" spc="-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específicas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38530" y="3251517"/>
            <a:ext cx="7254875" cy="2459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Podrán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aplicarse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55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requiera</a:t>
            </a:r>
            <a:r>
              <a:rPr dirty="0" sz="155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una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550" spc="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diferente</a:t>
            </a:r>
            <a:r>
              <a:rPr dirty="0" sz="1550" spc="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ordinaria:</a:t>
            </a:r>
            <a:endParaRPr sz="15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90"/>
              </a:spcBef>
            </a:pPr>
            <a:endParaRPr sz="1550">
              <a:latin typeface="Arial MT"/>
              <a:cs typeface="Arial MT"/>
            </a:endParaRPr>
          </a:p>
          <a:p>
            <a:pPr marL="137160" indent="-124460">
              <a:lnSpc>
                <a:spcPct val="100000"/>
              </a:lnSpc>
              <a:buChar char="-"/>
              <a:tabLst>
                <a:tab pos="13716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5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5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especiales</a:t>
            </a:r>
            <a:endParaRPr sz="1550">
              <a:latin typeface="Arial MT"/>
              <a:cs typeface="Arial MT"/>
            </a:endParaRPr>
          </a:p>
          <a:p>
            <a:pPr marL="125730" indent="-113030">
              <a:lnSpc>
                <a:spcPct val="100000"/>
              </a:lnSpc>
              <a:spcBef>
                <a:spcPts val="90"/>
              </a:spcBef>
              <a:buChar char="-"/>
              <a:tabLst>
                <a:tab pos="12573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Altas</a:t>
            </a:r>
            <a:r>
              <a:rPr dirty="0" sz="155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capacidades</a:t>
            </a:r>
            <a:r>
              <a:rPr dirty="0" sz="155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intelectuales</a:t>
            </a:r>
            <a:endParaRPr sz="1550">
              <a:latin typeface="Arial MT"/>
              <a:cs typeface="Arial MT"/>
            </a:endParaRPr>
          </a:p>
          <a:p>
            <a:pPr marL="133350" indent="-120650">
              <a:lnSpc>
                <a:spcPct val="100000"/>
              </a:lnSpc>
              <a:spcBef>
                <a:spcPts val="20"/>
              </a:spcBef>
              <a:buChar char="-"/>
              <a:tabLst>
                <a:tab pos="13335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Trastornos</a:t>
            </a:r>
            <a:r>
              <a:rPr dirty="0" sz="155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5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desarrollo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55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lenguaje</a:t>
            </a:r>
            <a:r>
              <a:rPr dirty="0" sz="15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550" spc="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5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comunicación</a:t>
            </a:r>
            <a:endParaRPr sz="1550">
              <a:latin typeface="Arial MT"/>
              <a:cs typeface="Arial MT"/>
            </a:endParaRPr>
          </a:p>
          <a:p>
            <a:pPr marL="132715" indent="-120014">
              <a:lnSpc>
                <a:spcPct val="100000"/>
              </a:lnSpc>
              <a:spcBef>
                <a:spcPts val="95"/>
              </a:spcBef>
              <a:buChar char="-"/>
              <a:tabLst>
                <a:tab pos="132715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Trastorno</a:t>
            </a:r>
            <a:r>
              <a:rPr dirty="0" sz="155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endParaRPr sz="1550">
              <a:latin typeface="Arial MT"/>
              <a:cs typeface="Arial MT"/>
            </a:endParaRPr>
          </a:p>
          <a:p>
            <a:pPr marL="132715" indent="-120014">
              <a:lnSpc>
                <a:spcPct val="100000"/>
              </a:lnSpc>
              <a:spcBef>
                <a:spcPts val="15"/>
              </a:spcBef>
              <a:buChar char="-"/>
              <a:tabLst>
                <a:tab pos="132715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Trastorno</a:t>
            </a:r>
            <a:r>
              <a:rPr dirty="0" sz="155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aprendizaje</a:t>
            </a:r>
            <a:endParaRPr sz="1550">
              <a:latin typeface="Arial MT"/>
              <a:cs typeface="Arial MT"/>
            </a:endParaRPr>
          </a:p>
          <a:p>
            <a:pPr marL="137160" indent="-124460">
              <a:lnSpc>
                <a:spcPct val="100000"/>
              </a:lnSpc>
              <a:spcBef>
                <a:spcPts val="95"/>
              </a:spcBef>
              <a:buChar char="-"/>
              <a:tabLst>
                <a:tab pos="13716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550" spc="1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compensación</a:t>
            </a:r>
            <a:r>
              <a:rPr dirty="0" sz="1550" spc="1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550">
              <a:latin typeface="Arial MT"/>
              <a:cs typeface="Arial MT"/>
            </a:endParaRPr>
          </a:p>
          <a:p>
            <a:pPr marL="137160" indent="-124460">
              <a:lnSpc>
                <a:spcPct val="100000"/>
              </a:lnSpc>
              <a:spcBef>
                <a:spcPts val="90"/>
              </a:spcBef>
              <a:buChar char="-"/>
              <a:tabLst>
                <a:tab pos="13716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Necesidad</a:t>
            </a:r>
            <a:r>
              <a:rPr dirty="0" sz="15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5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condiciones</a:t>
            </a:r>
            <a:r>
              <a:rPr dirty="0" sz="15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personales</a:t>
            </a:r>
            <a:r>
              <a:rPr dirty="0" sz="15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5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salud</a:t>
            </a:r>
            <a:endParaRPr sz="1550">
              <a:latin typeface="Arial MT"/>
              <a:cs typeface="Arial MT"/>
            </a:endParaRPr>
          </a:p>
          <a:p>
            <a:pPr marL="137160" indent="-124460">
              <a:lnSpc>
                <a:spcPct val="100000"/>
              </a:lnSpc>
              <a:spcBef>
                <a:spcPts val="20"/>
              </a:spcBef>
              <a:buChar char="-"/>
              <a:tabLst>
                <a:tab pos="137160" algn="l"/>
              </a:tabLst>
            </a:pP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Necesidad</a:t>
            </a:r>
            <a:r>
              <a:rPr dirty="0" sz="15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5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21F1F"/>
                </a:solidFill>
                <a:latin typeface="Arial MT"/>
                <a:cs typeface="Arial MT"/>
              </a:rPr>
              <a:t>prematuridad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331787" y="1608200"/>
            <a:ext cx="7938134" cy="1117600"/>
            <a:chOff x="331787" y="1608200"/>
            <a:chExt cx="7938134" cy="1117600"/>
          </a:xfrm>
        </p:grpSpPr>
        <p:sp>
          <p:nvSpPr>
            <p:cNvPr id="18" name="object 18" descr=""/>
            <p:cNvSpPr/>
            <p:nvPr/>
          </p:nvSpPr>
          <p:spPr>
            <a:xfrm>
              <a:off x="338137" y="2281300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7851838" y="0"/>
                  </a:moveTo>
                  <a:lnTo>
                    <a:pt x="73025" y="0"/>
                  </a:lnTo>
                  <a:lnTo>
                    <a:pt x="44598" y="5730"/>
                  </a:lnTo>
                  <a:lnTo>
                    <a:pt x="21386" y="21367"/>
                  </a:lnTo>
                  <a:lnTo>
                    <a:pt x="5738" y="44576"/>
                  </a:lnTo>
                  <a:lnTo>
                    <a:pt x="0" y="73025"/>
                  </a:lnTo>
                  <a:lnTo>
                    <a:pt x="0" y="364998"/>
                  </a:lnTo>
                  <a:lnTo>
                    <a:pt x="5738" y="393465"/>
                  </a:lnTo>
                  <a:lnTo>
                    <a:pt x="21386" y="416718"/>
                  </a:lnTo>
                  <a:lnTo>
                    <a:pt x="44598" y="432399"/>
                  </a:lnTo>
                  <a:lnTo>
                    <a:pt x="73025" y="438150"/>
                  </a:lnTo>
                  <a:lnTo>
                    <a:pt x="7851838" y="438150"/>
                  </a:lnTo>
                  <a:lnTo>
                    <a:pt x="7880232" y="432399"/>
                  </a:lnTo>
                  <a:lnTo>
                    <a:pt x="7903448" y="416718"/>
                  </a:lnTo>
                  <a:lnTo>
                    <a:pt x="7919114" y="393465"/>
                  </a:lnTo>
                  <a:lnTo>
                    <a:pt x="7924863" y="364998"/>
                  </a:lnTo>
                  <a:lnTo>
                    <a:pt x="7924863" y="73025"/>
                  </a:lnTo>
                  <a:lnTo>
                    <a:pt x="7919114" y="44576"/>
                  </a:lnTo>
                  <a:lnTo>
                    <a:pt x="7903448" y="21367"/>
                  </a:lnTo>
                  <a:lnTo>
                    <a:pt x="7880232" y="5730"/>
                  </a:lnTo>
                  <a:lnTo>
                    <a:pt x="785183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38137" y="2281300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0" y="73025"/>
                  </a:moveTo>
                  <a:lnTo>
                    <a:pt x="5738" y="44576"/>
                  </a:lnTo>
                  <a:lnTo>
                    <a:pt x="21386" y="21367"/>
                  </a:lnTo>
                  <a:lnTo>
                    <a:pt x="44598" y="5730"/>
                  </a:lnTo>
                  <a:lnTo>
                    <a:pt x="73025" y="0"/>
                  </a:lnTo>
                  <a:lnTo>
                    <a:pt x="7851838" y="0"/>
                  </a:lnTo>
                  <a:lnTo>
                    <a:pt x="7880232" y="5730"/>
                  </a:lnTo>
                  <a:lnTo>
                    <a:pt x="7903448" y="21367"/>
                  </a:lnTo>
                  <a:lnTo>
                    <a:pt x="7919114" y="44576"/>
                  </a:lnTo>
                  <a:lnTo>
                    <a:pt x="7924863" y="73025"/>
                  </a:lnTo>
                  <a:lnTo>
                    <a:pt x="7924863" y="364998"/>
                  </a:lnTo>
                  <a:lnTo>
                    <a:pt x="7919114" y="393465"/>
                  </a:lnTo>
                  <a:lnTo>
                    <a:pt x="7903448" y="416718"/>
                  </a:lnTo>
                  <a:lnTo>
                    <a:pt x="7880232" y="432399"/>
                  </a:lnTo>
                  <a:lnTo>
                    <a:pt x="7851838" y="438150"/>
                  </a:lnTo>
                  <a:lnTo>
                    <a:pt x="73025" y="438150"/>
                  </a:lnTo>
                  <a:lnTo>
                    <a:pt x="44598" y="432399"/>
                  </a:lnTo>
                  <a:lnTo>
                    <a:pt x="21386" y="416718"/>
                  </a:lnTo>
                  <a:lnTo>
                    <a:pt x="5738" y="393465"/>
                  </a:lnTo>
                  <a:lnTo>
                    <a:pt x="0" y="364998"/>
                  </a:lnTo>
                  <a:lnTo>
                    <a:pt x="0" y="730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51827" y="1660588"/>
            <a:ext cx="7294245" cy="10617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 algn="ctr" marL="3175">
              <a:lnSpc>
                <a:spcPct val="100000"/>
              </a:lnSpc>
              <a:spcBef>
                <a:spcPts val="131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TÍTULO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I.</a:t>
            </a:r>
            <a:r>
              <a:rPr dirty="0" sz="140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Artículo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7.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Medidas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9001125" y="0"/>
              <a:ext cx="142875" cy="1371600"/>
            </a:xfrm>
            <a:custGeom>
              <a:avLst/>
              <a:gdLst/>
              <a:ahLst/>
              <a:cxnLst/>
              <a:rect l="l" t="t" r="r" b="b"/>
              <a:pathLst>
                <a:path w="142875" h="1371600">
                  <a:moveTo>
                    <a:pt x="142875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142875" y="13716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001125" y="1371600"/>
              <a:ext cx="142875" cy="5486400"/>
            </a:xfrm>
            <a:custGeom>
              <a:avLst/>
              <a:gdLst/>
              <a:ahLst/>
              <a:cxnLst/>
              <a:rect l="l" t="t" r="r" b="b"/>
              <a:pathLst>
                <a:path w="142875" h="5486400">
                  <a:moveTo>
                    <a:pt x="142875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142875" y="54864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67425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129337"/>
              <a:ext cx="9144000" cy="728980"/>
            </a:xfrm>
            <a:custGeom>
              <a:avLst/>
              <a:gdLst/>
              <a:ahLst/>
              <a:cxnLst/>
              <a:rect l="l" t="t" r="r" b="b"/>
              <a:pathLst>
                <a:path w="9144000" h="728979">
                  <a:moveTo>
                    <a:pt x="9144000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9144000" y="72866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6122987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137" y="2300351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7851838" y="0"/>
                  </a:moveTo>
                  <a:lnTo>
                    <a:pt x="73025" y="0"/>
                  </a:lnTo>
                  <a:lnTo>
                    <a:pt x="44598" y="5730"/>
                  </a:lnTo>
                  <a:lnTo>
                    <a:pt x="21386" y="21367"/>
                  </a:lnTo>
                  <a:lnTo>
                    <a:pt x="5738" y="44576"/>
                  </a:lnTo>
                  <a:lnTo>
                    <a:pt x="0" y="73025"/>
                  </a:lnTo>
                  <a:lnTo>
                    <a:pt x="0" y="364998"/>
                  </a:lnTo>
                  <a:lnTo>
                    <a:pt x="5738" y="393465"/>
                  </a:lnTo>
                  <a:lnTo>
                    <a:pt x="21386" y="416718"/>
                  </a:lnTo>
                  <a:lnTo>
                    <a:pt x="44598" y="432399"/>
                  </a:lnTo>
                  <a:lnTo>
                    <a:pt x="73025" y="438150"/>
                  </a:lnTo>
                  <a:lnTo>
                    <a:pt x="7851838" y="438150"/>
                  </a:lnTo>
                  <a:lnTo>
                    <a:pt x="7880232" y="432399"/>
                  </a:lnTo>
                  <a:lnTo>
                    <a:pt x="7903448" y="416718"/>
                  </a:lnTo>
                  <a:lnTo>
                    <a:pt x="7919114" y="393465"/>
                  </a:lnTo>
                  <a:lnTo>
                    <a:pt x="7924863" y="364998"/>
                  </a:lnTo>
                  <a:lnTo>
                    <a:pt x="7924863" y="73025"/>
                  </a:lnTo>
                  <a:lnTo>
                    <a:pt x="7919114" y="44576"/>
                  </a:lnTo>
                  <a:lnTo>
                    <a:pt x="7903448" y="21367"/>
                  </a:lnTo>
                  <a:lnTo>
                    <a:pt x="7880232" y="5730"/>
                  </a:lnTo>
                  <a:lnTo>
                    <a:pt x="7851838" y="0"/>
                  </a:lnTo>
                  <a:close/>
                </a:path>
              </a:pathLst>
            </a:custGeom>
            <a:solidFill>
              <a:srgbClr val="FFF4C9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8137" y="2300351"/>
              <a:ext cx="7925434" cy="438150"/>
            </a:xfrm>
            <a:custGeom>
              <a:avLst/>
              <a:gdLst/>
              <a:ahLst/>
              <a:cxnLst/>
              <a:rect l="l" t="t" r="r" b="b"/>
              <a:pathLst>
                <a:path w="7925434" h="438150">
                  <a:moveTo>
                    <a:pt x="0" y="73025"/>
                  </a:moveTo>
                  <a:lnTo>
                    <a:pt x="5738" y="44576"/>
                  </a:lnTo>
                  <a:lnTo>
                    <a:pt x="21386" y="21367"/>
                  </a:lnTo>
                  <a:lnTo>
                    <a:pt x="44598" y="5730"/>
                  </a:lnTo>
                  <a:lnTo>
                    <a:pt x="73025" y="0"/>
                  </a:lnTo>
                  <a:lnTo>
                    <a:pt x="7851838" y="0"/>
                  </a:lnTo>
                  <a:lnTo>
                    <a:pt x="7880232" y="5730"/>
                  </a:lnTo>
                  <a:lnTo>
                    <a:pt x="7903448" y="21367"/>
                  </a:lnTo>
                  <a:lnTo>
                    <a:pt x="7919114" y="44576"/>
                  </a:lnTo>
                  <a:lnTo>
                    <a:pt x="7924863" y="73025"/>
                  </a:lnTo>
                  <a:lnTo>
                    <a:pt x="7924863" y="364998"/>
                  </a:lnTo>
                  <a:lnTo>
                    <a:pt x="7919114" y="393465"/>
                  </a:lnTo>
                  <a:lnTo>
                    <a:pt x="7903448" y="416718"/>
                  </a:lnTo>
                  <a:lnTo>
                    <a:pt x="7880232" y="432399"/>
                  </a:lnTo>
                  <a:lnTo>
                    <a:pt x="7851838" y="438150"/>
                  </a:lnTo>
                  <a:lnTo>
                    <a:pt x="73025" y="438150"/>
                  </a:lnTo>
                  <a:lnTo>
                    <a:pt x="44598" y="432399"/>
                  </a:lnTo>
                  <a:lnTo>
                    <a:pt x="21386" y="416718"/>
                  </a:lnTo>
                  <a:lnTo>
                    <a:pt x="5738" y="393465"/>
                  </a:lnTo>
                  <a:lnTo>
                    <a:pt x="0" y="364998"/>
                  </a:lnTo>
                  <a:lnTo>
                    <a:pt x="0" y="73025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7829486" y="0"/>
                  </a:moveTo>
                  <a:lnTo>
                    <a:pt x="95250" y="0"/>
                  </a:lnTo>
                  <a:lnTo>
                    <a:pt x="58175" y="7471"/>
                  </a:lnTo>
                  <a:lnTo>
                    <a:pt x="27898" y="27860"/>
                  </a:lnTo>
                  <a:lnTo>
                    <a:pt x="7485" y="58132"/>
                  </a:lnTo>
                  <a:lnTo>
                    <a:pt x="0" y="95250"/>
                  </a:lnTo>
                  <a:lnTo>
                    <a:pt x="0" y="476123"/>
                  </a:lnTo>
                  <a:lnTo>
                    <a:pt x="7485" y="513260"/>
                  </a:lnTo>
                  <a:lnTo>
                    <a:pt x="27898" y="543575"/>
                  </a:lnTo>
                  <a:lnTo>
                    <a:pt x="58175" y="564008"/>
                  </a:lnTo>
                  <a:lnTo>
                    <a:pt x="95250" y="571500"/>
                  </a:lnTo>
                  <a:lnTo>
                    <a:pt x="7829486" y="571500"/>
                  </a:lnTo>
                  <a:lnTo>
                    <a:pt x="7866624" y="564008"/>
                  </a:lnTo>
                  <a:lnTo>
                    <a:pt x="7896939" y="543575"/>
                  </a:lnTo>
                  <a:lnTo>
                    <a:pt x="7917372" y="513260"/>
                  </a:lnTo>
                  <a:lnTo>
                    <a:pt x="7924863" y="476123"/>
                  </a:lnTo>
                  <a:lnTo>
                    <a:pt x="7924863" y="95250"/>
                  </a:lnTo>
                  <a:lnTo>
                    <a:pt x="7917372" y="58132"/>
                  </a:lnTo>
                  <a:lnTo>
                    <a:pt x="7896939" y="27860"/>
                  </a:lnTo>
                  <a:lnTo>
                    <a:pt x="7866624" y="7471"/>
                  </a:lnTo>
                  <a:lnTo>
                    <a:pt x="7829486" y="0"/>
                  </a:lnTo>
                  <a:close/>
                </a:path>
              </a:pathLst>
            </a:custGeom>
            <a:solidFill>
              <a:srgbClr val="F8DED2">
                <a:alpha val="7411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38137" y="1614550"/>
              <a:ext cx="7925434" cy="571500"/>
            </a:xfrm>
            <a:custGeom>
              <a:avLst/>
              <a:gdLst/>
              <a:ahLst/>
              <a:cxnLst/>
              <a:rect l="l" t="t" r="r" b="b"/>
              <a:pathLst>
                <a:path w="7925434" h="571500">
                  <a:moveTo>
                    <a:pt x="0" y="95250"/>
                  </a:moveTo>
                  <a:lnTo>
                    <a:pt x="7485" y="58132"/>
                  </a:lnTo>
                  <a:lnTo>
                    <a:pt x="27898" y="27860"/>
                  </a:lnTo>
                  <a:lnTo>
                    <a:pt x="58175" y="7471"/>
                  </a:lnTo>
                  <a:lnTo>
                    <a:pt x="95250" y="0"/>
                  </a:lnTo>
                  <a:lnTo>
                    <a:pt x="7829486" y="0"/>
                  </a:lnTo>
                  <a:lnTo>
                    <a:pt x="7866624" y="7471"/>
                  </a:lnTo>
                  <a:lnTo>
                    <a:pt x="7896939" y="27860"/>
                  </a:lnTo>
                  <a:lnTo>
                    <a:pt x="7917372" y="58132"/>
                  </a:lnTo>
                  <a:lnTo>
                    <a:pt x="7924863" y="95250"/>
                  </a:lnTo>
                  <a:lnTo>
                    <a:pt x="7924863" y="476123"/>
                  </a:lnTo>
                  <a:lnTo>
                    <a:pt x="7917372" y="513260"/>
                  </a:lnTo>
                  <a:lnTo>
                    <a:pt x="7896939" y="543575"/>
                  </a:lnTo>
                  <a:lnTo>
                    <a:pt x="7866624" y="564008"/>
                  </a:lnTo>
                  <a:lnTo>
                    <a:pt x="7829486" y="571500"/>
                  </a:lnTo>
                  <a:lnTo>
                    <a:pt x="95250" y="571500"/>
                  </a:lnTo>
                  <a:lnTo>
                    <a:pt x="58175" y="564008"/>
                  </a:lnTo>
                  <a:lnTo>
                    <a:pt x="27898" y="543575"/>
                  </a:lnTo>
                  <a:lnTo>
                    <a:pt x="7485" y="513260"/>
                  </a:lnTo>
                  <a:lnTo>
                    <a:pt x="0" y="476123"/>
                  </a:lnTo>
                  <a:lnTo>
                    <a:pt x="0" y="95250"/>
                  </a:lnTo>
                  <a:close/>
                </a:path>
              </a:pathLst>
            </a:custGeom>
            <a:ln w="12700">
              <a:solidFill>
                <a:srgbClr val="B0AF8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9763" y="3505263"/>
              <a:ext cx="6029325" cy="2447861"/>
            </a:xfrm>
            <a:prstGeom prst="rect">
              <a:avLst/>
            </a:prstGeom>
          </p:spPr>
        </p:pic>
      </p:grpSp>
      <p:sp>
        <p:nvSpPr>
          <p:cNvPr id="18" name="object 18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323024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4.1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Normativa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  <p:sp>
        <p:nvSpPr>
          <p:cNvPr id="20" name="object 20" descr=""/>
          <p:cNvSpPr txBox="1"/>
          <p:nvPr/>
        </p:nvSpPr>
        <p:spPr>
          <a:xfrm>
            <a:off x="4218940" y="4656137"/>
            <a:ext cx="492759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latin typeface="Arial"/>
                <a:cs typeface="Arial"/>
              </a:rPr>
              <a:t>NEE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23520" y="1660588"/>
            <a:ext cx="8408670" cy="228473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440690" marR="690880">
              <a:lnSpc>
                <a:spcPct val="102800"/>
              </a:lnSpc>
              <a:spcBef>
                <a:spcPts val="8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400" spc="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atención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4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4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400" spc="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endParaRPr sz="1400">
              <a:latin typeface="Arial MT"/>
              <a:cs typeface="Arial MT"/>
            </a:endParaRPr>
          </a:p>
          <a:p>
            <a:pPr algn="ctr" marR="246379">
              <a:lnSpc>
                <a:spcPct val="100000"/>
              </a:lnSpc>
              <a:spcBef>
                <a:spcPts val="147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TÍTULO</a:t>
            </a:r>
            <a:r>
              <a:rPr dirty="0" sz="1400" spc="-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I.</a:t>
            </a:r>
            <a:r>
              <a:rPr dirty="0" sz="140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endParaRPr sz="1400">
              <a:latin typeface="Arial MT"/>
              <a:cs typeface="Arial MT"/>
            </a:endParaRPr>
          </a:p>
          <a:p>
            <a:pPr algn="just" marL="1084580">
              <a:lnSpc>
                <a:spcPct val="100000"/>
              </a:lnSpc>
              <a:spcBef>
                <a:spcPts val="45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SECCIÓN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1º.</a:t>
            </a:r>
            <a:r>
              <a:rPr dirty="0" sz="1400" spc="-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4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4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4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4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especiales</a:t>
            </a:r>
            <a:endParaRPr sz="1400">
              <a:latin typeface="Arial MT"/>
              <a:cs typeface="Arial MT"/>
            </a:endParaRPr>
          </a:p>
          <a:p>
            <a:pPr algn="just" marL="12700" marR="5080">
              <a:lnSpc>
                <a:spcPct val="100600"/>
              </a:lnSpc>
              <a:spcBef>
                <a:spcPts val="550"/>
              </a:spcBef>
            </a:pP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400" spc="2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considerará</a:t>
            </a:r>
            <a:r>
              <a:rPr dirty="0" sz="1400" spc="2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400" spc="3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400" spc="2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necesidades</a:t>
            </a:r>
            <a:r>
              <a:rPr dirty="0" sz="1400" spc="32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educativas</a:t>
            </a:r>
            <a:r>
              <a:rPr dirty="0" sz="1400" spc="26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21F1F"/>
                </a:solidFill>
                <a:latin typeface="Arial"/>
                <a:cs typeface="Arial"/>
              </a:rPr>
              <a:t>especiales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,</a:t>
            </a:r>
            <a:r>
              <a:rPr dirty="0" sz="1400" spc="3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aquel</a:t>
            </a:r>
            <a:r>
              <a:rPr dirty="0" sz="1400" spc="3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40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afronta</a:t>
            </a:r>
            <a:r>
              <a:rPr dirty="0" sz="1400" spc="2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barreras</a:t>
            </a:r>
            <a:r>
              <a:rPr dirty="0" sz="1400" spc="2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221F1F"/>
                </a:solidFill>
                <a:latin typeface="Arial MT"/>
                <a:cs typeface="Arial MT"/>
              </a:rPr>
              <a:t>que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limitan</a:t>
            </a:r>
            <a:r>
              <a:rPr dirty="0" sz="1400" spc="2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r>
              <a:rPr dirty="0" sz="140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acceso,</a:t>
            </a:r>
            <a:r>
              <a:rPr dirty="0" sz="1400" spc="3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presencia,</a:t>
            </a:r>
            <a:r>
              <a:rPr dirty="0" sz="1400" spc="3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participación</a:t>
            </a:r>
            <a:r>
              <a:rPr dirty="0" sz="1400" spc="3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</a:t>
            </a:r>
            <a:r>
              <a:rPr dirty="0" sz="1400" spc="3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aprendizaje</a:t>
            </a:r>
            <a:r>
              <a:rPr dirty="0" sz="1400" spc="3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derivadas</a:t>
            </a:r>
            <a:r>
              <a:rPr dirty="0" sz="1400" spc="3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discapacidad</a:t>
            </a:r>
            <a:r>
              <a:rPr dirty="0" sz="1400" spc="3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o</a:t>
            </a:r>
            <a:r>
              <a:rPr dirty="0" sz="1400" spc="3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3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trastornos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graves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 conducta,</a:t>
            </a:r>
            <a:r>
              <a:rPr dirty="0" sz="14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4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comunicación</a:t>
            </a:r>
            <a:r>
              <a:rPr dirty="0" sz="14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4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4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221F1F"/>
                </a:solidFill>
                <a:latin typeface="Arial MT"/>
                <a:cs typeface="Arial MT"/>
              </a:rPr>
              <a:t>lenguaje.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40"/>
              </a:spcBef>
            </a:pPr>
            <a:endParaRPr sz="1400">
              <a:latin typeface="Arial MT"/>
              <a:cs typeface="Arial MT"/>
            </a:endParaRPr>
          </a:p>
          <a:p>
            <a:pPr algn="ctr" marL="76835">
              <a:lnSpc>
                <a:spcPct val="100000"/>
              </a:lnSpc>
            </a:pPr>
            <a:r>
              <a:rPr dirty="0" sz="1500" spc="-10">
                <a:latin typeface="Arial MT"/>
                <a:cs typeface="Arial MT"/>
              </a:rPr>
              <a:t>Discapacidad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432425" y="4313872"/>
            <a:ext cx="1635760" cy="455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689"/>
              </a:lnSpc>
              <a:spcBef>
                <a:spcPts val="100"/>
              </a:spcBef>
            </a:pPr>
            <a:r>
              <a:rPr dirty="0" sz="1500" spc="-10">
                <a:latin typeface="Arial MT"/>
                <a:cs typeface="Arial MT"/>
              </a:rPr>
              <a:t>Trastorno</a:t>
            </a:r>
            <a:r>
              <a:rPr dirty="0" sz="1500" spc="-70">
                <a:latin typeface="Arial MT"/>
                <a:cs typeface="Arial MT"/>
              </a:rPr>
              <a:t> </a:t>
            </a:r>
            <a:r>
              <a:rPr dirty="0" sz="1500" spc="-10">
                <a:latin typeface="Arial MT"/>
                <a:cs typeface="Arial MT"/>
              </a:rPr>
              <a:t>Espectro</a:t>
            </a:r>
            <a:endParaRPr sz="1500">
              <a:latin typeface="Arial MT"/>
              <a:cs typeface="Arial MT"/>
            </a:endParaRPr>
          </a:p>
          <a:p>
            <a:pPr algn="ctr" marL="2540">
              <a:lnSpc>
                <a:spcPts val="1689"/>
              </a:lnSpc>
            </a:pPr>
            <a:r>
              <a:rPr dirty="0" sz="1500" spc="-10">
                <a:latin typeface="Arial MT"/>
                <a:cs typeface="Arial MT"/>
              </a:rPr>
              <a:t>Autista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221859" y="5275516"/>
            <a:ext cx="902969" cy="65532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just" marL="12700" marR="5080" indent="34925">
              <a:lnSpc>
                <a:spcPts val="1580"/>
              </a:lnSpc>
              <a:spcBef>
                <a:spcPts val="335"/>
              </a:spcBef>
            </a:pPr>
            <a:r>
              <a:rPr dirty="0" sz="1500" spc="-10">
                <a:latin typeface="Arial MT"/>
                <a:cs typeface="Arial MT"/>
              </a:rPr>
              <a:t>Trastorno Específico Lenguage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208910" y="5345112"/>
            <a:ext cx="1626235" cy="45529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427355" marR="5080" indent="-415290">
              <a:lnSpc>
                <a:spcPts val="1580"/>
              </a:lnSpc>
              <a:spcBef>
                <a:spcPts val="335"/>
              </a:spcBef>
            </a:pPr>
            <a:r>
              <a:rPr dirty="0" sz="1500" spc="-10">
                <a:latin typeface="Arial MT"/>
                <a:cs typeface="Arial MT"/>
              </a:rPr>
              <a:t>Trastorno</a:t>
            </a:r>
            <a:r>
              <a:rPr dirty="0" sz="1500" spc="-85">
                <a:latin typeface="Arial MT"/>
                <a:cs typeface="Arial MT"/>
              </a:rPr>
              <a:t> </a:t>
            </a:r>
            <a:r>
              <a:rPr dirty="0" sz="1500">
                <a:latin typeface="Arial MT"/>
                <a:cs typeface="Arial MT"/>
              </a:rPr>
              <a:t>grave</a:t>
            </a:r>
            <a:r>
              <a:rPr dirty="0" sz="1500" spc="-10">
                <a:latin typeface="Arial MT"/>
                <a:cs typeface="Arial MT"/>
              </a:rPr>
              <a:t> </a:t>
            </a:r>
            <a:r>
              <a:rPr dirty="0" sz="1500" spc="-25">
                <a:latin typeface="Arial MT"/>
                <a:cs typeface="Arial MT"/>
              </a:rPr>
              <a:t>de </a:t>
            </a:r>
            <a:r>
              <a:rPr dirty="0" sz="1500" spc="-10">
                <a:latin typeface="Arial MT"/>
                <a:cs typeface="Arial MT"/>
              </a:rPr>
              <a:t>conducta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836801" y="4313872"/>
            <a:ext cx="1686560" cy="455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689"/>
              </a:lnSpc>
              <a:spcBef>
                <a:spcPts val="100"/>
              </a:spcBef>
            </a:pPr>
            <a:r>
              <a:rPr dirty="0" sz="1500">
                <a:latin typeface="Arial MT"/>
                <a:cs typeface="Arial MT"/>
              </a:rPr>
              <a:t>Retraso</a:t>
            </a:r>
            <a:r>
              <a:rPr dirty="0" sz="1500" spc="-30">
                <a:latin typeface="Arial MT"/>
                <a:cs typeface="Arial MT"/>
              </a:rPr>
              <a:t> </a:t>
            </a:r>
            <a:r>
              <a:rPr dirty="0" sz="1500" spc="-10">
                <a:latin typeface="Arial MT"/>
                <a:cs typeface="Arial MT"/>
              </a:rPr>
              <a:t>general</a:t>
            </a:r>
            <a:r>
              <a:rPr dirty="0" sz="1500" spc="-50">
                <a:latin typeface="Arial MT"/>
                <a:cs typeface="Arial MT"/>
              </a:rPr>
              <a:t> </a:t>
            </a:r>
            <a:r>
              <a:rPr dirty="0" sz="1500" spc="-25">
                <a:latin typeface="Arial MT"/>
                <a:cs typeface="Arial MT"/>
              </a:rPr>
              <a:t>del</a:t>
            </a:r>
            <a:endParaRPr sz="1500">
              <a:latin typeface="Arial MT"/>
              <a:cs typeface="Arial MT"/>
            </a:endParaRPr>
          </a:p>
          <a:p>
            <a:pPr algn="ctr" marL="4445">
              <a:lnSpc>
                <a:spcPts val="1689"/>
              </a:lnSpc>
            </a:pPr>
            <a:r>
              <a:rPr dirty="0" sz="1500" spc="-10">
                <a:latin typeface="Arial MT"/>
                <a:cs typeface="Arial MT"/>
              </a:rPr>
              <a:t>desarrollo</a:t>
            </a:r>
            <a:endParaRPr sz="1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19100" y="2114613"/>
            <a:ext cx="8392160" cy="1019175"/>
            <a:chOff x="419100" y="2114613"/>
            <a:chExt cx="8392160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433387" y="2128901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8197786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97786" y="990600"/>
                  </a:lnTo>
                  <a:lnTo>
                    <a:pt x="8241687" y="984693"/>
                  </a:lnTo>
                  <a:lnTo>
                    <a:pt x="8281150" y="968026"/>
                  </a:lnTo>
                  <a:lnTo>
                    <a:pt x="8314594" y="942181"/>
                  </a:lnTo>
                  <a:lnTo>
                    <a:pt x="8340440" y="908736"/>
                  </a:lnTo>
                  <a:lnTo>
                    <a:pt x="8357106" y="869273"/>
                  </a:lnTo>
                  <a:lnTo>
                    <a:pt x="8363013" y="825373"/>
                  </a:lnTo>
                  <a:lnTo>
                    <a:pt x="8363013" y="165100"/>
                  </a:lnTo>
                  <a:lnTo>
                    <a:pt x="8357106" y="121208"/>
                  </a:lnTo>
                  <a:lnTo>
                    <a:pt x="8340440" y="81769"/>
                  </a:lnTo>
                  <a:lnTo>
                    <a:pt x="8314594" y="48355"/>
                  </a:lnTo>
                  <a:lnTo>
                    <a:pt x="8281150" y="22540"/>
                  </a:lnTo>
                  <a:lnTo>
                    <a:pt x="8241687" y="5897"/>
                  </a:lnTo>
                  <a:lnTo>
                    <a:pt x="8197786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33387" y="2128901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97786" y="0"/>
                  </a:lnTo>
                  <a:lnTo>
                    <a:pt x="8241687" y="5897"/>
                  </a:lnTo>
                  <a:lnTo>
                    <a:pt x="8281150" y="22540"/>
                  </a:lnTo>
                  <a:lnTo>
                    <a:pt x="8314594" y="48355"/>
                  </a:lnTo>
                  <a:lnTo>
                    <a:pt x="8340440" y="81769"/>
                  </a:lnTo>
                  <a:lnTo>
                    <a:pt x="8357106" y="121208"/>
                  </a:lnTo>
                  <a:lnTo>
                    <a:pt x="8363013" y="165100"/>
                  </a:lnTo>
                  <a:lnTo>
                    <a:pt x="8363013" y="825373"/>
                  </a:lnTo>
                  <a:lnTo>
                    <a:pt x="8357106" y="869273"/>
                  </a:lnTo>
                  <a:lnTo>
                    <a:pt x="8340440" y="908736"/>
                  </a:lnTo>
                  <a:lnTo>
                    <a:pt x="8314594" y="942181"/>
                  </a:lnTo>
                  <a:lnTo>
                    <a:pt x="8281150" y="968026"/>
                  </a:lnTo>
                  <a:lnTo>
                    <a:pt x="8241687" y="984693"/>
                  </a:lnTo>
                  <a:lnTo>
                    <a:pt x="8197786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25462" y="1565274"/>
            <a:ext cx="4599305" cy="20040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NORMATIVA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</a:t>
            </a:r>
            <a:r>
              <a:rPr dirty="0" sz="2400" spc="-114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05459" indent="-492759">
              <a:lnSpc>
                <a:spcPct val="100000"/>
              </a:lnSpc>
              <a:buAutoNum type="arabicPeriod"/>
              <a:tabLst>
                <a:tab pos="505459" algn="l"/>
              </a:tabLst>
            </a:pPr>
            <a:r>
              <a:rPr dirty="0" sz="2400">
                <a:latin typeface="Arial MT"/>
                <a:cs typeface="Arial MT"/>
              </a:rPr>
              <a:t>APLICACIONES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PRÁCTICAS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73367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4.2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Conceptos</a:t>
            </a:r>
            <a:r>
              <a:rPr dirty="0" sz="1550" spc="1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generales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7502" y="1632267"/>
            <a:ext cx="8408670" cy="3323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8255">
              <a:lnSpc>
                <a:spcPct val="100099"/>
              </a:lnSpc>
              <a:spcBef>
                <a:spcPts val="100"/>
              </a:spcBef>
            </a:pP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Actividad</a:t>
            </a:r>
            <a:r>
              <a:rPr dirty="0" sz="1800" spc="1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física</a:t>
            </a:r>
            <a:r>
              <a:rPr dirty="0" sz="1800" spc="10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adaptada:</a:t>
            </a:r>
            <a:r>
              <a:rPr dirty="0" sz="1800" spc="10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todo</a:t>
            </a:r>
            <a:r>
              <a:rPr dirty="0" sz="180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movimiento,</a:t>
            </a:r>
            <a:r>
              <a:rPr dirty="0" sz="1800" spc="9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actividad</a:t>
            </a:r>
            <a:r>
              <a:rPr dirty="0" sz="1800" spc="13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física</a:t>
            </a:r>
            <a:r>
              <a:rPr dirty="0" sz="1800" spc="10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y</a:t>
            </a:r>
            <a:r>
              <a:rPr dirty="0" sz="1800" spc="10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deporte</a:t>
            </a:r>
            <a:r>
              <a:rPr dirty="0" sz="1800" spc="8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los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8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800" spc="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pone</a:t>
            </a:r>
            <a:r>
              <a:rPr dirty="0" sz="1800" spc="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especial</a:t>
            </a:r>
            <a:r>
              <a:rPr dirty="0" sz="18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énfasis</a:t>
            </a:r>
            <a:r>
              <a:rPr dirty="0" sz="1800" spc="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800" spc="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intereses</a:t>
            </a:r>
            <a:r>
              <a:rPr dirty="0" sz="180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capacidades</a:t>
            </a:r>
            <a:r>
              <a:rPr dirty="0" sz="1800" spc="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 spc="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personas</a:t>
            </a:r>
            <a:r>
              <a:rPr dirty="0" sz="1800" spc="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con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condiciones</a:t>
            </a:r>
            <a:r>
              <a:rPr dirty="0" sz="1800" spc="254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limitantes</a:t>
            </a:r>
            <a:r>
              <a:rPr dirty="0" sz="1800" spc="28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siendo</a:t>
            </a:r>
            <a:r>
              <a:rPr dirty="0" sz="1800" spc="27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un</a:t>
            </a:r>
            <a:r>
              <a:rPr dirty="0" sz="1800" spc="27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cuerpo</a:t>
            </a:r>
            <a:r>
              <a:rPr dirty="0" sz="1800" spc="26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27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conocimientos</a:t>
            </a:r>
            <a:r>
              <a:rPr dirty="0" sz="1800" spc="27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interdisciplinar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dedicado</a:t>
            </a:r>
            <a:r>
              <a:rPr dirty="0" sz="1800" spc="43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800" spc="4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800" spc="4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identificación</a:t>
            </a:r>
            <a:r>
              <a:rPr dirty="0" sz="1800" spc="44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y</a:t>
            </a:r>
            <a:r>
              <a:rPr dirty="0" sz="1800" spc="4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solución</a:t>
            </a:r>
            <a:r>
              <a:rPr dirty="0" sz="1800" spc="4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800" spc="40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las</a:t>
            </a:r>
            <a:r>
              <a:rPr dirty="0" sz="1800" spc="43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diferencias</a:t>
            </a:r>
            <a:r>
              <a:rPr dirty="0" sz="1800" spc="47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individuales</a:t>
            </a:r>
            <a:r>
              <a:rPr dirty="0" sz="1800" spc="459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221F1F"/>
                </a:solidFill>
                <a:latin typeface="Arial"/>
                <a:cs typeface="Arial"/>
              </a:rPr>
              <a:t>en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actividad</a:t>
            </a:r>
            <a:r>
              <a:rPr dirty="0" sz="1800" spc="17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física</a:t>
            </a:r>
            <a:r>
              <a:rPr dirty="0" sz="1800" spc="15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adecuándolas</a:t>
            </a:r>
            <a:r>
              <a:rPr dirty="0" sz="180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1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contexto</a:t>
            </a:r>
            <a:r>
              <a:rPr dirty="0" sz="18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80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800" spc="1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desarrollan</a:t>
            </a:r>
            <a:r>
              <a:rPr dirty="0" sz="18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(Pérez-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Tejero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et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al.,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2012).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800">
              <a:latin typeface="Arial MT"/>
              <a:cs typeface="Arial MT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Educación</a:t>
            </a:r>
            <a:r>
              <a:rPr dirty="0" sz="1800" spc="40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física</a:t>
            </a:r>
            <a:r>
              <a:rPr dirty="0" sz="1800" spc="4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adaptada:</a:t>
            </a:r>
            <a:r>
              <a:rPr dirty="0" sz="1800" spc="4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programa</a:t>
            </a:r>
            <a:r>
              <a:rPr dirty="0" sz="1800" spc="6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individualizado,</a:t>
            </a:r>
            <a:r>
              <a:rPr dirty="0" sz="1800" spc="6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de</a:t>
            </a:r>
            <a:r>
              <a:rPr dirty="0" sz="1800" spc="3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actividades</a:t>
            </a:r>
            <a:r>
              <a:rPr dirty="0" sz="1800" spc="5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spc="-25" b="1">
                <a:solidFill>
                  <a:srgbClr val="221F1F"/>
                </a:solidFill>
                <a:latin typeface="Arial"/>
                <a:cs typeface="Arial"/>
              </a:rPr>
              <a:t>de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desarrollo,</a:t>
            </a:r>
            <a:r>
              <a:rPr dirty="0" sz="1800" spc="38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ejercicios,</a:t>
            </a:r>
            <a:r>
              <a:rPr dirty="0" sz="1800" spc="34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juegos,</a:t>
            </a:r>
            <a:r>
              <a:rPr dirty="0" sz="1800" spc="39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ritmos</a:t>
            </a:r>
            <a:r>
              <a:rPr dirty="0" sz="1800" spc="37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y</a:t>
            </a:r>
            <a:r>
              <a:rPr dirty="0" sz="1800" spc="36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deportes</a:t>
            </a:r>
            <a:r>
              <a:rPr dirty="0" sz="1800" spc="37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designadas</a:t>
            </a:r>
            <a:r>
              <a:rPr dirty="0" sz="180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800" spc="3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llenar</a:t>
            </a:r>
            <a:r>
              <a:rPr dirty="0" sz="1800" spc="3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las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80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únicas</a:t>
            </a:r>
            <a:r>
              <a:rPr dirty="0" sz="180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estudiantes,</a:t>
            </a:r>
            <a:r>
              <a:rPr dirty="0" sz="180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80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requieren</a:t>
            </a:r>
            <a:r>
              <a:rPr dirty="0" sz="180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adaptaciones</a:t>
            </a:r>
            <a:r>
              <a:rPr dirty="0" sz="180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80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educación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física,</a:t>
            </a:r>
            <a:r>
              <a:rPr dirty="0" sz="1800" spc="14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800" spc="12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obtener</a:t>
            </a:r>
            <a:r>
              <a:rPr dirty="0" sz="1800" spc="15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r>
              <a:rPr dirty="0" sz="1800" spc="13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participación</a:t>
            </a:r>
            <a:r>
              <a:rPr dirty="0" sz="1800" spc="135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satisfactoria</a:t>
            </a:r>
            <a:r>
              <a:rPr dirty="0" sz="1800" spc="130" b="1">
                <a:solidFill>
                  <a:srgbClr val="221F1F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15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un</a:t>
            </a:r>
            <a:r>
              <a:rPr dirty="0" sz="1800" spc="14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entorno</a:t>
            </a:r>
            <a:r>
              <a:rPr dirty="0" sz="1800" spc="13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seguro. (Piaget,1952).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34022" y="2058733"/>
            <a:ext cx="7788909" cy="2410460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  <a:tabLst>
                <a:tab pos="1052830" algn="l"/>
              </a:tabLst>
            </a:pPr>
            <a:r>
              <a:rPr dirty="0" sz="1800">
                <a:latin typeface="Arial MT"/>
                <a:cs typeface="Arial MT"/>
              </a:rPr>
              <a:t>Son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tres,</a:t>
            </a:r>
            <a:r>
              <a:rPr dirty="0" sz="1800">
                <a:latin typeface="Arial MT"/>
                <a:cs typeface="Arial MT"/>
              </a:rPr>
              <a:t>	los</a:t>
            </a:r>
            <a:r>
              <a:rPr dirty="0" sz="1800" spc="-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niveles sobre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los que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giran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adaptaciones:</a:t>
            </a: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lr>
                <a:srgbClr val="D1282D"/>
              </a:buClr>
              <a:buFont typeface="Courier New"/>
              <a:buChar char="o"/>
              <a:tabLst>
                <a:tab pos="355600" algn="l"/>
              </a:tabLst>
            </a:pPr>
            <a:r>
              <a:rPr dirty="0" sz="1800" spc="-10">
                <a:latin typeface="Arial MT"/>
                <a:cs typeface="Arial MT"/>
              </a:rPr>
              <a:t>Prevención.</a:t>
            </a: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615"/>
              </a:spcBef>
              <a:buClr>
                <a:srgbClr val="D1282D"/>
              </a:buClr>
              <a:buFont typeface="Courier New"/>
              <a:buChar char="o"/>
              <a:tabLst>
                <a:tab pos="355600" algn="l"/>
              </a:tabLst>
            </a:pPr>
            <a:r>
              <a:rPr dirty="0" sz="1800">
                <a:latin typeface="Arial MT"/>
                <a:cs typeface="Arial MT"/>
              </a:rPr>
              <a:t>Tratamiento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de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misma.</a:t>
            </a: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lr>
                <a:srgbClr val="D1282D"/>
              </a:buClr>
              <a:buFont typeface="Courier New"/>
              <a:buChar char="o"/>
              <a:tabLst>
                <a:tab pos="355600" algn="l"/>
              </a:tabLst>
            </a:pPr>
            <a:r>
              <a:rPr dirty="0" sz="1800" spc="-10">
                <a:latin typeface="Arial MT"/>
                <a:cs typeface="Arial MT"/>
              </a:rPr>
              <a:t>Superación.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35"/>
              </a:spcBef>
            </a:pPr>
            <a:endParaRPr sz="1800">
              <a:latin typeface="Arial MT"/>
              <a:cs typeface="Arial MT"/>
            </a:endParaRPr>
          </a:p>
          <a:p>
            <a:pPr marL="12700" marR="5080">
              <a:lnSpc>
                <a:spcPct val="100800"/>
              </a:lnSpc>
              <a:tabLst>
                <a:tab pos="2675890" algn="l"/>
              </a:tabLst>
            </a:pPr>
            <a:r>
              <a:rPr dirty="0" sz="1800">
                <a:latin typeface="Arial MT"/>
                <a:cs typeface="Arial MT"/>
              </a:rPr>
              <a:t>Ej.: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podemos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programar</a:t>
            </a:r>
            <a:r>
              <a:rPr dirty="0" sz="1800" spc="1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actividad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física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prevenir</a:t>
            </a:r>
            <a:r>
              <a:rPr dirty="0" sz="1800" spc="-6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una</a:t>
            </a:r>
            <a:r>
              <a:rPr dirty="0" sz="1800" spc="-1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escoliosis,</a:t>
            </a:r>
            <a:r>
              <a:rPr dirty="0" sz="1800" spc="-35">
                <a:latin typeface="Arial MT"/>
                <a:cs typeface="Arial MT"/>
              </a:rPr>
              <a:t> </a:t>
            </a:r>
            <a:r>
              <a:rPr dirty="0" sz="1800" spc="-20">
                <a:latin typeface="Arial MT"/>
                <a:cs typeface="Arial MT"/>
              </a:rPr>
              <a:t>para </a:t>
            </a:r>
            <a:r>
              <a:rPr dirty="0" sz="1800">
                <a:latin typeface="Arial MT"/>
                <a:cs typeface="Arial MT"/>
              </a:rPr>
              <a:t>ayudar</a:t>
            </a:r>
            <a:r>
              <a:rPr dirty="0" sz="1800" spc="-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en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su</a:t>
            </a:r>
            <a:r>
              <a:rPr dirty="0" sz="1800" spc="-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tratamiento</a:t>
            </a:r>
            <a:r>
              <a:rPr dirty="0" sz="1800">
                <a:latin typeface="Arial MT"/>
                <a:cs typeface="Arial MT"/>
              </a:rPr>
              <a:t>	o</a:t>
            </a:r>
            <a:r>
              <a:rPr dirty="0" sz="1800" spc="4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para superar</a:t>
            </a:r>
            <a:r>
              <a:rPr dirty="0" sz="1800" spc="2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limitaciones</a:t>
            </a:r>
            <a:r>
              <a:rPr dirty="0" sz="1800" spc="-5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que esta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impone.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733675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4.2</a:t>
            </a:r>
            <a:r>
              <a:rPr dirty="0" sz="1550" spc="1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Conceptos</a:t>
            </a:r>
            <a:r>
              <a:rPr dirty="0" sz="1550" spc="1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generales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92" y="1044813"/>
            <a:ext cx="893444" cy="2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95"/>
              </a:lnSpc>
            </a:pPr>
            <a:r>
              <a:rPr dirty="0" sz="1550">
                <a:solidFill>
                  <a:srgbClr val="D1282D"/>
                </a:solidFill>
                <a:latin typeface="Calibri"/>
                <a:cs typeface="Calibri"/>
              </a:rPr>
              <a:t>Subtítulo</a:t>
            </a:r>
            <a:r>
              <a:rPr dirty="0" sz="1550" spc="12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1550" spc="-50">
                <a:solidFill>
                  <a:srgbClr val="D1282D"/>
                </a:solidFill>
                <a:latin typeface="Calibri"/>
                <a:cs typeface="Calibri"/>
              </a:rPr>
              <a:t>1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0" y="962025"/>
            <a:ext cx="6467475" cy="371475"/>
          </a:xfrm>
          <a:custGeom>
            <a:avLst/>
            <a:gdLst/>
            <a:ahLst/>
            <a:cxnLst/>
            <a:rect l="l" t="t" r="r" b="b"/>
            <a:pathLst>
              <a:path w="6467475" h="371475">
                <a:moveTo>
                  <a:pt x="6467475" y="0"/>
                </a:moveTo>
                <a:lnTo>
                  <a:pt x="0" y="0"/>
                </a:lnTo>
                <a:lnTo>
                  <a:pt x="0" y="371475"/>
                </a:lnTo>
                <a:lnTo>
                  <a:pt x="6467475" y="371475"/>
                </a:lnTo>
                <a:lnTo>
                  <a:pt x="6467475" y="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400050"/>
            <a:ext cx="8162925" cy="561975"/>
          </a:xfrm>
          <a:prstGeom prst="rect"/>
          <a:solidFill>
            <a:srgbClr val="252525"/>
          </a:solidFill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ts val="2380"/>
              </a:lnSpc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I.</a:t>
            </a:r>
            <a:r>
              <a:rPr dirty="0" sz="2000" spc="-4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INTRODUCCIÓN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-5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8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FÍSICA</a:t>
            </a:r>
            <a:endParaRPr sz="2000"/>
          </a:p>
        </p:txBody>
      </p:sp>
      <p:sp>
        <p:nvSpPr>
          <p:cNvPr id="14" name="object 14" descr=""/>
          <p:cNvSpPr txBox="1"/>
          <p:nvPr/>
        </p:nvSpPr>
        <p:spPr>
          <a:xfrm>
            <a:off x="333375" y="1590675"/>
            <a:ext cx="79248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2705" rIns="0" bIns="0" rtlCol="0" vert="horz">
            <a:spAutoFit/>
          </a:bodyPr>
          <a:lstStyle/>
          <a:p>
            <a:pPr algn="ctr" marL="67945">
              <a:lnSpc>
                <a:spcPct val="100000"/>
              </a:lnSpc>
              <a:spcBef>
                <a:spcPts val="415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educación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física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dirty="0" sz="1550" spc="10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dirty="0" sz="155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b="1">
                <a:solidFill>
                  <a:srgbClr val="FFFFFF"/>
                </a:solidFill>
                <a:latin typeface="Arial"/>
                <a:cs typeface="Arial"/>
              </a:rPr>
              <a:t>LOMLOE</a:t>
            </a:r>
            <a:r>
              <a:rPr dirty="0" sz="155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FFFF"/>
                </a:solidFill>
                <a:latin typeface="Arial"/>
                <a:cs typeface="Arial"/>
              </a:rPr>
              <a:t>3/2020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13702" y="2343467"/>
            <a:ext cx="7777480" cy="577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1815" algn="l"/>
                <a:tab pos="1473200" algn="l"/>
                <a:tab pos="2483485" algn="l"/>
                <a:tab pos="3035935" algn="l"/>
                <a:tab pos="3970020" algn="l"/>
                <a:tab pos="5183505" algn="l"/>
                <a:tab pos="6015355" algn="l"/>
                <a:tab pos="6427470" algn="l"/>
              </a:tabLst>
            </a:pPr>
            <a:r>
              <a:rPr dirty="0" sz="1800" spc="-25">
                <a:latin typeface="Arial MT"/>
                <a:cs typeface="Arial MT"/>
              </a:rPr>
              <a:t>Los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centros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públicos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>
                <a:latin typeface="Arial MT"/>
                <a:cs typeface="Arial MT"/>
              </a:rPr>
              <a:t>que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ofrecen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educación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infantil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25">
                <a:latin typeface="Arial MT"/>
                <a:cs typeface="Arial MT"/>
              </a:rPr>
              <a:t>se</a:t>
            </a:r>
            <a:r>
              <a:rPr dirty="0" sz="1800">
                <a:latin typeface="Arial MT"/>
                <a:cs typeface="Arial MT"/>
              </a:rPr>
              <a:t>	</a:t>
            </a:r>
            <a:r>
              <a:rPr dirty="0" sz="1800" spc="-10">
                <a:latin typeface="Arial MT"/>
                <a:cs typeface="Arial MT"/>
              </a:rPr>
              <a:t>denominarán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800" b="1">
                <a:latin typeface="Arial"/>
                <a:cs typeface="Arial"/>
              </a:rPr>
              <a:t>escuelas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infantiles.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33500" y="2990850"/>
            <a:ext cx="5667375" cy="2266950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3486403" y="5283200"/>
            <a:ext cx="171894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latin typeface="Arial MT"/>
                <a:cs typeface="Arial MT"/>
              </a:rPr>
              <a:t>Imagen</a:t>
            </a:r>
            <a:r>
              <a:rPr dirty="0" sz="950" spc="75">
                <a:latin typeface="Arial MT"/>
                <a:cs typeface="Arial MT"/>
              </a:rPr>
              <a:t> </a:t>
            </a:r>
            <a:r>
              <a:rPr dirty="0" sz="950">
                <a:latin typeface="Arial MT"/>
                <a:cs typeface="Arial MT"/>
              </a:rPr>
              <a:t>de</a:t>
            </a:r>
            <a:r>
              <a:rPr dirty="0" sz="950" spc="105">
                <a:latin typeface="Arial MT"/>
                <a:cs typeface="Arial MT"/>
              </a:rPr>
              <a:t> </a:t>
            </a:r>
            <a:r>
              <a:rPr dirty="0" sz="950">
                <a:latin typeface="Arial MT"/>
                <a:cs typeface="Arial MT"/>
              </a:rPr>
              <a:t>upklyak</a:t>
            </a:r>
            <a:r>
              <a:rPr dirty="0" sz="950" spc="120">
                <a:latin typeface="Arial MT"/>
                <a:cs typeface="Arial MT"/>
              </a:rPr>
              <a:t> </a:t>
            </a:r>
            <a:r>
              <a:rPr dirty="0" sz="950">
                <a:latin typeface="Arial MT"/>
                <a:cs typeface="Arial MT"/>
              </a:rPr>
              <a:t>en</a:t>
            </a:r>
            <a:r>
              <a:rPr dirty="0" sz="950" spc="110">
                <a:latin typeface="Arial MT"/>
                <a:cs typeface="Arial MT"/>
              </a:rPr>
              <a:t> </a:t>
            </a:r>
            <a:r>
              <a:rPr dirty="0" sz="950" spc="-10">
                <a:latin typeface="Arial MT"/>
                <a:cs typeface="Arial MT"/>
              </a:rPr>
              <a:t>Freepik</a:t>
            </a:r>
            <a:endParaRPr sz="9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81000" y="2924238"/>
            <a:ext cx="8392160" cy="1019175"/>
            <a:chOff x="381000" y="2924238"/>
            <a:chExt cx="8392160" cy="1019175"/>
          </a:xfrm>
        </p:grpSpPr>
        <p:sp>
          <p:nvSpPr>
            <p:cNvPr id="3" name="object 3" descr=""/>
            <p:cNvSpPr/>
            <p:nvPr/>
          </p:nvSpPr>
          <p:spPr>
            <a:xfrm>
              <a:off x="395287" y="29385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8197786" y="0"/>
                  </a:moveTo>
                  <a:lnTo>
                    <a:pt x="165100" y="0"/>
                  </a:lnTo>
                  <a:lnTo>
                    <a:pt x="121208" y="5897"/>
                  </a:lnTo>
                  <a:lnTo>
                    <a:pt x="81769" y="22540"/>
                  </a:lnTo>
                  <a:lnTo>
                    <a:pt x="48355" y="48355"/>
                  </a:lnTo>
                  <a:lnTo>
                    <a:pt x="22540" y="81769"/>
                  </a:lnTo>
                  <a:lnTo>
                    <a:pt x="5897" y="121208"/>
                  </a:lnTo>
                  <a:lnTo>
                    <a:pt x="0" y="165100"/>
                  </a:lnTo>
                  <a:lnTo>
                    <a:pt x="0" y="825373"/>
                  </a:lnTo>
                  <a:lnTo>
                    <a:pt x="5897" y="869273"/>
                  </a:lnTo>
                  <a:lnTo>
                    <a:pt x="22540" y="908736"/>
                  </a:lnTo>
                  <a:lnTo>
                    <a:pt x="48355" y="942181"/>
                  </a:lnTo>
                  <a:lnTo>
                    <a:pt x="81769" y="968026"/>
                  </a:lnTo>
                  <a:lnTo>
                    <a:pt x="121208" y="984693"/>
                  </a:lnTo>
                  <a:lnTo>
                    <a:pt x="165100" y="990600"/>
                  </a:lnTo>
                  <a:lnTo>
                    <a:pt x="8197786" y="990600"/>
                  </a:lnTo>
                  <a:lnTo>
                    <a:pt x="8241687" y="984693"/>
                  </a:lnTo>
                  <a:lnTo>
                    <a:pt x="8281150" y="968026"/>
                  </a:lnTo>
                  <a:lnTo>
                    <a:pt x="8314594" y="942181"/>
                  </a:lnTo>
                  <a:lnTo>
                    <a:pt x="8340440" y="908736"/>
                  </a:lnTo>
                  <a:lnTo>
                    <a:pt x="8357106" y="869273"/>
                  </a:lnTo>
                  <a:lnTo>
                    <a:pt x="8363013" y="825373"/>
                  </a:lnTo>
                  <a:lnTo>
                    <a:pt x="8363013" y="165100"/>
                  </a:lnTo>
                  <a:lnTo>
                    <a:pt x="8357106" y="121208"/>
                  </a:lnTo>
                  <a:lnTo>
                    <a:pt x="8340440" y="81769"/>
                  </a:lnTo>
                  <a:lnTo>
                    <a:pt x="8314594" y="48355"/>
                  </a:lnTo>
                  <a:lnTo>
                    <a:pt x="8281150" y="22540"/>
                  </a:lnTo>
                  <a:lnTo>
                    <a:pt x="8241687" y="5897"/>
                  </a:lnTo>
                  <a:lnTo>
                    <a:pt x="8197786" y="0"/>
                  </a:lnTo>
                  <a:close/>
                </a:path>
              </a:pathLst>
            </a:custGeom>
            <a:solidFill>
              <a:srgbClr val="B4FF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95287" y="2938526"/>
              <a:ext cx="8363584" cy="990600"/>
            </a:xfrm>
            <a:custGeom>
              <a:avLst/>
              <a:gdLst/>
              <a:ahLst/>
              <a:cxnLst/>
              <a:rect l="l" t="t" r="r" b="b"/>
              <a:pathLst>
                <a:path w="8363584" h="990600">
                  <a:moveTo>
                    <a:pt x="0" y="165100"/>
                  </a:moveTo>
                  <a:lnTo>
                    <a:pt x="5897" y="121208"/>
                  </a:lnTo>
                  <a:lnTo>
                    <a:pt x="22540" y="81769"/>
                  </a:lnTo>
                  <a:lnTo>
                    <a:pt x="48355" y="48355"/>
                  </a:lnTo>
                  <a:lnTo>
                    <a:pt x="81769" y="22540"/>
                  </a:lnTo>
                  <a:lnTo>
                    <a:pt x="121208" y="5897"/>
                  </a:lnTo>
                  <a:lnTo>
                    <a:pt x="165100" y="0"/>
                  </a:lnTo>
                  <a:lnTo>
                    <a:pt x="8197786" y="0"/>
                  </a:lnTo>
                  <a:lnTo>
                    <a:pt x="8241687" y="5897"/>
                  </a:lnTo>
                  <a:lnTo>
                    <a:pt x="8281150" y="22540"/>
                  </a:lnTo>
                  <a:lnTo>
                    <a:pt x="8314594" y="48355"/>
                  </a:lnTo>
                  <a:lnTo>
                    <a:pt x="8340440" y="81769"/>
                  </a:lnTo>
                  <a:lnTo>
                    <a:pt x="8357106" y="121208"/>
                  </a:lnTo>
                  <a:lnTo>
                    <a:pt x="8363013" y="165100"/>
                  </a:lnTo>
                  <a:lnTo>
                    <a:pt x="8363013" y="825373"/>
                  </a:lnTo>
                  <a:lnTo>
                    <a:pt x="8357106" y="869273"/>
                  </a:lnTo>
                  <a:lnTo>
                    <a:pt x="8340440" y="908736"/>
                  </a:lnTo>
                  <a:lnTo>
                    <a:pt x="8314594" y="942181"/>
                  </a:lnTo>
                  <a:lnTo>
                    <a:pt x="8281150" y="968026"/>
                  </a:lnTo>
                  <a:lnTo>
                    <a:pt x="8241687" y="984693"/>
                  </a:lnTo>
                  <a:lnTo>
                    <a:pt x="8197786" y="990600"/>
                  </a:lnTo>
                  <a:lnTo>
                    <a:pt x="165100" y="990600"/>
                  </a:lnTo>
                  <a:lnTo>
                    <a:pt x="121208" y="984693"/>
                  </a:lnTo>
                  <a:lnTo>
                    <a:pt x="81769" y="968026"/>
                  </a:lnTo>
                  <a:lnTo>
                    <a:pt x="48355" y="942181"/>
                  </a:lnTo>
                  <a:lnTo>
                    <a:pt x="22540" y="908736"/>
                  </a:lnTo>
                  <a:lnTo>
                    <a:pt x="5897" y="869273"/>
                  </a:lnTo>
                  <a:lnTo>
                    <a:pt x="0" y="825373"/>
                  </a:lnTo>
                  <a:lnTo>
                    <a:pt x="0" y="165100"/>
                  </a:lnTo>
                  <a:close/>
                </a:path>
              </a:pathLst>
            </a:custGeom>
            <a:ln w="28575">
              <a:solidFill>
                <a:srgbClr val="2F2F2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5943600"/>
            <a:ext cx="9144000" cy="914400"/>
            <a:chOff x="0" y="5943600"/>
            <a:chExt cx="9144000" cy="9144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25462" y="1565274"/>
            <a:ext cx="4599305" cy="20040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lvl="1" marL="514984" indent="-5022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14984" algn="l"/>
              </a:tabLst>
            </a:pPr>
            <a:r>
              <a:rPr dirty="0" sz="2400" spc="-10">
                <a:latin typeface="Arial MT"/>
                <a:cs typeface="Arial MT"/>
              </a:rPr>
              <a:t>NORMATIVA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12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15620" indent="-502920">
              <a:lnSpc>
                <a:spcPct val="100000"/>
              </a:lnSpc>
              <a:buAutoNum type="arabicPeriod"/>
              <a:tabLst>
                <a:tab pos="515620" algn="l"/>
              </a:tabLst>
            </a:pPr>
            <a:r>
              <a:rPr dirty="0" sz="2400">
                <a:latin typeface="Arial MT"/>
                <a:cs typeface="Arial MT"/>
              </a:rPr>
              <a:t>CONCEPTOS</a:t>
            </a:r>
            <a:r>
              <a:rPr dirty="0" sz="2400" spc="-15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GENERALES</a:t>
            </a:r>
            <a:endParaRPr sz="2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</a:pPr>
            <a:endParaRPr sz="2400">
              <a:latin typeface="Arial MT"/>
              <a:cs typeface="Arial MT"/>
            </a:endParaRPr>
          </a:p>
          <a:p>
            <a:pPr lvl="1" marL="505459" indent="-492759">
              <a:lnSpc>
                <a:spcPct val="100000"/>
              </a:lnSpc>
              <a:buAutoNum type="arabicPeriod"/>
              <a:tabLst>
                <a:tab pos="505459" algn="l"/>
              </a:tabLst>
            </a:pPr>
            <a:r>
              <a:rPr dirty="0" sz="2400">
                <a:latin typeface="Arial MT"/>
                <a:cs typeface="Arial MT"/>
              </a:rPr>
              <a:t>APLICACIONES</a:t>
            </a:r>
            <a:r>
              <a:rPr dirty="0" sz="2400" spc="-130">
                <a:latin typeface="Arial MT"/>
                <a:cs typeface="Arial MT"/>
              </a:rPr>
              <a:t> </a:t>
            </a:r>
            <a:r>
              <a:rPr dirty="0" sz="2400" spc="-10">
                <a:latin typeface="Arial MT"/>
                <a:cs typeface="Arial MT"/>
              </a:rPr>
              <a:t>PRÁCTICAS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5768085" y="6223634"/>
            <a:ext cx="2877820" cy="46291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2800"/>
              </a:lnSpc>
              <a:spcBef>
                <a:spcPts val="80"/>
              </a:spcBef>
            </a:pPr>
            <a:r>
              <a:rPr dirty="0" sz="1400" spc="-10">
                <a:solidFill>
                  <a:srgbClr val="FF0000"/>
                </a:solidFill>
                <a:latin typeface="Calibri"/>
                <a:cs typeface="Calibri"/>
              </a:rPr>
              <a:t>Facultad</a:t>
            </a:r>
            <a:r>
              <a:rPr dirty="0" sz="14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0000"/>
                </a:solidFill>
                <a:latin typeface="Calibri"/>
                <a:cs typeface="Calibri"/>
              </a:rPr>
              <a:t>de</a:t>
            </a:r>
            <a:r>
              <a:rPr dirty="0" sz="1400" spc="-7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0000"/>
                </a:solidFill>
                <a:latin typeface="Calibri"/>
                <a:cs typeface="Calibri"/>
              </a:rPr>
              <a:t>Ciencias Jurídicas y</a:t>
            </a:r>
            <a:r>
              <a:rPr dirty="0" sz="1400" spc="-8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0000"/>
                </a:solidFill>
                <a:latin typeface="Calibri"/>
                <a:cs typeface="Calibri"/>
              </a:rPr>
              <a:t>Sociales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Dra.</a:t>
            </a:r>
            <a:r>
              <a:rPr dirty="0" sz="1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Beatriz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Polo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Recuero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012060" y="471820"/>
            <a:ext cx="5057775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280"/>
              </a:lnSpc>
            </a:pP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4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70" b="1">
                <a:solidFill>
                  <a:srgbClr val="FFFFFF"/>
                </a:solidFill>
                <a:latin typeface="Calibri"/>
                <a:cs typeface="Calibri"/>
              </a:rPr>
              <a:t>IV.</a:t>
            </a:r>
            <a:r>
              <a:rPr dirty="0" sz="24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dirty="0" sz="2400" spc="-5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r>
              <a:rPr dirty="0" sz="24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30" b="1">
                <a:solidFill>
                  <a:srgbClr val="FFFFFF"/>
                </a:solidFill>
                <a:latin typeface="Calibri"/>
                <a:cs typeface="Calibri"/>
              </a:rPr>
              <a:t>ADAPTADA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638175" y="1466850"/>
            <a:ext cx="7524750" cy="5210175"/>
            <a:chOff x="638175" y="1466850"/>
            <a:chExt cx="7524750" cy="5210175"/>
          </a:xfrm>
        </p:grpSpPr>
        <p:sp>
          <p:nvSpPr>
            <p:cNvPr id="10" name="object 10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62475" y="2981325"/>
              <a:ext cx="3600450" cy="2781300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43075" y="1466850"/>
              <a:ext cx="3362325" cy="1876425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0" y="371475"/>
            <a:ext cx="8162925" cy="581025"/>
          </a:xfrm>
          <a:prstGeom prst="rect"/>
          <a:solidFill>
            <a:srgbClr val="252525"/>
          </a:solidFill>
        </p:spPr>
        <p:txBody>
          <a:bodyPr wrap="square" lIns="0" tIns="4889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38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  <p:pic>
        <p:nvPicPr>
          <p:cNvPr id="18" name="object 1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300" y="3429000"/>
            <a:ext cx="3476625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376237" y="1858327"/>
            <a:ext cx="8397875" cy="3399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 MT"/>
                <a:cs typeface="Arial MT"/>
              </a:rPr>
              <a:t>Las</a:t>
            </a:r>
            <a:r>
              <a:rPr dirty="0" sz="1800" spc="-7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normas</a:t>
            </a:r>
            <a:r>
              <a:rPr dirty="0" sz="1800" spc="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básicas de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atención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la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diversidad</a:t>
            </a:r>
            <a:r>
              <a:rPr dirty="0" sz="1800" spc="-2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(Cumellas,</a:t>
            </a:r>
            <a:r>
              <a:rPr dirty="0" sz="1800" spc="-40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2006;</a:t>
            </a:r>
            <a:r>
              <a:rPr dirty="0" sz="1800" spc="-45">
                <a:latin typeface="Arial MT"/>
                <a:cs typeface="Arial MT"/>
              </a:rPr>
              <a:t> </a:t>
            </a:r>
            <a:r>
              <a:rPr dirty="0" sz="1800">
                <a:latin typeface="Arial MT"/>
                <a:cs typeface="Arial MT"/>
              </a:rPr>
              <a:t>Ríos,</a:t>
            </a:r>
            <a:r>
              <a:rPr dirty="0" sz="1800" spc="25">
                <a:latin typeface="Arial MT"/>
                <a:cs typeface="Arial MT"/>
              </a:rPr>
              <a:t> </a:t>
            </a:r>
            <a:r>
              <a:rPr dirty="0" sz="1800" spc="-10">
                <a:latin typeface="Arial MT"/>
                <a:cs typeface="Arial MT"/>
              </a:rPr>
              <a:t>2003):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Organización</a:t>
            </a:r>
            <a:r>
              <a:rPr dirty="0" sz="18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tiempo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aula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(establecimiento de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rutinas).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0"/>
              </a:spcBef>
              <a:buClr>
                <a:srgbClr val="221F1F"/>
              </a:buClr>
              <a:buFont typeface="Times New Roman"/>
              <a:buChar char="-"/>
            </a:pP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Colaboración</a:t>
            </a:r>
            <a:r>
              <a:rPr dirty="0" sz="1800" spc="-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otros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profesionales</a:t>
            </a:r>
            <a:r>
              <a:rPr dirty="0" sz="18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55">
                <a:solidFill>
                  <a:srgbClr val="221F1F"/>
                </a:solidFill>
                <a:latin typeface="Arial MT"/>
                <a:cs typeface="Arial MT"/>
              </a:rPr>
              <a:t>(PT,</a:t>
            </a:r>
            <a:r>
              <a:rPr dirty="0" sz="1800" spc="-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AL,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familia,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tutores,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especialistas...).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221F1F"/>
              </a:buClr>
              <a:buFont typeface="Times New Roman"/>
              <a:buChar char="-"/>
            </a:pP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Optimización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8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recursos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existentes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aula.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  <a:buClr>
                <a:srgbClr val="221F1F"/>
              </a:buClr>
              <a:buFont typeface="Times New Roman"/>
              <a:buChar char="-"/>
            </a:pPr>
            <a:endParaRPr sz="18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Equipamiento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acorde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800" spc="-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 los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niños</a:t>
            </a:r>
            <a:r>
              <a:rPr dirty="0" sz="18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NEE.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21F1F"/>
              </a:buClr>
              <a:buFont typeface="Times New Roman"/>
              <a:buChar char="-"/>
            </a:pPr>
            <a:endParaRPr sz="1800">
              <a:latin typeface="Arial MT"/>
              <a:cs typeface="Arial MT"/>
            </a:endParaRPr>
          </a:p>
          <a:p>
            <a:pPr marL="355600" marR="5080" indent="-343535">
              <a:lnSpc>
                <a:spcPct val="100800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Adaptar,</a:t>
            </a:r>
            <a:r>
              <a:rPr dirty="0" sz="1800" spc="3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renovar</a:t>
            </a:r>
            <a:r>
              <a:rPr dirty="0" sz="1800" spc="4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3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actualizar</a:t>
            </a:r>
            <a:r>
              <a:rPr dirty="0" sz="1800" spc="3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materiales,</a:t>
            </a:r>
            <a:r>
              <a:rPr dirty="0" sz="1800" spc="3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ayudas</a:t>
            </a:r>
            <a:r>
              <a:rPr dirty="0" sz="1800" spc="4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técnicas</a:t>
            </a:r>
            <a:r>
              <a:rPr dirty="0" sz="1800" spc="4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800" spc="4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800" spc="3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con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NEE).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05125" y="3429000"/>
              <a:ext cx="2771775" cy="2143125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13702" y="1632267"/>
            <a:ext cx="8395970" cy="13589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1855"/>
              </a:lnSpc>
              <a:spcBef>
                <a:spcPts val="125"/>
              </a:spcBef>
            </a:pPr>
            <a:r>
              <a:rPr dirty="0" sz="1550" b="1">
                <a:solidFill>
                  <a:srgbClr val="D1282D"/>
                </a:solidFill>
                <a:latin typeface="Arial"/>
                <a:cs typeface="Arial"/>
              </a:rPr>
              <a:t>Déficit</a:t>
            </a:r>
            <a:r>
              <a:rPr dirty="0" sz="1550" spc="120" b="1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D1282D"/>
                </a:solidFill>
                <a:latin typeface="Arial"/>
                <a:cs typeface="Arial"/>
              </a:rPr>
              <a:t>motor:</a:t>
            </a:r>
            <a:endParaRPr sz="1550">
              <a:latin typeface="Arial"/>
              <a:cs typeface="Arial"/>
            </a:endParaRPr>
          </a:p>
          <a:p>
            <a:pPr marL="755015" indent="-285115">
              <a:lnSpc>
                <a:spcPts val="2155"/>
              </a:lnSpc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Adaptar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materiales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espacios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actividades,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sin</a:t>
            </a:r>
            <a:r>
              <a:rPr dirty="0" sz="1800" spc="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barreras.</a:t>
            </a:r>
            <a:endParaRPr sz="1800">
              <a:latin typeface="Arial MT"/>
              <a:cs typeface="Arial MT"/>
            </a:endParaRPr>
          </a:p>
          <a:p>
            <a:pPr marL="755015" marR="5080" indent="-285115">
              <a:lnSpc>
                <a:spcPts val="2180"/>
              </a:lnSpc>
              <a:spcBef>
                <a:spcPts val="75"/>
              </a:spcBef>
              <a:buFont typeface="Courier New"/>
              <a:buChar char="o"/>
              <a:tabLst>
                <a:tab pos="75628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Hacer</a:t>
            </a:r>
            <a:r>
              <a:rPr dirty="0" sz="1800" spc="4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variaciones</a:t>
            </a:r>
            <a:r>
              <a:rPr dirty="0" sz="1800" spc="4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4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los</a:t>
            </a:r>
            <a:r>
              <a:rPr dirty="0" sz="1800" spc="4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juegos</a:t>
            </a:r>
            <a:r>
              <a:rPr dirty="0" sz="1800" spc="4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o</a:t>
            </a:r>
            <a:r>
              <a:rPr dirty="0" sz="1800" spc="4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actividades</a:t>
            </a:r>
            <a:r>
              <a:rPr dirty="0" sz="1800" spc="4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800" spc="43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buscar</a:t>
            </a:r>
            <a:r>
              <a:rPr dirty="0" sz="1800" spc="45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siempre</a:t>
            </a:r>
            <a:r>
              <a:rPr dirty="0" sz="1800" spc="45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la 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participación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necesidades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educativas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especiales.</a:t>
            </a:r>
            <a:endParaRPr sz="1800">
              <a:latin typeface="Arial MT"/>
              <a:cs typeface="Arial MT"/>
            </a:endParaRPr>
          </a:p>
          <a:p>
            <a:pPr marL="755015" indent="-285115">
              <a:lnSpc>
                <a:spcPts val="2025"/>
              </a:lnSpc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Utilizar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juegos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participativos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no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eliminativos.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33675" y="3733800"/>
              <a:ext cx="3352800" cy="1876425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13702" y="1603692"/>
            <a:ext cx="8402320" cy="19126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1855"/>
              </a:lnSpc>
              <a:spcBef>
                <a:spcPts val="125"/>
              </a:spcBef>
            </a:pPr>
            <a:r>
              <a:rPr dirty="0" sz="1550" b="1">
                <a:solidFill>
                  <a:srgbClr val="D1282D"/>
                </a:solidFill>
                <a:latin typeface="Arial"/>
                <a:cs typeface="Arial"/>
              </a:rPr>
              <a:t>Déficit</a:t>
            </a:r>
            <a:r>
              <a:rPr dirty="0" sz="1550" spc="120" b="1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D1282D"/>
                </a:solidFill>
                <a:latin typeface="Arial"/>
                <a:cs typeface="Arial"/>
              </a:rPr>
              <a:t>cognitivo:</a:t>
            </a:r>
            <a:endParaRPr sz="1550">
              <a:latin typeface="Arial"/>
              <a:cs typeface="Arial"/>
            </a:endParaRPr>
          </a:p>
          <a:p>
            <a:pPr marL="755015" marR="10795" indent="-285115">
              <a:lnSpc>
                <a:spcPts val="2180"/>
              </a:lnSpc>
              <a:spcBef>
                <a:spcPts val="55"/>
              </a:spcBef>
              <a:buFont typeface="Courier New"/>
              <a:buChar char="o"/>
              <a:tabLst>
                <a:tab pos="756285" algn="l"/>
                <a:tab pos="1818005" algn="l"/>
                <a:tab pos="2130425" algn="l"/>
                <a:tab pos="3065780" algn="l"/>
                <a:tab pos="4331335" algn="l"/>
                <a:tab pos="5838190" algn="l"/>
                <a:tab pos="6645909" algn="l"/>
                <a:tab pos="7632065" algn="l"/>
                <a:tab pos="8134350" algn="l"/>
              </a:tabLst>
            </a:pP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Modificar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aspecto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explicativo: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explicaciones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claras,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precisas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un 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vocabulario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más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básico,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vocalización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pausada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clara.</a:t>
            </a:r>
            <a:endParaRPr sz="1800">
              <a:latin typeface="Arial MT"/>
              <a:cs typeface="Arial MT"/>
            </a:endParaRPr>
          </a:p>
          <a:p>
            <a:pPr marL="755015" indent="-285115">
              <a:lnSpc>
                <a:spcPts val="2100"/>
              </a:lnSpc>
              <a:buFont typeface="Courier New"/>
              <a:buChar char="o"/>
              <a:tabLst>
                <a:tab pos="755015" algn="l"/>
                <a:tab pos="2022475" algn="l"/>
                <a:tab pos="2526665" algn="l"/>
                <a:tab pos="4110990" algn="l"/>
                <a:tab pos="4690745" algn="l"/>
                <a:tab pos="5956935" algn="l"/>
                <a:tab pos="6995159" algn="l"/>
                <a:tab pos="7766050" algn="l"/>
              </a:tabLst>
            </a:pP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Completar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explicaciones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elementos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visuales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(flash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cards,</a:t>
            </a:r>
            <a:endParaRPr sz="1800">
              <a:latin typeface="Arial MT"/>
              <a:cs typeface="Arial MT"/>
            </a:endParaRPr>
          </a:p>
          <a:p>
            <a:pPr marL="756285">
              <a:lnSpc>
                <a:spcPts val="2130"/>
              </a:lnSpc>
              <a:spcBef>
                <a:spcPts val="20"/>
              </a:spcBef>
            </a:pP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demostraciones...).</a:t>
            </a:r>
            <a:endParaRPr sz="1800">
              <a:latin typeface="Arial MT"/>
              <a:cs typeface="Arial MT"/>
            </a:endParaRPr>
          </a:p>
          <a:p>
            <a:pPr marL="755015" indent="-285115">
              <a:lnSpc>
                <a:spcPts val="2130"/>
              </a:lnSpc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Selección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ayudantes</a:t>
            </a:r>
            <a:endParaRPr sz="1800">
              <a:latin typeface="Arial MT"/>
              <a:cs typeface="Arial MT"/>
            </a:endParaRPr>
          </a:p>
          <a:p>
            <a:pPr marL="755015" indent="-285115">
              <a:lnSpc>
                <a:spcPct val="100000"/>
              </a:lnSpc>
              <a:spcBef>
                <a:spcPts val="15"/>
              </a:spcBef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Materiales</a:t>
            </a:r>
            <a:r>
              <a:rPr dirty="0" sz="1800" spc="-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más</a:t>
            </a:r>
            <a:r>
              <a:rPr dirty="0" sz="1800" spc="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sencillos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prácticos.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57525" y="3571875"/>
              <a:ext cx="2905125" cy="2181225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13702" y="1603692"/>
            <a:ext cx="8402320" cy="19126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1855"/>
              </a:lnSpc>
              <a:spcBef>
                <a:spcPts val="125"/>
              </a:spcBef>
            </a:pPr>
            <a:r>
              <a:rPr dirty="0" sz="1550" b="1">
                <a:solidFill>
                  <a:srgbClr val="D1282D"/>
                </a:solidFill>
                <a:latin typeface="Arial"/>
                <a:cs typeface="Arial"/>
              </a:rPr>
              <a:t>Déficit</a:t>
            </a:r>
            <a:r>
              <a:rPr dirty="0" sz="1550" spc="120" b="1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D1282D"/>
                </a:solidFill>
                <a:latin typeface="Arial"/>
                <a:cs typeface="Arial"/>
              </a:rPr>
              <a:t>visual:</a:t>
            </a:r>
            <a:endParaRPr sz="1550">
              <a:latin typeface="Arial"/>
              <a:cs typeface="Arial"/>
            </a:endParaRPr>
          </a:p>
          <a:p>
            <a:pPr algn="just" marL="755015" marR="5080" indent="-285115">
              <a:lnSpc>
                <a:spcPts val="2180"/>
              </a:lnSpc>
              <a:spcBef>
                <a:spcPts val="55"/>
              </a:spcBef>
              <a:buFont typeface="Courier New"/>
              <a:buChar char="o"/>
              <a:tabLst>
                <a:tab pos="75628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Potenciar</a:t>
            </a:r>
            <a:r>
              <a:rPr dirty="0" sz="1800" spc="2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2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resto</a:t>
            </a:r>
            <a:r>
              <a:rPr dirty="0" sz="1800" spc="1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2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sentidos:</a:t>
            </a:r>
            <a:r>
              <a:rPr dirty="0" sz="1800" spc="1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tacto,</a:t>
            </a:r>
            <a:r>
              <a:rPr dirty="0" sz="1800" spc="20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utilizando</a:t>
            </a:r>
            <a:r>
              <a:rPr dirty="0" sz="1800" spc="2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materiales</a:t>
            </a:r>
            <a:r>
              <a:rPr dirty="0" sz="1800" spc="1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 spc="2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texturas</a:t>
            </a:r>
            <a:r>
              <a:rPr dirty="0" sz="1800" spc="22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y 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relieves.</a:t>
            </a:r>
            <a:r>
              <a:rPr dirty="0" sz="1800" spc="27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Utilización</a:t>
            </a:r>
            <a:r>
              <a:rPr dirty="0" sz="1800" spc="2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800" spc="2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sentido</a:t>
            </a:r>
            <a:r>
              <a:rPr dirty="0" sz="1800" spc="2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auditivo</a:t>
            </a:r>
            <a:r>
              <a:rPr dirty="0" sz="1800" spc="3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siendo</a:t>
            </a:r>
            <a:r>
              <a:rPr dirty="0" sz="1800" spc="2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guiado</a:t>
            </a:r>
            <a:r>
              <a:rPr dirty="0" sz="1800" spc="2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800" spc="2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2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docente</a:t>
            </a:r>
            <a:r>
              <a:rPr dirty="0" sz="1800" spc="2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y 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	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ayuda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otros niños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poder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participar.</a:t>
            </a:r>
            <a:endParaRPr sz="1800">
              <a:latin typeface="Arial MT"/>
              <a:cs typeface="Arial MT"/>
            </a:endParaRPr>
          </a:p>
          <a:p>
            <a:pPr algn="just" marL="755015" indent="-285115">
              <a:lnSpc>
                <a:spcPts val="2070"/>
              </a:lnSpc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Asegurar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inexistencia</a:t>
            </a:r>
            <a:r>
              <a:rPr dirty="0" sz="18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barreras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físicas</a:t>
            </a:r>
            <a:r>
              <a:rPr dirty="0" sz="1800" spc="-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lugar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práctica.</a:t>
            </a:r>
            <a:endParaRPr sz="1800">
              <a:latin typeface="Arial MT"/>
              <a:cs typeface="Arial MT"/>
            </a:endParaRPr>
          </a:p>
          <a:p>
            <a:pPr algn="just" marL="755015" indent="-285115">
              <a:lnSpc>
                <a:spcPts val="2130"/>
              </a:lnSpc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Establecer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rutinas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trabajo</a:t>
            </a:r>
            <a:r>
              <a:rPr dirty="0" sz="18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familiarizar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endParaRPr sz="1800">
              <a:latin typeface="Arial MT"/>
              <a:cs typeface="Arial MT"/>
            </a:endParaRPr>
          </a:p>
          <a:p>
            <a:pPr algn="just" marL="755015" indent="-285115">
              <a:lnSpc>
                <a:spcPct val="100000"/>
              </a:lnSpc>
              <a:spcBef>
                <a:spcPts val="15"/>
              </a:spcBef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Cuando</a:t>
            </a:r>
            <a:r>
              <a:rPr dirty="0" sz="1800" spc="-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profesor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explica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ponerse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cerca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nunca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contraluz.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14675" y="3819525"/>
              <a:ext cx="2581275" cy="1838325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303847" rIns="0" bIns="0" rtlCol="0" vert="horz">
            <a:spAutoFit/>
          </a:bodyPr>
          <a:lstStyle/>
          <a:p>
            <a:pPr marL="159385">
              <a:lnSpc>
                <a:spcPts val="1855"/>
              </a:lnSpc>
              <a:spcBef>
                <a:spcPts val="125"/>
              </a:spcBef>
            </a:pPr>
            <a:r>
              <a:rPr dirty="0"/>
              <a:t>Déficit</a:t>
            </a:r>
            <a:r>
              <a:rPr dirty="0" spc="120"/>
              <a:t> </a:t>
            </a:r>
            <a:r>
              <a:rPr dirty="0" spc="-10"/>
              <a:t>auditivo:</a:t>
            </a:r>
          </a:p>
          <a:p>
            <a:pPr marL="901700" marR="5080" indent="-285115">
              <a:lnSpc>
                <a:spcPts val="2180"/>
              </a:lnSpc>
              <a:spcBef>
                <a:spcPts val="55"/>
              </a:spcBef>
              <a:buFont typeface="Courier New"/>
              <a:buChar char="o"/>
              <a:tabLst>
                <a:tab pos="903605" algn="l"/>
              </a:tabLst>
            </a:pP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Realizar</a:t>
            </a:r>
            <a:r>
              <a:rPr dirty="0" sz="1800" spc="39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 spc="37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explicaciones</a:t>
            </a:r>
            <a:r>
              <a:rPr dirty="0" sz="1800" spc="39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cerca</a:t>
            </a:r>
            <a:r>
              <a:rPr dirty="0" sz="1800" spc="409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800" spc="37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lado</a:t>
            </a:r>
            <a:r>
              <a:rPr dirty="0" sz="1800" spc="40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800" spc="37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más</a:t>
            </a:r>
            <a:r>
              <a:rPr dirty="0" sz="1800" spc="42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audición 	dispone.</a:t>
            </a:r>
            <a:endParaRPr sz="1800">
              <a:latin typeface="Arial MT"/>
              <a:cs typeface="Arial MT"/>
            </a:endParaRPr>
          </a:p>
          <a:p>
            <a:pPr marL="901700" indent="-285115">
              <a:lnSpc>
                <a:spcPts val="2025"/>
              </a:lnSpc>
              <a:buFont typeface="Courier New"/>
              <a:buChar char="o"/>
              <a:tabLst>
                <a:tab pos="902335" algn="l"/>
              </a:tabLst>
            </a:pP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Garantizar</a:t>
            </a:r>
            <a:r>
              <a:rPr dirty="0" sz="1800" spc="-2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800" spc="-4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el canal</a:t>
            </a:r>
            <a:r>
              <a:rPr dirty="0" sz="1800" spc="-1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visual</a:t>
            </a:r>
            <a:r>
              <a:rPr dirty="0" sz="1800" spc="-1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800" spc="-2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establezca,</a:t>
            </a:r>
            <a:r>
              <a:rPr dirty="0" sz="1800" spc="-3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potenciar</a:t>
            </a:r>
            <a:r>
              <a:rPr dirty="0" sz="1800" spc="-4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el 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táctil.</a:t>
            </a:r>
            <a:endParaRPr sz="1800">
              <a:latin typeface="Arial MT"/>
              <a:cs typeface="Arial MT"/>
            </a:endParaRPr>
          </a:p>
          <a:p>
            <a:pPr marL="901700" indent="-285115">
              <a:lnSpc>
                <a:spcPct val="100000"/>
              </a:lnSpc>
              <a:spcBef>
                <a:spcPts val="20"/>
              </a:spcBef>
              <a:buFont typeface="Courier New"/>
              <a:buChar char="o"/>
              <a:tabLst>
                <a:tab pos="902335" algn="l"/>
              </a:tabLst>
            </a:pP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Usar</a:t>
            </a:r>
            <a:r>
              <a:rPr dirty="0" sz="1800" spc="-6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vocabulario</a:t>
            </a:r>
            <a:r>
              <a:rPr dirty="0" sz="1800" spc="1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sencillo</a:t>
            </a:r>
            <a:r>
              <a:rPr dirty="0" sz="1800" spc="-4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3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pronunciar</a:t>
            </a:r>
            <a:r>
              <a:rPr dirty="0" sz="1800" spc="1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3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gesticular.</a:t>
            </a:r>
            <a:endParaRPr sz="1800">
              <a:latin typeface="Arial MT"/>
              <a:cs typeface="Arial MT"/>
            </a:endParaRPr>
          </a:p>
          <a:p>
            <a:pPr marL="901700" indent="-285115">
              <a:lnSpc>
                <a:spcPct val="100000"/>
              </a:lnSpc>
              <a:spcBef>
                <a:spcPts val="15"/>
              </a:spcBef>
              <a:buFont typeface="Courier New"/>
              <a:buChar char="o"/>
              <a:tabLst>
                <a:tab pos="902335" algn="l"/>
              </a:tabLst>
            </a:pP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Asegurar</a:t>
            </a:r>
            <a:r>
              <a:rPr dirty="0" sz="1800" spc="-1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compresión</a:t>
            </a:r>
            <a:r>
              <a:rPr dirty="0" sz="1800" spc="-5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800" spc="-5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explicaciones</a:t>
            </a:r>
            <a:r>
              <a:rPr dirty="0" sz="1800" spc="-3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son</a:t>
            </a:r>
            <a:r>
              <a:rPr dirty="0" sz="1800" spc="-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señales.</a:t>
            </a:r>
            <a:endParaRPr sz="1800">
              <a:latin typeface="Arial MT"/>
              <a:cs typeface="Arial MT"/>
            </a:endParaRPr>
          </a:p>
          <a:p>
            <a:pPr marL="965835" indent="-349250">
              <a:lnSpc>
                <a:spcPct val="100000"/>
              </a:lnSpc>
              <a:spcBef>
                <a:spcPts val="15"/>
              </a:spcBef>
              <a:buFont typeface="Courier New"/>
              <a:buChar char="o"/>
              <a:tabLst>
                <a:tab pos="966469" algn="l"/>
              </a:tabLst>
            </a:pP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Utilizar</a:t>
            </a:r>
            <a:r>
              <a:rPr dirty="0" sz="1800" spc="-2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800" spc="-15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lenguaje</a:t>
            </a:r>
            <a:r>
              <a:rPr dirty="0" sz="1800" spc="-2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corporal</a:t>
            </a:r>
            <a:r>
              <a:rPr dirty="0" sz="1800" spc="-2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3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visual</a:t>
            </a:r>
            <a:r>
              <a:rPr dirty="0" sz="1800" spc="-3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b="0">
                <a:solidFill>
                  <a:srgbClr val="221F1F"/>
                </a:solidFill>
                <a:latin typeface="Arial MT"/>
                <a:cs typeface="Arial MT"/>
              </a:rPr>
              <a:t>más</a:t>
            </a:r>
            <a:r>
              <a:rPr dirty="0" sz="1800" spc="-10" b="0">
                <a:solidFill>
                  <a:srgbClr val="221F1F"/>
                </a:solidFill>
                <a:latin typeface="Arial MT"/>
                <a:cs typeface="Arial MT"/>
              </a:rPr>
              <a:t> intensidad.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76500" y="3419475"/>
              <a:ext cx="3476625" cy="2381250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333375" y="1057275"/>
            <a:ext cx="7658100" cy="381000"/>
          </a:xfrm>
          <a:prstGeom prst="rect">
            <a:avLst/>
          </a:prstGeom>
          <a:solidFill>
            <a:srgbClr val="D1282D"/>
          </a:solidFill>
        </p:spPr>
        <p:txBody>
          <a:bodyPr wrap="square" lIns="0" tIns="50800" rIns="0" bIns="0" rtlCol="0" vert="horz">
            <a:spAutoFit/>
          </a:bodyPr>
          <a:lstStyle/>
          <a:p>
            <a:pPr marL="2694940">
              <a:lnSpc>
                <a:spcPct val="100000"/>
              </a:lnSpc>
              <a:spcBef>
                <a:spcPts val="400"/>
              </a:spcBef>
            </a:pP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4.3</a:t>
            </a:r>
            <a:r>
              <a:rPr dirty="0" sz="155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FFFFFF"/>
                </a:solidFill>
                <a:latin typeface="Arial MT"/>
                <a:cs typeface="Arial MT"/>
              </a:rPr>
              <a:t>Aplicaciones</a:t>
            </a:r>
            <a:r>
              <a:rPr dirty="0" sz="1550" spc="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FFFFFF"/>
                </a:solidFill>
                <a:latin typeface="Arial MT"/>
                <a:cs typeface="Arial MT"/>
              </a:rPr>
              <a:t>prácticas</a:t>
            </a:r>
            <a:endParaRPr sz="15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72465" y="1902078"/>
            <a:ext cx="7265670" cy="13303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b="1">
                <a:solidFill>
                  <a:srgbClr val="D1282D"/>
                </a:solidFill>
                <a:latin typeface="Arial"/>
                <a:cs typeface="Arial"/>
              </a:rPr>
              <a:t>Torpeza</a:t>
            </a:r>
            <a:r>
              <a:rPr dirty="0" sz="1550" spc="45" b="1">
                <a:solidFill>
                  <a:srgbClr val="D1282D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D1282D"/>
                </a:solidFill>
                <a:latin typeface="Arial"/>
                <a:cs typeface="Arial"/>
              </a:rPr>
              <a:t>motora:</a:t>
            </a:r>
            <a:endParaRPr sz="1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550">
              <a:latin typeface="Arial"/>
              <a:cs typeface="Arial"/>
            </a:endParaRPr>
          </a:p>
          <a:p>
            <a:pPr marL="755015" indent="-285115">
              <a:lnSpc>
                <a:spcPct val="100000"/>
              </a:lnSpc>
              <a:buFont typeface="Courier New"/>
              <a:buChar char="o"/>
              <a:tabLst>
                <a:tab pos="755015" algn="l"/>
              </a:tabLst>
            </a:pP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Variedad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800" spc="-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estímulos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situaciones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motrices.</a:t>
            </a:r>
            <a:endParaRPr sz="1800">
              <a:latin typeface="Arial MT"/>
              <a:cs typeface="Arial MT"/>
            </a:endParaRPr>
          </a:p>
          <a:p>
            <a:pPr marL="755015" indent="-285115">
              <a:lnSpc>
                <a:spcPct val="100000"/>
              </a:lnSpc>
              <a:spcBef>
                <a:spcPts val="20"/>
              </a:spcBef>
              <a:buFont typeface="Courier New"/>
              <a:buChar char="o"/>
              <a:tabLst>
                <a:tab pos="755015" algn="l"/>
              </a:tabLst>
            </a:pP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Tareas</a:t>
            </a:r>
            <a:r>
              <a:rPr dirty="0" sz="1800" spc="-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ajustadas</a:t>
            </a:r>
            <a:r>
              <a:rPr dirty="0" sz="1800" spc="-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a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su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nivel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motor</a:t>
            </a:r>
            <a:r>
              <a:rPr dirty="0" sz="1800" spc="-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800" spc="-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no ocasionar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frustración.</a:t>
            </a:r>
            <a:endParaRPr sz="1800">
              <a:latin typeface="Arial MT"/>
              <a:cs typeface="Arial MT"/>
            </a:endParaRPr>
          </a:p>
          <a:p>
            <a:pPr marL="755015" indent="-285115">
              <a:lnSpc>
                <a:spcPct val="100000"/>
              </a:lnSpc>
              <a:spcBef>
                <a:spcPts val="15"/>
              </a:spcBef>
              <a:buFont typeface="Courier New"/>
              <a:buChar char="o"/>
              <a:tabLst>
                <a:tab pos="755015" algn="l"/>
              </a:tabLst>
            </a:pP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Refuerzo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positivo</a:t>
            </a:r>
            <a:r>
              <a:rPr dirty="0" sz="1800" spc="-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800" spc="-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800" spc="-10">
                <a:solidFill>
                  <a:srgbClr val="221F1F"/>
                </a:solidFill>
                <a:latin typeface="Arial MT"/>
                <a:cs typeface="Arial MT"/>
              </a:rPr>
              <a:t>constante.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45872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3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1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EDUCACIÓN</a:t>
            </a:r>
            <a:r>
              <a:rPr dirty="0" sz="2000" spc="-5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FÍSICA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ADAPTADA</a:t>
            </a:r>
            <a:endParaRPr sz="20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3600"/>
              <a:ext cx="9144000" cy="66675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6005512"/>
              <a:ext cx="9144000" cy="852805"/>
            </a:xfrm>
            <a:custGeom>
              <a:avLst/>
              <a:gdLst/>
              <a:ahLst/>
              <a:cxnLst/>
              <a:rect l="l" t="t" r="r" b="b"/>
              <a:pathLst>
                <a:path w="9144000" h="852804">
                  <a:moveTo>
                    <a:pt x="9144000" y="0"/>
                  </a:moveTo>
                  <a:lnTo>
                    <a:pt x="0" y="0"/>
                  </a:lnTo>
                  <a:lnTo>
                    <a:pt x="0" y="852487"/>
                  </a:lnTo>
                  <a:lnTo>
                    <a:pt x="9144000" y="85248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5999162"/>
              <a:ext cx="9144000" cy="12700"/>
            </a:xfrm>
            <a:custGeom>
              <a:avLst/>
              <a:gdLst/>
              <a:ahLst/>
              <a:cxnLst/>
              <a:rect l="l" t="t" r="r" b="b"/>
              <a:pathLst>
                <a:path w="9144000" h="12700">
                  <a:moveTo>
                    <a:pt x="0" y="12700"/>
                  </a:moveTo>
                  <a:lnTo>
                    <a:pt x="9144000" y="127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8175" y="6364289"/>
              <a:ext cx="247015" cy="284480"/>
            </a:xfrm>
            <a:custGeom>
              <a:avLst/>
              <a:gdLst/>
              <a:ahLst/>
              <a:cxnLst/>
              <a:rect l="l" t="t" r="r" b="b"/>
              <a:pathLst>
                <a:path w="247015" h="284479">
                  <a:moveTo>
                    <a:pt x="246461" y="0"/>
                  </a:moveTo>
                  <a:lnTo>
                    <a:pt x="184520" y="0"/>
                  </a:lnTo>
                  <a:lnTo>
                    <a:pt x="184520" y="159084"/>
                  </a:lnTo>
                  <a:lnTo>
                    <a:pt x="180991" y="189289"/>
                  </a:lnTo>
                  <a:lnTo>
                    <a:pt x="169360" y="213484"/>
                  </a:lnTo>
                  <a:lnTo>
                    <a:pt x="148068" y="229553"/>
                  </a:lnTo>
                  <a:lnTo>
                    <a:pt x="115551" y="235380"/>
                  </a:lnTo>
                  <a:lnTo>
                    <a:pt x="92970" y="231812"/>
                  </a:lnTo>
                  <a:lnTo>
                    <a:pt x="76026" y="220263"/>
                  </a:lnTo>
                  <a:lnTo>
                    <a:pt x="65376" y="199470"/>
                  </a:lnTo>
                  <a:lnTo>
                    <a:pt x="61680" y="168167"/>
                  </a:lnTo>
                  <a:lnTo>
                    <a:pt x="61680" y="0"/>
                  </a:lnTo>
                  <a:lnTo>
                    <a:pt x="0" y="0"/>
                  </a:lnTo>
                  <a:lnTo>
                    <a:pt x="0" y="174134"/>
                  </a:lnTo>
                  <a:lnTo>
                    <a:pt x="6063" y="222202"/>
                  </a:lnTo>
                  <a:lnTo>
                    <a:pt x="24886" y="256597"/>
                  </a:lnTo>
                  <a:lnTo>
                    <a:pt x="57423" y="277268"/>
                  </a:lnTo>
                  <a:lnTo>
                    <a:pt x="104623" y="284170"/>
                  </a:lnTo>
                  <a:lnTo>
                    <a:pt x="128050" y="280849"/>
                  </a:lnTo>
                  <a:lnTo>
                    <a:pt x="150525" y="271421"/>
                  </a:lnTo>
                  <a:lnTo>
                    <a:pt x="170023" y="256689"/>
                  </a:lnTo>
                  <a:lnTo>
                    <a:pt x="184520" y="237455"/>
                  </a:lnTo>
                  <a:lnTo>
                    <a:pt x="185561" y="237455"/>
                  </a:lnTo>
                  <a:lnTo>
                    <a:pt x="185561" y="276645"/>
                  </a:lnTo>
                  <a:lnTo>
                    <a:pt x="246461" y="276645"/>
                  </a:lnTo>
                  <a:lnTo>
                    <a:pt x="246461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4089" y="6287208"/>
              <a:ext cx="174625" cy="31115"/>
            </a:xfrm>
            <a:custGeom>
              <a:avLst/>
              <a:gdLst/>
              <a:ahLst/>
              <a:cxnLst/>
              <a:rect l="l" t="t" r="r" b="b"/>
              <a:pathLst>
                <a:path w="174625" h="31114">
                  <a:moveTo>
                    <a:pt x="174629" y="0"/>
                  </a:moveTo>
                  <a:lnTo>
                    <a:pt x="0" y="0"/>
                  </a:lnTo>
                  <a:lnTo>
                    <a:pt x="0" y="30887"/>
                  </a:lnTo>
                  <a:lnTo>
                    <a:pt x="174629" y="30887"/>
                  </a:lnTo>
                  <a:lnTo>
                    <a:pt x="174629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175" y="6134360"/>
              <a:ext cx="246461" cy="1326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9406" y="6364289"/>
              <a:ext cx="995718" cy="31271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23875" y="675401"/>
            <a:ext cx="2267585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10"/>
              </a:lnSpc>
            </a:pPr>
            <a:r>
              <a:rPr dirty="0" sz="1800" spc="-50">
                <a:solidFill>
                  <a:srgbClr val="F1F1F1"/>
                </a:solidFill>
                <a:latin typeface="Calibri"/>
                <a:cs typeface="Calibri"/>
              </a:rPr>
              <a:t>1.</a:t>
            </a:r>
            <a:r>
              <a:rPr dirty="0" sz="1800" spc="-9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65">
                <a:solidFill>
                  <a:srgbClr val="F1F1F1"/>
                </a:solidFill>
                <a:latin typeface="Calibri"/>
                <a:cs typeface="Calibri"/>
              </a:rPr>
              <a:t>CAMPUS</a:t>
            </a:r>
            <a:r>
              <a:rPr dirty="0" sz="1800" spc="-85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45">
                <a:solidFill>
                  <a:srgbClr val="F1F1F1"/>
                </a:solidFill>
                <a:latin typeface="Calibri"/>
                <a:cs typeface="Calibri"/>
              </a:rPr>
              <a:t>DE</a:t>
            </a:r>
            <a:r>
              <a:rPr dirty="0" sz="1800" spc="-60">
                <a:solidFill>
                  <a:srgbClr val="F1F1F1"/>
                </a:solidFill>
                <a:latin typeface="Calibri"/>
                <a:cs typeface="Calibri"/>
              </a:rPr>
              <a:t> </a:t>
            </a:r>
            <a:r>
              <a:rPr dirty="0" sz="1800" spc="-70">
                <a:solidFill>
                  <a:srgbClr val="F1F1F1"/>
                </a:solidFill>
                <a:latin typeface="Calibri"/>
                <a:cs typeface="Calibri"/>
              </a:rPr>
              <a:t>MÓSTOLES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25462" y="1152525"/>
            <a:ext cx="7782559" cy="47790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10" b="1">
                <a:latin typeface="Arial"/>
                <a:cs typeface="Arial"/>
              </a:rPr>
              <a:t>BIBLIOGRAFÍA:</a:t>
            </a:r>
            <a:endParaRPr sz="12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35"/>
              </a:spcBef>
            </a:pPr>
            <a:endParaRPr sz="1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Cratty,</a:t>
            </a:r>
            <a:r>
              <a:rPr dirty="0" sz="12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B.</a:t>
            </a:r>
            <a:r>
              <a:rPr dirty="0" sz="12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(1969).</a:t>
            </a:r>
            <a:r>
              <a:rPr dirty="0" sz="12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i="1">
                <a:solidFill>
                  <a:srgbClr val="221F1F"/>
                </a:solidFill>
                <a:latin typeface="Arial"/>
                <a:cs typeface="Arial"/>
              </a:rPr>
              <a:t>Perceptual-Motor</a:t>
            </a:r>
            <a:r>
              <a:rPr dirty="0" sz="1250" spc="114" i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50" i="1">
                <a:solidFill>
                  <a:srgbClr val="221F1F"/>
                </a:solidFill>
                <a:latin typeface="Arial"/>
                <a:cs typeface="Arial"/>
              </a:rPr>
              <a:t>Behavior</a:t>
            </a:r>
            <a:r>
              <a:rPr dirty="0" sz="1250" spc="125" i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50" i="1">
                <a:solidFill>
                  <a:srgbClr val="221F1F"/>
                </a:solidFill>
                <a:latin typeface="Arial"/>
                <a:cs typeface="Arial"/>
              </a:rPr>
              <a:t>and</a:t>
            </a:r>
            <a:r>
              <a:rPr dirty="0" sz="1250" spc="185" i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50" i="1">
                <a:solidFill>
                  <a:srgbClr val="221F1F"/>
                </a:solidFill>
                <a:latin typeface="Arial"/>
                <a:cs typeface="Arial"/>
              </a:rPr>
              <a:t>Educational</a:t>
            </a:r>
            <a:r>
              <a:rPr dirty="0" sz="1250" spc="135" i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50" i="1">
                <a:solidFill>
                  <a:srgbClr val="221F1F"/>
                </a:solidFill>
                <a:latin typeface="Arial"/>
                <a:cs typeface="Arial"/>
              </a:rPr>
              <a:t>Processes.</a:t>
            </a:r>
            <a:r>
              <a:rPr dirty="0" sz="1250" spc="135" i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Charles</a:t>
            </a:r>
            <a:r>
              <a:rPr dirty="0" sz="12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Thomas.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250">
              <a:latin typeface="Arial MT"/>
              <a:cs typeface="Arial MT"/>
            </a:endParaRPr>
          </a:p>
          <a:p>
            <a:pPr marL="462915" marR="5080" indent="-450850">
              <a:lnSpc>
                <a:spcPct val="105100"/>
              </a:lnSpc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Cumellas,</a:t>
            </a:r>
            <a:r>
              <a:rPr dirty="0" sz="1250" spc="3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M.</a:t>
            </a:r>
            <a:r>
              <a:rPr dirty="0" sz="1250" spc="3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(2006).</a:t>
            </a:r>
            <a:r>
              <a:rPr dirty="0" sz="1250" spc="3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Discapacidades</a:t>
            </a:r>
            <a:r>
              <a:rPr dirty="0" sz="1250" spc="3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motoras</a:t>
            </a:r>
            <a:r>
              <a:rPr dirty="0" sz="125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250" spc="3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sensoriales</a:t>
            </a:r>
            <a:r>
              <a:rPr dirty="0" sz="1250" spc="3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250" spc="2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primaria:</a:t>
            </a:r>
            <a:r>
              <a:rPr dirty="0" sz="1250" spc="31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3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inclusión</a:t>
            </a:r>
            <a:r>
              <a:rPr dirty="0" sz="1250" spc="3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25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250" spc="2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25">
                <a:solidFill>
                  <a:srgbClr val="221F1F"/>
                </a:solidFill>
                <a:latin typeface="Arial MT"/>
                <a:cs typeface="Arial MT"/>
              </a:rPr>
              <a:t>en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Educación</a:t>
            </a:r>
            <a:r>
              <a:rPr dirty="0" sz="1250" spc="1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Física.</a:t>
            </a:r>
            <a:r>
              <a:rPr dirty="0" sz="12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20">
                <a:solidFill>
                  <a:srgbClr val="221F1F"/>
                </a:solidFill>
                <a:latin typeface="Arial MT"/>
                <a:cs typeface="Arial MT"/>
              </a:rPr>
              <a:t>Inde.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250">
              <a:latin typeface="Arial MT"/>
              <a:cs typeface="Arial MT"/>
            </a:endParaRPr>
          </a:p>
          <a:p>
            <a:pPr marL="462915" marR="5080" indent="-450850">
              <a:lnSpc>
                <a:spcPct val="105100"/>
              </a:lnSpc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2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36/2022,</a:t>
            </a:r>
            <a:r>
              <a:rPr dirty="0" sz="12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8</a:t>
            </a:r>
            <a:r>
              <a:rPr dirty="0" sz="12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junio,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2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2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2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2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establece</a:t>
            </a:r>
            <a:r>
              <a:rPr dirty="0" sz="12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2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2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25">
                <a:solidFill>
                  <a:srgbClr val="221F1F"/>
                </a:solidFill>
                <a:latin typeface="Arial MT"/>
                <a:cs typeface="Arial MT"/>
              </a:rPr>
              <a:t>de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Madrid</a:t>
            </a:r>
            <a:r>
              <a:rPr dirty="0" sz="1250" spc="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ordenación</a:t>
            </a:r>
            <a:r>
              <a:rPr dirty="0" sz="12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250" spc="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currículo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etapa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8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Educación</a:t>
            </a:r>
            <a:r>
              <a:rPr dirty="0" sz="125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Infantil.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250">
              <a:latin typeface="Arial MT"/>
              <a:cs typeface="Arial MT"/>
            </a:endParaRPr>
          </a:p>
          <a:p>
            <a:pPr marL="462915" marR="13335" indent="-450850">
              <a:lnSpc>
                <a:spcPct val="105200"/>
              </a:lnSpc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Decreto</a:t>
            </a:r>
            <a:r>
              <a:rPr dirty="0" sz="12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23/2023,</a:t>
            </a:r>
            <a:r>
              <a:rPr dirty="0" sz="12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22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marzo,</a:t>
            </a:r>
            <a:r>
              <a:rPr dirty="0" sz="12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2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Consejo</a:t>
            </a:r>
            <a:r>
              <a:rPr dirty="0" sz="12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Gobierno,</a:t>
            </a:r>
            <a:r>
              <a:rPr dirty="0" sz="12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2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el</a:t>
            </a:r>
            <a:r>
              <a:rPr dirty="0" sz="12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2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regula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atención</a:t>
            </a:r>
            <a:r>
              <a:rPr dirty="0" sz="12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educativa</a:t>
            </a:r>
            <a:r>
              <a:rPr dirty="0" sz="12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50">
                <a:solidFill>
                  <a:srgbClr val="221F1F"/>
                </a:solidFill>
                <a:latin typeface="Arial MT"/>
                <a:cs typeface="Arial MT"/>
              </a:rPr>
              <a:t>a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las</a:t>
            </a:r>
            <a:r>
              <a:rPr dirty="0" sz="125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diferencias</a:t>
            </a:r>
            <a:r>
              <a:rPr dirty="0" sz="1250" spc="1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individuales</a:t>
            </a:r>
            <a:r>
              <a:rPr dirty="0" sz="12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del</a:t>
            </a:r>
            <a:r>
              <a:rPr dirty="0" sz="1250" spc="1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250" spc="9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Comunidad</a:t>
            </a:r>
            <a:r>
              <a:rPr dirty="0" sz="1250" spc="1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Madrid.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250">
              <a:latin typeface="Arial MT"/>
              <a:cs typeface="Arial MT"/>
            </a:endParaRPr>
          </a:p>
          <a:p>
            <a:pPr marL="462915" marR="8255" indent="-450850">
              <a:lnSpc>
                <a:spcPct val="105200"/>
              </a:lnSpc>
              <a:spcBef>
                <a:spcPts val="5"/>
              </a:spcBef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Ley</a:t>
            </a:r>
            <a:r>
              <a:rPr dirty="0" sz="12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Orgánica</a:t>
            </a:r>
            <a:r>
              <a:rPr dirty="0" sz="1250" spc="114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3/2020,</a:t>
            </a:r>
            <a:r>
              <a:rPr dirty="0" sz="12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29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diciembre,</a:t>
            </a:r>
            <a:r>
              <a:rPr dirty="0" sz="1250" spc="1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por</a:t>
            </a:r>
            <a:r>
              <a:rPr dirty="0" sz="1250" spc="16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1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que</a:t>
            </a:r>
            <a:r>
              <a:rPr dirty="0" sz="1250" spc="1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se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modifica</a:t>
            </a:r>
            <a:r>
              <a:rPr dirty="0" sz="1250" spc="15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Ley</a:t>
            </a:r>
            <a:r>
              <a:rPr dirty="0" sz="12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Orgánica</a:t>
            </a:r>
            <a:r>
              <a:rPr dirty="0" sz="1250" spc="13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2/2006,</a:t>
            </a:r>
            <a:r>
              <a:rPr dirty="0" sz="1250" spc="12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3</a:t>
            </a:r>
            <a:r>
              <a:rPr dirty="0" sz="1250" spc="1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1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mayo,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Educación</a:t>
            </a:r>
            <a:r>
              <a:rPr dirty="0" sz="1250" spc="16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(LOMLOE)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75"/>
              </a:spcBef>
            </a:pPr>
            <a:endParaRPr sz="1250">
              <a:latin typeface="Arial MT"/>
              <a:cs typeface="Arial MT"/>
            </a:endParaRPr>
          </a:p>
          <a:p>
            <a:pPr algn="just" marL="462915" marR="12700" indent="-450850">
              <a:lnSpc>
                <a:spcPct val="102600"/>
              </a:lnSpc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Pérez-Tejero,</a:t>
            </a:r>
            <a:r>
              <a:rPr dirty="0" sz="1250" spc="2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J.;</a:t>
            </a:r>
            <a:r>
              <a:rPr dirty="0" sz="1250" spc="2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Reina-Vaíllo,</a:t>
            </a:r>
            <a:r>
              <a:rPr dirty="0" sz="1250" spc="2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R.</a:t>
            </a:r>
            <a:r>
              <a:rPr dirty="0" sz="1250" spc="2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250" spc="2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Sanz-Rivas,</a:t>
            </a:r>
            <a:r>
              <a:rPr dirty="0" sz="1250" spc="2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D.</a:t>
            </a:r>
            <a:r>
              <a:rPr dirty="0" sz="1250" spc="2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(2012).</a:t>
            </a:r>
            <a:r>
              <a:rPr dirty="0" sz="1250" spc="24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La</a:t>
            </a:r>
            <a:r>
              <a:rPr dirty="0" sz="1250" spc="22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Actividad</a:t>
            </a:r>
            <a:r>
              <a:rPr dirty="0" sz="1250" spc="23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Física</a:t>
            </a:r>
            <a:r>
              <a:rPr dirty="0" sz="1250" spc="22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Adaptada</a:t>
            </a:r>
            <a:r>
              <a:rPr dirty="0" sz="1250" spc="21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para</a:t>
            </a:r>
            <a:r>
              <a:rPr dirty="0" sz="1250" spc="2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personas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250" spc="409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discapacidad</a:t>
            </a:r>
            <a:r>
              <a:rPr dirty="0" sz="125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en</a:t>
            </a:r>
            <a:r>
              <a:rPr dirty="0" sz="125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España:</a:t>
            </a:r>
            <a:r>
              <a:rPr dirty="0" sz="125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perspectivas</a:t>
            </a:r>
            <a:r>
              <a:rPr dirty="0" sz="1250" spc="3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científicas</a:t>
            </a:r>
            <a:r>
              <a:rPr dirty="0" sz="125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y</a:t>
            </a:r>
            <a:r>
              <a:rPr dirty="0" sz="1250" spc="37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34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aplicación</a:t>
            </a:r>
            <a:r>
              <a:rPr dirty="0" sz="1250" spc="35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actual.</a:t>
            </a:r>
            <a:r>
              <a:rPr dirty="0" sz="1250" spc="37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Cultura,</a:t>
            </a:r>
            <a:r>
              <a:rPr dirty="0" sz="1250" spc="3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Ciencia</a:t>
            </a:r>
            <a:r>
              <a:rPr dirty="0" sz="1250" spc="3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 spc="-50">
                <a:solidFill>
                  <a:srgbClr val="221F1F"/>
                </a:solidFill>
                <a:latin typeface="Arial MT"/>
                <a:cs typeface="Arial MT"/>
              </a:rPr>
              <a:t>y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Deporte,</a:t>
            </a:r>
            <a:r>
              <a:rPr dirty="0" sz="1250" spc="180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7(21),</a:t>
            </a:r>
            <a:r>
              <a:rPr dirty="0" sz="1250" spc="195">
                <a:solidFill>
                  <a:srgbClr val="221F1F"/>
                </a:solidFill>
                <a:latin typeface="Arial MT"/>
                <a:cs typeface="Arial MT"/>
              </a:rPr>
              <a:t>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213-</a:t>
            </a:r>
            <a:r>
              <a:rPr dirty="0" sz="1250" spc="-20">
                <a:solidFill>
                  <a:srgbClr val="221F1F"/>
                </a:solidFill>
                <a:latin typeface="Arial MT"/>
                <a:cs typeface="Arial MT"/>
              </a:rPr>
              <a:t>224.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2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250">
                <a:latin typeface="Arial MT"/>
                <a:cs typeface="Arial MT"/>
              </a:rPr>
              <a:t>Piaget,</a:t>
            </a:r>
            <a:r>
              <a:rPr dirty="0" sz="1250" spc="14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J.(1952).</a:t>
            </a:r>
            <a:r>
              <a:rPr dirty="0" sz="1250" spc="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The</a:t>
            </a:r>
            <a:r>
              <a:rPr dirty="0" sz="1250" spc="17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origins</a:t>
            </a:r>
            <a:r>
              <a:rPr dirty="0" sz="1250" spc="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of</a:t>
            </a:r>
            <a:r>
              <a:rPr dirty="0" sz="1250" spc="9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intelligence</a:t>
            </a:r>
            <a:r>
              <a:rPr dirty="0" sz="1250" spc="17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in</a:t>
            </a:r>
            <a:r>
              <a:rPr dirty="0" sz="1250" spc="114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Children.</a:t>
            </a:r>
            <a:r>
              <a:rPr dirty="0" sz="1250" spc="12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New</a:t>
            </a:r>
            <a:r>
              <a:rPr dirty="0" sz="1250" spc="12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York:</a:t>
            </a:r>
            <a:r>
              <a:rPr dirty="0" sz="1250" spc="125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International</a:t>
            </a:r>
            <a:r>
              <a:rPr dirty="0" sz="1250" spc="130">
                <a:latin typeface="Arial MT"/>
                <a:cs typeface="Arial MT"/>
              </a:rPr>
              <a:t> </a:t>
            </a:r>
            <a:r>
              <a:rPr dirty="0" sz="1250">
                <a:latin typeface="Arial MT"/>
                <a:cs typeface="Arial MT"/>
              </a:rPr>
              <a:t>University</a:t>
            </a:r>
            <a:r>
              <a:rPr dirty="0" sz="1250" spc="105">
                <a:latin typeface="Arial MT"/>
                <a:cs typeface="Arial MT"/>
              </a:rPr>
              <a:t> </a:t>
            </a:r>
            <a:r>
              <a:rPr dirty="0" sz="1250" spc="-10">
                <a:latin typeface="Arial MT"/>
                <a:cs typeface="Arial MT"/>
              </a:rPr>
              <a:t>Press.</a:t>
            </a:r>
            <a:endParaRPr sz="1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250">
              <a:latin typeface="Arial MT"/>
              <a:cs typeface="Arial MT"/>
            </a:endParaRPr>
          </a:p>
          <a:p>
            <a:pPr algn="just" marL="462915" marR="12700" indent="-450850">
              <a:lnSpc>
                <a:spcPct val="105200"/>
              </a:lnSpc>
            </a:pP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Rios,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M.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(2003).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Manual</a:t>
            </a:r>
            <a:r>
              <a:rPr dirty="0" sz="1250" spc="10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de</a:t>
            </a:r>
            <a:r>
              <a:rPr dirty="0" sz="1250" spc="9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educación</a:t>
            </a:r>
            <a:r>
              <a:rPr dirty="0" sz="1250" spc="8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física</a:t>
            </a:r>
            <a:r>
              <a:rPr dirty="0" sz="1250" spc="9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adaptada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al</a:t>
            </a:r>
            <a:r>
              <a:rPr dirty="0" sz="1250" spc="8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alumnado</a:t>
            </a:r>
            <a:r>
              <a:rPr dirty="0" sz="1250" spc="9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con</a:t>
            </a:r>
            <a:r>
              <a:rPr dirty="0" sz="1250" spc="125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>
                <a:solidFill>
                  <a:srgbClr val="221F1F"/>
                </a:solidFill>
                <a:latin typeface="Arial MT"/>
                <a:cs typeface="Arial MT"/>
              </a:rPr>
              <a:t>discapacidad.</a:t>
            </a:r>
            <a:r>
              <a:rPr dirty="0" sz="1250" spc="100">
                <a:solidFill>
                  <a:srgbClr val="221F1F"/>
                </a:solidFill>
                <a:latin typeface="Arial MT"/>
                <a:cs typeface="Arial MT"/>
              </a:rPr>
              <a:t>  </a:t>
            </a:r>
            <a:r>
              <a:rPr dirty="0" sz="1250" spc="-10">
                <a:solidFill>
                  <a:srgbClr val="221F1F"/>
                </a:solidFill>
                <a:latin typeface="Arial MT"/>
                <a:cs typeface="Arial MT"/>
              </a:rPr>
              <a:t>Paidotribo: Barcelona.</a:t>
            </a:r>
            <a:endParaRPr sz="1250">
              <a:latin typeface="Arial MT"/>
              <a:cs typeface="Arial M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0" y="390525"/>
            <a:ext cx="8162925" cy="561975"/>
          </a:xfrm>
          <a:prstGeom prst="rect"/>
          <a:solidFill>
            <a:srgbClr val="252525"/>
          </a:solidFill>
        </p:spPr>
        <p:txBody>
          <a:bodyPr wrap="square" lIns="0" tIns="29845" rIns="0" bIns="0" rtlCol="0" vert="horz">
            <a:spAutoFit/>
          </a:bodyPr>
          <a:lstStyle/>
          <a:p>
            <a:pPr marL="2548890">
              <a:lnSpc>
                <a:spcPct val="100000"/>
              </a:lnSpc>
              <a:spcBef>
                <a:spcPts val="235"/>
              </a:spcBef>
            </a:pPr>
            <a:r>
              <a:rPr dirty="0" sz="2000">
                <a:solidFill>
                  <a:srgbClr val="FFFFFF"/>
                </a:solidFill>
              </a:rPr>
              <a:t>TEMA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 spc="-85">
                <a:solidFill>
                  <a:srgbClr val="FFFFFF"/>
                </a:solidFill>
              </a:rPr>
              <a:t>IV.</a:t>
            </a:r>
            <a:r>
              <a:rPr dirty="0" sz="2000" spc="-25">
                <a:solidFill>
                  <a:srgbClr val="FFFFFF"/>
                </a:solidFill>
              </a:rPr>
              <a:t> </a:t>
            </a:r>
            <a:r>
              <a:rPr dirty="0" sz="2000" spc="-20">
                <a:solidFill>
                  <a:srgbClr val="FFFFFF"/>
                </a:solidFill>
              </a:rPr>
              <a:t>ATENCIÓN</a:t>
            </a:r>
            <a:r>
              <a:rPr dirty="0" sz="2000" spc="5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A</a:t>
            </a:r>
            <a:r>
              <a:rPr dirty="0" sz="2000" spc="-4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LA</a:t>
            </a:r>
            <a:r>
              <a:rPr dirty="0" sz="2000" spc="4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DIVERSIDAD</a:t>
            </a:r>
            <a:endParaRPr sz="20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81236"/>
              <a:ext cx="9144000" cy="407676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2838450"/>
              <a:ext cx="9144000" cy="4019550"/>
            </a:xfrm>
            <a:custGeom>
              <a:avLst/>
              <a:gdLst/>
              <a:ahLst/>
              <a:cxnLst/>
              <a:rect l="l" t="t" r="r" b="b"/>
              <a:pathLst>
                <a:path w="9144000" h="4019550">
                  <a:moveTo>
                    <a:pt x="9144000" y="0"/>
                  </a:moveTo>
                  <a:lnTo>
                    <a:pt x="0" y="0"/>
                  </a:lnTo>
                  <a:lnTo>
                    <a:pt x="0" y="4019550"/>
                  </a:lnTo>
                  <a:lnTo>
                    <a:pt x="9144000" y="40195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D128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543175" y="2486025"/>
            <a:ext cx="4057650" cy="102870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3048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240"/>
              </a:spcBef>
            </a:pPr>
            <a:r>
              <a:rPr dirty="0" sz="2000" spc="-25">
                <a:solidFill>
                  <a:srgbClr val="D1282D"/>
                </a:solidFill>
                <a:latin typeface="Calibri"/>
                <a:cs typeface="Calibri"/>
              </a:rPr>
              <a:t>BEATRIZ</a:t>
            </a:r>
            <a:r>
              <a:rPr dirty="0" sz="2000" spc="-9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1282D"/>
                </a:solidFill>
                <a:latin typeface="Calibri"/>
                <a:cs typeface="Calibri"/>
              </a:rPr>
              <a:t>POLO</a:t>
            </a:r>
            <a:r>
              <a:rPr dirty="0" sz="2000" spc="-45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</a:rPr>
              <a:t>RECUERO</a:t>
            </a:r>
            <a:endParaRPr sz="2000">
              <a:latin typeface="Calibri"/>
              <a:cs typeface="Calibri"/>
            </a:endParaRPr>
          </a:p>
          <a:p>
            <a:pPr algn="ctr" marL="11430">
              <a:lnSpc>
                <a:spcPct val="100000"/>
              </a:lnSpc>
              <a:spcBef>
                <a:spcPts val="1055"/>
              </a:spcBef>
            </a:pPr>
            <a:r>
              <a:rPr dirty="0" sz="2000" spc="-10">
                <a:solidFill>
                  <a:srgbClr val="D1282D"/>
                </a:solidFill>
                <a:latin typeface="Calibri"/>
                <a:cs typeface="Calibri"/>
                <a:hlinkClick r:id="rId3"/>
              </a:rPr>
              <a:t>beatriz.polo.recuero@urjc.es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30"/>
              </a:spcBef>
            </a:pPr>
            <a:r>
              <a:rPr dirty="0"/>
              <a:t>MUCHAS</a:t>
            </a:r>
            <a:r>
              <a:rPr dirty="0" spc="-125"/>
              <a:t> </a:t>
            </a:r>
            <a:r>
              <a:rPr dirty="0" spc="-10"/>
              <a:t>GRACIAS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5239118"/>
            <a:ext cx="9144000" cy="1619250"/>
            <a:chOff x="0" y="5239118"/>
            <a:chExt cx="9144000" cy="1619250"/>
          </a:xfrm>
        </p:grpSpPr>
        <p:sp>
          <p:nvSpPr>
            <p:cNvPr id="8" name="object 8" descr=""/>
            <p:cNvSpPr/>
            <p:nvPr/>
          </p:nvSpPr>
          <p:spPr>
            <a:xfrm>
              <a:off x="1019175" y="5239131"/>
              <a:ext cx="346710" cy="721995"/>
            </a:xfrm>
            <a:custGeom>
              <a:avLst/>
              <a:gdLst/>
              <a:ahLst/>
              <a:cxnLst/>
              <a:rect l="l" t="t" r="r" b="b"/>
              <a:pathLst>
                <a:path w="346709" h="721995">
                  <a:moveTo>
                    <a:pt x="205371" y="30962"/>
                  </a:moveTo>
                  <a:lnTo>
                    <a:pt x="202920" y="18897"/>
                  </a:lnTo>
                  <a:lnTo>
                    <a:pt x="196265" y="9055"/>
                  </a:lnTo>
                  <a:lnTo>
                    <a:pt x="186372" y="2425"/>
                  </a:lnTo>
                  <a:lnTo>
                    <a:pt x="174256" y="0"/>
                  </a:lnTo>
                  <a:lnTo>
                    <a:pt x="162191" y="2425"/>
                  </a:lnTo>
                  <a:lnTo>
                    <a:pt x="152425" y="9055"/>
                  </a:lnTo>
                  <a:lnTo>
                    <a:pt x="145884" y="18897"/>
                  </a:lnTo>
                  <a:lnTo>
                    <a:pt x="143497" y="30962"/>
                  </a:lnTo>
                  <a:lnTo>
                    <a:pt x="145884" y="42811"/>
                  </a:lnTo>
                  <a:lnTo>
                    <a:pt x="152425" y="52539"/>
                  </a:lnTo>
                  <a:lnTo>
                    <a:pt x="162191" y="59131"/>
                  </a:lnTo>
                  <a:lnTo>
                    <a:pt x="174256" y="61544"/>
                  </a:lnTo>
                  <a:lnTo>
                    <a:pt x="186372" y="59131"/>
                  </a:lnTo>
                  <a:lnTo>
                    <a:pt x="196265" y="52539"/>
                  </a:lnTo>
                  <a:lnTo>
                    <a:pt x="202920" y="42811"/>
                  </a:lnTo>
                  <a:lnTo>
                    <a:pt x="205371" y="30962"/>
                  </a:lnTo>
                  <a:close/>
                </a:path>
                <a:path w="346709" h="721995">
                  <a:moveTo>
                    <a:pt x="296151" y="214515"/>
                  </a:moveTo>
                  <a:lnTo>
                    <a:pt x="50507" y="214515"/>
                  </a:lnTo>
                  <a:lnTo>
                    <a:pt x="50507" y="257873"/>
                  </a:lnTo>
                  <a:lnTo>
                    <a:pt x="296151" y="257873"/>
                  </a:lnTo>
                  <a:lnTo>
                    <a:pt x="296151" y="214515"/>
                  </a:lnTo>
                  <a:close/>
                </a:path>
                <a:path w="346709" h="721995">
                  <a:moveTo>
                    <a:pt x="346684" y="322707"/>
                  </a:moveTo>
                  <a:lnTo>
                    <a:pt x="259549" y="322707"/>
                  </a:lnTo>
                  <a:lnTo>
                    <a:pt x="259549" y="545973"/>
                  </a:lnTo>
                  <a:lnTo>
                    <a:pt x="254584" y="588365"/>
                  </a:lnTo>
                  <a:lnTo>
                    <a:pt x="238226" y="622325"/>
                  </a:lnTo>
                  <a:lnTo>
                    <a:pt x="208280" y="644880"/>
                  </a:lnTo>
                  <a:lnTo>
                    <a:pt x="162534" y="653059"/>
                  </a:lnTo>
                  <a:lnTo>
                    <a:pt x="130771" y="648055"/>
                  </a:lnTo>
                  <a:lnTo>
                    <a:pt x="106934" y="631837"/>
                  </a:lnTo>
                  <a:lnTo>
                    <a:pt x="91960" y="602653"/>
                  </a:lnTo>
                  <a:lnTo>
                    <a:pt x="86753" y="558723"/>
                  </a:lnTo>
                  <a:lnTo>
                    <a:pt x="86753" y="322707"/>
                  </a:lnTo>
                  <a:lnTo>
                    <a:pt x="0" y="322707"/>
                  </a:lnTo>
                  <a:lnTo>
                    <a:pt x="0" y="567093"/>
                  </a:lnTo>
                  <a:lnTo>
                    <a:pt x="5422" y="622604"/>
                  </a:lnTo>
                  <a:lnTo>
                    <a:pt x="22174" y="665835"/>
                  </a:lnTo>
                  <a:lnTo>
                    <a:pt x="50914" y="696760"/>
                  </a:lnTo>
                  <a:lnTo>
                    <a:pt x="92354" y="715340"/>
                  </a:lnTo>
                  <a:lnTo>
                    <a:pt x="147167" y="721537"/>
                  </a:lnTo>
                  <a:lnTo>
                    <a:pt x="180111" y="716876"/>
                  </a:lnTo>
                  <a:lnTo>
                    <a:pt x="211734" y="703643"/>
                  </a:lnTo>
                  <a:lnTo>
                    <a:pt x="239153" y="682967"/>
                  </a:lnTo>
                  <a:lnTo>
                    <a:pt x="259549" y="655967"/>
                  </a:lnTo>
                  <a:lnTo>
                    <a:pt x="261010" y="655967"/>
                  </a:lnTo>
                  <a:lnTo>
                    <a:pt x="261010" y="710971"/>
                  </a:lnTo>
                  <a:lnTo>
                    <a:pt x="346684" y="710971"/>
                  </a:lnTo>
                  <a:lnTo>
                    <a:pt x="346684" y="32270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9175" y="5324704"/>
              <a:ext cx="101042" cy="100537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1811" y="5324704"/>
              <a:ext cx="101042" cy="100537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4819" y="5324704"/>
              <a:ext cx="101042" cy="10053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5769" y="5561825"/>
              <a:ext cx="129956" cy="15224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897392" y="5571299"/>
              <a:ext cx="459105" cy="142875"/>
            </a:xfrm>
            <a:custGeom>
              <a:avLst/>
              <a:gdLst/>
              <a:ahLst/>
              <a:cxnLst/>
              <a:rect l="l" t="t" r="r" b="b"/>
              <a:pathLst>
                <a:path w="459105" h="142875">
                  <a:moveTo>
                    <a:pt x="21615" y="41884"/>
                  </a:moveTo>
                  <a:lnTo>
                    <a:pt x="1854" y="41884"/>
                  </a:lnTo>
                  <a:lnTo>
                    <a:pt x="1854" y="140601"/>
                  </a:lnTo>
                  <a:lnTo>
                    <a:pt x="21615" y="140601"/>
                  </a:lnTo>
                  <a:lnTo>
                    <a:pt x="21615" y="41884"/>
                  </a:lnTo>
                  <a:close/>
                </a:path>
                <a:path w="459105" h="142875">
                  <a:moveTo>
                    <a:pt x="23469" y="5461"/>
                  </a:moveTo>
                  <a:lnTo>
                    <a:pt x="18351" y="0"/>
                  </a:lnTo>
                  <a:lnTo>
                    <a:pt x="5511" y="0"/>
                  </a:lnTo>
                  <a:lnTo>
                    <a:pt x="0" y="5461"/>
                  </a:lnTo>
                  <a:lnTo>
                    <a:pt x="0" y="18211"/>
                  </a:lnTo>
                  <a:lnTo>
                    <a:pt x="5511" y="23317"/>
                  </a:lnTo>
                  <a:lnTo>
                    <a:pt x="18351" y="23317"/>
                  </a:lnTo>
                  <a:lnTo>
                    <a:pt x="23469" y="18211"/>
                  </a:lnTo>
                  <a:lnTo>
                    <a:pt x="23469" y="5461"/>
                  </a:lnTo>
                  <a:close/>
                </a:path>
                <a:path w="459105" h="142875">
                  <a:moveTo>
                    <a:pt x="236880" y="94335"/>
                  </a:moveTo>
                  <a:lnTo>
                    <a:pt x="235216" y="81229"/>
                  </a:lnTo>
                  <a:lnTo>
                    <a:pt x="233934" y="71107"/>
                  </a:lnTo>
                  <a:lnTo>
                    <a:pt x="233832" y="70281"/>
                  </a:lnTo>
                  <a:lnTo>
                    <a:pt x="226987" y="56819"/>
                  </a:lnTo>
                  <a:lnTo>
                    <a:pt x="225158" y="53225"/>
                  </a:lnTo>
                  <a:lnTo>
                    <a:pt x="217449" y="47472"/>
                  </a:lnTo>
                  <a:lnTo>
                    <a:pt x="217449" y="81229"/>
                  </a:lnTo>
                  <a:lnTo>
                    <a:pt x="167335" y="81229"/>
                  </a:lnTo>
                  <a:lnTo>
                    <a:pt x="170586" y="71107"/>
                  </a:lnTo>
                  <a:lnTo>
                    <a:pt x="170688" y="70802"/>
                  </a:lnTo>
                  <a:lnTo>
                    <a:pt x="176339" y="63144"/>
                  </a:lnTo>
                  <a:lnTo>
                    <a:pt x="184086" y="58534"/>
                  </a:lnTo>
                  <a:lnTo>
                    <a:pt x="183616" y="58534"/>
                  </a:lnTo>
                  <a:lnTo>
                    <a:pt x="194424" y="56819"/>
                  </a:lnTo>
                  <a:lnTo>
                    <a:pt x="203784" y="58534"/>
                  </a:lnTo>
                  <a:lnTo>
                    <a:pt x="210883" y="63423"/>
                  </a:lnTo>
                  <a:lnTo>
                    <a:pt x="215506" y="71107"/>
                  </a:lnTo>
                  <a:lnTo>
                    <a:pt x="217449" y="81229"/>
                  </a:lnTo>
                  <a:lnTo>
                    <a:pt x="217449" y="47472"/>
                  </a:lnTo>
                  <a:lnTo>
                    <a:pt x="211556" y="43065"/>
                  </a:lnTo>
                  <a:lnTo>
                    <a:pt x="193687" y="39700"/>
                  </a:lnTo>
                  <a:lnTo>
                    <a:pt x="174828" y="43357"/>
                  </a:lnTo>
                  <a:lnTo>
                    <a:pt x="160134" y="53632"/>
                  </a:lnTo>
                  <a:lnTo>
                    <a:pt x="150583" y="69519"/>
                  </a:lnTo>
                  <a:lnTo>
                    <a:pt x="147180" y="89966"/>
                  </a:lnTo>
                  <a:lnTo>
                    <a:pt x="150406" y="109740"/>
                  </a:lnTo>
                  <a:lnTo>
                    <a:pt x="159804" y="126619"/>
                  </a:lnTo>
                  <a:lnTo>
                    <a:pt x="174967" y="138366"/>
                  </a:lnTo>
                  <a:lnTo>
                    <a:pt x="195491" y="142786"/>
                  </a:lnTo>
                  <a:lnTo>
                    <a:pt x="207137" y="142036"/>
                  </a:lnTo>
                  <a:lnTo>
                    <a:pt x="217233" y="139827"/>
                  </a:lnTo>
                  <a:lnTo>
                    <a:pt x="226441" y="136169"/>
                  </a:lnTo>
                  <a:lnTo>
                    <a:pt x="235407" y="131127"/>
                  </a:lnTo>
                  <a:lnTo>
                    <a:pt x="235407" y="123837"/>
                  </a:lnTo>
                  <a:lnTo>
                    <a:pt x="235407" y="112191"/>
                  </a:lnTo>
                  <a:lnTo>
                    <a:pt x="226682" y="117081"/>
                  </a:lnTo>
                  <a:lnTo>
                    <a:pt x="218008" y="120751"/>
                  </a:lnTo>
                  <a:lnTo>
                    <a:pt x="209346" y="123050"/>
                  </a:lnTo>
                  <a:lnTo>
                    <a:pt x="200621" y="123837"/>
                  </a:lnTo>
                  <a:lnTo>
                    <a:pt x="187794" y="121945"/>
                  </a:lnTo>
                  <a:lnTo>
                    <a:pt x="177888" y="116332"/>
                  </a:lnTo>
                  <a:lnTo>
                    <a:pt x="170929" y="107086"/>
                  </a:lnTo>
                  <a:lnTo>
                    <a:pt x="166941" y="94335"/>
                  </a:lnTo>
                  <a:lnTo>
                    <a:pt x="236880" y="94335"/>
                  </a:lnTo>
                  <a:close/>
                </a:path>
                <a:path w="459105" h="142875">
                  <a:moveTo>
                    <a:pt x="456869" y="41884"/>
                  </a:moveTo>
                  <a:lnTo>
                    <a:pt x="437108" y="41884"/>
                  </a:lnTo>
                  <a:lnTo>
                    <a:pt x="437108" y="140601"/>
                  </a:lnTo>
                  <a:lnTo>
                    <a:pt x="456869" y="140601"/>
                  </a:lnTo>
                  <a:lnTo>
                    <a:pt x="456869" y="41884"/>
                  </a:lnTo>
                  <a:close/>
                </a:path>
                <a:path w="459105" h="142875">
                  <a:moveTo>
                    <a:pt x="458724" y="5461"/>
                  </a:moveTo>
                  <a:lnTo>
                    <a:pt x="453605" y="0"/>
                  </a:lnTo>
                  <a:lnTo>
                    <a:pt x="440766" y="0"/>
                  </a:lnTo>
                  <a:lnTo>
                    <a:pt x="435305" y="5461"/>
                  </a:lnTo>
                  <a:lnTo>
                    <a:pt x="435305" y="18211"/>
                  </a:lnTo>
                  <a:lnTo>
                    <a:pt x="440766" y="23317"/>
                  </a:lnTo>
                  <a:lnTo>
                    <a:pt x="453605" y="23317"/>
                  </a:lnTo>
                  <a:lnTo>
                    <a:pt x="458724" y="18211"/>
                  </a:lnTo>
                  <a:lnTo>
                    <a:pt x="458724" y="546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78816" y="5561825"/>
              <a:ext cx="90037" cy="15006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94523" y="5561825"/>
              <a:ext cx="185589" cy="1522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57699" y="5610997"/>
              <a:ext cx="153039" cy="103076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939510" y="5613181"/>
              <a:ext cx="95885" cy="100965"/>
            </a:xfrm>
            <a:custGeom>
              <a:avLst/>
              <a:gdLst/>
              <a:ahLst/>
              <a:cxnLst/>
              <a:rect l="l" t="t" r="r" b="b"/>
              <a:pathLst>
                <a:path w="95885" h="100964">
                  <a:moveTo>
                    <a:pt x="95552" y="0"/>
                  </a:moveTo>
                  <a:lnTo>
                    <a:pt x="74323" y="0"/>
                  </a:lnTo>
                  <a:lnTo>
                    <a:pt x="48312" y="60827"/>
                  </a:lnTo>
                  <a:lnTo>
                    <a:pt x="21618" y="0"/>
                  </a:lnTo>
                  <a:lnTo>
                    <a:pt x="0" y="0"/>
                  </a:lnTo>
                  <a:lnTo>
                    <a:pt x="45043" y="100892"/>
                  </a:lnTo>
                  <a:lnTo>
                    <a:pt x="51631" y="100892"/>
                  </a:lnTo>
                  <a:lnTo>
                    <a:pt x="9555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6861" y="5610997"/>
              <a:ext cx="83449" cy="100892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626158" y="5797854"/>
              <a:ext cx="1400810" cy="203200"/>
            </a:xfrm>
            <a:custGeom>
              <a:avLst/>
              <a:gdLst/>
              <a:ahLst/>
              <a:cxnLst/>
              <a:rect l="l" t="t" r="r" b="b"/>
              <a:pathLst>
                <a:path w="1400810" h="203200">
                  <a:moveTo>
                    <a:pt x="116776" y="151879"/>
                  </a:moveTo>
                  <a:lnTo>
                    <a:pt x="87807" y="109131"/>
                  </a:lnTo>
                  <a:lnTo>
                    <a:pt x="80022" y="97751"/>
                  </a:lnTo>
                  <a:lnTo>
                    <a:pt x="71755" y="88214"/>
                  </a:lnTo>
                  <a:lnTo>
                    <a:pt x="69862" y="86690"/>
                  </a:lnTo>
                  <a:lnTo>
                    <a:pt x="62217" y="80492"/>
                  </a:lnTo>
                  <a:lnTo>
                    <a:pt x="87490" y="44069"/>
                  </a:lnTo>
                  <a:lnTo>
                    <a:pt x="84048" y="26403"/>
                  </a:lnTo>
                  <a:lnTo>
                    <a:pt x="79590" y="20396"/>
                  </a:lnTo>
                  <a:lnTo>
                    <a:pt x="74180" y="13106"/>
                  </a:lnTo>
                  <a:lnTo>
                    <a:pt x="65138" y="8255"/>
                  </a:lnTo>
                  <a:lnTo>
                    <a:pt x="65138" y="42976"/>
                  </a:lnTo>
                  <a:lnTo>
                    <a:pt x="63969" y="52171"/>
                  </a:lnTo>
                  <a:lnTo>
                    <a:pt x="59245" y="59956"/>
                  </a:lnTo>
                  <a:lnTo>
                    <a:pt x="50050" y="65366"/>
                  </a:lnTo>
                  <a:lnTo>
                    <a:pt x="35471" y="67386"/>
                  </a:lnTo>
                  <a:lnTo>
                    <a:pt x="21564" y="67386"/>
                  </a:lnTo>
                  <a:lnTo>
                    <a:pt x="21564" y="20396"/>
                  </a:lnTo>
                  <a:lnTo>
                    <a:pt x="35471" y="20396"/>
                  </a:lnTo>
                  <a:lnTo>
                    <a:pt x="49060" y="21920"/>
                  </a:lnTo>
                  <a:lnTo>
                    <a:pt x="58305" y="26403"/>
                  </a:lnTo>
                  <a:lnTo>
                    <a:pt x="63487" y="33451"/>
                  </a:lnTo>
                  <a:lnTo>
                    <a:pt x="65138" y="42976"/>
                  </a:lnTo>
                  <a:lnTo>
                    <a:pt x="65138" y="8255"/>
                  </a:lnTo>
                  <a:lnTo>
                    <a:pt x="58610" y="4737"/>
                  </a:lnTo>
                  <a:lnTo>
                    <a:pt x="38061" y="1816"/>
                  </a:lnTo>
                  <a:lnTo>
                    <a:pt x="0" y="1816"/>
                  </a:lnTo>
                  <a:lnTo>
                    <a:pt x="0" y="151879"/>
                  </a:lnTo>
                  <a:lnTo>
                    <a:pt x="21564" y="151879"/>
                  </a:lnTo>
                  <a:lnTo>
                    <a:pt x="21564" y="86690"/>
                  </a:lnTo>
                  <a:lnTo>
                    <a:pt x="30734" y="86690"/>
                  </a:lnTo>
                  <a:lnTo>
                    <a:pt x="70662" y="121285"/>
                  </a:lnTo>
                  <a:lnTo>
                    <a:pt x="90766" y="151879"/>
                  </a:lnTo>
                  <a:lnTo>
                    <a:pt x="116776" y="151879"/>
                  </a:lnTo>
                  <a:close/>
                </a:path>
                <a:path w="1400810" h="203200">
                  <a:moveTo>
                    <a:pt x="213398" y="105625"/>
                  </a:moveTo>
                  <a:lnTo>
                    <a:pt x="211747" y="92519"/>
                  </a:lnTo>
                  <a:lnTo>
                    <a:pt x="210464" y="82397"/>
                  </a:lnTo>
                  <a:lnTo>
                    <a:pt x="210362" y="81572"/>
                  </a:lnTo>
                  <a:lnTo>
                    <a:pt x="203517" y="68110"/>
                  </a:lnTo>
                  <a:lnTo>
                    <a:pt x="201688" y="64516"/>
                  </a:lnTo>
                  <a:lnTo>
                    <a:pt x="194030" y="58801"/>
                  </a:lnTo>
                  <a:lnTo>
                    <a:pt x="194030" y="92519"/>
                  </a:lnTo>
                  <a:lnTo>
                    <a:pt x="143865" y="92519"/>
                  </a:lnTo>
                  <a:lnTo>
                    <a:pt x="146900" y="82397"/>
                  </a:lnTo>
                  <a:lnTo>
                    <a:pt x="146989" y="82092"/>
                  </a:lnTo>
                  <a:lnTo>
                    <a:pt x="152539" y="74434"/>
                  </a:lnTo>
                  <a:lnTo>
                    <a:pt x="160248" y="69824"/>
                  </a:lnTo>
                  <a:lnTo>
                    <a:pt x="159778" y="69824"/>
                  </a:lnTo>
                  <a:lnTo>
                    <a:pt x="170548" y="68110"/>
                  </a:lnTo>
                  <a:lnTo>
                    <a:pt x="180009" y="69824"/>
                  </a:lnTo>
                  <a:lnTo>
                    <a:pt x="187248" y="74714"/>
                  </a:lnTo>
                  <a:lnTo>
                    <a:pt x="192011" y="82397"/>
                  </a:lnTo>
                  <a:lnTo>
                    <a:pt x="194030" y="92519"/>
                  </a:lnTo>
                  <a:lnTo>
                    <a:pt x="194030" y="58801"/>
                  </a:lnTo>
                  <a:lnTo>
                    <a:pt x="188074" y="54356"/>
                  </a:lnTo>
                  <a:lnTo>
                    <a:pt x="170218" y="50990"/>
                  </a:lnTo>
                  <a:lnTo>
                    <a:pt x="151358" y="54648"/>
                  </a:lnTo>
                  <a:lnTo>
                    <a:pt x="136652" y="64922"/>
                  </a:lnTo>
                  <a:lnTo>
                    <a:pt x="127114" y="80797"/>
                  </a:lnTo>
                  <a:lnTo>
                    <a:pt x="123710" y="101257"/>
                  </a:lnTo>
                  <a:lnTo>
                    <a:pt x="126885" y="121031"/>
                  </a:lnTo>
                  <a:lnTo>
                    <a:pt x="136207" y="137909"/>
                  </a:lnTo>
                  <a:lnTo>
                    <a:pt x="151358" y="149656"/>
                  </a:lnTo>
                  <a:lnTo>
                    <a:pt x="172021" y="154063"/>
                  </a:lnTo>
                  <a:lnTo>
                    <a:pt x="183680" y="153377"/>
                  </a:lnTo>
                  <a:lnTo>
                    <a:pt x="193751" y="151244"/>
                  </a:lnTo>
                  <a:lnTo>
                    <a:pt x="202844" y="147612"/>
                  </a:lnTo>
                  <a:lnTo>
                    <a:pt x="211594" y="142417"/>
                  </a:lnTo>
                  <a:lnTo>
                    <a:pt x="211594" y="135128"/>
                  </a:lnTo>
                  <a:lnTo>
                    <a:pt x="211594" y="123482"/>
                  </a:lnTo>
                  <a:lnTo>
                    <a:pt x="203060" y="128371"/>
                  </a:lnTo>
                  <a:lnTo>
                    <a:pt x="194475" y="132029"/>
                  </a:lnTo>
                  <a:lnTo>
                    <a:pt x="185750" y="134327"/>
                  </a:lnTo>
                  <a:lnTo>
                    <a:pt x="176796" y="135128"/>
                  </a:lnTo>
                  <a:lnTo>
                    <a:pt x="163969" y="133286"/>
                  </a:lnTo>
                  <a:lnTo>
                    <a:pt x="154101" y="127749"/>
                  </a:lnTo>
                  <a:lnTo>
                    <a:pt x="147231" y="118529"/>
                  </a:lnTo>
                  <a:lnTo>
                    <a:pt x="143471" y="105625"/>
                  </a:lnTo>
                  <a:lnTo>
                    <a:pt x="213398" y="105625"/>
                  </a:lnTo>
                  <a:close/>
                </a:path>
                <a:path w="1400810" h="203200">
                  <a:moveTo>
                    <a:pt x="318122" y="53174"/>
                  </a:moveTo>
                  <a:lnTo>
                    <a:pt x="295783" y="53174"/>
                  </a:lnTo>
                  <a:lnTo>
                    <a:pt x="270154" y="108902"/>
                  </a:lnTo>
                  <a:lnTo>
                    <a:pt x="243408" y="53174"/>
                  </a:lnTo>
                  <a:lnTo>
                    <a:pt x="221107" y="53174"/>
                  </a:lnTo>
                  <a:lnTo>
                    <a:pt x="259524" y="130759"/>
                  </a:lnTo>
                  <a:lnTo>
                    <a:pt x="225844" y="202869"/>
                  </a:lnTo>
                  <a:lnTo>
                    <a:pt x="247459" y="202869"/>
                  </a:lnTo>
                  <a:lnTo>
                    <a:pt x="318122" y="53174"/>
                  </a:lnTo>
                  <a:close/>
                </a:path>
                <a:path w="1400810" h="203200">
                  <a:moveTo>
                    <a:pt x="423532" y="1816"/>
                  </a:moveTo>
                  <a:lnTo>
                    <a:pt x="401967" y="1816"/>
                  </a:lnTo>
                  <a:lnTo>
                    <a:pt x="401967" y="147510"/>
                  </a:lnTo>
                  <a:lnTo>
                    <a:pt x="401269" y="162750"/>
                  </a:lnTo>
                  <a:lnTo>
                    <a:pt x="398030" y="173558"/>
                  </a:lnTo>
                  <a:lnTo>
                    <a:pt x="390525" y="179984"/>
                  </a:lnTo>
                  <a:lnTo>
                    <a:pt x="377024" y="182118"/>
                  </a:lnTo>
                  <a:lnTo>
                    <a:pt x="371170" y="182118"/>
                  </a:lnTo>
                  <a:lnTo>
                    <a:pt x="375221" y="202145"/>
                  </a:lnTo>
                  <a:lnTo>
                    <a:pt x="379222" y="202869"/>
                  </a:lnTo>
                  <a:lnTo>
                    <a:pt x="382155" y="202869"/>
                  </a:lnTo>
                  <a:lnTo>
                    <a:pt x="401307" y="199136"/>
                  </a:lnTo>
                  <a:lnTo>
                    <a:pt x="414121" y="188810"/>
                  </a:lnTo>
                  <a:lnTo>
                    <a:pt x="421297" y="173215"/>
                  </a:lnTo>
                  <a:lnTo>
                    <a:pt x="423532" y="153708"/>
                  </a:lnTo>
                  <a:lnTo>
                    <a:pt x="423532" y="1816"/>
                  </a:lnTo>
                  <a:close/>
                </a:path>
                <a:path w="1400810" h="203200">
                  <a:moveTo>
                    <a:pt x="653097" y="134404"/>
                  </a:moveTo>
                  <a:lnTo>
                    <a:pt x="648703" y="137680"/>
                  </a:lnTo>
                  <a:lnTo>
                    <a:pt x="644652" y="139865"/>
                  </a:lnTo>
                  <a:lnTo>
                    <a:pt x="640257" y="139865"/>
                  </a:lnTo>
                  <a:lnTo>
                    <a:pt x="638797" y="138404"/>
                  </a:lnTo>
                  <a:lnTo>
                    <a:pt x="638797" y="103073"/>
                  </a:lnTo>
                  <a:lnTo>
                    <a:pt x="638797" y="83769"/>
                  </a:lnTo>
                  <a:lnTo>
                    <a:pt x="602538" y="50990"/>
                  </a:lnTo>
                  <a:lnTo>
                    <a:pt x="592467" y="51866"/>
                  </a:lnTo>
                  <a:lnTo>
                    <a:pt x="583615" y="54457"/>
                  </a:lnTo>
                  <a:lnTo>
                    <a:pt x="575995" y="58674"/>
                  </a:lnTo>
                  <a:lnTo>
                    <a:pt x="569595" y="64465"/>
                  </a:lnTo>
                  <a:lnTo>
                    <a:pt x="569595" y="85966"/>
                  </a:lnTo>
                  <a:lnTo>
                    <a:pt x="577037" y="78638"/>
                  </a:lnTo>
                  <a:lnTo>
                    <a:pt x="584936" y="73533"/>
                  </a:lnTo>
                  <a:lnTo>
                    <a:pt x="593026" y="70535"/>
                  </a:lnTo>
                  <a:lnTo>
                    <a:pt x="601078" y="69570"/>
                  </a:lnTo>
                  <a:lnTo>
                    <a:pt x="613181" y="69570"/>
                  </a:lnTo>
                  <a:lnTo>
                    <a:pt x="619036" y="74663"/>
                  </a:lnTo>
                  <a:lnTo>
                    <a:pt x="619036" y="92519"/>
                  </a:lnTo>
                  <a:lnTo>
                    <a:pt x="619036" y="103073"/>
                  </a:lnTo>
                  <a:lnTo>
                    <a:pt x="619036" y="131851"/>
                  </a:lnTo>
                  <a:lnTo>
                    <a:pt x="613905" y="136956"/>
                  </a:lnTo>
                  <a:lnTo>
                    <a:pt x="608050" y="140233"/>
                  </a:lnTo>
                  <a:lnTo>
                    <a:pt x="593750" y="140233"/>
                  </a:lnTo>
                  <a:lnTo>
                    <a:pt x="587552" y="134404"/>
                  </a:lnTo>
                  <a:lnTo>
                    <a:pt x="587552" y="126390"/>
                  </a:lnTo>
                  <a:lnTo>
                    <a:pt x="590105" y="118643"/>
                  </a:lnTo>
                  <a:lnTo>
                    <a:pt x="596976" y="112547"/>
                  </a:lnTo>
                  <a:lnTo>
                    <a:pt x="607009" y="107543"/>
                  </a:lnTo>
                  <a:lnTo>
                    <a:pt x="619036" y="103073"/>
                  </a:lnTo>
                  <a:lnTo>
                    <a:pt x="619036" y="92519"/>
                  </a:lnTo>
                  <a:lnTo>
                    <a:pt x="578713" y="108953"/>
                  </a:lnTo>
                  <a:lnTo>
                    <a:pt x="567791" y="129667"/>
                  </a:lnTo>
                  <a:lnTo>
                    <a:pt x="569429" y="138404"/>
                  </a:lnTo>
                  <a:lnTo>
                    <a:pt x="569506" y="138861"/>
                  </a:lnTo>
                  <a:lnTo>
                    <a:pt x="574382" y="146646"/>
                  </a:lnTo>
                  <a:lnTo>
                    <a:pt x="582002" y="152044"/>
                  </a:lnTo>
                  <a:lnTo>
                    <a:pt x="591947" y="154063"/>
                  </a:lnTo>
                  <a:lnTo>
                    <a:pt x="598792" y="153454"/>
                  </a:lnTo>
                  <a:lnTo>
                    <a:pt x="605624" y="151561"/>
                  </a:lnTo>
                  <a:lnTo>
                    <a:pt x="612381" y="148386"/>
                  </a:lnTo>
                  <a:lnTo>
                    <a:pt x="619036" y="143865"/>
                  </a:lnTo>
                  <a:lnTo>
                    <a:pt x="620496" y="150787"/>
                  </a:lnTo>
                  <a:lnTo>
                    <a:pt x="625284" y="154063"/>
                  </a:lnTo>
                  <a:lnTo>
                    <a:pt x="640257" y="154063"/>
                  </a:lnTo>
                  <a:lnTo>
                    <a:pt x="643928" y="152247"/>
                  </a:lnTo>
                  <a:lnTo>
                    <a:pt x="653097" y="146418"/>
                  </a:lnTo>
                  <a:lnTo>
                    <a:pt x="653097" y="143865"/>
                  </a:lnTo>
                  <a:lnTo>
                    <a:pt x="653097" y="140233"/>
                  </a:lnTo>
                  <a:lnTo>
                    <a:pt x="653097" y="139865"/>
                  </a:lnTo>
                  <a:lnTo>
                    <a:pt x="653097" y="134404"/>
                  </a:lnTo>
                  <a:close/>
                </a:path>
                <a:path w="1400810" h="203200">
                  <a:moveTo>
                    <a:pt x="971575" y="117284"/>
                  </a:moveTo>
                  <a:lnTo>
                    <a:pt x="958646" y="124510"/>
                  </a:lnTo>
                  <a:lnTo>
                    <a:pt x="945349" y="129755"/>
                  </a:lnTo>
                  <a:lnTo>
                    <a:pt x="931976" y="132956"/>
                  </a:lnTo>
                  <a:lnTo>
                    <a:pt x="918870" y="134035"/>
                  </a:lnTo>
                  <a:lnTo>
                    <a:pt x="894016" y="129870"/>
                  </a:lnTo>
                  <a:lnTo>
                    <a:pt x="874699" y="118198"/>
                  </a:lnTo>
                  <a:lnTo>
                    <a:pt x="862177" y="100228"/>
                  </a:lnTo>
                  <a:lnTo>
                    <a:pt x="857719" y="77216"/>
                  </a:lnTo>
                  <a:lnTo>
                    <a:pt x="862266" y="54241"/>
                  </a:lnTo>
                  <a:lnTo>
                    <a:pt x="874877" y="36017"/>
                  </a:lnTo>
                  <a:lnTo>
                    <a:pt x="894016" y="24003"/>
                  </a:lnTo>
                  <a:lnTo>
                    <a:pt x="918133" y="19672"/>
                  </a:lnTo>
                  <a:lnTo>
                    <a:pt x="931037" y="20574"/>
                  </a:lnTo>
                  <a:lnTo>
                    <a:pt x="943698" y="23406"/>
                  </a:lnTo>
                  <a:lnTo>
                    <a:pt x="956576" y="28270"/>
                  </a:lnTo>
                  <a:lnTo>
                    <a:pt x="970102" y="35331"/>
                  </a:lnTo>
                  <a:lnTo>
                    <a:pt x="970102" y="12014"/>
                  </a:lnTo>
                  <a:lnTo>
                    <a:pt x="955548" y="6604"/>
                  </a:lnTo>
                  <a:lnTo>
                    <a:pt x="942327" y="2870"/>
                  </a:lnTo>
                  <a:lnTo>
                    <a:pt x="930008" y="698"/>
                  </a:lnTo>
                  <a:lnTo>
                    <a:pt x="918133" y="0"/>
                  </a:lnTo>
                  <a:lnTo>
                    <a:pt x="884961" y="5892"/>
                  </a:lnTo>
                  <a:lnTo>
                    <a:pt x="858761" y="22313"/>
                  </a:lnTo>
                  <a:lnTo>
                    <a:pt x="841552" y="47320"/>
                  </a:lnTo>
                  <a:lnTo>
                    <a:pt x="835367" y="79032"/>
                  </a:lnTo>
                  <a:lnTo>
                    <a:pt x="840155" y="104127"/>
                  </a:lnTo>
                  <a:lnTo>
                    <a:pt x="854925" y="128435"/>
                  </a:lnTo>
                  <a:lnTo>
                    <a:pt x="880338" y="146799"/>
                  </a:lnTo>
                  <a:lnTo>
                    <a:pt x="917016" y="154063"/>
                  </a:lnTo>
                  <a:lnTo>
                    <a:pt x="933526" y="153098"/>
                  </a:lnTo>
                  <a:lnTo>
                    <a:pt x="947737" y="150380"/>
                  </a:lnTo>
                  <a:lnTo>
                    <a:pt x="960221" y="146227"/>
                  </a:lnTo>
                  <a:lnTo>
                    <a:pt x="971575" y="140957"/>
                  </a:lnTo>
                  <a:lnTo>
                    <a:pt x="971575" y="117284"/>
                  </a:lnTo>
                  <a:close/>
                </a:path>
                <a:path w="1400810" h="203200">
                  <a:moveTo>
                    <a:pt x="1200404" y="1816"/>
                  </a:moveTo>
                  <a:lnTo>
                    <a:pt x="1180973" y="1816"/>
                  </a:lnTo>
                  <a:lnTo>
                    <a:pt x="1180973" y="151879"/>
                  </a:lnTo>
                  <a:lnTo>
                    <a:pt x="1200404" y="151879"/>
                  </a:lnTo>
                  <a:lnTo>
                    <a:pt x="1200404" y="1816"/>
                  </a:lnTo>
                  <a:close/>
                </a:path>
                <a:path w="1400810" h="203200">
                  <a:moveTo>
                    <a:pt x="1322298" y="101625"/>
                  </a:moveTo>
                  <a:lnTo>
                    <a:pt x="1307071" y="65379"/>
                  </a:lnTo>
                  <a:lnTo>
                    <a:pt x="1302143" y="62331"/>
                  </a:lnTo>
                  <a:lnTo>
                    <a:pt x="1302143" y="101981"/>
                  </a:lnTo>
                  <a:lnTo>
                    <a:pt x="1299845" y="115785"/>
                  </a:lnTo>
                  <a:lnTo>
                    <a:pt x="1299768" y="116243"/>
                  </a:lnTo>
                  <a:lnTo>
                    <a:pt x="1292948" y="127025"/>
                  </a:lnTo>
                  <a:lnTo>
                    <a:pt x="1282217" y="133845"/>
                  </a:lnTo>
                  <a:lnTo>
                    <a:pt x="1268082" y="136220"/>
                  </a:lnTo>
                  <a:lnTo>
                    <a:pt x="1255649" y="133845"/>
                  </a:lnTo>
                  <a:lnTo>
                    <a:pt x="1255242" y="133845"/>
                  </a:lnTo>
                  <a:lnTo>
                    <a:pt x="1245044" y="126707"/>
                  </a:lnTo>
                  <a:lnTo>
                    <a:pt x="1238567" y="115785"/>
                  </a:lnTo>
                  <a:lnTo>
                    <a:pt x="1236332" y="101981"/>
                  </a:lnTo>
                  <a:lnTo>
                    <a:pt x="1236268" y="101625"/>
                  </a:lnTo>
                  <a:lnTo>
                    <a:pt x="1238592" y="88658"/>
                  </a:lnTo>
                  <a:lnTo>
                    <a:pt x="1238618" y="88506"/>
                  </a:lnTo>
                  <a:lnTo>
                    <a:pt x="1245158" y="78168"/>
                  </a:lnTo>
                  <a:lnTo>
                    <a:pt x="1255242" y="71297"/>
                  </a:lnTo>
                  <a:lnTo>
                    <a:pt x="1268082" y="68834"/>
                  </a:lnTo>
                  <a:lnTo>
                    <a:pt x="1281747" y="71297"/>
                  </a:lnTo>
                  <a:lnTo>
                    <a:pt x="1302143" y="101981"/>
                  </a:lnTo>
                  <a:lnTo>
                    <a:pt x="1302143" y="62331"/>
                  </a:lnTo>
                  <a:lnTo>
                    <a:pt x="1290193" y="54914"/>
                  </a:lnTo>
                  <a:lnTo>
                    <a:pt x="1290599" y="54914"/>
                  </a:lnTo>
                  <a:lnTo>
                    <a:pt x="1268476" y="50990"/>
                  </a:lnTo>
                  <a:lnTo>
                    <a:pt x="1247775" y="54914"/>
                  </a:lnTo>
                  <a:lnTo>
                    <a:pt x="1231163" y="65659"/>
                  </a:lnTo>
                  <a:lnTo>
                    <a:pt x="1220127" y="81724"/>
                  </a:lnTo>
                  <a:lnTo>
                    <a:pt x="1216113" y="101625"/>
                  </a:lnTo>
                  <a:lnTo>
                    <a:pt x="1219974" y="122567"/>
                  </a:lnTo>
                  <a:lnTo>
                    <a:pt x="1230769" y="139179"/>
                  </a:lnTo>
                  <a:lnTo>
                    <a:pt x="1247330" y="150126"/>
                  </a:lnTo>
                  <a:lnTo>
                    <a:pt x="1268476" y="154063"/>
                  </a:lnTo>
                  <a:lnTo>
                    <a:pt x="1290332" y="150279"/>
                  </a:lnTo>
                  <a:lnTo>
                    <a:pt x="1307338" y="139585"/>
                  </a:lnTo>
                  <a:lnTo>
                    <a:pt x="1309585" y="136220"/>
                  </a:lnTo>
                  <a:lnTo>
                    <a:pt x="1318374" y="123024"/>
                  </a:lnTo>
                  <a:lnTo>
                    <a:pt x="1322235" y="101981"/>
                  </a:lnTo>
                  <a:lnTo>
                    <a:pt x="1322298" y="101625"/>
                  </a:lnTo>
                  <a:close/>
                </a:path>
                <a:path w="1400810" h="203200">
                  <a:moveTo>
                    <a:pt x="1400238" y="124929"/>
                  </a:moveTo>
                  <a:lnTo>
                    <a:pt x="1366748" y="90487"/>
                  </a:lnTo>
                  <a:lnTo>
                    <a:pt x="1359268" y="85178"/>
                  </a:lnTo>
                  <a:lnTo>
                    <a:pt x="1355090" y="80911"/>
                  </a:lnTo>
                  <a:lnTo>
                    <a:pt x="1353781" y="77216"/>
                  </a:lnTo>
                  <a:lnTo>
                    <a:pt x="1353781" y="72110"/>
                  </a:lnTo>
                  <a:lnTo>
                    <a:pt x="1358900" y="68478"/>
                  </a:lnTo>
                  <a:lnTo>
                    <a:pt x="1366951" y="68478"/>
                  </a:lnTo>
                  <a:lnTo>
                    <a:pt x="1372958" y="69037"/>
                  </a:lnTo>
                  <a:lnTo>
                    <a:pt x="1379855" y="70840"/>
                  </a:lnTo>
                  <a:lnTo>
                    <a:pt x="1387436" y="74002"/>
                  </a:lnTo>
                  <a:lnTo>
                    <a:pt x="1395501" y="78676"/>
                  </a:lnTo>
                  <a:lnTo>
                    <a:pt x="1395501" y="59372"/>
                  </a:lnTo>
                  <a:lnTo>
                    <a:pt x="1387944" y="55753"/>
                  </a:lnTo>
                  <a:lnTo>
                    <a:pt x="1380591" y="53136"/>
                  </a:lnTo>
                  <a:lnTo>
                    <a:pt x="1373378" y="51536"/>
                  </a:lnTo>
                  <a:lnTo>
                    <a:pt x="1366227" y="50990"/>
                  </a:lnTo>
                  <a:lnTo>
                    <a:pt x="1352791" y="52844"/>
                  </a:lnTo>
                  <a:lnTo>
                    <a:pt x="1342517" y="58191"/>
                  </a:lnTo>
                  <a:lnTo>
                    <a:pt x="1335938" y="66662"/>
                  </a:lnTo>
                  <a:lnTo>
                    <a:pt x="1333627" y="77939"/>
                  </a:lnTo>
                  <a:lnTo>
                    <a:pt x="1340891" y="94665"/>
                  </a:lnTo>
                  <a:lnTo>
                    <a:pt x="1356880" y="106578"/>
                  </a:lnTo>
                  <a:lnTo>
                    <a:pt x="1372870" y="116103"/>
                  </a:lnTo>
                  <a:lnTo>
                    <a:pt x="1380134" y="125666"/>
                  </a:lnTo>
                  <a:lnTo>
                    <a:pt x="1380134" y="132575"/>
                  </a:lnTo>
                  <a:lnTo>
                    <a:pt x="1373543" y="136220"/>
                  </a:lnTo>
                  <a:lnTo>
                    <a:pt x="1365491" y="136956"/>
                  </a:lnTo>
                  <a:lnTo>
                    <a:pt x="1358811" y="136131"/>
                  </a:lnTo>
                  <a:lnTo>
                    <a:pt x="1350987" y="133667"/>
                  </a:lnTo>
                  <a:lnTo>
                    <a:pt x="1342275" y="129578"/>
                  </a:lnTo>
                  <a:lnTo>
                    <a:pt x="1332890" y="123837"/>
                  </a:lnTo>
                  <a:lnTo>
                    <a:pt x="1332890" y="144957"/>
                  </a:lnTo>
                  <a:lnTo>
                    <a:pt x="1341983" y="149148"/>
                  </a:lnTo>
                  <a:lnTo>
                    <a:pt x="1350391" y="151980"/>
                  </a:lnTo>
                  <a:lnTo>
                    <a:pt x="1358646" y="153568"/>
                  </a:lnTo>
                  <a:lnTo>
                    <a:pt x="1367294" y="154063"/>
                  </a:lnTo>
                  <a:lnTo>
                    <a:pt x="1380477" y="151980"/>
                  </a:lnTo>
                  <a:lnTo>
                    <a:pt x="1390904" y="146062"/>
                  </a:lnTo>
                  <a:lnTo>
                    <a:pt x="1397762" y="136855"/>
                  </a:lnTo>
                  <a:lnTo>
                    <a:pt x="1400238" y="12492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83766" y="5851025"/>
              <a:ext cx="83449" cy="10089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298293" y="5848845"/>
              <a:ext cx="495300" cy="103505"/>
            </a:xfrm>
            <a:custGeom>
              <a:avLst/>
              <a:gdLst/>
              <a:ahLst/>
              <a:cxnLst/>
              <a:rect l="l" t="t" r="r" b="b"/>
              <a:pathLst>
                <a:path w="495300" h="103504">
                  <a:moveTo>
                    <a:pt x="83439" y="40068"/>
                  </a:moveTo>
                  <a:lnTo>
                    <a:pt x="80810" y="22440"/>
                  </a:lnTo>
                  <a:lnTo>
                    <a:pt x="73621" y="9931"/>
                  </a:lnTo>
                  <a:lnTo>
                    <a:pt x="62915" y="2476"/>
                  </a:lnTo>
                  <a:lnTo>
                    <a:pt x="49771" y="0"/>
                  </a:lnTo>
                  <a:lnTo>
                    <a:pt x="41529" y="1066"/>
                  </a:lnTo>
                  <a:lnTo>
                    <a:pt x="33566" y="4102"/>
                  </a:lnTo>
                  <a:lnTo>
                    <a:pt x="26276" y="8915"/>
                  </a:lnTo>
                  <a:lnTo>
                    <a:pt x="20104" y="15303"/>
                  </a:lnTo>
                  <a:lnTo>
                    <a:pt x="19761" y="15303"/>
                  </a:lnTo>
                  <a:lnTo>
                    <a:pt x="19761" y="2184"/>
                  </a:lnTo>
                  <a:lnTo>
                    <a:pt x="0" y="2184"/>
                  </a:lnTo>
                  <a:lnTo>
                    <a:pt x="0" y="100888"/>
                  </a:lnTo>
                  <a:lnTo>
                    <a:pt x="19761" y="100888"/>
                  </a:lnTo>
                  <a:lnTo>
                    <a:pt x="19761" y="30226"/>
                  </a:lnTo>
                  <a:lnTo>
                    <a:pt x="26250" y="23495"/>
                  </a:lnTo>
                  <a:lnTo>
                    <a:pt x="32283" y="18986"/>
                  </a:lnTo>
                  <a:lnTo>
                    <a:pt x="38176" y="16459"/>
                  </a:lnTo>
                  <a:lnTo>
                    <a:pt x="44259" y="15659"/>
                  </a:lnTo>
                  <a:lnTo>
                    <a:pt x="52463" y="17373"/>
                  </a:lnTo>
                  <a:lnTo>
                    <a:pt x="58699" y="22225"/>
                  </a:lnTo>
                  <a:lnTo>
                    <a:pt x="62674" y="29806"/>
                  </a:lnTo>
                  <a:lnTo>
                    <a:pt x="64071" y="39700"/>
                  </a:lnTo>
                  <a:lnTo>
                    <a:pt x="64071" y="100888"/>
                  </a:lnTo>
                  <a:lnTo>
                    <a:pt x="83439" y="100888"/>
                  </a:lnTo>
                  <a:lnTo>
                    <a:pt x="83439" y="40068"/>
                  </a:lnTo>
                  <a:close/>
                </a:path>
                <a:path w="495300" h="103504">
                  <a:moveTo>
                    <a:pt x="402704" y="83413"/>
                  </a:moveTo>
                  <a:lnTo>
                    <a:pt x="398310" y="86690"/>
                  </a:lnTo>
                  <a:lnTo>
                    <a:pt x="394258" y="88874"/>
                  </a:lnTo>
                  <a:lnTo>
                    <a:pt x="389864" y="88874"/>
                  </a:lnTo>
                  <a:lnTo>
                    <a:pt x="388747" y="87414"/>
                  </a:lnTo>
                  <a:lnTo>
                    <a:pt x="388747" y="52082"/>
                  </a:lnTo>
                  <a:lnTo>
                    <a:pt x="388747" y="32778"/>
                  </a:lnTo>
                  <a:lnTo>
                    <a:pt x="352526" y="0"/>
                  </a:lnTo>
                  <a:lnTo>
                    <a:pt x="342430" y="876"/>
                  </a:lnTo>
                  <a:lnTo>
                    <a:pt x="333578" y="3467"/>
                  </a:lnTo>
                  <a:lnTo>
                    <a:pt x="325958" y="7683"/>
                  </a:lnTo>
                  <a:lnTo>
                    <a:pt x="319595" y="13474"/>
                  </a:lnTo>
                  <a:lnTo>
                    <a:pt x="319595" y="34975"/>
                  </a:lnTo>
                  <a:lnTo>
                    <a:pt x="326974" y="27647"/>
                  </a:lnTo>
                  <a:lnTo>
                    <a:pt x="334784" y="22542"/>
                  </a:lnTo>
                  <a:lnTo>
                    <a:pt x="342861" y="19545"/>
                  </a:lnTo>
                  <a:lnTo>
                    <a:pt x="351066" y="18580"/>
                  </a:lnTo>
                  <a:lnTo>
                    <a:pt x="363118" y="18580"/>
                  </a:lnTo>
                  <a:lnTo>
                    <a:pt x="368973" y="23672"/>
                  </a:lnTo>
                  <a:lnTo>
                    <a:pt x="368973" y="41529"/>
                  </a:lnTo>
                  <a:lnTo>
                    <a:pt x="368973" y="52082"/>
                  </a:lnTo>
                  <a:lnTo>
                    <a:pt x="368973" y="80860"/>
                  </a:lnTo>
                  <a:lnTo>
                    <a:pt x="363512" y="85966"/>
                  </a:lnTo>
                  <a:lnTo>
                    <a:pt x="358000" y="89242"/>
                  </a:lnTo>
                  <a:lnTo>
                    <a:pt x="343357" y="89242"/>
                  </a:lnTo>
                  <a:lnTo>
                    <a:pt x="337502" y="83413"/>
                  </a:lnTo>
                  <a:lnTo>
                    <a:pt x="337502" y="75399"/>
                  </a:lnTo>
                  <a:lnTo>
                    <a:pt x="340055" y="67652"/>
                  </a:lnTo>
                  <a:lnTo>
                    <a:pt x="346925" y="61556"/>
                  </a:lnTo>
                  <a:lnTo>
                    <a:pt x="356958" y="56553"/>
                  </a:lnTo>
                  <a:lnTo>
                    <a:pt x="368973" y="52082"/>
                  </a:lnTo>
                  <a:lnTo>
                    <a:pt x="368973" y="41529"/>
                  </a:lnTo>
                  <a:lnTo>
                    <a:pt x="328676" y="57962"/>
                  </a:lnTo>
                  <a:lnTo>
                    <a:pt x="317741" y="78676"/>
                  </a:lnTo>
                  <a:lnTo>
                    <a:pt x="319366" y="87414"/>
                  </a:lnTo>
                  <a:lnTo>
                    <a:pt x="319455" y="87871"/>
                  </a:lnTo>
                  <a:lnTo>
                    <a:pt x="324319" y="95656"/>
                  </a:lnTo>
                  <a:lnTo>
                    <a:pt x="331939" y="101053"/>
                  </a:lnTo>
                  <a:lnTo>
                    <a:pt x="341896" y="103073"/>
                  </a:lnTo>
                  <a:lnTo>
                    <a:pt x="348754" y="102463"/>
                  </a:lnTo>
                  <a:lnTo>
                    <a:pt x="355536" y="100571"/>
                  </a:lnTo>
                  <a:lnTo>
                    <a:pt x="362191" y="97396"/>
                  </a:lnTo>
                  <a:lnTo>
                    <a:pt x="368642" y="92875"/>
                  </a:lnTo>
                  <a:lnTo>
                    <a:pt x="370446" y="99796"/>
                  </a:lnTo>
                  <a:lnTo>
                    <a:pt x="375221" y="103073"/>
                  </a:lnTo>
                  <a:lnTo>
                    <a:pt x="389864" y="103073"/>
                  </a:lnTo>
                  <a:lnTo>
                    <a:pt x="393865" y="101257"/>
                  </a:lnTo>
                  <a:lnTo>
                    <a:pt x="402704" y="95427"/>
                  </a:lnTo>
                  <a:lnTo>
                    <a:pt x="402704" y="92875"/>
                  </a:lnTo>
                  <a:lnTo>
                    <a:pt x="402704" y="89242"/>
                  </a:lnTo>
                  <a:lnTo>
                    <a:pt x="402704" y="88874"/>
                  </a:lnTo>
                  <a:lnTo>
                    <a:pt x="402704" y="83413"/>
                  </a:lnTo>
                  <a:close/>
                </a:path>
                <a:path w="495300" h="103504">
                  <a:moveTo>
                    <a:pt x="494931" y="11658"/>
                  </a:moveTo>
                  <a:lnTo>
                    <a:pt x="488950" y="6604"/>
                  </a:lnTo>
                  <a:lnTo>
                    <a:pt x="483031" y="2959"/>
                  </a:lnTo>
                  <a:lnTo>
                    <a:pt x="477100" y="749"/>
                  </a:lnTo>
                  <a:lnTo>
                    <a:pt x="471119" y="0"/>
                  </a:lnTo>
                  <a:lnTo>
                    <a:pt x="464197" y="1409"/>
                  </a:lnTo>
                  <a:lnTo>
                    <a:pt x="457136" y="5829"/>
                  </a:lnTo>
                  <a:lnTo>
                    <a:pt x="449922" y="13525"/>
                  </a:lnTo>
                  <a:lnTo>
                    <a:pt x="442569" y="24765"/>
                  </a:lnTo>
                  <a:lnTo>
                    <a:pt x="442226" y="24765"/>
                  </a:lnTo>
                  <a:lnTo>
                    <a:pt x="442226" y="2184"/>
                  </a:lnTo>
                  <a:lnTo>
                    <a:pt x="422465" y="2184"/>
                  </a:lnTo>
                  <a:lnTo>
                    <a:pt x="422465" y="100888"/>
                  </a:lnTo>
                  <a:lnTo>
                    <a:pt x="442226" y="100888"/>
                  </a:lnTo>
                  <a:lnTo>
                    <a:pt x="442226" y="49174"/>
                  </a:lnTo>
                  <a:lnTo>
                    <a:pt x="444093" y="37376"/>
                  </a:lnTo>
                  <a:lnTo>
                    <a:pt x="449224" y="27774"/>
                  </a:lnTo>
                  <a:lnTo>
                    <a:pt x="456882" y="21310"/>
                  </a:lnTo>
                  <a:lnTo>
                    <a:pt x="466382" y="18935"/>
                  </a:lnTo>
                  <a:lnTo>
                    <a:pt x="470776" y="18935"/>
                  </a:lnTo>
                  <a:lnTo>
                    <a:pt x="478434" y="22948"/>
                  </a:lnTo>
                  <a:lnTo>
                    <a:pt x="484682" y="28409"/>
                  </a:lnTo>
                  <a:lnTo>
                    <a:pt x="494931" y="116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6467475"/>
              <a:ext cx="9144000" cy="39052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0" y="6524625"/>
              <a:ext cx="9144000" cy="323850"/>
            </a:xfrm>
            <a:custGeom>
              <a:avLst/>
              <a:gdLst/>
              <a:ahLst/>
              <a:cxnLst/>
              <a:rect l="l" t="t" r="r" b="b"/>
              <a:pathLst>
                <a:path w="9144000" h="323850">
                  <a:moveTo>
                    <a:pt x="9144000" y="0"/>
                  </a:moveTo>
                  <a:lnTo>
                    <a:pt x="0" y="0"/>
                  </a:lnTo>
                  <a:lnTo>
                    <a:pt x="0" y="323850"/>
                  </a:lnTo>
                  <a:lnTo>
                    <a:pt x="9144000" y="3238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425700" y="3911536"/>
            <a:ext cx="5202555" cy="1212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>
                <a:latin typeface="Times New Roman"/>
                <a:cs typeface="Times New Roman"/>
              </a:rPr>
              <a:t>©2024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Beatriz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Polo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Recuero.</a:t>
            </a:r>
            <a:endParaRPr sz="1250">
              <a:latin typeface="Times New Roman"/>
              <a:cs typeface="Times New Roman"/>
            </a:endParaRPr>
          </a:p>
          <a:p>
            <a:pPr marL="12700" marR="346710">
              <a:lnSpc>
                <a:spcPct val="100000"/>
              </a:lnSpc>
              <a:spcBef>
                <a:spcPts val="80"/>
              </a:spcBef>
            </a:pPr>
            <a:r>
              <a:rPr dirty="0" sz="1250">
                <a:latin typeface="Times New Roman"/>
                <a:cs typeface="Times New Roman"/>
              </a:rPr>
              <a:t>Presentaciones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la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asignatura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Educación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Física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semipresencial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(URJC). </a:t>
            </a:r>
            <a:r>
              <a:rPr dirty="0" sz="1250">
                <a:latin typeface="Times New Roman"/>
                <a:cs typeface="Times New Roman"/>
              </a:rPr>
              <a:t>Algunos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derechos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reservados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5200"/>
              </a:lnSpc>
            </a:pPr>
            <a:r>
              <a:rPr dirty="0" sz="1250">
                <a:latin typeface="Times New Roman"/>
                <a:cs typeface="Times New Roman"/>
              </a:rPr>
              <a:t>Este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documento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distribuye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bajo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la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licencia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“Atribución-Compartir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Igual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4.0 </a:t>
            </a:r>
            <a:r>
              <a:rPr dirty="0" sz="1250">
                <a:latin typeface="Times New Roman"/>
                <a:cs typeface="Times New Roman"/>
              </a:rPr>
              <a:t>Internacional”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Creative</a:t>
            </a:r>
            <a:r>
              <a:rPr dirty="0" sz="1250" spc="2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Commons,</a:t>
            </a:r>
            <a:r>
              <a:rPr dirty="0" sz="1250" spc="17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disponible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en </a:t>
            </a:r>
            <a:r>
              <a:rPr dirty="0" sz="1250">
                <a:latin typeface="Times New Roman"/>
                <a:cs typeface="Times New Roman"/>
              </a:rPr>
              <a:t>https://creativecommons.org/licenses/by-</a:t>
            </a:r>
            <a:r>
              <a:rPr dirty="0" sz="1250" spc="-10">
                <a:latin typeface="Times New Roman"/>
                <a:cs typeface="Times New Roman"/>
              </a:rPr>
              <a:t>sa/4.0/deed.es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600825" y="4857750"/>
            <a:ext cx="781050" cy="266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2024-12-17T14:36:40Z</dcterms:created>
  <dcterms:modified xsi:type="dcterms:W3CDTF">2024-12-17T14:36:40Z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2024-11-04T00:00:00Z</vt:filetime>
  </property>
  <property fmtid="{D5CDD505-2E9C-101B-9397-08002B2CF9AE}" pid="3" name="Creator">
    <vt:lpwstr>Acrobat PDFMaker 24 para PowerPoint</vt:lpwstr>
  </property>
  <property fmtid="{D5CDD505-2E9C-101B-9397-08002B2CF9AE}" pid="4" name="LastSaved">
    <vt:filetime>2024-12-17T00:00:00Z</vt:filetime>
  </property>
  <property fmtid="{D5CDD505-2E9C-101B-9397-08002B2CF9AE}" pid="5" name="Producer">
    <vt:lpwstr>Adobe Acrobat Pro (32-bit) 24.3.20180</vt:lpwstr>
  </property>
</Properties>
</file>