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98" r:id="rId2"/>
    <p:sldId id="299" r:id="rId3"/>
    <p:sldId id="300" r:id="rId4"/>
    <p:sldId id="301" r:id="rId5"/>
    <p:sldId id="302" r:id="rId6"/>
    <p:sldId id="303" r:id="rId7"/>
    <p:sldId id="304" r:id="rId8"/>
    <p:sldId id="307" r:id="rId9"/>
    <p:sldId id="305" r:id="rId10"/>
    <p:sldId id="306" r:id="rId11"/>
    <p:sldId id="322" r:id="rId12"/>
    <p:sldId id="323" r:id="rId13"/>
    <p:sldId id="324" r:id="rId14"/>
    <p:sldId id="325" r:id="rId15"/>
    <p:sldId id="326" r:id="rId16"/>
    <p:sldId id="327" r:id="rId17"/>
    <p:sldId id="328" r:id="rId18"/>
    <p:sldId id="329" r:id="rId19"/>
    <p:sldId id="330" r:id="rId20"/>
    <p:sldId id="321" r:id="rId21"/>
    <p:sldId id="308" r:id="rId22"/>
    <p:sldId id="309" r:id="rId23"/>
    <p:sldId id="310" r:id="rId24"/>
    <p:sldId id="311" r:id="rId25"/>
    <p:sldId id="312" r:id="rId26"/>
    <p:sldId id="313" r:id="rId27"/>
    <p:sldId id="314" r:id="rId28"/>
    <p:sldId id="315" r:id="rId29"/>
    <p:sldId id="316" r:id="rId30"/>
    <p:sldId id="317" r:id="rId31"/>
    <p:sldId id="318" r:id="rId32"/>
    <p:sldId id="319" r:id="rId33"/>
    <p:sldId id="320" r:id="rId34"/>
    <p:sldId id="344" r:id="rId35"/>
    <p:sldId id="345" r:id="rId36"/>
    <p:sldId id="346" r:id="rId37"/>
    <p:sldId id="347" r:id="rId38"/>
    <p:sldId id="331" r:id="rId39"/>
    <p:sldId id="332" r:id="rId40"/>
    <p:sldId id="333" r:id="rId41"/>
    <p:sldId id="348" r:id="rId42"/>
    <p:sldId id="334" r:id="rId43"/>
    <p:sldId id="349" r:id="rId44"/>
    <p:sldId id="335" r:id="rId45"/>
    <p:sldId id="336" r:id="rId46"/>
    <p:sldId id="350" r:id="rId47"/>
    <p:sldId id="337" r:id="rId48"/>
    <p:sldId id="351" r:id="rId49"/>
    <p:sldId id="338" r:id="rId50"/>
    <p:sldId id="339" r:id="rId51"/>
    <p:sldId id="340" r:id="rId52"/>
    <p:sldId id="341" r:id="rId53"/>
    <p:sldId id="352" r:id="rId54"/>
    <p:sldId id="342" r:id="rId55"/>
    <p:sldId id="353" r:id="rId56"/>
    <p:sldId id="343" r:id="rId57"/>
    <p:sldId id="354" r:id="rId58"/>
    <p:sldId id="256" r:id="rId59"/>
    <p:sldId id="257" r:id="rId60"/>
    <p:sldId id="264" r:id="rId61"/>
    <p:sldId id="265" r:id="rId62"/>
    <p:sldId id="258" r:id="rId63"/>
    <p:sldId id="259" r:id="rId64"/>
    <p:sldId id="266" r:id="rId65"/>
    <p:sldId id="260" r:id="rId66"/>
    <p:sldId id="267" r:id="rId67"/>
    <p:sldId id="261" r:id="rId68"/>
    <p:sldId id="285" r:id="rId69"/>
    <p:sldId id="268" r:id="rId70"/>
    <p:sldId id="269" r:id="rId71"/>
    <p:sldId id="270" r:id="rId72"/>
    <p:sldId id="286" r:id="rId73"/>
    <p:sldId id="287" r:id="rId74"/>
    <p:sldId id="262" r:id="rId75"/>
    <p:sldId id="272" r:id="rId76"/>
    <p:sldId id="263" r:id="rId77"/>
    <p:sldId id="273" r:id="rId78"/>
    <p:sldId id="274" r:id="rId79"/>
    <p:sldId id="281" r:id="rId80"/>
    <p:sldId id="290" r:id="rId81"/>
    <p:sldId id="282" r:id="rId82"/>
    <p:sldId id="289" r:id="rId83"/>
    <p:sldId id="283" r:id="rId84"/>
    <p:sldId id="288" r:id="rId85"/>
    <p:sldId id="284" r:id="rId86"/>
    <p:sldId id="275" r:id="rId87"/>
    <p:sldId id="276" r:id="rId88"/>
    <p:sldId id="277" r:id="rId89"/>
    <p:sldId id="278" r:id="rId90"/>
    <p:sldId id="279" r:id="rId91"/>
    <p:sldId id="280" r:id="rId92"/>
    <p:sldId id="291" r:id="rId93"/>
    <p:sldId id="292" r:id="rId94"/>
    <p:sldId id="293" r:id="rId95"/>
    <p:sldId id="294" r:id="rId96"/>
    <p:sldId id="295" r:id="rId97"/>
    <p:sldId id="296" r:id="rId98"/>
    <p:sldId id="297" r:id="rId9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319088" y="1752600"/>
            <a:ext cx="8824912" cy="5129213"/>
            <a:chOff x="201" y="1104"/>
            <a:chExt cx="5559" cy="3231"/>
          </a:xfrm>
        </p:grpSpPr>
        <p:sp>
          <p:nvSpPr>
            <p:cNvPr id="5"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pPr>
                <a:defRPr/>
              </a:pPr>
              <a:endParaRPr lang="es-ES"/>
            </a:p>
          </p:txBody>
        </p:sp>
        <p:sp>
          <p:nvSpPr>
            <p:cNvPr id="6"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es-ES"/>
            </a:p>
          </p:txBody>
        </p:sp>
        <p:sp>
          <p:nvSpPr>
            <p:cNvPr id="7"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es-ES"/>
            </a:p>
          </p:txBody>
        </p:sp>
        <p:sp>
          <p:nvSpPr>
            <p:cNvPr id="8"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es-ES"/>
            </a:p>
          </p:txBody>
        </p:sp>
        <p:sp>
          <p:nvSpPr>
            <p:cNvPr id="9"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es-ES"/>
            </a:p>
          </p:txBody>
        </p:sp>
        <p:sp>
          <p:nvSpPr>
            <p:cNvPr id="10"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es-ES"/>
            </a:p>
          </p:txBody>
        </p:sp>
      </p:grpSp>
      <p:sp>
        <p:nvSpPr>
          <p:cNvPr id="5129"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es-ES"/>
              <a:t>Haga clic para cambiar el estilo de título	</a:t>
            </a:r>
          </a:p>
        </p:txBody>
      </p:sp>
      <p:sp>
        <p:nvSpPr>
          <p:cNvPr id="5130"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es-ES"/>
              <a:t>Haga clic para modificar el estilo de subtítulo del patrón</a:t>
            </a:r>
          </a:p>
        </p:txBody>
      </p:sp>
      <p:sp>
        <p:nvSpPr>
          <p:cNvPr id="11" name="Rectangle 11"/>
          <p:cNvSpPr>
            <a:spLocks noGrp="1" noChangeArrowheads="1"/>
          </p:cNvSpPr>
          <p:nvPr>
            <p:ph type="dt" sz="quarter" idx="10"/>
          </p:nvPr>
        </p:nvSpPr>
        <p:spPr>
          <a:xfrm>
            <a:off x="990600" y="6245225"/>
            <a:ext cx="1901825" cy="476250"/>
          </a:xfrm>
        </p:spPr>
        <p:txBody>
          <a:bodyPr/>
          <a:lstStyle>
            <a:lvl1pPr>
              <a:defRPr/>
            </a:lvl1pPr>
          </a:lstStyle>
          <a:p>
            <a:pPr>
              <a:defRPr/>
            </a:pPr>
            <a:endParaRPr lang="es-ES"/>
          </a:p>
        </p:txBody>
      </p:sp>
      <p:sp>
        <p:nvSpPr>
          <p:cNvPr id="12" name="Rectangle 12"/>
          <p:cNvSpPr>
            <a:spLocks noGrp="1" noChangeArrowheads="1"/>
          </p:cNvSpPr>
          <p:nvPr>
            <p:ph type="ftr" sz="quarter" idx="11"/>
          </p:nvPr>
        </p:nvSpPr>
        <p:spPr>
          <a:xfrm>
            <a:off x="3468688" y="6245225"/>
            <a:ext cx="2895600" cy="476250"/>
          </a:xfrm>
        </p:spPr>
        <p:txBody>
          <a:bodyPr/>
          <a:lstStyle>
            <a:lvl1pPr>
              <a:defRPr/>
            </a:lvl1pPr>
          </a:lstStyle>
          <a:p>
            <a:pPr>
              <a:defRPr/>
            </a:pPr>
            <a:endParaRPr lang="es-ES"/>
          </a:p>
        </p:txBody>
      </p:sp>
      <p:sp>
        <p:nvSpPr>
          <p:cNvPr id="13" name="Rectangle 13"/>
          <p:cNvSpPr>
            <a:spLocks noGrp="1" noChangeArrowheads="1"/>
          </p:cNvSpPr>
          <p:nvPr>
            <p:ph type="sldNum" sz="quarter" idx="12"/>
          </p:nvPr>
        </p:nvSpPr>
        <p:spPr/>
        <p:txBody>
          <a:bodyPr/>
          <a:lstStyle>
            <a:lvl1pPr>
              <a:defRPr/>
            </a:lvl1pPr>
          </a:lstStyle>
          <a:p>
            <a:pPr>
              <a:defRPr/>
            </a:pPr>
            <a:fld id="{7913D6DE-0112-4E5F-B209-64303A72F6AE}"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1F21A43C-C293-4DEA-A04E-AC78AD07AF6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8463" y="244475"/>
            <a:ext cx="2097087"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44475"/>
            <a:ext cx="6138863"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D344DF46-F135-4917-9B48-47AC9A9C7B61}"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4E966E6D-34B3-4163-8C5E-9769514E06ED}"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9536BC77-2058-47A2-9306-3645ED3414DA}"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4588553D-429E-4CF3-85EE-30E58116475F}"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11"/>
          <p:cNvSpPr>
            <a:spLocks noGrp="1" noChangeArrowheads="1"/>
          </p:cNvSpPr>
          <p:nvPr>
            <p:ph type="dt" sz="half" idx="10"/>
          </p:nvPr>
        </p:nvSpPr>
        <p:spPr>
          <a:ln/>
        </p:spPr>
        <p:txBody>
          <a:bodyPr/>
          <a:lstStyle>
            <a:lvl1pPr>
              <a:defRPr/>
            </a:lvl1pPr>
          </a:lstStyle>
          <a:p>
            <a:pPr>
              <a:defRPr/>
            </a:pPr>
            <a:endParaRPr lang="es-ES"/>
          </a:p>
        </p:txBody>
      </p:sp>
      <p:sp>
        <p:nvSpPr>
          <p:cNvPr id="8" name="Rectangle 12"/>
          <p:cNvSpPr>
            <a:spLocks noGrp="1" noChangeArrowheads="1"/>
          </p:cNvSpPr>
          <p:nvPr>
            <p:ph type="ftr" sz="quarter" idx="11"/>
          </p:nvPr>
        </p:nvSpPr>
        <p:spPr>
          <a:ln/>
        </p:spPr>
        <p:txBody>
          <a:bodyPr/>
          <a:lstStyle>
            <a:lvl1pPr>
              <a:defRPr/>
            </a:lvl1pPr>
          </a:lstStyle>
          <a:p>
            <a:pPr>
              <a:defRPr/>
            </a:pPr>
            <a:endParaRPr lang="es-ES"/>
          </a:p>
        </p:txBody>
      </p:sp>
      <p:sp>
        <p:nvSpPr>
          <p:cNvPr id="9" name="Rectangle 13"/>
          <p:cNvSpPr>
            <a:spLocks noGrp="1" noChangeArrowheads="1"/>
          </p:cNvSpPr>
          <p:nvPr>
            <p:ph type="sldNum" sz="quarter" idx="12"/>
          </p:nvPr>
        </p:nvSpPr>
        <p:spPr>
          <a:ln/>
        </p:spPr>
        <p:txBody>
          <a:bodyPr/>
          <a:lstStyle>
            <a:lvl1pPr>
              <a:defRPr/>
            </a:lvl1pPr>
          </a:lstStyle>
          <a:p>
            <a:pPr>
              <a:defRPr/>
            </a:pPr>
            <a:fld id="{F737480E-6FCE-4ACE-9E99-C0A9AC662AF2}"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11"/>
          <p:cNvSpPr>
            <a:spLocks noGrp="1" noChangeArrowheads="1"/>
          </p:cNvSpPr>
          <p:nvPr>
            <p:ph type="dt" sz="half" idx="10"/>
          </p:nvPr>
        </p:nvSpPr>
        <p:spPr>
          <a:ln/>
        </p:spPr>
        <p:txBody>
          <a:bodyPr/>
          <a:lstStyle>
            <a:lvl1pPr>
              <a:defRPr/>
            </a:lvl1pPr>
          </a:lstStyle>
          <a:p>
            <a:pPr>
              <a:defRPr/>
            </a:pPr>
            <a:endParaRPr lang="es-ES"/>
          </a:p>
        </p:txBody>
      </p:sp>
      <p:sp>
        <p:nvSpPr>
          <p:cNvPr id="4" name="Rectangle 12"/>
          <p:cNvSpPr>
            <a:spLocks noGrp="1" noChangeArrowheads="1"/>
          </p:cNvSpPr>
          <p:nvPr>
            <p:ph type="ftr" sz="quarter" idx="11"/>
          </p:nvPr>
        </p:nvSpPr>
        <p:spPr>
          <a:ln/>
        </p:spPr>
        <p:txBody>
          <a:bodyPr/>
          <a:lstStyle>
            <a:lvl1pPr>
              <a:defRPr/>
            </a:lvl1pPr>
          </a:lstStyle>
          <a:p>
            <a:pPr>
              <a:defRPr/>
            </a:pPr>
            <a:endParaRPr lang="es-ES"/>
          </a:p>
        </p:txBody>
      </p:sp>
      <p:sp>
        <p:nvSpPr>
          <p:cNvPr id="5" name="Rectangle 13"/>
          <p:cNvSpPr>
            <a:spLocks noGrp="1" noChangeArrowheads="1"/>
          </p:cNvSpPr>
          <p:nvPr>
            <p:ph type="sldNum" sz="quarter" idx="12"/>
          </p:nvPr>
        </p:nvSpPr>
        <p:spPr>
          <a:ln/>
        </p:spPr>
        <p:txBody>
          <a:bodyPr/>
          <a:lstStyle>
            <a:lvl1pPr>
              <a:defRPr/>
            </a:lvl1pPr>
          </a:lstStyle>
          <a:p>
            <a:pPr>
              <a:defRPr/>
            </a:pPr>
            <a:fld id="{89E86F99-03FC-439E-9633-65CE9E176524}"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s-ES"/>
          </a:p>
        </p:txBody>
      </p:sp>
      <p:sp>
        <p:nvSpPr>
          <p:cNvPr id="3" name="Rectangle 12"/>
          <p:cNvSpPr>
            <a:spLocks noGrp="1" noChangeArrowheads="1"/>
          </p:cNvSpPr>
          <p:nvPr>
            <p:ph type="ftr" sz="quarter" idx="11"/>
          </p:nvPr>
        </p:nvSpPr>
        <p:spPr>
          <a:ln/>
        </p:spPr>
        <p:txBody>
          <a:bodyPr/>
          <a:lstStyle>
            <a:lvl1pPr>
              <a:defRPr/>
            </a:lvl1pPr>
          </a:lstStyle>
          <a:p>
            <a:pPr>
              <a:defRPr/>
            </a:pPr>
            <a:endParaRPr lang="es-ES"/>
          </a:p>
        </p:txBody>
      </p:sp>
      <p:sp>
        <p:nvSpPr>
          <p:cNvPr id="4" name="Rectangle 13"/>
          <p:cNvSpPr>
            <a:spLocks noGrp="1" noChangeArrowheads="1"/>
          </p:cNvSpPr>
          <p:nvPr>
            <p:ph type="sldNum" sz="quarter" idx="12"/>
          </p:nvPr>
        </p:nvSpPr>
        <p:spPr>
          <a:ln/>
        </p:spPr>
        <p:txBody>
          <a:bodyPr/>
          <a:lstStyle>
            <a:lvl1pPr>
              <a:defRPr/>
            </a:lvl1pPr>
          </a:lstStyle>
          <a:p>
            <a:pPr>
              <a:defRPr/>
            </a:pPr>
            <a:fld id="{8858B149-46CC-40B5-9968-BFA2552DE987}"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15F4850C-67FF-4244-B0F1-030E6C0BF58A}"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509153CF-5442-492F-8189-C8EF8E5B751F}"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19088" y="1828800"/>
            <a:ext cx="8824912" cy="5029200"/>
            <a:chOff x="201" y="1152"/>
            <a:chExt cx="5559" cy="3168"/>
          </a:xfrm>
        </p:grpSpPr>
        <p:sp>
          <p:nvSpPr>
            <p:cNvPr id="4099"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es-ES"/>
            </a:p>
          </p:txBody>
        </p:sp>
        <p:sp>
          <p:nvSpPr>
            <p:cNvPr id="4100"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pPr>
                <a:defRPr/>
              </a:pPr>
              <a:endParaRPr lang="es-ES"/>
            </a:p>
          </p:txBody>
        </p:sp>
        <p:sp>
          <p:nvSpPr>
            <p:cNvPr id="4101"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pPr>
                <a:defRPr/>
              </a:pPr>
              <a:endParaRPr lang="es-ES"/>
            </a:p>
          </p:txBody>
        </p:sp>
        <p:sp>
          <p:nvSpPr>
            <p:cNvPr id="4102"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es-ES"/>
            </a:p>
          </p:txBody>
        </p:sp>
        <p:sp>
          <p:nvSpPr>
            <p:cNvPr id="4103"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s-ES"/>
            </a:p>
          </p:txBody>
        </p:sp>
        <p:sp>
          <p:nvSpPr>
            <p:cNvPr id="4104"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es-ES"/>
            </a:p>
          </p:txBody>
        </p:sp>
        <p:sp>
          <p:nvSpPr>
            <p:cNvPr id="4105"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es-ES"/>
            </a:p>
          </p:txBody>
        </p:sp>
        <p:sp>
          <p:nvSpPr>
            <p:cNvPr id="4106"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pPr>
                <a:defRPr/>
              </a:pPr>
              <a:endParaRPr lang="es-ES"/>
            </a:p>
          </p:txBody>
        </p:sp>
      </p:grpSp>
      <p:sp>
        <p:nvSpPr>
          <p:cNvPr id="4107"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000000"/>
                  </a:outerShdw>
                </a:effectLst>
              </a:defRPr>
            </a:lvl1pPr>
          </a:lstStyle>
          <a:p>
            <a:pPr>
              <a:defRPr/>
            </a:pPr>
            <a:endParaRPr lang="es-ES"/>
          </a:p>
        </p:txBody>
      </p:sp>
      <p:sp>
        <p:nvSpPr>
          <p:cNvPr id="4108"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000000"/>
                  </a:outerShdw>
                </a:effectLst>
              </a:defRPr>
            </a:lvl1pPr>
          </a:lstStyle>
          <a:p>
            <a:pPr>
              <a:defRPr/>
            </a:pPr>
            <a:endParaRPr lang="es-ES"/>
          </a:p>
        </p:txBody>
      </p:sp>
      <p:sp>
        <p:nvSpPr>
          <p:cNvPr id="4109"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000000"/>
                  </a:outerShdw>
                </a:effectLst>
              </a:defRPr>
            </a:lvl1pPr>
          </a:lstStyle>
          <a:p>
            <a:pPr>
              <a:defRPr/>
            </a:pPr>
            <a:fld id="{97E3C7B4-ECEA-41B1-B1F0-3F715175D885}" type="slidenum">
              <a:rPr lang="es-ES"/>
              <a:pPr>
                <a:defRPr/>
              </a:pPr>
              <a:t>‹Nº›</a:t>
            </a:fld>
            <a:endParaRPr lang="es-ES"/>
          </a:p>
        </p:txBody>
      </p:sp>
      <p:sp>
        <p:nvSpPr>
          <p:cNvPr id="4110"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4111"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dk2" tx1="lt1" bg2="dk1" tx2="lt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Lst>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90600" y="1196752"/>
            <a:ext cx="7772400" cy="2444973"/>
          </a:xfrm>
        </p:spPr>
        <p:txBody>
          <a:bodyPr/>
          <a:lstStyle/>
          <a:p>
            <a:pPr eaLnBrk="1" hangingPunct="1">
              <a:defRPr/>
            </a:pPr>
            <a:r>
              <a:rPr lang="es-ES_tradnl" dirty="0" smtClean="0"/>
              <a:t>DEFINIR LA GLOBALIZACIÓN</a:t>
            </a:r>
            <a:endParaRPr lang="es-ES" dirty="0"/>
          </a:p>
        </p:txBody>
      </p:sp>
      <p:sp>
        <p:nvSpPr>
          <p:cNvPr id="2051" name="Rectangle 3"/>
          <p:cNvSpPr>
            <a:spLocks noGrp="1" noChangeArrowheads="1"/>
          </p:cNvSpPr>
          <p:nvPr>
            <p:ph type="subTitle" idx="1"/>
          </p:nvPr>
        </p:nvSpPr>
        <p:spPr/>
        <p:txBody>
          <a:bodyPr/>
          <a:lstStyle/>
          <a:p>
            <a:pPr eaLnBrk="1" hangingPunct="1">
              <a:defRPr/>
            </a:pPr>
            <a:r>
              <a:rPr lang="es-ES_tradnl" dirty="0"/>
              <a:t>Tema </a:t>
            </a:r>
            <a:r>
              <a:rPr lang="es-ES_tradnl" dirty="0" smtClean="0"/>
              <a:t>1</a:t>
            </a:r>
            <a:endParaRPr lang="es-ES_tradnl" dirty="0"/>
          </a:p>
          <a:p>
            <a:pPr eaLnBrk="1" hangingPunct="1">
              <a:defRPr/>
            </a:pP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UNOS CONCEPTOS PREVIOS</a:t>
            </a:r>
            <a:endParaRPr lang="es-ES" sz="3500" dirty="0"/>
          </a:p>
        </p:txBody>
      </p:sp>
      <p:sp>
        <p:nvSpPr>
          <p:cNvPr id="7171" name="Rectangle 3"/>
          <p:cNvSpPr>
            <a:spLocks noGrp="1" noRot="1" noChangeArrowheads="1"/>
          </p:cNvSpPr>
          <p:nvPr>
            <p:ph type="body" idx="1"/>
          </p:nvPr>
        </p:nvSpPr>
        <p:spPr>
          <a:xfrm>
            <a:off x="0" y="980728"/>
            <a:ext cx="9144000" cy="5877273"/>
          </a:xfrm>
        </p:spPr>
        <p:txBody>
          <a:bodyPr/>
          <a:lstStyle/>
          <a:p>
            <a:pPr algn="just" eaLnBrk="1" hangingPunct="1">
              <a:defRPr/>
            </a:pPr>
            <a:r>
              <a:rPr lang="es-ES_tradnl" sz="2200" dirty="0" smtClean="0"/>
              <a:t>La Democracia Liberal es un sistema político. Planificación, mercado y capitalismo  expresan un sistema económico. Aún cuando puedan entrecruzarse, </a:t>
            </a:r>
            <a:r>
              <a:rPr lang="es-ES_tradnl" sz="2200" b="1" dirty="0" smtClean="0"/>
              <a:t>un sistema político y un sistema económico no son lo mismo.</a:t>
            </a:r>
          </a:p>
          <a:p>
            <a:pPr algn="just" eaLnBrk="1" hangingPunct="1">
              <a:defRPr/>
            </a:pPr>
            <a:endParaRPr lang="es-ES_tradnl" sz="2200" i="1" dirty="0"/>
          </a:p>
          <a:p>
            <a:pPr algn="just" eaLnBrk="1" hangingPunct="1">
              <a:defRPr/>
            </a:pPr>
            <a:r>
              <a:rPr lang="es-ES_tradnl" sz="2200" dirty="0" smtClean="0"/>
              <a:t>Economía planificada vs. Economía de mercado. Son antitéticas: en una economía planificada, el Estado sustituye al mercado. Este es el sistema económico </a:t>
            </a:r>
            <a:r>
              <a:rPr lang="es-ES_tradnl" sz="2200" b="1" dirty="0" smtClean="0"/>
              <a:t>comunista </a:t>
            </a:r>
            <a:r>
              <a:rPr lang="es-ES_tradnl" sz="2200" dirty="0" smtClean="0"/>
              <a:t>inventando, no por Marx, sino por Stalin.</a:t>
            </a:r>
          </a:p>
          <a:p>
            <a:pPr algn="just" eaLnBrk="1" hangingPunct="1">
              <a:defRPr/>
            </a:pPr>
            <a:endParaRPr lang="es-ES_tradnl" sz="2200" dirty="0" smtClean="0"/>
          </a:p>
          <a:p>
            <a:pPr algn="just" eaLnBrk="1" hangingPunct="1">
              <a:defRPr/>
            </a:pPr>
            <a:r>
              <a:rPr lang="es-ES_tradnl" sz="2200" dirty="0" smtClean="0"/>
              <a:t>Su </a:t>
            </a:r>
            <a:r>
              <a:rPr lang="es-ES_tradnl" sz="2200" b="1" dirty="0" smtClean="0"/>
              <a:t>fracaso</a:t>
            </a:r>
            <a:r>
              <a:rPr lang="es-ES_tradnl" sz="2200" dirty="0" smtClean="0"/>
              <a:t>: impide el “cálculo económico” y la minimización de costes. Como no hay mercado libre, no pueden saberse costes y precios, ni establecerse las necesidades o las demandas de los consumidores. Al no haber beneficio, tampoco existe incentivo alguno racional para los productores. No existe ni libertad de opción, ni siquiera para escoger ocupación.</a:t>
            </a:r>
          </a:p>
          <a:p>
            <a:pPr algn="just" eaLnBrk="1" hangingPunct="1">
              <a:buNone/>
              <a:defRPr/>
            </a:pPr>
            <a:endParaRPr lang="es-ES_tradnl" sz="2800" dirty="0" smtClean="0"/>
          </a:p>
          <a:p>
            <a:pPr eaLnBrk="1" hangingPunct="1">
              <a:defRPr/>
            </a:pPr>
            <a:endParaRPr lang="es-ES"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UNOS CONCEPTOS PREVIOS</a:t>
            </a:r>
            <a:endParaRPr lang="es-ES" sz="3500" dirty="0"/>
          </a:p>
        </p:txBody>
      </p:sp>
      <p:sp>
        <p:nvSpPr>
          <p:cNvPr id="7171" name="Rectangle 3"/>
          <p:cNvSpPr>
            <a:spLocks noGrp="1" noRot="1" noChangeArrowheads="1"/>
          </p:cNvSpPr>
          <p:nvPr>
            <p:ph type="body" idx="1"/>
          </p:nvPr>
        </p:nvSpPr>
        <p:spPr>
          <a:xfrm>
            <a:off x="0" y="1052736"/>
            <a:ext cx="9144000" cy="5805265"/>
          </a:xfrm>
        </p:spPr>
        <p:txBody>
          <a:bodyPr/>
          <a:lstStyle/>
          <a:p>
            <a:pPr algn="just" eaLnBrk="1" hangingPunct="1">
              <a:defRPr/>
            </a:pPr>
            <a:r>
              <a:rPr lang="es-ES_tradnl" sz="2400" dirty="0" smtClean="0"/>
              <a:t>Hay, sin embargo, </a:t>
            </a:r>
            <a:r>
              <a:rPr lang="es-ES_tradnl" sz="2400" b="1" dirty="0" smtClean="0"/>
              <a:t>planificaciones</a:t>
            </a:r>
            <a:r>
              <a:rPr lang="es-ES_tradnl" sz="2400" dirty="0" smtClean="0"/>
              <a:t> </a:t>
            </a:r>
            <a:r>
              <a:rPr lang="es-ES_tradnl" sz="2400" b="1" dirty="0" smtClean="0"/>
              <a:t>limitadas</a:t>
            </a:r>
            <a:r>
              <a:rPr lang="es-ES_tradnl" sz="2400" dirty="0" smtClean="0"/>
              <a:t> compatibles con el mercado: sean intervenciones sectoriales o programas de planificación indicativa (se estimula o se desincentiva, generalmente mediante incentivos fiscales o subvenciones). </a:t>
            </a:r>
            <a:endParaRPr lang="es-ES_tradnl" sz="2400" b="1" dirty="0" smtClean="0"/>
          </a:p>
          <a:p>
            <a:pPr algn="just" eaLnBrk="1" hangingPunct="1">
              <a:defRPr/>
            </a:pPr>
            <a:endParaRPr lang="es-ES_tradnl" sz="2400" i="1" dirty="0"/>
          </a:p>
          <a:p>
            <a:pPr algn="just" eaLnBrk="1" hangingPunct="1">
              <a:defRPr/>
            </a:pPr>
            <a:r>
              <a:rPr lang="es-ES_tradnl" sz="2400" dirty="0" smtClean="0"/>
              <a:t>Sin embargo, son </a:t>
            </a:r>
            <a:r>
              <a:rPr lang="es-ES_tradnl" sz="2400" b="1" dirty="0" smtClean="0"/>
              <a:t>limitadas </a:t>
            </a:r>
            <a:r>
              <a:rPr lang="es-ES_tradnl" sz="2400" dirty="0" smtClean="0"/>
              <a:t>porque están condicionadas por los costos y precios establecidos en un mercado libre y, por tanto, se adaptan a él.</a:t>
            </a:r>
          </a:p>
          <a:p>
            <a:pPr algn="just" eaLnBrk="1" hangingPunct="1">
              <a:defRPr/>
            </a:pPr>
            <a:endParaRPr lang="es-ES_tradnl" sz="2400" dirty="0" smtClean="0"/>
          </a:p>
          <a:p>
            <a:pPr algn="just" eaLnBrk="1" hangingPunct="1">
              <a:defRPr/>
            </a:pPr>
            <a:r>
              <a:rPr lang="es-ES_tradnl" sz="2400" b="1" dirty="0" smtClean="0"/>
              <a:t>Advertencia</a:t>
            </a:r>
            <a:r>
              <a:rPr lang="es-ES_tradnl" sz="2400" dirty="0" smtClean="0"/>
              <a:t>: los Estados </a:t>
            </a:r>
            <a:r>
              <a:rPr lang="es-ES_tradnl" sz="2400" b="1" dirty="0" smtClean="0"/>
              <a:t>siempre </a:t>
            </a:r>
            <a:r>
              <a:rPr lang="es-ES_tradnl" sz="2400" dirty="0" smtClean="0"/>
              <a:t>han intervenido la economía. Proteccionismo, regulaciones o, al contrario, para “liberar” la economía de monopolios privados (leyes anti-trust, Comisiones de protección a la competencia, etc.).</a:t>
            </a:r>
          </a:p>
          <a:p>
            <a:pPr algn="just" eaLnBrk="1" hangingPunct="1">
              <a:buNone/>
              <a:defRPr/>
            </a:pPr>
            <a:endParaRPr lang="es-ES_tradnl" sz="2800" dirty="0" smtClean="0"/>
          </a:p>
          <a:p>
            <a:pPr eaLnBrk="1" hangingPunct="1">
              <a:defRPr/>
            </a:pPr>
            <a:endParaRPr lang="es-ES"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UNOS CONCEPTOS PREVIOS</a:t>
            </a:r>
            <a:endParaRPr lang="es-ES" sz="3500" dirty="0"/>
          </a:p>
        </p:txBody>
      </p:sp>
      <p:sp>
        <p:nvSpPr>
          <p:cNvPr id="7171" name="Rectangle 3"/>
          <p:cNvSpPr>
            <a:spLocks noGrp="1" noRot="1" noChangeArrowheads="1"/>
          </p:cNvSpPr>
          <p:nvPr>
            <p:ph type="body" idx="1"/>
          </p:nvPr>
        </p:nvSpPr>
        <p:spPr>
          <a:xfrm>
            <a:off x="0" y="908720"/>
            <a:ext cx="9144000" cy="5949281"/>
          </a:xfrm>
        </p:spPr>
        <p:txBody>
          <a:bodyPr/>
          <a:lstStyle/>
          <a:p>
            <a:pPr algn="just" eaLnBrk="1" hangingPunct="1">
              <a:defRPr/>
            </a:pPr>
            <a:r>
              <a:rPr lang="es-ES_tradnl" sz="2400" dirty="0" smtClean="0"/>
              <a:t>La Economía de Mercado se basa en la concurrencia libre de productores y consumidores a un espacio común de intercambio.</a:t>
            </a:r>
          </a:p>
          <a:p>
            <a:pPr algn="just" eaLnBrk="1" hangingPunct="1">
              <a:defRPr/>
            </a:pPr>
            <a:endParaRPr lang="es-ES_tradnl" sz="2400" b="1" dirty="0" smtClean="0"/>
          </a:p>
          <a:p>
            <a:pPr algn="just" eaLnBrk="1" hangingPunct="1">
              <a:defRPr/>
            </a:pPr>
            <a:r>
              <a:rPr lang="es-ES_tradnl" sz="2400" dirty="0" smtClean="0"/>
              <a:t>Lo que explica la perdurabilidad de este tipo de economía es que, aún basada en la ganancia individual, produce, sin pretenderlo, beneficios sociales indirectos: abaratamiento y diversificación de productos, crecimiento de bienes y servicios, y ampliación de su acceso para un número creciente de personas.</a:t>
            </a:r>
          </a:p>
          <a:p>
            <a:pPr algn="just" eaLnBrk="1" hangingPunct="1">
              <a:defRPr/>
            </a:pPr>
            <a:endParaRPr lang="es-ES_tradnl" sz="2400" i="1" dirty="0"/>
          </a:p>
          <a:p>
            <a:pPr algn="just" eaLnBrk="1" hangingPunct="1">
              <a:defRPr/>
            </a:pPr>
            <a:r>
              <a:rPr lang="es-ES_tradnl" sz="2400" dirty="0" smtClean="0"/>
              <a:t>Aunque la competencia en el mercado puede ser desigual (</a:t>
            </a:r>
            <a:r>
              <a:rPr lang="es-ES_tradnl" sz="2400" dirty="0" err="1" smtClean="0"/>
              <a:t>p.e.</a:t>
            </a:r>
            <a:r>
              <a:rPr lang="es-ES_tradnl" sz="2400" dirty="0" smtClean="0"/>
              <a:t> por el tamaño de las empresas), sin embargo, la libertad hace subsistir la competencia estructural. </a:t>
            </a:r>
          </a:p>
          <a:p>
            <a:pPr algn="just" eaLnBrk="1" hangingPunct="1">
              <a:buNone/>
              <a:defRPr/>
            </a:pPr>
            <a:endParaRPr lang="es-ES_tradnl" sz="2800" dirty="0" smtClean="0"/>
          </a:p>
          <a:p>
            <a:pPr eaLnBrk="1" hangingPunct="1">
              <a:defRPr/>
            </a:pPr>
            <a:endParaRPr lang="es-ES"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UNOS CONCEPTOS PREVIOS</a:t>
            </a:r>
            <a:endParaRPr lang="es-ES" sz="3500" dirty="0"/>
          </a:p>
        </p:txBody>
      </p:sp>
      <p:sp>
        <p:nvSpPr>
          <p:cNvPr id="7171" name="Rectangle 3"/>
          <p:cNvSpPr>
            <a:spLocks noGrp="1" noRot="1" noChangeArrowheads="1"/>
          </p:cNvSpPr>
          <p:nvPr>
            <p:ph type="body" idx="1"/>
          </p:nvPr>
        </p:nvSpPr>
        <p:spPr>
          <a:xfrm>
            <a:off x="0" y="980728"/>
            <a:ext cx="9144000" cy="5877273"/>
          </a:xfrm>
        </p:spPr>
        <p:txBody>
          <a:bodyPr/>
          <a:lstStyle/>
          <a:p>
            <a:pPr algn="just" eaLnBrk="1" hangingPunct="1">
              <a:defRPr/>
            </a:pPr>
            <a:r>
              <a:rPr lang="es-ES_tradnl" sz="2400" dirty="0" smtClean="0"/>
              <a:t>Incluso un “monopolista” no llega a controlar del todo un producto y los precios porque, si los sube demasiado, aparecen competidores dispuestos a aprovechar la situación y a vender a precios más bajos.</a:t>
            </a:r>
          </a:p>
          <a:p>
            <a:pPr algn="just" eaLnBrk="1" hangingPunct="1">
              <a:defRPr/>
            </a:pPr>
            <a:endParaRPr lang="es-ES_tradnl" sz="2400" b="1" dirty="0" smtClean="0"/>
          </a:p>
          <a:p>
            <a:pPr algn="just" eaLnBrk="1" hangingPunct="1">
              <a:defRPr/>
            </a:pPr>
            <a:r>
              <a:rPr lang="es-ES_tradnl" sz="2400" dirty="0" smtClean="0"/>
              <a:t>Otra de las virtudes del mercado libre es que, lejos de propiciar “desorden”, crea un orden espontáneo sostenido en las preferencias de los consumidores y las posibilidades de los productores.</a:t>
            </a:r>
          </a:p>
          <a:p>
            <a:pPr algn="just" eaLnBrk="1" hangingPunct="1">
              <a:defRPr/>
            </a:pPr>
            <a:endParaRPr lang="es-ES_tradnl" sz="2400" i="1" dirty="0"/>
          </a:p>
          <a:p>
            <a:pPr algn="just" eaLnBrk="1" hangingPunct="1">
              <a:defRPr/>
            </a:pPr>
            <a:r>
              <a:rPr lang="es-ES_tradnl" sz="2400" dirty="0" smtClean="0"/>
              <a:t>Es espontáneo en la medida en que nadie lo organiza previamente. Se forma a sí mismo, no tiene costes y está en continua adaptación. Y es libre en tanto que no obstaculiza el ejercicio del “poder de libertad” que tienen productores y consumidores.</a:t>
            </a:r>
          </a:p>
          <a:p>
            <a:pPr algn="just" eaLnBrk="1" hangingPunct="1">
              <a:buNone/>
              <a:defRPr/>
            </a:pPr>
            <a:endParaRPr lang="es-ES_tradnl" sz="2800" dirty="0" smtClean="0"/>
          </a:p>
          <a:p>
            <a:pPr eaLnBrk="1" hangingPunct="1">
              <a:defRPr/>
            </a:pPr>
            <a:endParaRPr lang="es-E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UNOS CONCEPTOS PREVIOS</a:t>
            </a:r>
            <a:endParaRPr lang="es-ES" sz="3500" dirty="0"/>
          </a:p>
        </p:txBody>
      </p:sp>
      <p:sp>
        <p:nvSpPr>
          <p:cNvPr id="7171" name="Rectangle 3"/>
          <p:cNvSpPr>
            <a:spLocks noGrp="1" noRot="1" noChangeArrowheads="1"/>
          </p:cNvSpPr>
          <p:nvPr>
            <p:ph type="body" idx="1"/>
          </p:nvPr>
        </p:nvSpPr>
        <p:spPr>
          <a:xfrm>
            <a:off x="0" y="980728"/>
            <a:ext cx="9144000" cy="5877273"/>
          </a:xfrm>
        </p:spPr>
        <p:txBody>
          <a:bodyPr/>
          <a:lstStyle/>
          <a:p>
            <a:pPr algn="just" eaLnBrk="1" hangingPunct="1">
              <a:defRPr/>
            </a:pPr>
            <a:r>
              <a:rPr lang="es-ES_tradnl" sz="2500" b="1" dirty="0" smtClean="0"/>
              <a:t>Advertencia: </a:t>
            </a:r>
            <a:r>
              <a:rPr lang="es-ES_tradnl" sz="2500" dirty="0" smtClean="0"/>
              <a:t>La libertad económica es diferente de la libertad civil. En economía, libertad sugiere </a:t>
            </a:r>
            <a:r>
              <a:rPr lang="es-ES_tradnl" sz="2500" b="1" dirty="0" smtClean="0"/>
              <a:t>autorregulación</a:t>
            </a:r>
            <a:r>
              <a:rPr lang="es-ES_tradnl" sz="2500" dirty="0" smtClean="0"/>
              <a:t> y no existencia de </a:t>
            </a:r>
            <a:r>
              <a:rPr lang="es-ES_tradnl" sz="2500" b="1" dirty="0" smtClean="0"/>
              <a:t>coerción</a:t>
            </a:r>
            <a:r>
              <a:rPr lang="es-ES_tradnl" sz="2500" dirty="0" smtClean="0"/>
              <a:t>.</a:t>
            </a:r>
            <a:r>
              <a:rPr lang="es-ES_tradnl" sz="2500" b="1" dirty="0" smtClean="0"/>
              <a:t> </a:t>
            </a:r>
          </a:p>
          <a:p>
            <a:pPr algn="just" eaLnBrk="1" hangingPunct="1">
              <a:defRPr/>
            </a:pPr>
            <a:endParaRPr lang="es-ES_tradnl" sz="2500" b="1" dirty="0" smtClean="0"/>
          </a:p>
          <a:p>
            <a:pPr algn="just" eaLnBrk="1" hangingPunct="1">
              <a:defRPr/>
            </a:pPr>
            <a:r>
              <a:rPr lang="es-ES_tradnl" sz="2500" dirty="0" smtClean="0"/>
              <a:t>Por tanto, la libertad económica no tiene por qué promover la libertad civil o política. El mercado es una estructura de alternativas u oportunidades. </a:t>
            </a:r>
          </a:p>
          <a:p>
            <a:pPr algn="just" eaLnBrk="1" hangingPunct="1">
              <a:defRPr/>
            </a:pPr>
            <a:endParaRPr lang="es-ES_tradnl" sz="2500" dirty="0" smtClean="0"/>
          </a:p>
          <a:p>
            <a:pPr algn="just" eaLnBrk="1" hangingPunct="1">
              <a:defRPr/>
            </a:pPr>
            <a:r>
              <a:rPr lang="es-ES_tradnl" sz="2500" dirty="0" smtClean="0"/>
              <a:t>Pero no son oportunidades infinitas. El productor debe poseer lo necesario para promover una producción a un precio igual o inferior al mercado. Y el consumidor depende de cuán elástica sean sus necesidades y cuán llena esté su cartera.</a:t>
            </a:r>
          </a:p>
          <a:p>
            <a:pPr algn="just" eaLnBrk="1" hangingPunct="1">
              <a:buNone/>
              <a:defRPr/>
            </a:pPr>
            <a:endParaRPr lang="es-ES_tradnl" sz="2800" dirty="0" smtClean="0"/>
          </a:p>
          <a:p>
            <a:pPr eaLnBrk="1" hangingPunct="1">
              <a:defRPr/>
            </a:pPr>
            <a:endParaRPr lang="es-ES"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UNOS CONCEPTOS PREVIOS</a:t>
            </a:r>
            <a:endParaRPr lang="es-ES" sz="3500" dirty="0"/>
          </a:p>
        </p:txBody>
      </p:sp>
      <p:sp>
        <p:nvSpPr>
          <p:cNvPr id="7171" name="Rectangle 3"/>
          <p:cNvSpPr>
            <a:spLocks noGrp="1" noRot="1" noChangeArrowheads="1"/>
          </p:cNvSpPr>
          <p:nvPr>
            <p:ph type="body" idx="1"/>
          </p:nvPr>
        </p:nvSpPr>
        <p:spPr>
          <a:xfrm>
            <a:off x="0" y="980728"/>
            <a:ext cx="9144000" cy="5877273"/>
          </a:xfrm>
        </p:spPr>
        <p:txBody>
          <a:bodyPr/>
          <a:lstStyle/>
          <a:p>
            <a:pPr algn="just" eaLnBrk="1" hangingPunct="1">
              <a:defRPr/>
            </a:pPr>
            <a:r>
              <a:rPr lang="es-ES_tradnl" sz="2300" b="1" dirty="0" smtClean="0"/>
              <a:t>Las “maldades” que se atribuyen al mercado:</a:t>
            </a:r>
          </a:p>
          <a:p>
            <a:pPr lvl="1" algn="just" eaLnBrk="1" hangingPunct="1">
              <a:defRPr/>
            </a:pPr>
            <a:r>
              <a:rPr lang="es-ES_tradnl" sz="1900" b="1" dirty="0" smtClean="0"/>
              <a:t>1. SE OPONE AL IGUALITARISMO ECONÓMICO.</a:t>
            </a:r>
          </a:p>
          <a:p>
            <a:pPr lvl="1" algn="just" eaLnBrk="1" hangingPunct="1">
              <a:defRPr/>
            </a:pPr>
            <a:r>
              <a:rPr lang="es-ES_tradnl" sz="1900" b="1" dirty="0" smtClean="0"/>
              <a:t>2. ESTÁ EMPAPADO DE MALDAD CAPITALISTA.</a:t>
            </a:r>
          </a:p>
          <a:p>
            <a:pPr algn="just" eaLnBrk="1" hangingPunct="1">
              <a:defRPr/>
            </a:pPr>
            <a:endParaRPr lang="es-ES_tradnl" sz="2300" b="1" dirty="0" smtClean="0"/>
          </a:p>
          <a:p>
            <a:pPr algn="just" eaLnBrk="1" hangingPunct="1">
              <a:defRPr/>
            </a:pPr>
            <a:r>
              <a:rPr lang="es-ES_tradnl" sz="2300" dirty="0" smtClean="0"/>
              <a:t>Respecto del “igualitarismo”, depende. El Mercado se opone a la desigualdad por nacimiento o clase, y afirma la igualdad de oportunidad y mérito. Su ley es el éxito del más capaz y motiva al individuo a dar lo máximo de su esfuerzo. Por ello, expulsa inexorablemente a quienes no lo hacen.</a:t>
            </a:r>
          </a:p>
          <a:p>
            <a:pPr algn="just" eaLnBrk="1" hangingPunct="1">
              <a:defRPr/>
            </a:pPr>
            <a:endParaRPr lang="es-ES_tradnl" sz="2300" i="1" dirty="0"/>
          </a:p>
          <a:p>
            <a:pPr algn="just" eaLnBrk="1" hangingPunct="1">
              <a:defRPr/>
            </a:pPr>
            <a:r>
              <a:rPr lang="es-ES_tradnl" sz="2300" dirty="0" smtClean="0"/>
              <a:t>Sin embargo, es cierto que el mercado es incompatible con la igualdad de acceso y la igualdad material, que exigirían tratamientos desiguales, es decir, reglas que favorecieran a los más pequeños o a los peores y que perjudicaran a los más grandes o a los mejores.</a:t>
            </a:r>
          </a:p>
          <a:p>
            <a:pPr algn="just" eaLnBrk="1" hangingPunct="1">
              <a:buNone/>
              <a:defRPr/>
            </a:pPr>
            <a:endParaRPr lang="es-ES_tradnl" sz="2800" dirty="0" smtClean="0"/>
          </a:p>
          <a:p>
            <a:pPr eaLnBrk="1" hangingPunct="1">
              <a:defRPr/>
            </a:pPr>
            <a:endParaRPr lang="es-ES"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UNOS CONCEPTOS PREVIOS</a:t>
            </a:r>
            <a:endParaRPr lang="es-ES" sz="3500" dirty="0"/>
          </a:p>
        </p:txBody>
      </p:sp>
      <p:sp>
        <p:nvSpPr>
          <p:cNvPr id="7171" name="Rectangle 3"/>
          <p:cNvSpPr>
            <a:spLocks noGrp="1" noRot="1" noChangeArrowheads="1"/>
          </p:cNvSpPr>
          <p:nvPr>
            <p:ph type="body" idx="1"/>
          </p:nvPr>
        </p:nvSpPr>
        <p:spPr>
          <a:xfrm>
            <a:off x="0" y="980728"/>
            <a:ext cx="9144000" cy="5877273"/>
          </a:xfrm>
        </p:spPr>
        <p:txBody>
          <a:bodyPr/>
          <a:lstStyle/>
          <a:p>
            <a:pPr algn="just" eaLnBrk="1" hangingPunct="1">
              <a:defRPr/>
            </a:pPr>
            <a:r>
              <a:rPr lang="es-ES_tradnl" sz="2300" dirty="0" smtClean="0"/>
              <a:t>Respecto del “capitalismo”, en realidad es una denominación inadecuada al modelo económico actual: el capitalista forma parte del mercado y es el mercado el que inventa al capitalista, no al revés.</a:t>
            </a:r>
          </a:p>
          <a:p>
            <a:pPr algn="just" eaLnBrk="1" hangingPunct="1">
              <a:defRPr/>
            </a:pPr>
            <a:endParaRPr lang="es-ES_tradnl" sz="2300" b="1" dirty="0" smtClean="0"/>
          </a:p>
          <a:p>
            <a:pPr algn="just" eaLnBrk="1" hangingPunct="1">
              <a:defRPr/>
            </a:pPr>
            <a:r>
              <a:rPr lang="es-ES_tradnl" sz="2300" dirty="0" smtClean="0"/>
              <a:t>¿Qué es el capitalista?: </a:t>
            </a:r>
            <a:r>
              <a:rPr lang="es-ES_tradnl" sz="2300" b="1" dirty="0" smtClean="0"/>
              <a:t>No es simplemente el rico.</a:t>
            </a:r>
            <a:r>
              <a:rPr lang="es-ES_tradnl" sz="2300" dirty="0" smtClean="0"/>
              <a:t> Éste ha existido desde siempre, mientras el capitalista nace con la Primera Revolución Industrial. ¿Qué les diferencia?: el uso de la </a:t>
            </a:r>
            <a:r>
              <a:rPr lang="es-ES_tradnl" sz="2300" b="1" dirty="0" smtClean="0"/>
              <a:t>riqueza </a:t>
            </a:r>
            <a:r>
              <a:rPr lang="es-ES_tradnl" sz="2300" dirty="0" smtClean="0"/>
              <a:t>(Consumo vs. Inversión).</a:t>
            </a:r>
          </a:p>
          <a:p>
            <a:pPr algn="just" eaLnBrk="1" hangingPunct="1">
              <a:defRPr/>
            </a:pPr>
            <a:endParaRPr lang="es-ES_tradnl" sz="2300" i="1" dirty="0"/>
          </a:p>
          <a:p>
            <a:pPr algn="just" eaLnBrk="1" hangingPunct="1">
              <a:defRPr/>
            </a:pPr>
            <a:r>
              <a:rPr lang="es-ES_tradnl" sz="2300" dirty="0" smtClean="0"/>
              <a:t>El capitalista nace con la </a:t>
            </a:r>
            <a:r>
              <a:rPr lang="es-ES_tradnl" sz="2300" b="1" dirty="0" smtClean="0"/>
              <a:t>mecanización </a:t>
            </a:r>
            <a:r>
              <a:rPr lang="es-ES_tradnl" sz="2300" dirty="0" smtClean="0"/>
              <a:t>de la producción. La máquina libera al hombre del trabajo y permite producir con más rapidez y menos coste. </a:t>
            </a:r>
            <a:r>
              <a:rPr lang="es-ES_tradnl" sz="2300" b="1" dirty="0" smtClean="0"/>
              <a:t>Pero hay que pagarla y renovarla para continuar siendo competitivo. </a:t>
            </a:r>
            <a:r>
              <a:rPr lang="es-ES_tradnl" sz="2300" dirty="0" smtClean="0"/>
              <a:t>Eso exige </a:t>
            </a:r>
            <a:r>
              <a:rPr lang="es-ES_tradnl" sz="2300" b="1" dirty="0" smtClean="0"/>
              <a:t>acumular capital </a:t>
            </a:r>
            <a:r>
              <a:rPr lang="es-ES_tradnl" sz="2300" dirty="0" smtClean="0"/>
              <a:t>porque, sin él, no hay ni poder de inversión ni puestos de trabajo.</a:t>
            </a:r>
          </a:p>
          <a:p>
            <a:pPr algn="just" eaLnBrk="1" hangingPunct="1">
              <a:buNone/>
              <a:defRPr/>
            </a:pPr>
            <a:endParaRPr lang="es-ES_tradnl" sz="2800" dirty="0" smtClean="0"/>
          </a:p>
          <a:p>
            <a:pPr eaLnBrk="1" hangingPunct="1">
              <a:defRPr/>
            </a:pPr>
            <a:endParaRPr lang="es-ES"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UNOS CONCEPTOS PREVIOS</a:t>
            </a:r>
            <a:endParaRPr lang="es-ES" sz="3500" dirty="0"/>
          </a:p>
        </p:txBody>
      </p:sp>
      <p:sp>
        <p:nvSpPr>
          <p:cNvPr id="7171" name="Rectangle 3"/>
          <p:cNvSpPr>
            <a:spLocks noGrp="1" noRot="1" noChangeArrowheads="1"/>
          </p:cNvSpPr>
          <p:nvPr>
            <p:ph type="body" idx="1"/>
          </p:nvPr>
        </p:nvSpPr>
        <p:spPr>
          <a:xfrm>
            <a:off x="0" y="980728"/>
            <a:ext cx="9144000" cy="5877273"/>
          </a:xfrm>
        </p:spPr>
        <p:txBody>
          <a:bodyPr/>
          <a:lstStyle/>
          <a:p>
            <a:pPr algn="just" eaLnBrk="1" hangingPunct="1">
              <a:defRPr/>
            </a:pPr>
            <a:r>
              <a:rPr lang="es-ES_tradnl" sz="2100" dirty="0" smtClean="0"/>
              <a:t>Además, el </a:t>
            </a:r>
            <a:r>
              <a:rPr lang="es-ES_tradnl" sz="2100" b="1" dirty="0" smtClean="0"/>
              <a:t>capital </a:t>
            </a:r>
            <a:r>
              <a:rPr lang="es-ES_tradnl" sz="2100" dirty="0" smtClean="0"/>
              <a:t>debe crecer precisamente en función de los imperativos tecnológicos. Sin capital no puede haber ni avances tecnológicos ni economía industrial.</a:t>
            </a:r>
          </a:p>
          <a:p>
            <a:pPr algn="just" eaLnBrk="1" hangingPunct="1">
              <a:defRPr/>
            </a:pPr>
            <a:endParaRPr lang="es-ES_tradnl" sz="2100" dirty="0" smtClean="0"/>
          </a:p>
          <a:p>
            <a:pPr algn="just" eaLnBrk="1" hangingPunct="1">
              <a:defRPr/>
            </a:pPr>
            <a:r>
              <a:rPr lang="es-ES_tradnl" sz="2100" dirty="0" smtClean="0"/>
              <a:t>El problema se ha basado </a:t>
            </a:r>
            <a:r>
              <a:rPr lang="es-ES_tradnl" sz="2100" b="1" dirty="0" smtClean="0"/>
              <a:t>en quién posee el capital</a:t>
            </a:r>
            <a:r>
              <a:rPr lang="es-ES_tradnl" sz="2100" dirty="0" smtClean="0"/>
              <a:t>. En sentido estricto, el Estado omnicapitalista es el Estado comunista. En tanto que es propietario de todo, concentra en él todos los medios de producción, incluido el capital.</a:t>
            </a:r>
          </a:p>
          <a:p>
            <a:pPr algn="just" eaLnBrk="1" hangingPunct="1">
              <a:defRPr/>
            </a:pPr>
            <a:endParaRPr lang="es-ES_tradnl" sz="2100" dirty="0" smtClean="0"/>
          </a:p>
          <a:p>
            <a:pPr algn="just" eaLnBrk="1" hangingPunct="1">
              <a:defRPr/>
            </a:pPr>
            <a:r>
              <a:rPr lang="es-ES_tradnl" sz="2100" dirty="0" smtClean="0"/>
              <a:t>Por el contrario, lo que suele denominarse “Estados capitalistas”, los occidentales, son los que precisamente no están capitalizados, en tanto que sus recursos dependen de las contribuciones fiscales.</a:t>
            </a:r>
          </a:p>
          <a:p>
            <a:pPr algn="just" eaLnBrk="1" hangingPunct="1">
              <a:defRPr/>
            </a:pPr>
            <a:endParaRPr lang="es-ES_tradnl" sz="2100" dirty="0" smtClean="0"/>
          </a:p>
          <a:p>
            <a:pPr algn="just" eaLnBrk="1" hangingPunct="1">
              <a:defRPr/>
            </a:pPr>
            <a:r>
              <a:rPr lang="es-ES_tradnl" sz="2100" dirty="0" smtClean="0"/>
              <a:t>En realidad, la economía de mercado prejuzga un “capitalismo particular”, en el que la propiedad del capital se reparte entre una enorme diversidad de personas físicas y jurídicas.</a:t>
            </a:r>
          </a:p>
          <a:p>
            <a:pPr algn="just" eaLnBrk="1" hangingPunct="1">
              <a:defRPr/>
            </a:pPr>
            <a:endParaRPr lang="es-ES_tradnl" sz="2800" dirty="0" smtClean="0"/>
          </a:p>
          <a:p>
            <a:pPr eaLnBrk="1" hangingPunct="1">
              <a:defRPr/>
            </a:pPr>
            <a:endParaRPr lang="es-ES" sz="2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UNOS CONCEPTOS PREVIOS</a:t>
            </a:r>
            <a:endParaRPr lang="es-ES" sz="3500" dirty="0"/>
          </a:p>
        </p:txBody>
      </p:sp>
      <p:sp>
        <p:nvSpPr>
          <p:cNvPr id="7171" name="Rectangle 3"/>
          <p:cNvSpPr>
            <a:spLocks noGrp="1" noRot="1" noChangeArrowheads="1"/>
          </p:cNvSpPr>
          <p:nvPr>
            <p:ph type="body" idx="1"/>
          </p:nvPr>
        </p:nvSpPr>
        <p:spPr>
          <a:xfrm>
            <a:off x="0" y="980728"/>
            <a:ext cx="9144000" cy="5877273"/>
          </a:xfrm>
        </p:spPr>
        <p:txBody>
          <a:bodyPr/>
          <a:lstStyle/>
          <a:p>
            <a:pPr algn="just" eaLnBrk="1" hangingPunct="1">
              <a:defRPr/>
            </a:pPr>
            <a:r>
              <a:rPr lang="es-ES_tradnl" sz="2100" dirty="0" smtClean="0"/>
              <a:t>Eso nos lleva a la idea de la </a:t>
            </a:r>
            <a:r>
              <a:rPr lang="es-ES_tradnl" sz="2100" b="1" dirty="0" smtClean="0"/>
              <a:t>propiedad privada</a:t>
            </a:r>
            <a:r>
              <a:rPr lang="es-ES_tradnl" sz="2100" dirty="0" smtClean="0"/>
              <a:t>, base de la economía de mercado y principio que la sustenta. Es un prerrequisito: sin </a:t>
            </a:r>
            <a:r>
              <a:rPr lang="es-ES_tradnl" sz="2100" b="1" dirty="0" smtClean="0"/>
              <a:t>propiedad privada no hay mercado.</a:t>
            </a:r>
          </a:p>
          <a:p>
            <a:pPr algn="just" eaLnBrk="1" hangingPunct="1">
              <a:defRPr/>
            </a:pPr>
            <a:endParaRPr lang="es-ES_tradnl" sz="2100" b="1" dirty="0" smtClean="0"/>
          </a:p>
          <a:p>
            <a:pPr algn="just" eaLnBrk="1" hangingPunct="1">
              <a:defRPr/>
            </a:pPr>
            <a:r>
              <a:rPr lang="es-ES_tradnl" sz="2100" dirty="0" smtClean="0"/>
              <a:t>En el mundo anterior a la economía de mercado, la defensa de la propiedad privada era un principio fundamentalmente </a:t>
            </a:r>
            <a:r>
              <a:rPr lang="es-ES_tradnl" sz="2100" b="1" dirty="0" smtClean="0"/>
              <a:t>político</a:t>
            </a:r>
            <a:r>
              <a:rPr lang="es-ES_tradnl" sz="2100" dirty="0" smtClean="0"/>
              <a:t>, más que económico: formaba parte de los derechos civiles (“vida, libertad y bienes”) que para todos los filósofos, de Locke a Constant, el Estado debía defender.</a:t>
            </a:r>
          </a:p>
          <a:p>
            <a:pPr algn="just" eaLnBrk="1" hangingPunct="1">
              <a:defRPr/>
            </a:pPr>
            <a:endParaRPr lang="es-ES_tradnl" sz="2100" dirty="0" smtClean="0"/>
          </a:p>
          <a:p>
            <a:pPr algn="just" eaLnBrk="1" hangingPunct="1">
              <a:defRPr/>
            </a:pPr>
            <a:r>
              <a:rPr lang="es-ES_tradnl" sz="2100" dirty="0" smtClean="0"/>
              <a:t>En la era de las revoluciones (1776-1815), todas las Constituciones entendían la propiedad como una garantía de libertad y todas consagraban su intangibilidad. Defender la propiedad era defender la propia supervivencia, la protección frente a la inseguridad y la independencia personal. Y evitar el surgimiento de un poder que pudiera “</a:t>
            </a:r>
            <a:r>
              <a:rPr lang="es-ES_tradnl" sz="2100" b="1" dirty="0" smtClean="0"/>
              <a:t>mandar</a:t>
            </a:r>
            <a:r>
              <a:rPr lang="es-ES_tradnl" sz="2100" dirty="0" smtClean="0"/>
              <a:t> </a:t>
            </a:r>
            <a:r>
              <a:rPr lang="es-ES_tradnl" sz="2100" b="1" dirty="0" smtClean="0"/>
              <a:t>hambreando</a:t>
            </a:r>
            <a:r>
              <a:rPr lang="es-ES_tradnl" sz="2100" dirty="0" smtClean="0"/>
              <a:t>” (Sartori, 2003).</a:t>
            </a:r>
            <a:endParaRPr lang="es-ES_tradnl" sz="2800" dirty="0" smtClean="0"/>
          </a:p>
          <a:p>
            <a:pPr eaLnBrk="1" hangingPunct="1">
              <a:defRPr/>
            </a:pPr>
            <a:endParaRPr lang="es-ES" sz="2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UNOS CONCEPTOS PREVIOS</a:t>
            </a:r>
            <a:endParaRPr lang="es-ES" sz="3500" dirty="0"/>
          </a:p>
        </p:txBody>
      </p:sp>
      <p:sp>
        <p:nvSpPr>
          <p:cNvPr id="7171" name="Rectangle 3"/>
          <p:cNvSpPr>
            <a:spLocks noGrp="1" noRot="1" noChangeArrowheads="1"/>
          </p:cNvSpPr>
          <p:nvPr>
            <p:ph type="body" idx="1"/>
          </p:nvPr>
        </p:nvSpPr>
        <p:spPr>
          <a:xfrm>
            <a:off x="0" y="980728"/>
            <a:ext cx="9144000" cy="5877273"/>
          </a:xfrm>
        </p:spPr>
        <p:txBody>
          <a:bodyPr/>
          <a:lstStyle/>
          <a:p>
            <a:pPr algn="just" eaLnBrk="1" hangingPunct="1">
              <a:defRPr/>
            </a:pPr>
            <a:r>
              <a:rPr lang="es-ES_tradnl" sz="2400" dirty="0" smtClean="0"/>
              <a:t>Lo que confirma que el liberalismo o incluso la democracia liberal no son productos (superestructuras) de la economía de mercado (o del capitalismo).</a:t>
            </a:r>
          </a:p>
          <a:p>
            <a:pPr algn="just" eaLnBrk="1" hangingPunct="1">
              <a:defRPr/>
            </a:pPr>
            <a:endParaRPr lang="es-ES_tradnl" sz="2400" dirty="0" smtClean="0"/>
          </a:p>
          <a:p>
            <a:pPr algn="just" eaLnBrk="1" hangingPunct="1">
              <a:defRPr/>
            </a:pPr>
            <a:r>
              <a:rPr lang="es-ES_tradnl" sz="2400" dirty="0" smtClean="0"/>
              <a:t>Al revés: la economía de mercado es un producto de una relativa liberalización civil y política previa basada en:</a:t>
            </a:r>
            <a:endParaRPr lang="es-ES_tradnl" sz="2100" dirty="0" smtClean="0"/>
          </a:p>
          <a:p>
            <a:pPr lvl="1" algn="just" eaLnBrk="1" hangingPunct="1">
              <a:defRPr/>
            </a:pPr>
            <a:r>
              <a:rPr lang="es-ES_tradnl" sz="2000" dirty="0" smtClean="0"/>
              <a:t>1. El Estado limitado, que promueve el control del poder y la libertad del ciudadano.</a:t>
            </a:r>
          </a:p>
          <a:p>
            <a:pPr lvl="1" algn="just" eaLnBrk="1" hangingPunct="1">
              <a:defRPr/>
            </a:pPr>
            <a:r>
              <a:rPr lang="es-ES_tradnl" sz="2000" dirty="0" smtClean="0"/>
              <a:t>2. La libre disposición para disponer de la propia persona y propiedad.</a:t>
            </a:r>
          </a:p>
          <a:p>
            <a:pPr lvl="1" algn="just" eaLnBrk="1" hangingPunct="1">
              <a:defRPr/>
            </a:pPr>
            <a:r>
              <a:rPr lang="es-ES_tradnl" sz="2000" dirty="0" smtClean="0"/>
              <a:t>3. La libertad de expresión.</a:t>
            </a:r>
          </a:p>
          <a:p>
            <a:pPr lvl="1" algn="just" eaLnBrk="1" hangingPunct="1">
              <a:defRPr/>
            </a:pPr>
            <a:r>
              <a:rPr lang="es-ES_tradnl" sz="2000" dirty="0" smtClean="0"/>
              <a:t>4. El derecho a ser juzgado por magistrados o jurados autónomos del gobierno y conforme a unas leyes preestablecidas (seguridad jurídica).</a:t>
            </a:r>
          </a:p>
          <a:p>
            <a:pPr lvl="1" algn="just" eaLnBrk="1" hangingPunct="1">
              <a:defRPr/>
            </a:pPr>
            <a:r>
              <a:rPr lang="es-ES_tradnl" sz="2000" dirty="0" smtClean="0"/>
              <a:t>5. Profesar en paz la propia religión y, por tanto, la autorregulación ética y moral, siempre que no choquen con los derechos anteriores.</a:t>
            </a:r>
          </a:p>
          <a:p>
            <a:pPr eaLnBrk="1" hangingPunct="1">
              <a:defRPr/>
            </a:pPr>
            <a:endParaRPr lang="es-E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p:txBody>
          <a:bodyPr/>
          <a:lstStyle/>
          <a:p>
            <a:pPr eaLnBrk="1" hangingPunct="1">
              <a:defRPr/>
            </a:pPr>
            <a:r>
              <a:rPr lang="es-ES_tradnl" sz="3800" dirty="0"/>
              <a:t>DEFINIR LA </a:t>
            </a:r>
            <a:r>
              <a:rPr lang="es-ES_tradnl" sz="3800" dirty="0" smtClean="0"/>
              <a:t>GLOBALIZACIÓN</a:t>
            </a:r>
            <a:endParaRPr lang="es-ES" sz="3800" dirty="0"/>
          </a:p>
        </p:txBody>
      </p:sp>
      <p:sp>
        <p:nvSpPr>
          <p:cNvPr id="7171" name="Rectangle 3"/>
          <p:cNvSpPr>
            <a:spLocks noGrp="1" noRot="1" noChangeArrowheads="1"/>
          </p:cNvSpPr>
          <p:nvPr>
            <p:ph type="body" idx="1"/>
          </p:nvPr>
        </p:nvSpPr>
        <p:spPr>
          <a:xfrm>
            <a:off x="323528" y="1340769"/>
            <a:ext cx="8522022" cy="5517232"/>
          </a:xfrm>
        </p:spPr>
        <p:txBody>
          <a:bodyPr/>
          <a:lstStyle/>
          <a:p>
            <a:pPr algn="just" eaLnBrk="1" hangingPunct="1">
              <a:defRPr/>
            </a:pPr>
            <a:r>
              <a:rPr lang="es-ES_tradnl" sz="2800" dirty="0" smtClean="0"/>
              <a:t>Por ser, originariamente, un concepto económico, la globalización se define como el proceso de creciente liberalización e integración mundial de los mercados de trabajo, bienes, servicios, tecnología y capitales (De la Dehesa, 2004).</a:t>
            </a:r>
          </a:p>
          <a:p>
            <a:pPr algn="just" eaLnBrk="1" hangingPunct="1">
              <a:defRPr/>
            </a:pPr>
            <a:endParaRPr lang="es-ES_tradnl" sz="2800" i="1" dirty="0"/>
          </a:p>
          <a:p>
            <a:pPr algn="just" eaLnBrk="1" hangingPunct="1">
              <a:defRPr/>
            </a:pPr>
            <a:r>
              <a:rPr lang="es-ES_tradnl" sz="2800" dirty="0" smtClean="0"/>
              <a:t>Como atinadamente señala </a:t>
            </a:r>
            <a:r>
              <a:rPr lang="es-ES_tradnl" sz="2800" dirty="0"/>
              <a:t>la RAE, </a:t>
            </a:r>
            <a:r>
              <a:rPr lang="es-ES_tradnl" sz="2800" dirty="0" smtClean="0"/>
              <a:t>la globalización implica también una “dimensión mundial” de estos factores económicos, que responden más a las dinámicas del mercado que a las regulaciones internas de los Estados. </a:t>
            </a:r>
            <a:endParaRPr lang="es-ES_tradnl" sz="2800" dirty="0"/>
          </a:p>
          <a:p>
            <a:pPr eaLnBrk="1" hangingPunct="1">
              <a:defRPr/>
            </a:pPr>
            <a:endParaRPr lang="es-ES"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1196752"/>
            <a:ext cx="9144000" cy="5661249"/>
          </a:xfrm>
        </p:spPr>
        <p:txBody>
          <a:bodyPr/>
          <a:lstStyle/>
          <a:p>
            <a:pPr algn="just" eaLnBrk="1" hangingPunct="1">
              <a:defRPr/>
            </a:pPr>
            <a:r>
              <a:rPr lang="es-ES_tradnl" sz="2800" dirty="0" smtClean="0"/>
              <a:t>Es la dimensión inicial del proceso de globalización: el proceso de creciente liberalización e integración mundial de los mercados de trabajo, bienes, servicios, tecnología y capitales.</a:t>
            </a:r>
          </a:p>
          <a:p>
            <a:pPr algn="just" eaLnBrk="1" hangingPunct="1">
              <a:defRPr/>
            </a:pPr>
            <a:endParaRPr lang="es-ES_tradnl" sz="2800" i="1" dirty="0"/>
          </a:p>
          <a:p>
            <a:pPr algn="just" eaLnBrk="1" hangingPunct="1">
              <a:defRPr/>
            </a:pPr>
            <a:r>
              <a:rPr lang="es-ES_tradnl" sz="2800" dirty="0" smtClean="0"/>
              <a:t>La dimensión liberalizadora es fundamental en la globalización económica, en tanto que se basa en una serie de libertades:</a:t>
            </a:r>
          </a:p>
          <a:p>
            <a:pPr algn="just" eaLnBrk="1" hangingPunct="1">
              <a:buNone/>
              <a:defRPr/>
            </a:pPr>
            <a:endParaRPr lang="es-ES_tradnl" sz="2800" dirty="0" smtClean="0"/>
          </a:p>
          <a:p>
            <a:pPr lvl="1" algn="just" eaLnBrk="1" hangingPunct="1">
              <a:defRPr/>
            </a:pPr>
            <a:r>
              <a:rPr lang="es-ES_tradnl" sz="2400" dirty="0" smtClean="0"/>
              <a:t>Libertad de comerciar en un mercado mundial, aprovechando las ventajas comparativas de cada uno de los países. </a:t>
            </a:r>
            <a:endParaRPr lang="es-ES_tradnl" sz="2400" dirty="0"/>
          </a:p>
          <a:p>
            <a:pPr eaLnBrk="1" hangingPunct="1">
              <a:defRPr/>
            </a:pPr>
            <a:endParaRPr lang="es-ES"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1196752"/>
            <a:ext cx="9144000" cy="5661249"/>
          </a:xfrm>
        </p:spPr>
        <p:txBody>
          <a:bodyPr/>
          <a:lstStyle/>
          <a:p>
            <a:pPr algn="just" eaLnBrk="1" hangingPunct="1">
              <a:defRPr/>
            </a:pPr>
            <a:r>
              <a:rPr lang="es-ES_tradnl" sz="2800" dirty="0" smtClean="0"/>
              <a:t>Más libertades que muestran la dimensión liberalizadora de la globalización económica:</a:t>
            </a:r>
          </a:p>
          <a:p>
            <a:pPr algn="just" eaLnBrk="1" hangingPunct="1">
              <a:defRPr/>
            </a:pPr>
            <a:endParaRPr lang="es-ES_tradnl" sz="2800" dirty="0" smtClean="0"/>
          </a:p>
          <a:p>
            <a:pPr lvl="1" algn="just" eaLnBrk="1" hangingPunct="1">
              <a:defRPr/>
            </a:pPr>
            <a:r>
              <a:rPr lang="es-ES_tradnl" sz="2400" dirty="0" smtClean="0"/>
              <a:t>Libertad de invertir los capitales allí donde se estime que pueden dar mayores rendimientos.</a:t>
            </a:r>
          </a:p>
          <a:p>
            <a:pPr lvl="1" algn="just" eaLnBrk="1" hangingPunct="1">
              <a:defRPr/>
            </a:pPr>
            <a:endParaRPr lang="es-ES_tradnl" sz="2400" dirty="0" smtClean="0"/>
          </a:p>
          <a:p>
            <a:pPr lvl="1" algn="just" eaLnBrk="1" hangingPunct="1">
              <a:defRPr/>
            </a:pPr>
            <a:r>
              <a:rPr lang="es-ES_tradnl" sz="2400" dirty="0" smtClean="0"/>
              <a:t>Libertad de establecerse en el país que se desee, bien para las personas jurídicas (empresas) que busquen mayores beneficios o cuotas de mercado; bien de personas físicas que deseen buscar un mayor salario o mejores condiciones de trabajo.</a:t>
            </a:r>
          </a:p>
          <a:p>
            <a:pPr algn="just" eaLnBrk="1" hangingPunct="1">
              <a:defRPr/>
            </a:pPr>
            <a:endParaRPr lang="es-ES_tradnl" sz="2800" i="1" dirty="0"/>
          </a:p>
          <a:p>
            <a:pPr algn="just" eaLnBrk="1" hangingPunct="1">
              <a:buNone/>
              <a:defRPr/>
            </a:pPr>
            <a:r>
              <a:rPr lang="es-ES_tradnl" sz="2400" dirty="0" smtClean="0"/>
              <a:t> </a:t>
            </a:r>
            <a:endParaRPr lang="es-ES_tradnl" sz="2400" dirty="0"/>
          </a:p>
          <a:p>
            <a:pPr eaLnBrk="1" hangingPunct="1">
              <a:defRPr/>
            </a:pPr>
            <a:endParaRPr lang="es-ES"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980728"/>
            <a:ext cx="9144000" cy="5877273"/>
          </a:xfrm>
        </p:spPr>
        <p:txBody>
          <a:bodyPr/>
          <a:lstStyle/>
          <a:p>
            <a:pPr algn="just" eaLnBrk="1" hangingPunct="1">
              <a:defRPr/>
            </a:pPr>
            <a:r>
              <a:rPr lang="es-ES_tradnl" sz="2800" dirty="0" smtClean="0"/>
              <a:t>No cabe duda que los agentes fundamentales de la globalización son las empresas multinacionales implantadas en cada vez más países:</a:t>
            </a:r>
          </a:p>
          <a:p>
            <a:pPr algn="just" eaLnBrk="1" hangingPunct="1">
              <a:defRPr/>
            </a:pPr>
            <a:endParaRPr lang="es-ES_tradnl" sz="2800" dirty="0" smtClean="0"/>
          </a:p>
          <a:p>
            <a:pPr lvl="1" algn="just" eaLnBrk="1" hangingPunct="1">
              <a:defRPr/>
            </a:pPr>
            <a:r>
              <a:rPr lang="es-ES_tradnl" sz="2400" dirty="0" smtClean="0"/>
              <a:t>AUMENTAN LOS FLUJOS COMERCIALES.</a:t>
            </a:r>
          </a:p>
          <a:p>
            <a:pPr lvl="1" algn="just" eaLnBrk="1" hangingPunct="1">
              <a:defRPr/>
            </a:pPr>
            <a:endParaRPr lang="es-ES_tradnl" sz="2400" dirty="0" smtClean="0"/>
          </a:p>
          <a:p>
            <a:pPr lvl="1" algn="just" eaLnBrk="1" hangingPunct="1">
              <a:defRPr/>
            </a:pPr>
            <a:r>
              <a:rPr lang="es-ES_tradnl" sz="2400" dirty="0" smtClean="0"/>
              <a:t>PROPICIAN MERCADOS MÁS INTEGRADOS Y GLOBALIZADOS.</a:t>
            </a:r>
          </a:p>
          <a:p>
            <a:pPr algn="just" eaLnBrk="1" hangingPunct="1">
              <a:defRPr/>
            </a:pPr>
            <a:endParaRPr lang="es-ES_tradnl" sz="2800" dirty="0" smtClean="0"/>
          </a:p>
          <a:p>
            <a:pPr algn="just" eaLnBrk="1" hangingPunct="1">
              <a:defRPr/>
            </a:pPr>
            <a:r>
              <a:rPr lang="es-ES_tradnl" sz="2800" dirty="0" smtClean="0"/>
              <a:t>Sin embargo, estos agentes actúan gracias a una serie de innovaciones tecnológicas, especialmente en el transporte y las telecomunicaciones, que las facilitan al hacerlas rentables.</a:t>
            </a:r>
          </a:p>
          <a:p>
            <a:pPr algn="just" eaLnBrk="1" hangingPunct="1">
              <a:defRPr/>
            </a:pPr>
            <a:endParaRPr lang="es-ES_tradnl" sz="2800" dirty="0" smtClean="0"/>
          </a:p>
          <a:p>
            <a:pPr algn="just" eaLnBrk="1" hangingPunct="1">
              <a:defRPr/>
            </a:pPr>
            <a:endParaRPr lang="es-ES_tradnl" sz="2800" i="1" dirty="0"/>
          </a:p>
          <a:p>
            <a:pPr algn="just" eaLnBrk="1" hangingPunct="1">
              <a:buNone/>
              <a:defRPr/>
            </a:pPr>
            <a:r>
              <a:rPr lang="es-ES_tradnl" sz="2400" dirty="0" smtClean="0"/>
              <a:t> </a:t>
            </a:r>
            <a:endParaRPr lang="es-ES_tradnl" sz="2400" dirty="0"/>
          </a:p>
          <a:p>
            <a:pPr eaLnBrk="1" hangingPunct="1">
              <a:defRPr/>
            </a:pPr>
            <a:endParaRPr lang="es-ES"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980728"/>
            <a:ext cx="9144000" cy="5877273"/>
          </a:xfrm>
        </p:spPr>
        <p:txBody>
          <a:bodyPr/>
          <a:lstStyle/>
          <a:p>
            <a:pPr algn="just" eaLnBrk="1" hangingPunct="1">
              <a:defRPr/>
            </a:pPr>
            <a:r>
              <a:rPr lang="es-ES_tradnl" sz="2800" dirty="0" smtClean="0"/>
              <a:t>Pero la globalización económica no podría prosperar sin una serie de decisiones políticas que promueven la liberalización progresiva del intercambio y circulación de bienes, servicios y capitales:</a:t>
            </a:r>
          </a:p>
          <a:p>
            <a:pPr algn="just" eaLnBrk="1" hangingPunct="1">
              <a:defRPr/>
            </a:pPr>
            <a:endParaRPr lang="es-ES_tradnl" sz="2800" dirty="0" smtClean="0"/>
          </a:p>
          <a:p>
            <a:pPr lvl="1" algn="just" eaLnBrk="1" hangingPunct="1">
              <a:defRPr/>
            </a:pPr>
            <a:r>
              <a:rPr lang="es-ES_tradnl" sz="2400" dirty="0" smtClean="0"/>
              <a:t>A TRAVÉS DE NEGOCIACIONES MULTILATERALES EN EL SENO DE AGENCIAS INTERNACIONALES (GATT, OMC, OCDE, FMI).</a:t>
            </a:r>
          </a:p>
          <a:p>
            <a:pPr lvl="1" algn="just" eaLnBrk="1" hangingPunct="1">
              <a:defRPr/>
            </a:pPr>
            <a:endParaRPr lang="es-ES_tradnl" sz="2400" dirty="0" smtClean="0"/>
          </a:p>
          <a:p>
            <a:pPr lvl="1" algn="just" eaLnBrk="1" hangingPunct="1">
              <a:defRPr/>
            </a:pPr>
            <a:r>
              <a:rPr lang="es-ES_tradnl" sz="2400" dirty="0" smtClean="0"/>
              <a:t>POR DECISIONES UNILATERALES O TRATADOS BILATERALES DE UN DETERMINADO PAÍS Y SU ADSCRIPCIÓN A ÁREAS DE INTEGRACIÓN ECONÓMICA (UE, NAFTA, MERCOSUR…).</a:t>
            </a:r>
          </a:p>
          <a:p>
            <a:pPr algn="just" eaLnBrk="1" hangingPunct="1">
              <a:defRPr/>
            </a:pPr>
            <a:endParaRPr lang="es-ES_tradnl" sz="2800" dirty="0" smtClean="0"/>
          </a:p>
          <a:p>
            <a:pPr algn="just" eaLnBrk="1" hangingPunct="1">
              <a:defRPr/>
            </a:pPr>
            <a:endParaRPr lang="es-ES_tradnl" sz="2800" dirty="0" smtClean="0"/>
          </a:p>
          <a:p>
            <a:pPr algn="just" eaLnBrk="1" hangingPunct="1">
              <a:defRPr/>
            </a:pPr>
            <a:endParaRPr lang="es-ES_tradnl" sz="2800" i="1" dirty="0"/>
          </a:p>
          <a:p>
            <a:pPr algn="just" eaLnBrk="1" hangingPunct="1">
              <a:buNone/>
              <a:defRPr/>
            </a:pPr>
            <a:r>
              <a:rPr lang="es-ES_tradnl" sz="2400" dirty="0" smtClean="0"/>
              <a:t> </a:t>
            </a:r>
            <a:endParaRPr lang="es-ES_tradnl" sz="2400" dirty="0"/>
          </a:p>
          <a:p>
            <a:pPr eaLnBrk="1" hangingPunct="1">
              <a:defRPr/>
            </a:pPr>
            <a:endParaRPr lang="es-ES"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908720"/>
            <a:ext cx="9144000" cy="5949281"/>
          </a:xfrm>
        </p:spPr>
        <p:txBody>
          <a:bodyPr/>
          <a:lstStyle/>
          <a:p>
            <a:pPr algn="just" eaLnBrk="1" hangingPunct="1">
              <a:defRPr/>
            </a:pPr>
            <a:r>
              <a:rPr lang="es-ES_tradnl" sz="2800" dirty="0" smtClean="0"/>
              <a:t>Este proceso está propiciando, además, la homogeneidad creciente no sólo de los instrumentos de cambio (Moneda), sino también de las políticas económicas de casi todos los países.</a:t>
            </a:r>
          </a:p>
          <a:p>
            <a:pPr algn="just" eaLnBrk="1" hangingPunct="1">
              <a:defRPr/>
            </a:pPr>
            <a:endParaRPr lang="es-ES_tradnl" sz="2800" dirty="0" smtClean="0"/>
          </a:p>
          <a:p>
            <a:pPr algn="just" eaLnBrk="1" hangingPunct="1">
              <a:defRPr/>
            </a:pPr>
            <a:r>
              <a:rPr lang="es-ES_tradnl" sz="2800" dirty="0" smtClean="0"/>
              <a:t>Sin embargo, la Globalización está aún lejos de completarse:</a:t>
            </a:r>
          </a:p>
          <a:p>
            <a:pPr lvl="1" algn="just" eaLnBrk="1" hangingPunct="1">
              <a:defRPr/>
            </a:pPr>
            <a:r>
              <a:rPr lang="es-ES_tradnl" sz="2400" dirty="0" smtClean="0"/>
              <a:t>Los mercados nacionales siguen estando, en general, más integrados y tienen mayor peso en la economía que los internacionales.</a:t>
            </a:r>
          </a:p>
          <a:p>
            <a:pPr lvl="1" algn="just" eaLnBrk="1" hangingPunct="1">
              <a:defRPr/>
            </a:pPr>
            <a:r>
              <a:rPr lang="es-ES_tradnl" sz="2400" dirty="0" smtClean="0"/>
              <a:t>Las regulaciones de los Estados y la diversidad monetaria ponen trabas muy eficaces aún al comercio internacional y a la circulación de capitales.</a:t>
            </a:r>
          </a:p>
          <a:p>
            <a:pPr algn="just" eaLnBrk="1" hangingPunct="1">
              <a:defRPr/>
            </a:pPr>
            <a:endParaRPr lang="es-ES_tradnl" sz="2800" dirty="0" smtClean="0"/>
          </a:p>
          <a:p>
            <a:pPr algn="just" eaLnBrk="1" hangingPunct="1">
              <a:defRPr/>
            </a:pPr>
            <a:endParaRPr lang="es-ES_tradnl" sz="2800" i="1" dirty="0"/>
          </a:p>
          <a:p>
            <a:pPr algn="just" eaLnBrk="1" hangingPunct="1">
              <a:buNone/>
              <a:defRPr/>
            </a:pPr>
            <a:r>
              <a:rPr lang="es-ES_tradnl" sz="2400" dirty="0" smtClean="0"/>
              <a:t> </a:t>
            </a:r>
            <a:endParaRPr lang="es-ES_tradnl" sz="2400" dirty="0"/>
          </a:p>
          <a:p>
            <a:pPr eaLnBrk="1" hangingPunct="1">
              <a:defRPr/>
            </a:pPr>
            <a:endParaRPr lang="es-ES" sz="2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908720"/>
            <a:ext cx="9144000" cy="5949281"/>
          </a:xfrm>
        </p:spPr>
        <p:txBody>
          <a:bodyPr/>
          <a:lstStyle/>
          <a:p>
            <a:pPr algn="just" eaLnBrk="1" hangingPunct="1">
              <a:defRPr/>
            </a:pPr>
            <a:r>
              <a:rPr lang="es-ES_tradnl" sz="2800" dirty="0" smtClean="0"/>
              <a:t>Pero, ¿por qué la Globalización económica es la tendencia predominante de nuestro tiempo? Tiene unos claros fundamentos históricos, anclados en dos fechas clave: 1944 y 1973.</a:t>
            </a:r>
          </a:p>
          <a:p>
            <a:pPr algn="just" eaLnBrk="1" hangingPunct="1">
              <a:defRPr/>
            </a:pPr>
            <a:endParaRPr lang="es-ES_tradnl" sz="2800" dirty="0" smtClean="0"/>
          </a:p>
          <a:p>
            <a:pPr lvl="1" algn="just" eaLnBrk="1" hangingPunct="1">
              <a:defRPr/>
            </a:pPr>
            <a:r>
              <a:rPr lang="es-ES_tradnl" sz="2400" dirty="0" smtClean="0"/>
              <a:t>A partir de 1944 se diseñan los organismos internacionales que promueven políticas de liberalización comercial e integración económica.</a:t>
            </a:r>
          </a:p>
          <a:p>
            <a:pPr lvl="1" algn="just" eaLnBrk="1" hangingPunct="1">
              <a:defRPr/>
            </a:pPr>
            <a:endParaRPr lang="es-ES_tradnl" sz="2400" dirty="0" smtClean="0"/>
          </a:p>
          <a:p>
            <a:pPr lvl="1" algn="just" eaLnBrk="1" hangingPunct="1">
              <a:defRPr/>
            </a:pPr>
            <a:r>
              <a:rPr lang="es-ES_tradnl" sz="2400" dirty="0" smtClean="0"/>
              <a:t>A partir de 1973, con la gran crisis del petróleo, se modifican las políticas económicas basadas en la expansión monetaria y la inflación, por otras que priman la estabilización monetaria y la competitividad económica.</a:t>
            </a:r>
          </a:p>
          <a:p>
            <a:pPr algn="just" eaLnBrk="1" hangingPunct="1">
              <a:buNone/>
              <a:defRPr/>
            </a:pPr>
            <a:endParaRPr lang="es-ES_tradnl" sz="2800" dirty="0" smtClean="0"/>
          </a:p>
          <a:p>
            <a:pPr algn="just" eaLnBrk="1" hangingPunct="1">
              <a:defRPr/>
            </a:pPr>
            <a:endParaRPr lang="es-ES_tradnl" sz="2800" i="1" dirty="0"/>
          </a:p>
          <a:p>
            <a:pPr algn="just" eaLnBrk="1" hangingPunct="1">
              <a:buNone/>
              <a:defRPr/>
            </a:pPr>
            <a:r>
              <a:rPr lang="es-ES_tradnl" sz="2400" dirty="0" smtClean="0"/>
              <a:t> </a:t>
            </a:r>
            <a:endParaRPr lang="es-ES_tradnl" sz="2400" dirty="0"/>
          </a:p>
          <a:p>
            <a:pPr eaLnBrk="1" hangingPunct="1">
              <a:defRPr/>
            </a:pPr>
            <a:endParaRPr lang="es-ES"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908720"/>
            <a:ext cx="9144000" cy="5949281"/>
          </a:xfrm>
        </p:spPr>
        <p:txBody>
          <a:bodyPr/>
          <a:lstStyle/>
          <a:p>
            <a:pPr algn="just" eaLnBrk="1" hangingPunct="1">
              <a:defRPr/>
            </a:pPr>
            <a:endParaRPr lang="es-ES_tradnl" sz="2800" dirty="0" smtClean="0"/>
          </a:p>
          <a:p>
            <a:pPr algn="just" eaLnBrk="1" hangingPunct="1">
              <a:defRPr/>
            </a:pPr>
            <a:r>
              <a:rPr lang="es-ES_tradnl" sz="2800" dirty="0" smtClean="0"/>
              <a:t>En realidad, con ello se buscaba restaurar, depurándolos de sus defectos, dos factores que habían contribuido a la gran expansión económica del siglo XIX hasta las Guerras Mundiales:</a:t>
            </a:r>
          </a:p>
          <a:p>
            <a:pPr algn="just" eaLnBrk="1" hangingPunct="1">
              <a:defRPr/>
            </a:pPr>
            <a:endParaRPr lang="es-ES_tradnl" sz="2800" dirty="0" smtClean="0"/>
          </a:p>
          <a:p>
            <a:pPr lvl="1" algn="just" eaLnBrk="1" hangingPunct="1">
              <a:defRPr/>
            </a:pPr>
            <a:r>
              <a:rPr lang="es-ES_tradnl" sz="2400" dirty="0" smtClean="0"/>
              <a:t>EL LIBRECAMBIO COMERCIAL: que permitió la creación de un mercado internacional, sectores económicos más eficientes y el abaratamiento progresivo de las mercancías.</a:t>
            </a:r>
          </a:p>
          <a:p>
            <a:pPr lvl="1" algn="just" eaLnBrk="1" hangingPunct="1">
              <a:defRPr/>
            </a:pPr>
            <a:endParaRPr lang="es-ES_tradnl" sz="2400" dirty="0" smtClean="0"/>
          </a:p>
          <a:p>
            <a:pPr lvl="1" algn="just" eaLnBrk="1" hangingPunct="1">
              <a:defRPr/>
            </a:pPr>
            <a:r>
              <a:rPr lang="es-ES_tradnl" sz="2400" dirty="0" smtClean="0"/>
              <a:t>EL ESTABLECIMIENTO DE UN SISTEMA DE PAGOS INTERNACIONALES A TRAVÉS DEL PATRÓN ORO.</a:t>
            </a:r>
          </a:p>
          <a:p>
            <a:pPr algn="just" eaLnBrk="1" hangingPunct="1">
              <a:defRPr/>
            </a:pPr>
            <a:endParaRPr lang="es-ES_tradnl" sz="2800" i="1" dirty="0"/>
          </a:p>
          <a:p>
            <a:pPr algn="just" eaLnBrk="1" hangingPunct="1">
              <a:buNone/>
              <a:defRPr/>
            </a:pPr>
            <a:r>
              <a:rPr lang="es-ES_tradnl" sz="2400" dirty="0" smtClean="0"/>
              <a:t> </a:t>
            </a:r>
            <a:endParaRPr lang="es-ES_tradnl" sz="2400" dirty="0"/>
          </a:p>
          <a:p>
            <a:pPr eaLnBrk="1" hangingPunct="1">
              <a:defRPr/>
            </a:pPr>
            <a:endParaRPr lang="es-ES" sz="2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908720"/>
            <a:ext cx="9144000" cy="5949281"/>
          </a:xfrm>
        </p:spPr>
        <p:txBody>
          <a:bodyPr/>
          <a:lstStyle/>
          <a:p>
            <a:pPr algn="just" eaLnBrk="1" hangingPunct="1">
              <a:buNone/>
              <a:defRPr/>
            </a:pPr>
            <a:endParaRPr lang="es-ES_tradnl" sz="2400" dirty="0" smtClean="0"/>
          </a:p>
          <a:p>
            <a:pPr algn="just" eaLnBrk="1" hangingPunct="1">
              <a:defRPr/>
            </a:pPr>
            <a:r>
              <a:rPr lang="es-ES_tradnl" sz="2800" dirty="0" smtClean="0"/>
              <a:t>¿Qué era el Patrón Oro?</a:t>
            </a:r>
          </a:p>
          <a:p>
            <a:pPr algn="just" eaLnBrk="1" hangingPunct="1">
              <a:defRPr/>
            </a:pPr>
            <a:endParaRPr lang="es-ES_tradnl" sz="2800" dirty="0" smtClean="0"/>
          </a:p>
          <a:p>
            <a:pPr lvl="1" algn="just" eaLnBrk="1" hangingPunct="1">
              <a:defRPr/>
            </a:pPr>
            <a:r>
              <a:rPr lang="es-ES_tradnl" sz="2400" dirty="0" smtClean="0"/>
              <a:t>Indica la convertibilidad en una cantidad fija en oro de las diversas divisas, que circulaban en realidad en moneda fraccionaria y, sobre todo, en billetes de banco y cuentas bancarias.</a:t>
            </a:r>
          </a:p>
          <a:p>
            <a:pPr lvl="1" algn="just" eaLnBrk="1" hangingPunct="1">
              <a:defRPr/>
            </a:pPr>
            <a:endParaRPr lang="es-ES_tradnl" sz="2400" dirty="0" smtClean="0"/>
          </a:p>
          <a:p>
            <a:pPr lvl="1" algn="just" eaLnBrk="1" hangingPunct="1">
              <a:defRPr/>
            </a:pPr>
            <a:r>
              <a:rPr lang="es-ES_tradnl" sz="2400" dirty="0" smtClean="0"/>
              <a:t>El hecho de que casi todos los países europeos, Estados Unidos, Japón y Rusia declararan su moneda convertible, únicamente, en oro, creó en la práctica una moneda mundial entre 1871 y 1914.</a:t>
            </a:r>
            <a:endParaRPr lang="es-ES_tradnl" sz="2400" dirty="0"/>
          </a:p>
          <a:p>
            <a:pPr algn="just" eaLnBrk="1" hangingPunct="1">
              <a:buNone/>
              <a:defRPr/>
            </a:pPr>
            <a:r>
              <a:rPr lang="es-ES_tradnl" sz="2400" dirty="0" smtClean="0"/>
              <a:t> </a:t>
            </a:r>
            <a:endParaRPr lang="es-ES_tradnl" sz="2400" dirty="0"/>
          </a:p>
          <a:p>
            <a:pPr eaLnBrk="1" hangingPunct="1">
              <a:defRPr/>
            </a:pPr>
            <a:endParaRPr lang="es-ES" sz="2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908720"/>
            <a:ext cx="9144000" cy="5949281"/>
          </a:xfrm>
        </p:spPr>
        <p:txBody>
          <a:bodyPr/>
          <a:lstStyle/>
          <a:p>
            <a:pPr algn="just" eaLnBrk="1" hangingPunct="1">
              <a:buNone/>
              <a:defRPr/>
            </a:pPr>
            <a:endParaRPr lang="es-ES_tradnl" sz="2400" dirty="0" smtClean="0"/>
          </a:p>
          <a:p>
            <a:pPr algn="just" eaLnBrk="1" hangingPunct="1">
              <a:defRPr/>
            </a:pPr>
            <a:r>
              <a:rPr lang="es-ES_tradnl" sz="2800" dirty="0" smtClean="0"/>
              <a:t>¿Por qué se impone el patrón oro?</a:t>
            </a:r>
          </a:p>
          <a:p>
            <a:pPr lvl="1" algn="just" eaLnBrk="1" hangingPunct="1">
              <a:defRPr/>
            </a:pPr>
            <a:r>
              <a:rPr lang="es-ES_tradnl" sz="2400" dirty="0" smtClean="0"/>
              <a:t>En el siglo XVIII, el filósofo David Hume había mostrado que, actuando libremente, el patrón oro proporcionaba un sistema automático de equilibrio comercial y de precios, impidiendo que un país con déficit comercial se quedara sin oro:</a:t>
            </a:r>
          </a:p>
          <a:p>
            <a:pPr lvl="1" algn="just" eaLnBrk="1" hangingPunct="1">
              <a:defRPr/>
            </a:pPr>
            <a:endParaRPr lang="es-ES_tradnl" sz="2400" dirty="0" smtClean="0"/>
          </a:p>
          <a:p>
            <a:pPr lvl="2" algn="just" eaLnBrk="1" hangingPunct="1">
              <a:defRPr/>
            </a:pPr>
            <a:r>
              <a:rPr lang="es-ES_tradnl" sz="2000" dirty="0" smtClean="0"/>
              <a:t>UN PAÍS CON DÉFICIT EXPORTARÍA ORO, DISMINUYENDO LAS RESERVAS DE SU BANCO CENTRAL Y, POR TANTO, EL NÚMERO DE BILLETES EN CIRCULACIÓN. </a:t>
            </a:r>
          </a:p>
          <a:p>
            <a:pPr lvl="2" algn="just" eaLnBrk="1" hangingPunct="1">
              <a:defRPr/>
            </a:pPr>
            <a:endParaRPr lang="es-ES_tradnl" sz="2000" dirty="0" smtClean="0"/>
          </a:p>
          <a:p>
            <a:pPr lvl="2" algn="just" eaLnBrk="1" hangingPunct="1">
              <a:defRPr/>
            </a:pPr>
            <a:r>
              <a:rPr lang="es-ES_tradnl" sz="2000" dirty="0" smtClean="0"/>
              <a:t>AL CONTRAERSE LA OFERTA MONETARIA, LOS PRECIOS BAJARÍAN, AUMENTARÍA LA COMPETITIVIDAD COMERCIAL DEL PAÍS Y EL DÉFICIT COMERCIAL SE REDUCIRÍA.</a:t>
            </a:r>
            <a:endParaRPr lang="es-ES_tradnl" sz="2400" dirty="0"/>
          </a:p>
          <a:p>
            <a:pPr algn="just" eaLnBrk="1" hangingPunct="1">
              <a:buNone/>
              <a:defRPr/>
            </a:pPr>
            <a:r>
              <a:rPr lang="es-ES_tradnl" sz="2400" dirty="0" smtClean="0"/>
              <a:t> </a:t>
            </a:r>
            <a:endParaRPr lang="es-ES_tradnl" sz="2400" dirty="0"/>
          </a:p>
          <a:p>
            <a:pPr eaLnBrk="1" hangingPunct="1">
              <a:defRPr/>
            </a:pPr>
            <a:endParaRPr lang="es-ES" sz="28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908720"/>
            <a:ext cx="9144000" cy="5949281"/>
          </a:xfrm>
        </p:spPr>
        <p:txBody>
          <a:bodyPr/>
          <a:lstStyle/>
          <a:p>
            <a:pPr algn="just" eaLnBrk="1" hangingPunct="1">
              <a:buNone/>
              <a:defRPr/>
            </a:pPr>
            <a:r>
              <a:rPr lang="es-ES_tradnl" sz="2400" dirty="0" smtClean="0"/>
              <a:t>* </a:t>
            </a:r>
            <a:r>
              <a:rPr lang="es-ES_tradnl" sz="2800" dirty="0" smtClean="0"/>
              <a:t>El Patrón Oro genera, así, una dinámica de crecimiento cíclico distinta a la economía de subsistencia anterior:</a:t>
            </a:r>
          </a:p>
          <a:p>
            <a:pPr algn="just" eaLnBrk="1" hangingPunct="1">
              <a:buNone/>
              <a:defRPr/>
            </a:pPr>
            <a:endParaRPr lang="es-ES_tradnl" sz="2400" dirty="0" smtClean="0"/>
          </a:p>
          <a:p>
            <a:pPr lvl="1" algn="just" eaLnBrk="1" hangingPunct="1">
              <a:defRPr/>
            </a:pPr>
            <a:r>
              <a:rPr lang="es-ES_tradnl" sz="2400" dirty="0" smtClean="0"/>
              <a:t>En Economía siempre han existido los ciclos: cuando la agricultura era el sector predominante, éstos se basaban en las oscilaciones climáticas y el rendimiento dispar de la tierra.</a:t>
            </a:r>
          </a:p>
          <a:p>
            <a:pPr lvl="1" algn="just" eaLnBrk="1" hangingPunct="1">
              <a:defRPr/>
            </a:pPr>
            <a:endParaRPr lang="es-ES_tradnl" sz="2400" dirty="0" smtClean="0"/>
          </a:p>
          <a:p>
            <a:pPr lvl="1" algn="just" eaLnBrk="1" hangingPunct="1">
              <a:defRPr/>
            </a:pPr>
            <a:r>
              <a:rPr lang="es-ES_tradnl" sz="2400" dirty="0" smtClean="0"/>
              <a:t>Ciclos económicos en la economía moderna: el “recalentamiento de la economía” provoca tensiones inflacionistas que tienen efectos negativos sobre la competitividad comercial de un país, el precio del dinero, la saturación de la demanda y los costes de producción.</a:t>
            </a:r>
            <a:endParaRPr lang="es-E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p:txBody>
          <a:bodyPr/>
          <a:lstStyle/>
          <a:p>
            <a:pPr eaLnBrk="1" hangingPunct="1">
              <a:defRPr/>
            </a:pPr>
            <a:r>
              <a:rPr lang="es-ES_tradnl" sz="3800" dirty="0"/>
              <a:t>DEFINIR LA </a:t>
            </a:r>
            <a:r>
              <a:rPr lang="es-ES_tradnl" sz="3800" dirty="0" smtClean="0"/>
              <a:t>GLOBALIZACIÓN</a:t>
            </a:r>
            <a:endParaRPr lang="es-ES" sz="3800" dirty="0"/>
          </a:p>
        </p:txBody>
      </p:sp>
      <p:sp>
        <p:nvSpPr>
          <p:cNvPr id="7171" name="Rectangle 3"/>
          <p:cNvSpPr>
            <a:spLocks noGrp="1" noRot="1" noChangeArrowheads="1"/>
          </p:cNvSpPr>
          <p:nvPr>
            <p:ph type="body" idx="1"/>
          </p:nvPr>
        </p:nvSpPr>
        <p:spPr>
          <a:xfrm>
            <a:off x="323528" y="1340769"/>
            <a:ext cx="8522022" cy="5517232"/>
          </a:xfrm>
        </p:spPr>
        <p:txBody>
          <a:bodyPr/>
          <a:lstStyle/>
          <a:p>
            <a:pPr algn="just" eaLnBrk="1" hangingPunct="1">
              <a:defRPr/>
            </a:pPr>
            <a:r>
              <a:rPr lang="es-ES_tradnl" sz="2800" dirty="0" smtClean="0"/>
              <a:t>Por tanto, a partir de una determinada tendencia en economía, el concepto globalización señala una clara dinámica de “integración a escala mundial”.</a:t>
            </a:r>
          </a:p>
          <a:p>
            <a:pPr algn="just" eaLnBrk="1" hangingPunct="1">
              <a:defRPr/>
            </a:pPr>
            <a:endParaRPr lang="es-ES_tradnl" sz="2800" dirty="0" smtClean="0"/>
          </a:p>
          <a:p>
            <a:pPr algn="just" eaLnBrk="1" hangingPunct="1">
              <a:defRPr/>
            </a:pPr>
            <a:r>
              <a:rPr lang="es-ES_tradnl" sz="2800" dirty="0" smtClean="0"/>
              <a:t>El concepto se ha extendido, por tanto, al ámbito político e institucional y, del mismo modo, al de los valores, costumbres o “modas”, señalando: su </a:t>
            </a:r>
            <a:r>
              <a:rPr lang="es-ES_tradnl" sz="2800" b="1" dirty="0" smtClean="0"/>
              <a:t>internacionalización</a:t>
            </a:r>
            <a:r>
              <a:rPr lang="es-ES_tradnl" sz="2800" dirty="0" smtClean="0"/>
              <a:t> y su creciente </a:t>
            </a:r>
            <a:r>
              <a:rPr lang="es-ES_tradnl" sz="2800" b="1" dirty="0" smtClean="0"/>
              <a:t>homogeneidad</a:t>
            </a:r>
            <a:r>
              <a:rPr lang="es-ES_tradnl" sz="2800" dirty="0" smtClean="0"/>
              <a:t>, igualmente a escala mundial.</a:t>
            </a:r>
          </a:p>
          <a:p>
            <a:pPr algn="just" eaLnBrk="1" hangingPunct="1">
              <a:defRPr/>
            </a:pPr>
            <a:endParaRPr lang="es-ES" sz="2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908720"/>
            <a:ext cx="9144000" cy="5949281"/>
          </a:xfrm>
        </p:spPr>
        <p:txBody>
          <a:bodyPr/>
          <a:lstStyle/>
          <a:p>
            <a:pPr algn="just" eaLnBrk="1" hangingPunct="1">
              <a:buNone/>
              <a:defRPr/>
            </a:pPr>
            <a:r>
              <a:rPr lang="es-ES_tradnl" sz="2400" dirty="0" smtClean="0"/>
              <a:t>* </a:t>
            </a:r>
            <a:r>
              <a:rPr lang="es-ES_tradnl" sz="2800" dirty="0" smtClean="0"/>
              <a:t>Estos factores generan una crisis y una depresión:</a:t>
            </a:r>
            <a:endParaRPr lang="es-ES_tradnl" sz="2400" dirty="0" smtClean="0"/>
          </a:p>
          <a:p>
            <a:pPr lvl="1" algn="just" eaLnBrk="1" hangingPunct="1">
              <a:defRPr/>
            </a:pPr>
            <a:r>
              <a:rPr lang="es-ES_tradnl" sz="2400" dirty="0" smtClean="0"/>
              <a:t>Al suspenderse el crecimiento, las inversiones cesan y las empresas reducen costes –fundamentalmente salariales– o cierran. El consumo se reduce y los precios bajan. </a:t>
            </a:r>
          </a:p>
          <a:p>
            <a:pPr lvl="1" algn="just" eaLnBrk="1" hangingPunct="1">
              <a:defRPr/>
            </a:pPr>
            <a:endParaRPr lang="es-ES_tradnl" sz="2400" dirty="0" smtClean="0"/>
          </a:p>
          <a:p>
            <a:pPr lvl="1" algn="just" eaLnBrk="1" hangingPunct="1">
              <a:defRPr/>
            </a:pPr>
            <a:r>
              <a:rPr lang="es-ES_tradnl" sz="2400" dirty="0" smtClean="0"/>
              <a:t>Sin embargo, ese ajuste, producto de la bajada de precios, restaura la competitividad del país, que comienza nuevamente un ciclo de expansión económica, producto en primera instancia del sector comercial. </a:t>
            </a:r>
            <a:r>
              <a:rPr lang="es-ES_tradnl" sz="2400" b="1" dirty="0" smtClean="0"/>
              <a:t>Para ello, el ajuste de precios debe patentizarse en el sector exportador.</a:t>
            </a:r>
            <a:endParaRPr lang="es-ES_tradnl" sz="2400" dirty="0" smtClean="0"/>
          </a:p>
          <a:p>
            <a:pPr lvl="1" algn="just" eaLnBrk="1" hangingPunct="1">
              <a:defRPr/>
            </a:pPr>
            <a:endParaRPr lang="es-ES_tradnl" sz="2400" dirty="0" smtClean="0"/>
          </a:p>
          <a:p>
            <a:pPr lvl="1" algn="just" eaLnBrk="1" hangingPunct="1">
              <a:defRPr/>
            </a:pPr>
            <a:r>
              <a:rPr lang="es-ES_tradnl" sz="2400" dirty="0" smtClean="0"/>
              <a:t>El balance del ciclo es esencialmente positivo: no suele retrocederse tanto como se ha avanzado en el periodo de expansión y desaparecen, además, los sectores menos dinámicos.</a:t>
            </a:r>
            <a:endParaRPr lang="es-ES" sz="28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908720"/>
            <a:ext cx="9144000" cy="5949281"/>
          </a:xfrm>
        </p:spPr>
        <p:txBody>
          <a:bodyPr/>
          <a:lstStyle/>
          <a:p>
            <a:pPr algn="just" eaLnBrk="1" hangingPunct="1">
              <a:buFont typeface="Arial" charset="0"/>
              <a:buChar char="•"/>
              <a:defRPr/>
            </a:pPr>
            <a:r>
              <a:rPr lang="es-ES_tradnl" sz="2400" dirty="0" smtClean="0"/>
              <a:t>El Patrón Oro tuvo consecuencias positivas para la política económica:</a:t>
            </a:r>
          </a:p>
          <a:p>
            <a:pPr lvl="1" algn="just" eaLnBrk="1" hangingPunct="1">
              <a:defRPr/>
            </a:pPr>
            <a:r>
              <a:rPr lang="es-ES_tradnl" sz="2200" dirty="0" smtClean="0"/>
              <a:t>Los Estados aprendieron a manejar los tipos de interés para mitigar las depresiones –más fácil en las épocas de liberalismo constitucional que en las democracias liberales posteriores–. </a:t>
            </a:r>
          </a:p>
          <a:p>
            <a:pPr lvl="1" algn="just" eaLnBrk="1" hangingPunct="1">
              <a:defRPr/>
            </a:pPr>
            <a:endParaRPr lang="es-ES_tradnl" sz="2200" dirty="0" smtClean="0"/>
          </a:p>
          <a:p>
            <a:pPr lvl="1" algn="just" eaLnBrk="1" hangingPunct="1">
              <a:defRPr/>
            </a:pPr>
            <a:r>
              <a:rPr lang="es-ES_tradnl" sz="2200" dirty="0" smtClean="0"/>
              <a:t>Esterilizaban, además, en época de abundancia el oro entrante y mantenían el presupuesto equilibrado para evitar emisiones extraordinarias de deuda que afectaran al valor de la moneda y que privaran de recursos crediticios al sector privado. </a:t>
            </a:r>
          </a:p>
          <a:p>
            <a:pPr lvl="1" algn="just" eaLnBrk="1" hangingPunct="1">
              <a:defRPr/>
            </a:pPr>
            <a:endParaRPr lang="es-ES_tradnl" sz="2200" dirty="0" smtClean="0"/>
          </a:p>
          <a:p>
            <a:pPr lvl="1" algn="just" eaLnBrk="1" hangingPunct="1">
              <a:defRPr/>
            </a:pPr>
            <a:r>
              <a:rPr lang="es-ES_tradnl" sz="2200" dirty="0" smtClean="0"/>
              <a:t>Pero de ahí nacieron las apelaciones patrióticas para limitar la salida de capitales y fomentar el consumo de los productos nacionales. Y, por supuesto, el uso de los aranceles como paliativo contra las crisis: </a:t>
            </a:r>
            <a:r>
              <a:rPr lang="es-ES_tradnl" sz="2200" b="1" dirty="0" smtClean="0"/>
              <a:t>proteccionismo.</a:t>
            </a:r>
            <a:r>
              <a:rPr lang="es-ES_tradnl" sz="2200" dirty="0" smtClean="0"/>
              <a:t> </a:t>
            </a:r>
          </a:p>
          <a:p>
            <a:pPr lvl="1" algn="just" eaLnBrk="1" hangingPunct="1">
              <a:buNone/>
              <a:defRPr/>
            </a:pPr>
            <a:endParaRPr lang="es-ES_tradnl" sz="2400"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908720"/>
            <a:ext cx="9144000" cy="5949281"/>
          </a:xfrm>
        </p:spPr>
        <p:txBody>
          <a:bodyPr/>
          <a:lstStyle/>
          <a:p>
            <a:pPr algn="just" eaLnBrk="1" hangingPunct="1">
              <a:buFont typeface="Arial" charset="0"/>
              <a:buChar char="•"/>
              <a:defRPr/>
            </a:pPr>
            <a:r>
              <a:rPr lang="es-ES_tradnl" sz="2800" dirty="0" smtClean="0"/>
              <a:t>La inflación de la Primera Guerra Mundial, y la devaluación de todas las monedas respecto del oro, suscitó la creación del “patrón de cambios oro” (Conferencia de Génova, 1922):</a:t>
            </a:r>
          </a:p>
          <a:p>
            <a:pPr algn="just" eaLnBrk="1" hangingPunct="1">
              <a:buFont typeface="Arial" charset="0"/>
              <a:buChar char="•"/>
              <a:defRPr/>
            </a:pPr>
            <a:endParaRPr lang="es-ES_tradnl" sz="2400" dirty="0" smtClean="0"/>
          </a:p>
          <a:p>
            <a:pPr lvl="1" algn="just" eaLnBrk="1" hangingPunct="1">
              <a:defRPr/>
            </a:pPr>
            <a:r>
              <a:rPr lang="es-ES_tradnl" sz="2400" dirty="0" smtClean="0"/>
              <a:t>Este nuevo patrón autorizaba a los países a doblar la emisión de billetes respecto a las reservas reales de oro. </a:t>
            </a:r>
          </a:p>
          <a:p>
            <a:pPr lvl="1" algn="just" eaLnBrk="1" hangingPunct="1">
              <a:defRPr/>
            </a:pPr>
            <a:endParaRPr lang="es-ES_tradnl" sz="2400" dirty="0" smtClean="0"/>
          </a:p>
          <a:p>
            <a:pPr lvl="1" algn="just" eaLnBrk="1" hangingPunct="1">
              <a:defRPr/>
            </a:pPr>
            <a:r>
              <a:rPr lang="es-ES_tradnl" sz="2400" dirty="0" smtClean="0"/>
              <a:t>Esto, si bien permitía que el ajuste de la postguerra fuese menos doloroso, acrecentó las posibilidades de que la crisis económica de un país se contagiara al resto</a:t>
            </a:r>
            <a:r>
              <a:rPr lang="es-ES_tradnl" sz="2400" b="1" dirty="0" smtClean="0"/>
              <a:t>. Porque no había oro suficiente para respaldar la moneda circulante.</a:t>
            </a:r>
            <a:r>
              <a:rPr lang="es-ES_tradnl" sz="2400" dirty="0" smtClean="0"/>
              <a:t> </a:t>
            </a:r>
          </a:p>
          <a:p>
            <a:pPr lvl="1" algn="just" eaLnBrk="1" hangingPunct="1">
              <a:buNone/>
              <a:defRPr/>
            </a:pPr>
            <a:endParaRPr lang="es-ES_tradnl" sz="2400"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908720"/>
            <a:ext cx="9144000" cy="5949281"/>
          </a:xfrm>
        </p:spPr>
        <p:txBody>
          <a:bodyPr/>
          <a:lstStyle/>
          <a:p>
            <a:pPr algn="just" eaLnBrk="1" hangingPunct="1">
              <a:buNone/>
              <a:defRPr/>
            </a:pPr>
            <a:r>
              <a:rPr lang="es-ES_tradnl" sz="2800" dirty="0" smtClean="0"/>
              <a:t>*  Sin embargo, los déficits presupuestarios crónicos de los grandes países europeos, sumada al </a:t>
            </a:r>
            <a:r>
              <a:rPr lang="es-ES_tradnl" sz="2800" b="1" i="1" dirty="0" smtClean="0"/>
              <a:t>crash</a:t>
            </a:r>
            <a:r>
              <a:rPr lang="es-ES_tradnl" sz="2800" dirty="0" smtClean="0"/>
              <a:t> de 1929 y sus efectos sobre el sistema financiero, impusieron el abandono del patrón oro entre 1931 y 1935.</a:t>
            </a:r>
          </a:p>
          <a:p>
            <a:pPr algn="just" eaLnBrk="1" hangingPunct="1">
              <a:buFont typeface="Arial" charset="0"/>
              <a:buChar char="•"/>
              <a:defRPr/>
            </a:pPr>
            <a:endParaRPr lang="es-ES_tradnl" sz="2800" dirty="0" smtClean="0"/>
          </a:p>
          <a:p>
            <a:pPr algn="just" eaLnBrk="1" hangingPunct="1">
              <a:buFont typeface="Arial" charset="0"/>
              <a:buChar char="•"/>
              <a:defRPr/>
            </a:pPr>
            <a:r>
              <a:rPr lang="es-ES_tradnl" sz="2800" dirty="0" smtClean="0"/>
              <a:t>El </a:t>
            </a:r>
            <a:r>
              <a:rPr lang="es-ES_tradnl" sz="2800" i="1" dirty="0" err="1" smtClean="0"/>
              <a:t>crash</a:t>
            </a:r>
            <a:r>
              <a:rPr lang="es-ES_tradnl" sz="2800" dirty="0" smtClean="0"/>
              <a:t> del 29 fue un durísimo ajuste bursátil, después de un proceso excesivamente especulativo. </a:t>
            </a:r>
          </a:p>
          <a:p>
            <a:pPr algn="just" eaLnBrk="1" hangingPunct="1">
              <a:buFont typeface="Arial" charset="0"/>
              <a:buChar char="•"/>
              <a:defRPr/>
            </a:pPr>
            <a:endParaRPr lang="es-ES_tradnl" sz="2800" dirty="0" smtClean="0"/>
          </a:p>
          <a:p>
            <a:pPr algn="just" eaLnBrk="1" hangingPunct="1">
              <a:buFont typeface="Arial" charset="0"/>
              <a:buChar char="•"/>
              <a:defRPr/>
            </a:pPr>
            <a:r>
              <a:rPr lang="es-ES_tradnl" sz="2800" dirty="0" smtClean="0"/>
              <a:t>Buena parte de los políticos y economistas esperaban ese ajuste saludable, pero no un pánico bursátil que propiciara la depresión más importante de nuestro siglo XX.</a:t>
            </a:r>
            <a:endParaRPr lang="es-ES_tradnl" sz="2400"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908720"/>
            <a:ext cx="9144000" cy="5949281"/>
          </a:xfrm>
        </p:spPr>
        <p:txBody>
          <a:bodyPr/>
          <a:lstStyle/>
          <a:p>
            <a:pPr algn="just" eaLnBrk="1" hangingPunct="1">
              <a:buNone/>
              <a:defRPr/>
            </a:pPr>
            <a:r>
              <a:rPr lang="es-ES_tradnl" sz="2800" dirty="0" smtClean="0"/>
              <a:t>* Las suspensiones y quiebras de las empresas bursátiles pasó a los bancos y de ahí a la economía general: los precios, los beneficios y el crédito cayeron y el paro aumentó. </a:t>
            </a:r>
          </a:p>
          <a:p>
            <a:pPr algn="just" eaLnBrk="1" hangingPunct="1">
              <a:buFont typeface="Arial" charset="0"/>
              <a:buChar char="•"/>
              <a:defRPr/>
            </a:pPr>
            <a:endParaRPr lang="es-ES_tradnl" sz="2800" dirty="0" smtClean="0"/>
          </a:p>
          <a:p>
            <a:pPr algn="just" eaLnBrk="1" hangingPunct="1">
              <a:buFont typeface="Arial" charset="0"/>
              <a:buChar char="•"/>
              <a:defRPr/>
            </a:pPr>
            <a:r>
              <a:rPr lang="es-ES_tradnl" sz="2800" dirty="0" smtClean="0"/>
              <a:t>La FED se negó a asumir una política monetaria expansiva para no poner en riesgo el dólar-oro y para no alentar nuevamente la especulación.</a:t>
            </a:r>
          </a:p>
          <a:p>
            <a:pPr algn="just" eaLnBrk="1" hangingPunct="1">
              <a:buFont typeface="Arial" charset="0"/>
              <a:buChar char="•"/>
              <a:defRPr/>
            </a:pPr>
            <a:endParaRPr lang="es-ES_tradnl" sz="2800" dirty="0" smtClean="0"/>
          </a:p>
          <a:p>
            <a:pPr algn="just" eaLnBrk="1" hangingPunct="1">
              <a:buFont typeface="Arial" charset="0"/>
              <a:buChar char="•"/>
              <a:defRPr/>
            </a:pPr>
            <a:r>
              <a:rPr lang="es-ES_tradnl" sz="2800" dirty="0" smtClean="0"/>
              <a:t>Aún así, los tipos de interés no hicieron más que bajar: la demanda de crédito se contrajo más profundamente que la oferta y la rigidez a la baja de los salarios hizo aumentar el paro.</a:t>
            </a:r>
            <a:endParaRPr lang="es-ES_tradnl" sz="2400" dirty="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908720"/>
            <a:ext cx="9144000" cy="5949281"/>
          </a:xfrm>
        </p:spPr>
        <p:txBody>
          <a:bodyPr/>
          <a:lstStyle/>
          <a:p>
            <a:pPr algn="just" eaLnBrk="1" hangingPunct="1">
              <a:buNone/>
              <a:defRPr/>
            </a:pPr>
            <a:r>
              <a:rPr lang="es-ES_tradnl" sz="2800" dirty="0" smtClean="0"/>
              <a:t>* La crisis se expandió mundialmente porque: </a:t>
            </a:r>
          </a:p>
          <a:p>
            <a:pPr algn="just" eaLnBrk="1" hangingPunct="1">
              <a:buFont typeface="Arial" charset="0"/>
              <a:buChar char="•"/>
              <a:defRPr/>
            </a:pPr>
            <a:r>
              <a:rPr lang="es-ES_tradnl" sz="2400" dirty="0" smtClean="0"/>
              <a:t>EEUU se había convertido en la clave económica del mundo y eran los préstamos norteamericanos lo que habían permitido el retorno al patrón oro en Europa e Hispanoamérica.</a:t>
            </a:r>
          </a:p>
          <a:p>
            <a:pPr algn="just" eaLnBrk="1" hangingPunct="1">
              <a:buFont typeface="Arial" charset="0"/>
              <a:buChar char="•"/>
              <a:defRPr/>
            </a:pPr>
            <a:endParaRPr lang="es-ES_tradnl" sz="2400" dirty="0" smtClean="0"/>
          </a:p>
          <a:p>
            <a:pPr algn="just" eaLnBrk="1" hangingPunct="1">
              <a:buFont typeface="Arial" charset="0"/>
              <a:buChar char="•"/>
              <a:defRPr/>
            </a:pPr>
            <a:r>
              <a:rPr lang="es-ES_tradnl" sz="2400" dirty="0" smtClean="0"/>
              <a:t>Los préstamos norteamericanos sostenían también el pago de las deudas de la PGM. Y el mercado norteamericano, sectores productivos europeos.</a:t>
            </a:r>
          </a:p>
          <a:p>
            <a:pPr algn="just" eaLnBrk="1" hangingPunct="1">
              <a:buFont typeface="Arial" charset="0"/>
              <a:buChar char="•"/>
              <a:defRPr/>
            </a:pPr>
            <a:endParaRPr lang="es-ES_tradnl" sz="2400" dirty="0" smtClean="0"/>
          </a:p>
          <a:p>
            <a:pPr algn="just" eaLnBrk="1" hangingPunct="1">
              <a:buFont typeface="Arial" charset="0"/>
              <a:buChar char="•"/>
              <a:defRPr/>
            </a:pPr>
            <a:r>
              <a:rPr lang="es-ES_tradnl" sz="2400" dirty="0" smtClean="0"/>
              <a:t>El hecho de que, a partir de 1928, el crédito norteamericano fluyera menos hacia Alemania y Austria que hacia las inversiones bursátiles en EEUU, que parecían dar más beneficio, puso el sistema financiero de ambos países en crisis, que se extendió al resto de su economía.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908720"/>
            <a:ext cx="9144000" cy="5949281"/>
          </a:xfrm>
        </p:spPr>
        <p:txBody>
          <a:bodyPr/>
          <a:lstStyle/>
          <a:p>
            <a:pPr algn="just" eaLnBrk="1" hangingPunct="1">
              <a:buNone/>
              <a:defRPr/>
            </a:pPr>
            <a:r>
              <a:rPr lang="es-ES_tradnl" sz="2800" dirty="0" smtClean="0"/>
              <a:t>* La crisis se expandió mundialmente porque: </a:t>
            </a:r>
          </a:p>
          <a:p>
            <a:pPr algn="just" eaLnBrk="1" hangingPunct="1">
              <a:buFont typeface="Arial" charset="0"/>
              <a:buChar char="•"/>
              <a:defRPr/>
            </a:pPr>
            <a:r>
              <a:rPr lang="es-ES_tradnl" sz="2400" dirty="0" smtClean="0"/>
              <a:t>La aprobación de un arancel proteccionista en EEUU (1930) fue un durísimo golpe para toda la economía mundial.</a:t>
            </a:r>
          </a:p>
          <a:p>
            <a:pPr algn="just" eaLnBrk="1" hangingPunct="1">
              <a:buFont typeface="Arial" charset="0"/>
              <a:buChar char="•"/>
              <a:defRPr/>
            </a:pPr>
            <a:endParaRPr lang="es-ES_tradnl" sz="2400" dirty="0" smtClean="0"/>
          </a:p>
          <a:p>
            <a:pPr algn="just" eaLnBrk="1" hangingPunct="1">
              <a:buFont typeface="Arial" charset="0"/>
              <a:buChar char="•"/>
              <a:defRPr/>
            </a:pPr>
            <a:r>
              <a:rPr lang="es-ES_tradnl" sz="2400" dirty="0" smtClean="0"/>
              <a:t>Dio comienzo la política de “sálvese el que pueda”: casi todos los países europeos suspendieron la convertibilidad de moneda y subieron sus aranceles. El patrón de cambios oro y los vínculos entre los sistemas financieros contagiaron la crisis.</a:t>
            </a:r>
          </a:p>
          <a:p>
            <a:pPr algn="just" eaLnBrk="1" hangingPunct="1">
              <a:buFont typeface="Arial" charset="0"/>
              <a:buChar char="•"/>
              <a:defRPr/>
            </a:pPr>
            <a:endParaRPr lang="es-ES_tradnl" sz="2400" dirty="0" smtClean="0"/>
          </a:p>
          <a:p>
            <a:pPr algn="just" eaLnBrk="1" hangingPunct="1">
              <a:buFont typeface="Arial" charset="0"/>
              <a:buChar char="•"/>
              <a:defRPr/>
            </a:pPr>
            <a:r>
              <a:rPr lang="es-ES_tradnl" sz="2400" dirty="0" smtClean="0"/>
              <a:t>El comercio internacional cayó drásticamente: un 70% entre 1929 y 1933. Nueva política de acuerdos bilaterales, cuotas comerciales, licencias de importación e, incluso, acuerdos de trueque, sin divisas. </a:t>
            </a:r>
          </a:p>
          <a:p>
            <a:pPr algn="just" eaLnBrk="1" hangingPunct="1">
              <a:buNone/>
              <a:defRPr/>
            </a:pPr>
            <a:endParaRPr lang="es-ES_tradnl" sz="2400"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244475"/>
            <a:ext cx="8385175" cy="880269"/>
          </a:xfrm>
        </p:spPr>
        <p:txBody>
          <a:bodyPr/>
          <a:lstStyle/>
          <a:p>
            <a:pPr eaLnBrk="1" hangingPunct="1">
              <a:defRPr/>
            </a:pPr>
            <a:r>
              <a:rPr lang="es-ES_tradnl" sz="3500" dirty="0" smtClean="0"/>
              <a:t>LA GLOBALIZACIÓN ECONÓMICA</a:t>
            </a:r>
            <a:endParaRPr lang="es-ES" sz="3500" dirty="0"/>
          </a:p>
        </p:txBody>
      </p:sp>
      <p:sp>
        <p:nvSpPr>
          <p:cNvPr id="7171" name="Rectangle 3"/>
          <p:cNvSpPr>
            <a:spLocks noGrp="1" noRot="1" noChangeArrowheads="1"/>
          </p:cNvSpPr>
          <p:nvPr>
            <p:ph type="body" idx="1"/>
          </p:nvPr>
        </p:nvSpPr>
        <p:spPr>
          <a:xfrm>
            <a:off x="0" y="908720"/>
            <a:ext cx="9144000" cy="5949281"/>
          </a:xfrm>
        </p:spPr>
        <p:txBody>
          <a:bodyPr/>
          <a:lstStyle/>
          <a:p>
            <a:pPr algn="just" eaLnBrk="1" hangingPunct="1">
              <a:buNone/>
              <a:defRPr/>
            </a:pPr>
            <a:r>
              <a:rPr lang="es-ES_tradnl" sz="2800" dirty="0" smtClean="0"/>
              <a:t>* La crisis se expandió mundialmente porque: </a:t>
            </a:r>
          </a:p>
          <a:p>
            <a:pPr algn="just" eaLnBrk="1" hangingPunct="1">
              <a:buFont typeface="Arial" charset="0"/>
              <a:buChar char="•"/>
              <a:defRPr/>
            </a:pPr>
            <a:r>
              <a:rPr lang="es-ES_tradnl" sz="2200" dirty="0" smtClean="0"/>
              <a:t>Para los países que tenían sus economías orientadas a la exportación fue dramático: cierres de empresas, quiebras de bancos, desempleo, caída de los ingresos presupuestarios, déficit crónico y, a nivel social, miseria y desesperación. </a:t>
            </a:r>
            <a:r>
              <a:rPr lang="es-ES_tradnl" sz="2200" b="1" dirty="0" smtClean="0"/>
              <a:t>Hispanoamérica</a:t>
            </a:r>
            <a:r>
              <a:rPr lang="es-ES_tradnl" sz="2200" dirty="0" smtClean="0"/>
              <a:t>.</a:t>
            </a:r>
          </a:p>
          <a:p>
            <a:pPr algn="just" eaLnBrk="1" hangingPunct="1">
              <a:buFont typeface="Arial" charset="0"/>
              <a:buChar char="•"/>
              <a:defRPr/>
            </a:pPr>
            <a:endParaRPr lang="es-ES_tradnl" sz="2200" dirty="0" smtClean="0"/>
          </a:p>
          <a:p>
            <a:pPr algn="just" eaLnBrk="1" hangingPunct="1">
              <a:buFont typeface="Arial" charset="0"/>
              <a:buChar char="•"/>
              <a:defRPr/>
            </a:pPr>
            <a:r>
              <a:rPr lang="es-ES_tradnl" sz="2200" dirty="0" smtClean="0"/>
              <a:t>Esto prestigió las “economías cerradas” y de “mando”, sostenidas por Estados cada vez más intervencionistas. La planificación centralizada soviética para un sector de la izquierda no comunista.</a:t>
            </a:r>
          </a:p>
          <a:p>
            <a:pPr algn="just" eaLnBrk="1" hangingPunct="1">
              <a:buFont typeface="Arial" charset="0"/>
              <a:buChar char="•"/>
              <a:defRPr/>
            </a:pPr>
            <a:endParaRPr lang="es-ES_tradnl" sz="2200" dirty="0" smtClean="0"/>
          </a:p>
          <a:p>
            <a:pPr algn="just" eaLnBrk="1" hangingPunct="1">
              <a:buFont typeface="Arial" charset="0"/>
              <a:buChar char="•"/>
              <a:defRPr/>
            </a:pPr>
            <a:r>
              <a:rPr lang="es-ES_tradnl" sz="2200" dirty="0" smtClean="0"/>
              <a:t>Para un sector de la derecha no nacionalista, el modelo característico fue el fascismo italiano y el nazismo alemán: economías basadas, sin suprimir nominalmente el mercado, en la emisión de deuda pública, la no convertibilidad de precios, la autarquía, y en controles brutales de precios y salario</a:t>
            </a:r>
            <a:r>
              <a:rPr lang="es-ES_tradnl" sz="2400" dirty="0" smtClean="0"/>
              <a:t>s. </a:t>
            </a:r>
            <a:r>
              <a:rPr lang="es-ES_tradnl" sz="2400" b="1" dirty="0" smtClean="0"/>
              <a:t>Economías de guerra.</a:t>
            </a:r>
            <a:endParaRPr lang="es-ES_tradnl" sz="2400" dirty="0" smtClean="0"/>
          </a:p>
          <a:p>
            <a:pPr algn="just" eaLnBrk="1" hangingPunct="1">
              <a:buNone/>
              <a:defRPr/>
            </a:pPr>
            <a:endParaRPr lang="es-ES_tradnl" sz="2400" dirty="0"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881063"/>
          </a:xfrm>
        </p:spPr>
        <p:txBody>
          <a:bodyPr/>
          <a:lstStyle/>
          <a:p>
            <a:pPr algn="ctr" eaLnBrk="1" hangingPunct="1">
              <a:defRPr/>
            </a:pPr>
            <a:r>
              <a:rPr lang="es-ES" dirty="0" smtClean="0"/>
              <a:t>EUROPA AÑO CERO</a:t>
            </a:r>
          </a:p>
        </p:txBody>
      </p:sp>
      <p:sp>
        <p:nvSpPr>
          <p:cNvPr id="3" name="2 Marcador de contenido"/>
          <p:cNvSpPr>
            <a:spLocks noGrp="1"/>
          </p:cNvSpPr>
          <p:nvPr>
            <p:ph idx="1"/>
          </p:nvPr>
        </p:nvSpPr>
        <p:spPr>
          <a:xfrm>
            <a:off x="0" y="1052512"/>
            <a:ext cx="9144000" cy="5805487"/>
          </a:xfrm>
        </p:spPr>
        <p:txBody>
          <a:bodyPr/>
          <a:lstStyle/>
          <a:p>
            <a:pPr eaLnBrk="1" hangingPunct="1">
              <a:defRPr/>
            </a:pPr>
            <a:r>
              <a:rPr lang="es-ES" dirty="0" smtClean="0"/>
              <a:t>Las devastaciones de la Guerra.</a:t>
            </a:r>
          </a:p>
          <a:p>
            <a:pPr lvl="1" algn="just" eaLnBrk="1" hangingPunct="1">
              <a:defRPr/>
            </a:pPr>
            <a:r>
              <a:rPr lang="es-ES" sz="2100" dirty="0" smtClean="0"/>
              <a:t>Al finalizar la SGM, toda Europa, salvo los países neutrales, estaban devastados por la Guerra</a:t>
            </a:r>
            <a:r>
              <a:rPr lang="es-ES" sz="2100" dirty="0" smtClean="0"/>
              <a:t>.</a:t>
            </a:r>
          </a:p>
          <a:p>
            <a:pPr lvl="1" algn="just" eaLnBrk="1" hangingPunct="1">
              <a:defRPr/>
            </a:pPr>
            <a:endParaRPr lang="es-ES" sz="2100" dirty="0" smtClean="0"/>
          </a:p>
          <a:p>
            <a:pPr lvl="1" algn="just" eaLnBrk="1" hangingPunct="1">
              <a:defRPr/>
            </a:pPr>
            <a:r>
              <a:rPr lang="es-ES" sz="2100" dirty="0" smtClean="0"/>
              <a:t>Se calcula que 42 millones de europeos murieron, el 75% población civil. El número de heridos y mutilados fue incontable. Por millones se contaron también los deportados, sobre todo en Europa central y oriental</a:t>
            </a:r>
            <a:r>
              <a:rPr lang="es-ES" sz="2100" dirty="0" smtClean="0"/>
              <a:t>.</a:t>
            </a:r>
          </a:p>
          <a:p>
            <a:pPr lvl="1" algn="just" eaLnBrk="1" hangingPunct="1">
              <a:defRPr/>
            </a:pPr>
            <a:endParaRPr lang="es-ES" sz="2100" dirty="0" smtClean="0"/>
          </a:p>
          <a:p>
            <a:pPr lvl="1" algn="just" eaLnBrk="1" hangingPunct="1">
              <a:defRPr/>
            </a:pPr>
            <a:r>
              <a:rPr lang="es-ES" sz="2100" dirty="0" smtClean="0"/>
              <a:t>El desarrollo de la artillería y del arma aérea, provocó la destrucción masiva de ciudades, industrias, medios de transporte y vías de comunicación. </a:t>
            </a:r>
            <a:endParaRPr lang="es-ES" sz="2100" dirty="0" smtClean="0"/>
          </a:p>
          <a:p>
            <a:pPr lvl="1" algn="just" eaLnBrk="1" hangingPunct="1">
              <a:defRPr/>
            </a:pPr>
            <a:endParaRPr lang="es-ES" sz="2100" dirty="0" smtClean="0"/>
          </a:p>
          <a:p>
            <a:pPr lvl="1" algn="just" eaLnBrk="1" hangingPunct="1">
              <a:defRPr/>
            </a:pPr>
            <a:r>
              <a:rPr lang="es-ES" sz="2100" dirty="0" smtClean="0"/>
              <a:t>Millones de europeos quedaron sin hogar, trabajo o ahorros. Incluso en Gran Bretaña, el 30% de las viviendas quedaron inhabitables.</a:t>
            </a:r>
          </a:p>
          <a:p>
            <a:pPr lvl="1" algn="just" eaLnBrk="1" hangingPunct="1">
              <a:defRPr/>
            </a:pPr>
            <a:endParaRPr lang="es-ES" dirty="0" smtClean="0"/>
          </a:p>
          <a:p>
            <a:pPr lvl="1" eaLnBrk="1" hangingPunct="1">
              <a:defRPr/>
            </a:pPr>
            <a:endParaRPr lang="es-ES" dirty="0" smtClean="0"/>
          </a:p>
          <a:p>
            <a:pPr eaLnBrk="1" hangingPunct="1">
              <a:defRPr/>
            </a:pPr>
            <a:endParaRPr lang="es-ES" dirty="0"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881063"/>
          </a:xfrm>
        </p:spPr>
        <p:txBody>
          <a:bodyPr/>
          <a:lstStyle/>
          <a:p>
            <a:pPr algn="ctr" eaLnBrk="1" hangingPunct="1">
              <a:defRPr/>
            </a:pPr>
            <a:r>
              <a:rPr lang="es-ES" dirty="0" smtClean="0"/>
              <a:t>EUROPA AÑO CERO</a:t>
            </a:r>
          </a:p>
        </p:txBody>
      </p:sp>
      <p:sp>
        <p:nvSpPr>
          <p:cNvPr id="3" name="2 Marcador de contenido"/>
          <p:cNvSpPr>
            <a:spLocks noGrp="1"/>
          </p:cNvSpPr>
          <p:nvPr>
            <p:ph idx="1"/>
          </p:nvPr>
        </p:nvSpPr>
        <p:spPr>
          <a:xfrm>
            <a:off x="0" y="908050"/>
            <a:ext cx="9144000" cy="5949950"/>
          </a:xfrm>
        </p:spPr>
        <p:txBody>
          <a:bodyPr/>
          <a:lstStyle/>
          <a:p>
            <a:pPr eaLnBrk="1" hangingPunct="1">
              <a:defRPr/>
            </a:pPr>
            <a:r>
              <a:rPr lang="es-ES" dirty="0" smtClean="0"/>
              <a:t>Las devastaciones de la Guerra.</a:t>
            </a:r>
          </a:p>
          <a:p>
            <a:pPr lvl="1" algn="just" eaLnBrk="1" hangingPunct="1">
              <a:defRPr/>
            </a:pPr>
            <a:r>
              <a:rPr lang="es-ES" sz="2100" dirty="0" smtClean="0"/>
              <a:t>La producción agrícola e industrial se hundió. El destrozo de las comunicaciones impidió el funcionamiento del mercado y el abastecimiento de las ciudades. Muertes por desnutrición</a:t>
            </a:r>
            <a:r>
              <a:rPr lang="es-ES" sz="2100" dirty="0" smtClean="0"/>
              <a:t>.</a:t>
            </a:r>
          </a:p>
          <a:p>
            <a:pPr lvl="1" algn="just" eaLnBrk="1" hangingPunct="1">
              <a:defRPr/>
            </a:pPr>
            <a:endParaRPr lang="es-ES" sz="2100" dirty="0" smtClean="0"/>
          </a:p>
          <a:p>
            <a:pPr lvl="1" algn="just" eaLnBrk="1" hangingPunct="1">
              <a:defRPr/>
            </a:pPr>
            <a:r>
              <a:rPr lang="es-ES" sz="2100" dirty="0" smtClean="0"/>
              <a:t>El número de calorías consumidas por habitante, por debajo de las 2.000 en Alemania y Gran Bretaña, pese al establecimiento del racionamiento en todo el continente</a:t>
            </a:r>
            <a:r>
              <a:rPr lang="es-ES" sz="2100" dirty="0" smtClean="0"/>
              <a:t>.</a:t>
            </a:r>
          </a:p>
          <a:p>
            <a:pPr lvl="1" algn="just" eaLnBrk="1" hangingPunct="1">
              <a:defRPr/>
            </a:pPr>
            <a:endParaRPr lang="es-ES" sz="2100" dirty="0" smtClean="0"/>
          </a:p>
          <a:p>
            <a:pPr lvl="1" algn="just" eaLnBrk="1" hangingPunct="1">
              <a:defRPr/>
            </a:pPr>
            <a:r>
              <a:rPr lang="es-ES" sz="2100" dirty="0" smtClean="0"/>
              <a:t>El coste de los bienes de consumo, en un contexto de escasez, se disparó. Junto con la proliferación de deuda pública y el descontrol en la creación de billetes, la inflación se disparó. Mercado Negro</a:t>
            </a:r>
            <a:r>
              <a:rPr lang="es-ES" sz="2100" dirty="0" smtClean="0"/>
              <a:t>.</a:t>
            </a:r>
          </a:p>
          <a:p>
            <a:pPr lvl="1" algn="just" eaLnBrk="1" hangingPunct="1">
              <a:defRPr/>
            </a:pPr>
            <a:endParaRPr lang="es-ES" sz="2100" dirty="0" smtClean="0"/>
          </a:p>
          <a:p>
            <a:pPr lvl="1" algn="just" eaLnBrk="1" hangingPunct="1">
              <a:defRPr/>
            </a:pPr>
            <a:r>
              <a:rPr lang="es-ES" sz="2100" dirty="0" smtClean="0"/>
              <a:t>El peso del abastecimiento lo llevó la ONU, a través de la UNRRA, para los países contrarios al Eje, y EEUU para Alemania y sus antiguos aliados.</a:t>
            </a:r>
          </a:p>
          <a:p>
            <a:pPr lvl="1" algn="just" eaLnBrk="1" hangingPunct="1">
              <a:defRPr/>
            </a:pPr>
            <a:endParaRPr lang="es-ES" dirty="0" smtClean="0"/>
          </a:p>
          <a:p>
            <a:pPr lvl="1" eaLnBrk="1" hangingPunct="1">
              <a:defRPr/>
            </a:pPr>
            <a:endParaRPr lang="es-ES" dirty="0" smtClean="0"/>
          </a:p>
          <a:p>
            <a:pPr eaLnBrk="1" hangingPunct="1">
              <a:defRPr/>
            </a:pPr>
            <a:endParaRPr lang="es-E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p:txBody>
          <a:bodyPr/>
          <a:lstStyle/>
          <a:p>
            <a:pPr eaLnBrk="1" hangingPunct="1">
              <a:defRPr/>
            </a:pPr>
            <a:r>
              <a:rPr lang="es-ES_tradnl" sz="3800" dirty="0"/>
              <a:t>DEFINIR LA </a:t>
            </a:r>
            <a:r>
              <a:rPr lang="es-ES_tradnl" sz="3800" dirty="0" smtClean="0"/>
              <a:t>GLOBALIZACIÓN</a:t>
            </a:r>
            <a:endParaRPr lang="es-ES" sz="3800" dirty="0"/>
          </a:p>
        </p:txBody>
      </p:sp>
      <p:sp>
        <p:nvSpPr>
          <p:cNvPr id="7171" name="Rectangle 3"/>
          <p:cNvSpPr>
            <a:spLocks noGrp="1" noRot="1" noChangeArrowheads="1"/>
          </p:cNvSpPr>
          <p:nvPr>
            <p:ph type="body" idx="1"/>
          </p:nvPr>
        </p:nvSpPr>
        <p:spPr>
          <a:xfrm>
            <a:off x="179512" y="1340769"/>
            <a:ext cx="8666038" cy="5517232"/>
          </a:xfrm>
        </p:spPr>
        <p:txBody>
          <a:bodyPr/>
          <a:lstStyle/>
          <a:p>
            <a:pPr algn="just" eaLnBrk="1" hangingPunct="1">
              <a:defRPr/>
            </a:pPr>
            <a:r>
              <a:rPr lang="es-ES_tradnl" sz="2800" dirty="0" smtClean="0"/>
              <a:t>Sin embargo, la globalización no conlleva, simplemente, una acción de integración mundial. Supone, especialmente desde 1989, la expansión de un modelo característico:</a:t>
            </a:r>
          </a:p>
          <a:p>
            <a:pPr algn="just" eaLnBrk="1" hangingPunct="1">
              <a:defRPr/>
            </a:pPr>
            <a:endParaRPr lang="es-ES_tradnl" sz="2800" dirty="0" smtClean="0"/>
          </a:p>
          <a:p>
            <a:pPr lvl="1" algn="just" eaLnBrk="1" hangingPunct="1">
              <a:defRPr/>
            </a:pPr>
            <a:r>
              <a:rPr lang="es-ES_tradnl" sz="2400" dirty="0" smtClean="0"/>
              <a:t>En ECONOMÍA: la expansión de los principios del mercado libre y la reducción de las trabas para el libre comercio, la circulación de capitales, personas e información, y el establecimiento de entidades multinacionales.</a:t>
            </a:r>
          </a:p>
          <a:p>
            <a:pPr lvl="1" algn="just" eaLnBrk="1" hangingPunct="1">
              <a:defRPr/>
            </a:pPr>
            <a:endParaRPr lang="es-ES_tradnl" sz="2400" dirty="0" smtClean="0"/>
          </a:p>
          <a:p>
            <a:pPr algn="just" eaLnBrk="1" hangingPunct="1">
              <a:defRPr/>
            </a:pPr>
            <a:endParaRPr lang="es-ES_tradnl" sz="2800" dirty="0" smtClean="0"/>
          </a:p>
          <a:p>
            <a:pPr algn="just" eaLnBrk="1" hangingPunct="1">
              <a:defRPr/>
            </a:pPr>
            <a:endParaRPr lang="es-ES" sz="28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736600"/>
          </a:xfrm>
        </p:spPr>
        <p:txBody>
          <a:bodyPr/>
          <a:lstStyle/>
          <a:p>
            <a:pPr algn="ctr" eaLnBrk="1" hangingPunct="1">
              <a:defRPr/>
            </a:pPr>
            <a:r>
              <a:rPr lang="es-ES" dirty="0" smtClean="0"/>
              <a:t>EL MILAGRO ECONÓMICO DE OCCIDENTE</a:t>
            </a:r>
          </a:p>
        </p:txBody>
      </p:sp>
      <p:sp>
        <p:nvSpPr>
          <p:cNvPr id="3" name="2 Marcador de contenido"/>
          <p:cNvSpPr>
            <a:spLocks noGrp="1"/>
          </p:cNvSpPr>
          <p:nvPr>
            <p:ph idx="1"/>
          </p:nvPr>
        </p:nvSpPr>
        <p:spPr>
          <a:xfrm>
            <a:off x="0" y="1268413"/>
            <a:ext cx="8964613" cy="5400675"/>
          </a:xfrm>
        </p:spPr>
        <p:txBody>
          <a:bodyPr/>
          <a:lstStyle/>
          <a:p>
            <a:pPr eaLnBrk="1" hangingPunct="1">
              <a:defRPr/>
            </a:pPr>
            <a:r>
              <a:rPr lang="es-ES" sz="2800" dirty="0" smtClean="0"/>
              <a:t>El Clima Moral de 1945:</a:t>
            </a:r>
          </a:p>
          <a:p>
            <a:pPr lvl="1" algn="just" eaLnBrk="1" hangingPunct="1">
              <a:defRPr/>
            </a:pPr>
            <a:endParaRPr lang="es-ES" sz="1900" dirty="0" smtClean="0"/>
          </a:p>
          <a:p>
            <a:pPr lvl="1" algn="just" eaLnBrk="1" hangingPunct="1">
              <a:defRPr/>
            </a:pPr>
            <a:r>
              <a:rPr lang="es-ES" sz="2600" dirty="0" smtClean="0"/>
              <a:t>Después </a:t>
            </a:r>
            <a:r>
              <a:rPr lang="es-ES" sz="2600" dirty="0" smtClean="0"/>
              <a:t>de dos guerras mundiales en treinta años, pesimismo. Se pensaba que una Tercera Guerra Mundial sería inevitable a corto plazo. </a:t>
            </a:r>
            <a:endParaRPr lang="es-ES" sz="2600" dirty="0" smtClean="0"/>
          </a:p>
          <a:p>
            <a:pPr lvl="1" algn="just" eaLnBrk="1" hangingPunct="1">
              <a:defRPr/>
            </a:pPr>
            <a:endParaRPr lang="es-ES" sz="2600" dirty="0" smtClean="0"/>
          </a:p>
          <a:p>
            <a:pPr lvl="1" algn="just" eaLnBrk="1" hangingPunct="1">
              <a:defRPr/>
            </a:pPr>
            <a:r>
              <a:rPr lang="es-ES" sz="2600" dirty="0" smtClean="0"/>
              <a:t>La vieja civilización liberal-democrática ya no sería restaurada, y menos aún la libertad económica. El mercado libre y el patrón oro, después del crash de 1929 y las tensiones autárquicas de los años treinta, se consideraba también una reliquia de los viejos buenos tiempos.</a:t>
            </a:r>
          </a:p>
          <a:p>
            <a:pPr lvl="1" algn="just" eaLnBrk="1" hangingPunct="1">
              <a:defRPr/>
            </a:pPr>
            <a:endParaRPr lang="es-ES" sz="1900" dirty="0" smtClean="0"/>
          </a:p>
          <a:p>
            <a:pPr lvl="1" algn="just" eaLnBrk="1" hangingPunct="1">
              <a:defRPr/>
            </a:pPr>
            <a:endParaRPr lang="es-ES" dirty="0" smtClean="0"/>
          </a:p>
          <a:p>
            <a:pPr lvl="1" eaLnBrk="1" hangingPunct="1">
              <a:defRPr/>
            </a:pPr>
            <a:endParaRPr lang="es-ES" dirty="0" smtClean="0"/>
          </a:p>
          <a:p>
            <a:pPr eaLnBrk="1" hangingPunct="1">
              <a:defRPr/>
            </a:pPr>
            <a:endParaRPr lang="es-ES" dirty="0"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736600"/>
          </a:xfrm>
        </p:spPr>
        <p:txBody>
          <a:bodyPr/>
          <a:lstStyle/>
          <a:p>
            <a:pPr algn="ctr" eaLnBrk="1" hangingPunct="1">
              <a:defRPr/>
            </a:pPr>
            <a:r>
              <a:rPr lang="es-ES" dirty="0" smtClean="0"/>
              <a:t>EL MILAGRO ECONÓMICO DE OCCIDENTE</a:t>
            </a:r>
          </a:p>
        </p:txBody>
      </p:sp>
      <p:sp>
        <p:nvSpPr>
          <p:cNvPr id="3" name="2 Marcador de contenido"/>
          <p:cNvSpPr>
            <a:spLocks noGrp="1"/>
          </p:cNvSpPr>
          <p:nvPr>
            <p:ph idx="1"/>
          </p:nvPr>
        </p:nvSpPr>
        <p:spPr>
          <a:xfrm>
            <a:off x="0" y="1268413"/>
            <a:ext cx="8964613" cy="5400675"/>
          </a:xfrm>
        </p:spPr>
        <p:txBody>
          <a:bodyPr/>
          <a:lstStyle/>
          <a:p>
            <a:pPr eaLnBrk="1" hangingPunct="1">
              <a:defRPr/>
            </a:pPr>
            <a:r>
              <a:rPr lang="es-ES" sz="2800" dirty="0" smtClean="0"/>
              <a:t>El Clima Moral de 1945:</a:t>
            </a:r>
          </a:p>
          <a:p>
            <a:pPr lvl="1" algn="just" eaLnBrk="1" hangingPunct="1">
              <a:defRPr/>
            </a:pPr>
            <a:endParaRPr lang="es-ES" sz="1900" dirty="0" smtClean="0"/>
          </a:p>
          <a:p>
            <a:pPr lvl="1" algn="just" eaLnBrk="1" hangingPunct="1">
              <a:defRPr/>
            </a:pPr>
            <a:r>
              <a:rPr lang="es-ES" sz="2400" dirty="0" smtClean="0"/>
              <a:t>El comunismo y el sistema de Stalin, mal conocidos en Occidente y vencedor de la SGM, se percibía por una cantidad significativa de europeos como alternativa apropiada, precisamente porque la URSS no había sufrido la crisis de 1929. El mito soviético, alimentado por la propaganda de la URSS y los partidos comunistas</a:t>
            </a:r>
            <a:r>
              <a:rPr lang="es-ES" sz="2400" dirty="0" smtClean="0"/>
              <a:t>.</a:t>
            </a:r>
          </a:p>
          <a:p>
            <a:pPr lvl="1" algn="just" eaLnBrk="1" hangingPunct="1">
              <a:defRPr/>
            </a:pPr>
            <a:endParaRPr lang="es-ES" sz="2400" dirty="0" smtClean="0"/>
          </a:p>
          <a:p>
            <a:pPr lvl="1" algn="just" eaLnBrk="1" hangingPunct="1">
              <a:defRPr/>
            </a:pPr>
            <a:r>
              <a:rPr lang="es-ES" sz="2400" dirty="0" smtClean="0"/>
              <a:t>Incluso por muchos teóricos no comunistas, parecía que el mundo de la postguerra no le quedaba más camino que mantener la “economía de guerra”: controles estatales y proteccionismo económico.  </a:t>
            </a:r>
          </a:p>
          <a:p>
            <a:pPr lvl="1" algn="just" eaLnBrk="1" hangingPunct="1">
              <a:defRPr/>
            </a:pPr>
            <a:endParaRPr lang="es-ES" dirty="0" smtClean="0"/>
          </a:p>
          <a:p>
            <a:pPr lvl="1" eaLnBrk="1" hangingPunct="1">
              <a:defRPr/>
            </a:pPr>
            <a:endParaRPr lang="es-ES" dirty="0" smtClean="0"/>
          </a:p>
          <a:p>
            <a:pPr eaLnBrk="1" hangingPunct="1">
              <a:defRPr/>
            </a:pPr>
            <a:endParaRPr lang="es-ES" dirty="0"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736600"/>
          </a:xfrm>
        </p:spPr>
        <p:txBody>
          <a:bodyPr/>
          <a:lstStyle/>
          <a:p>
            <a:pPr algn="ctr" eaLnBrk="1" hangingPunct="1">
              <a:defRPr/>
            </a:pPr>
            <a:r>
              <a:rPr lang="es-ES" dirty="0" smtClean="0"/>
              <a:t>EL MILAGRO ECONÓMICO DE OCCIDENTE</a:t>
            </a:r>
          </a:p>
        </p:txBody>
      </p:sp>
      <p:sp>
        <p:nvSpPr>
          <p:cNvPr id="3" name="2 Marcador de contenido"/>
          <p:cNvSpPr>
            <a:spLocks noGrp="1"/>
          </p:cNvSpPr>
          <p:nvPr>
            <p:ph idx="1"/>
          </p:nvPr>
        </p:nvSpPr>
        <p:spPr>
          <a:xfrm>
            <a:off x="0" y="1268413"/>
            <a:ext cx="8964613" cy="5400675"/>
          </a:xfrm>
        </p:spPr>
        <p:txBody>
          <a:bodyPr/>
          <a:lstStyle/>
          <a:p>
            <a:pPr eaLnBrk="1" hangingPunct="1">
              <a:defRPr/>
            </a:pPr>
            <a:r>
              <a:rPr lang="es-ES" sz="2200" dirty="0" smtClean="0"/>
              <a:t>La reconstrucción de la economía internacional:</a:t>
            </a:r>
          </a:p>
          <a:p>
            <a:pPr lvl="1" algn="just" eaLnBrk="1" hangingPunct="1">
              <a:defRPr/>
            </a:pPr>
            <a:r>
              <a:rPr lang="es-ES" sz="2200" dirty="0" smtClean="0"/>
              <a:t>Los  gobiernos británico y norteamericano trabajaron durante la guerra para rediseñar el mercado libre sin repetir lo que consideraban dos errores</a:t>
            </a:r>
            <a:r>
              <a:rPr lang="es-ES" sz="2200" dirty="0" smtClean="0"/>
              <a:t>:</a:t>
            </a:r>
          </a:p>
          <a:p>
            <a:pPr lvl="1" algn="just" eaLnBrk="1" hangingPunct="1">
              <a:defRPr/>
            </a:pPr>
            <a:endParaRPr lang="es-ES" sz="2200" dirty="0" smtClean="0"/>
          </a:p>
          <a:p>
            <a:pPr lvl="2" algn="just" eaLnBrk="1" hangingPunct="1">
              <a:defRPr/>
            </a:pPr>
            <a:r>
              <a:rPr lang="es-ES" sz="2200" dirty="0" smtClean="0"/>
              <a:t>1. EL DE VOLVER A 1914: No era posible repetir los ajustes drásticos, las mismas políticas de revaluación monetaria y deflación de los años veinte porque, aunque necesarios, generarían las mismas tensiones sociales que aprovecharon a nazis y comunistas</a:t>
            </a:r>
            <a:r>
              <a:rPr lang="es-ES" sz="2200" dirty="0" smtClean="0"/>
              <a:t>.</a:t>
            </a:r>
          </a:p>
          <a:p>
            <a:pPr lvl="2" algn="just" eaLnBrk="1" hangingPunct="1">
              <a:defRPr/>
            </a:pPr>
            <a:endParaRPr lang="es-ES" sz="2200" dirty="0" smtClean="0"/>
          </a:p>
          <a:p>
            <a:pPr lvl="2" algn="just" eaLnBrk="1" hangingPunct="1">
              <a:defRPr/>
            </a:pPr>
            <a:r>
              <a:rPr lang="es-ES" sz="2200" dirty="0" smtClean="0"/>
              <a:t>2. EL DE VOLVER A 1939: Tampoco eran viables, para asegurar un mundo en paz, el proteccionismo y la autarquía económicas. Había que fomentar el libre comercio y la cooperación económica internacional.</a:t>
            </a:r>
          </a:p>
          <a:p>
            <a:pPr lvl="1" eaLnBrk="1" hangingPunct="1">
              <a:buNone/>
              <a:defRPr/>
            </a:pPr>
            <a:endParaRPr lang="es-ES" dirty="0" smtClean="0"/>
          </a:p>
          <a:p>
            <a:pPr eaLnBrk="1" hangingPunct="1">
              <a:defRPr/>
            </a:pPr>
            <a:endParaRPr lang="es-ES"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736600"/>
          </a:xfrm>
        </p:spPr>
        <p:txBody>
          <a:bodyPr/>
          <a:lstStyle/>
          <a:p>
            <a:pPr algn="ctr" eaLnBrk="1" hangingPunct="1">
              <a:defRPr/>
            </a:pPr>
            <a:r>
              <a:rPr lang="es-ES" dirty="0" smtClean="0"/>
              <a:t>EL MILAGRO ECONÓMICO DE OCCIDENTE</a:t>
            </a:r>
          </a:p>
        </p:txBody>
      </p:sp>
      <p:sp>
        <p:nvSpPr>
          <p:cNvPr id="3" name="2 Marcador de contenido"/>
          <p:cNvSpPr>
            <a:spLocks noGrp="1"/>
          </p:cNvSpPr>
          <p:nvPr>
            <p:ph idx="1"/>
          </p:nvPr>
        </p:nvSpPr>
        <p:spPr>
          <a:xfrm>
            <a:off x="0" y="1268413"/>
            <a:ext cx="8964613" cy="5400675"/>
          </a:xfrm>
        </p:spPr>
        <p:txBody>
          <a:bodyPr/>
          <a:lstStyle/>
          <a:p>
            <a:pPr eaLnBrk="1" hangingPunct="1">
              <a:defRPr/>
            </a:pPr>
            <a:endParaRPr lang="es-ES" sz="2400" dirty="0" smtClean="0"/>
          </a:p>
          <a:p>
            <a:pPr eaLnBrk="1" hangingPunct="1">
              <a:defRPr/>
            </a:pPr>
            <a:r>
              <a:rPr lang="es-ES" sz="2400" dirty="0" smtClean="0"/>
              <a:t>La </a:t>
            </a:r>
            <a:r>
              <a:rPr lang="es-ES" sz="2400" dirty="0" smtClean="0"/>
              <a:t>reconstrucción de la economía internacional:</a:t>
            </a:r>
          </a:p>
          <a:p>
            <a:pPr lvl="1" algn="just" eaLnBrk="1" hangingPunct="1">
              <a:defRPr/>
            </a:pPr>
            <a:endParaRPr lang="es-ES" sz="2000" dirty="0" smtClean="0"/>
          </a:p>
          <a:p>
            <a:pPr lvl="1" algn="just" eaLnBrk="1" hangingPunct="1">
              <a:defRPr/>
            </a:pPr>
            <a:r>
              <a:rPr lang="es-ES" sz="2400" dirty="0" smtClean="0"/>
              <a:t>El </a:t>
            </a:r>
            <a:r>
              <a:rPr lang="es-ES" sz="2400" dirty="0" smtClean="0"/>
              <a:t>resultado: tras la conferencia de Bretton Woods (1944) la creación de organismos internacionales que permitieran la reconstrucción y la estabilización económica. BIRD (o Banco Mundial), FMI y AGAC (o GATT). </a:t>
            </a:r>
            <a:endParaRPr lang="es-ES" sz="2400" dirty="0" smtClean="0"/>
          </a:p>
          <a:p>
            <a:pPr lvl="1" algn="just" eaLnBrk="1" hangingPunct="1">
              <a:defRPr/>
            </a:pPr>
            <a:endParaRPr lang="es-ES" sz="2400" dirty="0" smtClean="0"/>
          </a:p>
          <a:p>
            <a:pPr lvl="1" algn="just" eaLnBrk="1" hangingPunct="1">
              <a:defRPr/>
            </a:pPr>
            <a:r>
              <a:rPr lang="es-ES" sz="2400" dirty="0" smtClean="0"/>
              <a:t>El </a:t>
            </a:r>
            <a:r>
              <a:rPr lang="es-ES" sz="2400" dirty="0" smtClean="0"/>
              <a:t>dólar sustituye al oro como moneda de referencia</a:t>
            </a:r>
            <a:r>
              <a:rPr lang="es-ES" sz="2400" dirty="0" smtClean="0"/>
              <a:t>. Por tanto, ni patrón oro, ni patró</a:t>
            </a:r>
            <a:r>
              <a:rPr lang="es-ES" sz="2400" dirty="0" smtClean="0"/>
              <a:t>n de cambios oro.</a:t>
            </a:r>
            <a:endParaRPr lang="es-ES" sz="2400" dirty="0" smtClean="0"/>
          </a:p>
          <a:p>
            <a:pPr lvl="1" eaLnBrk="1" hangingPunct="1">
              <a:defRPr/>
            </a:pPr>
            <a:endParaRPr lang="es-ES" dirty="0" smtClean="0"/>
          </a:p>
          <a:p>
            <a:pPr eaLnBrk="1" hangingPunct="1">
              <a:defRPr/>
            </a:pPr>
            <a:endParaRPr lang="es-ES" dirty="0"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736600"/>
          </a:xfrm>
        </p:spPr>
        <p:txBody>
          <a:bodyPr/>
          <a:lstStyle/>
          <a:p>
            <a:pPr algn="ctr" eaLnBrk="1" hangingPunct="1">
              <a:defRPr/>
            </a:pPr>
            <a:r>
              <a:rPr lang="es-ES" dirty="0" smtClean="0"/>
              <a:t>EL MILAGRO ECONÓMICO DE OCCIDENTE</a:t>
            </a:r>
          </a:p>
        </p:txBody>
      </p:sp>
      <p:sp>
        <p:nvSpPr>
          <p:cNvPr id="3" name="2 Marcador de contenido"/>
          <p:cNvSpPr>
            <a:spLocks noGrp="1"/>
          </p:cNvSpPr>
          <p:nvPr>
            <p:ph idx="1"/>
          </p:nvPr>
        </p:nvSpPr>
        <p:spPr>
          <a:xfrm>
            <a:off x="0" y="1268413"/>
            <a:ext cx="8964613" cy="5400675"/>
          </a:xfrm>
        </p:spPr>
        <p:txBody>
          <a:bodyPr/>
          <a:lstStyle/>
          <a:p>
            <a:pPr eaLnBrk="1" hangingPunct="1">
              <a:defRPr/>
            </a:pPr>
            <a:r>
              <a:rPr lang="es-ES" sz="2400" dirty="0" smtClean="0"/>
              <a:t>La reconstrucción de la economía internacional:</a:t>
            </a:r>
          </a:p>
          <a:p>
            <a:pPr lvl="1" eaLnBrk="1" hangingPunct="1">
              <a:defRPr/>
            </a:pPr>
            <a:r>
              <a:rPr lang="es-ES" sz="2200" dirty="0" smtClean="0"/>
              <a:t>Fondo Monetario Internacional (FMI): un Banco internacional de préstamos a corto plazo, cuyo capital lo aportaban los países socios. Funciones:</a:t>
            </a:r>
          </a:p>
          <a:p>
            <a:pPr lvl="2" algn="just" eaLnBrk="1" hangingPunct="1">
              <a:defRPr/>
            </a:pPr>
            <a:r>
              <a:rPr lang="es-ES" sz="2000" dirty="0" smtClean="0"/>
              <a:t>Velar </a:t>
            </a:r>
            <a:r>
              <a:rPr lang="es-ES" sz="2000" dirty="0" smtClean="0"/>
              <a:t>por la </a:t>
            </a:r>
            <a:r>
              <a:rPr lang="es-ES" sz="2000" dirty="0" smtClean="0"/>
              <a:t>convertibilidad de las monedas de los países socios –para asegurar el comercio internacional– y por las devaluaciones.</a:t>
            </a:r>
          </a:p>
          <a:p>
            <a:pPr lvl="2" algn="just" eaLnBrk="1" hangingPunct="1">
              <a:defRPr/>
            </a:pPr>
            <a:r>
              <a:rPr lang="es-ES" sz="2000" dirty="0" smtClean="0"/>
              <a:t>Prestar dinero (“paquetes de ayuda”) a países con problemas estructurales de balanza de pagos, deuda pública y/o déficits presupuestarios.</a:t>
            </a:r>
          </a:p>
          <a:p>
            <a:pPr lvl="2" algn="just" eaLnBrk="1" hangingPunct="1">
              <a:defRPr/>
            </a:pPr>
            <a:r>
              <a:rPr lang="es-ES" sz="2000" dirty="0" smtClean="0"/>
              <a:t>A cambio, diseñaban planes de estabilización para combatir el endeudamiento, de obligado cumplimiento para los países que se acogían a los préstamos.</a:t>
            </a:r>
          </a:p>
          <a:p>
            <a:pPr lvl="2" algn="just" eaLnBrk="1" hangingPunct="1">
              <a:defRPr/>
            </a:pPr>
            <a:r>
              <a:rPr lang="es-ES" sz="2000" dirty="0" smtClean="0"/>
              <a:t>Así se impedía que un país pudiera quebrar y se le daba mayor margen de tiempo para acabar con sus desequilibrios económicos. Se evitaban así los abruptos ajustes de los años veinte y treinta.</a:t>
            </a:r>
          </a:p>
          <a:p>
            <a:pPr algn="just" eaLnBrk="1" hangingPunct="1">
              <a:defRPr/>
            </a:pPr>
            <a:endParaRPr lang="es-ES" dirty="0"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736600"/>
          </a:xfrm>
        </p:spPr>
        <p:txBody>
          <a:bodyPr/>
          <a:lstStyle/>
          <a:p>
            <a:pPr algn="ctr" eaLnBrk="1" hangingPunct="1">
              <a:defRPr/>
            </a:pPr>
            <a:r>
              <a:rPr lang="es-ES" dirty="0" smtClean="0"/>
              <a:t>EL MILAGRO ECONÓMICO DE OCCIDENTE</a:t>
            </a:r>
          </a:p>
        </p:txBody>
      </p:sp>
      <p:sp>
        <p:nvSpPr>
          <p:cNvPr id="3" name="2 Marcador de contenido"/>
          <p:cNvSpPr>
            <a:spLocks noGrp="1"/>
          </p:cNvSpPr>
          <p:nvPr>
            <p:ph idx="1"/>
          </p:nvPr>
        </p:nvSpPr>
        <p:spPr>
          <a:xfrm>
            <a:off x="0" y="1125538"/>
            <a:ext cx="9144000" cy="5543550"/>
          </a:xfrm>
        </p:spPr>
        <p:txBody>
          <a:bodyPr/>
          <a:lstStyle/>
          <a:p>
            <a:pPr eaLnBrk="1" hangingPunct="1">
              <a:defRPr/>
            </a:pPr>
            <a:r>
              <a:rPr lang="es-ES" sz="2400" dirty="0" smtClean="0"/>
              <a:t>La reconstrucción de la economía internacional</a:t>
            </a:r>
            <a:r>
              <a:rPr lang="es-ES" sz="2400" dirty="0" smtClean="0"/>
              <a:t>:</a:t>
            </a:r>
          </a:p>
          <a:p>
            <a:pPr eaLnBrk="1" hangingPunct="1">
              <a:defRPr/>
            </a:pPr>
            <a:endParaRPr lang="es-ES" sz="2400" dirty="0" smtClean="0"/>
          </a:p>
          <a:p>
            <a:pPr lvl="1" eaLnBrk="1" hangingPunct="1">
              <a:defRPr/>
            </a:pPr>
            <a:r>
              <a:rPr lang="es-ES" sz="2200" dirty="0" smtClean="0"/>
              <a:t>El Banco Mundial (</a:t>
            </a:r>
            <a:r>
              <a:rPr lang="es-ES" sz="2200" dirty="0" smtClean="0"/>
              <a:t>BM): </a:t>
            </a:r>
            <a:r>
              <a:rPr lang="es-ES" sz="2200" dirty="0" smtClean="0"/>
              <a:t>prestamista a largo plazo y orientado a ayudar a la reconstrucción de países devastados y/o incentivar proyectos para el desarrollo </a:t>
            </a:r>
            <a:r>
              <a:rPr lang="es-ES" sz="2200" dirty="0" smtClean="0"/>
              <a:t>económico (especialmente el BIRD).</a:t>
            </a:r>
            <a:endParaRPr lang="es-ES" sz="2200" dirty="0" smtClean="0"/>
          </a:p>
          <a:p>
            <a:pPr lvl="1" eaLnBrk="1" hangingPunct="1">
              <a:defRPr/>
            </a:pPr>
            <a:endParaRPr lang="es-ES" sz="2200" dirty="0" smtClean="0"/>
          </a:p>
          <a:p>
            <a:pPr lvl="1" eaLnBrk="1" hangingPunct="1">
              <a:defRPr/>
            </a:pPr>
            <a:r>
              <a:rPr lang="es-ES" sz="2200" dirty="0" smtClean="0"/>
              <a:t>Este </a:t>
            </a:r>
            <a:r>
              <a:rPr lang="es-ES" sz="2200" dirty="0" smtClean="0"/>
              <a:t>sistema financiero presuponía la cooperación internacional, el libre comercio y la integración económica mundial. Para eso: Acuerdo General de Aranceles y Comercio (AGAC o GATT).</a:t>
            </a:r>
          </a:p>
          <a:p>
            <a:pPr lvl="2" eaLnBrk="1" hangingPunct="1">
              <a:defRPr/>
            </a:pPr>
            <a:endParaRPr lang="es-ES" sz="1800" dirty="0" smtClean="0"/>
          </a:p>
          <a:p>
            <a:pPr lvl="2" eaLnBrk="1" hangingPunct="1">
              <a:defRPr/>
            </a:pPr>
            <a:r>
              <a:rPr lang="es-ES" sz="2100" dirty="0" smtClean="0"/>
              <a:t>Era </a:t>
            </a:r>
            <a:r>
              <a:rPr lang="es-ES" sz="2100" dirty="0" smtClean="0"/>
              <a:t>un acuerdo para reducir el proteccionismo y renunciar a la autarquía, bajando poco a poco los aranceles e interconectando los sectores económicos mundiales</a:t>
            </a:r>
            <a:r>
              <a:rPr lang="es-ES" sz="2100" dirty="0" smtClean="0"/>
              <a:t>.</a:t>
            </a:r>
            <a:endParaRPr lang="es-ES" sz="2100" dirty="0" smtClean="0"/>
          </a:p>
          <a:p>
            <a:pPr lvl="1" algn="just" eaLnBrk="1" hangingPunct="1">
              <a:defRPr/>
            </a:pPr>
            <a:endParaRPr lang="es-ES" dirty="0"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736600"/>
          </a:xfrm>
        </p:spPr>
        <p:txBody>
          <a:bodyPr/>
          <a:lstStyle/>
          <a:p>
            <a:pPr algn="ctr" eaLnBrk="1" hangingPunct="1">
              <a:defRPr/>
            </a:pPr>
            <a:r>
              <a:rPr lang="es-ES" dirty="0" smtClean="0"/>
              <a:t>EL MILAGRO ECONÓMICO DE OCCIDENTE</a:t>
            </a:r>
          </a:p>
        </p:txBody>
      </p:sp>
      <p:sp>
        <p:nvSpPr>
          <p:cNvPr id="3" name="2 Marcador de contenido"/>
          <p:cNvSpPr>
            <a:spLocks noGrp="1"/>
          </p:cNvSpPr>
          <p:nvPr>
            <p:ph idx="1"/>
          </p:nvPr>
        </p:nvSpPr>
        <p:spPr>
          <a:xfrm>
            <a:off x="0" y="1125538"/>
            <a:ext cx="9144000" cy="5543550"/>
          </a:xfrm>
        </p:spPr>
        <p:txBody>
          <a:bodyPr/>
          <a:lstStyle/>
          <a:p>
            <a:pPr eaLnBrk="1" hangingPunct="1">
              <a:defRPr/>
            </a:pPr>
            <a:endParaRPr lang="es-ES" sz="2400" dirty="0" smtClean="0"/>
          </a:p>
          <a:p>
            <a:pPr eaLnBrk="1" hangingPunct="1">
              <a:defRPr/>
            </a:pPr>
            <a:r>
              <a:rPr lang="es-ES" sz="2400" dirty="0" smtClean="0"/>
              <a:t>La </a:t>
            </a:r>
            <a:r>
              <a:rPr lang="es-ES" sz="2400" dirty="0" smtClean="0"/>
              <a:t>reconstrucción de la economía internacional</a:t>
            </a:r>
            <a:r>
              <a:rPr lang="es-ES" sz="2400" dirty="0" smtClean="0"/>
              <a:t>:</a:t>
            </a:r>
          </a:p>
          <a:p>
            <a:pPr eaLnBrk="1" hangingPunct="1">
              <a:defRPr/>
            </a:pPr>
            <a:endParaRPr lang="es-ES" sz="2400" dirty="0" smtClean="0"/>
          </a:p>
          <a:p>
            <a:pPr lvl="1" algn="just" eaLnBrk="1" hangingPunct="1">
              <a:defRPr/>
            </a:pPr>
            <a:r>
              <a:rPr lang="es-ES" sz="2400" dirty="0" smtClean="0"/>
              <a:t>Tan</a:t>
            </a:r>
            <a:r>
              <a:rPr lang="es-ES" sz="2400" dirty="0" smtClean="0"/>
              <a:t> importante como aquellos </a:t>
            </a:r>
            <a:r>
              <a:rPr lang="es-ES" sz="2400" dirty="0" smtClean="0"/>
              <a:t>fue el </a:t>
            </a:r>
            <a:r>
              <a:rPr lang="es-ES" sz="2400" b="1" dirty="0" smtClean="0"/>
              <a:t>Plan Marshall</a:t>
            </a:r>
            <a:r>
              <a:rPr lang="es-ES" sz="2400" dirty="0" smtClean="0"/>
              <a:t>: una ayuda norteamericana </a:t>
            </a:r>
            <a:r>
              <a:rPr lang="es-ES" sz="2400" b="1" dirty="0" smtClean="0"/>
              <a:t>a fondo perdido</a:t>
            </a:r>
            <a:r>
              <a:rPr lang="es-ES" sz="2400" dirty="0" smtClean="0"/>
              <a:t> de miles de millones de dólares que se concedería a los países europeos para su reconstrucción</a:t>
            </a:r>
            <a:r>
              <a:rPr lang="es-ES" sz="2400" dirty="0" smtClean="0"/>
              <a:t>.</a:t>
            </a:r>
          </a:p>
          <a:p>
            <a:pPr lvl="1" algn="just" eaLnBrk="1" hangingPunct="1">
              <a:defRPr/>
            </a:pPr>
            <a:endParaRPr lang="es-ES" sz="2400" dirty="0" smtClean="0"/>
          </a:p>
          <a:p>
            <a:pPr lvl="1" algn="just" eaLnBrk="1" hangingPunct="1">
              <a:defRPr/>
            </a:pPr>
            <a:r>
              <a:rPr lang="es-ES" sz="2400" b="1" dirty="0" smtClean="0"/>
              <a:t>CONDICIÓN SINE QUA NON</a:t>
            </a:r>
            <a:r>
              <a:rPr lang="es-ES" sz="2400" dirty="0" smtClean="0"/>
              <a:t>: Que éstos diseñaran un programa de recuperación conjunto, que interconectase sus economías. Ese Plan fue el germen del Mercado Común Europeo.</a:t>
            </a:r>
          </a:p>
          <a:p>
            <a:pPr lvl="1" algn="just" eaLnBrk="1" hangingPunct="1">
              <a:defRPr/>
            </a:pPr>
            <a:endParaRPr lang="es-ES" dirty="0" smtClean="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736600"/>
          </a:xfrm>
        </p:spPr>
        <p:txBody>
          <a:bodyPr/>
          <a:lstStyle/>
          <a:p>
            <a:pPr algn="ctr" eaLnBrk="1" hangingPunct="1">
              <a:defRPr/>
            </a:pPr>
            <a:r>
              <a:rPr lang="es-ES" dirty="0" smtClean="0"/>
              <a:t>EL MILAGRO ECONÓMICO DE OCCIDENTE</a:t>
            </a:r>
          </a:p>
        </p:txBody>
      </p:sp>
      <p:sp>
        <p:nvSpPr>
          <p:cNvPr id="3" name="2 Marcador de contenido"/>
          <p:cNvSpPr>
            <a:spLocks noGrp="1"/>
          </p:cNvSpPr>
          <p:nvPr>
            <p:ph idx="1"/>
          </p:nvPr>
        </p:nvSpPr>
        <p:spPr>
          <a:xfrm>
            <a:off x="0" y="1268413"/>
            <a:ext cx="8964613" cy="5400675"/>
          </a:xfrm>
        </p:spPr>
        <p:txBody>
          <a:bodyPr/>
          <a:lstStyle/>
          <a:p>
            <a:pPr algn="just" eaLnBrk="1" hangingPunct="1">
              <a:defRPr/>
            </a:pPr>
            <a:endParaRPr lang="es-ES" sz="2100" dirty="0" smtClean="0"/>
          </a:p>
          <a:p>
            <a:pPr algn="just" eaLnBrk="1" hangingPunct="1">
              <a:defRPr/>
            </a:pPr>
            <a:r>
              <a:rPr lang="es-ES" sz="2400" dirty="0" smtClean="0"/>
              <a:t>Estas </a:t>
            </a:r>
            <a:r>
              <a:rPr lang="es-ES" sz="2400" dirty="0" smtClean="0"/>
              <a:t>inyecciones de liquidez, el diseño de un sistema financiero internacional, las ayudas a la reconstrucción norteamericanas y, en un marco de libertad de empresa y mercado, la progresiva integración económica tuvieron como consecuencia</a:t>
            </a:r>
            <a:r>
              <a:rPr lang="es-ES" sz="2400" dirty="0" smtClean="0"/>
              <a:t>:</a:t>
            </a:r>
          </a:p>
          <a:p>
            <a:pPr algn="just" eaLnBrk="1" hangingPunct="1">
              <a:defRPr/>
            </a:pPr>
            <a:endParaRPr lang="es-ES" sz="2400" dirty="0" smtClean="0"/>
          </a:p>
          <a:p>
            <a:pPr lvl="1" algn="just" eaLnBrk="1" hangingPunct="1">
              <a:defRPr/>
            </a:pPr>
            <a:r>
              <a:rPr lang="es-ES" sz="2400" dirty="0" smtClean="0"/>
              <a:t>La superación de las tasas de productividad y de las transacciones internacionales  desde sus máximos de 1914 y 1929</a:t>
            </a:r>
            <a:r>
              <a:rPr lang="es-ES" sz="2400" dirty="0" smtClean="0"/>
              <a:t>.</a:t>
            </a:r>
          </a:p>
          <a:p>
            <a:pPr lvl="1" algn="just" eaLnBrk="1" hangingPunct="1">
              <a:defRPr/>
            </a:pPr>
            <a:endParaRPr lang="es-ES" sz="2400" dirty="0" smtClean="0"/>
          </a:p>
          <a:p>
            <a:pPr lvl="1" algn="just" eaLnBrk="1" hangingPunct="1">
              <a:defRPr/>
            </a:pPr>
            <a:r>
              <a:rPr lang="es-ES" sz="2400" dirty="0" smtClean="0"/>
              <a:t>El crecimiento económico más importante de la historia de la humanidad, sobre todo durante el periodo de 1945 a 1973.</a:t>
            </a:r>
          </a:p>
          <a:p>
            <a:pPr algn="just" eaLnBrk="1" hangingPunct="1">
              <a:defRPr/>
            </a:pPr>
            <a:endParaRPr lang="es-ES" sz="2100" dirty="0"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736600"/>
          </a:xfrm>
        </p:spPr>
        <p:txBody>
          <a:bodyPr/>
          <a:lstStyle/>
          <a:p>
            <a:pPr algn="ctr" eaLnBrk="1" hangingPunct="1">
              <a:defRPr/>
            </a:pPr>
            <a:r>
              <a:rPr lang="es-ES" dirty="0" smtClean="0"/>
              <a:t>EL MILAGRO ECONÓMICO DE OCCIDENTE</a:t>
            </a:r>
          </a:p>
        </p:txBody>
      </p:sp>
      <p:sp>
        <p:nvSpPr>
          <p:cNvPr id="3" name="2 Marcador de contenido"/>
          <p:cNvSpPr>
            <a:spLocks noGrp="1"/>
          </p:cNvSpPr>
          <p:nvPr>
            <p:ph idx="1"/>
          </p:nvPr>
        </p:nvSpPr>
        <p:spPr>
          <a:xfrm>
            <a:off x="0" y="1268413"/>
            <a:ext cx="8964613" cy="5400675"/>
          </a:xfrm>
        </p:spPr>
        <p:txBody>
          <a:bodyPr/>
          <a:lstStyle/>
          <a:p>
            <a:pPr algn="just" eaLnBrk="1" hangingPunct="1">
              <a:defRPr/>
            </a:pPr>
            <a:r>
              <a:rPr lang="es-ES" sz="2400" dirty="0" smtClean="0"/>
              <a:t>Más consecuencias:</a:t>
            </a:r>
          </a:p>
          <a:p>
            <a:pPr algn="just" eaLnBrk="1" hangingPunct="1">
              <a:defRPr/>
            </a:pPr>
            <a:endParaRPr lang="es-ES" sz="2400" dirty="0" smtClean="0"/>
          </a:p>
          <a:p>
            <a:pPr lvl="1" algn="just" eaLnBrk="1" hangingPunct="1">
              <a:defRPr/>
            </a:pPr>
            <a:r>
              <a:rPr lang="es-ES" sz="2400" dirty="0" smtClean="0"/>
              <a:t>La </a:t>
            </a:r>
            <a:r>
              <a:rPr lang="es-ES" sz="2400" dirty="0" smtClean="0"/>
              <a:t>reconstrucción de los patrimonios familiares, la reducción constante de la pobreza –a mayor velocidad en Europa occidental y central y América del Norte– y la eclosión de una sociedad de propietarios y consumidores a gran escala</a:t>
            </a:r>
            <a:r>
              <a:rPr lang="es-ES" sz="2400" dirty="0" smtClean="0"/>
              <a:t>.</a:t>
            </a:r>
          </a:p>
          <a:p>
            <a:pPr lvl="1" algn="just" eaLnBrk="1" hangingPunct="1">
              <a:defRPr/>
            </a:pPr>
            <a:endParaRPr lang="es-ES" sz="2400" dirty="0" smtClean="0"/>
          </a:p>
          <a:p>
            <a:pPr lvl="1" algn="just" eaLnBrk="1" hangingPunct="1">
              <a:defRPr/>
            </a:pPr>
            <a:r>
              <a:rPr lang="es-ES" sz="2400" dirty="0" smtClean="0"/>
              <a:t>Y con ello, la recaudación de mayores recursos para el desarrollo de políticas públicas y la universalización de la cobertura sanitaria y educativa. La intervención del Estado en otros ámbitos sociales crea el Estado del Bienestar. </a:t>
            </a:r>
          </a:p>
          <a:p>
            <a:pPr algn="just" eaLnBrk="1" hangingPunct="1">
              <a:defRPr/>
            </a:pPr>
            <a:endParaRPr lang="es-ES" sz="2100" dirty="0" smtClean="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168400"/>
          </a:xfrm>
        </p:spPr>
        <p:txBody>
          <a:bodyPr/>
          <a:lstStyle/>
          <a:p>
            <a:pPr algn="ctr">
              <a:defRPr/>
            </a:pPr>
            <a:r>
              <a:rPr lang="es-ES" dirty="0" smtClean="0"/>
              <a:t>EL REAJUSTE DE LOS SETENTA Y OCHENTA</a:t>
            </a:r>
            <a:endParaRPr lang="es-ES" dirty="0"/>
          </a:p>
        </p:txBody>
      </p:sp>
      <p:sp>
        <p:nvSpPr>
          <p:cNvPr id="3" name="2 Marcador de contenido"/>
          <p:cNvSpPr>
            <a:spLocks noGrp="1"/>
          </p:cNvSpPr>
          <p:nvPr>
            <p:ph idx="1"/>
          </p:nvPr>
        </p:nvSpPr>
        <p:spPr>
          <a:xfrm>
            <a:off x="250825" y="1484313"/>
            <a:ext cx="8893175" cy="5373687"/>
          </a:xfrm>
        </p:spPr>
        <p:txBody>
          <a:bodyPr/>
          <a:lstStyle/>
          <a:p>
            <a:pPr>
              <a:defRPr/>
            </a:pPr>
            <a:r>
              <a:rPr lang="es-ES" dirty="0" smtClean="0"/>
              <a:t>La crisis del modelo de postguerra.</a:t>
            </a:r>
          </a:p>
          <a:p>
            <a:pPr lvl="1" algn="just">
              <a:defRPr/>
            </a:pPr>
            <a:r>
              <a:rPr lang="es-ES" dirty="0" smtClean="0"/>
              <a:t>Además de la provisión de servicios sociales, los Estados asumieron políticas de provisión de pleno empleo. Grandes empresas públicas, planificación indicativa y política de subvenciones y bonificaciones fiscales</a:t>
            </a:r>
            <a:r>
              <a:rPr lang="es-ES" dirty="0" smtClean="0"/>
              <a:t>.</a:t>
            </a:r>
          </a:p>
          <a:p>
            <a:pPr lvl="1" algn="just">
              <a:defRPr/>
            </a:pPr>
            <a:endParaRPr lang="es-ES" dirty="0" smtClean="0"/>
          </a:p>
          <a:p>
            <a:pPr lvl="1" algn="just">
              <a:defRPr/>
            </a:pPr>
            <a:r>
              <a:rPr lang="es-ES" dirty="0" smtClean="0"/>
              <a:t>El aumento de sus responsabilidades conllevó el de su tamaño y, con ello, del gasto público. En los años setenta, las políticas públicas consumían en Occidente más del 40% de la Renta Nacional.</a:t>
            </a:r>
          </a:p>
          <a:p>
            <a:pPr lvl="1">
              <a:defRPr/>
            </a:pP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p:txBody>
          <a:bodyPr/>
          <a:lstStyle/>
          <a:p>
            <a:pPr eaLnBrk="1" hangingPunct="1">
              <a:defRPr/>
            </a:pPr>
            <a:r>
              <a:rPr lang="es-ES_tradnl" sz="3800" dirty="0"/>
              <a:t>DEFINIR LA </a:t>
            </a:r>
            <a:r>
              <a:rPr lang="es-ES_tradnl" sz="3800" dirty="0" smtClean="0"/>
              <a:t>GLOBALIZACIÓN</a:t>
            </a:r>
            <a:endParaRPr lang="es-ES" sz="3800" dirty="0"/>
          </a:p>
        </p:txBody>
      </p:sp>
      <p:sp>
        <p:nvSpPr>
          <p:cNvPr id="7171" name="Rectangle 3"/>
          <p:cNvSpPr>
            <a:spLocks noGrp="1" noRot="1" noChangeArrowheads="1"/>
          </p:cNvSpPr>
          <p:nvPr>
            <p:ph type="body" idx="1"/>
          </p:nvPr>
        </p:nvSpPr>
        <p:spPr>
          <a:xfrm>
            <a:off x="179512" y="1340769"/>
            <a:ext cx="8666038" cy="5517232"/>
          </a:xfrm>
        </p:spPr>
        <p:txBody>
          <a:bodyPr/>
          <a:lstStyle/>
          <a:p>
            <a:pPr algn="just" eaLnBrk="1" hangingPunct="1">
              <a:defRPr/>
            </a:pPr>
            <a:r>
              <a:rPr lang="es-ES_tradnl" sz="2800" dirty="0" smtClean="0"/>
              <a:t>Continuación:</a:t>
            </a:r>
          </a:p>
          <a:p>
            <a:pPr algn="just" eaLnBrk="1" hangingPunct="1">
              <a:defRPr/>
            </a:pPr>
            <a:endParaRPr lang="es-ES_tradnl" sz="2400" dirty="0" smtClean="0"/>
          </a:p>
          <a:p>
            <a:pPr lvl="1" algn="just" eaLnBrk="1" hangingPunct="1">
              <a:defRPr/>
            </a:pPr>
            <a:r>
              <a:rPr lang="es-ES_tradnl" sz="2400" dirty="0" smtClean="0"/>
              <a:t>En  POLÍTICA: la difusión de la democracia liberal basada en las libertades civiles, los frenos y contrapesos de poderes, las elecciones libres y los partidos políticos.</a:t>
            </a:r>
          </a:p>
          <a:p>
            <a:pPr lvl="1" algn="just" eaLnBrk="1" hangingPunct="1">
              <a:defRPr/>
            </a:pPr>
            <a:endParaRPr lang="es-ES_tradnl" sz="2400" dirty="0" smtClean="0"/>
          </a:p>
          <a:p>
            <a:pPr lvl="1" algn="just" eaLnBrk="1" hangingPunct="1">
              <a:defRPr/>
            </a:pPr>
            <a:r>
              <a:rPr lang="es-ES_tradnl" sz="2400" dirty="0" smtClean="0"/>
              <a:t>En CULTURA: la difusión del cosmopolitismo, el consumismo, el materialismo y el hedonismo característico de las sociedades occidentales a través de las “modas”: los “gustos colectivos” en toda una variada gama de productos consumibles, los “adelantos de la civilización”.</a:t>
            </a:r>
          </a:p>
          <a:p>
            <a:pPr algn="just" eaLnBrk="1" hangingPunct="1">
              <a:defRPr/>
            </a:pPr>
            <a:endParaRPr lang="es-ES_tradnl" sz="2800" dirty="0" smtClean="0"/>
          </a:p>
          <a:p>
            <a:pPr algn="just" eaLnBrk="1" hangingPunct="1">
              <a:defRPr/>
            </a:pPr>
            <a:endParaRPr lang="es-ES" sz="28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168400"/>
          </a:xfrm>
        </p:spPr>
        <p:txBody>
          <a:bodyPr/>
          <a:lstStyle/>
          <a:p>
            <a:pPr algn="ctr">
              <a:defRPr/>
            </a:pPr>
            <a:r>
              <a:rPr lang="es-ES" dirty="0" smtClean="0"/>
              <a:t>EL REAJUSTE DE LOS SETENTA Y OCHENTA</a:t>
            </a:r>
            <a:endParaRPr lang="es-ES" dirty="0"/>
          </a:p>
        </p:txBody>
      </p:sp>
      <p:sp>
        <p:nvSpPr>
          <p:cNvPr id="3" name="2 Marcador de contenido"/>
          <p:cNvSpPr>
            <a:spLocks noGrp="1"/>
          </p:cNvSpPr>
          <p:nvPr>
            <p:ph idx="1"/>
          </p:nvPr>
        </p:nvSpPr>
        <p:spPr>
          <a:xfrm>
            <a:off x="250825" y="1484313"/>
            <a:ext cx="8893175" cy="5373687"/>
          </a:xfrm>
        </p:spPr>
        <p:txBody>
          <a:bodyPr/>
          <a:lstStyle/>
          <a:p>
            <a:pPr>
              <a:defRPr/>
            </a:pPr>
            <a:r>
              <a:rPr lang="es-ES" dirty="0" smtClean="0"/>
              <a:t>La crisis del modelo de postguerra.</a:t>
            </a:r>
          </a:p>
          <a:p>
            <a:pPr lvl="1" algn="just">
              <a:defRPr/>
            </a:pPr>
            <a:r>
              <a:rPr lang="es-ES" sz="2400" dirty="0" smtClean="0"/>
              <a:t>A esto se le añadían las políticas anticíclicas: durante los periodos de crisis, los Estados gastaban más y rebajaban impuestos para evitar el crecimiento del paro y mantener los servicios y las empresas públicas.</a:t>
            </a:r>
          </a:p>
          <a:p>
            <a:pPr lvl="1" algn="just">
              <a:defRPr/>
            </a:pPr>
            <a:r>
              <a:rPr lang="es-ES" sz="2400" dirty="0" smtClean="0"/>
              <a:t>Pero el paradigma “keynesiano” no era seguido por completo. Cuando volvía la recuperación, los Estados no ajustaban el gasto realizado.</a:t>
            </a:r>
          </a:p>
          <a:p>
            <a:pPr lvl="1" algn="just">
              <a:defRPr/>
            </a:pPr>
            <a:r>
              <a:rPr lang="es-ES" sz="2400" dirty="0" smtClean="0"/>
              <a:t>Pese al aumento constante de los impuestos, éstos no bastaban para financiar las políticas públicas. Aceptación del déficit presupuestario y financiación por medio de deuda pública y, sobre todo, por la fabricación de dinero.</a:t>
            </a:r>
          </a:p>
          <a:p>
            <a:pPr lvl="1" algn="just">
              <a:defRPr/>
            </a:pPr>
            <a:endParaRPr lang="es-ES" sz="2600" dirty="0" smtClean="0"/>
          </a:p>
          <a:p>
            <a:pPr lvl="1">
              <a:defRPr/>
            </a:pPr>
            <a:endParaRPr lang="es-E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168400"/>
          </a:xfrm>
        </p:spPr>
        <p:txBody>
          <a:bodyPr/>
          <a:lstStyle/>
          <a:p>
            <a:pPr algn="ctr">
              <a:defRPr/>
            </a:pPr>
            <a:r>
              <a:rPr lang="es-ES" dirty="0" smtClean="0"/>
              <a:t>EL REAJUSTE DE LOS SETENTA Y OCHENTA</a:t>
            </a:r>
            <a:endParaRPr lang="es-ES" dirty="0"/>
          </a:p>
        </p:txBody>
      </p:sp>
      <p:sp>
        <p:nvSpPr>
          <p:cNvPr id="3" name="2 Marcador de contenido"/>
          <p:cNvSpPr>
            <a:spLocks noGrp="1"/>
          </p:cNvSpPr>
          <p:nvPr>
            <p:ph idx="1"/>
          </p:nvPr>
        </p:nvSpPr>
        <p:spPr>
          <a:xfrm>
            <a:off x="0" y="1341438"/>
            <a:ext cx="9144000" cy="5516562"/>
          </a:xfrm>
        </p:spPr>
        <p:txBody>
          <a:bodyPr/>
          <a:lstStyle/>
          <a:p>
            <a:pPr>
              <a:defRPr/>
            </a:pPr>
            <a:r>
              <a:rPr lang="es-ES" dirty="0" smtClean="0"/>
              <a:t>La crisis económica de Estados Unidos.</a:t>
            </a:r>
          </a:p>
          <a:p>
            <a:pPr lvl="1" algn="just">
              <a:defRPr/>
            </a:pPr>
            <a:r>
              <a:rPr lang="es-ES" sz="2000" dirty="0" smtClean="0"/>
              <a:t>La inflación comenzó a crecer de forma alarmante en la segunda parte de los sesenta por:</a:t>
            </a:r>
          </a:p>
          <a:p>
            <a:pPr lvl="2" algn="just">
              <a:defRPr/>
            </a:pPr>
            <a:r>
              <a:rPr lang="es-ES" sz="2000" dirty="0" smtClean="0"/>
              <a:t>El costo de las medidas de bienestar social de la “Gran Sociedad” (Johnson).</a:t>
            </a:r>
          </a:p>
          <a:p>
            <a:pPr lvl="2" algn="just">
              <a:defRPr/>
            </a:pPr>
            <a:r>
              <a:rPr lang="es-ES" sz="2000" dirty="0" smtClean="0"/>
              <a:t>Los gastos militares del dispositivo de defensa occidental más la guerra de Vietnam.</a:t>
            </a:r>
          </a:p>
          <a:p>
            <a:pPr lvl="2" algn="just">
              <a:defRPr/>
            </a:pPr>
            <a:r>
              <a:rPr lang="es-ES" sz="2000" dirty="0" smtClean="0"/>
              <a:t>El aumento del consumo y la disminución del ahorro, producto de la constante subida de precios.</a:t>
            </a:r>
          </a:p>
          <a:p>
            <a:pPr lvl="2" algn="just">
              <a:defRPr/>
            </a:pPr>
            <a:r>
              <a:rPr lang="es-ES" sz="2000" dirty="0" smtClean="0"/>
              <a:t>Consecuencia: el aumento de precios desequilibró la balanza de pagos norteamericana, que entró en déficit.</a:t>
            </a:r>
          </a:p>
          <a:p>
            <a:pPr lvl="1" algn="just">
              <a:defRPr/>
            </a:pPr>
            <a:r>
              <a:rPr lang="es-ES" sz="2000" dirty="0" smtClean="0"/>
              <a:t>Los intentos de Nixon (elegido en 1968) de controlar la subida de precios fracasaron. Suspensión de la convertibilidad del dólar en oro (1971). Fin del sistema de Bretton Woods: monedas flotantes. Devaluación del dólar y contagio inflacionario internacional.</a:t>
            </a:r>
          </a:p>
          <a:p>
            <a:pPr lvl="1">
              <a:defRPr/>
            </a:pPr>
            <a:endParaRPr lang="es-E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168400"/>
          </a:xfrm>
        </p:spPr>
        <p:txBody>
          <a:bodyPr/>
          <a:lstStyle/>
          <a:p>
            <a:pPr algn="ctr">
              <a:defRPr/>
            </a:pPr>
            <a:r>
              <a:rPr lang="es-ES" dirty="0" smtClean="0"/>
              <a:t>EL REAJUSTE DE LOS SETENTA Y OCHENTA</a:t>
            </a:r>
            <a:endParaRPr lang="es-ES" dirty="0"/>
          </a:p>
        </p:txBody>
      </p:sp>
      <p:sp>
        <p:nvSpPr>
          <p:cNvPr id="3" name="2 Marcador de contenido"/>
          <p:cNvSpPr>
            <a:spLocks noGrp="1"/>
          </p:cNvSpPr>
          <p:nvPr>
            <p:ph idx="1"/>
          </p:nvPr>
        </p:nvSpPr>
        <p:spPr>
          <a:xfrm>
            <a:off x="0" y="1484313"/>
            <a:ext cx="9144000" cy="5373687"/>
          </a:xfrm>
        </p:spPr>
        <p:txBody>
          <a:bodyPr/>
          <a:lstStyle/>
          <a:p>
            <a:pPr>
              <a:defRPr/>
            </a:pPr>
            <a:r>
              <a:rPr lang="es-ES" dirty="0" smtClean="0"/>
              <a:t>La subida del precio del petróleo (1973 y 1979).</a:t>
            </a:r>
          </a:p>
          <a:p>
            <a:pPr lvl="1" algn="just">
              <a:defRPr/>
            </a:pPr>
            <a:endParaRPr lang="es-ES" sz="2000" dirty="0" smtClean="0"/>
          </a:p>
          <a:p>
            <a:pPr lvl="1" algn="just">
              <a:defRPr/>
            </a:pPr>
            <a:r>
              <a:rPr lang="es-ES" sz="2500" dirty="0" smtClean="0"/>
              <a:t>En </a:t>
            </a:r>
            <a:r>
              <a:rPr lang="es-ES" sz="2500" dirty="0" smtClean="0"/>
              <a:t>un contexto de dificultades económicas y de inflación reptante, la OPEP decide </a:t>
            </a:r>
            <a:r>
              <a:rPr lang="es-ES" sz="2500" dirty="0" smtClean="0"/>
              <a:t>en 1973 quintuplicar </a:t>
            </a:r>
            <a:r>
              <a:rPr lang="es-ES" sz="2500" dirty="0" smtClean="0"/>
              <a:t>de un golpe el precio del petróleo. Causa: apoyo occidental a Israel en la guerra del </a:t>
            </a:r>
            <a:r>
              <a:rPr lang="es-ES" sz="2500" dirty="0" err="1" smtClean="0"/>
              <a:t>Yom</a:t>
            </a:r>
            <a:r>
              <a:rPr lang="es-ES" sz="2500" dirty="0" smtClean="0"/>
              <a:t> </a:t>
            </a:r>
            <a:r>
              <a:rPr lang="es-ES" sz="2500" dirty="0" err="1" smtClean="0"/>
              <a:t>Kippur</a:t>
            </a:r>
            <a:r>
              <a:rPr lang="es-ES" sz="2500" dirty="0" smtClean="0"/>
              <a:t>.</a:t>
            </a:r>
          </a:p>
          <a:p>
            <a:pPr lvl="1" algn="just">
              <a:defRPr/>
            </a:pPr>
            <a:endParaRPr lang="es-ES" sz="2500" dirty="0" smtClean="0"/>
          </a:p>
          <a:p>
            <a:pPr lvl="1" algn="just">
              <a:defRPr/>
            </a:pPr>
            <a:r>
              <a:rPr lang="es-ES" sz="2500" dirty="0" smtClean="0"/>
              <a:t>En 1979, la OPEP volvió a subir de forma contundente los precios del petróleo. La media de inflación en Occidente pasó del 5% en 1970 a otra del 30% en 1979.</a:t>
            </a:r>
          </a:p>
          <a:p>
            <a:pPr lvl="1">
              <a:defRPr/>
            </a:pPr>
            <a:endParaRPr lang="es-E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168400"/>
          </a:xfrm>
        </p:spPr>
        <p:txBody>
          <a:bodyPr/>
          <a:lstStyle/>
          <a:p>
            <a:pPr algn="ctr">
              <a:defRPr/>
            </a:pPr>
            <a:r>
              <a:rPr lang="es-ES" dirty="0" smtClean="0"/>
              <a:t>EL REAJUSTE DE LOS SETENTA Y OCHENTA</a:t>
            </a:r>
            <a:endParaRPr lang="es-ES" dirty="0"/>
          </a:p>
        </p:txBody>
      </p:sp>
      <p:sp>
        <p:nvSpPr>
          <p:cNvPr id="3" name="2 Marcador de contenido"/>
          <p:cNvSpPr>
            <a:spLocks noGrp="1"/>
          </p:cNvSpPr>
          <p:nvPr>
            <p:ph idx="1"/>
          </p:nvPr>
        </p:nvSpPr>
        <p:spPr>
          <a:xfrm>
            <a:off x="0" y="1484313"/>
            <a:ext cx="9144000" cy="5373687"/>
          </a:xfrm>
        </p:spPr>
        <p:txBody>
          <a:bodyPr/>
          <a:lstStyle/>
          <a:p>
            <a:pPr>
              <a:defRPr/>
            </a:pPr>
            <a:r>
              <a:rPr lang="es-ES" dirty="0" smtClean="0"/>
              <a:t>La subida del precio del petróleo (1973 y 1979).</a:t>
            </a:r>
          </a:p>
          <a:p>
            <a:pPr lvl="1" algn="just">
              <a:defRPr/>
            </a:pPr>
            <a:endParaRPr lang="es-ES" sz="2000" dirty="0" smtClean="0"/>
          </a:p>
          <a:p>
            <a:pPr lvl="1" algn="just">
              <a:defRPr/>
            </a:pPr>
            <a:r>
              <a:rPr lang="es-ES" sz="2400" dirty="0" smtClean="0"/>
              <a:t>En </a:t>
            </a:r>
            <a:r>
              <a:rPr lang="es-ES" sz="2400" dirty="0" smtClean="0"/>
              <a:t>un contexto de pérdida de competitividad empresarial por aumento de precios, oleada de huelgas para solicitar elevación de salarios. Estos incrementos volvían a aumentar los precios</a:t>
            </a:r>
            <a:r>
              <a:rPr lang="es-ES" sz="2400" dirty="0" smtClean="0"/>
              <a:t>.</a:t>
            </a:r>
          </a:p>
          <a:p>
            <a:pPr lvl="1" algn="just">
              <a:defRPr/>
            </a:pPr>
            <a:endParaRPr lang="es-ES" sz="2400" dirty="0" smtClean="0"/>
          </a:p>
          <a:p>
            <a:pPr lvl="1" algn="just">
              <a:defRPr/>
            </a:pPr>
            <a:r>
              <a:rPr lang="es-ES" sz="2400" dirty="0" smtClean="0"/>
              <a:t>Las políticas anticíclicas no funcionaban: el aumento del gasto público era igualmente erosionado por la inflación. Aumento constante del cierre de empresas y del paro. Aparición de un fenómeno nuevo: la ESTANFLACIÓN. Suspensión de pagos de varios gobiernos europeos y devaluación de su deuda pública.</a:t>
            </a:r>
          </a:p>
          <a:p>
            <a:pPr lvl="1">
              <a:defRPr/>
            </a:pPr>
            <a:endParaRPr lang="es-E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168400"/>
          </a:xfrm>
        </p:spPr>
        <p:txBody>
          <a:bodyPr/>
          <a:lstStyle/>
          <a:p>
            <a:pPr algn="ctr">
              <a:defRPr/>
            </a:pPr>
            <a:r>
              <a:rPr lang="es-ES" dirty="0" smtClean="0"/>
              <a:t>EL REAJUSTE DE LOS SETENTA Y OCHENTA</a:t>
            </a:r>
            <a:endParaRPr lang="es-ES" dirty="0"/>
          </a:p>
        </p:txBody>
      </p:sp>
      <p:sp>
        <p:nvSpPr>
          <p:cNvPr id="3" name="2 Marcador de contenido"/>
          <p:cNvSpPr>
            <a:spLocks noGrp="1"/>
          </p:cNvSpPr>
          <p:nvPr>
            <p:ph idx="1"/>
          </p:nvPr>
        </p:nvSpPr>
        <p:spPr>
          <a:xfrm>
            <a:off x="0" y="1484313"/>
            <a:ext cx="9144000" cy="5373687"/>
          </a:xfrm>
        </p:spPr>
        <p:txBody>
          <a:bodyPr/>
          <a:lstStyle/>
          <a:p>
            <a:pPr>
              <a:defRPr/>
            </a:pPr>
            <a:r>
              <a:rPr lang="es-ES" sz="2600" dirty="0" smtClean="0"/>
              <a:t>El retorno a “cierta” ortodoxia liberal.</a:t>
            </a:r>
          </a:p>
          <a:p>
            <a:pPr lvl="1" algn="just">
              <a:defRPr/>
            </a:pPr>
            <a:endParaRPr lang="es-ES" sz="2000" dirty="0" smtClean="0"/>
          </a:p>
          <a:p>
            <a:pPr lvl="1" algn="just">
              <a:defRPr/>
            </a:pPr>
            <a:r>
              <a:rPr lang="es-ES" sz="2500" dirty="0" smtClean="0"/>
              <a:t>En </a:t>
            </a:r>
            <a:r>
              <a:rPr lang="es-ES" sz="2500" dirty="0" smtClean="0"/>
              <a:t>este contexto, victorias electorales de Thatcher (1979) en Gran Bretaña y Reagan (1980) en Estados Unidos con programas claramente antiinflacionarios</a:t>
            </a:r>
            <a:r>
              <a:rPr lang="es-ES" sz="2500" dirty="0" smtClean="0"/>
              <a:t>.</a:t>
            </a:r>
          </a:p>
          <a:p>
            <a:pPr lvl="1" algn="just">
              <a:defRPr/>
            </a:pPr>
            <a:endParaRPr lang="es-ES" sz="2500" dirty="0" smtClean="0"/>
          </a:p>
          <a:p>
            <a:pPr lvl="1" algn="just">
              <a:defRPr/>
            </a:pPr>
            <a:r>
              <a:rPr lang="es-ES" sz="2500" dirty="0" smtClean="0"/>
              <a:t>Ambos apostaron por equilibrar los presupuestos adaptando el gasto público a los ingresos vía impuestos, evitando la emisión de deuda pública y la fabricación de dinero. </a:t>
            </a:r>
          </a:p>
          <a:p>
            <a:pPr lvl="1">
              <a:defRPr/>
            </a:pPr>
            <a:endParaRPr lang="es-E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168400"/>
          </a:xfrm>
        </p:spPr>
        <p:txBody>
          <a:bodyPr/>
          <a:lstStyle/>
          <a:p>
            <a:pPr algn="ctr">
              <a:defRPr/>
            </a:pPr>
            <a:r>
              <a:rPr lang="es-ES" dirty="0" smtClean="0"/>
              <a:t>EL REAJUSTE DE LOS SETENTA Y OCHENTA</a:t>
            </a:r>
            <a:endParaRPr lang="es-ES" dirty="0"/>
          </a:p>
        </p:txBody>
      </p:sp>
      <p:sp>
        <p:nvSpPr>
          <p:cNvPr id="3" name="2 Marcador de contenido"/>
          <p:cNvSpPr>
            <a:spLocks noGrp="1"/>
          </p:cNvSpPr>
          <p:nvPr>
            <p:ph idx="1"/>
          </p:nvPr>
        </p:nvSpPr>
        <p:spPr>
          <a:xfrm>
            <a:off x="0" y="1484313"/>
            <a:ext cx="9144000" cy="5373687"/>
          </a:xfrm>
        </p:spPr>
        <p:txBody>
          <a:bodyPr/>
          <a:lstStyle/>
          <a:p>
            <a:pPr>
              <a:defRPr/>
            </a:pPr>
            <a:r>
              <a:rPr lang="es-ES" sz="2600" dirty="0" smtClean="0"/>
              <a:t>El retorno a “cierta” ortodoxia liberal.</a:t>
            </a:r>
          </a:p>
          <a:p>
            <a:pPr lvl="1" algn="just">
              <a:defRPr/>
            </a:pPr>
            <a:endParaRPr lang="es-ES" sz="2000" dirty="0" smtClean="0"/>
          </a:p>
          <a:p>
            <a:pPr lvl="1" algn="just">
              <a:defRPr/>
            </a:pPr>
            <a:r>
              <a:rPr lang="es-ES" sz="2000" dirty="0" smtClean="0"/>
              <a:t>En </a:t>
            </a:r>
            <a:r>
              <a:rPr lang="es-ES" sz="2000" dirty="0" smtClean="0"/>
              <a:t>cuanto al sector privado, restricción de las subvenciones de dinero público y aumento de la competitividad para contener y bajar precios:</a:t>
            </a:r>
          </a:p>
          <a:p>
            <a:pPr lvl="2" algn="just">
              <a:defRPr/>
            </a:pPr>
            <a:endParaRPr lang="es-ES" sz="2000" dirty="0" smtClean="0"/>
          </a:p>
          <a:p>
            <a:pPr lvl="2" algn="just">
              <a:defRPr/>
            </a:pPr>
            <a:r>
              <a:rPr lang="es-ES" sz="2000" dirty="0" smtClean="0"/>
              <a:t>EN </a:t>
            </a:r>
            <a:r>
              <a:rPr lang="es-ES" sz="2000" dirty="0" smtClean="0"/>
              <a:t>ESTADOS UNIDOS, Reagan aplicó la Ley Sherman Antitrust </a:t>
            </a:r>
            <a:r>
              <a:rPr lang="es-ES" sz="2000" dirty="0" smtClean="0"/>
              <a:t>contra </a:t>
            </a:r>
            <a:r>
              <a:rPr lang="es-ES" sz="2000" dirty="0" smtClean="0"/>
              <a:t>los acuerdos empresariales monopolísticos en varios sectores: petroleras, telefónica, compañías aéreas, etcétera.</a:t>
            </a:r>
          </a:p>
          <a:p>
            <a:pPr lvl="2" algn="just">
              <a:defRPr/>
            </a:pPr>
            <a:endParaRPr lang="es-ES" sz="2000" dirty="0" smtClean="0"/>
          </a:p>
          <a:p>
            <a:pPr lvl="2" algn="just">
              <a:defRPr/>
            </a:pPr>
            <a:r>
              <a:rPr lang="es-ES" sz="2000" dirty="0" smtClean="0"/>
              <a:t>EN </a:t>
            </a:r>
            <a:r>
              <a:rPr lang="es-ES" sz="2000" dirty="0" smtClean="0"/>
              <a:t>GRAN BRETAÑA, Thatcher comenzó un proceso de privatización de empresas públicas monopolísticas y abrió a la competencia sectores que hasta entonces disfrutaban de la protección estatal y de un mercado cautivo. Huelgas célebres en el sector del carbón.</a:t>
            </a:r>
          </a:p>
          <a:p>
            <a:pPr lvl="1">
              <a:defRPr/>
            </a:pPr>
            <a:endParaRPr lang="es-E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168400"/>
          </a:xfrm>
        </p:spPr>
        <p:txBody>
          <a:bodyPr/>
          <a:lstStyle/>
          <a:p>
            <a:pPr algn="ctr">
              <a:defRPr/>
            </a:pPr>
            <a:r>
              <a:rPr lang="es-ES" dirty="0" smtClean="0"/>
              <a:t>EL REAJUSTE DE LOS SETENTA Y OCHENTA</a:t>
            </a:r>
            <a:endParaRPr lang="es-ES" dirty="0"/>
          </a:p>
        </p:txBody>
      </p:sp>
      <p:sp>
        <p:nvSpPr>
          <p:cNvPr id="3" name="2 Marcador de contenido"/>
          <p:cNvSpPr>
            <a:spLocks noGrp="1"/>
          </p:cNvSpPr>
          <p:nvPr>
            <p:ph idx="1"/>
          </p:nvPr>
        </p:nvSpPr>
        <p:spPr>
          <a:xfrm>
            <a:off x="0" y="1484313"/>
            <a:ext cx="9144000" cy="5373687"/>
          </a:xfrm>
        </p:spPr>
        <p:txBody>
          <a:bodyPr/>
          <a:lstStyle/>
          <a:p>
            <a:pPr>
              <a:defRPr/>
            </a:pPr>
            <a:r>
              <a:rPr lang="es-ES" sz="2400" dirty="0" smtClean="0"/>
              <a:t>El retorno a “cierta” ortodoxia liberal. ¿Cuál fue el resultado</a:t>
            </a:r>
            <a:r>
              <a:rPr lang="es-ES" sz="2400" dirty="0" smtClean="0"/>
              <a:t>?</a:t>
            </a:r>
          </a:p>
          <a:p>
            <a:pPr>
              <a:defRPr/>
            </a:pPr>
            <a:endParaRPr lang="es-ES" sz="2400" dirty="0" smtClean="0"/>
          </a:p>
          <a:p>
            <a:pPr lvl="1" algn="just">
              <a:defRPr/>
            </a:pPr>
            <a:r>
              <a:rPr lang="es-ES" sz="2500" dirty="0" smtClean="0"/>
              <a:t>El primer año y medio, la inflación se contuvo pero la retirada de los estímulos estatales no frenó el declive de la actividad económica </a:t>
            </a:r>
            <a:r>
              <a:rPr lang="es-ES" sz="2500" dirty="0" smtClean="0"/>
              <a:t>y </a:t>
            </a:r>
            <a:r>
              <a:rPr lang="es-ES" sz="2500" dirty="0" smtClean="0"/>
              <a:t>aumentó el paro</a:t>
            </a:r>
            <a:r>
              <a:rPr lang="es-ES" sz="2500" dirty="0" smtClean="0"/>
              <a:t>.</a:t>
            </a:r>
          </a:p>
          <a:p>
            <a:pPr lvl="1" algn="just">
              <a:defRPr/>
            </a:pPr>
            <a:endParaRPr lang="es-ES" sz="2500" dirty="0" smtClean="0"/>
          </a:p>
          <a:p>
            <a:pPr lvl="1" algn="just">
              <a:defRPr/>
            </a:pPr>
            <a:r>
              <a:rPr lang="es-ES" sz="2500" dirty="0" smtClean="0"/>
              <a:t>Pero cuando el tejido productivo, empresarios y empleados, se habituó a vivir sin inflación, la economía recuperó, hasta expandirlos, sus niveles de actividad. La balanza de pagos se reequilibró y el paro fue absorbido. Todo ello sin inflación y sin endeudamiento público</a:t>
            </a:r>
            <a:r>
              <a:rPr lang="es-ES" sz="2500" dirty="0" smtClean="0"/>
              <a:t>.</a:t>
            </a:r>
            <a:endParaRPr lang="es-ES" sz="2500" dirty="0" smtClean="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168400"/>
          </a:xfrm>
        </p:spPr>
        <p:txBody>
          <a:bodyPr/>
          <a:lstStyle/>
          <a:p>
            <a:pPr algn="ctr">
              <a:defRPr/>
            </a:pPr>
            <a:r>
              <a:rPr lang="es-ES" dirty="0" smtClean="0"/>
              <a:t>EL REAJUSTE DE LOS SETENTA Y OCHENTA</a:t>
            </a:r>
            <a:endParaRPr lang="es-ES" dirty="0"/>
          </a:p>
        </p:txBody>
      </p:sp>
      <p:sp>
        <p:nvSpPr>
          <p:cNvPr id="3" name="2 Marcador de contenido"/>
          <p:cNvSpPr>
            <a:spLocks noGrp="1"/>
          </p:cNvSpPr>
          <p:nvPr>
            <p:ph idx="1"/>
          </p:nvPr>
        </p:nvSpPr>
        <p:spPr>
          <a:xfrm>
            <a:off x="0" y="1484313"/>
            <a:ext cx="9144000" cy="5373687"/>
          </a:xfrm>
        </p:spPr>
        <p:txBody>
          <a:bodyPr/>
          <a:lstStyle/>
          <a:p>
            <a:pPr>
              <a:defRPr/>
            </a:pPr>
            <a:r>
              <a:rPr lang="es-ES" sz="2400" dirty="0" smtClean="0"/>
              <a:t>El retorno a “cierta” ortodoxia liberal. ¿Cuál fue el resultado?</a:t>
            </a:r>
          </a:p>
          <a:p>
            <a:pPr lvl="1" algn="just">
              <a:defRPr/>
            </a:pPr>
            <a:endParaRPr lang="es-ES" sz="1900" dirty="0" smtClean="0"/>
          </a:p>
          <a:p>
            <a:pPr lvl="1" algn="just">
              <a:defRPr/>
            </a:pPr>
            <a:r>
              <a:rPr lang="es-ES" sz="2400" dirty="0" smtClean="0"/>
              <a:t>Gran </a:t>
            </a:r>
            <a:r>
              <a:rPr lang="es-ES" sz="2400" dirty="0" smtClean="0"/>
              <a:t>Bretaña y Estados Unidos comenzaron a crecer a niveles  medios superiores al 5% a partir de 1981-1982. El aumento de la actividad económica se tradujo en el incremento de ingresos que permitió la sostenibilidad del Estado del bienestar.</a:t>
            </a:r>
          </a:p>
          <a:p>
            <a:pPr lvl="1" algn="just">
              <a:defRPr/>
            </a:pPr>
            <a:endParaRPr lang="es-ES" sz="2400" dirty="0" smtClean="0"/>
          </a:p>
          <a:p>
            <a:pPr lvl="1" algn="just">
              <a:defRPr/>
            </a:pPr>
            <a:r>
              <a:rPr lang="es-ES" sz="2400" dirty="0" smtClean="0"/>
              <a:t>Desde </a:t>
            </a:r>
            <a:r>
              <a:rPr lang="es-ES" sz="2400" dirty="0" smtClean="0"/>
              <a:t>entonces, en Europa los Bancos Centrales, y no los gobiernos, tienen la competencia exclusiva en la emisión de billetes. En Europa, desde la implantación del euro (2002</a:t>
            </a:r>
            <a:r>
              <a:rPr lang="es-ES" sz="2400" dirty="0" smtClean="0"/>
              <a:t>), la divisa orientada a consolidar un gran mercado europeo, </a:t>
            </a:r>
            <a:r>
              <a:rPr lang="es-ES" sz="2400" dirty="0" smtClean="0"/>
              <a:t>la tiene ya por completo el BCE.</a:t>
            </a:r>
            <a:endParaRPr lang="es-ES" sz="24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90600" y="1196752"/>
            <a:ext cx="7772400" cy="2444973"/>
          </a:xfrm>
        </p:spPr>
        <p:txBody>
          <a:bodyPr/>
          <a:lstStyle/>
          <a:p>
            <a:pPr eaLnBrk="1" hangingPunct="1">
              <a:defRPr/>
            </a:pPr>
            <a:r>
              <a:rPr lang="es-ES_tradnl" dirty="0" smtClean="0"/>
              <a:t>LA GLOBALIZACIÓN Y LA DEMOCRACIA LIBERAL</a:t>
            </a:r>
            <a:endParaRPr lang="es-ES" dirty="0"/>
          </a:p>
        </p:txBody>
      </p:sp>
      <p:sp>
        <p:nvSpPr>
          <p:cNvPr id="2051" name="Rectangle 3"/>
          <p:cNvSpPr>
            <a:spLocks noGrp="1" noChangeArrowheads="1"/>
          </p:cNvSpPr>
          <p:nvPr>
            <p:ph type="subTitle" idx="1"/>
          </p:nvPr>
        </p:nvSpPr>
        <p:spPr/>
        <p:txBody>
          <a:bodyPr/>
          <a:lstStyle/>
          <a:p>
            <a:pPr eaLnBrk="1" hangingPunct="1">
              <a:defRPr/>
            </a:pPr>
            <a:r>
              <a:rPr lang="es-ES_tradnl" dirty="0"/>
              <a:t>Tema </a:t>
            </a:r>
            <a:r>
              <a:rPr lang="es-ES_tradnl" dirty="0" smtClean="0"/>
              <a:t>5</a:t>
            </a:r>
            <a:endParaRPr lang="es-ES_tradnl" dirty="0"/>
          </a:p>
          <a:p>
            <a:pPr eaLnBrk="1" hangingPunct="1">
              <a:defRPr/>
            </a:pPr>
            <a:endParaRPr lang="es-E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p:txBody>
          <a:bodyPr/>
          <a:lstStyle/>
          <a:p>
            <a:pPr eaLnBrk="1" hangingPunct="1">
              <a:defRPr/>
            </a:pPr>
            <a:r>
              <a:rPr lang="es-ES_tradnl"/>
              <a:t>DEFINIR LA DEMOCRACIA</a:t>
            </a:r>
            <a:endParaRPr lang="es-ES"/>
          </a:p>
        </p:txBody>
      </p:sp>
      <p:sp>
        <p:nvSpPr>
          <p:cNvPr id="7171" name="Rectangle 3"/>
          <p:cNvSpPr>
            <a:spLocks noGrp="1" noRot="1" noChangeArrowheads="1"/>
          </p:cNvSpPr>
          <p:nvPr>
            <p:ph type="body" idx="1"/>
          </p:nvPr>
        </p:nvSpPr>
        <p:spPr>
          <a:xfrm>
            <a:off x="611188" y="1484313"/>
            <a:ext cx="8234362" cy="5373687"/>
          </a:xfrm>
        </p:spPr>
        <p:txBody>
          <a:bodyPr/>
          <a:lstStyle/>
          <a:p>
            <a:pPr eaLnBrk="1" hangingPunct="1">
              <a:defRPr/>
            </a:pPr>
            <a:r>
              <a:rPr lang="es-ES_tradnl" sz="2800" dirty="0"/>
              <a:t>Etimológicamente, del griego </a:t>
            </a:r>
            <a:r>
              <a:rPr lang="es-ES_tradnl" sz="2800" i="1" dirty="0" err="1"/>
              <a:t>demokratía</a:t>
            </a:r>
            <a:r>
              <a:rPr lang="es-ES_tradnl" sz="2800" dirty="0"/>
              <a:t>: </a:t>
            </a:r>
            <a:r>
              <a:rPr lang="es-ES_tradnl" sz="2800" i="1" dirty="0"/>
              <a:t>demos </a:t>
            </a:r>
            <a:r>
              <a:rPr lang="es-ES_tradnl" sz="2800" dirty="0"/>
              <a:t>(pueblo) y </a:t>
            </a:r>
            <a:r>
              <a:rPr lang="es-ES_tradnl" sz="2800" i="1" dirty="0" err="1"/>
              <a:t>kratía</a:t>
            </a:r>
            <a:r>
              <a:rPr lang="es-ES_tradnl" sz="2800" i="1" dirty="0"/>
              <a:t> (</a:t>
            </a:r>
            <a:r>
              <a:rPr lang="es-ES_tradnl" sz="2800" dirty="0"/>
              <a:t>gobierno</a:t>
            </a:r>
            <a:r>
              <a:rPr lang="es-ES_tradnl" sz="2800" i="1" dirty="0" smtClean="0"/>
              <a:t>).</a:t>
            </a:r>
            <a:endParaRPr lang="es-ES_tradnl" sz="2800" i="1" dirty="0"/>
          </a:p>
          <a:p>
            <a:pPr eaLnBrk="1" hangingPunct="1">
              <a:defRPr/>
            </a:pPr>
            <a:r>
              <a:rPr lang="es-ES_tradnl" sz="2800" dirty="0"/>
              <a:t>Según la RAE, dos acepciones:</a:t>
            </a:r>
          </a:p>
          <a:p>
            <a:pPr lvl="1" eaLnBrk="1" hangingPunct="1">
              <a:defRPr/>
            </a:pPr>
            <a:r>
              <a:rPr lang="es-ES_tradnl" sz="2400" dirty="0"/>
              <a:t>1. </a:t>
            </a:r>
            <a:r>
              <a:rPr lang="es-ES" sz="2400" dirty="0"/>
              <a:t>Doctrina política favorable a la intervención del pueblo en el gobierno. </a:t>
            </a:r>
          </a:p>
          <a:p>
            <a:pPr lvl="1" eaLnBrk="1" hangingPunct="1">
              <a:defRPr/>
            </a:pPr>
            <a:r>
              <a:rPr lang="es-ES_tradnl" sz="2400" dirty="0"/>
              <a:t>2. </a:t>
            </a:r>
            <a:r>
              <a:rPr lang="es-ES" sz="2400" dirty="0"/>
              <a:t>Predominio del pueblo en el gobierno político de un Estado</a:t>
            </a:r>
            <a:r>
              <a:rPr lang="es-ES" sz="2400" dirty="0" smtClean="0"/>
              <a:t>.</a:t>
            </a:r>
          </a:p>
          <a:p>
            <a:pPr lvl="1" eaLnBrk="1" hangingPunct="1">
              <a:defRPr/>
            </a:pPr>
            <a:endParaRPr lang="es-ES" sz="2400" dirty="0" smtClean="0"/>
          </a:p>
          <a:p>
            <a:pPr lvl="1" algn="just" eaLnBrk="1" hangingPunct="1">
              <a:defRPr/>
            </a:pPr>
            <a:r>
              <a:rPr lang="es-ES" sz="2400" dirty="0" smtClean="0"/>
              <a:t>Esta definición introduce la Democracia Representativa como forma diferenciada de la Democracia Directa (B. Constant: Democracia de los Antiguos vs. Democracia de los Modernos)</a:t>
            </a:r>
            <a:endParaRPr lang="es-ES_tradnl" sz="2400" dirty="0"/>
          </a:p>
          <a:p>
            <a:pPr eaLnBrk="1" hangingPunct="1">
              <a:defRPr/>
            </a:pPr>
            <a:endParaRPr lang="es-E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p:txBody>
          <a:bodyPr/>
          <a:lstStyle/>
          <a:p>
            <a:pPr eaLnBrk="1" hangingPunct="1">
              <a:defRPr/>
            </a:pPr>
            <a:r>
              <a:rPr lang="es-ES_tradnl" sz="3800" dirty="0"/>
              <a:t>DEFINIR LA </a:t>
            </a:r>
            <a:r>
              <a:rPr lang="es-ES_tradnl" sz="3800" dirty="0" smtClean="0"/>
              <a:t>GLOBALIZACIÓN</a:t>
            </a:r>
            <a:endParaRPr lang="es-ES" sz="3800" dirty="0"/>
          </a:p>
        </p:txBody>
      </p:sp>
      <p:sp>
        <p:nvSpPr>
          <p:cNvPr id="7171" name="Rectangle 3"/>
          <p:cNvSpPr>
            <a:spLocks noGrp="1" noRot="1" noChangeArrowheads="1"/>
          </p:cNvSpPr>
          <p:nvPr>
            <p:ph type="body" idx="1"/>
          </p:nvPr>
        </p:nvSpPr>
        <p:spPr>
          <a:xfrm>
            <a:off x="179512" y="1196752"/>
            <a:ext cx="8666038" cy="5661249"/>
          </a:xfrm>
        </p:spPr>
        <p:txBody>
          <a:bodyPr/>
          <a:lstStyle/>
          <a:p>
            <a:pPr algn="just" eaLnBrk="1" hangingPunct="1">
              <a:defRPr/>
            </a:pPr>
            <a:r>
              <a:rPr lang="es-ES_tradnl" sz="2400" dirty="0" smtClean="0"/>
              <a:t>¿Cuáles han sido los motores de esta gran tendencia? En realidad, ha sido la tecnificación de la gestión económica y política y, en especial, la difusión de los modelos exitosos.</a:t>
            </a:r>
          </a:p>
          <a:p>
            <a:pPr algn="just" eaLnBrk="1" hangingPunct="1">
              <a:defRPr/>
            </a:pPr>
            <a:endParaRPr lang="es-ES_tradnl" sz="2400" dirty="0" smtClean="0"/>
          </a:p>
          <a:p>
            <a:pPr lvl="1" algn="just" eaLnBrk="1" hangingPunct="1">
              <a:defRPr/>
            </a:pPr>
            <a:r>
              <a:rPr lang="es-ES_tradnl" sz="2400" dirty="0" smtClean="0"/>
              <a:t>En  ECONOMÍA: las políticas de liberalización y la mayor libertad a la entrada y establecimiento de la inversión extranjera, ya sea en forma de capital humano o financiero o de empresas. </a:t>
            </a:r>
          </a:p>
          <a:p>
            <a:pPr lvl="1" algn="just" eaLnBrk="1" hangingPunct="1">
              <a:defRPr/>
            </a:pPr>
            <a:endParaRPr lang="es-ES_tradnl" sz="2400" dirty="0" smtClean="0"/>
          </a:p>
          <a:p>
            <a:pPr lvl="1" algn="just" eaLnBrk="1" hangingPunct="1">
              <a:defRPr/>
            </a:pPr>
            <a:r>
              <a:rPr lang="es-ES_tradnl" sz="2400" dirty="0" smtClean="0"/>
              <a:t>En POLÍTICA: el abandono acelerado de los diferentes modelos autoritarios o totalitarios.</a:t>
            </a:r>
          </a:p>
          <a:p>
            <a:pPr lvl="1" algn="just" eaLnBrk="1" hangingPunct="1">
              <a:defRPr/>
            </a:pPr>
            <a:endParaRPr lang="es-ES_tradnl" sz="2400" dirty="0" smtClean="0"/>
          </a:p>
          <a:p>
            <a:pPr lvl="1" algn="just" eaLnBrk="1" hangingPunct="1">
              <a:defRPr/>
            </a:pPr>
            <a:r>
              <a:rPr lang="es-ES_tradnl" sz="2400" dirty="0" smtClean="0"/>
              <a:t>En CULTURA: la revolución de los </a:t>
            </a:r>
            <a:r>
              <a:rPr lang="es-ES_tradnl" sz="2400" i="1" dirty="0" err="1" smtClean="0"/>
              <a:t>mass</a:t>
            </a:r>
            <a:r>
              <a:rPr lang="es-ES_tradnl" sz="2400" i="1" dirty="0" smtClean="0"/>
              <a:t> media </a:t>
            </a:r>
            <a:r>
              <a:rPr lang="es-ES_tradnl" sz="2400" dirty="0" smtClean="0"/>
              <a:t>y, en las últimas dos décadas, de internet.</a:t>
            </a:r>
          </a:p>
          <a:p>
            <a:pPr algn="just" eaLnBrk="1" hangingPunct="1">
              <a:defRPr/>
            </a:pPr>
            <a:endParaRPr lang="es-ES_tradnl" sz="2800" dirty="0" smtClean="0"/>
          </a:p>
          <a:p>
            <a:pPr algn="just" eaLnBrk="1" hangingPunct="1">
              <a:defRPr/>
            </a:pPr>
            <a:endParaRPr lang="es-ES" sz="28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S" dirty="0" smtClean="0"/>
              <a:t>DEFINIR LA DEMOCRACIA</a:t>
            </a:r>
            <a:endParaRPr lang="es-ES" dirty="0"/>
          </a:p>
        </p:txBody>
      </p:sp>
      <p:sp>
        <p:nvSpPr>
          <p:cNvPr id="3" name="2 Marcador de contenido"/>
          <p:cNvSpPr>
            <a:spLocks noGrp="1"/>
          </p:cNvSpPr>
          <p:nvPr>
            <p:ph idx="1"/>
          </p:nvPr>
        </p:nvSpPr>
        <p:spPr/>
        <p:txBody>
          <a:bodyPr/>
          <a:lstStyle/>
          <a:p>
            <a:pPr eaLnBrk="1" hangingPunct="1">
              <a:defRPr/>
            </a:pPr>
            <a:r>
              <a:rPr lang="es-ES" dirty="0" smtClean="0"/>
              <a:t>Democracia Política: La organización institucional que permite la participación ciudadana en la gestión de Gobierno. Al mismo tiempo, el régimen político que está legitimado en la voluntad expresada por los ciudadanos.</a:t>
            </a:r>
          </a:p>
          <a:p>
            <a:pPr eaLnBrk="1" hangingPunct="1">
              <a:defRPr/>
            </a:pPr>
            <a:endParaRPr lang="es-ES" dirty="0" smtClean="0"/>
          </a:p>
          <a:p>
            <a:pPr eaLnBrk="1" hangingPunct="1">
              <a:defRPr/>
            </a:pPr>
            <a:r>
              <a:rPr lang="es-ES" dirty="0" smtClean="0"/>
              <a:t>Democracia Social: Alude a la igualdad legal y de estima, sin estamentos.</a:t>
            </a:r>
          </a:p>
          <a:p>
            <a:pPr eaLnBrk="1" hangingPunct="1">
              <a:buFont typeface="Wingdings" pitchFamily="2" charset="2"/>
              <a:buNone/>
              <a:defRPr/>
            </a:pPr>
            <a:endParaRPr lang="es-ES" dirty="0" smtClean="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S" dirty="0" smtClean="0"/>
              <a:t>DEFINIR LA DEMOCRACIA</a:t>
            </a:r>
            <a:endParaRPr lang="es-ES" dirty="0"/>
          </a:p>
        </p:txBody>
      </p:sp>
      <p:sp>
        <p:nvSpPr>
          <p:cNvPr id="3" name="2 Marcador de contenido"/>
          <p:cNvSpPr>
            <a:spLocks noGrp="1"/>
          </p:cNvSpPr>
          <p:nvPr>
            <p:ph idx="1"/>
          </p:nvPr>
        </p:nvSpPr>
        <p:spPr/>
        <p:txBody>
          <a:bodyPr/>
          <a:lstStyle/>
          <a:p>
            <a:pPr algn="just" eaLnBrk="1" hangingPunct="1">
              <a:defRPr/>
            </a:pPr>
            <a:r>
              <a:rPr lang="es-ES" sz="2500" dirty="0" smtClean="0"/>
              <a:t>Democracia Económica: Igualdad económica en sentido de eliminación de extremos de pobreza y riqueza y, redistribución que busca el bienestar generalizado.</a:t>
            </a:r>
          </a:p>
          <a:p>
            <a:pPr lvl="1" algn="just" eaLnBrk="1" hangingPunct="1">
              <a:defRPr/>
            </a:pPr>
            <a:r>
              <a:rPr lang="es-ES" sz="2500" dirty="0" smtClean="0"/>
              <a:t>Democracia Industrial: Democracia en el lugar de trabajo y dentro de la organización y gestión del trabajo.</a:t>
            </a:r>
          </a:p>
          <a:p>
            <a:pPr lvl="1" eaLnBrk="1" hangingPunct="1">
              <a:defRPr/>
            </a:pPr>
            <a:endParaRPr lang="es-ES" sz="2500" dirty="0" smtClean="0"/>
          </a:p>
          <a:p>
            <a:pPr algn="just" eaLnBrk="1" hangingPunct="1">
              <a:defRPr/>
            </a:pPr>
            <a:r>
              <a:rPr lang="es-ES" sz="2500" dirty="0" smtClean="0"/>
              <a:t>La DEMOCRACIA POLÍTICA es </a:t>
            </a:r>
            <a:r>
              <a:rPr lang="es-ES" sz="2500" dirty="0" err="1" smtClean="0"/>
              <a:t>supraordenada</a:t>
            </a:r>
            <a:r>
              <a:rPr lang="es-ES" sz="2500" dirty="0" smtClean="0"/>
              <a:t> y condicionante del resto. No pueden existir las demás sin ella.</a:t>
            </a:r>
          </a:p>
          <a:p>
            <a:pPr eaLnBrk="1" hangingPunct="1">
              <a:defRPr/>
            </a:pPr>
            <a:endParaRPr lang="es-E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p:txBody>
          <a:bodyPr/>
          <a:lstStyle/>
          <a:p>
            <a:pPr eaLnBrk="1" hangingPunct="1">
              <a:defRPr/>
            </a:pPr>
            <a:r>
              <a:rPr lang="es-ES_tradnl" sz="4000" dirty="0" smtClean="0"/>
              <a:t>EVOLUCIÓN IDEOLÓGICA </a:t>
            </a:r>
            <a:r>
              <a:rPr lang="es-ES_tradnl" sz="4000" dirty="0"/>
              <a:t>DEL TÉRMINO</a:t>
            </a:r>
            <a:br>
              <a:rPr lang="es-ES_tradnl" sz="4000" dirty="0"/>
            </a:br>
            <a:endParaRPr lang="es-ES" sz="4000" dirty="0"/>
          </a:p>
        </p:txBody>
      </p:sp>
      <p:sp>
        <p:nvSpPr>
          <p:cNvPr id="8195" name="Rectangle 3"/>
          <p:cNvSpPr>
            <a:spLocks noGrp="1" noRot="1" noChangeArrowheads="1"/>
          </p:cNvSpPr>
          <p:nvPr>
            <p:ph type="body" idx="1"/>
          </p:nvPr>
        </p:nvSpPr>
        <p:spPr>
          <a:xfrm>
            <a:off x="838200" y="1557338"/>
            <a:ext cx="8007350" cy="4538662"/>
          </a:xfrm>
        </p:spPr>
        <p:txBody>
          <a:bodyPr/>
          <a:lstStyle/>
          <a:p>
            <a:pPr algn="just" eaLnBrk="1" hangingPunct="1">
              <a:defRPr/>
            </a:pPr>
            <a:r>
              <a:rPr lang="es-ES_tradnl" sz="2200" dirty="0" smtClean="0"/>
              <a:t>La democracia no es un fin en sí mismo. Es un medio, un instrumento, del que se obtiene un fin político e ideológico.</a:t>
            </a:r>
          </a:p>
          <a:p>
            <a:pPr algn="just" eaLnBrk="1" hangingPunct="1">
              <a:defRPr/>
            </a:pPr>
            <a:endParaRPr lang="es-ES_tradnl" sz="2200" dirty="0" smtClean="0"/>
          </a:p>
          <a:p>
            <a:pPr algn="just" eaLnBrk="1" hangingPunct="1">
              <a:defRPr/>
            </a:pPr>
            <a:r>
              <a:rPr lang="es-ES_tradnl" sz="2200" dirty="0" smtClean="0"/>
              <a:t>Distintas formas de construir “democracias”, dependiendo de la ideología que la fundamente:</a:t>
            </a:r>
            <a:endParaRPr lang="es-ES_tradnl" sz="2200" dirty="0"/>
          </a:p>
          <a:p>
            <a:pPr lvl="1" algn="just" eaLnBrk="1" hangingPunct="1">
              <a:defRPr/>
            </a:pPr>
            <a:r>
              <a:rPr lang="es-ES_tradnl" sz="2200" dirty="0"/>
              <a:t>DEMOCRACIA LIBERAL</a:t>
            </a:r>
          </a:p>
          <a:p>
            <a:pPr lvl="1" algn="just" eaLnBrk="1" hangingPunct="1">
              <a:defRPr/>
            </a:pPr>
            <a:r>
              <a:rPr lang="es-ES_tradnl" sz="2200" dirty="0"/>
              <a:t>DEMOCRACIA ASAMBLEARIA</a:t>
            </a:r>
          </a:p>
          <a:p>
            <a:pPr lvl="1" algn="just" eaLnBrk="1" hangingPunct="1">
              <a:defRPr/>
            </a:pPr>
            <a:r>
              <a:rPr lang="es-ES_tradnl" sz="2200" dirty="0"/>
              <a:t>DEMOCRACIA PLEBISCITARIA</a:t>
            </a:r>
          </a:p>
          <a:p>
            <a:pPr lvl="1" algn="just" eaLnBrk="1" hangingPunct="1">
              <a:defRPr/>
            </a:pPr>
            <a:r>
              <a:rPr lang="es-ES_tradnl" sz="2200" dirty="0"/>
              <a:t>DEMOCRACIA DE PARTIDO ÚNICO</a:t>
            </a:r>
          </a:p>
          <a:p>
            <a:pPr lvl="1" algn="just" eaLnBrk="1" hangingPunct="1">
              <a:defRPr/>
            </a:pPr>
            <a:r>
              <a:rPr lang="es-ES_tradnl" sz="2200" dirty="0"/>
              <a:t>DEMOCRACIA POPULAR</a:t>
            </a:r>
          </a:p>
          <a:p>
            <a:pPr lvl="1" algn="just" eaLnBrk="1" hangingPunct="1">
              <a:defRPr/>
            </a:pPr>
            <a:r>
              <a:rPr lang="es-ES_tradnl" sz="2200" dirty="0"/>
              <a:t>DEMOCRACIA NACIONAL</a:t>
            </a:r>
          </a:p>
          <a:p>
            <a:pPr lvl="1" algn="just" eaLnBrk="1" hangingPunct="1">
              <a:defRPr/>
            </a:pPr>
            <a:r>
              <a:rPr lang="es-ES_tradnl" sz="2200" dirty="0"/>
              <a:t>DEMOCRACIA ORGÁNICA</a:t>
            </a:r>
            <a:endParaRPr lang="es-ES" sz="22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p:nvPr>
        </p:nvSpPr>
        <p:spPr/>
        <p:txBody>
          <a:bodyPr/>
          <a:lstStyle/>
          <a:p>
            <a:pPr eaLnBrk="1" hangingPunct="1">
              <a:defRPr/>
            </a:pPr>
            <a:r>
              <a:rPr lang="es-ES_tradnl"/>
              <a:t>LA DEMOCRACIA LIBERAL</a:t>
            </a:r>
            <a:endParaRPr lang="es-ES"/>
          </a:p>
        </p:txBody>
      </p:sp>
      <p:sp>
        <p:nvSpPr>
          <p:cNvPr id="9219" name="Rectangle 3"/>
          <p:cNvSpPr>
            <a:spLocks noGrp="1" noRot="1" noChangeArrowheads="1"/>
          </p:cNvSpPr>
          <p:nvPr>
            <p:ph type="body" idx="1"/>
          </p:nvPr>
        </p:nvSpPr>
        <p:spPr>
          <a:xfrm>
            <a:off x="323528" y="1268761"/>
            <a:ext cx="8820472" cy="5400328"/>
          </a:xfrm>
        </p:spPr>
        <p:txBody>
          <a:bodyPr/>
          <a:lstStyle/>
          <a:p>
            <a:pPr algn="just" eaLnBrk="1" hangingPunct="1">
              <a:lnSpc>
                <a:spcPct val="80000"/>
              </a:lnSpc>
              <a:defRPr/>
            </a:pPr>
            <a:r>
              <a:rPr lang="es-ES_tradnl" sz="2700" dirty="0" smtClean="0"/>
              <a:t>Finalidad: preservación de la LIBERTAD INDIVIDUAL, esto es, de los Derechos Civiles.</a:t>
            </a:r>
          </a:p>
          <a:p>
            <a:pPr algn="just" eaLnBrk="1" hangingPunct="1">
              <a:lnSpc>
                <a:spcPct val="80000"/>
              </a:lnSpc>
              <a:defRPr/>
            </a:pPr>
            <a:endParaRPr lang="es-ES_tradnl" sz="2700" dirty="0" smtClean="0"/>
          </a:p>
          <a:p>
            <a:pPr algn="just" eaLnBrk="1" hangingPunct="1">
              <a:lnSpc>
                <a:spcPct val="80000"/>
              </a:lnSpc>
              <a:defRPr/>
            </a:pPr>
            <a:r>
              <a:rPr lang="es-ES_tradnl" sz="2700" dirty="0" smtClean="0"/>
              <a:t>Es el producto de la introducción del sufragio universal en el liberalismo constitucional del XIX.</a:t>
            </a:r>
          </a:p>
          <a:p>
            <a:pPr algn="just" eaLnBrk="1" hangingPunct="1">
              <a:lnSpc>
                <a:spcPct val="80000"/>
              </a:lnSpc>
              <a:defRPr/>
            </a:pPr>
            <a:endParaRPr lang="es-ES_tradnl" sz="2700" dirty="0" smtClean="0"/>
          </a:p>
          <a:p>
            <a:pPr algn="just" eaLnBrk="1" hangingPunct="1">
              <a:lnSpc>
                <a:spcPct val="80000"/>
              </a:lnSpc>
              <a:defRPr/>
            </a:pPr>
            <a:r>
              <a:rPr lang="es-ES_tradnl" sz="2700" dirty="0" smtClean="0"/>
              <a:t>Comparte, por tanto, la aspiración del “Gobierno del Pueblo” a través del Sufragio Universal, pero exclusivamente atendiendo a las reglas del constitucionalismo liberal.</a:t>
            </a:r>
          </a:p>
          <a:p>
            <a:pPr algn="just" eaLnBrk="1" hangingPunct="1">
              <a:lnSpc>
                <a:spcPct val="80000"/>
              </a:lnSpc>
              <a:defRPr/>
            </a:pPr>
            <a:endParaRPr lang="es-ES_tradnl" sz="2700" dirty="0" smtClean="0"/>
          </a:p>
          <a:p>
            <a:pPr algn="just" eaLnBrk="1" hangingPunct="1">
              <a:lnSpc>
                <a:spcPct val="80000"/>
              </a:lnSpc>
              <a:defRPr/>
            </a:pPr>
            <a:r>
              <a:rPr lang="es-ES_tradnl" sz="2700" dirty="0" smtClean="0"/>
              <a:t>¿Cómo se define?: como un sistema pluripartidista, de competencia entre partidos, en el que la mayoría, elegida libremente, gobierna respetando los derechos de las minorías.</a:t>
            </a:r>
            <a:endParaRPr lang="es-ES_tradnl" sz="270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S" dirty="0" smtClean="0"/>
              <a:t>LA DEMOCRACIA LIBERAL</a:t>
            </a:r>
            <a:endParaRPr lang="es-ES" dirty="0"/>
          </a:p>
        </p:txBody>
      </p:sp>
      <p:sp>
        <p:nvSpPr>
          <p:cNvPr id="3" name="2 Marcador de contenido"/>
          <p:cNvSpPr>
            <a:spLocks noGrp="1"/>
          </p:cNvSpPr>
          <p:nvPr>
            <p:ph idx="1"/>
          </p:nvPr>
        </p:nvSpPr>
        <p:spPr>
          <a:xfrm>
            <a:off x="251520" y="1556792"/>
            <a:ext cx="8712968" cy="5112568"/>
          </a:xfrm>
        </p:spPr>
        <p:txBody>
          <a:bodyPr/>
          <a:lstStyle/>
          <a:p>
            <a:pPr eaLnBrk="1" hangingPunct="1">
              <a:lnSpc>
                <a:spcPct val="80000"/>
              </a:lnSpc>
              <a:defRPr/>
            </a:pPr>
            <a:r>
              <a:rPr lang="es-ES_tradnl" sz="2800" dirty="0" smtClean="0"/>
              <a:t>Principios inconmovibles -no sujetos a la ley de las mayorías- en que se basa:</a:t>
            </a:r>
          </a:p>
          <a:p>
            <a:pPr eaLnBrk="1" hangingPunct="1">
              <a:lnSpc>
                <a:spcPct val="80000"/>
              </a:lnSpc>
              <a:buFont typeface="Wingdings" pitchFamily="2" charset="2"/>
              <a:buNone/>
              <a:defRPr/>
            </a:pPr>
            <a:endParaRPr lang="es-ES_tradnl" sz="2800" dirty="0" smtClean="0"/>
          </a:p>
          <a:p>
            <a:pPr lvl="1" eaLnBrk="1" hangingPunct="1">
              <a:lnSpc>
                <a:spcPct val="80000"/>
              </a:lnSpc>
              <a:defRPr/>
            </a:pPr>
            <a:r>
              <a:rPr lang="es-ES_tradnl" sz="2400" dirty="0" smtClean="0"/>
              <a:t>1. SOBERANÍA NACIONAL: Cosoberanía.</a:t>
            </a:r>
          </a:p>
          <a:p>
            <a:pPr lvl="1" eaLnBrk="1" hangingPunct="1">
              <a:lnSpc>
                <a:spcPct val="80000"/>
              </a:lnSpc>
              <a:defRPr/>
            </a:pPr>
            <a:r>
              <a:rPr lang="es-ES_tradnl" sz="2400" dirty="0" smtClean="0"/>
              <a:t>2. RÉGIMEN REPRESENTATIVO: Una cosa es la titularidad y otro el ejercicio del poder. Las instituciones intermedias evitan un poder absoluto en nombre del pueblo.</a:t>
            </a:r>
          </a:p>
          <a:p>
            <a:pPr lvl="1" eaLnBrk="1" hangingPunct="1">
              <a:lnSpc>
                <a:spcPct val="80000"/>
              </a:lnSpc>
              <a:defRPr/>
            </a:pPr>
            <a:r>
              <a:rPr lang="es-ES_tradnl" sz="2400" dirty="0" smtClean="0"/>
              <a:t>3. GOBIERNO LIMITADO: Instituciones y Tiempo.</a:t>
            </a:r>
          </a:p>
          <a:p>
            <a:pPr lvl="1" eaLnBrk="1" hangingPunct="1">
              <a:lnSpc>
                <a:spcPct val="80000"/>
              </a:lnSpc>
              <a:defRPr/>
            </a:pPr>
            <a:r>
              <a:rPr lang="es-ES_tradnl" sz="2400" dirty="0" smtClean="0"/>
              <a:t>4. DIVISIÓN DE PODERES: No separación.</a:t>
            </a:r>
          </a:p>
          <a:p>
            <a:pPr lvl="1" eaLnBrk="1" hangingPunct="1">
              <a:lnSpc>
                <a:spcPct val="80000"/>
              </a:lnSpc>
              <a:defRPr/>
            </a:pPr>
            <a:r>
              <a:rPr lang="es-ES_tradnl" sz="2400" dirty="0" smtClean="0"/>
              <a:t>5. LIBERTADES CIVILES</a:t>
            </a:r>
          </a:p>
          <a:p>
            <a:pPr lvl="1" eaLnBrk="1" hangingPunct="1">
              <a:lnSpc>
                <a:spcPct val="80000"/>
              </a:lnSpc>
              <a:defRPr/>
            </a:pPr>
            <a:r>
              <a:rPr lang="es-ES_tradnl" sz="2400" dirty="0" smtClean="0"/>
              <a:t>6. PLURALISMO POLÍTICO</a:t>
            </a:r>
          </a:p>
          <a:p>
            <a:pPr lvl="1" eaLnBrk="1" hangingPunct="1">
              <a:lnSpc>
                <a:spcPct val="80000"/>
              </a:lnSpc>
              <a:defRPr/>
            </a:pPr>
            <a:r>
              <a:rPr lang="es-ES_tradnl" sz="2400" dirty="0" smtClean="0"/>
              <a:t>7. COMPETENCIA ELECTORAL Y ALTERNANCIA EN EL PODER</a:t>
            </a:r>
            <a:endParaRPr lang="es-ES" sz="2400" dirty="0" smtClean="0"/>
          </a:p>
          <a:p>
            <a:pPr eaLnBrk="1" hangingPunct="1">
              <a:defRPr/>
            </a:pPr>
            <a:endParaRPr lang="es-E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a:xfrm>
            <a:off x="457200" y="244475"/>
            <a:ext cx="8385175" cy="1096963"/>
          </a:xfrm>
        </p:spPr>
        <p:txBody>
          <a:bodyPr/>
          <a:lstStyle/>
          <a:p>
            <a:pPr algn="ctr" eaLnBrk="1" hangingPunct="1">
              <a:defRPr/>
            </a:pPr>
            <a:r>
              <a:rPr lang="es-ES_tradnl" dirty="0"/>
              <a:t>LA </a:t>
            </a:r>
            <a:r>
              <a:rPr lang="es-ES_tradnl" dirty="0" smtClean="0"/>
              <a:t>DEMOCRACIA LIBERAL </a:t>
            </a:r>
            <a:endParaRPr lang="es-ES" dirty="0"/>
          </a:p>
        </p:txBody>
      </p:sp>
      <p:sp>
        <p:nvSpPr>
          <p:cNvPr id="10243" name="Rectangle 3"/>
          <p:cNvSpPr>
            <a:spLocks noGrp="1" noRot="1" noChangeArrowheads="1"/>
          </p:cNvSpPr>
          <p:nvPr>
            <p:ph type="body" idx="1"/>
          </p:nvPr>
        </p:nvSpPr>
        <p:spPr>
          <a:xfrm>
            <a:off x="838200" y="1268413"/>
            <a:ext cx="8007350" cy="5184775"/>
          </a:xfrm>
        </p:spPr>
        <p:txBody>
          <a:bodyPr/>
          <a:lstStyle/>
          <a:p>
            <a:pPr algn="just" eaLnBrk="1" hangingPunct="1">
              <a:buFont typeface="Wingdings" pitchFamily="2" charset="2"/>
              <a:buNone/>
              <a:defRPr/>
            </a:pPr>
            <a:r>
              <a:rPr lang="es-ES_tradnl" sz="2100" b="1" dirty="0" smtClean="0"/>
              <a:t>* La </a:t>
            </a:r>
            <a:r>
              <a:rPr lang="es-ES_tradnl" sz="2100" b="1" dirty="0"/>
              <a:t>democracia y la “ley de las mayorías”. La dialéctica instituciones/voluntad popular</a:t>
            </a:r>
            <a:r>
              <a:rPr lang="es-ES_tradnl" sz="2100" b="1" dirty="0" smtClean="0"/>
              <a:t>.</a:t>
            </a:r>
            <a:endParaRPr lang="es-ES_tradnl" sz="2100" b="1" dirty="0"/>
          </a:p>
          <a:p>
            <a:pPr lvl="1" algn="just" eaLnBrk="1" hangingPunct="1">
              <a:defRPr/>
            </a:pPr>
            <a:r>
              <a:rPr lang="es-ES_tradnl" sz="2100" dirty="0"/>
              <a:t>La legitimidad de las </a:t>
            </a:r>
            <a:r>
              <a:rPr lang="es-ES_tradnl" sz="2100" dirty="0" smtClean="0"/>
              <a:t>mayorías políticas, </a:t>
            </a:r>
            <a:r>
              <a:rPr lang="es-ES_tradnl" sz="2100" dirty="0"/>
              <a:t>¿debe ser absoluta? </a:t>
            </a:r>
            <a:r>
              <a:rPr lang="es-ES_tradnl" sz="2100" dirty="0" smtClean="0"/>
              <a:t>¿O debe ser moderada por las instituciones? ¿Qué es más democrático?</a:t>
            </a:r>
          </a:p>
          <a:p>
            <a:pPr lvl="1" algn="just" eaLnBrk="1" hangingPunct="1">
              <a:defRPr/>
            </a:pPr>
            <a:endParaRPr lang="es-ES_tradnl" sz="2100" dirty="0" smtClean="0"/>
          </a:p>
          <a:p>
            <a:pPr lvl="1" algn="just" eaLnBrk="1" hangingPunct="1">
              <a:defRPr/>
            </a:pPr>
            <a:r>
              <a:rPr lang="es-ES_tradnl" sz="2100" dirty="0" smtClean="0"/>
              <a:t>El principio mayoritario absoluto, es decir, la capacidad de hacer prevalecer de forma absoluta el criterio de una mayoría determinada ACABA con la libertad. Porque:</a:t>
            </a:r>
          </a:p>
          <a:p>
            <a:pPr lvl="2" algn="just" eaLnBrk="1" hangingPunct="1">
              <a:defRPr/>
            </a:pPr>
            <a:r>
              <a:rPr lang="es-ES_tradnl" sz="2100" dirty="0" smtClean="0"/>
              <a:t>Puede modificar a placer las reglas de juego previamente establecidas y monopolizar el Poder.</a:t>
            </a:r>
          </a:p>
          <a:p>
            <a:pPr lvl="2" algn="just" eaLnBrk="1" hangingPunct="1">
              <a:defRPr/>
            </a:pPr>
            <a:r>
              <a:rPr lang="es-ES_tradnl" sz="2100" dirty="0" smtClean="0"/>
              <a:t>Reduce a la minoría a la impotencia absoluta, suprimiendo el disenso y la capacidad de oposición.</a:t>
            </a:r>
          </a:p>
          <a:p>
            <a:pPr lvl="2" algn="just" eaLnBrk="1" hangingPunct="1">
              <a:defRPr/>
            </a:pPr>
            <a:r>
              <a:rPr lang="es-ES_tradnl" sz="2100" dirty="0" smtClean="0"/>
              <a:t>Impide cambiar de opinión a los componentes de esa mayoría.</a:t>
            </a:r>
          </a:p>
          <a:p>
            <a:pPr lvl="2" algn="just" eaLnBrk="1" hangingPunct="1">
              <a:defRPr/>
            </a:pPr>
            <a:endParaRPr lang="es-ES_tradnl" sz="2100" dirty="0" smtClean="0"/>
          </a:p>
          <a:p>
            <a:pPr lvl="1" eaLnBrk="1" hangingPunct="1">
              <a:defRPr/>
            </a:pPr>
            <a:endParaRPr lang="es-ES_tradnl" sz="2400" dirty="0" smtClean="0"/>
          </a:p>
          <a:p>
            <a:pPr lvl="1" eaLnBrk="1" hangingPunct="1">
              <a:defRPr/>
            </a:pPr>
            <a:endParaRPr lang="es-ES_tradnl" sz="2400" dirty="0"/>
          </a:p>
          <a:p>
            <a:pPr lvl="1" eaLnBrk="1" hangingPunct="1">
              <a:buFont typeface="Wingdings" pitchFamily="2" charset="2"/>
              <a:buNone/>
              <a:defRPr/>
            </a:pPr>
            <a:endParaRPr lang="es-ES_tradnl" sz="2400" dirty="0"/>
          </a:p>
          <a:p>
            <a:pPr lvl="1" eaLnBrk="1" hangingPunct="1">
              <a:defRPr/>
            </a:pPr>
            <a:endParaRPr lang="es-ES_tradnl" sz="2400" dirty="0"/>
          </a:p>
          <a:p>
            <a:pPr lvl="1" eaLnBrk="1" hangingPunct="1">
              <a:defRPr/>
            </a:pPr>
            <a:endParaRPr lang="es-ES" sz="24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096963"/>
          </a:xfrm>
        </p:spPr>
        <p:txBody>
          <a:bodyPr/>
          <a:lstStyle/>
          <a:p>
            <a:pPr eaLnBrk="1" hangingPunct="1">
              <a:defRPr/>
            </a:pPr>
            <a:r>
              <a:rPr lang="es-ES" dirty="0" smtClean="0"/>
              <a:t>LA DEMOCRACIA LIBERAL</a:t>
            </a:r>
            <a:endParaRPr lang="es-ES" dirty="0"/>
          </a:p>
        </p:txBody>
      </p:sp>
      <p:sp>
        <p:nvSpPr>
          <p:cNvPr id="3" name="2 Marcador de contenido"/>
          <p:cNvSpPr>
            <a:spLocks noGrp="1"/>
          </p:cNvSpPr>
          <p:nvPr>
            <p:ph idx="1"/>
          </p:nvPr>
        </p:nvSpPr>
        <p:spPr>
          <a:xfrm>
            <a:off x="395536" y="1124744"/>
            <a:ext cx="8568952" cy="5328593"/>
          </a:xfrm>
        </p:spPr>
        <p:txBody>
          <a:bodyPr/>
          <a:lstStyle/>
          <a:p>
            <a:pPr algn="just" eaLnBrk="1" hangingPunct="1">
              <a:defRPr/>
            </a:pPr>
            <a:r>
              <a:rPr lang="es-ES" sz="2100" dirty="0" smtClean="0"/>
              <a:t>Lord Acton: “La prueba más segura para para juzgar si un país es verdaderamente libre es el </a:t>
            </a:r>
            <a:r>
              <a:rPr lang="es-ES" sz="2100" i="1" dirty="0" smtClean="0"/>
              <a:t>quantum </a:t>
            </a:r>
            <a:r>
              <a:rPr lang="es-ES" sz="2100" dirty="0" smtClean="0"/>
              <a:t>de seguridad de la que gozan las minorías”.</a:t>
            </a:r>
          </a:p>
          <a:p>
            <a:pPr algn="just" eaLnBrk="1" hangingPunct="1">
              <a:defRPr/>
            </a:pPr>
            <a:endParaRPr lang="es-ES" sz="2100" dirty="0" smtClean="0"/>
          </a:p>
          <a:p>
            <a:pPr algn="just" eaLnBrk="1" hangingPunct="1">
              <a:defRPr/>
            </a:pPr>
            <a:r>
              <a:rPr lang="es-ES" sz="2100" dirty="0" smtClean="0"/>
              <a:t>Las mayorías y las minorías, en una democracia liberal tienen, además, FECHA DE CADUCIDAD. Por ello, ese tipo de democracia TUTELA la capacidad de hacer oposición.</a:t>
            </a:r>
          </a:p>
          <a:p>
            <a:pPr algn="just" eaLnBrk="1" hangingPunct="1">
              <a:buFont typeface="Wingdings" pitchFamily="2" charset="2"/>
              <a:buNone/>
              <a:defRPr/>
            </a:pPr>
            <a:endParaRPr lang="es-ES" sz="2100" dirty="0" smtClean="0"/>
          </a:p>
          <a:p>
            <a:pPr marL="342900" lvl="1" indent="-342900" algn="just" eaLnBrk="1" hangingPunct="1">
              <a:buClr>
                <a:schemeClr val="hlink"/>
              </a:buClr>
              <a:defRPr/>
            </a:pPr>
            <a:r>
              <a:rPr lang="es-ES_tradnl" sz="2100" dirty="0" smtClean="0"/>
              <a:t>En relación con lo anterior, ¿es posible la democracia pura? Peligro: considerar la “representatividad” como menos democracia. Las instituciones intermedias impiden cualquier poder ilimitado. </a:t>
            </a:r>
          </a:p>
          <a:p>
            <a:pPr marL="342900" lvl="1" indent="-342900" algn="just" eaLnBrk="1" hangingPunct="1">
              <a:buClr>
                <a:schemeClr val="hlink"/>
              </a:buClr>
              <a:defRPr/>
            </a:pPr>
            <a:endParaRPr lang="es-ES_tradnl" sz="2100" dirty="0" smtClean="0"/>
          </a:p>
          <a:p>
            <a:pPr marL="342900" lvl="1" indent="-342900" algn="just" eaLnBrk="1" hangingPunct="1">
              <a:buClr>
                <a:schemeClr val="hlink"/>
              </a:buClr>
              <a:defRPr/>
            </a:pPr>
            <a:r>
              <a:rPr lang="es-ES_tradnl" sz="2100" dirty="0" smtClean="0"/>
              <a:t>En la democracia liberal, la regla es la MAYORÍA MODERADA, es decir, la que tiene derecho a ejercer el Poder dentro de los límites y reglas de juego previamente consensuadas.</a:t>
            </a:r>
          </a:p>
          <a:p>
            <a:pPr marL="342900" lvl="1" indent="-342900" algn="just" eaLnBrk="1" hangingPunct="1">
              <a:buClr>
                <a:schemeClr val="hlink"/>
              </a:buClr>
              <a:buFont typeface="Wingdings" pitchFamily="2" charset="2"/>
              <a:buNone/>
              <a:defRPr/>
            </a:pPr>
            <a:endParaRPr lang="es-ES_tradnl" sz="2400" dirty="0" smtClean="0"/>
          </a:p>
          <a:p>
            <a:pPr eaLnBrk="1" hangingPunct="1">
              <a:defRPr/>
            </a:pPr>
            <a:endParaRPr lang="es-E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p:nvPr>
        </p:nvSpPr>
        <p:spPr/>
        <p:txBody>
          <a:bodyPr/>
          <a:lstStyle/>
          <a:p>
            <a:pPr algn="ctr" eaLnBrk="1" hangingPunct="1">
              <a:defRPr/>
            </a:pPr>
            <a:r>
              <a:rPr lang="es-ES_tradnl" dirty="0"/>
              <a:t>LA DEMOCRACIA EN LA PRÁCTICA</a:t>
            </a:r>
            <a:endParaRPr lang="es-ES" dirty="0"/>
          </a:p>
        </p:txBody>
      </p:sp>
      <p:sp>
        <p:nvSpPr>
          <p:cNvPr id="11267" name="Rectangle 3"/>
          <p:cNvSpPr>
            <a:spLocks noGrp="1" noRot="1" noChangeArrowheads="1"/>
          </p:cNvSpPr>
          <p:nvPr>
            <p:ph type="body" idx="1"/>
          </p:nvPr>
        </p:nvSpPr>
        <p:spPr>
          <a:xfrm>
            <a:off x="0" y="1556792"/>
            <a:ext cx="9144000" cy="5301208"/>
          </a:xfrm>
        </p:spPr>
        <p:txBody>
          <a:bodyPr/>
          <a:lstStyle/>
          <a:p>
            <a:pPr eaLnBrk="1" hangingPunct="1">
              <a:lnSpc>
                <a:spcPct val="90000"/>
              </a:lnSpc>
              <a:defRPr/>
            </a:pPr>
            <a:r>
              <a:rPr lang="es-ES_tradnl" sz="2200" dirty="0"/>
              <a:t>Actores y reglas de juego en la </a:t>
            </a:r>
            <a:r>
              <a:rPr lang="es-ES_tradnl" sz="2200" dirty="0" smtClean="0"/>
              <a:t>democracia:</a:t>
            </a:r>
            <a:endParaRPr lang="es-ES_tradnl" sz="2200" dirty="0"/>
          </a:p>
          <a:p>
            <a:pPr lvl="1" eaLnBrk="1" hangingPunct="1">
              <a:lnSpc>
                <a:spcPct val="90000"/>
              </a:lnSpc>
              <a:defRPr/>
            </a:pPr>
            <a:r>
              <a:rPr lang="es-ES_tradnl" sz="2200" dirty="0" smtClean="0"/>
              <a:t>¿Qué es un partido político?:</a:t>
            </a:r>
            <a:endParaRPr lang="es-ES_tradnl" sz="2200" dirty="0"/>
          </a:p>
          <a:p>
            <a:pPr lvl="2" eaLnBrk="1" hangingPunct="1">
              <a:lnSpc>
                <a:spcPct val="90000"/>
              </a:lnSpc>
              <a:defRPr/>
            </a:pPr>
            <a:r>
              <a:rPr lang="es-ES_tradnl" sz="2200" dirty="0" smtClean="0"/>
              <a:t>Según SARTORI: “Cualquier grupo político que se presenta a las elecciones y que puede colocar mediante elecciones a sus candidatos a cargos públicos”.</a:t>
            </a:r>
          </a:p>
          <a:p>
            <a:pPr lvl="2" eaLnBrk="1" hangingPunct="1">
              <a:lnSpc>
                <a:spcPct val="90000"/>
              </a:lnSpc>
              <a:buFont typeface="Wingdings" pitchFamily="2" charset="2"/>
              <a:buNone/>
              <a:defRPr/>
            </a:pPr>
            <a:endParaRPr lang="es-ES_tradnl" sz="2200" dirty="0"/>
          </a:p>
          <a:p>
            <a:pPr lvl="2" eaLnBrk="1" hangingPunct="1">
              <a:lnSpc>
                <a:spcPct val="90000"/>
              </a:lnSpc>
              <a:defRPr/>
            </a:pPr>
            <a:r>
              <a:rPr lang="es-ES_tradnl" sz="2200" dirty="0" smtClean="0"/>
              <a:t>Según  WEBER: “Formas de socialización que descansando en un reclutamiento formalmente libre, tienen como fin:</a:t>
            </a:r>
          </a:p>
          <a:p>
            <a:pPr lvl="3" eaLnBrk="1" hangingPunct="1">
              <a:lnSpc>
                <a:spcPct val="90000"/>
              </a:lnSpc>
              <a:defRPr/>
            </a:pPr>
            <a:r>
              <a:rPr lang="es-ES_tradnl" sz="2200" dirty="0" smtClean="0"/>
              <a:t>1. Proporcionar Poder a sus dirigentes dentro de una asociación.</a:t>
            </a:r>
          </a:p>
          <a:p>
            <a:pPr lvl="3" eaLnBrk="1" hangingPunct="1">
              <a:lnSpc>
                <a:spcPct val="90000"/>
              </a:lnSpc>
              <a:defRPr/>
            </a:pPr>
            <a:r>
              <a:rPr lang="es-ES_tradnl" sz="2200" dirty="0" smtClean="0"/>
              <a:t>2. Otorgar por ese medio a sus miembros activos una serie de incentivos, tanto colectivos (fines objetivos ideales) y selectivos (ventajas personales).</a:t>
            </a:r>
            <a:endParaRPr lang="es-ES" sz="2200" dirty="0"/>
          </a:p>
          <a:p>
            <a:pPr lvl="2" eaLnBrk="1" hangingPunct="1">
              <a:lnSpc>
                <a:spcPct val="90000"/>
              </a:lnSpc>
              <a:defRPr/>
            </a:pPr>
            <a:endParaRPr lang="es-ES_tradnl" sz="1800" dirty="0" smtClean="0"/>
          </a:p>
          <a:p>
            <a:pPr eaLnBrk="1" hangingPunct="1">
              <a:lnSpc>
                <a:spcPct val="90000"/>
              </a:lnSpc>
              <a:defRPr/>
            </a:pPr>
            <a:endParaRPr lang="es-ES_tradnl" sz="2400" dirty="0"/>
          </a:p>
          <a:p>
            <a:pPr lvl="1" eaLnBrk="1" hangingPunct="1">
              <a:lnSpc>
                <a:spcPct val="90000"/>
              </a:lnSpc>
              <a:buFont typeface="Wingdings" pitchFamily="2" charset="2"/>
              <a:buNone/>
              <a:defRPr/>
            </a:pPr>
            <a:endParaRPr lang="es-ES" sz="20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p:nvPr>
        </p:nvSpPr>
        <p:spPr>
          <a:xfrm>
            <a:off x="457200" y="1"/>
            <a:ext cx="8385175" cy="1052735"/>
          </a:xfrm>
        </p:spPr>
        <p:txBody>
          <a:bodyPr/>
          <a:lstStyle/>
          <a:p>
            <a:pPr algn="ctr" eaLnBrk="1" hangingPunct="1">
              <a:defRPr/>
            </a:pPr>
            <a:r>
              <a:rPr lang="es-ES_tradnl" sz="3500" dirty="0"/>
              <a:t>LA DEMOCRACIA EN LA PRÁCTICA</a:t>
            </a:r>
            <a:endParaRPr lang="es-ES" sz="3500" dirty="0"/>
          </a:p>
        </p:txBody>
      </p:sp>
      <p:sp>
        <p:nvSpPr>
          <p:cNvPr id="11267" name="Rectangle 3"/>
          <p:cNvSpPr>
            <a:spLocks noGrp="1" noRot="1" noChangeArrowheads="1"/>
          </p:cNvSpPr>
          <p:nvPr>
            <p:ph type="body" idx="1"/>
          </p:nvPr>
        </p:nvSpPr>
        <p:spPr>
          <a:xfrm>
            <a:off x="0" y="980728"/>
            <a:ext cx="9144000" cy="6264696"/>
          </a:xfrm>
        </p:spPr>
        <p:txBody>
          <a:bodyPr/>
          <a:lstStyle/>
          <a:p>
            <a:pPr lvl="2" eaLnBrk="1" hangingPunct="1">
              <a:lnSpc>
                <a:spcPct val="90000"/>
              </a:lnSpc>
              <a:buNone/>
              <a:defRPr/>
            </a:pPr>
            <a:endParaRPr lang="es-ES_tradnl" sz="1800" dirty="0" smtClean="0"/>
          </a:p>
          <a:p>
            <a:pPr marL="342900" lvl="2" indent="-342900" algn="just" eaLnBrk="1" hangingPunct="1">
              <a:lnSpc>
                <a:spcPct val="90000"/>
              </a:lnSpc>
              <a:defRPr/>
            </a:pPr>
            <a:r>
              <a:rPr lang="es-ES_tradnl" sz="2000" dirty="0" smtClean="0"/>
              <a:t>Los partidos son el instrumento que hace posible la democracia representativa porque: </a:t>
            </a:r>
          </a:p>
          <a:p>
            <a:pPr marL="342900" lvl="2" indent="-342900" algn="just" eaLnBrk="1" hangingPunct="1">
              <a:lnSpc>
                <a:spcPct val="90000"/>
              </a:lnSpc>
              <a:buNone/>
              <a:defRPr/>
            </a:pPr>
            <a:r>
              <a:rPr lang="es-ES_tradnl" sz="2000" dirty="0" smtClean="0"/>
              <a:t>		1. Son la vía principal de participación cívica en una democracia liberal, porque constituyen el instrumento principal de movilización de los ciudadanos-electores. Recogen propuestas, y diseñan y ofrecen una agenda legislativa.</a:t>
            </a:r>
          </a:p>
          <a:p>
            <a:pPr marL="342900" lvl="2" indent="-342900" algn="just" eaLnBrk="1" hangingPunct="1">
              <a:lnSpc>
                <a:spcPct val="90000"/>
              </a:lnSpc>
              <a:buNone/>
              <a:defRPr/>
            </a:pPr>
            <a:endParaRPr lang="es-ES_tradnl" sz="2000" dirty="0" smtClean="0"/>
          </a:p>
          <a:p>
            <a:pPr marL="342900" lvl="2" indent="-342900" algn="just" eaLnBrk="1" hangingPunct="1">
              <a:lnSpc>
                <a:spcPct val="90000"/>
              </a:lnSpc>
              <a:buNone/>
              <a:defRPr/>
            </a:pPr>
            <a:r>
              <a:rPr lang="es-ES_tradnl" sz="2000" dirty="0" smtClean="0"/>
              <a:t>		2. No excluyen, sin embargo, mecanismos de participación directa (concejo abierto, ILP y otros) ni tampoco el referéndum. Pero éstos quedan subordinados a las instituciones representativas. </a:t>
            </a:r>
          </a:p>
          <a:p>
            <a:pPr marL="342900" lvl="2" indent="-342900" algn="just" eaLnBrk="1" hangingPunct="1">
              <a:lnSpc>
                <a:spcPct val="90000"/>
              </a:lnSpc>
              <a:buNone/>
              <a:defRPr/>
            </a:pPr>
            <a:endParaRPr lang="es-ES_tradnl" sz="2000" dirty="0" smtClean="0"/>
          </a:p>
          <a:p>
            <a:pPr marL="342900" lvl="2" indent="-342900" algn="just" eaLnBrk="1" hangingPunct="1">
              <a:lnSpc>
                <a:spcPct val="90000"/>
              </a:lnSpc>
              <a:buNone/>
              <a:defRPr/>
            </a:pPr>
            <a:r>
              <a:rPr lang="es-ES_tradnl" sz="2000" dirty="0" smtClean="0"/>
              <a:t>		3. Son incompatibles con la democracia directa, que es una democracia sin representación. Son parlamentarios (“discutidores”).</a:t>
            </a:r>
          </a:p>
          <a:p>
            <a:pPr marL="342900" lvl="2" indent="-342900" algn="just" eaLnBrk="1" hangingPunct="1">
              <a:lnSpc>
                <a:spcPct val="90000"/>
              </a:lnSpc>
              <a:buNone/>
              <a:defRPr/>
            </a:pPr>
            <a:endParaRPr lang="es-ES_tradnl" sz="2000" dirty="0" smtClean="0"/>
          </a:p>
          <a:p>
            <a:pPr marL="342900" lvl="2" indent="-342900" algn="just" eaLnBrk="1" hangingPunct="1">
              <a:lnSpc>
                <a:spcPct val="90000"/>
              </a:lnSpc>
              <a:buNone/>
              <a:defRPr/>
            </a:pPr>
            <a:r>
              <a:rPr lang="es-ES_tradnl" sz="2000" dirty="0" smtClean="0"/>
              <a:t>		4. Representan la única instancia capaz de integrar intereses y elaborar consensos, es decir, políticas de “suma positiva o negativa”. Y ello frente a la democracia plebiscitaria que, lejos de integrar, instaura políticas de “suma cero” y viola el principio de “mayoría moderada”.</a:t>
            </a:r>
          </a:p>
          <a:p>
            <a:pPr eaLnBrk="1" hangingPunct="1">
              <a:lnSpc>
                <a:spcPct val="90000"/>
              </a:lnSpc>
              <a:defRPr/>
            </a:pPr>
            <a:endParaRPr lang="es-ES_tradnl" sz="2400" dirty="0"/>
          </a:p>
          <a:p>
            <a:pPr lvl="1" eaLnBrk="1" hangingPunct="1">
              <a:lnSpc>
                <a:spcPct val="90000"/>
              </a:lnSpc>
              <a:buFont typeface="Wingdings" pitchFamily="2" charset="2"/>
              <a:buNone/>
              <a:defRPr/>
            </a:pPr>
            <a:endParaRPr lang="es-ES" sz="2000"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hangingPunct="1">
              <a:defRPr/>
            </a:pPr>
            <a:r>
              <a:rPr lang="es-ES" dirty="0" smtClean="0"/>
              <a:t>LA DEMOCRACIA EN LA PRÁCTICA</a:t>
            </a:r>
            <a:endParaRPr lang="es-ES" dirty="0"/>
          </a:p>
        </p:txBody>
      </p:sp>
      <p:sp>
        <p:nvSpPr>
          <p:cNvPr id="3" name="2 Marcador de contenido"/>
          <p:cNvSpPr>
            <a:spLocks noGrp="1"/>
          </p:cNvSpPr>
          <p:nvPr>
            <p:ph idx="1"/>
          </p:nvPr>
        </p:nvSpPr>
        <p:spPr>
          <a:xfrm>
            <a:off x="179512" y="1700213"/>
            <a:ext cx="8964488" cy="5157787"/>
          </a:xfrm>
        </p:spPr>
        <p:txBody>
          <a:bodyPr/>
          <a:lstStyle/>
          <a:p>
            <a:pPr algn="just" eaLnBrk="1" hangingPunct="1">
              <a:defRPr/>
            </a:pPr>
            <a:r>
              <a:rPr lang="es-ES" sz="2400" dirty="0" smtClean="0"/>
              <a:t>La Ideología de los Partidos.</a:t>
            </a:r>
          </a:p>
          <a:p>
            <a:pPr lvl="1" algn="just" eaLnBrk="1" hangingPunct="1">
              <a:defRPr/>
            </a:pPr>
            <a:r>
              <a:rPr lang="es-ES" sz="2400" dirty="0" smtClean="0"/>
              <a:t>Ideología: es una determinada “visión del mundo” articulada sobre un conjunto determinado de ideas e ideales (valores) políticos transformados en creencias.</a:t>
            </a:r>
          </a:p>
          <a:p>
            <a:pPr lvl="1" algn="just" eaLnBrk="1" hangingPunct="1">
              <a:defRPr/>
            </a:pPr>
            <a:endParaRPr lang="es-ES" sz="2400" dirty="0" smtClean="0"/>
          </a:p>
          <a:p>
            <a:pPr lvl="1" algn="just" eaLnBrk="1" hangingPunct="1">
              <a:defRPr/>
            </a:pPr>
            <a:r>
              <a:rPr lang="es-ES" sz="2400" dirty="0" smtClean="0"/>
              <a:t>El programa ideológico, así como la división entre “izquierda” y “derecha”, se mueve entre:</a:t>
            </a:r>
          </a:p>
          <a:p>
            <a:pPr lvl="2" algn="just" eaLnBrk="1" hangingPunct="1">
              <a:defRPr/>
            </a:pPr>
            <a:r>
              <a:rPr lang="es-ES" dirty="0" smtClean="0"/>
              <a:t>El mantenimiento de la realidad política.</a:t>
            </a:r>
          </a:p>
          <a:p>
            <a:pPr lvl="2" algn="just" eaLnBrk="1" hangingPunct="1">
              <a:defRPr/>
            </a:pPr>
            <a:r>
              <a:rPr lang="es-ES" dirty="0" smtClean="0"/>
              <a:t>Su denuncia mediante una alternativa de cambio.</a:t>
            </a:r>
          </a:p>
          <a:p>
            <a:pPr lvl="2" algn="just" eaLnBrk="1" hangingPunct="1">
              <a:defRPr/>
            </a:pPr>
            <a:r>
              <a:rPr lang="es-ES" dirty="0" smtClean="0"/>
              <a:t>Entre uno y otro extremo, se dan múltiples posiciones ideológicas.</a:t>
            </a:r>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p:txBody>
          <a:bodyPr/>
          <a:lstStyle/>
          <a:p>
            <a:pPr eaLnBrk="1" hangingPunct="1">
              <a:defRPr/>
            </a:pPr>
            <a:r>
              <a:rPr lang="es-ES_tradnl" sz="3800" dirty="0"/>
              <a:t>DEFINIR LA </a:t>
            </a:r>
            <a:r>
              <a:rPr lang="es-ES_tradnl" sz="3800" dirty="0" smtClean="0"/>
              <a:t>GLOBALIZACIÓN</a:t>
            </a:r>
            <a:endParaRPr lang="es-ES" sz="3800" dirty="0"/>
          </a:p>
        </p:txBody>
      </p:sp>
      <p:sp>
        <p:nvSpPr>
          <p:cNvPr id="7171" name="Rectangle 3"/>
          <p:cNvSpPr>
            <a:spLocks noGrp="1" noRot="1" noChangeArrowheads="1"/>
          </p:cNvSpPr>
          <p:nvPr>
            <p:ph type="body" idx="1"/>
          </p:nvPr>
        </p:nvSpPr>
        <p:spPr>
          <a:xfrm>
            <a:off x="179512" y="1196752"/>
            <a:ext cx="8964488" cy="5661249"/>
          </a:xfrm>
        </p:spPr>
        <p:txBody>
          <a:bodyPr/>
          <a:lstStyle/>
          <a:p>
            <a:pPr algn="just" eaLnBrk="1" hangingPunct="1">
              <a:buNone/>
              <a:defRPr/>
            </a:pPr>
            <a:r>
              <a:rPr lang="es-ES_tradnl" sz="2800" dirty="0" smtClean="0"/>
              <a:t>* </a:t>
            </a:r>
            <a:r>
              <a:rPr lang="es-ES_tradnl" sz="2400" dirty="0" smtClean="0"/>
              <a:t>Aunque el proceso, en sentido estricto, no tiene más de un cuarto de siglo, pueden señalarse varios precedentes:</a:t>
            </a:r>
          </a:p>
          <a:p>
            <a:pPr algn="just" eaLnBrk="1" hangingPunct="1">
              <a:defRPr/>
            </a:pPr>
            <a:endParaRPr lang="es-ES_tradnl" sz="2400" dirty="0" smtClean="0"/>
          </a:p>
          <a:p>
            <a:pPr lvl="1" algn="just" eaLnBrk="1" hangingPunct="1">
              <a:defRPr/>
            </a:pPr>
            <a:r>
              <a:rPr lang="es-ES_tradnl" sz="2400" dirty="0" smtClean="0"/>
              <a:t>Los descubrimientos geográficos entre los siglos XV y XX, especialmente el Descubrimiento de América, creadores de una dimensión mundial de la historia.</a:t>
            </a:r>
          </a:p>
          <a:p>
            <a:pPr lvl="1" algn="just" eaLnBrk="1" hangingPunct="1">
              <a:defRPr/>
            </a:pPr>
            <a:endParaRPr lang="es-ES_tradnl" sz="2400" dirty="0" smtClean="0"/>
          </a:p>
          <a:p>
            <a:pPr lvl="1" algn="just" eaLnBrk="1" hangingPunct="1">
              <a:defRPr/>
            </a:pPr>
            <a:r>
              <a:rPr lang="es-ES_tradnl" sz="2400" dirty="0" smtClean="0"/>
              <a:t>La mundialización del comercio y la europeización del mundo a través de la colonización y las migraciones.</a:t>
            </a:r>
          </a:p>
          <a:p>
            <a:pPr lvl="1" algn="just" eaLnBrk="1" hangingPunct="1">
              <a:defRPr/>
            </a:pPr>
            <a:endParaRPr lang="es-ES_tradnl" sz="2400" dirty="0" smtClean="0"/>
          </a:p>
          <a:p>
            <a:pPr lvl="1" algn="just" eaLnBrk="1" hangingPunct="1">
              <a:defRPr/>
            </a:pPr>
            <a:r>
              <a:rPr lang="es-ES_tradnl" sz="2400" dirty="0" smtClean="0"/>
              <a:t>El hundimiento de los modelos económicos, sociales y políticos de índole autoritario y totalitario, especialmente del fascismo (1945) y el comunismo (1989). </a:t>
            </a:r>
          </a:p>
          <a:p>
            <a:pPr lvl="1" algn="just" eaLnBrk="1" hangingPunct="1">
              <a:defRPr/>
            </a:pPr>
            <a:endParaRPr lang="es-ES_tradnl" sz="2400" dirty="0" smtClean="0"/>
          </a:p>
          <a:p>
            <a:pPr lvl="1" algn="just" eaLnBrk="1" hangingPunct="1">
              <a:defRPr/>
            </a:pPr>
            <a:endParaRPr lang="es-ES_tradnl" sz="2400" dirty="0" smtClean="0"/>
          </a:p>
          <a:p>
            <a:pPr algn="just" eaLnBrk="1" hangingPunct="1">
              <a:defRPr/>
            </a:pPr>
            <a:endParaRPr lang="es-ES_tradnl" sz="2800" dirty="0" smtClean="0"/>
          </a:p>
          <a:p>
            <a:pPr algn="just" eaLnBrk="1" hangingPunct="1">
              <a:defRPr/>
            </a:pPr>
            <a:endParaRPr lang="es-ES" sz="2800"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hangingPunct="1">
              <a:defRPr/>
            </a:pPr>
            <a:r>
              <a:rPr lang="es-ES" dirty="0" smtClean="0"/>
              <a:t>LA DEMOCRACIA EN LA PRÁCTICA</a:t>
            </a:r>
            <a:endParaRPr lang="es-ES" dirty="0"/>
          </a:p>
        </p:txBody>
      </p:sp>
      <p:sp>
        <p:nvSpPr>
          <p:cNvPr id="3" name="2 Marcador de contenido"/>
          <p:cNvSpPr>
            <a:spLocks noGrp="1"/>
          </p:cNvSpPr>
          <p:nvPr>
            <p:ph idx="1"/>
          </p:nvPr>
        </p:nvSpPr>
        <p:spPr/>
        <p:txBody>
          <a:bodyPr/>
          <a:lstStyle/>
          <a:p>
            <a:pPr algn="just" eaLnBrk="1" hangingPunct="1">
              <a:defRPr/>
            </a:pPr>
            <a:r>
              <a:rPr lang="es-ES" dirty="0" smtClean="0"/>
              <a:t>Las ideas de un partido se articulan en:</a:t>
            </a:r>
          </a:p>
          <a:p>
            <a:pPr lvl="1" algn="just" eaLnBrk="1" hangingPunct="1">
              <a:defRPr/>
            </a:pPr>
            <a:r>
              <a:rPr lang="es-ES" dirty="0" smtClean="0"/>
              <a:t>PROGRAMA MÁXIMO: Doctrina que sustenta la ideología del partido y que contiene el modelo de sociedad ideal.</a:t>
            </a:r>
          </a:p>
          <a:p>
            <a:pPr lvl="1" algn="just" eaLnBrk="1" hangingPunct="1">
              <a:defRPr/>
            </a:pPr>
            <a:endParaRPr lang="es-ES" dirty="0" smtClean="0"/>
          </a:p>
          <a:p>
            <a:pPr lvl="1" algn="just" eaLnBrk="1" hangingPunct="1">
              <a:defRPr/>
            </a:pPr>
            <a:r>
              <a:rPr lang="es-ES" dirty="0" smtClean="0"/>
              <a:t>PROGRAMA ELECTORAL: Puntos concretos de realización práctica que son fruto de la adaptación de la doctrina a la realidad política.</a:t>
            </a:r>
            <a:endParaRPr lang="es-E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hangingPunct="1">
              <a:defRPr/>
            </a:pPr>
            <a:r>
              <a:rPr lang="es-ES" dirty="0" smtClean="0"/>
              <a:t>LA DEMOCRACIA EN LA PRÁCTICA</a:t>
            </a:r>
            <a:endParaRPr lang="es-ES" dirty="0"/>
          </a:p>
        </p:txBody>
      </p:sp>
      <p:sp>
        <p:nvSpPr>
          <p:cNvPr id="3" name="2 Marcador de contenido"/>
          <p:cNvSpPr>
            <a:spLocks noGrp="1"/>
          </p:cNvSpPr>
          <p:nvPr>
            <p:ph idx="1"/>
          </p:nvPr>
        </p:nvSpPr>
        <p:spPr>
          <a:xfrm>
            <a:off x="838200" y="1700213"/>
            <a:ext cx="8007350" cy="4395787"/>
          </a:xfrm>
        </p:spPr>
        <p:txBody>
          <a:bodyPr/>
          <a:lstStyle/>
          <a:p>
            <a:pPr eaLnBrk="1" hangingPunct="1">
              <a:defRPr/>
            </a:pPr>
            <a:r>
              <a:rPr lang="es-ES" dirty="0" smtClean="0"/>
              <a:t>Clasificaciones ideológicas de los partidos.</a:t>
            </a:r>
          </a:p>
          <a:p>
            <a:pPr lvl="1" eaLnBrk="1" hangingPunct="1">
              <a:defRPr/>
            </a:pPr>
            <a:r>
              <a:rPr lang="es-ES" dirty="0" smtClean="0"/>
              <a:t>1. Partidos de Izquierdas/Partidos de Derechas.</a:t>
            </a:r>
          </a:p>
          <a:p>
            <a:pPr lvl="1" eaLnBrk="1" hangingPunct="1">
              <a:defRPr/>
            </a:pPr>
            <a:endParaRPr lang="es-ES" dirty="0" smtClean="0"/>
          </a:p>
          <a:p>
            <a:pPr lvl="1" algn="just" eaLnBrk="1" hangingPunct="1">
              <a:defRPr/>
            </a:pPr>
            <a:r>
              <a:rPr lang="es-ES" dirty="0" smtClean="0"/>
              <a:t>2. Familias políticas de partidos: Liberales y Radicales, Conservadores, Socialistas y Socialdemócratas, Demócratas Cristianos, Comunistas, Agrarios, Étnico-nacionalistas, Ecologistas. </a:t>
            </a:r>
            <a:endParaRPr lang="es-E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168301"/>
          </a:xfrm>
        </p:spPr>
        <p:txBody>
          <a:bodyPr/>
          <a:lstStyle/>
          <a:p>
            <a:pPr algn="ctr" eaLnBrk="1" hangingPunct="1">
              <a:defRPr/>
            </a:pPr>
            <a:r>
              <a:rPr lang="es-ES" sz="3800" dirty="0" smtClean="0"/>
              <a:t>LA DEMOCRACIA EN LA PRÁCTICA</a:t>
            </a:r>
            <a:endParaRPr lang="es-ES" sz="3800" dirty="0"/>
          </a:p>
        </p:txBody>
      </p:sp>
      <p:sp>
        <p:nvSpPr>
          <p:cNvPr id="3" name="2 Marcador de contenido"/>
          <p:cNvSpPr>
            <a:spLocks noGrp="1"/>
          </p:cNvSpPr>
          <p:nvPr>
            <p:ph idx="1"/>
          </p:nvPr>
        </p:nvSpPr>
        <p:spPr>
          <a:xfrm>
            <a:off x="0" y="1340768"/>
            <a:ext cx="9144000" cy="5517233"/>
          </a:xfrm>
        </p:spPr>
        <p:txBody>
          <a:bodyPr/>
          <a:lstStyle/>
          <a:p>
            <a:pPr algn="just" eaLnBrk="1" hangingPunct="1">
              <a:buNone/>
              <a:defRPr/>
            </a:pPr>
            <a:r>
              <a:rPr lang="es-ES" sz="2000" dirty="0" smtClean="0"/>
              <a:t>Elecciones Políticas LIBRES:</a:t>
            </a:r>
          </a:p>
          <a:p>
            <a:pPr lvl="1" algn="just" eaLnBrk="1" hangingPunct="1">
              <a:defRPr/>
            </a:pPr>
            <a:r>
              <a:rPr lang="es-ES" sz="2000" dirty="0" smtClean="0"/>
              <a:t>Definición: Procesos mediante los cuales los ciudadanos deciden quiénes serán los titulares de determinados cargos políticos dentro de las instituciones de un Estado. </a:t>
            </a:r>
          </a:p>
          <a:p>
            <a:pPr lvl="1" algn="just" eaLnBrk="1" hangingPunct="1">
              <a:defRPr/>
            </a:pPr>
            <a:endParaRPr lang="es-ES" sz="2000" dirty="0" smtClean="0"/>
          </a:p>
          <a:p>
            <a:pPr lvl="1" algn="just" eaLnBrk="1" hangingPunct="1">
              <a:defRPr/>
            </a:pPr>
            <a:r>
              <a:rPr lang="es-ES" sz="2000" dirty="0" smtClean="0"/>
              <a:t>Su fundamento era la selección de los “mejores” reconocidos por los demás. Hoy prima lo </a:t>
            </a:r>
            <a:r>
              <a:rPr lang="es-ES" sz="2000" b="1" dirty="0" smtClean="0"/>
              <a:t>cuantitativo</a:t>
            </a:r>
            <a:r>
              <a:rPr lang="es-ES" sz="2000" dirty="0" smtClean="0"/>
              <a:t> sobre lo </a:t>
            </a:r>
            <a:r>
              <a:rPr lang="es-ES" sz="2000" b="1" dirty="0" smtClean="0"/>
              <a:t>cualitativo</a:t>
            </a:r>
            <a:r>
              <a:rPr lang="es-ES" sz="2000" dirty="0" smtClean="0"/>
              <a:t>. El ideal prescriptivo, sin embargo, de la democracia es que debía ser una poliarquía selectiva, esto es, una </a:t>
            </a:r>
            <a:r>
              <a:rPr lang="es-ES" sz="2000" dirty="0" err="1" smtClean="0"/>
              <a:t>meritocracia</a:t>
            </a:r>
            <a:r>
              <a:rPr lang="es-ES" sz="2000" dirty="0" smtClean="0"/>
              <a:t> electiva. </a:t>
            </a:r>
          </a:p>
          <a:p>
            <a:pPr lvl="1" algn="just" eaLnBrk="1" hangingPunct="1">
              <a:defRPr/>
            </a:pPr>
            <a:endParaRPr lang="es-ES" sz="2000" dirty="0" smtClean="0"/>
          </a:p>
          <a:p>
            <a:pPr lvl="1" algn="just" eaLnBrk="1" hangingPunct="1">
              <a:defRPr/>
            </a:pPr>
            <a:r>
              <a:rPr lang="es-ES" sz="2000" dirty="0" smtClean="0"/>
              <a:t>Las elecciones determinan, además, el funcionamiento real, descriptivo, del “método democrático” en un Estado liberal-constitucional hoy día. La democracia sería así </a:t>
            </a:r>
            <a:r>
              <a:rPr lang="es-ES" sz="2000" b="1" dirty="0" smtClean="0"/>
              <a:t>el mecanismo que genera una poliarquía abierta, cuya competición electoral atribuye poder a los ciudadanos y, específicamente, impone la respuesta de los elegidos a los electores.</a:t>
            </a:r>
            <a:endParaRPr lang="es-ES" sz="2000" dirty="0" smtClean="0"/>
          </a:p>
          <a:p>
            <a:pPr lvl="1" algn="just" eaLnBrk="1" hangingPunct="1">
              <a:defRPr/>
            </a:pPr>
            <a:endParaRPr lang="es-ES" sz="2200" dirty="0" smtClean="0"/>
          </a:p>
          <a:p>
            <a:pPr lvl="1" algn="just" eaLnBrk="1" hangingPunct="1">
              <a:defRPr/>
            </a:pPr>
            <a:endParaRPr lang="es-ES" sz="1900" dirty="0" smtClean="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168301"/>
          </a:xfrm>
        </p:spPr>
        <p:txBody>
          <a:bodyPr/>
          <a:lstStyle/>
          <a:p>
            <a:pPr algn="ctr" eaLnBrk="1" hangingPunct="1">
              <a:defRPr/>
            </a:pPr>
            <a:r>
              <a:rPr lang="es-ES" sz="3800" dirty="0" smtClean="0"/>
              <a:t>LA DEMOCRACIA EN LA PRÁCTICA</a:t>
            </a:r>
            <a:endParaRPr lang="es-ES" sz="3800" dirty="0"/>
          </a:p>
        </p:txBody>
      </p:sp>
      <p:sp>
        <p:nvSpPr>
          <p:cNvPr id="3" name="2 Marcador de contenido"/>
          <p:cNvSpPr>
            <a:spLocks noGrp="1"/>
          </p:cNvSpPr>
          <p:nvPr>
            <p:ph idx="1"/>
          </p:nvPr>
        </p:nvSpPr>
        <p:spPr>
          <a:xfrm>
            <a:off x="0" y="1340768"/>
            <a:ext cx="9144000" cy="5517233"/>
          </a:xfrm>
        </p:spPr>
        <p:txBody>
          <a:bodyPr/>
          <a:lstStyle/>
          <a:p>
            <a:pPr algn="just" eaLnBrk="1" hangingPunct="1">
              <a:defRPr/>
            </a:pPr>
            <a:r>
              <a:rPr lang="es-ES" sz="2200" dirty="0" smtClean="0"/>
              <a:t>Elecciones Políticas LIBRES:</a:t>
            </a:r>
          </a:p>
          <a:p>
            <a:pPr algn="just" eaLnBrk="1" hangingPunct="1">
              <a:defRPr/>
            </a:pPr>
            <a:endParaRPr lang="es-ES" sz="2200" dirty="0" smtClean="0"/>
          </a:p>
          <a:p>
            <a:pPr lvl="1" algn="just" eaLnBrk="1" hangingPunct="1">
              <a:defRPr/>
            </a:pPr>
            <a:r>
              <a:rPr lang="es-ES" sz="2200" dirty="0" smtClean="0"/>
              <a:t>Las elecciones libres no sólo necesitan de garantías jurídicas sino también de una opinión pública formada en libertad, autónoma, sin “opiniones impuestas”. “Opinión” es tener algo que decir. No es sabiduría. Con eso basta en la democracia electoral y representativa.</a:t>
            </a:r>
          </a:p>
          <a:p>
            <a:pPr lvl="1" algn="just" eaLnBrk="1" hangingPunct="1">
              <a:defRPr/>
            </a:pPr>
            <a:endParaRPr lang="es-ES" sz="2200" dirty="0" smtClean="0"/>
          </a:p>
          <a:p>
            <a:pPr lvl="1" algn="just" eaLnBrk="1" hangingPunct="1">
              <a:defRPr/>
            </a:pPr>
            <a:r>
              <a:rPr lang="es-ES" sz="2200" dirty="0" smtClean="0"/>
              <a:t>Sistemas electorales: convierten votos en escaños y, por tanto, crean representación. Son:</a:t>
            </a:r>
          </a:p>
          <a:p>
            <a:pPr lvl="2" algn="just" eaLnBrk="1" hangingPunct="1">
              <a:defRPr/>
            </a:pPr>
            <a:r>
              <a:rPr lang="es-ES" sz="2200" dirty="0" smtClean="0"/>
              <a:t>MAYORITARIOS: priman mayorías que puedan sostener un Gobierno estable (EEUU, Canadá, Gran Bretaña, Francia).</a:t>
            </a:r>
          </a:p>
          <a:p>
            <a:pPr lvl="2" algn="just" eaLnBrk="1" hangingPunct="1">
              <a:defRPr/>
            </a:pPr>
            <a:r>
              <a:rPr lang="es-ES" sz="2200" dirty="0" smtClean="0"/>
              <a:t>PROPORCIONALES: priman la representación de los sectores políticos significativos de un país (España, Portugal, Austria, Dinamarca).</a:t>
            </a:r>
            <a:endParaRPr lang="es-ES" sz="2200"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rrowheads="1"/>
          </p:cNvSpPr>
          <p:nvPr>
            <p:ph type="title"/>
          </p:nvPr>
        </p:nvSpPr>
        <p:spPr/>
        <p:txBody>
          <a:bodyPr/>
          <a:lstStyle/>
          <a:p>
            <a:pPr algn="ctr" eaLnBrk="1" hangingPunct="1">
              <a:defRPr/>
            </a:pPr>
            <a:r>
              <a:rPr lang="es-ES_tradnl"/>
              <a:t>LA DEMOCRACIA Y LAS FORMAS DE ESTADO</a:t>
            </a:r>
            <a:endParaRPr lang="es-ES"/>
          </a:p>
        </p:txBody>
      </p:sp>
      <p:sp>
        <p:nvSpPr>
          <p:cNvPr id="12291" name="Rectangle 3"/>
          <p:cNvSpPr>
            <a:spLocks noGrp="1" noRot="1" noChangeArrowheads="1"/>
          </p:cNvSpPr>
          <p:nvPr>
            <p:ph type="body" idx="1"/>
          </p:nvPr>
        </p:nvSpPr>
        <p:spPr>
          <a:xfrm>
            <a:off x="838200" y="2060575"/>
            <a:ext cx="8007350" cy="4608513"/>
          </a:xfrm>
        </p:spPr>
        <p:txBody>
          <a:bodyPr/>
          <a:lstStyle/>
          <a:p>
            <a:pPr algn="just" eaLnBrk="1" hangingPunct="1">
              <a:lnSpc>
                <a:spcPct val="80000"/>
              </a:lnSpc>
              <a:defRPr/>
            </a:pPr>
            <a:r>
              <a:rPr lang="es-ES_tradnl" sz="2500" dirty="0" smtClean="0"/>
              <a:t>Lo que antiguamente se llamaban “formas </a:t>
            </a:r>
            <a:r>
              <a:rPr lang="es-ES_tradnl" sz="2500" dirty="0"/>
              <a:t>de </a:t>
            </a:r>
            <a:r>
              <a:rPr lang="es-ES_tradnl" sz="2500" dirty="0" smtClean="0"/>
              <a:t>Estado” </a:t>
            </a:r>
            <a:r>
              <a:rPr lang="es-ES_tradnl" sz="2500" dirty="0"/>
              <a:t>(</a:t>
            </a:r>
            <a:r>
              <a:rPr lang="es-ES_tradnl" sz="2500" dirty="0" smtClean="0"/>
              <a:t>Monarquía y República), se definen </a:t>
            </a:r>
            <a:r>
              <a:rPr lang="es-ES_tradnl" sz="2500" dirty="0"/>
              <a:t>sobre todo por el tipo de magistratura que está a la cabeza </a:t>
            </a:r>
            <a:r>
              <a:rPr lang="es-ES_tradnl" sz="2500" dirty="0" smtClean="0"/>
              <a:t>del </a:t>
            </a:r>
            <a:r>
              <a:rPr lang="es-ES_tradnl" sz="2500" dirty="0"/>
              <a:t>Estado</a:t>
            </a:r>
            <a:r>
              <a:rPr lang="es-ES_tradnl" sz="2500" dirty="0" smtClean="0"/>
              <a:t>.</a:t>
            </a:r>
          </a:p>
          <a:p>
            <a:pPr algn="just" eaLnBrk="1" hangingPunct="1">
              <a:lnSpc>
                <a:spcPct val="80000"/>
              </a:lnSpc>
              <a:defRPr/>
            </a:pPr>
            <a:endParaRPr lang="es-ES_tradnl" sz="2500" dirty="0"/>
          </a:p>
          <a:p>
            <a:pPr algn="just" eaLnBrk="1" hangingPunct="1">
              <a:lnSpc>
                <a:spcPct val="80000"/>
              </a:lnSpc>
              <a:defRPr/>
            </a:pPr>
            <a:r>
              <a:rPr lang="es-ES_tradnl" sz="2500" dirty="0"/>
              <a:t>¿Cuáles son los atributos de la forma monárquica? Legitimidad divina, dinástica, histórica </a:t>
            </a:r>
            <a:r>
              <a:rPr lang="es-ES_tradnl" sz="2500" dirty="0" smtClean="0"/>
              <a:t>y legal</a:t>
            </a:r>
            <a:r>
              <a:rPr lang="es-ES_tradnl" sz="2500" dirty="0"/>
              <a:t>. Distintos tipos: absoluta, limitada y parlamentaria</a:t>
            </a:r>
            <a:r>
              <a:rPr lang="es-ES_tradnl" sz="2500" dirty="0" smtClean="0"/>
              <a:t>.</a:t>
            </a:r>
          </a:p>
          <a:p>
            <a:pPr algn="just" eaLnBrk="1" hangingPunct="1">
              <a:lnSpc>
                <a:spcPct val="80000"/>
              </a:lnSpc>
              <a:defRPr/>
            </a:pPr>
            <a:endParaRPr lang="es-ES_tradnl" sz="2500" dirty="0"/>
          </a:p>
          <a:p>
            <a:pPr algn="just" eaLnBrk="1" hangingPunct="1">
              <a:lnSpc>
                <a:spcPct val="80000"/>
              </a:lnSpc>
              <a:defRPr/>
            </a:pPr>
            <a:r>
              <a:rPr lang="es-ES_tradnl" sz="2500" dirty="0"/>
              <a:t>¿Cuáles son los atributos de la forma republicana? Legitimidad sobre todo legal y </a:t>
            </a:r>
            <a:r>
              <a:rPr lang="es-ES_tradnl" sz="2500" dirty="0" smtClean="0"/>
              <a:t>electiva. </a:t>
            </a:r>
            <a:r>
              <a:rPr lang="es-ES_tradnl" sz="2500" dirty="0"/>
              <a:t>Distintos tipos: presidencialista y parlamentaria</a:t>
            </a:r>
            <a:r>
              <a:rPr lang="es-ES_tradnl" sz="2500" dirty="0" smtClean="0"/>
              <a:t>.</a:t>
            </a:r>
          </a:p>
          <a:p>
            <a:pPr algn="just" eaLnBrk="1" hangingPunct="1">
              <a:lnSpc>
                <a:spcPct val="80000"/>
              </a:lnSpc>
              <a:defRPr/>
            </a:pPr>
            <a:endParaRPr lang="es-ES_tradnl" sz="2300"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hangingPunct="1">
              <a:defRPr/>
            </a:pPr>
            <a:r>
              <a:rPr lang="es-ES" dirty="0" smtClean="0"/>
              <a:t>LA DEMOCRACIA Y LAS FORMAS DE ESTADO</a:t>
            </a:r>
            <a:endParaRPr lang="es-ES" dirty="0"/>
          </a:p>
        </p:txBody>
      </p:sp>
      <p:sp>
        <p:nvSpPr>
          <p:cNvPr id="3" name="2 Marcador de contenido"/>
          <p:cNvSpPr>
            <a:spLocks noGrp="1"/>
          </p:cNvSpPr>
          <p:nvPr>
            <p:ph idx="1"/>
          </p:nvPr>
        </p:nvSpPr>
        <p:spPr>
          <a:xfrm>
            <a:off x="838200" y="1773238"/>
            <a:ext cx="8007350" cy="4322762"/>
          </a:xfrm>
        </p:spPr>
        <p:txBody>
          <a:bodyPr/>
          <a:lstStyle/>
          <a:p>
            <a:pPr algn="just" eaLnBrk="1" hangingPunct="1">
              <a:defRPr/>
            </a:pPr>
            <a:r>
              <a:rPr lang="es-ES_tradnl" sz="2600" dirty="0" smtClean="0"/>
              <a:t>Pese a lo que podría derivarse de sus principios de legitimidad, en la práctica política se da el caso de Monarquías parlamentarias y democráticas, y de Regímenes autoritarios o totalitarios con forma republicana. </a:t>
            </a:r>
          </a:p>
          <a:p>
            <a:pPr algn="just" eaLnBrk="1" hangingPunct="1">
              <a:defRPr/>
            </a:pPr>
            <a:r>
              <a:rPr lang="es-ES_tradnl" sz="2600" dirty="0" smtClean="0"/>
              <a:t>Ambas, por tanto, son compatibles con la democracia .</a:t>
            </a:r>
          </a:p>
          <a:p>
            <a:pPr lvl="1" algn="just" eaLnBrk="1" hangingPunct="1">
              <a:defRPr/>
            </a:pPr>
            <a:r>
              <a:rPr lang="es-ES_tradnl" sz="2600" dirty="0" smtClean="0"/>
              <a:t>El 60% de las Monarquías actuales son democracias (24 de 40).</a:t>
            </a:r>
          </a:p>
          <a:p>
            <a:pPr lvl="1" algn="just" eaLnBrk="1" hangingPunct="1">
              <a:defRPr/>
            </a:pPr>
            <a:r>
              <a:rPr lang="es-ES_tradnl" sz="2600" dirty="0" smtClean="0"/>
              <a:t>El 39% de las Repúblicas actuales son democracias (53 de 135).</a:t>
            </a:r>
          </a:p>
          <a:p>
            <a:pPr lvl="1" eaLnBrk="1" hangingPunct="1">
              <a:defRPr/>
            </a:pPr>
            <a:endParaRPr lang="es-ES" dirty="0" smtClean="0"/>
          </a:p>
          <a:p>
            <a:pPr eaLnBrk="1" hangingPunct="1">
              <a:defRPr/>
            </a:pPr>
            <a:endParaRPr lang="es-E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p:txBody>
          <a:bodyPr/>
          <a:lstStyle/>
          <a:p>
            <a:pPr eaLnBrk="1" hangingPunct="1">
              <a:defRPr/>
            </a:pPr>
            <a:r>
              <a:rPr lang="es-ES_tradnl"/>
              <a:t>DEMOCRACIA Y NACIÓN</a:t>
            </a:r>
            <a:endParaRPr lang="es-ES"/>
          </a:p>
        </p:txBody>
      </p:sp>
      <p:sp>
        <p:nvSpPr>
          <p:cNvPr id="13315" name="Rectangle 3"/>
          <p:cNvSpPr>
            <a:spLocks noGrp="1" noRot="1" noChangeArrowheads="1"/>
          </p:cNvSpPr>
          <p:nvPr>
            <p:ph type="body" idx="1"/>
          </p:nvPr>
        </p:nvSpPr>
        <p:spPr>
          <a:xfrm>
            <a:off x="251520" y="1412875"/>
            <a:ext cx="8712968" cy="5256213"/>
          </a:xfrm>
        </p:spPr>
        <p:txBody>
          <a:bodyPr/>
          <a:lstStyle/>
          <a:p>
            <a:pPr algn="just" eaLnBrk="1" hangingPunct="1">
              <a:lnSpc>
                <a:spcPct val="80000"/>
              </a:lnSpc>
              <a:defRPr/>
            </a:pPr>
            <a:r>
              <a:rPr lang="es-ES_tradnl" sz="2700" dirty="0" smtClean="0"/>
              <a:t>¿Existe compatibilidad entre la democracia y la nación? Depende de cómo se entienda esta última.</a:t>
            </a:r>
          </a:p>
          <a:p>
            <a:pPr lvl="1" algn="just" eaLnBrk="1" hangingPunct="1">
              <a:lnSpc>
                <a:spcPct val="80000"/>
              </a:lnSpc>
              <a:defRPr/>
            </a:pPr>
            <a:r>
              <a:rPr lang="es-ES_tradnl" sz="2300" dirty="0" smtClean="0"/>
              <a:t>Si la nación se entiende en su acepción exclusivamente liberal (conjunto de ciudadanos con leyes e instituciones propias y comunes, dueños de un territorio y con continuidad histórica intergeneracional), la repuesta es SÍ.</a:t>
            </a:r>
          </a:p>
          <a:p>
            <a:pPr lvl="1" algn="just" eaLnBrk="1" hangingPunct="1">
              <a:lnSpc>
                <a:spcPct val="80000"/>
              </a:lnSpc>
              <a:defRPr/>
            </a:pPr>
            <a:endParaRPr lang="es-ES_tradnl" sz="2300" dirty="0" smtClean="0"/>
          </a:p>
          <a:p>
            <a:pPr lvl="1" algn="just" eaLnBrk="1" hangingPunct="1">
              <a:lnSpc>
                <a:spcPct val="80000"/>
              </a:lnSpc>
              <a:defRPr/>
            </a:pPr>
            <a:r>
              <a:rPr lang="es-ES_tradnl" sz="2300" dirty="0" smtClean="0"/>
              <a:t>Este concepto de nación genera un sentimiento de pertenencia que legitima y fortalece la democracia en tanto que se identifica con sus valores. Ese sentimiento se conoce por “patriotismo”, que significa “amor por la tierra de los antepasados, lealtad a sus instituciones y celo en su defensa” (E. </a:t>
            </a:r>
            <a:r>
              <a:rPr lang="es-ES_tradnl" sz="2300" dirty="0" err="1" smtClean="0"/>
              <a:t>Kedourie</a:t>
            </a:r>
            <a:r>
              <a:rPr lang="es-ES_tradnl" sz="2300" dirty="0" smtClean="0"/>
              <a:t>).</a:t>
            </a:r>
          </a:p>
          <a:p>
            <a:pPr lvl="1" algn="just" eaLnBrk="1" hangingPunct="1">
              <a:lnSpc>
                <a:spcPct val="80000"/>
              </a:lnSpc>
              <a:defRPr/>
            </a:pPr>
            <a:endParaRPr lang="es-ES_tradnl" sz="2300" dirty="0" smtClean="0"/>
          </a:p>
          <a:p>
            <a:pPr lvl="1" algn="just" eaLnBrk="1" hangingPunct="1">
              <a:lnSpc>
                <a:spcPct val="80000"/>
              </a:lnSpc>
              <a:defRPr/>
            </a:pPr>
            <a:r>
              <a:rPr lang="es-ES_tradnl" sz="2300" dirty="0" smtClean="0"/>
              <a:t>La nación así considerada es un instrumento, un medio, para preservar la libertad individual, fin último al que sirve y por el que se legitima.</a:t>
            </a:r>
          </a:p>
          <a:p>
            <a:pPr eaLnBrk="1" hangingPunct="1">
              <a:lnSpc>
                <a:spcPct val="80000"/>
              </a:lnSpc>
              <a:defRPr/>
            </a:pPr>
            <a:endParaRPr lang="es-ES_tradnl" sz="2700" dirty="0" smtClean="0"/>
          </a:p>
          <a:p>
            <a:pPr eaLnBrk="1" hangingPunct="1">
              <a:lnSpc>
                <a:spcPct val="80000"/>
              </a:lnSpc>
              <a:defRPr/>
            </a:pPr>
            <a:endParaRPr lang="es-ES_tradnl" sz="2700" dirty="0" smtClean="0"/>
          </a:p>
          <a:p>
            <a:pPr eaLnBrk="1" hangingPunct="1">
              <a:lnSpc>
                <a:spcPct val="80000"/>
              </a:lnSpc>
              <a:defRPr/>
            </a:pPr>
            <a:endParaRPr lang="es-ES_tradnl" sz="2700" dirty="0"/>
          </a:p>
          <a:p>
            <a:pPr eaLnBrk="1" hangingPunct="1">
              <a:lnSpc>
                <a:spcPct val="80000"/>
              </a:lnSpc>
              <a:buFont typeface="Wingdings" pitchFamily="2" charset="2"/>
              <a:buNone/>
              <a:defRPr/>
            </a:pPr>
            <a:r>
              <a:rPr lang="es-ES_tradnl" sz="2800" dirty="0" smtClean="0"/>
              <a:t> </a:t>
            </a:r>
            <a:endParaRPr lang="es-ES_tradnl" sz="2800" dirty="0"/>
          </a:p>
          <a:p>
            <a:pPr eaLnBrk="1" hangingPunct="1">
              <a:lnSpc>
                <a:spcPct val="80000"/>
              </a:lnSpc>
              <a:buFont typeface="Wingdings" pitchFamily="2" charset="2"/>
              <a:buNone/>
              <a:defRPr/>
            </a:pPr>
            <a:endParaRPr lang="es-ES_tradnl" sz="2800" dirty="0"/>
          </a:p>
          <a:p>
            <a:pPr eaLnBrk="1" hangingPunct="1">
              <a:lnSpc>
                <a:spcPct val="80000"/>
              </a:lnSpc>
              <a:buFont typeface="Wingdings" pitchFamily="2" charset="2"/>
              <a:buNone/>
              <a:defRPr/>
            </a:pPr>
            <a:endParaRPr lang="es-ES" sz="2800"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hangingPunct="1">
              <a:defRPr/>
            </a:pPr>
            <a:r>
              <a:rPr lang="es-ES" dirty="0" smtClean="0"/>
              <a:t>DEMOCRACIA Y NACIÓN</a:t>
            </a:r>
            <a:endParaRPr lang="es-ES" dirty="0"/>
          </a:p>
        </p:txBody>
      </p:sp>
      <p:sp>
        <p:nvSpPr>
          <p:cNvPr id="3" name="2 Marcador de contenido"/>
          <p:cNvSpPr>
            <a:spLocks noGrp="1"/>
          </p:cNvSpPr>
          <p:nvPr>
            <p:ph idx="1"/>
          </p:nvPr>
        </p:nvSpPr>
        <p:spPr>
          <a:xfrm>
            <a:off x="0" y="1341438"/>
            <a:ext cx="8964488" cy="5183906"/>
          </a:xfrm>
        </p:spPr>
        <p:txBody>
          <a:bodyPr/>
          <a:lstStyle/>
          <a:p>
            <a:pPr algn="just" eaLnBrk="1" hangingPunct="1">
              <a:defRPr/>
            </a:pPr>
            <a:r>
              <a:rPr lang="es-ES" sz="2400" dirty="0" smtClean="0"/>
              <a:t>¿Existe compatibilidad entre la democracia liberal y la nación?</a:t>
            </a:r>
          </a:p>
          <a:p>
            <a:pPr lvl="1" algn="just" eaLnBrk="1" hangingPunct="1">
              <a:defRPr/>
            </a:pPr>
            <a:r>
              <a:rPr lang="es-ES" sz="2400" dirty="0" smtClean="0"/>
              <a:t>Si la nación es definida en términos de raza, lengua, cultura o religión, esto es, de criterios sin conexión con la voluntad democrática de sus ciudadanos, la respuesta es NO.</a:t>
            </a:r>
          </a:p>
          <a:p>
            <a:pPr lvl="1" algn="just" eaLnBrk="1" hangingPunct="1">
              <a:defRPr/>
            </a:pPr>
            <a:endParaRPr lang="es-ES" sz="2400" dirty="0" smtClean="0"/>
          </a:p>
          <a:p>
            <a:pPr lvl="1" algn="just" eaLnBrk="1" hangingPunct="1">
              <a:defRPr/>
            </a:pPr>
            <a:r>
              <a:rPr lang="es-ES" sz="2400" dirty="0" smtClean="0"/>
              <a:t>Esta idea de nación se legitima en una IDEOLOGÍA (no un sentimiento), el “NACIONALISMO” que exalta las particularidades culturales propias como rasgos que definen la nación. El nacionalismo disuelve al ciudadano en una “comunidad nacional” cuya preservación pasa a ser un fin en sí mismo, por encima de la propia libertad individual.</a:t>
            </a:r>
            <a:endParaRPr lang="es-ES" sz="2400"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023938"/>
          </a:xfrm>
        </p:spPr>
        <p:txBody>
          <a:bodyPr/>
          <a:lstStyle/>
          <a:p>
            <a:pPr algn="ctr" eaLnBrk="1" hangingPunct="1">
              <a:defRPr/>
            </a:pPr>
            <a:r>
              <a:rPr lang="es-ES" dirty="0" smtClean="0"/>
              <a:t>DEMOCRACIA Y NACIÓN</a:t>
            </a:r>
            <a:endParaRPr lang="es-ES" dirty="0"/>
          </a:p>
        </p:txBody>
      </p:sp>
      <p:sp>
        <p:nvSpPr>
          <p:cNvPr id="3" name="2 Marcador de contenido"/>
          <p:cNvSpPr>
            <a:spLocks noGrp="1"/>
          </p:cNvSpPr>
          <p:nvPr>
            <p:ph idx="1"/>
          </p:nvPr>
        </p:nvSpPr>
        <p:spPr>
          <a:xfrm>
            <a:off x="179512" y="1196975"/>
            <a:ext cx="8666038" cy="5256361"/>
          </a:xfrm>
        </p:spPr>
        <p:txBody>
          <a:bodyPr/>
          <a:lstStyle/>
          <a:p>
            <a:pPr algn="just" eaLnBrk="1" hangingPunct="1">
              <a:defRPr/>
            </a:pPr>
            <a:r>
              <a:rPr lang="es-ES_tradnl" sz="2300" dirty="0" smtClean="0"/>
              <a:t>El principio de autodeterminación nacional y su aplicación en el siglo XX:</a:t>
            </a:r>
          </a:p>
          <a:p>
            <a:pPr lvl="1" algn="just" eaLnBrk="1" hangingPunct="1">
              <a:defRPr/>
            </a:pPr>
            <a:r>
              <a:rPr lang="es-ES_tradnl" sz="2300" dirty="0" smtClean="0"/>
              <a:t>Viene de la “personificación” del ente nacional, pues “autodeterminación” se aplicaba antes a los individuos en un sentido de emancipación por adquirir libertades civiles.</a:t>
            </a:r>
          </a:p>
          <a:p>
            <a:pPr lvl="1" algn="just" eaLnBrk="1" hangingPunct="1">
              <a:defRPr/>
            </a:pPr>
            <a:r>
              <a:rPr lang="es-ES_tradnl" sz="2300" dirty="0" smtClean="0"/>
              <a:t>Nacionalismo: ideología que postula que todo grupo humano con rasgos culturales específicos (raza, lengua, folklore, religión) es una nación y tiene derecho a constituir un Estado.</a:t>
            </a:r>
          </a:p>
          <a:p>
            <a:pPr lvl="1" algn="just" eaLnBrk="1" hangingPunct="1">
              <a:defRPr/>
            </a:pPr>
            <a:r>
              <a:rPr lang="es-ES_tradnl" sz="2300" dirty="0" smtClean="0"/>
              <a:t>Por el contrario, la ONU sostiene que sólo es de aplicación la autodeterminación en grupos humanos oprimidos políticamente o colonizados (no forman parte de la Nación-Estado matriz y están discriminados jurídicamente, sin plenitud de libertades civiles).</a:t>
            </a:r>
          </a:p>
          <a:p>
            <a:pPr eaLnBrk="1" hangingPunct="1">
              <a:defRPr/>
            </a:pPr>
            <a:endParaRPr lang="es-ES_tradnl" dirty="0" smtClean="0"/>
          </a:p>
          <a:p>
            <a:pPr eaLnBrk="1" hangingPunct="1">
              <a:defRPr/>
            </a:pPr>
            <a:endParaRPr lang="es-E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664245"/>
          </a:xfrm>
        </p:spPr>
        <p:txBody>
          <a:bodyPr/>
          <a:lstStyle/>
          <a:p>
            <a:pPr algn="ctr"/>
            <a:r>
              <a:rPr lang="es-ES" dirty="0" smtClean="0"/>
              <a:t>¿QUÉ ES LA DICTADURA?</a:t>
            </a:r>
            <a:endParaRPr lang="es-ES" dirty="0"/>
          </a:p>
        </p:txBody>
      </p:sp>
      <p:sp>
        <p:nvSpPr>
          <p:cNvPr id="3" name="2 Marcador de contenido"/>
          <p:cNvSpPr>
            <a:spLocks noGrp="1"/>
          </p:cNvSpPr>
          <p:nvPr>
            <p:ph idx="1"/>
          </p:nvPr>
        </p:nvSpPr>
        <p:spPr>
          <a:xfrm>
            <a:off x="179512" y="836712"/>
            <a:ext cx="8784976" cy="5760640"/>
          </a:xfrm>
        </p:spPr>
        <p:txBody>
          <a:bodyPr/>
          <a:lstStyle/>
          <a:p>
            <a:r>
              <a:rPr lang="es-ES" sz="2600" dirty="0" smtClean="0"/>
              <a:t>Dictadura, hoy, ha adquirido dos acepciones:</a:t>
            </a:r>
          </a:p>
          <a:p>
            <a:pPr lvl="1" algn="just"/>
            <a:r>
              <a:rPr lang="es-ES" sz="2200" b="1" dirty="0" smtClean="0"/>
              <a:t>Clásica</a:t>
            </a:r>
            <a:r>
              <a:rPr lang="es-ES" sz="2200" dirty="0" smtClean="0"/>
              <a:t>: Gobierno que, bajo condiciones excepcionales, prescinde de una parte del ordenamiento jurídico para el ejercicio de su autoridad. Implica fecha de caducidad.</a:t>
            </a:r>
          </a:p>
          <a:p>
            <a:pPr lvl="1" algn="just"/>
            <a:endParaRPr lang="es-ES" sz="2200" dirty="0" smtClean="0"/>
          </a:p>
          <a:p>
            <a:pPr lvl="1" algn="just"/>
            <a:r>
              <a:rPr lang="es-ES" sz="2200" b="1" dirty="0" smtClean="0"/>
              <a:t>Moderna</a:t>
            </a:r>
            <a:r>
              <a:rPr lang="es-ES" sz="2200" dirty="0" smtClean="0"/>
              <a:t>: Régimen Político que, haciendo uso de la violencia, concentra todo el poder en una persona, grupo u organización, pudiendo ejercerlo de forma ilimitada y discrecional. Exige la sumisión de los habitantes del país. No garantiza jurídicamente las libertades civiles.</a:t>
            </a:r>
          </a:p>
          <a:p>
            <a:pPr lvl="1" algn="just"/>
            <a:endParaRPr lang="es-ES" sz="2200" dirty="0" smtClean="0"/>
          </a:p>
          <a:p>
            <a:pPr lvl="1" algn="just"/>
            <a:r>
              <a:rPr lang="es-ES" sz="2200" dirty="0" smtClean="0"/>
              <a:t>Hoy se la asocia también con “absolutismo” (poder desvinculado de cualquier límite, es decir, discrecional e incontrolado). Al contrario que los Estados constitucionales o liberales es “</a:t>
            </a:r>
            <a:r>
              <a:rPr lang="es-ES" sz="2200" dirty="0" err="1" smtClean="0"/>
              <a:t>legibus</a:t>
            </a:r>
            <a:r>
              <a:rPr lang="es-ES" sz="2200" dirty="0" smtClean="0"/>
              <a:t> </a:t>
            </a:r>
            <a:r>
              <a:rPr lang="es-ES" sz="2200" dirty="0" err="1" smtClean="0"/>
              <a:t>solutus</a:t>
            </a:r>
            <a:r>
              <a:rPr lang="es-ES" sz="2200" dirty="0" smtClean="0"/>
              <a:t>”. El absolutismo, ¿es contrario a la democracia?</a:t>
            </a:r>
            <a:endParaRPr lang="es-ES" sz="2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p:txBody>
          <a:bodyPr/>
          <a:lstStyle/>
          <a:p>
            <a:pPr eaLnBrk="1" hangingPunct="1">
              <a:defRPr/>
            </a:pPr>
            <a:r>
              <a:rPr lang="es-ES_tradnl" sz="3800" dirty="0"/>
              <a:t>DEFINIR LA </a:t>
            </a:r>
            <a:r>
              <a:rPr lang="es-ES_tradnl" sz="3800" dirty="0" smtClean="0"/>
              <a:t>GLOBALIZACIÓN</a:t>
            </a:r>
            <a:endParaRPr lang="es-ES" sz="3800" dirty="0"/>
          </a:p>
        </p:txBody>
      </p:sp>
      <p:sp>
        <p:nvSpPr>
          <p:cNvPr id="7171" name="Rectangle 3"/>
          <p:cNvSpPr>
            <a:spLocks noGrp="1" noRot="1" noChangeArrowheads="1"/>
          </p:cNvSpPr>
          <p:nvPr>
            <p:ph type="body" idx="1"/>
          </p:nvPr>
        </p:nvSpPr>
        <p:spPr>
          <a:xfrm>
            <a:off x="179512" y="1196752"/>
            <a:ext cx="8666038" cy="5661249"/>
          </a:xfrm>
        </p:spPr>
        <p:txBody>
          <a:bodyPr/>
          <a:lstStyle/>
          <a:p>
            <a:pPr algn="just" eaLnBrk="1" hangingPunct="1">
              <a:buNone/>
              <a:defRPr/>
            </a:pPr>
            <a:r>
              <a:rPr lang="es-ES_tradnl" sz="2800" dirty="0" smtClean="0"/>
              <a:t>* Dos apreciaciones finales:</a:t>
            </a:r>
          </a:p>
          <a:p>
            <a:pPr algn="just" eaLnBrk="1" hangingPunct="1">
              <a:defRPr/>
            </a:pPr>
            <a:endParaRPr lang="es-ES_tradnl" sz="2400" dirty="0" smtClean="0"/>
          </a:p>
          <a:p>
            <a:pPr lvl="1" algn="just" eaLnBrk="1" hangingPunct="1">
              <a:defRPr/>
            </a:pPr>
            <a:r>
              <a:rPr lang="es-ES_tradnl" sz="2400" b="1" dirty="0" smtClean="0"/>
              <a:t>Mundialización</a:t>
            </a:r>
            <a:r>
              <a:rPr lang="es-ES_tradnl" sz="2400" dirty="0" smtClean="0"/>
              <a:t> equivale a </a:t>
            </a:r>
            <a:r>
              <a:rPr lang="es-ES_tradnl" sz="2400" b="1" dirty="0" smtClean="0"/>
              <a:t>Globalización</a:t>
            </a:r>
            <a:r>
              <a:rPr lang="es-ES_tradnl" sz="2400" dirty="0" smtClean="0"/>
              <a:t>. La primera es, sencillamente, el término con que los franceses designan a esta misma tendencia, no aceptando el término de origen anglosajón.</a:t>
            </a:r>
          </a:p>
          <a:p>
            <a:pPr lvl="1" algn="just" eaLnBrk="1" hangingPunct="1">
              <a:defRPr/>
            </a:pPr>
            <a:endParaRPr lang="es-ES_tradnl" sz="2400" dirty="0" smtClean="0"/>
          </a:p>
          <a:p>
            <a:pPr lvl="1" algn="just" eaLnBrk="1" hangingPunct="1">
              <a:defRPr/>
            </a:pPr>
            <a:r>
              <a:rPr lang="es-ES_tradnl" sz="2400" dirty="0" smtClean="0"/>
              <a:t>Conviene distinguir </a:t>
            </a:r>
            <a:r>
              <a:rPr lang="es-ES_tradnl" sz="2400" b="1" dirty="0" smtClean="0"/>
              <a:t>Globalización </a:t>
            </a:r>
            <a:r>
              <a:rPr lang="es-ES_tradnl" sz="2400" dirty="0" smtClean="0"/>
              <a:t>de </a:t>
            </a:r>
            <a:r>
              <a:rPr lang="es-ES_tradnl" sz="2400" b="1" dirty="0" smtClean="0"/>
              <a:t>Globalismo: </a:t>
            </a:r>
            <a:r>
              <a:rPr lang="es-ES_tradnl" sz="2400" dirty="0" smtClean="0"/>
              <a:t>El segundo es, sencillamente, la teoría o el conjunto de ideas que consideran la Globalización como una tendencia irreversible y, además, beneficiosa en términos de eficiencia económica, cooperación internacional y libertad política. </a:t>
            </a:r>
          </a:p>
          <a:p>
            <a:pPr lvl="1" algn="just" eaLnBrk="1" hangingPunct="1">
              <a:defRPr/>
            </a:pPr>
            <a:endParaRPr lang="es-ES_tradnl" sz="2400" dirty="0" smtClean="0"/>
          </a:p>
          <a:p>
            <a:pPr lvl="1" algn="just" eaLnBrk="1" hangingPunct="1">
              <a:defRPr/>
            </a:pPr>
            <a:endParaRPr lang="es-ES_tradnl" sz="2400" dirty="0" smtClean="0"/>
          </a:p>
          <a:p>
            <a:pPr algn="just" eaLnBrk="1" hangingPunct="1">
              <a:defRPr/>
            </a:pPr>
            <a:endParaRPr lang="es-ES_tradnl" sz="2800" dirty="0" smtClean="0"/>
          </a:p>
          <a:p>
            <a:pPr algn="just" eaLnBrk="1" hangingPunct="1">
              <a:defRPr/>
            </a:pPr>
            <a:endParaRPr lang="es-ES" sz="2800"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664245"/>
          </a:xfrm>
        </p:spPr>
        <p:txBody>
          <a:bodyPr/>
          <a:lstStyle/>
          <a:p>
            <a:pPr algn="ctr"/>
            <a:r>
              <a:rPr lang="es-ES" dirty="0" smtClean="0"/>
              <a:t>¿QUÉ ES LA DICTADURA?</a:t>
            </a:r>
            <a:endParaRPr lang="es-ES" dirty="0"/>
          </a:p>
        </p:txBody>
      </p:sp>
      <p:sp>
        <p:nvSpPr>
          <p:cNvPr id="3" name="2 Marcador de contenido"/>
          <p:cNvSpPr>
            <a:spLocks noGrp="1"/>
          </p:cNvSpPr>
          <p:nvPr>
            <p:ph idx="1"/>
          </p:nvPr>
        </p:nvSpPr>
        <p:spPr>
          <a:xfrm>
            <a:off x="179512" y="836712"/>
            <a:ext cx="8784976" cy="6021288"/>
          </a:xfrm>
        </p:spPr>
        <p:txBody>
          <a:bodyPr/>
          <a:lstStyle/>
          <a:p>
            <a:pPr lvl="1" algn="just">
              <a:buNone/>
            </a:pPr>
            <a:endParaRPr lang="es-ES" sz="2200" dirty="0" smtClean="0"/>
          </a:p>
          <a:p>
            <a:pPr lvl="1" algn="just"/>
            <a:r>
              <a:rPr lang="es-ES" sz="2200" dirty="0" smtClean="0"/>
              <a:t>Hoy se la asocia también con “absolutismo” (poder desvinculado de cualquier límite, es decir, discrecional e incontrolado). Al contrario que los Estados constitucionales o liberales es “</a:t>
            </a:r>
            <a:r>
              <a:rPr lang="es-ES" sz="2200" dirty="0" err="1" smtClean="0"/>
              <a:t>legibus</a:t>
            </a:r>
            <a:r>
              <a:rPr lang="es-ES" sz="2200" dirty="0" smtClean="0"/>
              <a:t> </a:t>
            </a:r>
            <a:r>
              <a:rPr lang="es-ES" sz="2200" dirty="0" err="1" smtClean="0"/>
              <a:t>solutus</a:t>
            </a:r>
            <a:r>
              <a:rPr lang="es-ES" sz="2200" dirty="0" smtClean="0"/>
              <a:t>”. El absolutismo, ¿es contrario a la democracia?</a:t>
            </a:r>
          </a:p>
          <a:p>
            <a:pPr lvl="1" algn="just"/>
            <a:endParaRPr lang="es-ES" sz="2200" dirty="0" smtClean="0"/>
          </a:p>
          <a:p>
            <a:pPr lvl="1" algn="just"/>
            <a:r>
              <a:rPr lang="es-ES" sz="2200" dirty="0" smtClean="0"/>
              <a:t>Por último, también con el opuesto directo a democracia que sería </a:t>
            </a:r>
            <a:r>
              <a:rPr lang="es-ES" sz="2200" b="1" dirty="0" smtClean="0"/>
              <a:t>autocracia</a:t>
            </a:r>
            <a:r>
              <a:rPr lang="es-ES" sz="2200" dirty="0" smtClean="0"/>
              <a:t>, es decir, la </a:t>
            </a:r>
            <a:r>
              <a:rPr lang="es-ES" sz="2200" dirty="0" err="1" smtClean="0"/>
              <a:t>autoinvestidura</a:t>
            </a:r>
            <a:r>
              <a:rPr lang="es-ES" sz="2200" dirty="0" smtClean="0"/>
              <a:t> de alguien para cubrir una magistratura. Excluye necesariamente, por tanto, la elección. </a:t>
            </a:r>
          </a:p>
          <a:p>
            <a:pPr lvl="1" algn="just"/>
            <a:endParaRPr lang="es-ES" sz="2200" dirty="0" smtClean="0"/>
          </a:p>
          <a:p>
            <a:pPr lvl="1" algn="just"/>
            <a:r>
              <a:rPr lang="es-ES" sz="2200" dirty="0" smtClean="0"/>
              <a:t>La Monarquía absoluta es, obviamente, una forma de autocracia, pero no son sinónimos. Porque Autocracia implica “poder irrevocable, no reconocido, no investido por otros”.</a:t>
            </a:r>
            <a:endParaRPr lang="es-ES" sz="2200"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44475"/>
            <a:ext cx="8964488" cy="736253"/>
          </a:xfrm>
        </p:spPr>
        <p:txBody>
          <a:bodyPr/>
          <a:lstStyle/>
          <a:p>
            <a:pPr algn="ctr"/>
            <a:r>
              <a:rPr lang="es-ES" dirty="0" smtClean="0"/>
              <a:t>CLASES DE DICTADURAS</a:t>
            </a:r>
            <a:endParaRPr lang="es-ES" dirty="0"/>
          </a:p>
        </p:txBody>
      </p:sp>
      <p:sp>
        <p:nvSpPr>
          <p:cNvPr id="3" name="2 Marcador de contenido"/>
          <p:cNvSpPr>
            <a:spLocks noGrp="1"/>
          </p:cNvSpPr>
          <p:nvPr>
            <p:ph idx="1"/>
          </p:nvPr>
        </p:nvSpPr>
        <p:spPr>
          <a:xfrm>
            <a:off x="0" y="980728"/>
            <a:ext cx="9144000" cy="5877272"/>
          </a:xfrm>
        </p:spPr>
        <p:txBody>
          <a:bodyPr/>
          <a:lstStyle/>
          <a:p>
            <a:r>
              <a:rPr lang="es-ES" sz="3100" dirty="0" smtClean="0"/>
              <a:t>Regímenes Ideológico-Totalitarios (</a:t>
            </a:r>
            <a:r>
              <a:rPr lang="es-ES" sz="3100" dirty="0" err="1" smtClean="0"/>
              <a:t>Ideocráticos</a:t>
            </a:r>
            <a:r>
              <a:rPr lang="es-ES" sz="3100" dirty="0" smtClean="0"/>
              <a:t>).</a:t>
            </a:r>
          </a:p>
          <a:p>
            <a:pPr lvl="1" algn="just"/>
            <a:r>
              <a:rPr lang="es-ES" sz="2400" dirty="0" smtClean="0"/>
              <a:t>Totalitarismo alude a la idea de “totalidad”: la idea de alguna cosa que invade todo.</a:t>
            </a:r>
          </a:p>
          <a:p>
            <a:pPr lvl="1" algn="just"/>
            <a:endParaRPr lang="es-ES" sz="2400" dirty="0" smtClean="0"/>
          </a:p>
          <a:p>
            <a:pPr lvl="1" algn="just"/>
            <a:r>
              <a:rPr lang="es-ES" sz="2400" dirty="0" smtClean="0"/>
              <a:t>Todos aquellos que aspiran a moldear la sociedad que rigen según el Programa Máximo o Doctrina de un Partido y, por tanto, a imponer un sistema de creencias.</a:t>
            </a:r>
          </a:p>
          <a:p>
            <a:pPr lvl="1" algn="just"/>
            <a:endParaRPr lang="es-ES" sz="2400" dirty="0" smtClean="0"/>
          </a:p>
          <a:p>
            <a:pPr lvl="1" algn="just"/>
            <a:r>
              <a:rPr lang="es-ES" sz="2400" dirty="0" smtClean="0"/>
              <a:t>Exigen la destrucción de lo previamente existente y no admiten disenso alguno. </a:t>
            </a:r>
          </a:p>
          <a:p>
            <a:pPr lvl="1" algn="just"/>
            <a:endParaRPr lang="es-ES" sz="2400" dirty="0" smtClean="0"/>
          </a:p>
          <a:p>
            <a:pPr lvl="1" algn="just"/>
            <a:r>
              <a:rPr lang="es-ES" sz="2400" dirty="0" smtClean="0"/>
              <a:t>Pretenden el asentimiento activo de la población mediante el adoctrinamiento y la movilización política.</a:t>
            </a:r>
          </a:p>
          <a:p>
            <a:pPr lvl="1" algn="just"/>
            <a:endParaRPr lang="es-ES" sz="2400" dirty="0" smtClean="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44475"/>
            <a:ext cx="8964488" cy="736253"/>
          </a:xfrm>
        </p:spPr>
        <p:txBody>
          <a:bodyPr/>
          <a:lstStyle/>
          <a:p>
            <a:pPr algn="ctr"/>
            <a:r>
              <a:rPr lang="es-ES" dirty="0" smtClean="0"/>
              <a:t>CLASES DE DICTADURAS</a:t>
            </a:r>
            <a:endParaRPr lang="es-ES" dirty="0"/>
          </a:p>
        </p:txBody>
      </p:sp>
      <p:sp>
        <p:nvSpPr>
          <p:cNvPr id="3" name="2 Marcador de contenido"/>
          <p:cNvSpPr>
            <a:spLocks noGrp="1"/>
          </p:cNvSpPr>
          <p:nvPr>
            <p:ph idx="1"/>
          </p:nvPr>
        </p:nvSpPr>
        <p:spPr>
          <a:xfrm>
            <a:off x="0" y="980728"/>
            <a:ext cx="9144000" cy="5877272"/>
          </a:xfrm>
        </p:spPr>
        <p:txBody>
          <a:bodyPr/>
          <a:lstStyle/>
          <a:p>
            <a:r>
              <a:rPr lang="es-ES" sz="3100" dirty="0" smtClean="0"/>
              <a:t>Regímenes Ideológico-Totalitarios (</a:t>
            </a:r>
            <a:r>
              <a:rPr lang="es-ES" sz="3100" dirty="0" err="1" smtClean="0"/>
              <a:t>Ideocráticos</a:t>
            </a:r>
            <a:r>
              <a:rPr lang="es-ES" sz="3100" dirty="0" smtClean="0"/>
              <a:t>).</a:t>
            </a:r>
          </a:p>
          <a:p>
            <a:pPr lvl="1" algn="just"/>
            <a:r>
              <a:rPr lang="es-ES" sz="2400" dirty="0" smtClean="0"/>
              <a:t>Seis características que se refuerzan entre sí para asegurar el control social e impedir cualquier ámbito de independencia personal:</a:t>
            </a:r>
          </a:p>
          <a:p>
            <a:pPr lvl="2"/>
            <a:r>
              <a:rPr lang="es-ES" dirty="0" smtClean="0"/>
              <a:t>1. Una ideología oficial. </a:t>
            </a:r>
          </a:p>
          <a:p>
            <a:pPr lvl="2"/>
            <a:r>
              <a:rPr lang="es-ES" dirty="0" smtClean="0"/>
              <a:t>2. Un partido único de masas controlado férreamente por una oligarquía.</a:t>
            </a:r>
          </a:p>
          <a:p>
            <a:pPr lvl="2"/>
            <a:r>
              <a:rPr lang="es-ES" dirty="0" smtClean="0"/>
              <a:t>3. El control y monopolio de las Fuerzas Armadas.</a:t>
            </a:r>
          </a:p>
          <a:p>
            <a:pPr lvl="2"/>
            <a:r>
              <a:rPr lang="es-ES" dirty="0" smtClean="0"/>
              <a:t>4. El monopolio de todos los sistemas de comunicación.</a:t>
            </a:r>
          </a:p>
          <a:p>
            <a:pPr lvl="2"/>
            <a:r>
              <a:rPr lang="es-ES" dirty="0" smtClean="0"/>
              <a:t>5. Un sistema policíaco invasivo y orientado al terror.</a:t>
            </a:r>
          </a:p>
          <a:p>
            <a:pPr lvl="2"/>
            <a:r>
              <a:rPr lang="es-ES" dirty="0" smtClean="0"/>
              <a:t>6. Una economía controlada y planificada por el Estado. </a:t>
            </a:r>
          </a:p>
          <a:p>
            <a:pPr lvl="2"/>
            <a:r>
              <a:rPr lang="es-ES" dirty="0" smtClean="0"/>
              <a:t>En este sentido, ¿sería un sistema así contrario a la democracia?</a:t>
            </a:r>
          </a:p>
          <a:p>
            <a:pPr lvl="1" algn="just"/>
            <a:endParaRPr lang="es-ES" sz="2400" dirty="0" smtClean="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0"/>
            <a:ext cx="8964488" cy="836711"/>
          </a:xfrm>
        </p:spPr>
        <p:txBody>
          <a:bodyPr/>
          <a:lstStyle/>
          <a:p>
            <a:pPr algn="ctr"/>
            <a:r>
              <a:rPr lang="es-ES" dirty="0" smtClean="0"/>
              <a:t>CLASES DE DICTADURAS</a:t>
            </a:r>
            <a:endParaRPr lang="es-ES" dirty="0"/>
          </a:p>
        </p:txBody>
      </p:sp>
      <p:sp>
        <p:nvSpPr>
          <p:cNvPr id="3" name="2 Marcador de contenido"/>
          <p:cNvSpPr>
            <a:spLocks noGrp="1"/>
          </p:cNvSpPr>
          <p:nvPr>
            <p:ph idx="1"/>
          </p:nvPr>
        </p:nvSpPr>
        <p:spPr>
          <a:xfrm>
            <a:off x="0" y="692696"/>
            <a:ext cx="9144000" cy="6165304"/>
          </a:xfrm>
        </p:spPr>
        <p:txBody>
          <a:bodyPr/>
          <a:lstStyle/>
          <a:p>
            <a:r>
              <a:rPr lang="es-ES" sz="2400" dirty="0" smtClean="0"/>
              <a:t>Regímenes Ideológico-Autoritarios.</a:t>
            </a:r>
          </a:p>
          <a:p>
            <a:endParaRPr lang="es-ES" sz="2400" dirty="0" smtClean="0"/>
          </a:p>
          <a:p>
            <a:pPr lvl="1" algn="just"/>
            <a:r>
              <a:rPr lang="es-ES" sz="2400" dirty="0" smtClean="0"/>
              <a:t>Autoritarismo: acuñado por el fascismo como derivado de autoridad (poder aceptado, respetado, reconocido y, por tanto, legítimo). </a:t>
            </a:r>
          </a:p>
          <a:p>
            <a:pPr lvl="1" algn="just"/>
            <a:endParaRPr lang="es-ES" sz="2400" dirty="0" smtClean="0"/>
          </a:p>
          <a:p>
            <a:pPr lvl="1" algn="just"/>
            <a:r>
              <a:rPr lang="es-ES" sz="2400" dirty="0" smtClean="0"/>
              <a:t>Hoy representa la “autoridad abusiva” que aplasta la libertad. Por tanto, “autoritarismo” y autoridad (que en un Estado constitucional y democrático es un contraparte necesario de la libertad) son términos antitéticos.</a:t>
            </a:r>
          </a:p>
          <a:p>
            <a:pPr lvl="1" algn="just"/>
            <a:endParaRPr lang="es-ES" sz="2400" dirty="0" smtClean="0"/>
          </a:p>
          <a:p>
            <a:pPr lvl="1" algn="just"/>
            <a:r>
              <a:rPr lang="es-ES" sz="2400" dirty="0" smtClean="0"/>
              <a:t>Son todos aquellos que pretenden introducir cambios profundos en ciertos aspectos de la realidad, conforme a su programa máximo, pero no exigen una transformación total. </a:t>
            </a:r>
          </a:p>
          <a:p>
            <a:pPr lvl="1" algn="just"/>
            <a:endParaRPr lang="es-ES" sz="2000" dirty="0" smtClean="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1"/>
            <a:ext cx="8964488" cy="836711"/>
          </a:xfrm>
        </p:spPr>
        <p:txBody>
          <a:bodyPr/>
          <a:lstStyle/>
          <a:p>
            <a:pPr algn="ctr"/>
            <a:r>
              <a:rPr lang="es-ES" dirty="0" smtClean="0"/>
              <a:t>CLASES DE DICTADURAS</a:t>
            </a:r>
            <a:endParaRPr lang="es-ES" dirty="0"/>
          </a:p>
        </p:txBody>
      </p:sp>
      <p:sp>
        <p:nvSpPr>
          <p:cNvPr id="3" name="2 Marcador de contenido"/>
          <p:cNvSpPr>
            <a:spLocks noGrp="1"/>
          </p:cNvSpPr>
          <p:nvPr>
            <p:ph idx="1"/>
          </p:nvPr>
        </p:nvSpPr>
        <p:spPr>
          <a:xfrm>
            <a:off x="0" y="692696"/>
            <a:ext cx="9144000" cy="6165304"/>
          </a:xfrm>
        </p:spPr>
        <p:txBody>
          <a:bodyPr/>
          <a:lstStyle/>
          <a:p>
            <a:r>
              <a:rPr lang="es-ES" sz="2400" dirty="0" smtClean="0"/>
              <a:t>Regímenes Ideológico-Autoritarios.</a:t>
            </a:r>
          </a:p>
          <a:p>
            <a:endParaRPr lang="es-ES" sz="2400" dirty="0" smtClean="0"/>
          </a:p>
          <a:p>
            <a:pPr lvl="1" algn="just"/>
            <a:r>
              <a:rPr lang="es-ES" sz="2400" dirty="0" smtClean="0"/>
              <a:t>En general, pese a que se fundan en partidos únicos, en una ideología oficial y en cierto apoyo social, también toleran instituciones preexistentes apreciadas por una parte de la sociedad a la que el régimen desea atraerse.</a:t>
            </a:r>
          </a:p>
          <a:p>
            <a:pPr lvl="1" algn="just"/>
            <a:endParaRPr lang="es-ES" sz="2400" dirty="0" smtClean="0"/>
          </a:p>
          <a:p>
            <a:pPr lvl="1" algn="just"/>
            <a:r>
              <a:rPr lang="es-ES" sz="2400" dirty="0" smtClean="0"/>
              <a:t>Pretenden el asentimiento activo, el adoctrinamiento y la movilización sobre todo de los sectores potencialmente desafectos. </a:t>
            </a:r>
          </a:p>
          <a:p>
            <a:pPr lvl="1" algn="just"/>
            <a:endParaRPr lang="es-ES" sz="2400" dirty="0" smtClean="0"/>
          </a:p>
          <a:p>
            <a:pPr lvl="1" algn="just"/>
            <a:r>
              <a:rPr lang="es-ES" sz="2400" dirty="0" smtClean="0"/>
              <a:t>No toleran el disenso, aunque admiten temporalmente cierto grado de pluralismo en cuestiones que no rocen la legitimidad del régimen.</a:t>
            </a:r>
          </a:p>
          <a:p>
            <a:endParaRPr lang="es-ES"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44475"/>
            <a:ext cx="8784976" cy="736253"/>
          </a:xfrm>
        </p:spPr>
        <p:txBody>
          <a:bodyPr/>
          <a:lstStyle/>
          <a:p>
            <a:pPr algn="ctr"/>
            <a:r>
              <a:rPr lang="es-ES" dirty="0" smtClean="0"/>
              <a:t>CLASES DE DICTADURAS</a:t>
            </a:r>
            <a:endParaRPr lang="es-ES" dirty="0"/>
          </a:p>
        </p:txBody>
      </p:sp>
      <p:sp>
        <p:nvSpPr>
          <p:cNvPr id="3" name="2 Marcador de contenido"/>
          <p:cNvSpPr>
            <a:spLocks noGrp="1"/>
          </p:cNvSpPr>
          <p:nvPr>
            <p:ph idx="1"/>
          </p:nvPr>
        </p:nvSpPr>
        <p:spPr>
          <a:xfrm>
            <a:off x="0" y="908720"/>
            <a:ext cx="9144000" cy="5760640"/>
          </a:xfrm>
        </p:spPr>
        <p:txBody>
          <a:bodyPr/>
          <a:lstStyle/>
          <a:p>
            <a:r>
              <a:rPr lang="es-ES" dirty="0" smtClean="0"/>
              <a:t>Regímenes Autoritarios Pragmáticos:</a:t>
            </a:r>
          </a:p>
          <a:p>
            <a:pPr lvl="1" algn="just"/>
            <a:r>
              <a:rPr lang="es-ES" sz="2200" dirty="0" smtClean="0"/>
              <a:t>No pretenden modificar la sociedad que rigen. No tienen un proyecto político definido.</a:t>
            </a:r>
          </a:p>
          <a:p>
            <a:pPr lvl="1" algn="just"/>
            <a:endParaRPr lang="es-ES" sz="2200" dirty="0" smtClean="0"/>
          </a:p>
          <a:p>
            <a:pPr lvl="1" algn="just"/>
            <a:r>
              <a:rPr lang="es-ES" sz="2200" dirty="0" smtClean="0"/>
              <a:t>Su fundamento es la concentración del poder político con el fin de salvaguardar el orden público. La coacción se ejerce, en general, por el uso anormal de los instrumentos coercitivos de un Estado preexistente (incluso si éste lo ha sido constitucional).</a:t>
            </a:r>
          </a:p>
          <a:p>
            <a:pPr lvl="1" algn="just"/>
            <a:endParaRPr lang="es-ES" sz="2200" dirty="0" smtClean="0"/>
          </a:p>
          <a:p>
            <a:pPr lvl="1" algn="just"/>
            <a:r>
              <a:rPr lang="es-ES" sz="2200" dirty="0" smtClean="0"/>
              <a:t>Toleran permanentemente todas las ideas e instituciones que no suponen una amenaza para su propia legitimidad ni cuestionan su concentración del poder político.</a:t>
            </a:r>
          </a:p>
          <a:p>
            <a:pPr lvl="1" algn="just"/>
            <a:endParaRPr lang="es-ES" sz="2200" dirty="0" smtClean="0"/>
          </a:p>
          <a:p>
            <a:pPr lvl="1" algn="just"/>
            <a:r>
              <a:rPr lang="es-ES" sz="2200" dirty="0" smtClean="0"/>
              <a:t>Pretenden el asentimiento pasivo, la desmovilización y la despolitización de sus sociedades.</a:t>
            </a:r>
            <a:endParaRPr lang="es-ES" sz="2200"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rrowheads="1"/>
          </p:cNvSpPr>
          <p:nvPr>
            <p:ph type="title"/>
          </p:nvPr>
        </p:nvSpPr>
        <p:spPr>
          <a:noFill/>
          <a:ln/>
        </p:spPr>
        <p:txBody>
          <a:bodyPr/>
          <a:lstStyle/>
          <a:p>
            <a:pPr algn="ctr"/>
            <a:r>
              <a:rPr lang="es-ES_tradnl" sz="3500" smtClean="0">
                <a:effectLst/>
              </a:rPr>
              <a:t>POBREZA</a:t>
            </a:r>
            <a:endParaRPr lang="es-ES" sz="3500" smtClean="0">
              <a:effectLst/>
            </a:endParaRPr>
          </a:p>
        </p:txBody>
      </p:sp>
      <p:sp>
        <p:nvSpPr>
          <p:cNvPr id="33795" name="Rectangle 3"/>
          <p:cNvSpPr>
            <a:spLocks noGrp="1" noRot="1" noChangeArrowheads="1"/>
          </p:cNvSpPr>
          <p:nvPr>
            <p:ph type="body" idx="1"/>
          </p:nvPr>
        </p:nvSpPr>
        <p:spPr>
          <a:xfrm>
            <a:off x="323850" y="1341438"/>
            <a:ext cx="8521700" cy="5400675"/>
          </a:xfrm>
          <a:noFill/>
          <a:ln/>
        </p:spPr>
        <p:txBody>
          <a:bodyPr/>
          <a:lstStyle/>
          <a:p>
            <a:pPr>
              <a:lnSpc>
                <a:spcPct val="80000"/>
              </a:lnSpc>
            </a:pPr>
            <a:r>
              <a:rPr lang="es-ES_tradnl" sz="2800" dirty="0" smtClean="0">
                <a:effectLst/>
              </a:rPr>
              <a:t>Definición: En Occidente no es pasar hambre. Es no alcanzar unos recursos mínimos para satisfacer ciertos estándares de vida habituales en un país.</a:t>
            </a:r>
          </a:p>
          <a:p>
            <a:pPr>
              <a:lnSpc>
                <a:spcPct val="80000"/>
              </a:lnSpc>
            </a:pPr>
            <a:endParaRPr lang="es-ES_tradnl" sz="2800" dirty="0" smtClean="0">
              <a:effectLst/>
            </a:endParaRPr>
          </a:p>
          <a:p>
            <a:pPr lvl="1">
              <a:lnSpc>
                <a:spcPct val="80000"/>
              </a:lnSpc>
            </a:pPr>
            <a:r>
              <a:rPr lang="es-ES_tradnl" sz="2400" b="1" dirty="0" smtClean="0">
                <a:effectLst/>
              </a:rPr>
              <a:t>Pobreza Absoluta</a:t>
            </a:r>
            <a:r>
              <a:rPr lang="es-ES_tradnl" sz="2400" dirty="0" smtClean="0">
                <a:effectLst/>
              </a:rPr>
              <a:t>: Cuando se carece de acceso a la alimentación, la vivienda, la salud o la escolarización. Según la ONU: ingresos de menos de 60 euros al mes por persona en los </a:t>
            </a:r>
            <a:r>
              <a:rPr lang="es-ES_tradnl" sz="2400" b="1" dirty="0" smtClean="0">
                <a:effectLst/>
              </a:rPr>
              <a:t>países ricos</a:t>
            </a:r>
            <a:r>
              <a:rPr lang="es-ES_tradnl" sz="2400" dirty="0" smtClean="0">
                <a:effectLst/>
              </a:rPr>
              <a:t>. En España este tipo de pobreza está extinguida (según la ONU, en 2012, un 0,4% de la población).</a:t>
            </a:r>
          </a:p>
          <a:p>
            <a:pPr lvl="1">
              <a:lnSpc>
                <a:spcPct val="80000"/>
              </a:lnSpc>
            </a:pPr>
            <a:endParaRPr lang="es-ES_tradnl" sz="2400" dirty="0" smtClean="0">
              <a:effectLst/>
            </a:endParaRPr>
          </a:p>
          <a:p>
            <a:pPr lvl="1">
              <a:lnSpc>
                <a:spcPct val="80000"/>
              </a:lnSpc>
            </a:pPr>
            <a:r>
              <a:rPr lang="es-ES_tradnl" sz="2400" b="1" dirty="0" smtClean="0">
                <a:effectLst/>
              </a:rPr>
              <a:t>Pobreza Relativa</a:t>
            </a:r>
            <a:r>
              <a:rPr lang="es-ES_tradnl" sz="2400" dirty="0" smtClean="0">
                <a:effectLst/>
              </a:rPr>
              <a:t>: Cuando no se tiene un nivel de ingresos suficiente para alcanzar el estándar de vida medio en un determinado país. Esto es lo que se asocia con el concepto de “riesgo de exclusión social”.</a:t>
            </a:r>
            <a:endParaRPr lang="es-ES" sz="2400" dirty="0" smtClean="0">
              <a:effectLst/>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rrowheads="1"/>
          </p:cNvSpPr>
          <p:nvPr>
            <p:ph type="title"/>
          </p:nvPr>
        </p:nvSpPr>
        <p:spPr>
          <a:noFill/>
          <a:ln/>
        </p:spPr>
        <p:txBody>
          <a:bodyPr/>
          <a:lstStyle/>
          <a:p>
            <a:pPr algn="ctr"/>
            <a:r>
              <a:rPr lang="es-ES_tradnl" sz="3500" smtClean="0">
                <a:effectLst/>
              </a:rPr>
              <a:t>POBREZA</a:t>
            </a:r>
            <a:endParaRPr lang="es-ES" sz="3500" smtClean="0">
              <a:effectLst/>
            </a:endParaRPr>
          </a:p>
        </p:txBody>
      </p:sp>
      <p:sp>
        <p:nvSpPr>
          <p:cNvPr id="34819" name="Rectangle 3"/>
          <p:cNvSpPr>
            <a:spLocks noGrp="1" noRot="1" noChangeArrowheads="1"/>
          </p:cNvSpPr>
          <p:nvPr>
            <p:ph type="body" idx="1"/>
          </p:nvPr>
        </p:nvSpPr>
        <p:spPr>
          <a:xfrm>
            <a:off x="395288" y="1196752"/>
            <a:ext cx="8450262" cy="5327873"/>
          </a:xfrm>
          <a:noFill/>
          <a:ln/>
        </p:spPr>
        <p:txBody>
          <a:bodyPr/>
          <a:lstStyle/>
          <a:p>
            <a:pPr>
              <a:lnSpc>
                <a:spcPct val="80000"/>
              </a:lnSpc>
            </a:pPr>
            <a:r>
              <a:rPr lang="es-ES_tradnl" sz="2800" dirty="0" smtClean="0">
                <a:effectLst/>
              </a:rPr>
              <a:t>Criterios para determinar el umbral de la pobreza en España (Fuentes: Eurostat, INE).</a:t>
            </a:r>
          </a:p>
          <a:p>
            <a:pPr>
              <a:lnSpc>
                <a:spcPct val="80000"/>
              </a:lnSpc>
            </a:pPr>
            <a:endParaRPr lang="es-ES_tradnl" sz="2800" dirty="0" smtClean="0">
              <a:effectLst/>
            </a:endParaRPr>
          </a:p>
          <a:p>
            <a:pPr lvl="1">
              <a:lnSpc>
                <a:spcPct val="80000"/>
              </a:lnSpc>
            </a:pPr>
            <a:r>
              <a:rPr lang="es-ES_tradnl" sz="1800" dirty="0" smtClean="0">
                <a:effectLst/>
              </a:rPr>
              <a:t>Tener una renta por debajo del umbral de la pobreza. Se define, no por una cifra absoluta en euros constantes, con validez para todos los países.</a:t>
            </a:r>
          </a:p>
          <a:p>
            <a:pPr lvl="1">
              <a:lnSpc>
                <a:spcPct val="80000"/>
              </a:lnSpc>
            </a:pPr>
            <a:endParaRPr lang="es-ES_tradnl" sz="1800" dirty="0" smtClean="0">
              <a:effectLst/>
            </a:endParaRPr>
          </a:p>
          <a:p>
            <a:pPr lvl="1">
              <a:lnSpc>
                <a:spcPct val="80000"/>
              </a:lnSpc>
            </a:pPr>
            <a:r>
              <a:rPr lang="es-ES_tradnl" sz="1800" dirty="0" smtClean="0">
                <a:effectLst/>
              </a:rPr>
              <a:t>Se define por un porcentaje. Es el 60% de la renta mediana de un país. En España (2013) ese umbral se calcula en un ingreso </a:t>
            </a:r>
            <a:r>
              <a:rPr lang="es-ES_tradnl" sz="1800" b="1" dirty="0" smtClean="0">
                <a:effectLst/>
              </a:rPr>
              <a:t>declarado </a:t>
            </a:r>
            <a:r>
              <a:rPr lang="es-ES_tradnl" sz="1800" dirty="0" smtClean="0">
                <a:effectLst/>
              </a:rPr>
              <a:t>de 9.300 euros para un hogar unipersonal y de 19.600 euros para un hogar con dos adultos y dos hijos.</a:t>
            </a:r>
          </a:p>
          <a:p>
            <a:pPr lvl="1">
              <a:lnSpc>
                <a:spcPct val="80000"/>
              </a:lnSpc>
            </a:pPr>
            <a:endParaRPr lang="es-ES_tradnl" sz="1800" dirty="0" smtClean="0">
              <a:effectLst/>
            </a:endParaRPr>
          </a:p>
          <a:p>
            <a:pPr lvl="1">
              <a:lnSpc>
                <a:spcPct val="80000"/>
              </a:lnSpc>
            </a:pPr>
            <a:r>
              <a:rPr lang="es-ES_tradnl" sz="1800" dirty="0" smtClean="0">
                <a:effectLst/>
              </a:rPr>
              <a:t>Esta medida no contabiliza los ahorros habidos durante años anteriores –antes de perder el trabajo- ni, por supuesto, ingresos no declarados. Ni tampoco los bienes muebles o inmuebles en régimen de propiedad. Ni siquiera las prestaciones sociales recibidas sin contribución equivalente (porque esas rentas están exentas de tributación por IRPF).</a:t>
            </a:r>
          </a:p>
          <a:p>
            <a:pPr lvl="1">
              <a:lnSpc>
                <a:spcPct val="80000"/>
              </a:lnSpc>
            </a:pPr>
            <a:endParaRPr lang="es-ES_tradnl" sz="1800" dirty="0" smtClean="0">
              <a:effectLst/>
            </a:endParaRPr>
          </a:p>
          <a:p>
            <a:pPr lvl="1">
              <a:lnSpc>
                <a:spcPct val="80000"/>
              </a:lnSpc>
            </a:pPr>
            <a:r>
              <a:rPr lang="es-ES_tradnl" sz="1800" dirty="0" smtClean="0">
                <a:effectLst/>
              </a:rPr>
              <a:t>Y, al tratarse de un porcentaje, sólo es válido para España. En Alemania el umbral sería más alto y en Níger, Corea del Norte o Afganistán, ni existe este concepto.</a:t>
            </a:r>
          </a:p>
          <a:p>
            <a:pPr lvl="2">
              <a:lnSpc>
                <a:spcPct val="80000"/>
              </a:lnSpc>
              <a:buFont typeface="Wingdings" pitchFamily="2" charset="2"/>
              <a:buNone/>
            </a:pPr>
            <a:endParaRPr lang="es-ES" sz="2000" dirty="0" smtClean="0">
              <a:effectLst/>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noFill/>
          <a:ln/>
        </p:spPr>
        <p:txBody>
          <a:bodyPr/>
          <a:lstStyle/>
          <a:p>
            <a:pPr algn="ctr"/>
            <a:r>
              <a:rPr lang="es-ES_tradnl" sz="3500" smtClean="0">
                <a:effectLst/>
              </a:rPr>
              <a:t>POBREZA</a:t>
            </a:r>
            <a:endParaRPr lang="es-ES" sz="3500" smtClean="0">
              <a:effectLst/>
            </a:endParaRPr>
          </a:p>
        </p:txBody>
      </p:sp>
      <p:sp>
        <p:nvSpPr>
          <p:cNvPr id="35843" name="Rectangle 3"/>
          <p:cNvSpPr>
            <a:spLocks noGrp="1" noRot="1" noChangeArrowheads="1"/>
          </p:cNvSpPr>
          <p:nvPr>
            <p:ph type="body" idx="1"/>
          </p:nvPr>
        </p:nvSpPr>
        <p:spPr>
          <a:xfrm>
            <a:off x="107950" y="1412875"/>
            <a:ext cx="8928100" cy="5184775"/>
          </a:xfrm>
          <a:noFill/>
          <a:ln/>
        </p:spPr>
        <p:txBody>
          <a:bodyPr/>
          <a:lstStyle/>
          <a:p>
            <a:pPr>
              <a:lnSpc>
                <a:spcPct val="90000"/>
              </a:lnSpc>
            </a:pPr>
            <a:r>
              <a:rPr lang="es-ES_tradnl" sz="2100" dirty="0" smtClean="0">
                <a:effectLst/>
              </a:rPr>
              <a:t>Criterios para determinar el umbral de la pobreza en España (Fuentes: Eurostat, INE). Hay otro criterio cualitativo: el de </a:t>
            </a:r>
            <a:r>
              <a:rPr lang="es-ES_tradnl" sz="2100" b="1" dirty="0" smtClean="0">
                <a:effectLst/>
              </a:rPr>
              <a:t>Privación Material Severa. </a:t>
            </a:r>
          </a:p>
          <a:p>
            <a:pPr>
              <a:lnSpc>
                <a:spcPct val="90000"/>
              </a:lnSpc>
            </a:pPr>
            <a:r>
              <a:rPr lang="es-ES_tradnl" sz="2100" dirty="0" smtClean="0">
                <a:effectLst/>
              </a:rPr>
              <a:t>Se entiende que una familia está en esa situación, independientemente del criterio anterior, si no cumple al menos cuatro de estos nueve criterios:</a:t>
            </a:r>
          </a:p>
          <a:p>
            <a:pPr lvl="1">
              <a:lnSpc>
                <a:spcPct val="90000"/>
              </a:lnSpc>
            </a:pPr>
            <a:r>
              <a:rPr lang="es-ES_tradnl" sz="1900" b="1" dirty="0" smtClean="0">
                <a:effectLst/>
              </a:rPr>
              <a:t>1. Pago de Hipoteca, Alquiler, Facturas de Electricidad y/o Gas.</a:t>
            </a:r>
          </a:p>
          <a:p>
            <a:pPr lvl="1">
              <a:lnSpc>
                <a:spcPct val="90000"/>
              </a:lnSpc>
            </a:pPr>
            <a:r>
              <a:rPr lang="es-ES_tradnl" sz="1900" b="1" dirty="0" smtClean="0">
                <a:effectLst/>
              </a:rPr>
              <a:t>2. Una semana al año de vacaciones fuera del hogar familiar.</a:t>
            </a:r>
          </a:p>
          <a:p>
            <a:pPr lvl="1">
              <a:lnSpc>
                <a:spcPct val="90000"/>
              </a:lnSpc>
            </a:pPr>
            <a:r>
              <a:rPr lang="es-ES_tradnl" sz="1900" b="1" dirty="0" smtClean="0">
                <a:effectLst/>
              </a:rPr>
              <a:t>3. Consumo de carne o pescado al menos una vez cada dos días.</a:t>
            </a:r>
          </a:p>
          <a:p>
            <a:pPr lvl="2">
              <a:lnSpc>
                <a:spcPct val="90000"/>
              </a:lnSpc>
            </a:pPr>
            <a:r>
              <a:rPr lang="es-ES_tradnl" sz="1500" b="1" dirty="0" smtClean="0">
                <a:effectLst/>
              </a:rPr>
              <a:t>Esto afecta al 3,3% de todos los hogares en 2014 (Eurostat).</a:t>
            </a:r>
          </a:p>
          <a:p>
            <a:pPr lvl="1">
              <a:lnSpc>
                <a:spcPct val="90000"/>
              </a:lnSpc>
            </a:pPr>
            <a:r>
              <a:rPr lang="es-ES_tradnl" sz="1900" b="1" dirty="0" smtClean="0">
                <a:effectLst/>
              </a:rPr>
              <a:t>4. Imprevistos: 775 euros en un hogar unifamiliar y 1.633 euros en hogares con dos adultos y dos menores.</a:t>
            </a:r>
          </a:p>
          <a:p>
            <a:pPr lvl="1">
              <a:lnSpc>
                <a:spcPct val="90000"/>
              </a:lnSpc>
            </a:pPr>
            <a:r>
              <a:rPr lang="es-ES_tradnl" sz="1900" b="1" dirty="0" smtClean="0">
                <a:effectLst/>
              </a:rPr>
              <a:t>5. Teléfono Fijo o Móvil.</a:t>
            </a:r>
          </a:p>
          <a:p>
            <a:pPr lvl="1">
              <a:lnSpc>
                <a:spcPct val="90000"/>
              </a:lnSpc>
            </a:pPr>
            <a:r>
              <a:rPr lang="es-ES_tradnl" sz="1900" b="1" dirty="0" smtClean="0">
                <a:effectLst/>
              </a:rPr>
              <a:t>6. Televisión en Color.</a:t>
            </a:r>
          </a:p>
          <a:p>
            <a:pPr lvl="1">
              <a:lnSpc>
                <a:spcPct val="90000"/>
              </a:lnSpc>
            </a:pPr>
            <a:r>
              <a:rPr lang="es-ES_tradnl" sz="1900" b="1" dirty="0" smtClean="0">
                <a:effectLst/>
              </a:rPr>
              <a:t>7. Lavadora.</a:t>
            </a:r>
          </a:p>
          <a:p>
            <a:pPr lvl="1">
              <a:lnSpc>
                <a:spcPct val="90000"/>
              </a:lnSpc>
            </a:pPr>
            <a:r>
              <a:rPr lang="es-ES_tradnl" sz="1900" b="1" dirty="0" smtClean="0">
                <a:effectLst/>
              </a:rPr>
              <a:t>8. Automóvil.</a:t>
            </a:r>
          </a:p>
          <a:p>
            <a:pPr lvl="1">
              <a:lnSpc>
                <a:spcPct val="90000"/>
              </a:lnSpc>
            </a:pPr>
            <a:r>
              <a:rPr lang="es-ES_tradnl" sz="1900" b="1" dirty="0" smtClean="0">
                <a:effectLst/>
              </a:rPr>
              <a:t>9. Climatización del hogar frente al frío y al calor.</a:t>
            </a:r>
          </a:p>
          <a:p>
            <a:pPr lvl="1">
              <a:lnSpc>
                <a:spcPct val="90000"/>
              </a:lnSpc>
            </a:pPr>
            <a:endParaRPr lang="es-ES_tradnl" sz="1900" dirty="0" smtClean="0">
              <a:effectLst/>
            </a:endParaRPr>
          </a:p>
          <a:p>
            <a:pPr>
              <a:lnSpc>
                <a:spcPct val="90000"/>
              </a:lnSpc>
            </a:pPr>
            <a:endParaRPr lang="es-ES" sz="2100" dirty="0" smtClean="0">
              <a:effectLst/>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a:noFill/>
          <a:ln/>
        </p:spPr>
        <p:txBody>
          <a:bodyPr/>
          <a:lstStyle/>
          <a:p>
            <a:pPr algn="ctr"/>
            <a:r>
              <a:rPr lang="es-ES_tradnl" sz="3500" smtClean="0">
                <a:effectLst/>
              </a:rPr>
              <a:t>POBREZA</a:t>
            </a:r>
            <a:endParaRPr lang="es-ES" sz="3500" smtClean="0">
              <a:effectLst/>
            </a:endParaRPr>
          </a:p>
        </p:txBody>
      </p:sp>
      <p:sp>
        <p:nvSpPr>
          <p:cNvPr id="36867" name="Rectangle 3"/>
          <p:cNvSpPr>
            <a:spLocks noGrp="1" noRot="1" noChangeArrowheads="1"/>
          </p:cNvSpPr>
          <p:nvPr>
            <p:ph type="body" idx="1"/>
          </p:nvPr>
        </p:nvSpPr>
        <p:spPr>
          <a:xfrm>
            <a:off x="323850" y="1268413"/>
            <a:ext cx="8521700" cy="5329237"/>
          </a:xfrm>
          <a:noFill/>
          <a:ln/>
        </p:spPr>
        <p:txBody>
          <a:bodyPr/>
          <a:lstStyle/>
          <a:p>
            <a:r>
              <a:rPr lang="es-ES_tradnl" sz="2100" dirty="0" smtClean="0">
                <a:effectLst/>
              </a:rPr>
              <a:t>Criterios para determinar el umbral de la pobreza en España (Fuentes: Eurostat, INE). Hay otro criterio cualitativo, independiente de los otros dos: el de </a:t>
            </a:r>
            <a:r>
              <a:rPr lang="es-ES_tradnl" sz="2100" b="1" dirty="0" smtClean="0">
                <a:effectLst/>
              </a:rPr>
              <a:t>Baja Densidad de Empleo en el Hogar. </a:t>
            </a:r>
          </a:p>
          <a:p>
            <a:endParaRPr lang="es-ES_tradnl" sz="2100" b="1" dirty="0" smtClean="0">
              <a:effectLst/>
            </a:endParaRPr>
          </a:p>
          <a:p>
            <a:pPr lvl="1"/>
            <a:r>
              <a:rPr lang="es-ES_tradnl" sz="1900" b="1" dirty="0" smtClean="0">
                <a:effectLst/>
              </a:rPr>
              <a:t>Ocurre cuando los componentes de una familia entre 18 y 59 años declaran trabajar menos del 20% de los meses que podrían hacerlo.</a:t>
            </a:r>
          </a:p>
          <a:p>
            <a:pPr lvl="1"/>
            <a:endParaRPr lang="es-ES_tradnl" sz="1900" b="1" dirty="0" smtClean="0">
              <a:effectLst/>
            </a:endParaRPr>
          </a:p>
          <a:p>
            <a:pPr lvl="1"/>
            <a:r>
              <a:rPr lang="es-ES_tradnl" sz="1900" b="1" dirty="0" smtClean="0">
                <a:effectLst/>
              </a:rPr>
              <a:t>Hogar unifamiliar: una persona que declara trabajar menos de 2,4 meses al año.</a:t>
            </a:r>
          </a:p>
          <a:p>
            <a:pPr lvl="1"/>
            <a:endParaRPr lang="es-ES_tradnl" sz="1900" b="1" dirty="0" smtClean="0">
              <a:effectLst/>
            </a:endParaRPr>
          </a:p>
          <a:p>
            <a:pPr lvl="1"/>
            <a:r>
              <a:rPr lang="es-ES_tradnl" sz="1900" b="1" dirty="0" smtClean="0">
                <a:effectLst/>
              </a:rPr>
              <a:t>Hogar con dos adultos: menos de 4,8 meses entre ambos.</a:t>
            </a:r>
          </a:p>
          <a:p>
            <a:pPr lvl="1"/>
            <a:endParaRPr lang="es-ES_tradnl" sz="1900" b="1" dirty="0" smtClean="0">
              <a:effectLst/>
            </a:endParaRPr>
          </a:p>
          <a:p>
            <a:pPr lvl="1"/>
            <a:r>
              <a:rPr lang="es-ES_tradnl" sz="1900" b="1" dirty="0" smtClean="0">
                <a:effectLst/>
              </a:rPr>
              <a:t>La estadística incluye la población inactiva y no distingue en cuanto a la voluntariedad o no de la situación.</a:t>
            </a:r>
          </a:p>
          <a:p>
            <a:pPr lvl="1"/>
            <a:endParaRPr lang="es-ES_tradnl" sz="1900" b="1" dirty="0" smtClean="0">
              <a:effectLst/>
            </a:endParaRPr>
          </a:p>
          <a:p>
            <a:pPr lvl="1"/>
            <a:endParaRPr lang="es-ES_tradnl" sz="1900" b="1" dirty="0" smtClean="0">
              <a:effectLst/>
            </a:endParaRPr>
          </a:p>
          <a:p>
            <a:endParaRPr lang="es-ES" sz="2800" dirty="0" smtClean="0">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90600" y="1196752"/>
            <a:ext cx="7772400" cy="2444973"/>
          </a:xfrm>
        </p:spPr>
        <p:txBody>
          <a:bodyPr/>
          <a:lstStyle/>
          <a:p>
            <a:pPr eaLnBrk="1" hangingPunct="1">
              <a:defRPr/>
            </a:pPr>
            <a:r>
              <a:rPr lang="es-ES_tradnl" dirty="0" smtClean="0"/>
              <a:t>LA GLOBALIZACIÓN ECONÓMICA</a:t>
            </a:r>
            <a:endParaRPr lang="es-ES" dirty="0"/>
          </a:p>
        </p:txBody>
      </p:sp>
      <p:sp>
        <p:nvSpPr>
          <p:cNvPr id="2051" name="Rectangle 3"/>
          <p:cNvSpPr>
            <a:spLocks noGrp="1" noChangeArrowheads="1"/>
          </p:cNvSpPr>
          <p:nvPr>
            <p:ph type="subTitle" idx="1"/>
          </p:nvPr>
        </p:nvSpPr>
        <p:spPr/>
        <p:txBody>
          <a:bodyPr/>
          <a:lstStyle/>
          <a:p>
            <a:pPr eaLnBrk="1" hangingPunct="1">
              <a:defRPr/>
            </a:pPr>
            <a:r>
              <a:rPr lang="es-ES_tradnl"/>
              <a:t>Tema </a:t>
            </a:r>
            <a:r>
              <a:rPr lang="es-ES_tradnl" dirty="0" smtClean="0"/>
              <a:t>2</a:t>
            </a:r>
            <a:endParaRPr lang="es-ES_tradnl" dirty="0"/>
          </a:p>
          <a:p>
            <a:pPr eaLnBrk="1" hangingPunct="1">
              <a:defRPr/>
            </a:pPr>
            <a:endParaRPr lang="es-E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096293"/>
          </a:xfrm>
        </p:spPr>
        <p:txBody>
          <a:bodyPr/>
          <a:lstStyle/>
          <a:p>
            <a:pPr algn="ctr"/>
            <a:r>
              <a:rPr lang="es-ES" dirty="0" smtClean="0"/>
              <a:t>CORRUPCIÓN</a:t>
            </a:r>
            <a:endParaRPr lang="es-ES" dirty="0"/>
          </a:p>
        </p:txBody>
      </p:sp>
      <p:sp>
        <p:nvSpPr>
          <p:cNvPr id="3" name="2 Marcador de contenido"/>
          <p:cNvSpPr>
            <a:spLocks noGrp="1"/>
          </p:cNvSpPr>
          <p:nvPr>
            <p:ph idx="1"/>
          </p:nvPr>
        </p:nvSpPr>
        <p:spPr>
          <a:xfrm>
            <a:off x="179512" y="1124744"/>
            <a:ext cx="8964488" cy="5544616"/>
          </a:xfrm>
        </p:spPr>
        <p:txBody>
          <a:bodyPr/>
          <a:lstStyle/>
          <a:p>
            <a:r>
              <a:rPr lang="es-ES" sz="2600" dirty="0" smtClean="0"/>
              <a:t>Existe la percepción de que en España la corrupción es “generalizada” o “sistémica”, pero, ¿qué dicen las cifras?</a:t>
            </a:r>
          </a:p>
          <a:p>
            <a:endParaRPr lang="es-ES" sz="2600" dirty="0" smtClean="0"/>
          </a:p>
          <a:p>
            <a:r>
              <a:rPr lang="es-ES" sz="2600" dirty="0" smtClean="0"/>
              <a:t>Cargos Públicos (“Políticos”) y Funcionarios:</a:t>
            </a:r>
          </a:p>
          <a:p>
            <a:pPr lvl="1"/>
            <a:r>
              <a:rPr lang="es-ES" sz="2600" dirty="0" smtClean="0"/>
              <a:t>77.107 cargos electos en España (INE, 2012).</a:t>
            </a:r>
          </a:p>
          <a:p>
            <a:pPr lvl="1"/>
            <a:r>
              <a:rPr lang="es-ES" sz="2600" dirty="0" smtClean="0"/>
              <a:t>Número de imputados (CGPJ, 2014): 752.</a:t>
            </a:r>
          </a:p>
          <a:p>
            <a:pPr lvl="1"/>
            <a:r>
              <a:rPr lang="es-ES" sz="2600" dirty="0" smtClean="0"/>
              <a:t>Número de condenados d. 2000 (CGPJ, 2014): 170.</a:t>
            </a:r>
          </a:p>
          <a:p>
            <a:pPr lvl="1"/>
            <a:r>
              <a:rPr lang="es-ES" sz="2600" dirty="0" smtClean="0"/>
              <a:t>De los 77.107 cargos electos, no tienen sueldo asignado 63.154.</a:t>
            </a:r>
          </a:p>
          <a:p>
            <a:pPr lvl="1"/>
            <a:r>
              <a:rPr lang="es-ES" sz="2600" dirty="0" smtClean="0"/>
              <a:t>Funcionarios de carrera implicados (incluyen Jueces): 148 (más del 90% arquitectos e interventores municipales). Nº Total: 1.596.916 (INE, 2010).</a:t>
            </a:r>
            <a:endParaRPr lang="es-ES" sz="2600"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024285"/>
          </a:xfrm>
        </p:spPr>
        <p:txBody>
          <a:bodyPr/>
          <a:lstStyle/>
          <a:p>
            <a:pPr algn="ctr"/>
            <a:r>
              <a:rPr lang="es-ES" dirty="0" smtClean="0"/>
              <a:t>CORRUPCIÓN</a:t>
            </a:r>
            <a:endParaRPr lang="es-ES" dirty="0"/>
          </a:p>
        </p:txBody>
      </p:sp>
      <p:sp>
        <p:nvSpPr>
          <p:cNvPr id="3" name="2 Marcador de contenido"/>
          <p:cNvSpPr>
            <a:spLocks noGrp="1"/>
          </p:cNvSpPr>
          <p:nvPr>
            <p:ph idx="1"/>
          </p:nvPr>
        </p:nvSpPr>
        <p:spPr>
          <a:xfrm>
            <a:off x="323528" y="1196752"/>
            <a:ext cx="8640960" cy="5472608"/>
          </a:xfrm>
        </p:spPr>
        <p:txBody>
          <a:bodyPr/>
          <a:lstStyle/>
          <a:p>
            <a:r>
              <a:rPr lang="es-ES" dirty="0" smtClean="0"/>
              <a:t>Más allá de las cifras, un dilema moral:</a:t>
            </a:r>
          </a:p>
          <a:p>
            <a:pPr lvl="1"/>
            <a:r>
              <a:rPr lang="es-ES" sz="2700" dirty="0" smtClean="0"/>
              <a:t>¿Son los políticos españoles una excepción, esto es, una casta corrupta superpuesta a una sociedad virtuosa?</a:t>
            </a:r>
          </a:p>
          <a:p>
            <a:pPr lvl="1"/>
            <a:r>
              <a:rPr lang="es-ES" sz="2700" dirty="0" smtClean="0"/>
              <a:t>¿O han sido extraídos y, por tanto, son un reflejo de los defectos (y de las virtudes) de la ciudadanía a la que representan?</a:t>
            </a:r>
          </a:p>
          <a:p>
            <a:pPr lvl="1"/>
            <a:r>
              <a:rPr lang="es-ES" sz="2700" dirty="0" smtClean="0"/>
              <a:t>Más aún, ¿la moral de los ciudadanos supone un freno a las iniquidades de sus representantes? O, por el contrario, ¿existen incentivos  y presiones “de abajo” para que un político se corrompa, prevarique o ignore la ley?</a:t>
            </a:r>
            <a:endParaRPr lang="es-ES" sz="2700"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560" y="1196752"/>
            <a:ext cx="7704856" cy="2444973"/>
          </a:xfrm>
        </p:spPr>
        <p:txBody>
          <a:bodyPr/>
          <a:lstStyle/>
          <a:p>
            <a:pPr eaLnBrk="1" hangingPunct="1">
              <a:defRPr/>
            </a:pPr>
            <a:r>
              <a:rPr lang="es-ES_tradnl" sz="4000" dirty="0" smtClean="0"/>
              <a:t>LAS PARADOJAS DE LA GLOBALIZACIÓN: </a:t>
            </a:r>
            <a:br>
              <a:rPr lang="es-ES_tradnl" sz="4000" dirty="0" smtClean="0"/>
            </a:br>
            <a:r>
              <a:rPr lang="es-ES_tradnl" sz="4000" dirty="0" smtClean="0"/>
              <a:t>EL CAMBIO Y SUS IMPUGNADORES</a:t>
            </a:r>
            <a:endParaRPr lang="es-ES" sz="4000" dirty="0"/>
          </a:p>
        </p:txBody>
      </p:sp>
      <p:sp>
        <p:nvSpPr>
          <p:cNvPr id="2051" name="Rectangle 3"/>
          <p:cNvSpPr>
            <a:spLocks noGrp="1" noChangeArrowheads="1"/>
          </p:cNvSpPr>
          <p:nvPr>
            <p:ph type="subTitle" idx="1"/>
          </p:nvPr>
        </p:nvSpPr>
        <p:spPr/>
        <p:txBody>
          <a:bodyPr/>
          <a:lstStyle/>
          <a:p>
            <a:pPr eaLnBrk="1" hangingPunct="1">
              <a:defRPr/>
            </a:pPr>
            <a:r>
              <a:rPr lang="es-ES_tradnl" dirty="0"/>
              <a:t>Tema </a:t>
            </a:r>
            <a:r>
              <a:rPr lang="es-ES_tradnl" dirty="0" smtClean="0"/>
              <a:t>6</a:t>
            </a:r>
            <a:endParaRPr lang="es-ES_tradnl" dirty="0"/>
          </a:p>
          <a:p>
            <a:pPr eaLnBrk="1" hangingPunct="1">
              <a:defRPr/>
            </a:pPr>
            <a:endParaRPr lang="es-ES"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44475"/>
            <a:ext cx="8784976" cy="736253"/>
          </a:xfrm>
        </p:spPr>
        <p:txBody>
          <a:bodyPr/>
          <a:lstStyle/>
          <a:p>
            <a:pPr algn="ctr"/>
            <a:r>
              <a:rPr lang="es-ES" dirty="0" smtClean="0"/>
              <a:t>EL NACIONALISMO</a:t>
            </a:r>
            <a:endParaRPr lang="es-ES" dirty="0"/>
          </a:p>
        </p:txBody>
      </p:sp>
      <p:sp>
        <p:nvSpPr>
          <p:cNvPr id="3" name="2 Marcador de contenido"/>
          <p:cNvSpPr>
            <a:spLocks noGrp="1"/>
          </p:cNvSpPr>
          <p:nvPr>
            <p:ph idx="1"/>
          </p:nvPr>
        </p:nvSpPr>
        <p:spPr>
          <a:xfrm>
            <a:off x="0" y="908720"/>
            <a:ext cx="9144000" cy="5760640"/>
          </a:xfrm>
        </p:spPr>
        <p:txBody>
          <a:bodyPr/>
          <a:lstStyle/>
          <a:p>
            <a:pPr marL="548640" lvl="2" indent="-274320">
              <a:buClr>
                <a:schemeClr val="accent3"/>
              </a:buClr>
              <a:buSzPct val="95000"/>
            </a:pPr>
            <a:r>
              <a:rPr lang="es-ES_tradnl" sz="2500" dirty="0" smtClean="0"/>
              <a:t>Concepto de nación:</a:t>
            </a:r>
          </a:p>
          <a:p>
            <a:pPr marL="822960" lvl="3" indent="-274320" algn="just">
              <a:buSzPct val="95000"/>
            </a:pPr>
            <a:endParaRPr lang="es-ES_tradnl" sz="1800" dirty="0" smtClean="0"/>
          </a:p>
          <a:p>
            <a:pPr marL="822960" lvl="3" indent="-274320" algn="just">
              <a:buSzPct val="95000"/>
            </a:pPr>
            <a:r>
              <a:rPr lang="es-ES_tradnl" sz="2100" dirty="0" smtClean="0"/>
              <a:t>Durante el siglo XVIII, la palabra “nación” adquiere una acepción actualizada. Antes simplemente aludía al lugar de nacimiento. Ahora mantiene ese significado pero identificando “lugar de nacimiento” con una “nación constituida”.</a:t>
            </a:r>
          </a:p>
          <a:p>
            <a:pPr marL="822960" lvl="3" indent="-274320" algn="just">
              <a:buSzPct val="95000"/>
            </a:pPr>
            <a:endParaRPr lang="es-ES_tradnl" sz="2100" dirty="0" smtClean="0"/>
          </a:p>
          <a:p>
            <a:pPr marL="822960" lvl="3" indent="-274320" algn="just">
              <a:buSzPct val="95000"/>
            </a:pPr>
            <a:r>
              <a:rPr lang="es-ES_tradnl" sz="2100" dirty="0" smtClean="0"/>
              <a:t>¿Qué acepciones adquiere? Normalmente, nación indica un grupo humano regido por un mismo gobierno o sistema de gobierno y, asimismo, alude al territorio sobre el que ese grupo humano –o su gobierno– ejercita la soberanía. </a:t>
            </a:r>
          </a:p>
          <a:p>
            <a:pPr marL="822960" lvl="3" indent="-274320" algn="just">
              <a:buSzPct val="95000"/>
            </a:pPr>
            <a:endParaRPr lang="es-ES_tradnl" sz="2100" dirty="0" smtClean="0"/>
          </a:p>
          <a:p>
            <a:pPr marL="822960" lvl="3" indent="-274320" algn="just">
              <a:buSzPct val="95000"/>
            </a:pPr>
            <a:r>
              <a:rPr lang="es-ES_tradnl" sz="2100" dirty="0" smtClean="0"/>
              <a:t>La palabra tomó carta de naturaleza especialmente en países como Francia y España que adoptaron, desde muy pronto, Constituciones liberales que transferían la soberanía del Rey al conjunto de sus ciudadanos. Vid. Título I de la Constitución de 1812.</a:t>
            </a:r>
          </a:p>
          <a:p>
            <a:endParaRPr lang="es-ES" dirty="0" smtClean="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44475"/>
            <a:ext cx="8784976" cy="736253"/>
          </a:xfrm>
        </p:spPr>
        <p:txBody>
          <a:bodyPr/>
          <a:lstStyle/>
          <a:p>
            <a:pPr algn="ctr"/>
            <a:r>
              <a:rPr lang="es-ES" dirty="0" smtClean="0"/>
              <a:t>EL NACIONALISMO</a:t>
            </a:r>
            <a:endParaRPr lang="es-ES" dirty="0"/>
          </a:p>
        </p:txBody>
      </p:sp>
      <p:sp>
        <p:nvSpPr>
          <p:cNvPr id="3" name="2 Marcador de contenido"/>
          <p:cNvSpPr>
            <a:spLocks noGrp="1"/>
          </p:cNvSpPr>
          <p:nvPr>
            <p:ph idx="1"/>
          </p:nvPr>
        </p:nvSpPr>
        <p:spPr>
          <a:xfrm>
            <a:off x="0" y="908720"/>
            <a:ext cx="9144000" cy="5760640"/>
          </a:xfrm>
        </p:spPr>
        <p:txBody>
          <a:bodyPr/>
          <a:lstStyle/>
          <a:p>
            <a:pPr marL="548640" lvl="2" indent="-274320">
              <a:buClr>
                <a:schemeClr val="accent3"/>
              </a:buClr>
              <a:buSzPct val="95000"/>
            </a:pPr>
            <a:r>
              <a:rPr lang="es-ES_tradnl" sz="2500" dirty="0" smtClean="0"/>
              <a:t>Concepto de nación:</a:t>
            </a:r>
          </a:p>
          <a:p>
            <a:pPr marL="822960" lvl="3" indent="-274320" algn="just">
              <a:buSzPct val="95000"/>
            </a:pPr>
            <a:r>
              <a:rPr lang="es-ES_tradnl" sz="1900" dirty="0" smtClean="0"/>
              <a:t>Los nuevos regímenes liberales supusieron la creación de los </a:t>
            </a:r>
            <a:r>
              <a:rPr lang="es-ES_tradnl" sz="1900" b="1" dirty="0" smtClean="0"/>
              <a:t>modernos Estados-Nación</a:t>
            </a:r>
            <a:r>
              <a:rPr lang="es-ES_tradnl" sz="1900" dirty="0" smtClean="0"/>
              <a:t>. </a:t>
            </a:r>
          </a:p>
          <a:p>
            <a:pPr marL="822960" lvl="3" indent="-274320" algn="just">
              <a:buSzPct val="95000"/>
            </a:pPr>
            <a:endParaRPr lang="es-ES_tradnl" sz="1900" dirty="0" smtClean="0"/>
          </a:p>
          <a:p>
            <a:pPr marL="822960" lvl="3" indent="-274320" algn="just">
              <a:buSzPct val="95000"/>
            </a:pPr>
            <a:r>
              <a:rPr lang="es-ES_tradnl" sz="1900" dirty="0" smtClean="0"/>
              <a:t>También del sentimiento patriótico moderno a partir de la reinvención de la </a:t>
            </a:r>
            <a:r>
              <a:rPr lang="es-ES_tradnl" sz="1900" b="1" dirty="0" smtClean="0"/>
              <a:t>Patria </a:t>
            </a:r>
            <a:r>
              <a:rPr lang="es-ES_tradnl" sz="1900" dirty="0" smtClean="0"/>
              <a:t>(la tierra de los antepasados) constituida jurídicamente como un Estado-Nación al que los individuos se </a:t>
            </a:r>
            <a:r>
              <a:rPr lang="es-ES_tradnl" sz="1900" b="1" dirty="0" smtClean="0"/>
              <a:t>sienten</a:t>
            </a:r>
            <a:r>
              <a:rPr lang="es-ES_tradnl" sz="1900" dirty="0" smtClean="0"/>
              <a:t> ligados por vínculos afectivos de carácter subjetivo. La Patria actúa como depositaria de la lealtad cívica. </a:t>
            </a:r>
          </a:p>
          <a:p>
            <a:pPr marL="822960" lvl="3" indent="-274320" algn="just">
              <a:buSzPct val="95000"/>
            </a:pPr>
            <a:endParaRPr lang="es-ES_tradnl" sz="1900" dirty="0" smtClean="0"/>
          </a:p>
          <a:p>
            <a:pPr marL="822960" lvl="3" indent="-274320" algn="just">
              <a:buSzPct val="95000"/>
            </a:pPr>
            <a:r>
              <a:rPr lang="es-ES_tradnl" sz="1900" dirty="0" smtClean="0"/>
              <a:t>Con la Patria, los liberales abolían los viejos lazos </a:t>
            </a:r>
            <a:r>
              <a:rPr lang="es-ES_tradnl" sz="1900" dirty="0" err="1" smtClean="0"/>
              <a:t>vasalláticos</a:t>
            </a:r>
            <a:r>
              <a:rPr lang="es-ES_tradnl" sz="1900" dirty="0" smtClean="0"/>
              <a:t> de fidelidad puramente personal al Rey o a la aristocracia propios del Antiguo Régimen. En España, esto fue patente durante la Guerra de la Independencia (1808) y tuvo notables expresiones literarias (“Episodios Nacionales” de Galdós). </a:t>
            </a:r>
          </a:p>
          <a:p>
            <a:pPr marL="822960" lvl="3" indent="-274320" algn="just">
              <a:buSzPct val="95000"/>
            </a:pPr>
            <a:endParaRPr lang="es-ES_tradnl" sz="1900" dirty="0" smtClean="0"/>
          </a:p>
          <a:p>
            <a:pPr marL="822960" lvl="3" indent="-274320" algn="just">
              <a:buSzPct val="95000"/>
            </a:pPr>
            <a:r>
              <a:rPr lang="es-ES_tradnl" sz="1900" dirty="0" smtClean="0"/>
              <a:t>Este es el significado con que se emplea hoy la palabra “nación” en las Constituciones liberal-democráticas y en las ciencias histórica, jurídica y política.</a:t>
            </a:r>
          </a:p>
          <a:p>
            <a:pPr marL="822960" lvl="3" indent="-274320" algn="just">
              <a:buSzPct val="95000"/>
            </a:pPr>
            <a:endParaRPr lang="es-ES_tradnl" sz="1800" dirty="0" smtClean="0"/>
          </a:p>
          <a:p>
            <a:endParaRPr lang="es-ES" dirty="0" smtClean="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44475"/>
            <a:ext cx="8784976" cy="736253"/>
          </a:xfrm>
        </p:spPr>
        <p:txBody>
          <a:bodyPr/>
          <a:lstStyle/>
          <a:p>
            <a:pPr algn="ctr"/>
            <a:r>
              <a:rPr lang="es-ES" dirty="0" smtClean="0"/>
              <a:t>EL NACIONALISMO</a:t>
            </a:r>
            <a:endParaRPr lang="es-ES" dirty="0"/>
          </a:p>
        </p:txBody>
      </p:sp>
      <p:sp>
        <p:nvSpPr>
          <p:cNvPr id="3" name="2 Marcador de contenido"/>
          <p:cNvSpPr>
            <a:spLocks noGrp="1"/>
          </p:cNvSpPr>
          <p:nvPr>
            <p:ph idx="1"/>
          </p:nvPr>
        </p:nvSpPr>
        <p:spPr>
          <a:xfrm>
            <a:off x="0" y="908720"/>
            <a:ext cx="9144000" cy="5760640"/>
          </a:xfrm>
        </p:spPr>
        <p:txBody>
          <a:bodyPr/>
          <a:lstStyle/>
          <a:p>
            <a:pPr marL="548640" lvl="2" indent="-274320">
              <a:buClr>
                <a:schemeClr val="accent3"/>
              </a:buClr>
              <a:buSzPct val="95000"/>
            </a:pPr>
            <a:r>
              <a:rPr lang="es-ES_tradnl" sz="2500" dirty="0" smtClean="0"/>
              <a:t>Concepto de nación:</a:t>
            </a:r>
          </a:p>
          <a:p>
            <a:pPr marL="822960" lvl="3" indent="-274320" algn="just">
              <a:buSzPct val="95000"/>
            </a:pPr>
            <a:endParaRPr lang="es-ES_tradnl" sz="1800" dirty="0" smtClean="0"/>
          </a:p>
          <a:p>
            <a:pPr marL="822960" lvl="3" indent="-274320" algn="just">
              <a:buSzPct val="95000"/>
            </a:pPr>
            <a:r>
              <a:rPr lang="es-ES_tradnl" sz="2100" dirty="0" smtClean="0"/>
              <a:t>Determinados filósofos prusianos partidarios de la unificación de una entidad política inexistente (“Alemania”) otorgarán a la palabra “nación” el significado de “grupo humano” con un mismo origen étnico, que hablan un mismo idioma y comparten una tradición común. </a:t>
            </a:r>
          </a:p>
          <a:p>
            <a:pPr marL="822960" lvl="3" indent="-274320" algn="just">
              <a:buSzPct val="95000"/>
            </a:pPr>
            <a:endParaRPr lang="es-ES_tradnl" sz="2100" dirty="0" smtClean="0"/>
          </a:p>
          <a:p>
            <a:pPr marL="822960" lvl="3" indent="-274320" algn="just">
              <a:buSzPct val="95000"/>
            </a:pPr>
            <a:r>
              <a:rPr lang="es-ES_tradnl" sz="2100" dirty="0" smtClean="0"/>
              <a:t>Esta formulación fue útil para los movimientos políticos que en Europa reivindicaron la unión o separación de otros grupos humanos a costa de las fronteras de los antiguos Estados heredados de la Edad Moderna. </a:t>
            </a:r>
          </a:p>
          <a:p>
            <a:pPr marL="822960" lvl="3" indent="-274320" algn="just">
              <a:buSzPct val="95000"/>
            </a:pPr>
            <a:endParaRPr lang="es-ES_tradnl" sz="2100" dirty="0" smtClean="0"/>
          </a:p>
          <a:p>
            <a:pPr marL="822960" lvl="3" indent="-274320" algn="just">
              <a:buSzPct val="95000"/>
            </a:pPr>
            <a:r>
              <a:rPr lang="es-ES_tradnl" sz="2100" dirty="0" smtClean="0"/>
              <a:t>Supuso, por tanto, la creación de la ideología </a:t>
            </a:r>
            <a:r>
              <a:rPr lang="es-ES_tradnl" sz="2100" b="1" dirty="0" smtClean="0"/>
              <a:t>nacionalista</a:t>
            </a:r>
            <a:r>
              <a:rPr lang="es-ES_tradnl" sz="2100" dirty="0" smtClean="0"/>
              <a:t>.</a:t>
            </a:r>
          </a:p>
          <a:p>
            <a:pPr marL="822960" lvl="3" indent="-274320" algn="just">
              <a:buSzPct val="95000"/>
            </a:pPr>
            <a:endParaRPr lang="es-ES_tradnl" sz="1800" dirty="0" smtClean="0"/>
          </a:p>
          <a:p>
            <a:endParaRPr lang="es-ES" dirty="0" smtClean="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44475"/>
            <a:ext cx="8784976" cy="736253"/>
          </a:xfrm>
        </p:spPr>
        <p:txBody>
          <a:bodyPr/>
          <a:lstStyle/>
          <a:p>
            <a:pPr algn="ctr"/>
            <a:r>
              <a:rPr lang="es-ES" dirty="0" smtClean="0"/>
              <a:t>EL NACIONALISMO</a:t>
            </a:r>
            <a:endParaRPr lang="es-ES" dirty="0"/>
          </a:p>
        </p:txBody>
      </p:sp>
      <p:sp>
        <p:nvSpPr>
          <p:cNvPr id="3" name="2 Marcador de contenido"/>
          <p:cNvSpPr>
            <a:spLocks noGrp="1"/>
          </p:cNvSpPr>
          <p:nvPr>
            <p:ph idx="1"/>
          </p:nvPr>
        </p:nvSpPr>
        <p:spPr>
          <a:xfrm>
            <a:off x="0" y="908720"/>
            <a:ext cx="9144000" cy="5760640"/>
          </a:xfrm>
        </p:spPr>
        <p:txBody>
          <a:bodyPr/>
          <a:lstStyle/>
          <a:p>
            <a:pPr marL="548640" lvl="2" indent="-274320">
              <a:buClr>
                <a:schemeClr val="accent3"/>
              </a:buClr>
              <a:buSzPct val="95000"/>
            </a:pPr>
            <a:r>
              <a:rPr lang="es-ES_tradnl" sz="2500" dirty="0" smtClean="0"/>
              <a:t>Concepto de nación:</a:t>
            </a:r>
          </a:p>
          <a:p>
            <a:pPr marL="822960" lvl="3" indent="-274320" algn="just">
              <a:buSzPct val="95000"/>
            </a:pPr>
            <a:endParaRPr lang="es-ES_tradnl" sz="1800" dirty="0" smtClean="0"/>
          </a:p>
          <a:p>
            <a:pPr marL="822960" lvl="3" indent="-274320" algn="just">
              <a:buSzPct val="95000"/>
            </a:pPr>
            <a:r>
              <a:rPr lang="es-ES_tradnl" sz="2100" dirty="0" smtClean="0"/>
              <a:t>¿Qué es el nacionalismo?: Es una </a:t>
            </a:r>
            <a:r>
              <a:rPr lang="es-ES_tradnl" sz="2100" b="1" dirty="0" smtClean="0"/>
              <a:t>ideología</a:t>
            </a:r>
            <a:r>
              <a:rPr lang="es-ES_tradnl" sz="2100" dirty="0" smtClean="0"/>
              <a:t> que propugna que todo grupo humano que hable un mismo idioma y que compartan un origen étnico y un acervo de tradiciones homogéneo es, por </a:t>
            </a:r>
            <a:r>
              <a:rPr lang="es-ES_tradnl" sz="2100" b="1" dirty="0" smtClean="0"/>
              <a:t>naturaleza</a:t>
            </a:r>
            <a:r>
              <a:rPr lang="es-ES_tradnl" sz="2100" dirty="0" smtClean="0"/>
              <a:t>, una nación. </a:t>
            </a:r>
          </a:p>
          <a:p>
            <a:pPr marL="822960" lvl="3" indent="-274320" algn="just">
              <a:buSzPct val="95000"/>
            </a:pPr>
            <a:endParaRPr lang="es-ES_tradnl" sz="2100" dirty="0" smtClean="0"/>
          </a:p>
          <a:p>
            <a:pPr marL="822960" lvl="3" indent="-274320" algn="just">
              <a:buSzPct val="95000"/>
            </a:pPr>
            <a:r>
              <a:rPr lang="es-ES_tradnl" sz="2100" dirty="0" smtClean="0"/>
              <a:t>Propugna que cada nación, precisamente por constituir una comunidad de raza y lengua, tiene derecho a “</a:t>
            </a:r>
            <a:r>
              <a:rPr lang="es-ES_tradnl" sz="2100" b="1" dirty="0" err="1" smtClean="0"/>
              <a:t>autodeterminarse</a:t>
            </a:r>
            <a:r>
              <a:rPr lang="es-ES_tradnl" sz="2100" dirty="0" smtClean="0"/>
              <a:t>” para constituir un Estado. </a:t>
            </a:r>
          </a:p>
          <a:p>
            <a:pPr marL="822960" lvl="3" indent="-274320" algn="just">
              <a:buSzPct val="95000"/>
            </a:pPr>
            <a:endParaRPr lang="es-ES_tradnl" sz="2100" dirty="0" smtClean="0"/>
          </a:p>
          <a:p>
            <a:pPr marL="822960" lvl="3" indent="-274320" algn="just">
              <a:buSzPct val="95000"/>
            </a:pPr>
            <a:r>
              <a:rPr lang="es-ES_tradnl" sz="2100" dirty="0" smtClean="0"/>
              <a:t>Ese derecho prevalece frente a los Estados y fronteras preexistentes. Todo Estado </a:t>
            </a:r>
            <a:r>
              <a:rPr lang="es-ES_tradnl" sz="2100" dirty="0" err="1" smtClean="0"/>
              <a:t>multilingüístico</a:t>
            </a:r>
            <a:r>
              <a:rPr lang="es-ES_tradnl" sz="2100" dirty="0" smtClean="0"/>
              <a:t> y multirracial o todo Estado y frontera que divida un grupo lingüístico y racial homogéneo es necesariamente </a:t>
            </a:r>
            <a:r>
              <a:rPr lang="es-ES_tradnl" sz="2100" b="1" dirty="0" smtClean="0"/>
              <a:t>antinatural</a:t>
            </a:r>
            <a:r>
              <a:rPr lang="es-ES_tradnl" sz="2100" dirty="0" smtClean="0"/>
              <a:t> y, por tanto, el nacionalismo propugna su desaparición.</a:t>
            </a:r>
          </a:p>
          <a:p>
            <a:pPr marL="822960" lvl="3" indent="-274320" algn="just">
              <a:buSzPct val="95000"/>
            </a:pPr>
            <a:endParaRPr lang="es-ES_tradnl" sz="2100" dirty="0" smtClean="0"/>
          </a:p>
          <a:p>
            <a:pPr marL="822960" lvl="3" indent="-274320" algn="just">
              <a:buSzPct val="95000"/>
            </a:pPr>
            <a:endParaRPr lang="es-ES_tradnl" sz="1800" dirty="0" smtClean="0"/>
          </a:p>
          <a:p>
            <a:endParaRPr lang="es-ES" dirty="0" smtClean="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44475"/>
            <a:ext cx="8784976" cy="736253"/>
          </a:xfrm>
        </p:spPr>
        <p:txBody>
          <a:bodyPr/>
          <a:lstStyle/>
          <a:p>
            <a:pPr algn="ctr"/>
            <a:r>
              <a:rPr lang="es-ES" dirty="0" smtClean="0"/>
              <a:t>EL NACIONALISMO</a:t>
            </a:r>
            <a:endParaRPr lang="es-ES" dirty="0"/>
          </a:p>
        </p:txBody>
      </p:sp>
      <p:sp>
        <p:nvSpPr>
          <p:cNvPr id="3" name="2 Marcador de contenido"/>
          <p:cNvSpPr>
            <a:spLocks noGrp="1"/>
          </p:cNvSpPr>
          <p:nvPr>
            <p:ph idx="1"/>
          </p:nvPr>
        </p:nvSpPr>
        <p:spPr>
          <a:xfrm>
            <a:off x="0" y="908720"/>
            <a:ext cx="9144000" cy="5760640"/>
          </a:xfrm>
        </p:spPr>
        <p:txBody>
          <a:bodyPr/>
          <a:lstStyle/>
          <a:p>
            <a:pPr marL="548640" lvl="2" indent="-274320">
              <a:buClr>
                <a:schemeClr val="accent3"/>
              </a:buClr>
              <a:buSzPct val="95000"/>
            </a:pPr>
            <a:r>
              <a:rPr lang="es-ES_tradnl" sz="2500" dirty="0" smtClean="0"/>
              <a:t>Concepto de nación:</a:t>
            </a:r>
          </a:p>
          <a:p>
            <a:pPr marL="822960" lvl="3" indent="-274320" algn="just">
              <a:buSzPct val="95000"/>
            </a:pPr>
            <a:endParaRPr lang="es-ES_tradnl" sz="1800" dirty="0" smtClean="0"/>
          </a:p>
          <a:p>
            <a:pPr marL="822960" lvl="3" indent="-274320" algn="just">
              <a:buSzPct val="95000"/>
            </a:pPr>
            <a:r>
              <a:rPr lang="es-ES_tradnl" sz="2100" dirty="0" smtClean="0"/>
              <a:t>El nacionalismo se vale para legitimarse del patriotismo y suele confundirse con xenofobia o tribalismo. Pero todas estas expresiones aluden únicamente a sentimientos, ya sea de adhesión a la Patria o a la Tribu o de rechazo al extranjero. No son construcciones intelectuales como el nacionalismo. </a:t>
            </a:r>
          </a:p>
          <a:p>
            <a:pPr marL="822960" lvl="3" indent="-274320" algn="just">
              <a:buSzPct val="95000"/>
            </a:pPr>
            <a:endParaRPr lang="es-ES_tradnl" sz="2100" dirty="0" smtClean="0"/>
          </a:p>
          <a:p>
            <a:pPr marL="822960" lvl="3" indent="-274320" algn="just">
              <a:buSzPct val="95000"/>
            </a:pPr>
            <a:r>
              <a:rPr lang="es-ES_tradnl" sz="2100" dirty="0" smtClean="0"/>
              <a:t>Además, el patriotismo alude necesariamente a un sentimiento de adhesión a un </a:t>
            </a:r>
            <a:r>
              <a:rPr lang="es-ES_tradnl" sz="2100" b="1" dirty="0" smtClean="0"/>
              <a:t>Estado-Nación jurídica, territorial e históricamente constituido y, por tanto, realmente existente</a:t>
            </a:r>
            <a:r>
              <a:rPr lang="es-ES_tradnl" sz="2100" dirty="0" smtClean="0"/>
              <a:t>. </a:t>
            </a:r>
          </a:p>
          <a:p>
            <a:pPr marL="822960" lvl="3" indent="-274320" algn="just">
              <a:buSzPct val="95000"/>
            </a:pPr>
            <a:endParaRPr lang="es-ES_tradnl" sz="2100" dirty="0" smtClean="0"/>
          </a:p>
          <a:p>
            <a:pPr marL="822960" lvl="3" indent="-274320" algn="just">
              <a:buSzPct val="95000"/>
            </a:pPr>
            <a:r>
              <a:rPr lang="es-ES_tradnl" sz="2100" dirty="0" smtClean="0"/>
              <a:t>En un movimiento nacionalista, ese sentimiento de adhesión se vehicula hacia una </a:t>
            </a:r>
            <a:r>
              <a:rPr lang="es-ES_tradnl" sz="2100" b="1" dirty="0" smtClean="0"/>
              <a:t>comunidad nacional imaginaria e intemporal</a:t>
            </a:r>
            <a:r>
              <a:rPr lang="es-ES_tradnl" sz="2100" dirty="0" smtClean="0"/>
              <a:t>.  </a:t>
            </a:r>
          </a:p>
          <a:p>
            <a:pPr marL="822960" lvl="3" indent="-274320" algn="just">
              <a:buSzPct val="95000"/>
            </a:pPr>
            <a:endParaRPr lang="es-ES_tradnl" sz="2100" dirty="0" smtClean="0"/>
          </a:p>
          <a:p>
            <a:pPr marL="822960" lvl="3" indent="-274320" algn="just">
              <a:buSzPct val="95000"/>
            </a:pPr>
            <a:endParaRPr lang="es-ES_tradnl" sz="1800" dirty="0" smtClean="0"/>
          </a:p>
          <a:p>
            <a:endParaRPr lang="es-ES" dirty="0" smtClean="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44475"/>
            <a:ext cx="8784976" cy="736253"/>
          </a:xfrm>
        </p:spPr>
        <p:txBody>
          <a:bodyPr/>
          <a:lstStyle/>
          <a:p>
            <a:pPr algn="ctr"/>
            <a:r>
              <a:rPr lang="es-ES" dirty="0" smtClean="0"/>
              <a:t>EL NACIONALISMO</a:t>
            </a:r>
            <a:endParaRPr lang="es-ES" dirty="0"/>
          </a:p>
        </p:txBody>
      </p:sp>
      <p:sp>
        <p:nvSpPr>
          <p:cNvPr id="3" name="2 Marcador de contenido"/>
          <p:cNvSpPr>
            <a:spLocks noGrp="1"/>
          </p:cNvSpPr>
          <p:nvPr>
            <p:ph idx="1"/>
          </p:nvPr>
        </p:nvSpPr>
        <p:spPr>
          <a:xfrm>
            <a:off x="0" y="908720"/>
            <a:ext cx="9144000" cy="5760640"/>
          </a:xfrm>
        </p:spPr>
        <p:txBody>
          <a:bodyPr/>
          <a:lstStyle/>
          <a:p>
            <a:pPr marL="548640" lvl="2" indent="-274320">
              <a:buClr>
                <a:schemeClr val="accent3"/>
              </a:buClr>
              <a:buSzPct val="95000"/>
            </a:pPr>
            <a:r>
              <a:rPr lang="es-ES_tradnl" sz="2500" dirty="0" smtClean="0"/>
              <a:t>Concepto de nación:</a:t>
            </a:r>
            <a:endParaRPr lang="es-ES_tradnl" sz="1800" dirty="0" smtClean="0"/>
          </a:p>
          <a:p>
            <a:pPr marL="822960" lvl="3" indent="-274320" algn="just">
              <a:buSzPct val="95000"/>
            </a:pPr>
            <a:r>
              <a:rPr lang="es-ES_tradnl" sz="2100" dirty="0" smtClean="0"/>
              <a:t>Otra diferencia entre Patriotismo y Nacionalismo es su relación con los principios de Libertad y Democracia:</a:t>
            </a:r>
          </a:p>
          <a:p>
            <a:pPr marL="822960" lvl="3" indent="-274320" algn="just">
              <a:buSzPct val="95000"/>
            </a:pPr>
            <a:endParaRPr lang="es-ES_tradnl" sz="2100" dirty="0" smtClean="0"/>
          </a:p>
          <a:p>
            <a:pPr marL="1097280" lvl="4" indent="-274320" algn="just">
              <a:buSzPct val="95000"/>
            </a:pPr>
            <a:r>
              <a:rPr lang="es-ES_tradnl" sz="2100" dirty="0" smtClean="0"/>
              <a:t>El Patriotismo, como sentimiento de adhesión a una comunidad política que se define jurídica, territorial e históricamente como un Estado liberal-constitucional, es un instrumento, un medio para reforzar y preservar la libertad individual, fin último al que sirve y por el que se legitima.</a:t>
            </a:r>
          </a:p>
          <a:p>
            <a:pPr marL="1097280" lvl="4" indent="-274320" algn="just">
              <a:buSzPct val="95000"/>
            </a:pPr>
            <a:endParaRPr lang="es-ES_tradnl" sz="2100" dirty="0" smtClean="0"/>
          </a:p>
          <a:p>
            <a:pPr marL="1097280" lvl="4" indent="-274320" algn="just">
              <a:buSzPct val="95000"/>
            </a:pPr>
            <a:r>
              <a:rPr lang="es-ES_tradnl" sz="2100" dirty="0" smtClean="0"/>
              <a:t>El Nacionalismo, como ideología que define una comunidad de raza y lengua, que se legitima por factores étnico-culturales que escapan a la voluntad individual de sus ciudadanos, es incompatible con la libertad individual. Concibe la democracia como la subordinación de los individuos a la “voluntad nacional”. Fuera de ésta, no puede existir discrepancia.</a:t>
            </a:r>
          </a:p>
          <a:p>
            <a:pPr marL="822960" lvl="3" indent="-274320" algn="just">
              <a:buSzPct val="95000"/>
            </a:pPr>
            <a:endParaRPr lang="es-ES_tradnl" sz="2100" dirty="0" smtClean="0"/>
          </a:p>
          <a:p>
            <a:pPr marL="822960" lvl="3" indent="-274320" algn="just">
              <a:buSzPct val="95000"/>
            </a:pPr>
            <a:endParaRPr lang="es-ES_tradnl" sz="1800" dirty="0" smtClean="0"/>
          </a:p>
          <a:p>
            <a:endParaRPr lang="es-ES" dirty="0" smtClean="0"/>
          </a:p>
        </p:txBody>
      </p:sp>
    </p:spTree>
  </p:cSld>
  <p:clrMapOvr>
    <a:masterClrMapping/>
  </p:clrMapOvr>
</p:sld>
</file>

<file path=ppt/theme/theme1.xml><?xml version="1.0" encoding="utf-8"?>
<a:theme xmlns:a="http://schemas.openxmlformats.org/drawingml/2006/main" name="Capas de cristal">
  <a:themeElements>
    <a:clrScheme name="Capas de cristal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Capas de cristal">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as de cristal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Capas de cristal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Capas de cristal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Capas de cristal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Capas de cristal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Capas de cristal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Capas de cristal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Capas de cristal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Glass Layers</Template>
  <TotalTime>1239</TotalTime>
  <Words>9819</Words>
  <Application>Microsoft Office PowerPoint</Application>
  <PresentationFormat>Presentación en pantalla (4:3)</PresentationFormat>
  <Paragraphs>710</Paragraphs>
  <Slides>98</Slides>
  <Notes>0</Notes>
  <HiddenSlides>0</HiddenSlides>
  <MMClips>0</MMClips>
  <ScaleCrop>false</ScaleCrop>
  <HeadingPairs>
    <vt:vector size="4" baseType="variant">
      <vt:variant>
        <vt:lpstr>Tema</vt:lpstr>
      </vt:variant>
      <vt:variant>
        <vt:i4>1</vt:i4>
      </vt:variant>
      <vt:variant>
        <vt:lpstr>Títulos de diapositiva</vt:lpstr>
      </vt:variant>
      <vt:variant>
        <vt:i4>98</vt:i4>
      </vt:variant>
    </vt:vector>
  </HeadingPairs>
  <TitlesOfParts>
    <vt:vector size="99" baseType="lpstr">
      <vt:lpstr>Capas de cristal</vt:lpstr>
      <vt:lpstr>DEFINIR LA GLOBALIZACIÓN</vt:lpstr>
      <vt:lpstr>DEFINIR LA GLOBALIZACIÓN</vt:lpstr>
      <vt:lpstr>DEFINIR LA GLOBALIZACIÓN</vt:lpstr>
      <vt:lpstr>DEFINIR LA GLOBALIZACIÓN</vt:lpstr>
      <vt:lpstr>DEFINIR LA GLOBALIZACIÓN</vt:lpstr>
      <vt:lpstr>DEFINIR LA GLOBALIZACIÓN</vt:lpstr>
      <vt:lpstr>DEFINIR LA GLOBALIZACIÓN</vt:lpstr>
      <vt:lpstr>DEFINIR LA GLOBALIZACIÓN</vt:lpstr>
      <vt:lpstr>LA GLOBALIZACIÓN ECONÓMICA</vt:lpstr>
      <vt:lpstr>UNOS CONCEPTOS PREVIOS</vt:lpstr>
      <vt:lpstr>UNOS CONCEPTOS PREVIOS</vt:lpstr>
      <vt:lpstr>UNOS CONCEPTOS PREVIOS</vt:lpstr>
      <vt:lpstr>UNOS CONCEPTOS PREVIOS</vt:lpstr>
      <vt:lpstr>UNOS CONCEPTOS PREVIOS</vt:lpstr>
      <vt:lpstr>UNOS CONCEPTOS PREVIOS</vt:lpstr>
      <vt:lpstr>UNOS CONCEPTOS PREVIOS</vt:lpstr>
      <vt:lpstr>UNOS CONCEPTOS PREVIOS</vt:lpstr>
      <vt:lpstr>UNOS CONCEPTOS PREVIOS</vt:lpstr>
      <vt:lpstr>UNOS CONCEPTOS PREVIOS</vt:lpstr>
      <vt:lpstr>LA GLOBALIZACIÓN ECONÓMICA</vt:lpstr>
      <vt:lpstr>LA GLOBALIZACIÓN ECONÓMICA</vt:lpstr>
      <vt:lpstr>LA GLOBALIZACIÓN ECONÓMICA</vt:lpstr>
      <vt:lpstr>LA GLOBALIZACIÓN ECONÓMICA</vt:lpstr>
      <vt:lpstr>LA GLOBALIZACIÓN ECONÓMICA</vt:lpstr>
      <vt:lpstr>LA GLOBALIZACIÓN ECONÓMICA</vt:lpstr>
      <vt:lpstr>LA GLOBALIZACIÓN ECONÓMICA</vt:lpstr>
      <vt:lpstr>LA GLOBALIZACIÓN ECONÓMICA</vt:lpstr>
      <vt:lpstr>LA GLOBALIZACIÓN ECONÓMICA</vt:lpstr>
      <vt:lpstr>LA GLOBALIZACIÓN ECONÓMICA</vt:lpstr>
      <vt:lpstr>LA GLOBALIZACIÓN ECONÓMICA</vt:lpstr>
      <vt:lpstr>LA GLOBALIZACIÓN ECONÓMICA</vt:lpstr>
      <vt:lpstr>LA GLOBALIZACIÓN ECONÓMICA</vt:lpstr>
      <vt:lpstr>LA GLOBALIZACIÓN ECONÓMICA</vt:lpstr>
      <vt:lpstr>LA GLOBALIZACIÓN ECONÓMICA</vt:lpstr>
      <vt:lpstr>LA GLOBALIZACIÓN ECONÓMICA</vt:lpstr>
      <vt:lpstr>LA GLOBALIZACIÓN ECONÓMICA</vt:lpstr>
      <vt:lpstr>LA GLOBALIZACIÓN ECONÓMICA</vt:lpstr>
      <vt:lpstr>EUROPA AÑO CERO</vt:lpstr>
      <vt:lpstr>EUROPA AÑO CERO</vt:lpstr>
      <vt:lpstr>EL MILAGRO ECONÓMICO DE OCCIDENTE</vt:lpstr>
      <vt:lpstr>EL MILAGRO ECONÓMICO DE OCCIDENTE</vt:lpstr>
      <vt:lpstr>EL MILAGRO ECONÓMICO DE OCCIDENTE</vt:lpstr>
      <vt:lpstr>EL MILAGRO ECONÓMICO DE OCCIDENTE</vt:lpstr>
      <vt:lpstr>EL MILAGRO ECONÓMICO DE OCCIDENTE</vt:lpstr>
      <vt:lpstr>EL MILAGRO ECONÓMICO DE OCCIDENTE</vt:lpstr>
      <vt:lpstr>EL MILAGRO ECONÓMICO DE OCCIDENTE</vt:lpstr>
      <vt:lpstr>EL MILAGRO ECONÓMICO DE OCCIDENTE</vt:lpstr>
      <vt:lpstr>EL MILAGRO ECONÓMICO DE OCCIDENTE</vt:lpstr>
      <vt:lpstr>EL REAJUSTE DE LOS SETENTA Y OCHENTA</vt:lpstr>
      <vt:lpstr>EL REAJUSTE DE LOS SETENTA Y OCHENTA</vt:lpstr>
      <vt:lpstr>EL REAJUSTE DE LOS SETENTA Y OCHENTA</vt:lpstr>
      <vt:lpstr>EL REAJUSTE DE LOS SETENTA Y OCHENTA</vt:lpstr>
      <vt:lpstr>EL REAJUSTE DE LOS SETENTA Y OCHENTA</vt:lpstr>
      <vt:lpstr>EL REAJUSTE DE LOS SETENTA Y OCHENTA</vt:lpstr>
      <vt:lpstr>EL REAJUSTE DE LOS SETENTA Y OCHENTA</vt:lpstr>
      <vt:lpstr>EL REAJUSTE DE LOS SETENTA Y OCHENTA</vt:lpstr>
      <vt:lpstr>EL REAJUSTE DE LOS SETENTA Y OCHENTA</vt:lpstr>
      <vt:lpstr>LA GLOBALIZACIÓN Y LA DEMOCRACIA LIBERAL</vt:lpstr>
      <vt:lpstr>DEFINIR LA DEMOCRACIA</vt:lpstr>
      <vt:lpstr>DEFINIR LA DEMOCRACIA</vt:lpstr>
      <vt:lpstr>DEFINIR LA DEMOCRACIA</vt:lpstr>
      <vt:lpstr>EVOLUCIÓN IDEOLÓGICA DEL TÉRMINO </vt:lpstr>
      <vt:lpstr>LA DEMOCRACIA LIBERAL</vt:lpstr>
      <vt:lpstr>LA DEMOCRACIA LIBERAL</vt:lpstr>
      <vt:lpstr>LA DEMOCRACIA LIBERAL </vt:lpstr>
      <vt:lpstr>LA DEMOCRACIA LIBERAL</vt:lpstr>
      <vt:lpstr>LA DEMOCRACIA EN LA PRÁCTICA</vt:lpstr>
      <vt:lpstr>LA DEMOCRACIA EN LA PRÁCTICA</vt:lpstr>
      <vt:lpstr>LA DEMOCRACIA EN LA PRÁCTICA</vt:lpstr>
      <vt:lpstr>LA DEMOCRACIA EN LA PRÁCTICA</vt:lpstr>
      <vt:lpstr>LA DEMOCRACIA EN LA PRÁCTICA</vt:lpstr>
      <vt:lpstr>LA DEMOCRACIA EN LA PRÁCTICA</vt:lpstr>
      <vt:lpstr>LA DEMOCRACIA EN LA PRÁCTICA</vt:lpstr>
      <vt:lpstr>LA DEMOCRACIA Y LAS FORMAS DE ESTADO</vt:lpstr>
      <vt:lpstr>LA DEMOCRACIA Y LAS FORMAS DE ESTADO</vt:lpstr>
      <vt:lpstr>DEMOCRACIA Y NACIÓN</vt:lpstr>
      <vt:lpstr>DEMOCRACIA Y NACIÓN</vt:lpstr>
      <vt:lpstr>DEMOCRACIA Y NACIÓN</vt:lpstr>
      <vt:lpstr>¿QUÉ ES LA DICTADURA?</vt:lpstr>
      <vt:lpstr>¿QUÉ ES LA DICTADURA?</vt:lpstr>
      <vt:lpstr>CLASES DE DICTADURAS</vt:lpstr>
      <vt:lpstr>CLASES DE DICTADURAS</vt:lpstr>
      <vt:lpstr>CLASES DE DICTADURAS</vt:lpstr>
      <vt:lpstr>CLASES DE DICTADURAS</vt:lpstr>
      <vt:lpstr>CLASES DE DICTADURAS</vt:lpstr>
      <vt:lpstr>POBREZA</vt:lpstr>
      <vt:lpstr>POBREZA</vt:lpstr>
      <vt:lpstr>POBREZA</vt:lpstr>
      <vt:lpstr>POBREZA</vt:lpstr>
      <vt:lpstr>CORRUPCIÓN</vt:lpstr>
      <vt:lpstr>CORRUPCIÓN</vt:lpstr>
      <vt:lpstr>LAS PARADOJAS DE LA GLOBALIZACIÓN:  EL CAMBIO Y SUS IMPUGNADORES</vt:lpstr>
      <vt:lpstr>EL NACIONALISMO</vt:lpstr>
      <vt:lpstr>EL NACIONALISMO</vt:lpstr>
      <vt:lpstr>EL NACIONALISMO</vt:lpstr>
      <vt:lpstr>EL NACIONALISMO</vt:lpstr>
      <vt:lpstr>EL NACIONALISMO</vt:lpstr>
      <vt:lpstr>EL NACIONALISMO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¿QUÉ ES LA DEMOCRACIA?</dc:title>
  <dc:creator>roberto</dc:creator>
  <cp:lastModifiedBy>Roberto</cp:lastModifiedBy>
  <cp:revision>262</cp:revision>
  <dcterms:created xsi:type="dcterms:W3CDTF">2011-01-11T13:28:13Z</dcterms:created>
  <dcterms:modified xsi:type="dcterms:W3CDTF">2016-09-25T16:14:06Z</dcterms:modified>
</cp:coreProperties>
</file>