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3494" y="2340864"/>
            <a:ext cx="3374135" cy="144779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3494" y="3054095"/>
            <a:ext cx="3725417" cy="14477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41896" y="1321168"/>
            <a:ext cx="7297420" cy="2997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41896" y="1595488"/>
            <a:ext cx="7297420" cy="2219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jpg"/><Relationship Id="rId6" Type="http://schemas.openxmlformats.org/officeDocument/2006/relationships/image" Target="../media/image7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jpg"/><Relationship Id="rId3" Type="http://schemas.openxmlformats.org/officeDocument/2006/relationships/hyperlink" Target="https://www.sralab.org/rehabilitation-measures" TargetMode="Externa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Relationship Id="rId3" Type="http://schemas.openxmlformats.org/officeDocument/2006/relationships/hyperlink" Target="https://forms.office.com/Pages/ResponsePage.aspx?id=6sSEXw03nkuDDHVvi_G1H0wb7x4H0SNBivoZbjQnKRpUN1pDNDVIRTFKSVFJNkdFQjlJWjBBS0hURi4u" TargetMode="External"/><Relationship Id="rId4" Type="http://schemas.openxmlformats.org/officeDocument/2006/relationships/image" Target="../media/image2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hyperlink" Target="mailto:Francisco.molina@urjc.es" TargetMode="External"/><Relationship Id="rId6" Type="http://schemas.openxmlformats.org/officeDocument/2006/relationships/hyperlink" Target="http://www.investigafisio.blog/" TargetMode="External"/><Relationship Id="rId7" Type="http://schemas.openxmlformats.org/officeDocument/2006/relationships/image" Target="../media/image6.jpg"/><Relationship Id="rId8" Type="http://schemas.openxmlformats.org/officeDocument/2006/relationships/image" Target="../media/image7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cosmin.nl/" TargetMode="External"/><Relationship Id="rId3" Type="http://schemas.openxmlformats.org/officeDocument/2006/relationships/image" Target="../media/image8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2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3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4.jpg"/><Relationship Id="rId4" Type="http://schemas.openxmlformats.org/officeDocument/2006/relationships/image" Target="../media/image1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231898" y="1410461"/>
            <a:ext cx="8561070" cy="2433955"/>
            <a:chOff x="2231898" y="1410461"/>
            <a:chExt cx="8561070" cy="243395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31898" y="1410461"/>
              <a:ext cx="8561070" cy="122681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11196" y="2013966"/>
              <a:ext cx="7603235" cy="122681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00600" y="2617470"/>
              <a:ext cx="3300983" cy="1226819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563195" y="1538160"/>
            <a:ext cx="7741284" cy="1903095"/>
          </a:xfrm>
          <a:prstGeom prst="rect"/>
        </p:spPr>
        <p:txBody>
          <a:bodyPr wrap="square" lIns="0" tIns="88265" rIns="0" bIns="0" rtlCol="0" vert="horz">
            <a:spAutoFit/>
          </a:bodyPr>
          <a:lstStyle/>
          <a:p>
            <a:pPr algn="ctr" marL="12700" marR="5080">
              <a:lnSpc>
                <a:spcPts val="4750"/>
              </a:lnSpc>
              <a:spcBef>
                <a:spcPts val="695"/>
              </a:spcBef>
            </a:pPr>
            <a:r>
              <a:rPr dirty="0" sz="4400" spc="-50" b="0">
                <a:latin typeface="Calibri Light"/>
                <a:cs typeface="Calibri Light"/>
              </a:rPr>
              <a:t>Psicometría</a:t>
            </a:r>
            <a:r>
              <a:rPr dirty="0" sz="4400" spc="-80" b="0">
                <a:latin typeface="Calibri Light"/>
                <a:cs typeface="Calibri Light"/>
              </a:rPr>
              <a:t> </a:t>
            </a:r>
            <a:r>
              <a:rPr dirty="0" sz="4400" spc="-20" b="0">
                <a:latin typeface="Calibri Light"/>
                <a:cs typeface="Calibri Light"/>
              </a:rPr>
              <a:t>de</a:t>
            </a:r>
            <a:r>
              <a:rPr dirty="0" sz="4400" spc="-65" b="0">
                <a:latin typeface="Calibri Light"/>
                <a:cs typeface="Calibri Light"/>
              </a:rPr>
              <a:t> </a:t>
            </a:r>
            <a:r>
              <a:rPr dirty="0" sz="4400" spc="-20" b="0">
                <a:latin typeface="Calibri Light"/>
                <a:cs typeface="Calibri Light"/>
              </a:rPr>
              <a:t>los</a:t>
            </a:r>
            <a:r>
              <a:rPr dirty="0" sz="4400" spc="-75" b="0">
                <a:latin typeface="Calibri Light"/>
                <a:cs typeface="Calibri Light"/>
              </a:rPr>
              <a:t> </a:t>
            </a:r>
            <a:r>
              <a:rPr dirty="0" sz="4400" spc="-50" b="0">
                <a:latin typeface="Calibri Light"/>
                <a:cs typeface="Calibri Light"/>
              </a:rPr>
              <a:t>instrumentos</a:t>
            </a:r>
            <a:r>
              <a:rPr dirty="0" sz="4400" spc="-80" b="0">
                <a:latin typeface="Calibri Light"/>
                <a:cs typeface="Calibri Light"/>
              </a:rPr>
              <a:t> </a:t>
            </a:r>
            <a:r>
              <a:rPr dirty="0" sz="4400" spc="-40" b="0">
                <a:latin typeface="Calibri Light"/>
                <a:cs typeface="Calibri Light"/>
              </a:rPr>
              <a:t>de </a:t>
            </a:r>
            <a:r>
              <a:rPr dirty="0" sz="4400" spc="-980" b="0">
                <a:latin typeface="Calibri Light"/>
                <a:cs typeface="Calibri Light"/>
              </a:rPr>
              <a:t> </a:t>
            </a:r>
            <a:r>
              <a:rPr dirty="0" sz="4400" spc="-45" b="0">
                <a:latin typeface="Calibri Light"/>
                <a:cs typeface="Calibri Light"/>
              </a:rPr>
              <a:t>evaluación: </a:t>
            </a:r>
            <a:r>
              <a:rPr dirty="0" sz="4400" spc="-35" b="0">
                <a:latin typeface="Calibri Light"/>
                <a:cs typeface="Calibri Light"/>
              </a:rPr>
              <a:t>fiabilidad, </a:t>
            </a:r>
            <a:r>
              <a:rPr dirty="0" sz="4400" spc="-45" b="0">
                <a:latin typeface="Calibri Light"/>
                <a:cs typeface="Calibri Light"/>
              </a:rPr>
              <a:t>validez </a:t>
            </a:r>
            <a:r>
              <a:rPr dirty="0" sz="4400" spc="-5" b="0">
                <a:latin typeface="Calibri Light"/>
                <a:cs typeface="Calibri Light"/>
              </a:rPr>
              <a:t>y </a:t>
            </a:r>
            <a:r>
              <a:rPr dirty="0" sz="4400" b="0">
                <a:latin typeface="Calibri Light"/>
                <a:cs typeface="Calibri Light"/>
              </a:rPr>
              <a:t> </a:t>
            </a:r>
            <a:r>
              <a:rPr dirty="0" sz="4400" spc="-35" b="0">
                <a:latin typeface="Calibri Light"/>
                <a:cs typeface="Calibri Light"/>
              </a:rPr>
              <a:t>sensibilidad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678425" y="3495764"/>
            <a:ext cx="5509895" cy="1703705"/>
          </a:xfrm>
          <a:prstGeom prst="rect">
            <a:avLst/>
          </a:prstGeom>
        </p:spPr>
        <p:txBody>
          <a:bodyPr wrap="square" lIns="0" tIns="6667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525"/>
              </a:spcBef>
            </a:pPr>
            <a:r>
              <a:rPr dirty="0" sz="2400" spc="-60" b="1">
                <a:latin typeface="Calibri"/>
                <a:cs typeface="Calibri"/>
              </a:rPr>
              <a:t>Tema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1</a:t>
            </a:r>
            <a:endParaRPr sz="2400">
              <a:latin typeface="Calibri"/>
              <a:cs typeface="Calibri"/>
            </a:endParaRPr>
          </a:p>
          <a:p>
            <a:pPr algn="ctr" marL="763905" marR="758190">
              <a:lnSpc>
                <a:spcPct val="114599"/>
              </a:lnSpc>
              <a:spcBef>
                <a:spcPts val="5"/>
              </a:spcBef>
            </a:pPr>
            <a:r>
              <a:rPr dirty="0" sz="2400" spc="-45">
                <a:latin typeface="Calibri"/>
                <a:cs typeface="Calibri"/>
              </a:rPr>
              <a:t>Prof.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85">
                <a:latin typeface="Calibri"/>
                <a:cs typeface="Calibri"/>
              </a:rPr>
              <a:t>Dr.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Francisco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Molina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Rueda </a:t>
            </a:r>
            <a:r>
              <a:rPr dirty="0" sz="2400" spc="-530">
                <a:latin typeface="Calibri"/>
                <a:cs typeface="Calibri"/>
              </a:rPr>
              <a:t> </a:t>
            </a:r>
            <a:r>
              <a:rPr dirty="0" sz="2400" spc="-15">
                <a:latin typeface="Calibri"/>
                <a:cs typeface="Calibri"/>
              </a:rPr>
              <a:t>Evaluación </a:t>
            </a:r>
            <a:r>
              <a:rPr dirty="0" sz="2400" spc="-10">
                <a:latin typeface="Calibri"/>
                <a:cs typeface="Calibri"/>
              </a:rPr>
              <a:t>Neurológica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420"/>
              </a:spcBef>
            </a:pPr>
            <a:r>
              <a:rPr dirty="0" sz="2400" spc="-15">
                <a:latin typeface="Calibri"/>
                <a:cs typeface="Calibri"/>
              </a:rPr>
              <a:t>Máster </a:t>
            </a:r>
            <a:r>
              <a:rPr dirty="0" sz="2400" spc="-10">
                <a:latin typeface="Calibri"/>
                <a:cs typeface="Calibri"/>
              </a:rPr>
              <a:t>Universitario </a:t>
            </a:r>
            <a:r>
              <a:rPr dirty="0" sz="2400" spc="-5">
                <a:latin typeface="Calibri"/>
                <a:cs typeface="Calibri"/>
              </a:rPr>
              <a:t>en </a:t>
            </a:r>
            <a:r>
              <a:rPr dirty="0" sz="2400" spc="-15">
                <a:latin typeface="Calibri"/>
                <a:cs typeface="Calibri"/>
              </a:rPr>
              <a:t>Neurocontrol</a:t>
            </a:r>
            <a:r>
              <a:rPr dirty="0" sz="2400" spc="-10">
                <a:latin typeface="Calibri"/>
                <a:cs typeface="Calibri"/>
              </a:rPr>
              <a:t> Motor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1158239"/>
            <a:ext cx="7026909" cy="4959350"/>
            <a:chOff x="0" y="1158239"/>
            <a:chExt cx="7026909" cy="4959350"/>
          </a:xfrm>
        </p:grpSpPr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158239"/>
              <a:ext cx="2555747" cy="468706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533900" y="5516880"/>
              <a:ext cx="2492712" cy="60057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75209" y="240029"/>
            <a:ext cx="4462145" cy="6024880"/>
            <a:chOff x="275209" y="240029"/>
            <a:chExt cx="4462145" cy="6024880"/>
          </a:xfrm>
        </p:grpSpPr>
        <p:sp>
          <p:nvSpPr>
            <p:cNvPr id="3" name="object 3"/>
            <p:cNvSpPr/>
            <p:nvPr/>
          </p:nvSpPr>
          <p:spPr>
            <a:xfrm>
              <a:off x="338709" y="303656"/>
              <a:ext cx="4335145" cy="5897245"/>
            </a:xfrm>
            <a:custGeom>
              <a:avLst/>
              <a:gdLst/>
              <a:ahLst/>
              <a:cxnLst/>
              <a:rect l="l" t="t" r="r" b="b"/>
              <a:pathLst>
                <a:path w="4335145" h="5897245">
                  <a:moveTo>
                    <a:pt x="4335018" y="0"/>
                  </a:moveTo>
                  <a:lnTo>
                    <a:pt x="0" y="0"/>
                  </a:lnTo>
                  <a:lnTo>
                    <a:pt x="0" y="5897118"/>
                  </a:lnTo>
                  <a:lnTo>
                    <a:pt x="4335018" y="5897118"/>
                  </a:lnTo>
                  <a:lnTo>
                    <a:pt x="4335018" y="0"/>
                  </a:lnTo>
                  <a:close/>
                </a:path>
              </a:pathLst>
            </a:custGeom>
            <a:solidFill>
              <a:srgbClr val="000000">
                <a:alpha val="14900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75209" y="240029"/>
              <a:ext cx="4462145" cy="6024880"/>
            </a:xfrm>
            <a:custGeom>
              <a:avLst/>
              <a:gdLst/>
              <a:ahLst/>
              <a:cxnLst/>
              <a:rect l="l" t="t" r="r" b="b"/>
              <a:pathLst>
                <a:path w="4462145" h="6024880">
                  <a:moveTo>
                    <a:pt x="4411218" y="127139"/>
                  </a:moveTo>
                  <a:lnTo>
                    <a:pt x="4335018" y="127127"/>
                  </a:lnTo>
                  <a:lnTo>
                    <a:pt x="4335018" y="5897245"/>
                  </a:lnTo>
                  <a:lnTo>
                    <a:pt x="4411218" y="5897245"/>
                  </a:lnTo>
                  <a:lnTo>
                    <a:pt x="4411218" y="127139"/>
                  </a:lnTo>
                  <a:close/>
                </a:path>
                <a:path w="4462145" h="6024880">
                  <a:moveTo>
                    <a:pt x="4411218" y="50800"/>
                  </a:moveTo>
                  <a:lnTo>
                    <a:pt x="50800" y="50800"/>
                  </a:lnTo>
                  <a:lnTo>
                    <a:pt x="50800" y="127000"/>
                  </a:lnTo>
                  <a:lnTo>
                    <a:pt x="50800" y="5897880"/>
                  </a:lnTo>
                  <a:lnTo>
                    <a:pt x="50800" y="5974080"/>
                  </a:lnTo>
                  <a:lnTo>
                    <a:pt x="4411218" y="5974080"/>
                  </a:lnTo>
                  <a:lnTo>
                    <a:pt x="4411218" y="5897880"/>
                  </a:lnTo>
                  <a:lnTo>
                    <a:pt x="127000" y="5897880"/>
                  </a:lnTo>
                  <a:lnTo>
                    <a:pt x="127000" y="127000"/>
                  </a:lnTo>
                  <a:lnTo>
                    <a:pt x="4411218" y="127000"/>
                  </a:lnTo>
                  <a:lnTo>
                    <a:pt x="4411218" y="50800"/>
                  </a:lnTo>
                  <a:close/>
                </a:path>
                <a:path w="4462145" h="6024880">
                  <a:moveTo>
                    <a:pt x="4462018" y="0"/>
                  </a:moveTo>
                  <a:lnTo>
                    <a:pt x="4436618" y="0"/>
                  </a:lnTo>
                  <a:lnTo>
                    <a:pt x="4436618" y="25400"/>
                  </a:lnTo>
                  <a:lnTo>
                    <a:pt x="4436618" y="5999480"/>
                  </a:lnTo>
                  <a:lnTo>
                    <a:pt x="25400" y="5999480"/>
                  </a:lnTo>
                  <a:lnTo>
                    <a:pt x="25400" y="25400"/>
                  </a:lnTo>
                  <a:lnTo>
                    <a:pt x="63500" y="25400"/>
                  </a:lnTo>
                  <a:lnTo>
                    <a:pt x="4436618" y="25400"/>
                  </a:lnTo>
                  <a:lnTo>
                    <a:pt x="4436618" y="0"/>
                  </a:lnTo>
                  <a:lnTo>
                    <a:pt x="63500" y="0"/>
                  </a:lnTo>
                  <a:lnTo>
                    <a:pt x="0" y="0"/>
                  </a:lnTo>
                  <a:lnTo>
                    <a:pt x="0" y="25400"/>
                  </a:lnTo>
                  <a:lnTo>
                    <a:pt x="0" y="5999480"/>
                  </a:lnTo>
                  <a:lnTo>
                    <a:pt x="0" y="6024880"/>
                  </a:lnTo>
                  <a:lnTo>
                    <a:pt x="4462018" y="6024880"/>
                  </a:lnTo>
                  <a:lnTo>
                    <a:pt x="4462018" y="5999480"/>
                  </a:lnTo>
                  <a:lnTo>
                    <a:pt x="4462018" y="25400"/>
                  </a:lnTo>
                  <a:lnTo>
                    <a:pt x="4462018" y="0"/>
                  </a:lnTo>
                  <a:close/>
                </a:path>
              </a:pathLst>
            </a:custGeom>
            <a:solidFill>
              <a:srgbClr val="000000">
                <a:alpha val="10194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80159" y="2670809"/>
              <a:ext cx="2468879" cy="1338071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1643105" y="2811412"/>
            <a:ext cx="1710689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800" spc="-315" b="0">
                <a:latin typeface="Calibri Light"/>
                <a:cs typeface="Calibri Light"/>
              </a:rPr>
              <a:t>V</a:t>
            </a:r>
            <a:r>
              <a:rPr dirty="0" sz="4800" spc="-35" b="0">
                <a:latin typeface="Calibri Light"/>
                <a:cs typeface="Calibri Light"/>
              </a:rPr>
              <a:t>a</a:t>
            </a:r>
            <a:r>
              <a:rPr dirty="0" sz="4800" spc="-25" b="0">
                <a:latin typeface="Calibri Light"/>
                <a:cs typeface="Calibri Light"/>
              </a:rPr>
              <a:t>li</a:t>
            </a:r>
            <a:r>
              <a:rPr dirty="0" sz="4800" spc="-50" b="0">
                <a:latin typeface="Calibri Light"/>
                <a:cs typeface="Calibri Light"/>
              </a:rPr>
              <a:t>d</a:t>
            </a:r>
            <a:r>
              <a:rPr dirty="0" sz="4800" spc="-95" b="0">
                <a:latin typeface="Calibri Light"/>
                <a:cs typeface="Calibri Light"/>
              </a:rPr>
              <a:t>e</a:t>
            </a:r>
            <a:r>
              <a:rPr dirty="0" sz="4800" b="0">
                <a:latin typeface="Calibri Light"/>
                <a:cs typeface="Calibri Light"/>
              </a:rPr>
              <a:t>z</a:t>
            </a:r>
            <a:endParaRPr sz="4800">
              <a:latin typeface="Calibri Light"/>
              <a:cs typeface="Calibri Light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167503" y="1378838"/>
            <a:ext cx="6588759" cy="807720"/>
          </a:xfrm>
          <a:custGeom>
            <a:avLst/>
            <a:gdLst/>
            <a:ahLst/>
            <a:cxnLst/>
            <a:rect l="l" t="t" r="r" b="b"/>
            <a:pathLst>
              <a:path w="6588759" h="807719">
                <a:moveTo>
                  <a:pt x="0" y="0"/>
                </a:moveTo>
                <a:lnTo>
                  <a:pt x="6588252" y="0"/>
                </a:lnTo>
                <a:lnTo>
                  <a:pt x="6588252" y="807720"/>
                </a:lnTo>
                <a:lnTo>
                  <a:pt x="0" y="807720"/>
                </a:lnTo>
                <a:lnTo>
                  <a:pt x="0" y="0"/>
                </a:lnTo>
                <a:close/>
              </a:path>
            </a:pathLst>
          </a:custGeom>
          <a:ln w="12699">
            <a:solidFill>
              <a:srgbClr val="5B9BD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665641" y="1720113"/>
            <a:ext cx="3691254" cy="315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4150" indent="-172085">
              <a:lnSpc>
                <a:spcPct val="100000"/>
              </a:lnSpc>
              <a:spcBef>
                <a:spcPts val="100"/>
              </a:spcBef>
              <a:buChar char="•"/>
              <a:tabLst>
                <a:tab pos="184785" algn="l"/>
              </a:tabLst>
            </a:pPr>
            <a:r>
              <a:rPr dirty="0" sz="1900" spc="-20">
                <a:latin typeface="Calibri"/>
                <a:cs typeface="Calibri"/>
              </a:rPr>
              <a:t>Validez </a:t>
            </a:r>
            <a:r>
              <a:rPr dirty="0" sz="1900">
                <a:latin typeface="Calibri"/>
                <a:cs typeface="Calibri"/>
              </a:rPr>
              <a:t>de</a:t>
            </a:r>
            <a:r>
              <a:rPr dirty="0" sz="1900" spc="-15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apariencia</a:t>
            </a:r>
            <a:r>
              <a:rPr dirty="0" sz="1900" spc="-20">
                <a:latin typeface="Calibri"/>
                <a:cs typeface="Calibri"/>
              </a:rPr>
              <a:t> </a:t>
            </a:r>
            <a:r>
              <a:rPr dirty="0" sz="1900">
                <a:latin typeface="Calibri"/>
                <a:cs typeface="Calibri"/>
              </a:rPr>
              <a:t>–</a:t>
            </a:r>
            <a:r>
              <a:rPr dirty="0" sz="1900" spc="-10">
                <a:latin typeface="Calibri"/>
                <a:cs typeface="Calibri"/>
              </a:rPr>
              <a:t> </a:t>
            </a:r>
            <a:r>
              <a:rPr dirty="0" sz="1900" spc="-15">
                <a:latin typeface="Calibri"/>
                <a:cs typeface="Calibri"/>
              </a:rPr>
              <a:t>Face</a:t>
            </a:r>
            <a:r>
              <a:rPr dirty="0" sz="1900" spc="-1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validity</a:t>
            </a:r>
            <a:endParaRPr sz="19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5490336" y="1092074"/>
            <a:ext cx="4625340" cy="574040"/>
            <a:chOff x="5490336" y="1092074"/>
            <a:chExt cx="4625340" cy="574040"/>
          </a:xfrm>
        </p:grpSpPr>
        <p:sp>
          <p:nvSpPr>
            <p:cNvPr id="10" name="object 10"/>
            <p:cNvSpPr/>
            <p:nvPr/>
          </p:nvSpPr>
          <p:spPr>
            <a:xfrm>
              <a:off x="5496686" y="1098424"/>
              <a:ext cx="4612640" cy="561340"/>
            </a:xfrm>
            <a:custGeom>
              <a:avLst/>
              <a:gdLst/>
              <a:ahLst/>
              <a:cxnLst/>
              <a:rect l="l" t="t" r="r" b="b"/>
              <a:pathLst>
                <a:path w="4612640" h="561339">
                  <a:moveTo>
                    <a:pt x="4518914" y="0"/>
                  </a:moveTo>
                  <a:lnTo>
                    <a:pt x="93472" y="0"/>
                  </a:lnTo>
                  <a:lnTo>
                    <a:pt x="57087" y="7345"/>
                  </a:lnTo>
                  <a:lnTo>
                    <a:pt x="27376" y="27376"/>
                  </a:lnTo>
                  <a:lnTo>
                    <a:pt x="7345" y="57087"/>
                  </a:lnTo>
                  <a:lnTo>
                    <a:pt x="0" y="93472"/>
                  </a:lnTo>
                  <a:lnTo>
                    <a:pt x="0" y="467360"/>
                  </a:lnTo>
                  <a:lnTo>
                    <a:pt x="7345" y="503744"/>
                  </a:lnTo>
                  <a:lnTo>
                    <a:pt x="27376" y="533455"/>
                  </a:lnTo>
                  <a:lnTo>
                    <a:pt x="57087" y="553486"/>
                  </a:lnTo>
                  <a:lnTo>
                    <a:pt x="93472" y="560832"/>
                  </a:lnTo>
                  <a:lnTo>
                    <a:pt x="4518914" y="560832"/>
                  </a:lnTo>
                  <a:lnTo>
                    <a:pt x="4555298" y="553486"/>
                  </a:lnTo>
                  <a:lnTo>
                    <a:pt x="4585009" y="533455"/>
                  </a:lnTo>
                  <a:lnTo>
                    <a:pt x="4605040" y="503744"/>
                  </a:lnTo>
                  <a:lnTo>
                    <a:pt x="4612386" y="467360"/>
                  </a:lnTo>
                  <a:lnTo>
                    <a:pt x="4612386" y="93472"/>
                  </a:lnTo>
                  <a:lnTo>
                    <a:pt x="4605040" y="57087"/>
                  </a:lnTo>
                  <a:lnTo>
                    <a:pt x="4585009" y="27376"/>
                  </a:lnTo>
                  <a:lnTo>
                    <a:pt x="4555298" y="7345"/>
                  </a:lnTo>
                  <a:lnTo>
                    <a:pt x="4518914" y="0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496686" y="1098424"/>
              <a:ext cx="4612640" cy="561340"/>
            </a:xfrm>
            <a:custGeom>
              <a:avLst/>
              <a:gdLst/>
              <a:ahLst/>
              <a:cxnLst/>
              <a:rect l="l" t="t" r="r" b="b"/>
              <a:pathLst>
                <a:path w="4612640" h="561339">
                  <a:moveTo>
                    <a:pt x="0" y="93472"/>
                  </a:moveTo>
                  <a:lnTo>
                    <a:pt x="7345" y="57087"/>
                  </a:lnTo>
                  <a:lnTo>
                    <a:pt x="27376" y="27376"/>
                  </a:lnTo>
                  <a:lnTo>
                    <a:pt x="57087" y="7345"/>
                  </a:lnTo>
                  <a:lnTo>
                    <a:pt x="93472" y="0"/>
                  </a:lnTo>
                  <a:lnTo>
                    <a:pt x="4518914" y="0"/>
                  </a:lnTo>
                  <a:lnTo>
                    <a:pt x="4555298" y="7345"/>
                  </a:lnTo>
                  <a:lnTo>
                    <a:pt x="4585009" y="27376"/>
                  </a:lnTo>
                  <a:lnTo>
                    <a:pt x="4605040" y="57087"/>
                  </a:lnTo>
                  <a:lnTo>
                    <a:pt x="4612386" y="93472"/>
                  </a:lnTo>
                  <a:lnTo>
                    <a:pt x="4612386" y="467360"/>
                  </a:lnTo>
                  <a:lnTo>
                    <a:pt x="4605040" y="503744"/>
                  </a:lnTo>
                  <a:lnTo>
                    <a:pt x="4585009" y="533455"/>
                  </a:lnTo>
                  <a:lnTo>
                    <a:pt x="4555298" y="553486"/>
                  </a:lnTo>
                  <a:lnTo>
                    <a:pt x="4518914" y="560832"/>
                  </a:lnTo>
                  <a:lnTo>
                    <a:pt x="93472" y="560832"/>
                  </a:lnTo>
                  <a:lnTo>
                    <a:pt x="57087" y="553486"/>
                  </a:lnTo>
                  <a:lnTo>
                    <a:pt x="27376" y="533455"/>
                  </a:lnTo>
                  <a:lnTo>
                    <a:pt x="7345" y="503744"/>
                  </a:lnTo>
                  <a:lnTo>
                    <a:pt x="0" y="467360"/>
                  </a:lnTo>
                  <a:lnTo>
                    <a:pt x="0" y="93472"/>
                  </a:lnTo>
                  <a:close/>
                </a:path>
              </a:pathLst>
            </a:custGeom>
            <a:ln w="126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5685425" y="1191825"/>
            <a:ext cx="3801110" cy="3155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00" spc="-20">
                <a:solidFill>
                  <a:srgbClr val="FFFFFF"/>
                </a:solidFill>
              </a:rPr>
              <a:t>Validez </a:t>
            </a:r>
            <a:r>
              <a:rPr dirty="0" sz="1900">
                <a:solidFill>
                  <a:srgbClr val="FFFFFF"/>
                </a:solidFill>
              </a:rPr>
              <a:t>de</a:t>
            </a:r>
            <a:r>
              <a:rPr dirty="0" sz="1900" spc="-15">
                <a:solidFill>
                  <a:srgbClr val="FFFFFF"/>
                </a:solidFill>
              </a:rPr>
              <a:t> </a:t>
            </a:r>
            <a:r>
              <a:rPr dirty="0" sz="1900" spc="-10">
                <a:solidFill>
                  <a:srgbClr val="FFFFFF"/>
                </a:solidFill>
              </a:rPr>
              <a:t>contenido</a:t>
            </a:r>
            <a:r>
              <a:rPr dirty="0" sz="1900" spc="-20">
                <a:solidFill>
                  <a:srgbClr val="FFFFFF"/>
                </a:solidFill>
              </a:rPr>
              <a:t> </a:t>
            </a:r>
            <a:r>
              <a:rPr dirty="0" sz="1900">
                <a:solidFill>
                  <a:srgbClr val="FFFFFF"/>
                </a:solidFill>
              </a:rPr>
              <a:t>–</a:t>
            </a:r>
            <a:r>
              <a:rPr dirty="0" sz="1900" spc="-10">
                <a:solidFill>
                  <a:srgbClr val="FFFFFF"/>
                </a:solidFill>
              </a:rPr>
              <a:t> </a:t>
            </a:r>
            <a:r>
              <a:rPr dirty="0" sz="1900" spc="-15">
                <a:solidFill>
                  <a:srgbClr val="FFFFFF"/>
                </a:solidFill>
              </a:rPr>
              <a:t>content </a:t>
            </a:r>
            <a:r>
              <a:rPr dirty="0" sz="1900" spc="-5">
                <a:solidFill>
                  <a:srgbClr val="FFFFFF"/>
                </a:solidFill>
              </a:rPr>
              <a:t>validity</a:t>
            </a:r>
            <a:endParaRPr sz="1900"/>
          </a:p>
        </p:txBody>
      </p:sp>
      <p:sp>
        <p:nvSpPr>
          <p:cNvPr id="13" name="object 13"/>
          <p:cNvSpPr/>
          <p:nvPr/>
        </p:nvSpPr>
        <p:spPr>
          <a:xfrm>
            <a:off x="5167503" y="2569845"/>
            <a:ext cx="6588759" cy="1975485"/>
          </a:xfrm>
          <a:custGeom>
            <a:avLst/>
            <a:gdLst/>
            <a:ahLst/>
            <a:cxnLst/>
            <a:rect l="l" t="t" r="r" b="b"/>
            <a:pathLst>
              <a:path w="6588759" h="1975485">
                <a:moveTo>
                  <a:pt x="0" y="0"/>
                </a:moveTo>
                <a:lnTo>
                  <a:pt x="6588252" y="0"/>
                </a:lnTo>
                <a:lnTo>
                  <a:pt x="6588252" y="1975104"/>
                </a:lnTo>
                <a:lnTo>
                  <a:pt x="0" y="1975104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DC58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5665641" y="2911128"/>
            <a:ext cx="5265420" cy="1464945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184150" marR="551180" indent="-172085">
              <a:lnSpc>
                <a:spcPts val="2090"/>
              </a:lnSpc>
              <a:spcBef>
                <a:spcPts val="330"/>
              </a:spcBef>
              <a:buChar char="•"/>
              <a:tabLst>
                <a:tab pos="184785" algn="l"/>
              </a:tabLst>
            </a:pPr>
            <a:r>
              <a:rPr dirty="0" sz="1900" spc="-20">
                <a:latin typeface="Calibri"/>
                <a:cs typeface="Calibri"/>
              </a:rPr>
              <a:t>Validez </a:t>
            </a:r>
            <a:r>
              <a:rPr dirty="0" sz="1900" spc="-10">
                <a:latin typeface="Calibri"/>
                <a:cs typeface="Calibri"/>
              </a:rPr>
              <a:t>estructural </a:t>
            </a:r>
            <a:r>
              <a:rPr dirty="0" sz="1900">
                <a:latin typeface="Calibri"/>
                <a:cs typeface="Calibri"/>
              </a:rPr>
              <a:t>– </a:t>
            </a:r>
            <a:r>
              <a:rPr dirty="0" sz="1900" spc="-10">
                <a:latin typeface="Calibri"/>
                <a:cs typeface="Calibri"/>
              </a:rPr>
              <a:t>structural </a:t>
            </a:r>
            <a:r>
              <a:rPr dirty="0" sz="1900" spc="-5">
                <a:latin typeface="Calibri"/>
                <a:cs typeface="Calibri"/>
              </a:rPr>
              <a:t>validity </a:t>
            </a:r>
            <a:r>
              <a:rPr dirty="0" sz="1900">
                <a:latin typeface="Wingdings"/>
                <a:cs typeface="Wingdings"/>
              </a:rPr>
              <a:t></a:t>
            </a:r>
            <a:r>
              <a:rPr dirty="0" sz="1900">
                <a:latin typeface="Times New Roman"/>
                <a:cs typeface="Times New Roman"/>
              </a:rPr>
              <a:t> </a:t>
            </a:r>
            <a:r>
              <a:rPr dirty="0" sz="1900" spc="-10">
                <a:latin typeface="Calibri"/>
                <a:cs typeface="Calibri"/>
              </a:rPr>
              <a:t>para </a:t>
            </a:r>
            <a:r>
              <a:rPr dirty="0" sz="1900" spc="-415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instrumentos</a:t>
            </a:r>
            <a:r>
              <a:rPr dirty="0" sz="1900" spc="-20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con</a:t>
            </a:r>
            <a:r>
              <a:rPr dirty="0" sz="1900" spc="-5">
                <a:latin typeface="Calibri"/>
                <a:cs typeface="Calibri"/>
              </a:rPr>
              <a:t> subescalas</a:t>
            </a:r>
            <a:endParaRPr sz="1900">
              <a:latin typeface="Calibri"/>
              <a:cs typeface="Calibri"/>
            </a:endParaRPr>
          </a:p>
          <a:p>
            <a:pPr marL="184150" indent="-172085">
              <a:lnSpc>
                <a:spcPct val="100000"/>
              </a:lnSpc>
              <a:spcBef>
                <a:spcPts val="114"/>
              </a:spcBef>
              <a:buChar char="•"/>
              <a:tabLst>
                <a:tab pos="184785" algn="l"/>
              </a:tabLst>
            </a:pPr>
            <a:r>
              <a:rPr dirty="0" sz="1900">
                <a:latin typeface="Calibri"/>
                <a:cs typeface="Calibri"/>
              </a:rPr>
              <a:t>Prueba</a:t>
            </a:r>
            <a:r>
              <a:rPr dirty="0" sz="1900" spc="-15">
                <a:latin typeface="Calibri"/>
                <a:cs typeface="Calibri"/>
              </a:rPr>
              <a:t> </a:t>
            </a:r>
            <a:r>
              <a:rPr dirty="0" sz="1900">
                <a:latin typeface="Calibri"/>
                <a:cs typeface="Calibri"/>
              </a:rPr>
              <a:t>de</a:t>
            </a:r>
            <a:r>
              <a:rPr dirty="0" sz="1900" spc="-1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hipótesis</a:t>
            </a:r>
            <a:r>
              <a:rPr dirty="0" sz="1900" spc="-20">
                <a:latin typeface="Calibri"/>
                <a:cs typeface="Calibri"/>
              </a:rPr>
              <a:t> </a:t>
            </a:r>
            <a:r>
              <a:rPr dirty="0" sz="1900">
                <a:latin typeface="Calibri"/>
                <a:cs typeface="Calibri"/>
              </a:rPr>
              <a:t>-</a:t>
            </a:r>
            <a:r>
              <a:rPr dirty="0" sz="1900" spc="-5">
                <a:latin typeface="Calibri"/>
                <a:cs typeface="Calibri"/>
              </a:rPr>
              <a:t> Hypotheses</a:t>
            </a:r>
            <a:r>
              <a:rPr dirty="0" sz="1900" spc="-15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testing</a:t>
            </a:r>
            <a:endParaRPr sz="1900">
              <a:latin typeface="Calibri"/>
              <a:cs typeface="Calibri"/>
            </a:endParaRPr>
          </a:p>
          <a:p>
            <a:pPr marL="184150" marR="5080" indent="-171450">
              <a:lnSpc>
                <a:spcPts val="2090"/>
              </a:lnSpc>
              <a:spcBef>
                <a:spcPts val="385"/>
              </a:spcBef>
              <a:buChar char="•"/>
              <a:tabLst>
                <a:tab pos="184785" algn="l"/>
              </a:tabLst>
            </a:pPr>
            <a:r>
              <a:rPr dirty="0" sz="1900" spc="-20">
                <a:latin typeface="Calibri"/>
                <a:cs typeface="Calibri"/>
              </a:rPr>
              <a:t>Validez </a:t>
            </a:r>
            <a:r>
              <a:rPr dirty="0" sz="1900" spc="-10">
                <a:latin typeface="Calibri"/>
                <a:cs typeface="Calibri"/>
              </a:rPr>
              <a:t>transcultural </a:t>
            </a:r>
            <a:r>
              <a:rPr dirty="0" sz="1900">
                <a:latin typeface="Calibri"/>
                <a:cs typeface="Calibri"/>
              </a:rPr>
              <a:t>– </a:t>
            </a:r>
            <a:r>
              <a:rPr dirty="0" sz="1900" spc="-10">
                <a:latin typeface="Calibri"/>
                <a:cs typeface="Calibri"/>
              </a:rPr>
              <a:t>cross-cultural </a:t>
            </a:r>
            <a:r>
              <a:rPr dirty="0" sz="1900" spc="-5">
                <a:latin typeface="Calibri"/>
                <a:cs typeface="Calibri"/>
              </a:rPr>
              <a:t>validity </a:t>
            </a:r>
            <a:r>
              <a:rPr dirty="0" sz="1900">
                <a:latin typeface="Wingdings"/>
                <a:cs typeface="Wingdings"/>
              </a:rPr>
              <a:t></a:t>
            </a:r>
            <a:r>
              <a:rPr dirty="0" sz="1900">
                <a:latin typeface="Times New Roman"/>
                <a:cs typeface="Times New Roman"/>
              </a:rPr>
              <a:t> </a:t>
            </a:r>
            <a:r>
              <a:rPr dirty="0" sz="1900" spc="-10">
                <a:latin typeface="Calibri"/>
                <a:cs typeface="Calibri"/>
              </a:rPr>
              <a:t>para </a:t>
            </a:r>
            <a:r>
              <a:rPr dirty="0" sz="1900" spc="-415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instrumentos</a:t>
            </a:r>
            <a:r>
              <a:rPr dirty="0" sz="1900" spc="-25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traducidos</a:t>
            </a:r>
            <a:r>
              <a:rPr dirty="0" sz="1900" spc="-25">
                <a:latin typeface="Calibri"/>
                <a:cs typeface="Calibri"/>
              </a:rPr>
              <a:t> </a:t>
            </a:r>
            <a:r>
              <a:rPr dirty="0" sz="1900">
                <a:latin typeface="Calibri"/>
                <a:cs typeface="Calibri"/>
              </a:rPr>
              <a:t>a</a:t>
            </a:r>
            <a:r>
              <a:rPr dirty="0" sz="1900" spc="-5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otros</a:t>
            </a:r>
            <a:r>
              <a:rPr dirty="0" sz="1900" spc="-5">
                <a:latin typeface="Calibri"/>
                <a:cs typeface="Calibri"/>
              </a:rPr>
              <a:t> idiomas</a:t>
            </a:r>
            <a:endParaRPr sz="1900">
              <a:latin typeface="Calibri"/>
              <a:cs typeface="Calibri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5490336" y="2283080"/>
            <a:ext cx="4625340" cy="574040"/>
            <a:chOff x="5490336" y="2283080"/>
            <a:chExt cx="4625340" cy="574040"/>
          </a:xfrm>
        </p:grpSpPr>
        <p:sp>
          <p:nvSpPr>
            <p:cNvPr id="16" name="object 16"/>
            <p:cNvSpPr/>
            <p:nvPr/>
          </p:nvSpPr>
          <p:spPr>
            <a:xfrm>
              <a:off x="5496686" y="2289430"/>
              <a:ext cx="4612640" cy="561340"/>
            </a:xfrm>
            <a:custGeom>
              <a:avLst/>
              <a:gdLst/>
              <a:ahLst/>
              <a:cxnLst/>
              <a:rect l="l" t="t" r="r" b="b"/>
              <a:pathLst>
                <a:path w="4612640" h="561339">
                  <a:moveTo>
                    <a:pt x="4518914" y="0"/>
                  </a:moveTo>
                  <a:lnTo>
                    <a:pt x="93472" y="0"/>
                  </a:lnTo>
                  <a:lnTo>
                    <a:pt x="57087" y="7345"/>
                  </a:lnTo>
                  <a:lnTo>
                    <a:pt x="27376" y="27376"/>
                  </a:lnTo>
                  <a:lnTo>
                    <a:pt x="7345" y="57087"/>
                  </a:lnTo>
                  <a:lnTo>
                    <a:pt x="0" y="93472"/>
                  </a:lnTo>
                  <a:lnTo>
                    <a:pt x="0" y="467360"/>
                  </a:lnTo>
                  <a:lnTo>
                    <a:pt x="7345" y="503744"/>
                  </a:lnTo>
                  <a:lnTo>
                    <a:pt x="27376" y="533455"/>
                  </a:lnTo>
                  <a:lnTo>
                    <a:pt x="57087" y="553486"/>
                  </a:lnTo>
                  <a:lnTo>
                    <a:pt x="93472" y="560832"/>
                  </a:lnTo>
                  <a:lnTo>
                    <a:pt x="4518914" y="560832"/>
                  </a:lnTo>
                  <a:lnTo>
                    <a:pt x="4555298" y="553486"/>
                  </a:lnTo>
                  <a:lnTo>
                    <a:pt x="4585009" y="533455"/>
                  </a:lnTo>
                  <a:lnTo>
                    <a:pt x="4605040" y="503744"/>
                  </a:lnTo>
                  <a:lnTo>
                    <a:pt x="4612386" y="467360"/>
                  </a:lnTo>
                  <a:lnTo>
                    <a:pt x="4612386" y="93472"/>
                  </a:lnTo>
                  <a:lnTo>
                    <a:pt x="4605040" y="57087"/>
                  </a:lnTo>
                  <a:lnTo>
                    <a:pt x="4585009" y="27376"/>
                  </a:lnTo>
                  <a:lnTo>
                    <a:pt x="4555298" y="7345"/>
                  </a:lnTo>
                  <a:lnTo>
                    <a:pt x="4518914" y="0"/>
                  </a:lnTo>
                  <a:close/>
                </a:path>
              </a:pathLst>
            </a:custGeom>
            <a:solidFill>
              <a:srgbClr val="4DC58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5496686" y="2289430"/>
              <a:ext cx="4612640" cy="561340"/>
            </a:xfrm>
            <a:custGeom>
              <a:avLst/>
              <a:gdLst/>
              <a:ahLst/>
              <a:cxnLst/>
              <a:rect l="l" t="t" r="r" b="b"/>
              <a:pathLst>
                <a:path w="4612640" h="561339">
                  <a:moveTo>
                    <a:pt x="0" y="93472"/>
                  </a:moveTo>
                  <a:lnTo>
                    <a:pt x="7345" y="57087"/>
                  </a:lnTo>
                  <a:lnTo>
                    <a:pt x="27376" y="27376"/>
                  </a:lnTo>
                  <a:lnTo>
                    <a:pt x="57087" y="7345"/>
                  </a:lnTo>
                  <a:lnTo>
                    <a:pt x="93472" y="0"/>
                  </a:lnTo>
                  <a:lnTo>
                    <a:pt x="4518914" y="0"/>
                  </a:lnTo>
                  <a:lnTo>
                    <a:pt x="4555298" y="7345"/>
                  </a:lnTo>
                  <a:lnTo>
                    <a:pt x="4585009" y="27376"/>
                  </a:lnTo>
                  <a:lnTo>
                    <a:pt x="4605040" y="57087"/>
                  </a:lnTo>
                  <a:lnTo>
                    <a:pt x="4612386" y="93472"/>
                  </a:lnTo>
                  <a:lnTo>
                    <a:pt x="4612386" y="467360"/>
                  </a:lnTo>
                  <a:lnTo>
                    <a:pt x="4605040" y="503744"/>
                  </a:lnTo>
                  <a:lnTo>
                    <a:pt x="4585009" y="533455"/>
                  </a:lnTo>
                  <a:lnTo>
                    <a:pt x="4555298" y="553486"/>
                  </a:lnTo>
                  <a:lnTo>
                    <a:pt x="4518914" y="560832"/>
                  </a:lnTo>
                  <a:lnTo>
                    <a:pt x="93472" y="560832"/>
                  </a:lnTo>
                  <a:lnTo>
                    <a:pt x="57087" y="553486"/>
                  </a:lnTo>
                  <a:lnTo>
                    <a:pt x="27376" y="533455"/>
                  </a:lnTo>
                  <a:lnTo>
                    <a:pt x="7345" y="503744"/>
                  </a:lnTo>
                  <a:lnTo>
                    <a:pt x="0" y="467360"/>
                  </a:lnTo>
                  <a:lnTo>
                    <a:pt x="0" y="93472"/>
                  </a:lnTo>
                  <a:close/>
                </a:path>
              </a:pathLst>
            </a:custGeom>
            <a:ln w="126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5685425" y="2382840"/>
            <a:ext cx="4025900" cy="315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00" spc="-20">
                <a:solidFill>
                  <a:srgbClr val="FFFFFF"/>
                </a:solidFill>
                <a:latin typeface="Calibri"/>
                <a:cs typeface="Calibri"/>
              </a:rPr>
              <a:t>Validez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 constructo</a:t>
            </a:r>
            <a:r>
              <a:rPr dirty="0" sz="19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–</a:t>
            </a: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construct</a:t>
            </a:r>
            <a:r>
              <a:rPr dirty="0" sz="19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validity</a:t>
            </a:r>
            <a:endParaRPr sz="1900">
              <a:latin typeface="Calibri"/>
              <a:cs typeface="Calibri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5161153" y="4640708"/>
            <a:ext cx="6601459" cy="772795"/>
            <a:chOff x="5161153" y="4640708"/>
            <a:chExt cx="6601459" cy="772795"/>
          </a:xfrm>
        </p:grpSpPr>
        <p:sp>
          <p:nvSpPr>
            <p:cNvPr id="20" name="object 20"/>
            <p:cNvSpPr/>
            <p:nvPr/>
          </p:nvSpPr>
          <p:spPr>
            <a:xfrm>
              <a:off x="5167503" y="4927472"/>
              <a:ext cx="6588759" cy="479425"/>
            </a:xfrm>
            <a:custGeom>
              <a:avLst/>
              <a:gdLst/>
              <a:ahLst/>
              <a:cxnLst/>
              <a:rect l="l" t="t" r="r" b="b"/>
              <a:pathLst>
                <a:path w="6588759" h="479425">
                  <a:moveTo>
                    <a:pt x="0" y="0"/>
                  </a:moveTo>
                  <a:lnTo>
                    <a:pt x="6588252" y="0"/>
                  </a:lnTo>
                  <a:lnTo>
                    <a:pt x="6588252" y="479298"/>
                  </a:lnTo>
                  <a:lnTo>
                    <a:pt x="0" y="479298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70AD4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5496687" y="4647058"/>
              <a:ext cx="4612640" cy="561340"/>
            </a:xfrm>
            <a:custGeom>
              <a:avLst/>
              <a:gdLst/>
              <a:ahLst/>
              <a:cxnLst/>
              <a:rect l="l" t="t" r="r" b="b"/>
              <a:pathLst>
                <a:path w="4612640" h="561339">
                  <a:moveTo>
                    <a:pt x="4518914" y="0"/>
                  </a:moveTo>
                  <a:lnTo>
                    <a:pt x="93472" y="0"/>
                  </a:lnTo>
                  <a:lnTo>
                    <a:pt x="57087" y="7345"/>
                  </a:lnTo>
                  <a:lnTo>
                    <a:pt x="27376" y="27376"/>
                  </a:lnTo>
                  <a:lnTo>
                    <a:pt x="7345" y="57087"/>
                  </a:lnTo>
                  <a:lnTo>
                    <a:pt x="0" y="93472"/>
                  </a:lnTo>
                  <a:lnTo>
                    <a:pt x="0" y="467360"/>
                  </a:lnTo>
                  <a:lnTo>
                    <a:pt x="7345" y="503744"/>
                  </a:lnTo>
                  <a:lnTo>
                    <a:pt x="27376" y="533455"/>
                  </a:lnTo>
                  <a:lnTo>
                    <a:pt x="57087" y="553486"/>
                  </a:lnTo>
                  <a:lnTo>
                    <a:pt x="93472" y="560832"/>
                  </a:lnTo>
                  <a:lnTo>
                    <a:pt x="4518914" y="560832"/>
                  </a:lnTo>
                  <a:lnTo>
                    <a:pt x="4555298" y="553486"/>
                  </a:lnTo>
                  <a:lnTo>
                    <a:pt x="4585009" y="533455"/>
                  </a:lnTo>
                  <a:lnTo>
                    <a:pt x="4605040" y="503744"/>
                  </a:lnTo>
                  <a:lnTo>
                    <a:pt x="4612386" y="467360"/>
                  </a:lnTo>
                  <a:lnTo>
                    <a:pt x="4612386" y="93472"/>
                  </a:lnTo>
                  <a:lnTo>
                    <a:pt x="4605040" y="57087"/>
                  </a:lnTo>
                  <a:lnTo>
                    <a:pt x="4585009" y="27376"/>
                  </a:lnTo>
                  <a:lnTo>
                    <a:pt x="4555298" y="7345"/>
                  </a:lnTo>
                  <a:lnTo>
                    <a:pt x="4518914" y="0"/>
                  </a:lnTo>
                  <a:close/>
                </a:path>
              </a:pathLst>
            </a:custGeom>
            <a:solidFill>
              <a:srgbClr val="70AD4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5496687" y="4647058"/>
              <a:ext cx="4612640" cy="561340"/>
            </a:xfrm>
            <a:custGeom>
              <a:avLst/>
              <a:gdLst/>
              <a:ahLst/>
              <a:cxnLst/>
              <a:rect l="l" t="t" r="r" b="b"/>
              <a:pathLst>
                <a:path w="4612640" h="561339">
                  <a:moveTo>
                    <a:pt x="0" y="93472"/>
                  </a:moveTo>
                  <a:lnTo>
                    <a:pt x="7345" y="57087"/>
                  </a:lnTo>
                  <a:lnTo>
                    <a:pt x="27376" y="27376"/>
                  </a:lnTo>
                  <a:lnTo>
                    <a:pt x="57087" y="7345"/>
                  </a:lnTo>
                  <a:lnTo>
                    <a:pt x="93472" y="0"/>
                  </a:lnTo>
                  <a:lnTo>
                    <a:pt x="4518914" y="0"/>
                  </a:lnTo>
                  <a:lnTo>
                    <a:pt x="4555298" y="7345"/>
                  </a:lnTo>
                  <a:lnTo>
                    <a:pt x="4585009" y="27376"/>
                  </a:lnTo>
                  <a:lnTo>
                    <a:pt x="4605040" y="57087"/>
                  </a:lnTo>
                  <a:lnTo>
                    <a:pt x="4612386" y="93472"/>
                  </a:lnTo>
                  <a:lnTo>
                    <a:pt x="4612386" y="467360"/>
                  </a:lnTo>
                  <a:lnTo>
                    <a:pt x="4605040" y="503744"/>
                  </a:lnTo>
                  <a:lnTo>
                    <a:pt x="4585009" y="533455"/>
                  </a:lnTo>
                  <a:lnTo>
                    <a:pt x="4555298" y="553486"/>
                  </a:lnTo>
                  <a:lnTo>
                    <a:pt x="4518914" y="560832"/>
                  </a:lnTo>
                  <a:lnTo>
                    <a:pt x="93472" y="560832"/>
                  </a:lnTo>
                  <a:lnTo>
                    <a:pt x="57087" y="553486"/>
                  </a:lnTo>
                  <a:lnTo>
                    <a:pt x="27376" y="533455"/>
                  </a:lnTo>
                  <a:lnTo>
                    <a:pt x="7345" y="503744"/>
                  </a:lnTo>
                  <a:lnTo>
                    <a:pt x="0" y="467360"/>
                  </a:lnTo>
                  <a:lnTo>
                    <a:pt x="0" y="93472"/>
                  </a:lnTo>
                  <a:close/>
                </a:path>
              </a:pathLst>
            </a:custGeom>
            <a:ln w="126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5685425" y="4740930"/>
            <a:ext cx="3600450" cy="315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00" spc="-20">
                <a:solidFill>
                  <a:srgbClr val="FFFFFF"/>
                </a:solidFill>
                <a:latin typeface="Calibri"/>
                <a:cs typeface="Calibri"/>
              </a:rPr>
              <a:t>Validez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9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criterio</a:t>
            </a:r>
            <a:r>
              <a:rPr dirty="0" sz="19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–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criterion</a:t>
            </a:r>
            <a:r>
              <a:rPr dirty="0" sz="19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validity</a:t>
            </a:r>
            <a:endParaRPr sz="19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978" y="483108"/>
            <a:ext cx="2263901" cy="12268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10584"/>
            <a:ext cx="1569085" cy="6959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400" spc="-300" b="0">
                <a:latin typeface="Calibri Light"/>
                <a:cs typeface="Calibri Light"/>
              </a:rPr>
              <a:t>V</a:t>
            </a:r>
            <a:r>
              <a:rPr dirty="0" sz="4400" spc="-45" b="0">
                <a:latin typeface="Calibri Light"/>
                <a:cs typeface="Calibri Light"/>
              </a:rPr>
              <a:t>a</a:t>
            </a:r>
            <a:r>
              <a:rPr dirty="0" sz="4400" spc="-20" b="0">
                <a:latin typeface="Calibri Light"/>
                <a:cs typeface="Calibri Light"/>
              </a:rPr>
              <a:t>l</a:t>
            </a:r>
            <a:r>
              <a:rPr dirty="0" sz="4400" spc="-25" b="0">
                <a:latin typeface="Calibri Light"/>
                <a:cs typeface="Calibri Light"/>
              </a:rPr>
              <a:t>i</a:t>
            </a:r>
            <a:r>
              <a:rPr dirty="0" sz="4400" spc="-55" b="0">
                <a:latin typeface="Calibri Light"/>
                <a:cs typeface="Calibri Light"/>
              </a:rPr>
              <a:t>d</a:t>
            </a:r>
            <a:r>
              <a:rPr dirty="0" sz="4400" spc="-85" b="0">
                <a:latin typeface="Calibri Light"/>
                <a:cs typeface="Calibri Light"/>
              </a:rPr>
              <a:t>e</a:t>
            </a:r>
            <a:r>
              <a:rPr dirty="0" sz="4400" spc="-5" b="0">
                <a:latin typeface="Calibri Light"/>
                <a:cs typeface="Calibri Light"/>
              </a:rPr>
              <a:t>z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9619" y="1434083"/>
            <a:ext cx="10652760" cy="712470"/>
          </a:xfrm>
          <a:prstGeom prst="rect">
            <a:avLst/>
          </a:prstGeom>
          <a:solidFill>
            <a:srgbClr val="A9D18E"/>
          </a:solidFill>
        </p:spPr>
        <p:txBody>
          <a:bodyPr wrap="square" lIns="0" tIns="175895" rIns="0" bIns="0" rtlCol="0" vert="horz">
            <a:spAutoFit/>
          </a:bodyPr>
          <a:lstStyle/>
          <a:p>
            <a:pPr marL="984250">
              <a:lnSpc>
                <a:spcPct val="100000"/>
              </a:lnSpc>
              <a:spcBef>
                <a:spcPts val="1385"/>
              </a:spcBef>
            </a:pPr>
            <a:r>
              <a:rPr dirty="0" sz="2000" spc="-20">
                <a:solidFill>
                  <a:srgbClr val="FFFFFF"/>
                </a:solidFill>
                <a:latin typeface="Calibri"/>
                <a:cs typeface="Calibri"/>
              </a:rPr>
              <a:t>Evalúa</a:t>
            </a:r>
            <a:r>
              <a:rPr dirty="0" sz="20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20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5">
                <a:solidFill>
                  <a:srgbClr val="FFFFFF"/>
                </a:solidFill>
                <a:latin typeface="Calibri"/>
                <a:cs typeface="Calibri"/>
              </a:rPr>
              <a:t>grado</a:t>
            </a:r>
            <a:r>
              <a:rPr dirty="0" sz="20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20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20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20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Calibri"/>
                <a:cs typeface="Calibri"/>
              </a:rPr>
              <a:t>un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instrumento</a:t>
            </a:r>
            <a:r>
              <a:rPr dirty="0" sz="2000" spc="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Calibri"/>
                <a:cs typeface="Calibri"/>
              </a:rPr>
              <a:t>mide</a:t>
            </a:r>
            <a:r>
              <a:rPr dirty="0" sz="2000" spc="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constructo</a:t>
            </a:r>
            <a:r>
              <a:rPr dirty="0" sz="2000" spc="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20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5">
                <a:solidFill>
                  <a:srgbClr val="FFFFFF"/>
                </a:solidFill>
                <a:latin typeface="Calibri"/>
                <a:cs typeface="Calibri"/>
              </a:rPr>
              <a:t>pretende</a:t>
            </a:r>
            <a:r>
              <a:rPr dirty="0" sz="20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Calibri"/>
                <a:cs typeface="Calibri"/>
              </a:rPr>
              <a:t>puntuar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8144" y="2310002"/>
            <a:ext cx="10295890" cy="30734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69900" marR="326390" indent="-457834">
              <a:lnSpc>
                <a:spcPct val="100000"/>
              </a:lnSpc>
              <a:spcBef>
                <a:spcPts val="95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dirty="0" sz="2000" spc="-5" b="1">
                <a:latin typeface="Calibri"/>
                <a:cs typeface="Calibri"/>
              </a:rPr>
              <a:t>Contenido:</a:t>
            </a:r>
            <a:r>
              <a:rPr dirty="0" sz="2000" spc="20" b="1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grado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en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el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que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el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contenido</a:t>
            </a:r>
            <a:r>
              <a:rPr dirty="0" sz="2000" spc="2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del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instrumento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refleja</a:t>
            </a:r>
            <a:r>
              <a:rPr dirty="0" sz="2000" spc="2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el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constructo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que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pretende </a:t>
            </a:r>
            <a:r>
              <a:rPr dirty="0" sz="2000" spc="-44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evaluar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- </a:t>
            </a:r>
            <a:r>
              <a:rPr dirty="0" sz="2000" spc="-20" b="1">
                <a:latin typeface="Calibri"/>
                <a:cs typeface="Calibri"/>
              </a:rPr>
              <a:t>Validez</a:t>
            </a:r>
            <a:r>
              <a:rPr dirty="0" sz="200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de</a:t>
            </a:r>
            <a:r>
              <a:rPr dirty="0" sz="200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Apariencia</a:t>
            </a:r>
            <a:r>
              <a:rPr dirty="0" sz="2000" spc="10" b="1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(ídem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validez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de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contenido)</a:t>
            </a:r>
            <a:endParaRPr sz="2000">
              <a:latin typeface="Calibri"/>
              <a:cs typeface="Calibri"/>
            </a:endParaRPr>
          </a:p>
          <a:p>
            <a:pPr marL="469900" marR="5080" indent="-457834">
              <a:lnSpc>
                <a:spcPct val="100000"/>
              </a:lnSpc>
              <a:buAutoNum type="arabicPeriod"/>
              <a:tabLst>
                <a:tab pos="469900" algn="l"/>
                <a:tab pos="470534" algn="l"/>
              </a:tabLst>
            </a:pPr>
            <a:r>
              <a:rPr dirty="0" sz="2000" spc="-10" b="1">
                <a:latin typeface="Calibri"/>
                <a:cs typeface="Calibri"/>
              </a:rPr>
              <a:t>Constructo:</a:t>
            </a:r>
            <a:r>
              <a:rPr dirty="0" sz="2000" spc="20" b="1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grado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en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que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las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puntuaciones</a:t>
            </a:r>
            <a:r>
              <a:rPr dirty="0" sz="2000" spc="4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de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un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instrumento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son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coherentes</a:t>
            </a:r>
            <a:r>
              <a:rPr dirty="0" sz="2000" spc="3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con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las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hipótesis </a:t>
            </a:r>
            <a:r>
              <a:rPr dirty="0" sz="2000" spc="-44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de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evaluación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(relación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interna,</a:t>
            </a:r>
            <a:r>
              <a:rPr dirty="0" sz="2000" spc="4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relación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con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otros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instrumentos,</a:t>
            </a:r>
            <a:r>
              <a:rPr dirty="0" sz="2000" spc="4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diferencias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entre</a:t>
            </a:r>
            <a:r>
              <a:rPr dirty="0" sz="2000" spc="2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grupos)</a:t>
            </a:r>
            <a:endParaRPr sz="2000">
              <a:latin typeface="Calibri"/>
              <a:cs typeface="Calibri"/>
            </a:endParaRPr>
          </a:p>
          <a:p>
            <a:pPr lvl="1" marL="927100" indent="-457834">
              <a:lnSpc>
                <a:spcPct val="100000"/>
              </a:lnSpc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dirty="0" sz="2000" spc="-10" b="1">
                <a:latin typeface="Calibri"/>
                <a:cs typeface="Calibri"/>
              </a:rPr>
              <a:t>Estructural</a:t>
            </a:r>
            <a:r>
              <a:rPr dirty="0" sz="2000" spc="20" b="1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(ídem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validez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de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constructo: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relación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interna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de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las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secciones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de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la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escala)</a:t>
            </a:r>
            <a:endParaRPr sz="2000">
              <a:latin typeface="Calibri"/>
              <a:cs typeface="Calibri"/>
            </a:endParaRPr>
          </a:p>
          <a:p>
            <a:pPr lvl="1" marL="927100" indent="-457834">
              <a:lnSpc>
                <a:spcPct val="100000"/>
              </a:lnSpc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dirty="0" sz="2000" spc="-5" b="1">
                <a:latin typeface="Calibri"/>
                <a:cs typeface="Calibri"/>
              </a:rPr>
              <a:t>Prueba</a:t>
            </a:r>
            <a:r>
              <a:rPr dirty="0" sz="2000" spc="2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de</a:t>
            </a:r>
            <a:r>
              <a:rPr dirty="0" sz="2000" spc="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hipótesis</a:t>
            </a:r>
            <a:r>
              <a:rPr dirty="0" sz="2000" spc="5" b="1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(ídem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validez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de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constructo: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relación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con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otros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constructos)</a:t>
            </a:r>
            <a:endParaRPr sz="2000">
              <a:latin typeface="Calibri"/>
              <a:cs typeface="Calibri"/>
            </a:endParaRPr>
          </a:p>
          <a:p>
            <a:pPr lvl="1" marL="927100" marR="273050" indent="-457200">
              <a:lnSpc>
                <a:spcPct val="100000"/>
              </a:lnSpc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dirty="0" sz="2000" spc="-10" b="1">
                <a:latin typeface="Calibri"/>
                <a:cs typeface="Calibri"/>
              </a:rPr>
              <a:t>Transcultural.</a:t>
            </a:r>
            <a:r>
              <a:rPr dirty="0" sz="2000" spc="30" b="1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Contenido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traducido</a:t>
            </a:r>
            <a:r>
              <a:rPr dirty="0" sz="2000" spc="3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o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adaptado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culturalmente</a:t>
            </a:r>
            <a:r>
              <a:rPr dirty="0" sz="2000" spc="5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refleja</a:t>
            </a:r>
            <a:r>
              <a:rPr dirty="0" sz="2000" spc="3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adecuadamente</a:t>
            </a:r>
            <a:r>
              <a:rPr dirty="0" sz="2000" spc="4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el </a:t>
            </a:r>
            <a:r>
              <a:rPr dirty="0" sz="2000" spc="-434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contenido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original</a:t>
            </a:r>
            <a:endParaRPr sz="2000">
              <a:latin typeface="Calibri"/>
              <a:cs typeface="Calibri"/>
            </a:endParaRPr>
          </a:p>
          <a:p>
            <a:pPr marL="469900" marR="932180" indent="-457834">
              <a:lnSpc>
                <a:spcPct val="100000"/>
              </a:lnSpc>
              <a:buAutoNum type="arabicPeriod"/>
              <a:tabLst>
                <a:tab pos="469900" algn="l"/>
                <a:tab pos="470534" algn="l"/>
              </a:tabLst>
            </a:pPr>
            <a:r>
              <a:rPr dirty="0" sz="2000" spc="-10" b="1">
                <a:latin typeface="Calibri"/>
                <a:cs typeface="Calibri"/>
              </a:rPr>
              <a:t>Criterio:</a:t>
            </a:r>
            <a:r>
              <a:rPr dirty="0" sz="2000" spc="15" b="1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adecuación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de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las</a:t>
            </a:r>
            <a:r>
              <a:rPr dirty="0" sz="2000" spc="2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puntuaciones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de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un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instrumento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respecto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a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una</a:t>
            </a:r>
            <a:r>
              <a:rPr dirty="0" sz="2000" spc="5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prueba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de </a:t>
            </a:r>
            <a:r>
              <a:rPr dirty="0" sz="2000" spc="-434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referencia</a:t>
            </a:r>
            <a:r>
              <a:rPr dirty="0" sz="2000" spc="-10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“gold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standard”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978" y="483108"/>
            <a:ext cx="2263901" cy="12268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10584"/>
            <a:ext cx="1569085" cy="6959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400" spc="-300" b="0">
                <a:latin typeface="Calibri Light"/>
                <a:cs typeface="Calibri Light"/>
              </a:rPr>
              <a:t>V</a:t>
            </a:r>
            <a:r>
              <a:rPr dirty="0" sz="4400" spc="-45" b="0">
                <a:latin typeface="Calibri Light"/>
                <a:cs typeface="Calibri Light"/>
              </a:rPr>
              <a:t>a</a:t>
            </a:r>
            <a:r>
              <a:rPr dirty="0" sz="4400" spc="-20" b="0">
                <a:latin typeface="Calibri Light"/>
                <a:cs typeface="Calibri Light"/>
              </a:rPr>
              <a:t>l</a:t>
            </a:r>
            <a:r>
              <a:rPr dirty="0" sz="4400" spc="-25" b="0">
                <a:latin typeface="Calibri Light"/>
                <a:cs typeface="Calibri Light"/>
              </a:rPr>
              <a:t>i</a:t>
            </a:r>
            <a:r>
              <a:rPr dirty="0" sz="4400" spc="-55" b="0">
                <a:latin typeface="Calibri Light"/>
                <a:cs typeface="Calibri Light"/>
              </a:rPr>
              <a:t>d</a:t>
            </a:r>
            <a:r>
              <a:rPr dirty="0" sz="4400" spc="-85" b="0">
                <a:latin typeface="Calibri Light"/>
                <a:cs typeface="Calibri Light"/>
              </a:rPr>
              <a:t>e</a:t>
            </a:r>
            <a:r>
              <a:rPr dirty="0" sz="4400" spc="-5" b="0">
                <a:latin typeface="Calibri Light"/>
                <a:cs typeface="Calibri Light"/>
              </a:rPr>
              <a:t>z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82217" y="2439161"/>
            <a:ext cx="10227945" cy="2862580"/>
          </a:xfrm>
          <a:custGeom>
            <a:avLst/>
            <a:gdLst/>
            <a:ahLst/>
            <a:cxnLst/>
            <a:rect l="l" t="t" r="r" b="b"/>
            <a:pathLst>
              <a:path w="10227945" h="2862579">
                <a:moveTo>
                  <a:pt x="10227564" y="0"/>
                </a:moveTo>
                <a:lnTo>
                  <a:pt x="0" y="0"/>
                </a:lnTo>
                <a:lnTo>
                  <a:pt x="0" y="2862072"/>
                </a:lnTo>
                <a:lnTo>
                  <a:pt x="10227564" y="2862072"/>
                </a:lnTo>
                <a:lnTo>
                  <a:pt x="10227564" y="0"/>
                </a:lnTo>
                <a:close/>
              </a:path>
            </a:pathLst>
          </a:custGeom>
          <a:solidFill>
            <a:srgbClr val="FFF2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916939" y="1533154"/>
            <a:ext cx="10013950" cy="3691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400" spc="-15">
                <a:latin typeface="Calibri"/>
                <a:cs typeface="Calibri"/>
              </a:rPr>
              <a:t>Interpretación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15">
                <a:latin typeface="Calibri"/>
                <a:cs typeface="Calibri"/>
              </a:rPr>
              <a:t>estadística: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Coeficiente</a:t>
            </a:r>
            <a:r>
              <a:rPr dirty="0" sz="2400" spc="1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de </a:t>
            </a:r>
            <a:r>
              <a:rPr dirty="0" sz="2400" spc="-10" b="1">
                <a:latin typeface="Calibri"/>
                <a:cs typeface="Calibri"/>
              </a:rPr>
              <a:t>correlación</a:t>
            </a:r>
            <a:r>
              <a:rPr dirty="0" sz="2400" spc="-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de</a:t>
            </a:r>
            <a:r>
              <a:rPr dirty="0" sz="2400" spc="-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y</a:t>
            </a:r>
            <a:r>
              <a:rPr dirty="0" sz="2400" spc="1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de</a:t>
            </a:r>
            <a:r>
              <a:rPr dirty="0" sz="2400" spc="-5" b="1">
                <a:latin typeface="Calibri"/>
                <a:cs typeface="Calibri"/>
              </a:rPr>
              <a:t> Spearman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550">
              <a:latin typeface="Calibri"/>
              <a:cs typeface="Calibri"/>
            </a:endParaRPr>
          </a:p>
          <a:p>
            <a:pPr marL="613410">
              <a:lnSpc>
                <a:spcPct val="100000"/>
              </a:lnSpc>
            </a:pPr>
            <a:r>
              <a:rPr dirty="0" sz="2000" spc="-10" b="1">
                <a:latin typeface="Calibri"/>
                <a:cs typeface="Calibri"/>
              </a:rPr>
              <a:t>Estimación</a:t>
            </a:r>
            <a:r>
              <a:rPr dirty="0" sz="2000" spc="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del </a:t>
            </a:r>
            <a:r>
              <a:rPr dirty="0" sz="2000" spc="-10" b="1">
                <a:latin typeface="Calibri"/>
                <a:cs typeface="Calibri"/>
              </a:rPr>
              <a:t>valor</a:t>
            </a:r>
            <a:r>
              <a:rPr dirty="0" sz="2000" b="1">
                <a:latin typeface="Calibri"/>
                <a:cs typeface="Calibri"/>
              </a:rPr>
              <a:t> </a:t>
            </a:r>
            <a:r>
              <a:rPr dirty="0" sz="2000" spc="20" b="1">
                <a:latin typeface="Calibri"/>
                <a:cs typeface="Calibri"/>
              </a:rPr>
              <a:t>“r”</a:t>
            </a:r>
            <a:r>
              <a:rPr dirty="0" sz="2000" spc="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/</a:t>
            </a:r>
            <a:r>
              <a:rPr dirty="0" sz="200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“rho”:</a:t>
            </a:r>
            <a:r>
              <a:rPr dirty="0" sz="2000" spc="15" b="1">
                <a:latin typeface="Calibri"/>
                <a:cs typeface="Calibri"/>
              </a:rPr>
              <a:t> </a:t>
            </a:r>
            <a:r>
              <a:rPr dirty="0" sz="2000" spc="-15">
                <a:latin typeface="Calibri"/>
                <a:cs typeface="Calibri"/>
              </a:rPr>
              <a:t>entre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-1</a:t>
            </a:r>
            <a:r>
              <a:rPr dirty="0" sz="2000" spc="-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y</a:t>
            </a:r>
            <a:r>
              <a:rPr dirty="0" sz="2000" spc="-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1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Calibri"/>
              <a:cs typeface="Calibri"/>
            </a:endParaRPr>
          </a:p>
          <a:p>
            <a:pPr marL="612775" marR="5080" indent="635">
              <a:lnSpc>
                <a:spcPct val="100000"/>
              </a:lnSpc>
            </a:pPr>
            <a:r>
              <a:rPr dirty="0" u="sng" sz="20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Correlación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u="sng" sz="200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negativa</a:t>
            </a:r>
            <a:r>
              <a:rPr dirty="0" sz="2000" spc="-15">
                <a:latin typeface="Calibri"/>
                <a:cs typeface="Calibri"/>
              </a:rPr>
              <a:t>: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las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escalas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puntúan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de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forma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inversa.</a:t>
            </a:r>
            <a:r>
              <a:rPr dirty="0" sz="2000" spc="35">
                <a:latin typeface="Calibri"/>
                <a:cs typeface="Calibri"/>
              </a:rPr>
              <a:t> </a:t>
            </a:r>
            <a:r>
              <a:rPr dirty="0" sz="2000" spc="-5" i="1">
                <a:latin typeface="Calibri"/>
                <a:cs typeface="Calibri"/>
              </a:rPr>
              <a:t>Ej.:</a:t>
            </a:r>
            <a:r>
              <a:rPr dirty="0" sz="2000" spc="-15" i="1">
                <a:latin typeface="Calibri"/>
                <a:cs typeface="Calibri"/>
              </a:rPr>
              <a:t> </a:t>
            </a:r>
            <a:r>
              <a:rPr dirty="0" sz="2000" spc="-5" i="1">
                <a:latin typeface="Calibri"/>
                <a:cs typeface="Calibri"/>
              </a:rPr>
              <a:t>Berg</a:t>
            </a:r>
            <a:r>
              <a:rPr dirty="0" sz="2000" i="1">
                <a:latin typeface="Calibri"/>
                <a:cs typeface="Calibri"/>
              </a:rPr>
              <a:t> </a:t>
            </a:r>
            <a:r>
              <a:rPr dirty="0" sz="2000" spc="-10" i="1">
                <a:latin typeface="Calibri"/>
                <a:cs typeface="Calibri"/>
              </a:rPr>
              <a:t>Balance</a:t>
            </a:r>
            <a:r>
              <a:rPr dirty="0" sz="2000" spc="15" i="1">
                <a:latin typeface="Calibri"/>
                <a:cs typeface="Calibri"/>
              </a:rPr>
              <a:t> </a:t>
            </a:r>
            <a:r>
              <a:rPr dirty="0" sz="2000" spc="-5" i="1">
                <a:latin typeface="Calibri"/>
                <a:cs typeface="Calibri"/>
              </a:rPr>
              <a:t>Scale</a:t>
            </a:r>
            <a:r>
              <a:rPr dirty="0" sz="2000" i="1">
                <a:latin typeface="Calibri"/>
                <a:cs typeface="Calibri"/>
              </a:rPr>
              <a:t> </a:t>
            </a:r>
            <a:r>
              <a:rPr dirty="0" sz="2000" spc="-5" i="1">
                <a:latin typeface="Calibri"/>
                <a:cs typeface="Calibri"/>
              </a:rPr>
              <a:t>(BBS)</a:t>
            </a:r>
            <a:r>
              <a:rPr dirty="0" sz="2000" spc="5" i="1">
                <a:latin typeface="Calibri"/>
                <a:cs typeface="Calibri"/>
              </a:rPr>
              <a:t> </a:t>
            </a:r>
            <a:r>
              <a:rPr dirty="0" sz="2000" spc="-10" i="1">
                <a:latin typeface="Calibri"/>
                <a:cs typeface="Calibri"/>
              </a:rPr>
              <a:t>vs. </a:t>
            </a:r>
            <a:r>
              <a:rPr dirty="0" sz="2000" spc="-434" i="1">
                <a:latin typeface="Calibri"/>
                <a:cs typeface="Calibri"/>
              </a:rPr>
              <a:t> </a:t>
            </a:r>
            <a:r>
              <a:rPr dirty="0" sz="2000" spc="-10" i="1">
                <a:latin typeface="Calibri"/>
                <a:cs typeface="Calibri"/>
              </a:rPr>
              <a:t>Wisconsin</a:t>
            </a:r>
            <a:r>
              <a:rPr dirty="0" sz="2000" i="1">
                <a:latin typeface="Calibri"/>
                <a:cs typeface="Calibri"/>
              </a:rPr>
              <a:t> </a:t>
            </a:r>
            <a:r>
              <a:rPr dirty="0" sz="2000" spc="-5" i="1">
                <a:latin typeface="Calibri"/>
                <a:cs typeface="Calibri"/>
              </a:rPr>
              <a:t>Gait</a:t>
            </a:r>
            <a:r>
              <a:rPr dirty="0" sz="2000" spc="15" i="1">
                <a:latin typeface="Calibri"/>
                <a:cs typeface="Calibri"/>
              </a:rPr>
              <a:t> </a:t>
            </a:r>
            <a:r>
              <a:rPr dirty="0" sz="2000" spc="-5" i="1">
                <a:latin typeface="Calibri"/>
                <a:cs typeface="Calibri"/>
              </a:rPr>
              <a:t>Scale </a:t>
            </a:r>
            <a:r>
              <a:rPr dirty="0" sz="2000" spc="-10" i="1">
                <a:latin typeface="Calibri"/>
                <a:cs typeface="Calibri"/>
              </a:rPr>
              <a:t>(WGS).</a:t>
            </a:r>
            <a:r>
              <a:rPr dirty="0" sz="2000" spc="5" i="1">
                <a:latin typeface="Calibri"/>
                <a:cs typeface="Calibri"/>
              </a:rPr>
              <a:t> </a:t>
            </a:r>
            <a:r>
              <a:rPr dirty="0" sz="2000" spc="-5" i="1">
                <a:latin typeface="Calibri"/>
                <a:cs typeface="Calibri"/>
              </a:rPr>
              <a:t>La </a:t>
            </a:r>
            <a:r>
              <a:rPr dirty="0" sz="2000" spc="-10" i="1">
                <a:latin typeface="Calibri"/>
                <a:cs typeface="Calibri"/>
              </a:rPr>
              <a:t>puntuación</a:t>
            </a:r>
            <a:r>
              <a:rPr dirty="0" sz="2000" spc="5" i="1">
                <a:latin typeface="Calibri"/>
                <a:cs typeface="Calibri"/>
              </a:rPr>
              <a:t> </a:t>
            </a:r>
            <a:r>
              <a:rPr dirty="0" sz="2000" spc="-10" i="1">
                <a:latin typeface="Calibri"/>
                <a:cs typeface="Calibri"/>
              </a:rPr>
              <a:t>máxima</a:t>
            </a:r>
            <a:r>
              <a:rPr dirty="0" sz="2000" spc="20" i="1">
                <a:latin typeface="Calibri"/>
                <a:cs typeface="Calibri"/>
              </a:rPr>
              <a:t> </a:t>
            </a:r>
            <a:r>
              <a:rPr dirty="0" sz="2000" spc="-5" i="1">
                <a:latin typeface="Calibri"/>
                <a:cs typeface="Calibri"/>
              </a:rPr>
              <a:t>de la</a:t>
            </a:r>
            <a:r>
              <a:rPr dirty="0" sz="2000" spc="5" i="1">
                <a:latin typeface="Calibri"/>
                <a:cs typeface="Calibri"/>
              </a:rPr>
              <a:t> </a:t>
            </a:r>
            <a:r>
              <a:rPr dirty="0" sz="2000" spc="-5" i="1">
                <a:latin typeface="Calibri"/>
                <a:cs typeface="Calibri"/>
              </a:rPr>
              <a:t>BBS </a:t>
            </a:r>
            <a:r>
              <a:rPr dirty="0" sz="2000" spc="-10" i="1">
                <a:latin typeface="Calibri"/>
                <a:cs typeface="Calibri"/>
              </a:rPr>
              <a:t>significa</a:t>
            </a:r>
            <a:r>
              <a:rPr dirty="0" sz="2000" spc="15" i="1">
                <a:latin typeface="Calibri"/>
                <a:cs typeface="Calibri"/>
              </a:rPr>
              <a:t> </a:t>
            </a:r>
            <a:r>
              <a:rPr dirty="0" sz="2000" spc="-5" i="1">
                <a:latin typeface="Calibri"/>
                <a:cs typeface="Calibri"/>
              </a:rPr>
              <a:t>buen equilibrio; </a:t>
            </a:r>
            <a:r>
              <a:rPr dirty="0" sz="2000" i="1">
                <a:latin typeface="Calibri"/>
                <a:cs typeface="Calibri"/>
              </a:rPr>
              <a:t> </a:t>
            </a:r>
            <a:r>
              <a:rPr dirty="0" sz="2000" spc="-10" i="1">
                <a:latin typeface="Calibri"/>
                <a:cs typeface="Calibri"/>
              </a:rPr>
              <a:t>puntuación</a:t>
            </a:r>
            <a:r>
              <a:rPr dirty="0" sz="2000" i="1">
                <a:latin typeface="Calibri"/>
                <a:cs typeface="Calibri"/>
              </a:rPr>
              <a:t> </a:t>
            </a:r>
            <a:r>
              <a:rPr dirty="0" sz="2000" spc="-10" i="1">
                <a:latin typeface="Calibri"/>
                <a:cs typeface="Calibri"/>
              </a:rPr>
              <a:t>máxima</a:t>
            </a:r>
            <a:r>
              <a:rPr dirty="0" sz="2000" spc="10" i="1">
                <a:latin typeface="Calibri"/>
                <a:cs typeface="Calibri"/>
              </a:rPr>
              <a:t> </a:t>
            </a:r>
            <a:r>
              <a:rPr dirty="0" sz="2000" spc="-5" i="1">
                <a:latin typeface="Calibri"/>
                <a:cs typeface="Calibri"/>
              </a:rPr>
              <a:t>en la </a:t>
            </a:r>
            <a:r>
              <a:rPr dirty="0" sz="2000" spc="-15" i="1">
                <a:latin typeface="Calibri"/>
                <a:cs typeface="Calibri"/>
              </a:rPr>
              <a:t>WGS</a:t>
            </a:r>
            <a:r>
              <a:rPr dirty="0" sz="2000" spc="-10" i="1">
                <a:latin typeface="Calibri"/>
                <a:cs typeface="Calibri"/>
              </a:rPr>
              <a:t> significa</a:t>
            </a:r>
            <a:r>
              <a:rPr dirty="0" sz="2000" spc="10" i="1">
                <a:latin typeface="Calibri"/>
                <a:cs typeface="Calibri"/>
              </a:rPr>
              <a:t> </a:t>
            </a:r>
            <a:r>
              <a:rPr dirty="0" sz="2000" spc="-5" i="1">
                <a:latin typeface="Calibri"/>
                <a:cs typeface="Calibri"/>
              </a:rPr>
              <a:t>peor patrón</a:t>
            </a:r>
            <a:r>
              <a:rPr dirty="0" sz="2000" spc="-10" i="1">
                <a:latin typeface="Calibri"/>
                <a:cs typeface="Calibri"/>
              </a:rPr>
              <a:t> </a:t>
            </a:r>
            <a:r>
              <a:rPr dirty="0" sz="2000" spc="-5" i="1">
                <a:latin typeface="Calibri"/>
                <a:cs typeface="Calibri"/>
              </a:rPr>
              <a:t>de</a:t>
            </a:r>
            <a:r>
              <a:rPr dirty="0" sz="2000" spc="-15" i="1">
                <a:latin typeface="Calibri"/>
                <a:cs typeface="Calibri"/>
              </a:rPr>
              <a:t> </a:t>
            </a:r>
            <a:r>
              <a:rPr dirty="0" sz="2000" spc="-5" i="1">
                <a:latin typeface="Calibri"/>
                <a:cs typeface="Calibri"/>
              </a:rPr>
              <a:t>marcha</a:t>
            </a:r>
            <a:endParaRPr sz="2000">
              <a:latin typeface="Calibri"/>
              <a:cs typeface="Calibri"/>
            </a:endParaRPr>
          </a:p>
          <a:p>
            <a:pPr marL="613410" marR="26034" indent="-635">
              <a:lnSpc>
                <a:spcPct val="100000"/>
              </a:lnSpc>
            </a:pPr>
            <a:r>
              <a:rPr dirty="0" u="sng" sz="20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Correlación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u="sng" sz="20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positiva</a:t>
            </a:r>
            <a:r>
              <a:rPr dirty="0" sz="2000" spc="-10">
                <a:latin typeface="Calibri"/>
                <a:cs typeface="Calibri"/>
              </a:rPr>
              <a:t>:</a:t>
            </a:r>
            <a:r>
              <a:rPr dirty="0" sz="2000" spc="2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las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escalas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puntúan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en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el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mismo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sentido.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 i="1">
                <a:latin typeface="Calibri"/>
                <a:cs typeface="Calibri"/>
              </a:rPr>
              <a:t>Ej.: BBS </a:t>
            </a:r>
            <a:r>
              <a:rPr dirty="0" sz="2000" spc="-10" i="1">
                <a:latin typeface="Calibri"/>
                <a:cs typeface="Calibri"/>
              </a:rPr>
              <a:t>vs.</a:t>
            </a:r>
            <a:r>
              <a:rPr dirty="0" sz="2000" spc="-5" i="1">
                <a:latin typeface="Calibri"/>
                <a:cs typeface="Calibri"/>
              </a:rPr>
              <a:t> </a:t>
            </a:r>
            <a:r>
              <a:rPr dirty="0" sz="2000" spc="-10" i="1">
                <a:latin typeface="Calibri"/>
                <a:cs typeface="Calibri"/>
              </a:rPr>
              <a:t>Tinetti.</a:t>
            </a:r>
            <a:r>
              <a:rPr dirty="0" sz="2000" spc="20" i="1">
                <a:latin typeface="Calibri"/>
                <a:cs typeface="Calibri"/>
              </a:rPr>
              <a:t> </a:t>
            </a:r>
            <a:r>
              <a:rPr dirty="0" sz="2000" spc="-15" i="1">
                <a:latin typeface="Calibri"/>
                <a:cs typeface="Calibri"/>
              </a:rPr>
              <a:t>En</a:t>
            </a:r>
            <a:r>
              <a:rPr dirty="0" sz="2000" spc="5" i="1">
                <a:latin typeface="Calibri"/>
                <a:cs typeface="Calibri"/>
              </a:rPr>
              <a:t> </a:t>
            </a:r>
            <a:r>
              <a:rPr dirty="0" sz="2000" spc="-10" i="1">
                <a:latin typeface="Calibri"/>
                <a:cs typeface="Calibri"/>
              </a:rPr>
              <a:t>ambas </a:t>
            </a:r>
            <a:r>
              <a:rPr dirty="0" sz="2000" spc="-440" i="1">
                <a:latin typeface="Calibri"/>
                <a:cs typeface="Calibri"/>
              </a:rPr>
              <a:t> </a:t>
            </a:r>
            <a:r>
              <a:rPr dirty="0" sz="2000" spc="-10" i="1">
                <a:latin typeface="Calibri"/>
                <a:cs typeface="Calibri"/>
              </a:rPr>
              <a:t>escalas </a:t>
            </a:r>
            <a:r>
              <a:rPr dirty="0" sz="2000" spc="-5" i="1">
                <a:latin typeface="Calibri"/>
                <a:cs typeface="Calibri"/>
              </a:rPr>
              <a:t>la</a:t>
            </a:r>
            <a:r>
              <a:rPr dirty="0" sz="2000" i="1">
                <a:latin typeface="Calibri"/>
                <a:cs typeface="Calibri"/>
              </a:rPr>
              <a:t> </a:t>
            </a:r>
            <a:r>
              <a:rPr dirty="0" sz="2000" spc="-10" i="1">
                <a:latin typeface="Calibri"/>
                <a:cs typeface="Calibri"/>
              </a:rPr>
              <a:t>máxima</a:t>
            </a:r>
            <a:r>
              <a:rPr dirty="0" sz="2000" spc="15" i="1">
                <a:latin typeface="Calibri"/>
                <a:cs typeface="Calibri"/>
              </a:rPr>
              <a:t> </a:t>
            </a:r>
            <a:r>
              <a:rPr dirty="0" sz="2000" spc="-10" i="1">
                <a:latin typeface="Calibri"/>
                <a:cs typeface="Calibri"/>
              </a:rPr>
              <a:t>puntuación</a:t>
            </a:r>
            <a:r>
              <a:rPr dirty="0" sz="2000" i="1">
                <a:latin typeface="Calibri"/>
                <a:cs typeface="Calibri"/>
              </a:rPr>
              <a:t> </a:t>
            </a:r>
            <a:r>
              <a:rPr dirty="0" sz="2000" spc="-10" i="1">
                <a:latin typeface="Calibri"/>
                <a:cs typeface="Calibri"/>
              </a:rPr>
              <a:t>significa</a:t>
            </a:r>
            <a:r>
              <a:rPr dirty="0" sz="2000" spc="10" i="1">
                <a:latin typeface="Calibri"/>
                <a:cs typeface="Calibri"/>
              </a:rPr>
              <a:t> </a:t>
            </a:r>
            <a:r>
              <a:rPr dirty="0" sz="2000" spc="-5" i="1">
                <a:latin typeface="Calibri"/>
                <a:cs typeface="Calibri"/>
              </a:rPr>
              <a:t>buen</a:t>
            </a:r>
            <a:r>
              <a:rPr dirty="0" sz="2000" spc="-15" i="1">
                <a:latin typeface="Calibri"/>
                <a:cs typeface="Calibri"/>
              </a:rPr>
              <a:t> </a:t>
            </a:r>
            <a:r>
              <a:rPr dirty="0" sz="2000" spc="-10" i="1">
                <a:latin typeface="Calibri"/>
                <a:cs typeface="Calibri"/>
              </a:rPr>
              <a:t>funcionamiento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Calibri"/>
              <a:cs typeface="Calibri"/>
            </a:endParaRPr>
          </a:p>
          <a:p>
            <a:pPr marL="613410">
              <a:lnSpc>
                <a:spcPct val="100000"/>
              </a:lnSpc>
            </a:pPr>
            <a:r>
              <a:rPr dirty="0" u="sng" sz="2000" spc="-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Valores</a:t>
            </a:r>
            <a:r>
              <a:rPr dirty="0" sz="2000" spc="-20">
                <a:latin typeface="Calibri"/>
                <a:cs typeface="Calibri"/>
              </a:rPr>
              <a:t>: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≥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0,80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15">
                <a:latin typeface="Calibri"/>
                <a:cs typeface="Calibri"/>
              </a:rPr>
              <a:t>excelente;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0,50-0,79 </a:t>
            </a:r>
            <a:r>
              <a:rPr dirty="0" sz="2000" spc="-10">
                <a:latin typeface="Calibri"/>
                <a:cs typeface="Calibri"/>
              </a:rPr>
              <a:t>moderado;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0-0,49</a:t>
            </a:r>
            <a:r>
              <a:rPr dirty="0" sz="2000" spc="-10">
                <a:latin typeface="Calibri"/>
                <a:cs typeface="Calibri"/>
              </a:rPr>
              <a:t> pobre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978" y="483108"/>
            <a:ext cx="2263901" cy="12268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10584"/>
            <a:ext cx="1569085" cy="6959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400" spc="-300" b="0">
                <a:latin typeface="Calibri Light"/>
                <a:cs typeface="Calibri Light"/>
              </a:rPr>
              <a:t>V</a:t>
            </a:r>
            <a:r>
              <a:rPr dirty="0" sz="4400" spc="-45" b="0">
                <a:latin typeface="Calibri Light"/>
                <a:cs typeface="Calibri Light"/>
              </a:rPr>
              <a:t>a</a:t>
            </a:r>
            <a:r>
              <a:rPr dirty="0" sz="4400" spc="-20" b="0">
                <a:latin typeface="Calibri Light"/>
                <a:cs typeface="Calibri Light"/>
              </a:rPr>
              <a:t>l</a:t>
            </a:r>
            <a:r>
              <a:rPr dirty="0" sz="4400" spc="-25" b="0">
                <a:latin typeface="Calibri Light"/>
                <a:cs typeface="Calibri Light"/>
              </a:rPr>
              <a:t>i</a:t>
            </a:r>
            <a:r>
              <a:rPr dirty="0" sz="4400" spc="-55" b="0">
                <a:latin typeface="Calibri Light"/>
                <a:cs typeface="Calibri Light"/>
              </a:rPr>
              <a:t>d</a:t>
            </a:r>
            <a:r>
              <a:rPr dirty="0" sz="4400" spc="-85" b="0">
                <a:latin typeface="Calibri Light"/>
                <a:cs typeface="Calibri Light"/>
              </a:rPr>
              <a:t>e</a:t>
            </a:r>
            <a:r>
              <a:rPr dirty="0" sz="4400" spc="-5" b="0">
                <a:latin typeface="Calibri Light"/>
                <a:cs typeface="Calibri Light"/>
              </a:rPr>
              <a:t>z</a:t>
            </a:r>
            <a:endParaRPr sz="4400">
              <a:latin typeface="Calibri Light"/>
              <a:cs typeface="Calibri Light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83714" y="1256538"/>
            <a:ext cx="7624571" cy="2828543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2151888" y="4427220"/>
            <a:ext cx="7888605" cy="1477645"/>
          </a:xfrm>
          <a:prstGeom prst="rect">
            <a:avLst/>
          </a:prstGeom>
          <a:solidFill>
            <a:srgbClr val="FFF2CC"/>
          </a:solidFill>
        </p:spPr>
        <p:txBody>
          <a:bodyPr wrap="square" lIns="0" tIns="31115" rIns="0" bIns="0" rtlCol="0" vert="horz">
            <a:spAutoFit/>
          </a:bodyPr>
          <a:lstStyle/>
          <a:p>
            <a:pPr algn="ctr" marL="444500" marR="436880">
              <a:lnSpc>
                <a:spcPct val="100000"/>
              </a:lnSpc>
              <a:spcBef>
                <a:spcPts val="245"/>
              </a:spcBef>
            </a:pPr>
            <a:r>
              <a:rPr dirty="0" u="sng" sz="18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Objetivo del </a:t>
            </a:r>
            <a:r>
              <a:rPr dirty="0" u="sng" sz="18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trabajo</a:t>
            </a:r>
            <a:r>
              <a:rPr dirty="0" sz="1800" spc="-10" b="1">
                <a:latin typeface="Calibri"/>
                <a:cs typeface="Calibri"/>
              </a:rPr>
              <a:t>: </a:t>
            </a:r>
            <a:r>
              <a:rPr dirty="0" sz="1800" spc="-5" b="1">
                <a:latin typeface="Calibri"/>
                <a:cs typeface="Calibri"/>
              </a:rPr>
              <a:t>estudiar </a:t>
            </a:r>
            <a:r>
              <a:rPr dirty="0" sz="1800" b="1">
                <a:latin typeface="Calibri"/>
                <a:cs typeface="Calibri"/>
              </a:rPr>
              <a:t>la </a:t>
            </a:r>
            <a:r>
              <a:rPr dirty="0" sz="1800" spc="-10" b="1">
                <a:latin typeface="Calibri"/>
                <a:cs typeface="Calibri"/>
              </a:rPr>
              <a:t>validez </a:t>
            </a:r>
            <a:r>
              <a:rPr dirty="0" sz="1800" b="1">
                <a:latin typeface="Calibri"/>
                <a:cs typeface="Calibri"/>
              </a:rPr>
              <a:t>de </a:t>
            </a:r>
            <a:r>
              <a:rPr dirty="0" sz="1800" spc="-10" b="1">
                <a:latin typeface="Calibri"/>
                <a:cs typeface="Calibri"/>
              </a:rPr>
              <a:t>constructo </a:t>
            </a:r>
            <a:r>
              <a:rPr dirty="0" sz="1800" b="1">
                <a:latin typeface="Calibri"/>
                <a:cs typeface="Calibri"/>
              </a:rPr>
              <a:t>de la </a:t>
            </a:r>
            <a:r>
              <a:rPr dirty="0" sz="1800" spc="-5" b="1">
                <a:latin typeface="Calibri"/>
                <a:cs typeface="Calibri"/>
              </a:rPr>
              <a:t>escala </a:t>
            </a:r>
            <a:r>
              <a:rPr dirty="0" sz="1800" spc="-10" b="1">
                <a:latin typeface="Calibri"/>
                <a:cs typeface="Calibri"/>
              </a:rPr>
              <a:t>WGS </a:t>
            </a:r>
            <a:r>
              <a:rPr dirty="0" sz="1800" spc="-5" b="1">
                <a:latin typeface="Calibri"/>
                <a:cs typeface="Calibri"/>
              </a:rPr>
              <a:t>en </a:t>
            </a:r>
            <a:r>
              <a:rPr dirty="0" sz="1800" spc="-39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pacientes </a:t>
            </a:r>
            <a:r>
              <a:rPr dirty="0" sz="1800" spc="-5" b="1">
                <a:latin typeface="Calibri"/>
                <a:cs typeface="Calibri"/>
              </a:rPr>
              <a:t>con ictus </a:t>
            </a:r>
            <a:r>
              <a:rPr dirty="0" sz="1800" spc="-10" b="1">
                <a:latin typeface="Calibri"/>
                <a:cs typeface="Calibri"/>
              </a:rPr>
              <a:t>crónico</a:t>
            </a:r>
            <a:endParaRPr sz="1800">
              <a:latin typeface="Calibri"/>
              <a:cs typeface="Calibri"/>
            </a:endParaRPr>
          </a:p>
          <a:p>
            <a:pPr algn="ctr" marL="1137920" marR="1130300" indent="-635">
              <a:lnSpc>
                <a:spcPts val="2170"/>
              </a:lnSpc>
              <a:spcBef>
                <a:spcPts val="65"/>
              </a:spcBef>
            </a:pPr>
            <a:r>
              <a:rPr dirty="0" u="sng" sz="18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Constructos</a:t>
            </a:r>
            <a:r>
              <a:rPr dirty="0" sz="1800" spc="-10" b="1">
                <a:latin typeface="Calibri"/>
                <a:cs typeface="Calibri"/>
              </a:rPr>
              <a:t>:</a:t>
            </a:r>
            <a:r>
              <a:rPr dirty="0" sz="1800" spc="-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marcha,</a:t>
            </a:r>
            <a:r>
              <a:rPr dirty="0" sz="1800" spc="385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equilibrio</a:t>
            </a:r>
            <a:r>
              <a:rPr dirty="0" sz="1800" spc="39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y </a:t>
            </a:r>
            <a:r>
              <a:rPr dirty="0" sz="1800" spc="-5" b="1">
                <a:latin typeface="Calibri"/>
                <a:cs typeface="Calibri"/>
              </a:rPr>
              <a:t>funcionalidad </a:t>
            </a:r>
            <a:r>
              <a:rPr dirty="0" sz="1800" b="1">
                <a:latin typeface="Calibri"/>
                <a:cs typeface="Calibri"/>
              </a:rPr>
              <a:t> </a:t>
            </a:r>
            <a:r>
              <a:rPr dirty="0" u="sng" sz="18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Resultados</a:t>
            </a:r>
            <a:r>
              <a:rPr dirty="0" sz="1800" spc="-10" b="1">
                <a:latin typeface="Calibri"/>
                <a:cs typeface="Calibri"/>
              </a:rPr>
              <a:t>: WGS</a:t>
            </a:r>
            <a:r>
              <a:rPr dirty="0" sz="1800" spc="15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vs.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BBS</a:t>
            </a:r>
            <a:r>
              <a:rPr dirty="0" sz="1800" spc="15" b="1">
                <a:latin typeface="Calibri"/>
                <a:cs typeface="Calibri"/>
              </a:rPr>
              <a:t> </a:t>
            </a:r>
            <a:r>
              <a:rPr dirty="0" sz="1800">
                <a:latin typeface="Wingdings"/>
                <a:cs typeface="Wingdings"/>
              </a:rPr>
              <a:t>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 b="1">
                <a:latin typeface="Calibri"/>
                <a:cs typeface="Calibri"/>
              </a:rPr>
              <a:t>r =</a:t>
            </a:r>
            <a:r>
              <a:rPr dirty="0" sz="1800" spc="5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-0,908;</a:t>
            </a:r>
            <a:r>
              <a:rPr dirty="0" sz="1800" spc="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IC95% </a:t>
            </a:r>
            <a:r>
              <a:rPr dirty="0" sz="1800" spc="-5" b="1">
                <a:latin typeface="Calibri"/>
                <a:cs typeface="Calibri"/>
              </a:rPr>
              <a:t>(-0,94)-(-0,86)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977" y="483108"/>
            <a:ext cx="3336035" cy="12268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10584"/>
            <a:ext cx="2644140" cy="6959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400" spc="-35" b="0">
                <a:latin typeface="Calibri Light"/>
                <a:cs typeface="Calibri Light"/>
              </a:rPr>
              <a:t>Sensibilidad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9619" y="1434083"/>
            <a:ext cx="10652760" cy="734695"/>
          </a:xfrm>
          <a:prstGeom prst="rect">
            <a:avLst/>
          </a:prstGeom>
          <a:solidFill>
            <a:srgbClr val="F4B183"/>
          </a:solidFill>
        </p:spPr>
        <p:txBody>
          <a:bodyPr wrap="square" lIns="0" tIns="161925" rIns="0" bIns="0" rtlCol="0" vert="horz">
            <a:spAutoFit/>
          </a:bodyPr>
          <a:lstStyle/>
          <a:p>
            <a:pPr marL="852805">
              <a:lnSpc>
                <a:spcPct val="100000"/>
              </a:lnSpc>
              <a:spcBef>
                <a:spcPts val="1275"/>
              </a:spcBef>
            </a:pPr>
            <a:r>
              <a:rPr dirty="0" sz="2400" spc="-5">
                <a:solidFill>
                  <a:srgbClr val="FFFFFF"/>
                </a:solidFill>
                <a:latin typeface="Calibri"/>
                <a:cs typeface="Calibri"/>
              </a:rPr>
              <a:t>Capacidad</a:t>
            </a:r>
            <a:r>
              <a:rPr dirty="0" sz="24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Calibri"/>
                <a:cs typeface="Calibri"/>
              </a:rPr>
              <a:t>un </a:t>
            </a:r>
            <a:r>
              <a:rPr dirty="0" sz="2400" spc="-10">
                <a:solidFill>
                  <a:srgbClr val="FFFFFF"/>
                </a:solidFill>
                <a:latin typeface="Calibri"/>
                <a:cs typeface="Calibri"/>
              </a:rPr>
              <a:t>instrumento</a:t>
            </a:r>
            <a:r>
              <a:rPr dirty="0" sz="24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5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dirty="0" sz="24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Calibri"/>
                <a:cs typeface="Calibri"/>
              </a:rPr>
              <a:t>evaluar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Calibri"/>
                <a:cs typeface="Calibri"/>
              </a:rPr>
              <a:t>cambios</a:t>
            </a:r>
            <a:r>
              <a:rPr dirty="0" sz="24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24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lo</a:t>
            </a:r>
            <a:r>
              <a:rPr dirty="0" sz="2400" spc="-15">
                <a:solidFill>
                  <a:srgbClr val="FFFFFF"/>
                </a:solidFill>
                <a:latin typeface="Calibri"/>
                <a:cs typeface="Calibri"/>
              </a:rPr>
              <a:t> largo </a:t>
            </a:r>
            <a:r>
              <a:rPr dirty="0" sz="2400" spc="-5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Calibri"/>
                <a:cs typeface="Calibri"/>
              </a:rPr>
              <a:t>tiempo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8127" y="2442357"/>
            <a:ext cx="10473055" cy="30734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668655">
              <a:lnSpc>
                <a:spcPct val="100000"/>
              </a:lnSpc>
              <a:spcBef>
                <a:spcPts val="95"/>
              </a:spcBef>
            </a:pPr>
            <a:r>
              <a:rPr dirty="0" sz="2000" spc="-15">
                <a:latin typeface="Calibri"/>
                <a:cs typeface="Calibri"/>
              </a:rPr>
              <a:t>Evaluar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la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sensibilidad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del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instrumento</a:t>
            </a:r>
            <a:r>
              <a:rPr dirty="0" sz="2000" spc="2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de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evaluación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antes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y después</a:t>
            </a:r>
            <a:r>
              <a:rPr dirty="0" sz="2000" spc="2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de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una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intervención.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Dos </a:t>
            </a:r>
            <a:r>
              <a:rPr dirty="0" sz="2000" spc="-44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formas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de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cálculo: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dirty="0" sz="2000" spc="-10" b="1">
                <a:latin typeface="Calibri"/>
                <a:cs typeface="Calibri"/>
              </a:rPr>
              <a:t>Métodos</a:t>
            </a:r>
            <a:r>
              <a:rPr dirty="0" sz="200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basados</a:t>
            </a:r>
            <a:r>
              <a:rPr dirty="0" sz="2000" spc="2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en</a:t>
            </a:r>
            <a:r>
              <a:rPr dirty="0" sz="2000" spc="1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la</a:t>
            </a:r>
            <a:r>
              <a:rPr dirty="0" sz="2000" spc="-1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distribución</a:t>
            </a:r>
            <a:r>
              <a:rPr dirty="0" sz="2000" spc="1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(distribution-based</a:t>
            </a:r>
            <a:r>
              <a:rPr dirty="0" sz="2000" spc="1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methods): </a:t>
            </a:r>
            <a:r>
              <a:rPr dirty="0" sz="2000" spc="-10">
                <a:latin typeface="Calibri"/>
                <a:cs typeface="Calibri"/>
              </a:rPr>
              <a:t>métodos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estadísticos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y capacidad </a:t>
            </a:r>
            <a:r>
              <a:rPr dirty="0" sz="2000" spc="-44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de </a:t>
            </a:r>
            <a:r>
              <a:rPr dirty="0" sz="2000" spc="-10">
                <a:latin typeface="Calibri"/>
                <a:cs typeface="Calibri"/>
              </a:rPr>
              <a:t>detectar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el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cambio: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Calibri"/>
              <a:cs typeface="Calibri"/>
            </a:endParaRPr>
          </a:p>
          <a:p>
            <a:pPr marL="927100" indent="-457834">
              <a:lnSpc>
                <a:spcPct val="100000"/>
              </a:lnSpc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dirty="0" sz="2000" spc="-10" b="1">
                <a:latin typeface="Calibri"/>
                <a:cs typeface="Calibri"/>
              </a:rPr>
              <a:t>Error</a:t>
            </a:r>
            <a:r>
              <a:rPr dirty="0" sz="2000" spc="10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estándar</a:t>
            </a:r>
            <a:r>
              <a:rPr dirty="0" sz="2000" spc="1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de</a:t>
            </a:r>
            <a:r>
              <a:rPr dirty="0" sz="2000" spc="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la media y</a:t>
            </a:r>
            <a:r>
              <a:rPr dirty="0" sz="2000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cambio</a:t>
            </a:r>
            <a:r>
              <a:rPr dirty="0" sz="200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mínimo</a:t>
            </a:r>
            <a:r>
              <a:rPr dirty="0" sz="2000" spc="-1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detectable</a:t>
            </a:r>
            <a:endParaRPr sz="2000">
              <a:latin typeface="Calibri"/>
              <a:cs typeface="Calibri"/>
            </a:endParaRPr>
          </a:p>
          <a:p>
            <a:pPr marL="927100" marR="273685" indent="-457200">
              <a:lnSpc>
                <a:spcPct val="100000"/>
              </a:lnSpc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dirty="0" sz="2000" spc="-25" b="1">
                <a:latin typeface="Calibri"/>
                <a:cs typeface="Calibri"/>
              </a:rPr>
              <a:t>Efectos</a:t>
            </a:r>
            <a:r>
              <a:rPr dirty="0" sz="2000" spc="2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suelo</a:t>
            </a:r>
            <a:r>
              <a:rPr dirty="0" sz="2000" spc="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y </a:t>
            </a:r>
            <a:r>
              <a:rPr dirty="0" sz="2000" spc="-10" b="1">
                <a:latin typeface="Calibri"/>
                <a:cs typeface="Calibri"/>
              </a:rPr>
              <a:t>techo:</a:t>
            </a:r>
            <a:r>
              <a:rPr dirty="0" sz="2000" spc="10" b="1"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1C1C1C"/>
                </a:solidFill>
                <a:latin typeface="Calibri"/>
                <a:cs typeface="Calibri"/>
              </a:rPr>
              <a:t>porcentaje</a:t>
            </a:r>
            <a:r>
              <a:rPr dirty="0" sz="2000" spc="15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1C1C1C"/>
                </a:solidFill>
                <a:latin typeface="Calibri"/>
                <a:cs typeface="Calibri"/>
              </a:rPr>
              <a:t>de</a:t>
            </a:r>
            <a:r>
              <a:rPr dirty="0" sz="200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1C1C1C"/>
                </a:solidFill>
                <a:latin typeface="Calibri"/>
                <a:cs typeface="Calibri"/>
              </a:rPr>
              <a:t>la</a:t>
            </a:r>
            <a:r>
              <a:rPr dirty="0" sz="2000" spc="15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15">
                <a:solidFill>
                  <a:srgbClr val="1C1C1C"/>
                </a:solidFill>
                <a:latin typeface="Calibri"/>
                <a:cs typeface="Calibri"/>
              </a:rPr>
              <a:t>muestra</a:t>
            </a:r>
            <a:r>
              <a:rPr dirty="0" sz="2000" spc="25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1C1C1C"/>
                </a:solidFill>
                <a:latin typeface="Calibri"/>
                <a:cs typeface="Calibri"/>
              </a:rPr>
              <a:t>que</a:t>
            </a:r>
            <a:r>
              <a:rPr dirty="0" sz="2000" spc="1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1C1C1C"/>
                </a:solidFill>
                <a:latin typeface="Calibri"/>
                <a:cs typeface="Calibri"/>
              </a:rPr>
              <a:t>obtuvo</a:t>
            </a:r>
            <a:r>
              <a:rPr dirty="0" sz="2000" spc="-5">
                <a:solidFill>
                  <a:srgbClr val="1C1C1C"/>
                </a:solidFill>
                <a:latin typeface="Calibri"/>
                <a:cs typeface="Calibri"/>
              </a:rPr>
              <a:t> las</a:t>
            </a:r>
            <a:r>
              <a:rPr dirty="0" sz="2000" spc="15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1C1C1C"/>
                </a:solidFill>
                <a:latin typeface="Calibri"/>
                <a:cs typeface="Calibri"/>
              </a:rPr>
              <a:t>puntuaciones</a:t>
            </a:r>
            <a:r>
              <a:rPr dirty="0" sz="2000" spc="15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1C1C1C"/>
                </a:solidFill>
                <a:latin typeface="Calibri"/>
                <a:cs typeface="Calibri"/>
              </a:rPr>
              <a:t>mínimas</a:t>
            </a:r>
            <a:r>
              <a:rPr dirty="0" sz="2000" spc="35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1C1C1C"/>
                </a:solidFill>
                <a:latin typeface="Calibri"/>
                <a:cs typeface="Calibri"/>
              </a:rPr>
              <a:t>o </a:t>
            </a:r>
            <a:r>
              <a:rPr dirty="0" sz="200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1C1C1C"/>
                </a:solidFill>
                <a:latin typeface="Calibri"/>
                <a:cs typeface="Calibri"/>
              </a:rPr>
              <a:t>máximas</a:t>
            </a:r>
            <a:r>
              <a:rPr dirty="0" sz="2000" spc="25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1C1C1C"/>
                </a:solidFill>
                <a:latin typeface="Calibri"/>
                <a:cs typeface="Calibri"/>
              </a:rPr>
              <a:t>posibles,</a:t>
            </a:r>
            <a:r>
              <a:rPr dirty="0" sz="2000" spc="35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1C1C1C"/>
                </a:solidFill>
                <a:latin typeface="Calibri"/>
                <a:cs typeface="Calibri"/>
              </a:rPr>
              <a:t>respectivamente.</a:t>
            </a:r>
            <a:r>
              <a:rPr dirty="0" sz="2000" spc="35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1C1C1C"/>
                </a:solidFill>
                <a:latin typeface="Calibri"/>
                <a:cs typeface="Calibri"/>
              </a:rPr>
              <a:t>Según</a:t>
            </a:r>
            <a:r>
              <a:rPr dirty="0" sz="2000" spc="1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1C1C1C"/>
                </a:solidFill>
                <a:latin typeface="Calibri"/>
                <a:cs typeface="Calibri"/>
              </a:rPr>
              <a:t>varios</a:t>
            </a:r>
            <a:r>
              <a:rPr dirty="0" sz="2000" spc="15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1C1C1C"/>
                </a:solidFill>
                <a:latin typeface="Calibri"/>
                <a:cs typeface="Calibri"/>
              </a:rPr>
              <a:t>autores,</a:t>
            </a:r>
            <a:r>
              <a:rPr dirty="0" sz="2000" spc="1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1C1C1C"/>
                </a:solidFill>
                <a:latin typeface="Calibri"/>
                <a:cs typeface="Calibri"/>
              </a:rPr>
              <a:t>los</a:t>
            </a:r>
            <a:r>
              <a:rPr dirty="0" sz="2000" spc="15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15">
                <a:solidFill>
                  <a:srgbClr val="1C1C1C"/>
                </a:solidFill>
                <a:latin typeface="Calibri"/>
                <a:cs typeface="Calibri"/>
              </a:rPr>
              <a:t>efectos</a:t>
            </a:r>
            <a:r>
              <a:rPr dirty="0" sz="2000" spc="15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1C1C1C"/>
                </a:solidFill>
                <a:latin typeface="Calibri"/>
                <a:cs typeface="Calibri"/>
              </a:rPr>
              <a:t>de</a:t>
            </a:r>
            <a:r>
              <a:rPr dirty="0" sz="2000" spc="15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1C1C1C"/>
                </a:solidFill>
                <a:latin typeface="Calibri"/>
                <a:cs typeface="Calibri"/>
              </a:rPr>
              <a:t>techo</a:t>
            </a:r>
            <a:r>
              <a:rPr dirty="0" sz="2000" spc="1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1C1C1C"/>
                </a:solidFill>
                <a:latin typeface="Calibri"/>
                <a:cs typeface="Calibri"/>
              </a:rPr>
              <a:t>y suelo</a:t>
            </a:r>
            <a:r>
              <a:rPr dirty="0" sz="2000" spc="2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1C1C1C"/>
                </a:solidFill>
                <a:latin typeface="Calibri"/>
                <a:cs typeface="Calibri"/>
              </a:rPr>
              <a:t>del </a:t>
            </a:r>
            <a:r>
              <a:rPr dirty="0" sz="2000" spc="-434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1C1C1C"/>
                </a:solidFill>
                <a:latin typeface="Calibri"/>
                <a:cs typeface="Calibri"/>
              </a:rPr>
              <a:t>20%</a:t>
            </a:r>
            <a:r>
              <a:rPr dirty="0" sz="2000" spc="-15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1C1C1C"/>
                </a:solidFill>
                <a:latin typeface="Calibri"/>
                <a:cs typeface="Calibri"/>
              </a:rPr>
              <a:t>o</a:t>
            </a:r>
            <a:r>
              <a:rPr dirty="0" sz="2000" spc="-1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1C1C1C"/>
                </a:solidFill>
                <a:latin typeface="Calibri"/>
                <a:cs typeface="Calibri"/>
              </a:rPr>
              <a:t>más</a:t>
            </a:r>
            <a:r>
              <a:rPr dirty="0" sz="2000" spc="5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1C1C1C"/>
                </a:solidFill>
                <a:latin typeface="Calibri"/>
                <a:cs typeface="Calibri"/>
              </a:rPr>
              <a:t>se</a:t>
            </a:r>
            <a:r>
              <a:rPr dirty="0" sz="2000" spc="1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1C1C1C"/>
                </a:solidFill>
                <a:latin typeface="Calibri"/>
                <a:cs typeface="Calibri"/>
              </a:rPr>
              <a:t>consideran</a:t>
            </a:r>
            <a:r>
              <a:rPr dirty="0" sz="2000" spc="2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dirty="0" sz="2000" spc="-15">
                <a:solidFill>
                  <a:srgbClr val="1C1C1C"/>
                </a:solidFill>
                <a:latin typeface="Calibri"/>
                <a:cs typeface="Calibri"/>
              </a:rPr>
              <a:t>relevantes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977" y="483108"/>
            <a:ext cx="3336035" cy="12268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10584"/>
            <a:ext cx="2644140" cy="6959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400" spc="-35" b="0">
                <a:latin typeface="Calibri Light"/>
                <a:cs typeface="Calibri Light"/>
              </a:rPr>
              <a:t>Sensibilidad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8382" y="1601292"/>
            <a:ext cx="9972040" cy="23133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284480">
              <a:lnSpc>
                <a:spcPct val="100000"/>
              </a:lnSpc>
              <a:spcBef>
                <a:spcPts val="95"/>
              </a:spcBef>
            </a:pPr>
            <a:r>
              <a:rPr dirty="0" sz="2000" spc="-10" b="1">
                <a:latin typeface="Calibri"/>
                <a:cs typeface="Calibri"/>
              </a:rPr>
              <a:t>Métodos</a:t>
            </a:r>
            <a:r>
              <a:rPr dirty="0" sz="2000" spc="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basados</a:t>
            </a:r>
            <a:r>
              <a:rPr dirty="0" sz="2000" spc="2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en</a:t>
            </a:r>
            <a:r>
              <a:rPr dirty="0" sz="2000" spc="1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un</a:t>
            </a:r>
            <a:r>
              <a:rPr dirty="0" sz="2000" spc="10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criterio</a:t>
            </a:r>
            <a:r>
              <a:rPr dirty="0" sz="2000" spc="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(anchor-based</a:t>
            </a:r>
            <a:r>
              <a:rPr dirty="0" sz="2000" spc="3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methods):</a:t>
            </a:r>
            <a:r>
              <a:rPr dirty="0" sz="2000" spc="5" b="1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basado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en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un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criterio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externo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15">
                <a:latin typeface="Calibri"/>
                <a:cs typeface="Calibri"/>
              </a:rPr>
              <a:t>para </a:t>
            </a:r>
            <a:r>
              <a:rPr dirty="0" sz="2000" spc="-44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determinar</a:t>
            </a:r>
            <a:r>
              <a:rPr dirty="0" sz="2000" spc="2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si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los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cambios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son </a:t>
            </a:r>
            <a:r>
              <a:rPr dirty="0" sz="2000" spc="-10">
                <a:latin typeface="Calibri"/>
                <a:cs typeface="Calibri"/>
              </a:rPr>
              <a:t>clínicamente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significativos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2000" spc="-5" b="1">
                <a:latin typeface="Calibri"/>
                <a:cs typeface="Calibri"/>
              </a:rPr>
              <a:t>Criterio</a:t>
            </a:r>
            <a:r>
              <a:rPr dirty="0" sz="2000" spc="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externo:</a:t>
            </a:r>
            <a:r>
              <a:rPr dirty="0" sz="2000" spc="10" b="1">
                <a:latin typeface="Calibri"/>
                <a:cs typeface="Calibri"/>
              </a:rPr>
              <a:t> </a:t>
            </a:r>
            <a:r>
              <a:rPr dirty="0" sz="2000" spc="-5" i="1">
                <a:latin typeface="Calibri"/>
                <a:cs typeface="Calibri"/>
              </a:rPr>
              <a:t>global</a:t>
            </a:r>
            <a:r>
              <a:rPr dirty="0" sz="2000" spc="5" i="1">
                <a:latin typeface="Calibri"/>
                <a:cs typeface="Calibri"/>
              </a:rPr>
              <a:t> </a:t>
            </a:r>
            <a:r>
              <a:rPr dirty="0" sz="2000" spc="-5" i="1">
                <a:latin typeface="Calibri"/>
                <a:cs typeface="Calibri"/>
              </a:rPr>
              <a:t>rating</a:t>
            </a:r>
            <a:r>
              <a:rPr dirty="0" sz="2000" spc="10" i="1">
                <a:latin typeface="Calibri"/>
                <a:cs typeface="Calibri"/>
              </a:rPr>
              <a:t> </a:t>
            </a:r>
            <a:r>
              <a:rPr dirty="0" sz="2000" spc="-5" i="1">
                <a:latin typeface="Calibri"/>
                <a:cs typeface="Calibri"/>
              </a:rPr>
              <a:t>of</a:t>
            </a:r>
            <a:r>
              <a:rPr dirty="0" sz="2000" spc="10" i="1">
                <a:latin typeface="Calibri"/>
                <a:cs typeface="Calibri"/>
              </a:rPr>
              <a:t> </a:t>
            </a:r>
            <a:r>
              <a:rPr dirty="0" sz="2000" spc="-10" i="1">
                <a:latin typeface="Calibri"/>
                <a:cs typeface="Calibri"/>
              </a:rPr>
              <a:t>change</a:t>
            </a:r>
            <a:r>
              <a:rPr dirty="0" sz="2000" i="1">
                <a:latin typeface="Calibri"/>
                <a:cs typeface="Calibri"/>
              </a:rPr>
              <a:t> </a:t>
            </a:r>
            <a:r>
              <a:rPr dirty="0" sz="2000" spc="-10" i="1">
                <a:latin typeface="Calibri"/>
                <a:cs typeface="Calibri"/>
              </a:rPr>
              <a:t>(GRC)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75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Es</a:t>
            </a:r>
            <a:r>
              <a:rPr dirty="0" sz="1800" spc="-1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un</a:t>
            </a:r>
            <a:r>
              <a:rPr dirty="0" sz="1800" spc="1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instrumento diseñado</a:t>
            </a:r>
            <a:r>
              <a:rPr dirty="0" sz="1800" spc="1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para</a:t>
            </a:r>
            <a:r>
              <a:rPr dirty="0" sz="1800" spc="-5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c</a:t>
            </a:r>
            <a:r>
              <a:rPr dirty="0" u="sng" sz="180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uantificar</a:t>
            </a:r>
            <a:r>
              <a:rPr dirty="0" u="sng" sz="1800" spc="-5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la mejora</a:t>
            </a:r>
            <a:r>
              <a:rPr dirty="0" u="sng" sz="1800" spc="-1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o</a:t>
            </a:r>
            <a:r>
              <a:rPr dirty="0" u="sng" sz="1800" spc="5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deterioro</a:t>
            </a:r>
            <a:r>
              <a:rPr dirty="0" u="sng" sz="1800" spc="1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de los</a:t>
            </a:r>
            <a:r>
              <a:rPr dirty="0" u="sng" sz="1800" spc="-1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pacientes</a:t>
            </a:r>
            <a:r>
              <a:rPr dirty="0" u="sng" sz="1800" spc="15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a</a:t>
            </a:r>
            <a:r>
              <a:rPr dirty="0" u="sng" sz="1800" spc="-5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lo largo del</a:t>
            </a:r>
            <a:r>
              <a:rPr dirty="0" u="sng" sz="1800" spc="5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tiempo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. </a:t>
            </a:r>
            <a:r>
              <a:rPr dirty="0" sz="1800" spc="5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C55A11"/>
                </a:solidFill>
                <a:latin typeface="Calibri"/>
                <a:cs typeface="Calibri"/>
              </a:rPr>
              <a:t>Involucran</a:t>
            </a:r>
            <a:r>
              <a:rPr dirty="0" sz="1800" spc="-5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una</a:t>
            </a:r>
            <a:r>
              <a:rPr dirty="0" sz="1800" spc="1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C55A11"/>
                </a:solidFill>
                <a:latin typeface="Calibri"/>
                <a:cs typeface="Calibri"/>
              </a:rPr>
              <a:t>sola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C55A11"/>
                </a:solidFill>
                <a:latin typeface="Calibri"/>
                <a:cs typeface="Calibri"/>
              </a:rPr>
              <a:t>pregunta</a:t>
            </a:r>
            <a:r>
              <a:rPr dirty="0" sz="1800" spc="25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que</a:t>
            </a:r>
            <a:r>
              <a:rPr dirty="0" sz="1800" spc="1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pide</a:t>
            </a:r>
            <a:r>
              <a:rPr dirty="0" sz="1800" spc="1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al</a:t>
            </a:r>
            <a:r>
              <a:rPr dirty="0" sz="1800" spc="5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C55A11"/>
                </a:solidFill>
                <a:latin typeface="Calibri"/>
                <a:cs typeface="Calibri"/>
              </a:rPr>
              <a:t>paciente</a:t>
            </a:r>
            <a:r>
              <a:rPr dirty="0" sz="1800" spc="2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que</a:t>
            </a:r>
            <a:r>
              <a:rPr dirty="0" sz="1800" spc="1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C55A11"/>
                </a:solidFill>
                <a:latin typeface="Calibri"/>
                <a:cs typeface="Calibri"/>
              </a:rPr>
              <a:t>califique</a:t>
            </a:r>
            <a:r>
              <a:rPr dirty="0" sz="1800" spc="1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C55A11"/>
                </a:solidFill>
                <a:latin typeface="Calibri"/>
                <a:cs typeface="Calibri"/>
              </a:rPr>
              <a:t>su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C55A11"/>
                </a:solidFill>
                <a:latin typeface="Calibri"/>
                <a:cs typeface="Calibri"/>
              </a:rPr>
              <a:t>cambio</a:t>
            </a:r>
            <a:r>
              <a:rPr dirty="0" sz="1800" spc="15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C55A11"/>
                </a:solidFill>
                <a:latin typeface="Calibri"/>
                <a:cs typeface="Calibri"/>
              </a:rPr>
              <a:t>con</a:t>
            </a:r>
            <a:r>
              <a:rPr dirty="0" sz="1800" spc="1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C55A11"/>
                </a:solidFill>
                <a:latin typeface="Calibri"/>
                <a:cs typeface="Calibri"/>
              </a:rPr>
              <a:t>respecto</a:t>
            </a:r>
            <a:r>
              <a:rPr dirty="0" sz="1800" spc="1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a</a:t>
            </a:r>
            <a:r>
              <a:rPr dirty="0" sz="1800" spc="1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una</a:t>
            </a:r>
            <a:r>
              <a:rPr dirty="0" sz="1800" spc="5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C55A11"/>
                </a:solidFill>
                <a:latin typeface="Calibri"/>
                <a:cs typeface="Calibri"/>
              </a:rPr>
              <a:t>condición 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C55A11"/>
                </a:solidFill>
                <a:latin typeface="Calibri"/>
                <a:cs typeface="Calibri"/>
              </a:rPr>
              <a:t>particular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15">
                <a:solidFill>
                  <a:srgbClr val="C55A11"/>
                </a:solidFill>
                <a:latin typeface="Calibri"/>
                <a:cs typeface="Calibri"/>
              </a:rPr>
              <a:t>durante</a:t>
            </a:r>
            <a:r>
              <a:rPr dirty="0" sz="1800" spc="15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un</a:t>
            </a:r>
            <a:r>
              <a:rPr dirty="0" sz="1800" spc="2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período</a:t>
            </a:r>
            <a:r>
              <a:rPr dirty="0" sz="1800" spc="2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de</a:t>
            </a:r>
            <a:r>
              <a:rPr dirty="0" sz="1800" spc="2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C55A11"/>
                </a:solidFill>
                <a:latin typeface="Calibri"/>
                <a:cs typeface="Calibri"/>
              </a:rPr>
              <a:t>tiempo</a:t>
            </a:r>
            <a:r>
              <a:rPr dirty="0" sz="1800" spc="15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C55A11"/>
                </a:solidFill>
                <a:latin typeface="Calibri"/>
                <a:cs typeface="Calibri"/>
              </a:rPr>
              <a:t>específico.</a:t>
            </a:r>
            <a:r>
              <a:rPr dirty="0" sz="1800" spc="2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C55A11"/>
                </a:solidFill>
                <a:latin typeface="Calibri"/>
                <a:cs typeface="Calibri"/>
              </a:rPr>
              <a:t>Un</a:t>
            </a:r>
            <a:r>
              <a:rPr dirty="0" sz="1800" spc="1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C55A11"/>
                </a:solidFill>
                <a:latin typeface="Calibri"/>
                <a:cs typeface="Calibri"/>
              </a:rPr>
              <a:t>ejemplo</a:t>
            </a:r>
            <a:r>
              <a:rPr dirty="0" sz="1800" spc="2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C55A11"/>
                </a:solidFill>
                <a:latin typeface="Calibri"/>
                <a:cs typeface="Calibri"/>
              </a:rPr>
              <a:t>de</a:t>
            </a:r>
            <a:r>
              <a:rPr dirty="0" sz="1800" spc="2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15">
                <a:solidFill>
                  <a:srgbClr val="C55A11"/>
                </a:solidFill>
                <a:latin typeface="Calibri"/>
                <a:cs typeface="Calibri"/>
              </a:rPr>
              <a:t>pregunta</a:t>
            </a:r>
            <a:r>
              <a:rPr dirty="0" sz="1800" spc="3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C55A11"/>
                </a:solidFill>
                <a:latin typeface="Calibri"/>
                <a:cs typeface="Calibri"/>
              </a:rPr>
              <a:t>podría</a:t>
            </a:r>
            <a:r>
              <a:rPr dirty="0" sz="1800" spc="5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C55A11"/>
                </a:solidFill>
                <a:latin typeface="Calibri"/>
                <a:cs typeface="Calibri"/>
              </a:rPr>
              <a:t>ser:</a:t>
            </a:r>
            <a:r>
              <a:rPr dirty="0" sz="1800" spc="2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i="1">
                <a:solidFill>
                  <a:srgbClr val="C55A11"/>
                </a:solidFill>
                <a:latin typeface="Calibri"/>
                <a:cs typeface="Calibri"/>
              </a:rPr>
              <a:t>¿Con</a:t>
            </a:r>
            <a:r>
              <a:rPr dirty="0" sz="1800" spc="10" i="1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10" i="1">
                <a:solidFill>
                  <a:srgbClr val="C55A11"/>
                </a:solidFill>
                <a:latin typeface="Calibri"/>
                <a:cs typeface="Calibri"/>
              </a:rPr>
              <a:t>respecto</a:t>
            </a:r>
            <a:r>
              <a:rPr dirty="0" sz="1800" spc="20" i="1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i="1">
                <a:solidFill>
                  <a:srgbClr val="C55A11"/>
                </a:solidFill>
                <a:latin typeface="Calibri"/>
                <a:cs typeface="Calibri"/>
              </a:rPr>
              <a:t>a</a:t>
            </a:r>
            <a:r>
              <a:rPr dirty="0" sz="1800" spc="10" i="1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i="1">
                <a:solidFill>
                  <a:srgbClr val="C55A11"/>
                </a:solidFill>
                <a:latin typeface="Calibri"/>
                <a:cs typeface="Calibri"/>
              </a:rPr>
              <a:t>su </a:t>
            </a:r>
            <a:r>
              <a:rPr dirty="0" sz="1800" spc="-395" i="1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5" i="1">
                <a:solidFill>
                  <a:srgbClr val="C55A11"/>
                </a:solidFill>
                <a:latin typeface="Calibri"/>
                <a:cs typeface="Calibri"/>
              </a:rPr>
              <a:t>dolor</a:t>
            </a:r>
            <a:r>
              <a:rPr dirty="0" sz="1800" i="1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25" i="1">
                <a:solidFill>
                  <a:srgbClr val="C55A11"/>
                </a:solidFill>
                <a:latin typeface="Calibri"/>
                <a:cs typeface="Calibri"/>
              </a:rPr>
              <a:t>lumbar,</a:t>
            </a:r>
            <a:r>
              <a:rPr dirty="0" sz="1800" spc="5" i="1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10" i="1">
                <a:solidFill>
                  <a:srgbClr val="C55A11"/>
                </a:solidFill>
                <a:latin typeface="Calibri"/>
                <a:cs typeface="Calibri"/>
              </a:rPr>
              <a:t>¿cómo</a:t>
            </a:r>
            <a:r>
              <a:rPr dirty="0" sz="1800" spc="15" i="1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i="1">
                <a:solidFill>
                  <a:srgbClr val="C55A11"/>
                </a:solidFill>
                <a:latin typeface="Calibri"/>
                <a:cs typeface="Calibri"/>
              </a:rPr>
              <a:t>se</a:t>
            </a:r>
            <a:r>
              <a:rPr dirty="0" sz="1800" spc="10" i="1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5" i="1">
                <a:solidFill>
                  <a:srgbClr val="C55A11"/>
                </a:solidFill>
                <a:latin typeface="Calibri"/>
                <a:cs typeface="Calibri"/>
              </a:rPr>
              <a:t>describiría</a:t>
            </a:r>
            <a:r>
              <a:rPr dirty="0" sz="1800" spc="-10" i="1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5" i="1">
                <a:solidFill>
                  <a:srgbClr val="C55A11"/>
                </a:solidFill>
                <a:latin typeface="Calibri"/>
                <a:cs typeface="Calibri"/>
              </a:rPr>
              <a:t>ahora</a:t>
            </a:r>
            <a:r>
              <a:rPr dirty="0" sz="1800" i="1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5" i="1">
                <a:solidFill>
                  <a:srgbClr val="C55A11"/>
                </a:solidFill>
                <a:latin typeface="Calibri"/>
                <a:cs typeface="Calibri"/>
              </a:rPr>
              <a:t>en</a:t>
            </a:r>
            <a:r>
              <a:rPr dirty="0" sz="1800" spc="5" i="1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5" i="1">
                <a:solidFill>
                  <a:srgbClr val="C55A11"/>
                </a:solidFill>
                <a:latin typeface="Calibri"/>
                <a:cs typeface="Calibri"/>
              </a:rPr>
              <a:t>comparación</a:t>
            </a:r>
            <a:r>
              <a:rPr dirty="0" sz="1800" spc="15" i="1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dirty="0" sz="1800" spc="-10" i="1">
                <a:solidFill>
                  <a:srgbClr val="C55A11"/>
                </a:solidFill>
                <a:latin typeface="Calibri"/>
                <a:cs typeface="Calibri"/>
              </a:rPr>
              <a:t>con</a:t>
            </a:r>
            <a:r>
              <a:rPr dirty="0" sz="1800" i="1">
                <a:solidFill>
                  <a:srgbClr val="C55A11"/>
                </a:solidFill>
                <a:latin typeface="Calibri"/>
                <a:cs typeface="Calibri"/>
              </a:rPr>
              <a:t> su </a:t>
            </a:r>
            <a:r>
              <a:rPr dirty="0" sz="1800" spc="-5" i="1">
                <a:solidFill>
                  <a:srgbClr val="C55A11"/>
                </a:solidFill>
                <a:latin typeface="Calibri"/>
                <a:cs typeface="Calibri"/>
              </a:rPr>
              <a:t>primera sesión?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47619" y="4291203"/>
            <a:ext cx="6097905" cy="1477010"/>
          </a:xfrm>
          <a:prstGeom prst="rect">
            <a:avLst/>
          </a:prstGeom>
          <a:ln w="9525">
            <a:solidFill>
              <a:srgbClr val="F4B183"/>
            </a:solidFill>
          </a:ln>
        </p:spPr>
        <p:txBody>
          <a:bodyPr wrap="square" lIns="0" tIns="30480" rIns="0" bIns="0" rtlCol="0" vert="horz">
            <a:spAutoFit/>
          </a:bodyPr>
          <a:lstStyle/>
          <a:p>
            <a:pPr algn="ctr" marL="178435" marR="172720">
              <a:lnSpc>
                <a:spcPct val="100000"/>
              </a:lnSpc>
              <a:spcBef>
                <a:spcPts val="240"/>
              </a:spcBef>
            </a:pPr>
            <a:r>
              <a:rPr dirty="0" sz="1800" spc="-5" b="1">
                <a:latin typeface="Calibri"/>
                <a:cs typeface="Calibri"/>
              </a:rPr>
              <a:t>Escala </a:t>
            </a:r>
            <a:r>
              <a:rPr dirty="0" sz="1800" spc="-10" b="1">
                <a:latin typeface="Calibri"/>
                <a:cs typeface="Calibri"/>
              </a:rPr>
              <a:t>entre </a:t>
            </a:r>
            <a:r>
              <a:rPr dirty="0" sz="1800" b="1">
                <a:latin typeface="Calibri"/>
                <a:cs typeface="Calibri"/>
              </a:rPr>
              <a:t>-7 </a:t>
            </a:r>
            <a:r>
              <a:rPr dirty="0" sz="1800" spc="-5" b="1">
                <a:latin typeface="Calibri"/>
                <a:cs typeface="Calibri"/>
              </a:rPr>
              <a:t>(mucho peor)</a:t>
            </a:r>
            <a:r>
              <a:rPr dirty="0" sz="1800" b="1">
                <a:latin typeface="Calibri"/>
                <a:cs typeface="Calibri"/>
              </a:rPr>
              <a:t> – 0 </a:t>
            </a:r>
            <a:r>
              <a:rPr dirty="0" sz="1800" spc="-5" b="1">
                <a:latin typeface="Calibri"/>
                <a:cs typeface="Calibri"/>
              </a:rPr>
              <a:t>(sin cambios) </a:t>
            </a:r>
            <a:r>
              <a:rPr dirty="0" sz="1800" b="1">
                <a:latin typeface="Calibri"/>
                <a:cs typeface="Calibri"/>
              </a:rPr>
              <a:t>– 7 </a:t>
            </a:r>
            <a:r>
              <a:rPr dirty="0" sz="1800" spc="-10" b="1">
                <a:latin typeface="Calibri"/>
                <a:cs typeface="Calibri"/>
              </a:rPr>
              <a:t>(completa </a:t>
            </a:r>
            <a:r>
              <a:rPr dirty="0" sz="1800" spc="-39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recuperación)</a:t>
            </a:r>
            <a:endParaRPr sz="1800">
              <a:latin typeface="Calibri"/>
              <a:cs typeface="Calibri"/>
            </a:endParaRPr>
          </a:p>
          <a:p>
            <a:pPr algn="ctr" marL="227329" marR="220979">
              <a:lnSpc>
                <a:spcPct val="100000"/>
              </a:lnSpc>
            </a:pPr>
            <a:r>
              <a:rPr dirty="0" sz="1800" spc="-10" b="1">
                <a:latin typeface="Calibri"/>
                <a:cs typeface="Calibri"/>
              </a:rPr>
              <a:t>Pequeño cambio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(GRC</a:t>
            </a:r>
            <a:r>
              <a:rPr dirty="0" sz="1800" spc="1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≤</a:t>
            </a:r>
            <a:r>
              <a:rPr dirty="0" sz="1800" spc="5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3),</a:t>
            </a:r>
            <a:r>
              <a:rPr dirty="0" sz="1800" spc="15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cambio</a:t>
            </a:r>
            <a:r>
              <a:rPr dirty="0" sz="1800" spc="-20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moderado </a:t>
            </a:r>
            <a:r>
              <a:rPr dirty="0" sz="1800" spc="-5" b="1">
                <a:latin typeface="Calibri"/>
                <a:cs typeface="Calibri"/>
              </a:rPr>
              <a:t>(3-5), cambio </a:t>
            </a:r>
            <a:r>
              <a:rPr dirty="0" sz="1800" spc="-390" b="1">
                <a:latin typeface="Calibri"/>
                <a:cs typeface="Calibri"/>
              </a:rPr>
              <a:t> </a:t>
            </a:r>
            <a:r>
              <a:rPr dirty="0" sz="1800" spc="-15" b="1">
                <a:latin typeface="Calibri"/>
                <a:cs typeface="Calibri"/>
              </a:rPr>
              <a:t>imporante</a:t>
            </a:r>
            <a:r>
              <a:rPr dirty="0" sz="1800" spc="-10" b="1">
                <a:latin typeface="Calibri"/>
                <a:cs typeface="Calibri"/>
              </a:rPr>
              <a:t> (GRC</a:t>
            </a:r>
            <a:r>
              <a:rPr dirty="0" sz="1800" spc="-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≥</a:t>
            </a:r>
            <a:r>
              <a:rPr dirty="0" sz="1800" spc="1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5)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800" spc="-10" b="1">
                <a:latin typeface="Calibri"/>
                <a:cs typeface="Calibri"/>
              </a:rPr>
              <a:t>GRC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&gt;</a:t>
            </a:r>
            <a:r>
              <a:rPr dirty="0" sz="1800" spc="-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3: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cambio</a:t>
            </a:r>
            <a:r>
              <a:rPr dirty="0" sz="1800" spc="-2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importante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977" y="483108"/>
            <a:ext cx="3336035" cy="12268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10584"/>
            <a:ext cx="2644140" cy="6959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400" spc="-35" b="0">
                <a:latin typeface="Calibri Light"/>
                <a:cs typeface="Calibri Light"/>
              </a:rPr>
              <a:t>Sensibilidad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8382" y="1601297"/>
            <a:ext cx="10030460" cy="939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 indent="-635">
              <a:lnSpc>
                <a:spcPct val="100000"/>
              </a:lnSpc>
              <a:spcBef>
                <a:spcPts val="95"/>
              </a:spcBef>
            </a:pPr>
            <a:r>
              <a:rPr dirty="0" sz="2000" spc="-10" b="1">
                <a:latin typeface="Calibri"/>
                <a:cs typeface="Calibri"/>
              </a:rPr>
              <a:t>Curvas ROC:</a:t>
            </a:r>
            <a:r>
              <a:rPr dirty="0" sz="2000" spc="-5" b="1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representación </a:t>
            </a:r>
            <a:r>
              <a:rPr dirty="0" sz="2000" spc="-15">
                <a:latin typeface="Calibri"/>
                <a:cs typeface="Calibri"/>
              </a:rPr>
              <a:t>gráfica </a:t>
            </a:r>
            <a:r>
              <a:rPr dirty="0" sz="2000" spc="-5">
                <a:latin typeface="Calibri"/>
                <a:cs typeface="Calibri"/>
              </a:rPr>
              <a:t>de la sensibilidad </a:t>
            </a:r>
            <a:r>
              <a:rPr dirty="0" sz="2000" spc="-15">
                <a:latin typeface="Calibri"/>
                <a:cs typeface="Calibri"/>
              </a:rPr>
              <a:t>frente </a:t>
            </a:r>
            <a:r>
              <a:rPr dirty="0" sz="2000" spc="-5">
                <a:latin typeface="Calibri"/>
                <a:cs typeface="Calibri"/>
              </a:rPr>
              <a:t>a la especificidad de un </a:t>
            </a:r>
            <a:r>
              <a:rPr dirty="0" sz="2000" spc="-10">
                <a:latin typeface="Calibri"/>
                <a:cs typeface="Calibri"/>
              </a:rPr>
              <a:t>instrumento </a:t>
            </a:r>
            <a:r>
              <a:rPr dirty="0" sz="2000" spc="-5">
                <a:latin typeface="Calibri"/>
                <a:cs typeface="Calibri"/>
              </a:rPr>
              <a:t> </a:t>
            </a:r>
            <a:r>
              <a:rPr dirty="0" sz="2000" spc="-15">
                <a:latin typeface="Calibri"/>
                <a:cs typeface="Calibri"/>
              </a:rPr>
              <a:t>para </a:t>
            </a:r>
            <a:r>
              <a:rPr dirty="0" sz="2000" spc="-10">
                <a:latin typeface="Calibri"/>
                <a:cs typeface="Calibri"/>
              </a:rPr>
              <a:t>predecir </a:t>
            </a:r>
            <a:r>
              <a:rPr dirty="0" sz="2000" spc="-5">
                <a:latin typeface="Calibri"/>
                <a:cs typeface="Calibri"/>
              </a:rPr>
              <a:t>un </a:t>
            </a:r>
            <a:r>
              <a:rPr dirty="0" sz="2000" spc="-15">
                <a:latin typeface="Calibri"/>
                <a:cs typeface="Calibri"/>
              </a:rPr>
              <a:t>umbral </a:t>
            </a:r>
            <a:r>
              <a:rPr dirty="0" sz="2000" spc="-5">
                <a:latin typeface="Calibri"/>
                <a:cs typeface="Calibri"/>
              </a:rPr>
              <a:t>de discriminación de </a:t>
            </a:r>
            <a:r>
              <a:rPr dirty="0" sz="2000" spc="-10">
                <a:latin typeface="Calibri"/>
                <a:cs typeface="Calibri"/>
              </a:rPr>
              <a:t>acuerdo </a:t>
            </a:r>
            <a:r>
              <a:rPr dirty="0" sz="2000" spc="-5">
                <a:latin typeface="Calibri"/>
                <a:cs typeface="Calibri"/>
              </a:rPr>
              <a:t>a un </a:t>
            </a:r>
            <a:r>
              <a:rPr dirty="0" sz="2000" spc="-10">
                <a:latin typeface="Calibri"/>
                <a:cs typeface="Calibri"/>
              </a:rPr>
              <a:t>criterio externo. </a:t>
            </a:r>
            <a:r>
              <a:rPr dirty="0" sz="2000" spc="-15" b="1">
                <a:latin typeface="Calibri"/>
                <a:cs typeface="Calibri"/>
              </a:rPr>
              <a:t>Permiten </a:t>
            </a:r>
            <a:r>
              <a:rPr dirty="0" sz="2000" spc="-10" b="1">
                <a:latin typeface="Calibri"/>
                <a:cs typeface="Calibri"/>
              </a:rPr>
              <a:t>analizar </a:t>
            </a:r>
            <a:r>
              <a:rPr dirty="0" sz="2000" spc="-5" b="1">
                <a:latin typeface="Calibri"/>
                <a:cs typeface="Calibri"/>
              </a:rPr>
              <a:t>el </a:t>
            </a:r>
            <a:r>
              <a:rPr dirty="0" sz="2000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rendimiento</a:t>
            </a:r>
            <a:r>
              <a:rPr dirty="0" sz="2000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diagnóstico</a:t>
            </a:r>
            <a:r>
              <a:rPr dirty="0" sz="200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de</a:t>
            </a:r>
            <a:r>
              <a:rPr dirty="0" sz="2000" spc="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un</a:t>
            </a:r>
            <a:r>
              <a:rPr dirty="0" sz="2000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instrumento.</a:t>
            </a:r>
            <a:r>
              <a:rPr dirty="0" sz="2000" spc="5" b="1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Para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ello,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se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u="sng" sz="20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analiza</a:t>
            </a:r>
            <a:r>
              <a:rPr dirty="0" u="sng" sz="2000" spc="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0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el</a:t>
            </a:r>
            <a:r>
              <a:rPr dirty="0" u="sng" sz="2000" spc="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0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área</a:t>
            </a:r>
            <a:r>
              <a:rPr dirty="0" u="sng" sz="2000" spc="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0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bajo</a:t>
            </a:r>
            <a:r>
              <a:rPr dirty="0" u="sng" sz="200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0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la</a:t>
            </a:r>
            <a:r>
              <a:rPr dirty="0" u="sng" sz="2000" spc="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0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curva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05163" y="3073322"/>
            <a:ext cx="4148454" cy="2308860"/>
          </a:xfrm>
          <a:prstGeom prst="rect">
            <a:avLst/>
          </a:prstGeom>
          <a:ln w="9525">
            <a:solidFill>
              <a:srgbClr val="F4B183"/>
            </a:solidFill>
          </a:ln>
        </p:spPr>
        <p:txBody>
          <a:bodyPr wrap="square" lIns="0" tIns="10795" rIns="0" bIns="0" rtlCol="0" vert="horz">
            <a:spAutoFit/>
          </a:bodyPr>
          <a:lstStyle/>
          <a:p>
            <a:pPr marL="141605" marR="76200" indent="-635">
              <a:lnSpc>
                <a:spcPct val="100000"/>
              </a:lnSpc>
              <a:spcBef>
                <a:spcPts val="85"/>
              </a:spcBef>
            </a:pPr>
            <a:r>
              <a:rPr dirty="0" u="sng" sz="18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Área</a:t>
            </a:r>
            <a:r>
              <a:rPr dirty="0" u="sng" sz="18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bajo</a:t>
            </a:r>
            <a:r>
              <a:rPr dirty="0" u="sng" sz="18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la</a:t>
            </a:r>
            <a:r>
              <a:rPr dirty="0" u="sng" sz="18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curva</a:t>
            </a:r>
            <a:r>
              <a:rPr dirty="0" u="sng" sz="18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(AUC)</a:t>
            </a:r>
            <a:r>
              <a:rPr dirty="0" sz="1800" spc="-10">
                <a:latin typeface="Calibri"/>
                <a:cs typeface="Calibri"/>
              </a:rPr>
              <a:t>: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posee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un </a:t>
            </a:r>
            <a:r>
              <a:rPr dirty="0" sz="1800" spc="-5">
                <a:latin typeface="Calibri"/>
                <a:cs typeface="Calibri"/>
              </a:rPr>
              <a:t>valor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comprendido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entre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0,5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1, donde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1 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representa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un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valor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diagnóstico </a:t>
            </a:r>
            <a:r>
              <a:rPr dirty="0" sz="1800" spc="-10">
                <a:latin typeface="Calibri"/>
                <a:cs typeface="Calibri"/>
              </a:rPr>
              <a:t>perfecto</a:t>
            </a:r>
            <a:r>
              <a:rPr dirty="0" sz="1800">
                <a:latin typeface="Calibri"/>
                <a:cs typeface="Calibri"/>
              </a:rPr>
              <a:t> y </a:t>
            </a:r>
            <a:r>
              <a:rPr dirty="0" sz="1800" spc="-39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0,5 es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una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prueba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sin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capacidad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discriminatoria diagnóstica. </a:t>
            </a:r>
            <a:r>
              <a:rPr dirty="0" sz="1800">
                <a:latin typeface="Calibri"/>
                <a:cs typeface="Calibri"/>
              </a:rPr>
              <a:t>Si </a:t>
            </a:r>
            <a:r>
              <a:rPr dirty="0" sz="1800" spc="-15">
                <a:latin typeface="Calibri"/>
                <a:cs typeface="Calibri"/>
              </a:rPr>
              <a:t>AUC </a:t>
            </a:r>
            <a:r>
              <a:rPr dirty="0" sz="1800">
                <a:latin typeface="Calibri"/>
                <a:cs typeface="Calibri"/>
              </a:rPr>
              <a:t>= </a:t>
            </a:r>
            <a:r>
              <a:rPr dirty="0" sz="1800" spc="-5">
                <a:latin typeface="Calibri"/>
                <a:cs typeface="Calibri"/>
              </a:rPr>
              <a:t>0,8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significa</a:t>
            </a:r>
            <a:r>
              <a:rPr dirty="0" sz="1800">
                <a:latin typeface="Calibri"/>
                <a:cs typeface="Calibri"/>
              </a:rPr>
              <a:t> que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existe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un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80%</a:t>
            </a:r>
            <a:r>
              <a:rPr dirty="0" sz="1800">
                <a:latin typeface="Calibri"/>
                <a:cs typeface="Calibri"/>
              </a:rPr>
              <a:t> de 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probabilidad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que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el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diagnóstico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realizado </a:t>
            </a:r>
            <a:r>
              <a:rPr dirty="0" sz="1800">
                <a:latin typeface="Calibri"/>
                <a:cs typeface="Calibri"/>
              </a:rPr>
              <a:t>a un </a:t>
            </a:r>
            <a:r>
              <a:rPr dirty="0" sz="1800" spc="-10">
                <a:latin typeface="Calibri"/>
                <a:cs typeface="Calibri"/>
              </a:rPr>
              <a:t>enfermo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sea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correcto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93065" algn="l"/>
                <a:tab pos="1078230" algn="l"/>
                <a:tab pos="1657985" algn="l"/>
                <a:tab pos="2851150" algn="l"/>
                <a:tab pos="3187700" algn="l"/>
              </a:tabLst>
            </a:pPr>
            <a:r>
              <a:rPr dirty="0" spc="-5"/>
              <a:t>La	</a:t>
            </a:r>
            <a:r>
              <a:rPr dirty="0"/>
              <a:t>curva	</a:t>
            </a:r>
            <a:r>
              <a:rPr dirty="0" b="1">
                <a:latin typeface="Calibri"/>
                <a:cs typeface="Calibri"/>
              </a:rPr>
              <a:t>ROC	</a:t>
            </a:r>
            <a:r>
              <a:rPr dirty="0"/>
              <a:t>representa	</a:t>
            </a:r>
            <a:r>
              <a:rPr dirty="0" spc="-5"/>
              <a:t>la	sensibilidad</a:t>
            </a:r>
            <a:r>
              <a:rPr dirty="0" spc="30"/>
              <a:t> </a:t>
            </a:r>
            <a:r>
              <a:rPr dirty="0" spc="-5"/>
              <a:t>(razón</a:t>
            </a:r>
            <a:r>
              <a:rPr dirty="0" spc="40"/>
              <a:t> </a:t>
            </a:r>
            <a:r>
              <a:rPr dirty="0" spc="-5"/>
              <a:t>de</a:t>
            </a:r>
            <a:r>
              <a:rPr dirty="0" spc="40"/>
              <a:t> </a:t>
            </a:r>
            <a:r>
              <a:rPr dirty="0"/>
              <a:t>verdaderos</a:t>
            </a:r>
            <a:r>
              <a:rPr dirty="0" spc="40"/>
              <a:t> </a:t>
            </a:r>
            <a:r>
              <a:rPr dirty="0" spc="-5"/>
              <a:t>positivos)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/>
              <a:t>y</a:t>
            </a:r>
            <a:r>
              <a:rPr dirty="0" spc="409"/>
              <a:t> </a:t>
            </a:r>
            <a:r>
              <a:rPr dirty="0"/>
              <a:t>el</a:t>
            </a:r>
            <a:r>
              <a:rPr dirty="0" spc="409"/>
              <a:t> </a:t>
            </a:r>
            <a:r>
              <a:rPr dirty="0"/>
              <a:t>complementario</a:t>
            </a:r>
            <a:r>
              <a:rPr dirty="0" spc="409"/>
              <a:t> </a:t>
            </a:r>
            <a:r>
              <a:rPr dirty="0" spc="-5"/>
              <a:t>de</a:t>
            </a:r>
            <a:r>
              <a:rPr dirty="0" spc="795"/>
              <a:t> </a:t>
            </a:r>
            <a:r>
              <a:rPr dirty="0" spc="-5"/>
              <a:t>la </a:t>
            </a:r>
            <a:r>
              <a:rPr dirty="0"/>
              <a:t>especificidad </a:t>
            </a:r>
            <a:r>
              <a:rPr dirty="0" spc="-5"/>
              <a:t>(razón de falsos positivos)</a:t>
            </a:r>
            <a:r>
              <a:rPr dirty="0" spc="400"/>
              <a:t> </a:t>
            </a:r>
            <a:r>
              <a:rPr dirty="0" spc="-5"/>
              <a:t>para </a:t>
            </a:r>
            <a:r>
              <a:rPr dirty="0"/>
              <a:t> cada</a:t>
            </a:r>
            <a:r>
              <a:rPr dirty="0" spc="5"/>
              <a:t> </a:t>
            </a:r>
            <a:r>
              <a:rPr dirty="0" spc="-5"/>
              <a:t>puntuación</a:t>
            </a:r>
            <a:r>
              <a:rPr dirty="0"/>
              <a:t> </a:t>
            </a:r>
            <a:r>
              <a:rPr dirty="0" spc="-5"/>
              <a:t>de</a:t>
            </a:r>
            <a:r>
              <a:rPr dirty="0"/>
              <a:t> </a:t>
            </a:r>
            <a:r>
              <a:rPr dirty="0" spc="-5"/>
              <a:t>una</a:t>
            </a:r>
            <a:r>
              <a:rPr dirty="0"/>
              <a:t> </a:t>
            </a:r>
            <a:r>
              <a:rPr dirty="0" spc="-5"/>
              <a:t>prueba</a:t>
            </a:r>
            <a:r>
              <a:rPr dirty="0"/>
              <a:t> </a:t>
            </a:r>
            <a:r>
              <a:rPr dirty="0" spc="-5"/>
              <a:t>para</a:t>
            </a:r>
            <a:r>
              <a:rPr dirty="0"/>
              <a:t> </a:t>
            </a:r>
            <a:r>
              <a:rPr dirty="0" spc="-5"/>
              <a:t>detectar</a:t>
            </a:r>
            <a:r>
              <a:rPr dirty="0"/>
              <a:t> o</a:t>
            </a:r>
            <a:r>
              <a:rPr dirty="0" spc="5"/>
              <a:t> </a:t>
            </a:r>
            <a:r>
              <a:rPr dirty="0" spc="-5"/>
              <a:t>predecir</a:t>
            </a:r>
            <a:r>
              <a:rPr dirty="0"/>
              <a:t> </a:t>
            </a:r>
            <a:r>
              <a:rPr dirty="0" spc="-5"/>
              <a:t>una</a:t>
            </a:r>
            <a:r>
              <a:rPr dirty="0"/>
              <a:t> variable </a:t>
            </a:r>
            <a:r>
              <a:rPr dirty="0" spc="5"/>
              <a:t> </a:t>
            </a:r>
            <a:r>
              <a:rPr dirty="0"/>
              <a:t>resultado</a:t>
            </a:r>
            <a:r>
              <a:rPr dirty="0" spc="-5"/>
              <a:t> (por </a:t>
            </a:r>
            <a:r>
              <a:rPr dirty="0"/>
              <a:t>ejemplo, mejora o</a:t>
            </a:r>
            <a:r>
              <a:rPr dirty="0" spc="-10"/>
              <a:t> </a:t>
            </a:r>
            <a:r>
              <a:rPr dirty="0" spc="-5"/>
              <a:t>no mejora,</a:t>
            </a:r>
            <a:r>
              <a:rPr dirty="0"/>
              <a:t> caída</a:t>
            </a:r>
            <a:r>
              <a:rPr dirty="0" spc="-5"/>
              <a:t> </a:t>
            </a:r>
            <a:r>
              <a:rPr dirty="0"/>
              <a:t>o</a:t>
            </a:r>
            <a:r>
              <a:rPr dirty="0" spc="-5"/>
              <a:t> no caída)</a:t>
            </a: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50"/>
          </a:p>
          <a:p>
            <a:pPr algn="just" marL="12700" marR="5080">
              <a:lnSpc>
                <a:spcPct val="100000"/>
              </a:lnSpc>
            </a:pPr>
            <a:r>
              <a:rPr dirty="0" spc="-5" b="1">
                <a:latin typeface="Calibri"/>
                <a:cs typeface="Calibri"/>
              </a:rPr>
              <a:t>Sensibilidad</a:t>
            </a:r>
            <a:r>
              <a:rPr dirty="0" spc="-5"/>
              <a:t>: </a:t>
            </a:r>
            <a:r>
              <a:rPr dirty="0"/>
              <a:t>capacidad </a:t>
            </a:r>
            <a:r>
              <a:rPr dirty="0" spc="-5"/>
              <a:t>de un punto de </a:t>
            </a:r>
            <a:r>
              <a:rPr dirty="0"/>
              <a:t>corte </a:t>
            </a:r>
            <a:r>
              <a:rPr dirty="0" spc="-5"/>
              <a:t>de una </a:t>
            </a:r>
            <a:r>
              <a:rPr dirty="0"/>
              <a:t>escala </a:t>
            </a:r>
            <a:r>
              <a:rPr dirty="0" spc="-5"/>
              <a:t>para detectar </a:t>
            </a:r>
            <a:r>
              <a:rPr dirty="0"/>
              <a:t>o </a:t>
            </a:r>
            <a:r>
              <a:rPr dirty="0" spc="5"/>
              <a:t> </a:t>
            </a:r>
            <a:r>
              <a:rPr dirty="0"/>
              <a:t>clasificar </a:t>
            </a:r>
            <a:r>
              <a:rPr dirty="0" spc="-5"/>
              <a:t>los </a:t>
            </a:r>
            <a:r>
              <a:rPr dirty="0"/>
              <a:t>casos </a:t>
            </a:r>
            <a:r>
              <a:rPr dirty="0" spc="-5"/>
              <a:t>positivos de forma </a:t>
            </a:r>
            <a:r>
              <a:rPr dirty="0"/>
              <a:t>correcta </a:t>
            </a:r>
            <a:r>
              <a:rPr dirty="0" spc="-5"/>
              <a:t>(por </a:t>
            </a:r>
            <a:r>
              <a:rPr dirty="0"/>
              <a:t>ejemplo: </a:t>
            </a:r>
            <a:r>
              <a:rPr dirty="0" spc="-5"/>
              <a:t>personas que se </a:t>
            </a:r>
            <a:r>
              <a:rPr dirty="0"/>
              <a:t> </a:t>
            </a:r>
            <a:r>
              <a:rPr dirty="0" spc="-5"/>
              <a:t>han </a:t>
            </a:r>
            <a:r>
              <a:rPr dirty="0"/>
              <a:t>caído o </a:t>
            </a:r>
            <a:r>
              <a:rPr dirty="0" spc="-5"/>
              <a:t>que perciben </a:t>
            </a:r>
            <a:r>
              <a:rPr dirty="0"/>
              <a:t>mejoría - GRC&gt;3), </a:t>
            </a:r>
            <a:r>
              <a:rPr dirty="0" spc="-5"/>
              <a:t>de </a:t>
            </a:r>
            <a:r>
              <a:rPr dirty="0"/>
              <a:t>entre todos </a:t>
            </a:r>
            <a:r>
              <a:rPr dirty="0" spc="-5"/>
              <a:t>los </a:t>
            </a:r>
            <a:r>
              <a:rPr dirty="0"/>
              <a:t>casos </a:t>
            </a:r>
            <a:r>
              <a:rPr dirty="0" spc="-5"/>
              <a:t>positivos </a:t>
            </a:r>
            <a:r>
              <a:rPr dirty="0"/>
              <a:t> </a:t>
            </a:r>
            <a:r>
              <a:rPr dirty="0" spc="-5"/>
              <a:t>disponibles</a:t>
            </a:r>
            <a:r>
              <a:rPr dirty="0" spc="-10"/>
              <a:t> </a:t>
            </a:r>
            <a:r>
              <a:rPr dirty="0" spc="-5"/>
              <a:t>durante</a:t>
            </a:r>
            <a:r>
              <a:rPr dirty="0" spc="-10"/>
              <a:t> </a:t>
            </a:r>
            <a:r>
              <a:rPr dirty="0" spc="-5"/>
              <a:t>la prueba</a:t>
            </a:r>
            <a:r>
              <a:rPr dirty="0" spc="-10"/>
              <a:t> </a:t>
            </a:r>
            <a:r>
              <a:rPr dirty="0" spc="-5"/>
              <a:t>(verdaderos</a:t>
            </a:r>
            <a:r>
              <a:rPr dirty="0" spc="-10"/>
              <a:t> </a:t>
            </a:r>
            <a:r>
              <a:rPr dirty="0" spc="-5"/>
              <a:t>positivos </a:t>
            </a:r>
            <a:r>
              <a:rPr dirty="0"/>
              <a:t>y</a:t>
            </a:r>
            <a:r>
              <a:rPr dirty="0" spc="-5"/>
              <a:t> falsos negativos).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41896" y="4064368"/>
            <a:ext cx="7296150" cy="848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latin typeface="Calibri"/>
                <a:cs typeface="Calibri"/>
              </a:rPr>
              <a:t>Complementario </a:t>
            </a:r>
            <a:r>
              <a:rPr dirty="0" sz="1800" b="1">
                <a:latin typeface="Calibri"/>
                <a:cs typeface="Calibri"/>
              </a:rPr>
              <a:t>de la especificidad</a:t>
            </a:r>
            <a:r>
              <a:rPr dirty="0" sz="1800">
                <a:latin typeface="Calibri"/>
                <a:cs typeface="Calibri"/>
              </a:rPr>
              <a:t>: </a:t>
            </a:r>
            <a:r>
              <a:rPr dirty="0" sz="1800" spc="-5">
                <a:latin typeface="Calibri"/>
                <a:cs typeface="Calibri"/>
              </a:rPr>
              <a:t>proporción de </a:t>
            </a:r>
            <a:r>
              <a:rPr dirty="0" sz="1800">
                <a:latin typeface="Calibri"/>
                <a:cs typeface="Calibri"/>
              </a:rPr>
              <a:t>falsos </a:t>
            </a:r>
            <a:r>
              <a:rPr dirty="0" sz="1800" spc="-5">
                <a:latin typeface="Calibri"/>
                <a:cs typeface="Calibri"/>
              </a:rPr>
              <a:t>positivos para un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punto de </a:t>
            </a:r>
            <a:r>
              <a:rPr dirty="0" sz="1800">
                <a:latin typeface="Calibri"/>
                <a:cs typeface="Calibri"/>
              </a:rPr>
              <a:t>corte concreto </a:t>
            </a:r>
            <a:r>
              <a:rPr dirty="0" sz="1800" spc="-5">
                <a:latin typeface="Calibri"/>
                <a:cs typeface="Calibri"/>
              </a:rPr>
              <a:t>de la </a:t>
            </a:r>
            <a:r>
              <a:rPr dirty="0" sz="1800">
                <a:latin typeface="Calibri"/>
                <a:cs typeface="Calibri"/>
              </a:rPr>
              <a:t>escala entre todos </a:t>
            </a:r>
            <a:r>
              <a:rPr dirty="0" sz="1800" spc="-5">
                <a:latin typeface="Calibri"/>
                <a:cs typeface="Calibri"/>
              </a:rPr>
              <a:t>los </a:t>
            </a:r>
            <a:r>
              <a:rPr dirty="0" sz="1800">
                <a:latin typeface="Calibri"/>
                <a:cs typeface="Calibri"/>
              </a:rPr>
              <a:t>casos </a:t>
            </a:r>
            <a:r>
              <a:rPr dirty="0" sz="1800" spc="-5">
                <a:latin typeface="Calibri"/>
                <a:cs typeface="Calibri"/>
              </a:rPr>
              <a:t>negativos de </a:t>
            </a:r>
            <a:r>
              <a:rPr dirty="0" sz="1800">
                <a:latin typeface="Calibri"/>
                <a:cs typeface="Calibri"/>
              </a:rPr>
              <a:t>la 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prueba</a:t>
            </a:r>
            <a:r>
              <a:rPr dirty="0" sz="1800" spc="1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(verdaderos</a:t>
            </a:r>
            <a:r>
              <a:rPr dirty="0" sz="1800" spc="1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negativos</a:t>
            </a:r>
            <a:r>
              <a:rPr dirty="0" sz="1800" spc="1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</a:t>
            </a:r>
            <a:r>
              <a:rPr dirty="0" sz="1800" spc="1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falsos</a:t>
            </a:r>
            <a:r>
              <a:rPr dirty="0" sz="1800" spc="13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positivos).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98637" y="1432320"/>
            <a:ext cx="2173315" cy="2183194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8834564" y="3773792"/>
            <a:ext cx="2553335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900" spc="-5" b="1">
                <a:latin typeface="Calibri"/>
                <a:cs typeface="Calibri"/>
              </a:rPr>
              <a:t>Puedes consultar esta figura en: </a:t>
            </a:r>
            <a:r>
              <a:rPr dirty="0" sz="900" spc="-5">
                <a:latin typeface="Calibri"/>
                <a:cs typeface="Calibri"/>
              </a:rPr>
              <a:t>Estrada-Barranco C, </a:t>
            </a:r>
            <a:r>
              <a:rPr dirty="0" sz="90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Sanz-Esteban </a:t>
            </a:r>
            <a:r>
              <a:rPr dirty="0" sz="900">
                <a:latin typeface="Calibri"/>
                <a:cs typeface="Calibri"/>
              </a:rPr>
              <a:t>I, Giménez-Mestre MJ, </a:t>
            </a:r>
            <a:r>
              <a:rPr dirty="0" sz="900" spc="-5">
                <a:latin typeface="Calibri"/>
                <a:cs typeface="Calibri"/>
              </a:rPr>
              <a:t>Cano-de-la- </a:t>
            </a:r>
            <a:r>
              <a:rPr dirty="0" sz="90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Cuerda </a:t>
            </a:r>
            <a:r>
              <a:rPr dirty="0" sz="900">
                <a:latin typeface="Calibri"/>
                <a:cs typeface="Calibri"/>
              </a:rPr>
              <a:t>R, Molina-Rueda </a:t>
            </a:r>
            <a:r>
              <a:rPr dirty="0" sz="900" spc="-5">
                <a:latin typeface="Calibri"/>
                <a:cs typeface="Calibri"/>
              </a:rPr>
              <a:t>F. </a:t>
            </a:r>
            <a:r>
              <a:rPr dirty="0" sz="900">
                <a:latin typeface="Calibri"/>
                <a:cs typeface="Calibri"/>
              </a:rPr>
              <a:t>Predictive </a:t>
            </a:r>
            <a:r>
              <a:rPr dirty="0" sz="900" spc="-5">
                <a:latin typeface="Calibri"/>
                <a:cs typeface="Calibri"/>
              </a:rPr>
              <a:t>Validity of </a:t>
            </a:r>
            <a:r>
              <a:rPr dirty="0" sz="900">
                <a:latin typeface="Calibri"/>
                <a:cs typeface="Calibri"/>
              </a:rPr>
              <a:t>the 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Postural Assessment </a:t>
            </a:r>
            <a:r>
              <a:rPr dirty="0" sz="900" spc="-5">
                <a:latin typeface="Calibri"/>
                <a:cs typeface="Calibri"/>
              </a:rPr>
              <a:t>Scale for Stroke (PASS) </a:t>
            </a:r>
            <a:r>
              <a:rPr dirty="0" sz="900">
                <a:latin typeface="Calibri"/>
                <a:cs typeface="Calibri"/>
              </a:rPr>
              <a:t>to </a:t>
            </a:r>
            <a:r>
              <a:rPr dirty="0" sz="900" spc="-5">
                <a:latin typeface="Calibri"/>
                <a:cs typeface="Calibri"/>
              </a:rPr>
              <a:t>Classify </a:t>
            </a:r>
            <a:r>
              <a:rPr dirty="0" sz="900" spc="-19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the </a:t>
            </a:r>
            <a:r>
              <a:rPr dirty="0" sz="900" spc="-5">
                <a:latin typeface="Calibri"/>
                <a:cs typeface="Calibri"/>
              </a:rPr>
              <a:t>Functionality in Stroke </a:t>
            </a:r>
            <a:r>
              <a:rPr dirty="0" sz="900">
                <a:latin typeface="Calibri"/>
                <a:cs typeface="Calibri"/>
              </a:rPr>
              <a:t>Patients: A Retrospective 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Study. </a:t>
            </a:r>
            <a:r>
              <a:rPr dirty="0" sz="900">
                <a:latin typeface="Calibri"/>
                <a:cs typeface="Calibri"/>
              </a:rPr>
              <a:t>J </a:t>
            </a:r>
            <a:r>
              <a:rPr dirty="0" sz="900" spc="-5">
                <a:latin typeface="Calibri"/>
                <a:cs typeface="Calibri"/>
              </a:rPr>
              <a:t>Clin </a:t>
            </a:r>
            <a:r>
              <a:rPr dirty="0" sz="900">
                <a:latin typeface="Calibri"/>
                <a:cs typeface="Calibri"/>
              </a:rPr>
              <a:t>Med. 2022 Jun 29;11(13):3771. </a:t>
            </a:r>
            <a:r>
              <a:rPr dirty="0" sz="900" spc="-5">
                <a:latin typeface="Calibri"/>
                <a:cs typeface="Calibri"/>
              </a:rPr>
              <a:t>doi: </a:t>
            </a:r>
            <a:r>
              <a:rPr dirty="0" sz="900">
                <a:latin typeface="Calibri"/>
                <a:cs typeface="Calibri"/>
              </a:rPr>
              <a:t> 10.3390/jcm11133771. PMID: 35807054; PMCID: 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PMC9267227.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834564" y="5008232"/>
            <a:ext cx="255016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900" spc="-5">
                <a:latin typeface="Calibri"/>
                <a:cs typeface="Calibri"/>
              </a:rPr>
              <a:t>Los </a:t>
            </a:r>
            <a:r>
              <a:rPr dirty="0" sz="900">
                <a:latin typeface="Calibri"/>
                <a:cs typeface="Calibri"/>
              </a:rPr>
              <a:t>autores tratan </a:t>
            </a:r>
            <a:r>
              <a:rPr dirty="0" sz="900" spc="-5">
                <a:latin typeface="Calibri"/>
                <a:cs typeface="Calibri"/>
              </a:rPr>
              <a:t>de </a:t>
            </a:r>
            <a:r>
              <a:rPr dirty="0" sz="900">
                <a:latin typeface="Calibri"/>
                <a:cs typeface="Calibri"/>
              </a:rPr>
              <a:t>comprobar </a:t>
            </a:r>
            <a:r>
              <a:rPr dirty="0" sz="900" spc="-5">
                <a:latin typeface="Calibri"/>
                <a:cs typeface="Calibri"/>
              </a:rPr>
              <a:t>la </a:t>
            </a:r>
            <a:r>
              <a:rPr dirty="0" sz="900">
                <a:latin typeface="Calibri"/>
                <a:cs typeface="Calibri"/>
              </a:rPr>
              <a:t>capacidad 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predictiva</a:t>
            </a:r>
            <a:r>
              <a:rPr dirty="0" sz="900" spc="1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de</a:t>
            </a:r>
            <a:r>
              <a:rPr dirty="0" sz="900" spc="1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la</a:t>
            </a:r>
            <a:r>
              <a:rPr dirty="0" sz="900" spc="1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escala</a:t>
            </a:r>
            <a:r>
              <a:rPr dirty="0" sz="900" spc="2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PASS</a:t>
            </a:r>
            <a:r>
              <a:rPr dirty="0" sz="900" spc="2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respecto</a:t>
            </a:r>
            <a:r>
              <a:rPr dirty="0" sz="900" spc="2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a</a:t>
            </a:r>
            <a:r>
              <a:rPr dirty="0" sz="900" spc="1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la </a:t>
            </a:r>
            <a:r>
              <a:rPr dirty="0" sz="90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funcionalidad de los pacientes dado un punto de </a:t>
            </a:r>
            <a:r>
              <a:rPr dirty="0" sz="900">
                <a:latin typeface="Calibri"/>
                <a:cs typeface="Calibri"/>
              </a:rPr>
              <a:t>corte </a:t>
            </a:r>
            <a:r>
              <a:rPr dirty="0" sz="900" spc="-19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que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indica buena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o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mala </a:t>
            </a:r>
            <a:r>
              <a:rPr dirty="0" sz="900" spc="-5">
                <a:latin typeface="Calibri"/>
                <a:cs typeface="Calibri"/>
              </a:rPr>
              <a:t>funcionalidad.</a:t>
            </a:r>
            <a:endParaRPr sz="9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0996" y="1880616"/>
            <a:ext cx="9721595" cy="393190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4722" y="1087495"/>
            <a:ext cx="5969635" cy="4527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-5" b="1">
                <a:latin typeface="Calibri"/>
                <a:cs typeface="Calibri"/>
              </a:rPr>
              <a:t>Consulta:</a:t>
            </a:r>
            <a:r>
              <a:rPr dirty="0" sz="2800" spc="20" b="1">
                <a:latin typeface="Calibri"/>
                <a:cs typeface="Calibri"/>
              </a:rPr>
              <a:t> </a:t>
            </a:r>
            <a:r>
              <a:rPr dirty="0" u="sng" spc="-1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3"/>
              </a:rPr>
              <a:t>https://www.sralab.org/rehabilitation-measures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122280" y="1329956"/>
            <a:ext cx="4166870" cy="4521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b="1">
                <a:latin typeface="Calibri"/>
                <a:cs typeface="Calibri"/>
              </a:rPr>
              <a:t>GRACIAS</a:t>
            </a:r>
            <a:r>
              <a:rPr dirty="0" sz="2800" spc="-35" b="1">
                <a:latin typeface="Calibri"/>
                <a:cs typeface="Calibri"/>
              </a:rPr>
              <a:t> </a:t>
            </a:r>
            <a:r>
              <a:rPr dirty="0" sz="2800" b="1">
                <a:latin typeface="Calibri"/>
                <a:cs typeface="Calibri"/>
              </a:rPr>
              <a:t>POR</a:t>
            </a:r>
            <a:r>
              <a:rPr dirty="0" sz="2800" spc="-35" b="1">
                <a:latin typeface="Calibri"/>
                <a:cs typeface="Calibri"/>
              </a:rPr>
              <a:t> </a:t>
            </a:r>
            <a:r>
              <a:rPr dirty="0" sz="2800" b="1">
                <a:latin typeface="Calibri"/>
                <a:cs typeface="Calibri"/>
              </a:rPr>
              <a:t>SU</a:t>
            </a:r>
            <a:r>
              <a:rPr dirty="0" sz="2800" spc="-25" b="1">
                <a:latin typeface="Calibri"/>
                <a:cs typeface="Calibri"/>
              </a:rPr>
              <a:t> </a:t>
            </a:r>
            <a:r>
              <a:rPr dirty="0" sz="2800" b="1">
                <a:latin typeface="Calibri"/>
                <a:cs typeface="Calibri"/>
              </a:rPr>
              <a:t>ATENCIÓN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255271"/>
            <a:ext cx="2262089" cy="452252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4079151" y="2225243"/>
            <a:ext cx="7473950" cy="1549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5">
                <a:latin typeface="Calibri"/>
                <a:cs typeface="Calibri"/>
              </a:rPr>
              <a:t>©2022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Autor: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Francisco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Molina-Rueda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2000">
                <a:latin typeface="Calibri"/>
                <a:cs typeface="Calibri"/>
              </a:rPr>
              <a:t>Algunos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derechos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reservados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2000">
                <a:latin typeface="Calibri"/>
                <a:cs typeface="Calibri"/>
              </a:rPr>
              <a:t>Este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documento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se</a:t>
            </a:r>
            <a:r>
              <a:rPr dirty="0" sz="2000" spc="-1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distribuye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bajo</a:t>
            </a:r>
            <a:r>
              <a:rPr dirty="0" sz="2000" spc="-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la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licencia</a:t>
            </a:r>
            <a:endParaRPr sz="2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dirty="0" sz="2000" spc="-5">
                <a:latin typeface="Calibri"/>
                <a:cs typeface="Calibri"/>
                <a:hlinkClick r:id="rId3"/>
              </a:rPr>
              <a:t>“Atribución-CompartirIgual</a:t>
            </a:r>
            <a:r>
              <a:rPr dirty="0" sz="2000">
                <a:latin typeface="Calibri"/>
                <a:cs typeface="Calibri"/>
                <a:hlinkClick r:id="rId3"/>
              </a:rPr>
              <a:t> 4.0</a:t>
            </a:r>
            <a:r>
              <a:rPr dirty="0" sz="2000" spc="5">
                <a:latin typeface="Calibri"/>
                <a:cs typeface="Calibri"/>
                <a:hlinkClick r:id="rId3"/>
              </a:rPr>
              <a:t> </a:t>
            </a:r>
            <a:r>
              <a:rPr dirty="0" sz="2000">
                <a:latin typeface="Calibri"/>
                <a:cs typeface="Calibri"/>
                <a:hlinkClick r:id="rId3"/>
              </a:rPr>
              <a:t>Internacional” de</a:t>
            </a:r>
            <a:r>
              <a:rPr dirty="0" sz="2000" spc="5">
                <a:latin typeface="Calibri"/>
                <a:cs typeface="Calibri"/>
                <a:hlinkClick r:id="rId3"/>
              </a:rPr>
              <a:t> </a:t>
            </a:r>
            <a:r>
              <a:rPr dirty="0" sz="2000">
                <a:latin typeface="Calibri"/>
                <a:cs typeface="Calibri"/>
                <a:hlinkClick r:id="rId3"/>
              </a:rPr>
              <a:t>Creative Commons, 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disponible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en: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https://creativecommons.org/licenses/by-sa/4.0/deed.es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032299" y="3924069"/>
            <a:ext cx="1171362" cy="4126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39" y="2493281"/>
            <a:ext cx="2895600" cy="1531620"/>
          </a:xfrm>
          <a:prstGeom prst="rect">
            <a:avLst/>
          </a:prstGeom>
        </p:spPr>
        <p:txBody>
          <a:bodyPr wrap="square" lIns="0" tIns="102235" rIns="0" bIns="0" rtlCol="0" vert="horz">
            <a:spAutoFit/>
          </a:bodyPr>
          <a:lstStyle/>
          <a:p>
            <a:pPr marL="12700" marR="5080">
              <a:lnSpc>
                <a:spcPts val="5620"/>
              </a:lnSpc>
              <a:spcBef>
                <a:spcPts val="805"/>
              </a:spcBef>
            </a:pPr>
            <a:r>
              <a:rPr dirty="0" sz="5200" spc="-30" b="0">
                <a:latin typeface="Calibri Light"/>
                <a:cs typeface="Calibri Light"/>
              </a:rPr>
              <a:t>Índice </a:t>
            </a:r>
            <a:r>
              <a:rPr dirty="0" sz="5200" spc="-45" b="0">
                <a:latin typeface="Calibri Light"/>
                <a:cs typeface="Calibri Light"/>
              </a:rPr>
              <a:t>de </a:t>
            </a:r>
            <a:r>
              <a:rPr dirty="0" sz="5200" spc="-40" b="0">
                <a:latin typeface="Calibri Light"/>
                <a:cs typeface="Calibri Light"/>
              </a:rPr>
              <a:t> </a:t>
            </a:r>
            <a:r>
              <a:rPr dirty="0" sz="5200" spc="-90" b="0">
                <a:latin typeface="Calibri Light"/>
                <a:cs typeface="Calibri Light"/>
              </a:rPr>
              <a:t>c</a:t>
            </a:r>
            <a:r>
              <a:rPr dirty="0" sz="5200" spc="-50" b="0">
                <a:latin typeface="Calibri Light"/>
                <a:cs typeface="Calibri Light"/>
              </a:rPr>
              <a:t>o</a:t>
            </a:r>
            <a:r>
              <a:rPr dirty="0" sz="5200" spc="-105" b="0">
                <a:latin typeface="Calibri Light"/>
                <a:cs typeface="Calibri Light"/>
              </a:rPr>
              <a:t>n</a:t>
            </a:r>
            <a:r>
              <a:rPr dirty="0" sz="5200" spc="-85" b="0">
                <a:latin typeface="Calibri Light"/>
                <a:cs typeface="Calibri Light"/>
              </a:rPr>
              <a:t>t</a:t>
            </a:r>
            <a:r>
              <a:rPr dirty="0" sz="5200" spc="-45" b="0">
                <a:latin typeface="Calibri Light"/>
                <a:cs typeface="Calibri Light"/>
              </a:rPr>
              <a:t>en</a:t>
            </a:r>
            <a:r>
              <a:rPr dirty="0" sz="5200" spc="-20" b="0">
                <a:latin typeface="Calibri Light"/>
                <a:cs typeface="Calibri Light"/>
              </a:rPr>
              <a:t>i</a:t>
            </a:r>
            <a:r>
              <a:rPr dirty="0" sz="5200" spc="-60" b="0">
                <a:latin typeface="Calibri Light"/>
                <a:cs typeface="Calibri Light"/>
              </a:rPr>
              <a:t>d</a:t>
            </a:r>
            <a:r>
              <a:rPr dirty="0" sz="5200" spc="-50" b="0">
                <a:latin typeface="Calibri Light"/>
                <a:cs typeface="Calibri Light"/>
              </a:rPr>
              <a:t>os</a:t>
            </a:r>
            <a:endParaRPr sz="5200">
              <a:latin typeface="Calibri Light"/>
              <a:cs typeface="Calibri Ligh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169789" y="1324736"/>
            <a:ext cx="5621020" cy="0"/>
          </a:xfrm>
          <a:custGeom>
            <a:avLst/>
            <a:gdLst/>
            <a:ahLst/>
            <a:cxnLst/>
            <a:rect l="l" t="t" r="r" b="b"/>
            <a:pathLst>
              <a:path w="5621020" h="0">
                <a:moveTo>
                  <a:pt x="0" y="0"/>
                </a:moveTo>
                <a:lnTo>
                  <a:pt x="5620512" y="0"/>
                </a:lnTo>
              </a:path>
            </a:pathLst>
          </a:custGeom>
          <a:ln w="12700">
            <a:solidFill>
              <a:srgbClr val="5B9BD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324556" y="1384920"/>
            <a:ext cx="4850765" cy="6959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400" spc="-5"/>
              <a:t>Fiabilidad</a:t>
            </a:r>
            <a:r>
              <a:rPr dirty="0" sz="4400"/>
              <a:t> </a:t>
            </a:r>
            <a:r>
              <a:rPr dirty="0" sz="4400" spc="-5"/>
              <a:t>-</a:t>
            </a:r>
            <a:r>
              <a:rPr dirty="0" sz="4400" spc="-35"/>
              <a:t> </a:t>
            </a:r>
            <a:r>
              <a:rPr dirty="0" sz="4400" spc="-10"/>
              <a:t>Reliability</a:t>
            </a:r>
            <a:endParaRPr sz="4400"/>
          </a:p>
        </p:txBody>
      </p:sp>
      <p:sp>
        <p:nvSpPr>
          <p:cNvPr id="5" name="object 5"/>
          <p:cNvSpPr/>
          <p:nvPr/>
        </p:nvSpPr>
        <p:spPr>
          <a:xfrm>
            <a:off x="5169789" y="2891408"/>
            <a:ext cx="5621020" cy="0"/>
          </a:xfrm>
          <a:custGeom>
            <a:avLst/>
            <a:gdLst/>
            <a:ahLst/>
            <a:cxnLst/>
            <a:rect l="l" t="t" r="r" b="b"/>
            <a:pathLst>
              <a:path w="5621020" h="0">
                <a:moveTo>
                  <a:pt x="0" y="0"/>
                </a:moveTo>
                <a:lnTo>
                  <a:pt x="5620512" y="0"/>
                </a:lnTo>
              </a:path>
            </a:pathLst>
          </a:custGeom>
          <a:ln w="12700">
            <a:solidFill>
              <a:srgbClr val="4DC58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169789" y="4458080"/>
            <a:ext cx="5621020" cy="0"/>
          </a:xfrm>
          <a:custGeom>
            <a:avLst/>
            <a:gdLst/>
            <a:ahLst/>
            <a:cxnLst/>
            <a:rect l="l" t="t" r="r" b="b"/>
            <a:pathLst>
              <a:path w="5621020" h="0">
                <a:moveTo>
                  <a:pt x="0" y="0"/>
                </a:moveTo>
                <a:lnTo>
                  <a:pt x="5620512" y="0"/>
                </a:lnTo>
              </a:path>
            </a:pathLst>
          </a:custGeom>
          <a:ln w="12700">
            <a:solidFill>
              <a:srgbClr val="70AD4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324556" y="2951407"/>
            <a:ext cx="3717925" cy="28759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400" spc="-45">
                <a:latin typeface="Calibri"/>
                <a:cs typeface="Calibri"/>
              </a:rPr>
              <a:t>Validez</a:t>
            </a:r>
            <a:r>
              <a:rPr dirty="0" sz="4400" spc="-25">
                <a:latin typeface="Calibri"/>
                <a:cs typeface="Calibri"/>
              </a:rPr>
              <a:t> </a:t>
            </a:r>
            <a:r>
              <a:rPr dirty="0" sz="4400" spc="-5">
                <a:latin typeface="Calibri"/>
                <a:cs typeface="Calibri"/>
              </a:rPr>
              <a:t>-</a:t>
            </a:r>
            <a:r>
              <a:rPr dirty="0" sz="4400" spc="-30">
                <a:latin typeface="Calibri"/>
                <a:cs typeface="Calibri"/>
              </a:rPr>
              <a:t> </a:t>
            </a:r>
            <a:r>
              <a:rPr dirty="0" sz="4400" spc="-35">
                <a:latin typeface="Calibri"/>
                <a:cs typeface="Calibri"/>
              </a:rPr>
              <a:t>Validity</a:t>
            </a:r>
            <a:endParaRPr sz="4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6200">
              <a:latin typeface="Calibri"/>
              <a:cs typeface="Calibri"/>
            </a:endParaRPr>
          </a:p>
          <a:p>
            <a:pPr marL="12700" marR="144780">
              <a:lnSpc>
                <a:spcPts val="4830"/>
              </a:lnSpc>
            </a:pPr>
            <a:r>
              <a:rPr dirty="0" sz="4400" spc="-5">
                <a:latin typeface="Calibri"/>
                <a:cs typeface="Calibri"/>
              </a:rPr>
              <a:t>Sensibilidad - </a:t>
            </a:r>
            <a:r>
              <a:rPr dirty="0" sz="4400">
                <a:latin typeface="Calibri"/>
                <a:cs typeface="Calibri"/>
              </a:rPr>
              <a:t> </a:t>
            </a:r>
            <a:r>
              <a:rPr dirty="0" sz="4400" spc="-85">
                <a:latin typeface="Calibri"/>
                <a:cs typeface="Calibri"/>
              </a:rPr>
              <a:t>R</a:t>
            </a:r>
            <a:r>
              <a:rPr dirty="0" sz="4400" spc="-5">
                <a:latin typeface="Calibri"/>
                <a:cs typeface="Calibri"/>
              </a:rPr>
              <a:t>esp</a:t>
            </a:r>
            <a:r>
              <a:rPr dirty="0" sz="4400">
                <a:latin typeface="Calibri"/>
                <a:cs typeface="Calibri"/>
              </a:rPr>
              <a:t>o</a:t>
            </a:r>
            <a:r>
              <a:rPr dirty="0" sz="4400" spc="-10">
                <a:latin typeface="Calibri"/>
                <a:cs typeface="Calibri"/>
              </a:rPr>
              <a:t>nsi</a:t>
            </a:r>
            <a:r>
              <a:rPr dirty="0" sz="4400" spc="-55">
                <a:latin typeface="Calibri"/>
                <a:cs typeface="Calibri"/>
              </a:rPr>
              <a:t>v</a:t>
            </a:r>
            <a:r>
              <a:rPr dirty="0" sz="4400" spc="-5">
                <a:latin typeface="Calibri"/>
                <a:cs typeface="Calibri"/>
              </a:rPr>
              <a:t>eness</a:t>
            </a:r>
            <a:endParaRPr sz="4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231898" y="1410461"/>
            <a:ext cx="8561070" cy="2433955"/>
            <a:chOff x="2231898" y="1410461"/>
            <a:chExt cx="8561070" cy="243395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31898" y="1410461"/>
              <a:ext cx="8561070" cy="122681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11196" y="2013966"/>
              <a:ext cx="7603235" cy="122681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00600" y="2617470"/>
              <a:ext cx="3300983" cy="1226819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563195" y="1538160"/>
            <a:ext cx="7741284" cy="3344545"/>
          </a:xfrm>
          <a:prstGeom prst="rect"/>
        </p:spPr>
        <p:txBody>
          <a:bodyPr wrap="square" lIns="0" tIns="88265" rIns="0" bIns="0" rtlCol="0" vert="horz">
            <a:spAutoFit/>
          </a:bodyPr>
          <a:lstStyle/>
          <a:p>
            <a:pPr algn="ctr" marL="12700" marR="5080">
              <a:lnSpc>
                <a:spcPts val="4750"/>
              </a:lnSpc>
              <a:spcBef>
                <a:spcPts val="695"/>
              </a:spcBef>
            </a:pPr>
            <a:r>
              <a:rPr dirty="0" sz="4400" spc="-50" b="0">
                <a:latin typeface="Calibri Light"/>
                <a:cs typeface="Calibri Light"/>
              </a:rPr>
              <a:t>Psicometría</a:t>
            </a:r>
            <a:r>
              <a:rPr dirty="0" sz="4400" spc="-80" b="0">
                <a:latin typeface="Calibri Light"/>
                <a:cs typeface="Calibri Light"/>
              </a:rPr>
              <a:t> </a:t>
            </a:r>
            <a:r>
              <a:rPr dirty="0" sz="4400" spc="-20" b="0">
                <a:latin typeface="Calibri Light"/>
                <a:cs typeface="Calibri Light"/>
              </a:rPr>
              <a:t>de</a:t>
            </a:r>
            <a:r>
              <a:rPr dirty="0" sz="4400" spc="-65" b="0">
                <a:latin typeface="Calibri Light"/>
                <a:cs typeface="Calibri Light"/>
              </a:rPr>
              <a:t> </a:t>
            </a:r>
            <a:r>
              <a:rPr dirty="0" sz="4400" spc="-20" b="0">
                <a:latin typeface="Calibri Light"/>
                <a:cs typeface="Calibri Light"/>
              </a:rPr>
              <a:t>los</a:t>
            </a:r>
            <a:r>
              <a:rPr dirty="0" sz="4400" spc="-75" b="0">
                <a:latin typeface="Calibri Light"/>
                <a:cs typeface="Calibri Light"/>
              </a:rPr>
              <a:t> </a:t>
            </a:r>
            <a:r>
              <a:rPr dirty="0" sz="4400" spc="-50" b="0">
                <a:latin typeface="Calibri Light"/>
                <a:cs typeface="Calibri Light"/>
              </a:rPr>
              <a:t>instrumentos</a:t>
            </a:r>
            <a:r>
              <a:rPr dirty="0" sz="4400" spc="-80" b="0">
                <a:latin typeface="Calibri Light"/>
                <a:cs typeface="Calibri Light"/>
              </a:rPr>
              <a:t> </a:t>
            </a:r>
            <a:r>
              <a:rPr dirty="0" sz="4400" spc="-40" b="0">
                <a:latin typeface="Calibri Light"/>
                <a:cs typeface="Calibri Light"/>
              </a:rPr>
              <a:t>de </a:t>
            </a:r>
            <a:r>
              <a:rPr dirty="0" sz="4400" spc="-980" b="0">
                <a:latin typeface="Calibri Light"/>
                <a:cs typeface="Calibri Light"/>
              </a:rPr>
              <a:t> </a:t>
            </a:r>
            <a:r>
              <a:rPr dirty="0" sz="4400" spc="-45" b="0">
                <a:latin typeface="Calibri Light"/>
                <a:cs typeface="Calibri Light"/>
              </a:rPr>
              <a:t>evaluación: </a:t>
            </a:r>
            <a:r>
              <a:rPr dirty="0" sz="4400" spc="-35" b="0">
                <a:latin typeface="Calibri Light"/>
                <a:cs typeface="Calibri Light"/>
              </a:rPr>
              <a:t>fiabilidad, </a:t>
            </a:r>
            <a:r>
              <a:rPr dirty="0" sz="4400" spc="-45" b="0">
                <a:latin typeface="Calibri Light"/>
                <a:cs typeface="Calibri Light"/>
              </a:rPr>
              <a:t>validez </a:t>
            </a:r>
            <a:r>
              <a:rPr dirty="0" sz="4400" spc="-5" b="0">
                <a:latin typeface="Calibri Light"/>
                <a:cs typeface="Calibri Light"/>
              </a:rPr>
              <a:t>y </a:t>
            </a:r>
            <a:r>
              <a:rPr dirty="0" sz="4400" b="0">
                <a:latin typeface="Calibri Light"/>
                <a:cs typeface="Calibri Light"/>
              </a:rPr>
              <a:t> </a:t>
            </a:r>
            <a:r>
              <a:rPr dirty="0" sz="4400" spc="-35" b="0">
                <a:latin typeface="Calibri Light"/>
                <a:cs typeface="Calibri Light"/>
              </a:rPr>
              <a:t>sensibilidad</a:t>
            </a:r>
            <a:endParaRPr sz="4400">
              <a:latin typeface="Calibri Light"/>
              <a:cs typeface="Calibri Light"/>
            </a:endParaRPr>
          </a:p>
          <a:p>
            <a:pPr algn="ctr" marL="2339340" marR="2265680" indent="-67310">
              <a:lnSpc>
                <a:spcPct val="124800"/>
              </a:lnSpc>
              <a:spcBef>
                <a:spcPts val="505"/>
              </a:spcBef>
            </a:pPr>
            <a:r>
              <a:rPr dirty="0" sz="2400" spc="-15"/>
              <a:t>Contacto: </a:t>
            </a:r>
            <a:r>
              <a:rPr dirty="0" sz="2400" spc="-10"/>
              <a:t> </a:t>
            </a:r>
            <a:r>
              <a:rPr dirty="0" u="sng" sz="2400" spc="-5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5"/>
              </a:rPr>
              <a:t>francisco.molina@urjc.es </a:t>
            </a:r>
            <a:r>
              <a:rPr dirty="0" sz="2400" spc="-5">
                <a:solidFill>
                  <a:srgbClr val="0563C1"/>
                </a:solidFill>
              </a:rPr>
              <a:t> </a:t>
            </a:r>
            <a:r>
              <a:rPr dirty="0" u="sng" sz="2400" spc="-10">
                <a:solidFill>
                  <a:srgbClr val="954F72"/>
                </a:solidFill>
                <a:uFill>
                  <a:solidFill>
                    <a:srgbClr val="954F72"/>
                  </a:solidFill>
                </a:uFill>
                <a:hlinkClick r:id="rId6"/>
              </a:rPr>
              <a:t>www.investigafisio.com</a:t>
            </a:r>
            <a:endParaRPr sz="2400"/>
          </a:p>
        </p:txBody>
      </p:sp>
      <p:grpSp>
        <p:nvGrpSpPr>
          <p:cNvPr id="7" name="object 7"/>
          <p:cNvGrpSpPr/>
          <p:nvPr/>
        </p:nvGrpSpPr>
        <p:grpSpPr>
          <a:xfrm>
            <a:off x="0" y="1158239"/>
            <a:ext cx="7026909" cy="4959350"/>
            <a:chOff x="0" y="1158239"/>
            <a:chExt cx="7026909" cy="4959350"/>
          </a:xfrm>
        </p:grpSpPr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1158239"/>
              <a:ext cx="2555747" cy="4687062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533900" y="5516880"/>
              <a:ext cx="2492712" cy="60057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4723" y="1087495"/>
            <a:ext cx="3651885" cy="4527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 spc="-5" b="1">
                <a:latin typeface="Calibri"/>
                <a:cs typeface="Calibri"/>
              </a:rPr>
              <a:t>Consulta</a:t>
            </a:r>
            <a:r>
              <a:rPr dirty="0" spc="-5"/>
              <a:t>:</a:t>
            </a:r>
            <a:r>
              <a:rPr dirty="0" spc="5"/>
              <a:t> </a:t>
            </a:r>
            <a:r>
              <a:rPr dirty="0" u="sng" spc="-15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</a:rPr>
              <a:t>https:</a:t>
            </a:r>
            <a:r>
              <a:rPr dirty="0" u="sng" spc="-15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2"/>
              </a:rPr>
              <a:t>//w</a:t>
            </a:r>
            <a:r>
              <a:rPr dirty="0" u="sng" spc="-15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</a:rPr>
              <a:t>ww</a:t>
            </a:r>
            <a:r>
              <a:rPr dirty="0" u="sng" spc="-15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2"/>
              </a:rPr>
              <a:t>.cosmin.nl/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90472" y="1893570"/>
            <a:ext cx="8517635" cy="401345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8045" y="924305"/>
            <a:ext cx="2577083" cy="1117091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68299" y="1039468"/>
            <a:ext cx="1947545" cy="6356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000" spc="-30" b="0">
                <a:latin typeface="Calibri Light"/>
                <a:cs typeface="Calibri Light"/>
              </a:rPr>
              <a:t>Fiabilidad</a:t>
            </a:r>
            <a:endParaRPr sz="4000">
              <a:latin typeface="Calibri Light"/>
              <a:cs typeface="Calibri Ligh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1083563"/>
            <a:ext cx="87630" cy="673735"/>
          </a:xfrm>
          <a:custGeom>
            <a:avLst/>
            <a:gdLst/>
            <a:ahLst/>
            <a:cxnLst/>
            <a:rect l="l" t="t" r="r" b="b"/>
            <a:pathLst>
              <a:path w="87630" h="673735">
                <a:moveTo>
                  <a:pt x="87630" y="0"/>
                </a:moveTo>
                <a:lnTo>
                  <a:pt x="0" y="0"/>
                </a:lnTo>
                <a:lnTo>
                  <a:pt x="0" y="673608"/>
                </a:lnTo>
                <a:lnTo>
                  <a:pt x="87630" y="673608"/>
                </a:lnTo>
                <a:lnTo>
                  <a:pt x="8763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59257" y="1083563"/>
            <a:ext cx="196215" cy="673735"/>
          </a:xfrm>
          <a:custGeom>
            <a:avLst/>
            <a:gdLst/>
            <a:ahLst/>
            <a:cxnLst/>
            <a:rect l="l" t="t" r="r" b="b"/>
            <a:pathLst>
              <a:path w="196215" h="673735">
                <a:moveTo>
                  <a:pt x="195834" y="0"/>
                </a:moveTo>
                <a:lnTo>
                  <a:pt x="0" y="0"/>
                </a:lnTo>
                <a:lnTo>
                  <a:pt x="0" y="673608"/>
                </a:lnTo>
                <a:lnTo>
                  <a:pt x="195834" y="673608"/>
                </a:lnTo>
                <a:lnTo>
                  <a:pt x="195834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65226" y="2090927"/>
            <a:ext cx="4297680" cy="27940"/>
          </a:xfrm>
          <a:custGeom>
            <a:avLst/>
            <a:gdLst/>
            <a:ahLst/>
            <a:cxnLst/>
            <a:rect l="l" t="t" r="r" b="b"/>
            <a:pathLst>
              <a:path w="4297680" h="27939">
                <a:moveTo>
                  <a:pt x="4297680" y="0"/>
                </a:moveTo>
                <a:lnTo>
                  <a:pt x="0" y="0"/>
                </a:lnTo>
                <a:lnTo>
                  <a:pt x="0" y="27432"/>
                </a:lnTo>
                <a:lnTo>
                  <a:pt x="4297680" y="27432"/>
                </a:lnTo>
                <a:lnTo>
                  <a:pt x="429768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669455" y="3585476"/>
            <a:ext cx="3402329" cy="1005840"/>
          </a:xfrm>
          <a:prstGeom prst="rect">
            <a:avLst/>
          </a:prstGeom>
        </p:spPr>
        <p:txBody>
          <a:bodyPr wrap="square" lIns="0" tIns="46990" rIns="0" bIns="0" rtlCol="0" vert="horz">
            <a:spAutoFit/>
          </a:bodyPr>
          <a:lstStyle/>
          <a:p>
            <a:pPr marL="241300" marR="5080" indent="-228600">
              <a:lnSpc>
                <a:spcPts val="2160"/>
              </a:lnSpc>
              <a:spcBef>
                <a:spcPts val="370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2000" spc="-5">
                <a:latin typeface="Calibri"/>
                <a:cs typeface="Calibri"/>
              </a:rPr>
              <a:t>Consistencia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interna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–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internal </a:t>
            </a:r>
            <a:r>
              <a:rPr dirty="0" sz="2000" spc="-44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consistency</a:t>
            </a:r>
            <a:endParaRPr sz="20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730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2000" spc="-10">
                <a:latin typeface="Calibri"/>
                <a:cs typeface="Calibri"/>
              </a:rPr>
              <a:t>Fiabilidad</a:t>
            </a:r>
            <a:r>
              <a:rPr dirty="0" sz="2000" spc="4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- realibility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0697718" y="0"/>
            <a:ext cx="1494790" cy="6858000"/>
          </a:xfrm>
          <a:custGeom>
            <a:avLst/>
            <a:gdLst/>
            <a:ahLst/>
            <a:cxnLst/>
            <a:rect l="l" t="t" r="r" b="b"/>
            <a:pathLst>
              <a:path w="1494790" h="6858000">
                <a:moveTo>
                  <a:pt x="1494294" y="0"/>
                </a:moveTo>
                <a:lnTo>
                  <a:pt x="0" y="0"/>
                </a:lnTo>
                <a:lnTo>
                  <a:pt x="0" y="6858000"/>
                </a:lnTo>
                <a:lnTo>
                  <a:pt x="1494294" y="6858000"/>
                </a:lnTo>
                <a:lnTo>
                  <a:pt x="1494294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978" y="483108"/>
            <a:ext cx="2831591" cy="12268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10584"/>
            <a:ext cx="2138680" cy="6959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400" spc="-35" b="0">
                <a:latin typeface="Calibri Light"/>
                <a:cs typeface="Calibri Light"/>
              </a:rPr>
              <a:t>Fiabilidad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9619" y="1542288"/>
            <a:ext cx="10652760" cy="710565"/>
          </a:xfrm>
          <a:prstGeom prst="rect">
            <a:avLst/>
          </a:prstGeom>
          <a:solidFill>
            <a:srgbClr val="FFC000"/>
          </a:solidFill>
        </p:spPr>
        <p:txBody>
          <a:bodyPr wrap="square" lIns="0" tIns="172085" rIns="0" bIns="0" rtlCol="0" vert="horz">
            <a:spAutoFit/>
          </a:bodyPr>
          <a:lstStyle/>
          <a:p>
            <a:pPr marL="804545">
              <a:lnSpc>
                <a:spcPct val="100000"/>
              </a:lnSpc>
              <a:spcBef>
                <a:spcPts val="1355"/>
              </a:spcBef>
            </a:pPr>
            <a:r>
              <a:rPr dirty="0" sz="2400" spc="-15">
                <a:solidFill>
                  <a:srgbClr val="FFFFFF"/>
                </a:solidFill>
                <a:latin typeface="Calibri"/>
                <a:cs typeface="Calibri"/>
              </a:rPr>
              <a:t>Aborda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5">
                <a:solidFill>
                  <a:srgbClr val="FFFFFF"/>
                </a:solidFill>
                <a:latin typeface="Calibri"/>
                <a:cs typeface="Calibri"/>
              </a:rPr>
              <a:t>grado </a:t>
            </a:r>
            <a:r>
              <a:rPr dirty="0" sz="2400" spc="-5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24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Calibri"/>
                <a:cs typeface="Calibri"/>
              </a:rPr>
              <a:t>el que</a:t>
            </a:r>
            <a:r>
              <a:rPr dirty="0" sz="24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Calibri"/>
                <a:cs typeface="Calibri"/>
              </a:rPr>
              <a:t>una </a:t>
            </a:r>
            <a:r>
              <a:rPr dirty="0" sz="2400" spc="-10">
                <a:solidFill>
                  <a:srgbClr val="FFFFFF"/>
                </a:solidFill>
                <a:latin typeface="Calibri"/>
                <a:cs typeface="Calibri"/>
              </a:rPr>
              <a:t>puntación </a:t>
            </a:r>
            <a:r>
              <a:rPr dirty="0" sz="2400" spc="-20">
                <a:solidFill>
                  <a:srgbClr val="FFFFFF"/>
                </a:solidFill>
                <a:latin typeface="Calibri"/>
                <a:cs typeface="Calibri"/>
              </a:rPr>
              <a:t>está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Calibri"/>
                <a:cs typeface="Calibri"/>
              </a:rPr>
              <a:t>libre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4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15">
                <a:solidFill>
                  <a:srgbClr val="FFFFFF"/>
                </a:solidFill>
                <a:latin typeface="Calibri"/>
                <a:cs typeface="Calibri"/>
              </a:rPr>
              <a:t>error</a:t>
            </a:r>
            <a:r>
              <a:rPr dirty="0" sz="24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4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Calibri"/>
                <a:cs typeface="Calibri"/>
              </a:rPr>
              <a:t>medición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8144" y="2518252"/>
            <a:ext cx="10575290" cy="2463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981710">
              <a:lnSpc>
                <a:spcPct val="100000"/>
              </a:lnSpc>
              <a:spcBef>
                <a:spcPts val="95"/>
              </a:spcBef>
            </a:pPr>
            <a:r>
              <a:rPr dirty="0" sz="2000" spc="-20" b="1">
                <a:latin typeface="Calibri"/>
                <a:cs typeface="Calibri"/>
              </a:rPr>
              <a:t>Evalúa</a:t>
            </a:r>
            <a:r>
              <a:rPr dirty="0" sz="2000" spc="1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si</a:t>
            </a:r>
            <a:r>
              <a:rPr dirty="0" sz="200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las</a:t>
            </a:r>
            <a:r>
              <a:rPr dirty="0" sz="2000" spc="1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puntuaciones</a:t>
            </a:r>
            <a:r>
              <a:rPr dirty="0" sz="2000" spc="1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obtenidas</a:t>
            </a:r>
            <a:r>
              <a:rPr dirty="0" sz="2000" spc="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al</a:t>
            </a:r>
            <a:r>
              <a:rPr dirty="0" sz="2000" spc="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evaluar</a:t>
            </a:r>
            <a:r>
              <a:rPr dirty="0" sz="2000" spc="1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los</a:t>
            </a:r>
            <a:r>
              <a:rPr dirty="0" sz="2000" spc="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pacientes</a:t>
            </a:r>
            <a:r>
              <a:rPr dirty="0" sz="2000" spc="1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son</a:t>
            </a:r>
            <a:r>
              <a:rPr dirty="0" sz="2000" spc="5" b="1">
                <a:latin typeface="Calibri"/>
                <a:cs typeface="Calibri"/>
              </a:rPr>
              <a:t> </a:t>
            </a:r>
            <a:r>
              <a:rPr dirty="0" sz="2000" spc="-15" b="1">
                <a:latin typeface="Calibri"/>
                <a:cs typeface="Calibri"/>
              </a:rPr>
              <a:t>consistentes</a:t>
            </a:r>
            <a:r>
              <a:rPr dirty="0" sz="2000" spc="2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bajo</a:t>
            </a:r>
            <a:r>
              <a:rPr dirty="0" sz="2000" spc="10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diversas </a:t>
            </a:r>
            <a:r>
              <a:rPr dirty="0" sz="2000" spc="-440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circunstancias:</a:t>
            </a:r>
            <a:endParaRPr sz="20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buAutoNum type="arabicPeriod"/>
              <a:tabLst>
                <a:tab pos="469900" algn="l"/>
                <a:tab pos="470534" algn="l"/>
              </a:tabLst>
            </a:pPr>
            <a:r>
              <a:rPr dirty="0" sz="2000" spc="-5" b="1">
                <a:latin typeface="Calibri"/>
                <a:cs typeface="Calibri"/>
              </a:rPr>
              <a:t>Consistencia</a:t>
            </a:r>
            <a:r>
              <a:rPr dirty="0" sz="2000" spc="2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Interna:</a:t>
            </a:r>
            <a:r>
              <a:rPr dirty="0" sz="2000" spc="30" b="1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interrelación</a:t>
            </a:r>
            <a:r>
              <a:rPr dirty="0" sz="2000" spc="3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entre</a:t>
            </a:r>
            <a:r>
              <a:rPr dirty="0" sz="2000" spc="2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los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ítems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o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dominios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de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una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escala</a:t>
            </a:r>
            <a:endParaRPr sz="2000">
              <a:latin typeface="Calibri"/>
              <a:cs typeface="Calibri"/>
            </a:endParaRPr>
          </a:p>
          <a:p>
            <a:pPr marL="469900" marR="5080" indent="-457834">
              <a:lnSpc>
                <a:spcPct val="100000"/>
              </a:lnSpc>
              <a:buAutoNum type="arabicPeriod"/>
              <a:tabLst>
                <a:tab pos="469900" algn="l"/>
                <a:tab pos="470534" algn="l"/>
              </a:tabLst>
            </a:pPr>
            <a:r>
              <a:rPr dirty="0" sz="2000" spc="-5" b="1">
                <a:latin typeface="Calibri"/>
                <a:cs typeface="Calibri"/>
              </a:rPr>
              <a:t>Fiabilidad:</a:t>
            </a:r>
            <a:r>
              <a:rPr dirty="0" sz="2000" spc="-10" b="1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proporción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de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la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varianza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total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en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las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mediciones</a:t>
            </a:r>
            <a:r>
              <a:rPr dirty="0" sz="2000" spc="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debida</a:t>
            </a:r>
            <a:r>
              <a:rPr dirty="0" sz="2000" spc="2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a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las</a:t>
            </a:r>
            <a:r>
              <a:rPr dirty="0" sz="2000" spc="3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diferencias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"verdaderas" </a:t>
            </a:r>
            <a:r>
              <a:rPr dirty="0" sz="2000" spc="-434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entre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los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pacientes</a:t>
            </a:r>
            <a:endParaRPr sz="2000">
              <a:latin typeface="Calibri"/>
              <a:cs typeface="Calibri"/>
            </a:endParaRPr>
          </a:p>
          <a:p>
            <a:pPr lvl="1" marL="927100" indent="-457834">
              <a:lnSpc>
                <a:spcPct val="100000"/>
              </a:lnSpc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dirty="0" sz="2000" spc="-55" b="1">
                <a:latin typeface="Calibri"/>
                <a:cs typeface="Calibri"/>
              </a:rPr>
              <a:t>Test</a:t>
            </a:r>
            <a:r>
              <a:rPr dirty="0" sz="2000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– </a:t>
            </a:r>
            <a:r>
              <a:rPr dirty="0" sz="2000" spc="-30" b="1">
                <a:latin typeface="Calibri"/>
                <a:cs typeface="Calibri"/>
              </a:rPr>
              <a:t>retest.</a:t>
            </a:r>
            <a:r>
              <a:rPr dirty="0" sz="2000" spc="20" b="1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A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lo largo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del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tiempo</a:t>
            </a:r>
            <a:endParaRPr sz="2000">
              <a:latin typeface="Calibri"/>
              <a:cs typeface="Calibri"/>
            </a:endParaRPr>
          </a:p>
          <a:p>
            <a:pPr lvl="1" marL="927100" indent="-457834">
              <a:lnSpc>
                <a:spcPct val="100000"/>
              </a:lnSpc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dirty="0" sz="2000" spc="-5" b="1">
                <a:latin typeface="Calibri"/>
                <a:cs typeface="Calibri"/>
              </a:rPr>
              <a:t>Interevaluador</a:t>
            </a:r>
            <a:r>
              <a:rPr dirty="0" sz="2000" spc="3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–</a:t>
            </a:r>
            <a:r>
              <a:rPr dirty="0" sz="2000" spc="20" b="1">
                <a:latin typeface="Calibri"/>
                <a:cs typeface="Calibri"/>
              </a:rPr>
              <a:t> </a:t>
            </a:r>
            <a:r>
              <a:rPr dirty="0" sz="2000" spc="-20" b="1">
                <a:latin typeface="Calibri"/>
                <a:cs typeface="Calibri"/>
              </a:rPr>
              <a:t>Interrater.</a:t>
            </a:r>
            <a:r>
              <a:rPr dirty="0" sz="2000" spc="35" b="1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Por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diferentes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personas</a:t>
            </a:r>
            <a:r>
              <a:rPr dirty="0" sz="2000" spc="2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en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la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misma</a:t>
            </a:r>
            <a:r>
              <a:rPr dirty="0" sz="2000" spc="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ocasión</a:t>
            </a:r>
            <a:endParaRPr sz="2000">
              <a:latin typeface="Calibri"/>
              <a:cs typeface="Calibri"/>
            </a:endParaRPr>
          </a:p>
          <a:p>
            <a:pPr lvl="1" marL="927100" indent="-457834">
              <a:lnSpc>
                <a:spcPct val="100000"/>
              </a:lnSpc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dirty="0" sz="2000" spc="-10" b="1">
                <a:latin typeface="Calibri"/>
                <a:cs typeface="Calibri"/>
              </a:rPr>
              <a:t>Intraevaluador</a:t>
            </a:r>
            <a:r>
              <a:rPr dirty="0" sz="2000" spc="15" b="1"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–</a:t>
            </a:r>
            <a:r>
              <a:rPr dirty="0" sz="2000" spc="15" b="1">
                <a:latin typeface="Calibri"/>
                <a:cs typeface="Calibri"/>
              </a:rPr>
              <a:t> </a:t>
            </a:r>
            <a:r>
              <a:rPr dirty="0" sz="2000" spc="-55" b="1">
                <a:latin typeface="Calibri"/>
                <a:cs typeface="Calibri"/>
              </a:rPr>
              <a:t>Intrarater.</a:t>
            </a:r>
            <a:r>
              <a:rPr dirty="0" sz="2000" spc="35" b="1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Por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la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misma</a:t>
            </a:r>
            <a:r>
              <a:rPr dirty="0" sz="2000" spc="3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persona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en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distintas</a:t>
            </a:r>
            <a:r>
              <a:rPr dirty="0" sz="2000" spc="3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ocasiones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978" y="483108"/>
            <a:ext cx="2831591" cy="12268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10584"/>
            <a:ext cx="2138680" cy="6959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400" spc="-35" b="0">
                <a:latin typeface="Calibri Light"/>
                <a:cs typeface="Calibri Light"/>
              </a:rPr>
              <a:t>Fiabilidad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39" y="1480982"/>
            <a:ext cx="882015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400" spc="-15">
                <a:latin typeface="Calibri"/>
                <a:cs typeface="Calibri"/>
              </a:rPr>
              <a:t>Interpretación</a:t>
            </a:r>
            <a:r>
              <a:rPr dirty="0" sz="2400" spc="10">
                <a:latin typeface="Calibri"/>
                <a:cs typeface="Calibri"/>
              </a:rPr>
              <a:t> </a:t>
            </a:r>
            <a:r>
              <a:rPr dirty="0" sz="2400" spc="-15">
                <a:latin typeface="Calibri"/>
                <a:cs typeface="Calibri"/>
              </a:rPr>
              <a:t>estadística: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u="sng" sz="24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Coeficiente</a:t>
            </a:r>
            <a:r>
              <a:rPr dirty="0" u="sng" sz="2400" spc="2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4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2400" spc="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4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Correlación</a:t>
            </a:r>
            <a:r>
              <a:rPr dirty="0" u="sng" sz="2400" spc="1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400" spc="-1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Intraclase</a:t>
            </a:r>
            <a:r>
              <a:rPr dirty="0" u="sng" sz="2400" spc="2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4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(CCI)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5161" y="2279142"/>
            <a:ext cx="5664200" cy="1630680"/>
          </a:xfrm>
          <a:prstGeom prst="rect">
            <a:avLst/>
          </a:prstGeom>
          <a:solidFill>
            <a:srgbClr val="FFF2CC"/>
          </a:solidFill>
        </p:spPr>
        <p:txBody>
          <a:bodyPr wrap="square" lIns="0" tIns="29209" rIns="0" bIns="0" rtlCol="0" vert="horz">
            <a:spAutoFit/>
          </a:bodyPr>
          <a:lstStyle/>
          <a:p>
            <a:pPr marL="548640">
              <a:lnSpc>
                <a:spcPct val="100000"/>
              </a:lnSpc>
              <a:spcBef>
                <a:spcPts val="229"/>
              </a:spcBef>
            </a:pPr>
            <a:r>
              <a:rPr dirty="0" sz="2000" spc="-10" b="1">
                <a:latin typeface="Calibri"/>
                <a:cs typeface="Calibri"/>
              </a:rPr>
              <a:t>Estimación</a:t>
            </a:r>
            <a:r>
              <a:rPr dirty="0" sz="2000" spc="-5" b="1">
                <a:latin typeface="Calibri"/>
                <a:cs typeface="Calibri"/>
              </a:rPr>
              <a:t> del</a:t>
            </a:r>
            <a:r>
              <a:rPr dirty="0" sz="2000" spc="-1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valor </a:t>
            </a:r>
            <a:r>
              <a:rPr dirty="0" sz="2000" spc="15" b="1">
                <a:latin typeface="Calibri"/>
                <a:cs typeface="Calibri"/>
              </a:rPr>
              <a:t>“r”:</a:t>
            </a:r>
            <a:endParaRPr sz="2000">
              <a:latin typeface="Calibri"/>
              <a:cs typeface="Calibri"/>
            </a:endParaRPr>
          </a:p>
          <a:p>
            <a:pPr marL="1005840">
              <a:lnSpc>
                <a:spcPct val="100000"/>
              </a:lnSpc>
            </a:pPr>
            <a:r>
              <a:rPr dirty="0" sz="2000" spc="-5">
                <a:latin typeface="Calibri"/>
                <a:cs typeface="Calibri"/>
              </a:rPr>
              <a:t>&gt;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0,90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–</a:t>
            </a:r>
            <a:r>
              <a:rPr dirty="0" sz="2000" spc="-10">
                <a:latin typeface="Calibri"/>
                <a:cs typeface="Calibri"/>
              </a:rPr>
              <a:t> EXCELENTE</a:t>
            </a:r>
            <a:endParaRPr sz="2000">
              <a:latin typeface="Calibri"/>
              <a:cs typeface="Calibri"/>
            </a:endParaRPr>
          </a:p>
          <a:p>
            <a:pPr marL="1005840">
              <a:lnSpc>
                <a:spcPct val="100000"/>
              </a:lnSpc>
            </a:pPr>
            <a:r>
              <a:rPr dirty="0" sz="2000" spc="-15">
                <a:latin typeface="Calibri"/>
                <a:cs typeface="Calibri"/>
              </a:rPr>
              <a:t>Entre</a:t>
            </a:r>
            <a:r>
              <a:rPr dirty="0" sz="2000" spc="-5">
                <a:latin typeface="Calibri"/>
                <a:cs typeface="Calibri"/>
              </a:rPr>
              <a:t> 0,76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y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0,90 –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BUENO</a:t>
            </a:r>
            <a:endParaRPr sz="2000">
              <a:latin typeface="Calibri"/>
              <a:cs typeface="Calibri"/>
            </a:endParaRPr>
          </a:p>
          <a:p>
            <a:pPr marL="1005840">
              <a:lnSpc>
                <a:spcPct val="100000"/>
              </a:lnSpc>
            </a:pPr>
            <a:r>
              <a:rPr dirty="0" sz="2000" spc="-15">
                <a:latin typeface="Calibri"/>
                <a:cs typeface="Calibri"/>
              </a:rPr>
              <a:t>Entre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0,5</a:t>
            </a:r>
            <a:r>
              <a:rPr dirty="0" sz="2000" spc="-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y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0,75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–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MODERADO</a:t>
            </a:r>
            <a:endParaRPr sz="2000">
              <a:latin typeface="Calibri"/>
              <a:cs typeface="Calibri"/>
            </a:endParaRPr>
          </a:p>
          <a:p>
            <a:pPr marL="1005840">
              <a:lnSpc>
                <a:spcPct val="100000"/>
              </a:lnSpc>
            </a:pPr>
            <a:r>
              <a:rPr dirty="0" sz="2000" spc="-5">
                <a:latin typeface="Calibri"/>
                <a:cs typeface="Calibri"/>
              </a:rPr>
              <a:t>&lt;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0,5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-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POBRE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56704" y="2151126"/>
            <a:ext cx="3941825" cy="220751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916914" y="4734420"/>
            <a:ext cx="10386060" cy="1379220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algn="just" marL="240665" marR="5080" indent="-228600">
              <a:lnSpc>
                <a:spcPts val="2590"/>
              </a:lnSpc>
              <a:spcBef>
                <a:spcPts val="425"/>
              </a:spcBef>
              <a:buFont typeface="Arial"/>
              <a:buChar char="•"/>
              <a:tabLst>
                <a:tab pos="241935" algn="l"/>
              </a:tabLst>
            </a:pPr>
            <a:r>
              <a:rPr dirty="0" sz="2400">
                <a:latin typeface="Calibri"/>
                <a:cs typeface="Calibri"/>
              </a:rPr>
              <a:t>Interpretación estadística: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u="sng" sz="24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Cambio Mínimo Detectable </a:t>
            </a:r>
            <a:r>
              <a:rPr dirty="0" u="sng" sz="24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(CMD)</a:t>
            </a:r>
            <a:r>
              <a:rPr dirty="0" sz="2400" b="1">
                <a:latin typeface="Calibri"/>
                <a:cs typeface="Calibri"/>
              </a:rPr>
              <a:t>: </a:t>
            </a:r>
            <a:r>
              <a:rPr dirty="0" sz="2400" spc="-5">
                <a:latin typeface="Calibri"/>
                <a:cs typeface="Calibri"/>
              </a:rPr>
              <a:t>magnitud de </a:t>
            </a:r>
            <a:r>
              <a:rPr dirty="0" sz="2400" spc="-10">
                <a:latin typeface="Calibri"/>
                <a:cs typeface="Calibri"/>
              </a:rPr>
              <a:t>la </a:t>
            </a:r>
            <a:r>
              <a:rPr dirty="0" sz="2400" spc="-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variación </a:t>
            </a:r>
            <a:r>
              <a:rPr dirty="0" sz="2400" spc="-5">
                <a:latin typeface="Calibri"/>
                <a:cs typeface="Calibri"/>
              </a:rPr>
              <a:t>del </a:t>
            </a:r>
            <a:r>
              <a:rPr dirty="0" sz="2400">
                <a:latin typeface="Calibri"/>
                <a:cs typeface="Calibri"/>
              </a:rPr>
              <a:t>valor </a:t>
            </a:r>
            <a:r>
              <a:rPr dirty="0" sz="2400" spc="-5">
                <a:latin typeface="Calibri"/>
                <a:cs typeface="Calibri"/>
              </a:rPr>
              <a:t>de </a:t>
            </a:r>
            <a:r>
              <a:rPr dirty="0" sz="2400" spc="-15">
                <a:latin typeface="Calibri"/>
                <a:cs typeface="Calibri"/>
              </a:rPr>
              <a:t>cada </a:t>
            </a:r>
            <a:r>
              <a:rPr dirty="0" sz="2400">
                <a:latin typeface="Calibri"/>
                <a:cs typeface="Calibri"/>
              </a:rPr>
              <a:t>escala </a:t>
            </a:r>
            <a:r>
              <a:rPr dirty="0" sz="2400" spc="-5">
                <a:latin typeface="Calibri"/>
                <a:cs typeface="Calibri"/>
              </a:rPr>
              <a:t>por debajo de </a:t>
            </a:r>
            <a:r>
              <a:rPr dirty="0" sz="2400">
                <a:latin typeface="Calibri"/>
                <a:cs typeface="Calibri"/>
              </a:rPr>
              <a:t>la </a:t>
            </a:r>
            <a:r>
              <a:rPr dirty="0" sz="2400" spc="-5">
                <a:latin typeface="Calibri"/>
                <a:cs typeface="Calibri"/>
              </a:rPr>
              <a:t>que </a:t>
            </a:r>
            <a:r>
              <a:rPr dirty="0" sz="2400">
                <a:latin typeface="Calibri"/>
                <a:cs typeface="Calibri"/>
              </a:rPr>
              <a:t>ese </a:t>
            </a:r>
            <a:r>
              <a:rPr dirty="0" sz="2400" spc="-5">
                <a:latin typeface="Calibri"/>
                <a:cs typeface="Calibri"/>
              </a:rPr>
              <a:t>cambio </a:t>
            </a:r>
            <a:r>
              <a:rPr dirty="0" sz="2400">
                <a:latin typeface="Calibri"/>
                <a:cs typeface="Calibri"/>
              </a:rPr>
              <a:t>puede </a:t>
            </a:r>
            <a:r>
              <a:rPr dirty="0" sz="2400" spc="-5">
                <a:latin typeface="Calibri"/>
                <a:cs typeface="Calibri"/>
              </a:rPr>
              <a:t>ser 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30">
                <a:latin typeface="Calibri"/>
                <a:cs typeface="Calibri"/>
              </a:rPr>
              <a:t>interpretado</a:t>
            </a:r>
            <a:r>
              <a:rPr dirty="0" sz="2400" spc="48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como </a:t>
            </a:r>
            <a:r>
              <a:rPr dirty="0" sz="2400" spc="-5">
                <a:latin typeface="Calibri"/>
                <a:cs typeface="Calibri"/>
              </a:rPr>
              <a:t>inherente </a:t>
            </a:r>
            <a:r>
              <a:rPr dirty="0" sz="2400">
                <a:latin typeface="Calibri"/>
                <a:cs typeface="Calibri"/>
              </a:rPr>
              <a:t>a </a:t>
            </a:r>
            <a:r>
              <a:rPr dirty="0" sz="2400" spc="-5">
                <a:latin typeface="Calibri"/>
                <a:cs typeface="Calibri"/>
              </a:rPr>
              <a:t>la </a:t>
            </a:r>
            <a:r>
              <a:rPr dirty="0" sz="2400">
                <a:latin typeface="Calibri"/>
                <a:cs typeface="Calibri"/>
              </a:rPr>
              <a:t>variabilidad </a:t>
            </a:r>
            <a:r>
              <a:rPr dirty="0" sz="2400" spc="-5">
                <a:latin typeface="Calibri"/>
                <a:cs typeface="Calibri"/>
              </a:rPr>
              <a:t>del propio </a:t>
            </a:r>
            <a:r>
              <a:rPr dirty="0" sz="2400">
                <a:latin typeface="Calibri"/>
                <a:cs typeface="Calibri"/>
              </a:rPr>
              <a:t>método </a:t>
            </a:r>
            <a:r>
              <a:rPr dirty="0" sz="2400" spc="-5">
                <a:latin typeface="Calibri"/>
                <a:cs typeface="Calibri"/>
              </a:rPr>
              <a:t>de </a:t>
            </a:r>
            <a:r>
              <a:rPr dirty="0" sz="2400">
                <a:latin typeface="Calibri"/>
                <a:cs typeface="Calibri"/>
              </a:rPr>
              <a:t>valoración, 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u="sng" sz="24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sin</a:t>
            </a:r>
            <a:r>
              <a:rPr dirty="0" u="sng" sz="240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4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que</a:t>
            </a:r>
            <a:r>
              <a:rPr dirty="0" u="sng" sz="24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400" spc="-3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haya</a:t>
            </a:r>
            <a:r>
              <a:rPr dirty="0" u="sng" sz="2400" spc="-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4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existido</a:t>
            </a:r>
            <a:r>
              <a:rPr dirty="0" u="sng" sz="24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4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un</a:t>
            </a:r>
            <a:r>
              <a:rPr dirty="0" u="sng" sz="24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verdadero cambio</a:t>
            </a:r>
            <a:r>
              <a:rPr dirty="0" u="sng" sz="2400" spc="-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4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en la</a:t>
            </a:r>
            <a:r>
              <a:rPr dirty="0" u="sng" sz="240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4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situación</a:t>
            </a:r>
            <a:r>
              <a:rPr dirty="0" u="sng" sz="24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4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clínica</a:t>
            </a:r>
            <a:r>
              <a:rPr dirty="0" u="sng" sz="2400" spc="-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4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del</a:t>
            </a:r>
            <a:r>
              <a:rPr dirty="0" u="sng" sz="24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4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paciente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978" y="483108"/>
            <a:ext cx="2831591" cy="12268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10584"/>
            <a:ext cx="2138680" cy="6959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400" spc="-35" b="0">
                <a:latin typeface="Calibri Light"/>
                <a:cs typeface="Calibri Light"/>
              </a:rPr>
              <a:t>Fiabilidad</a:t>
            </a:r>
            <a:endParaRPr sz="4400">
              <a:latin typeface="Calibri Light"/>
              <a:cs typeface="Calibri Light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07564" y="1529333"/>
            <a:ext cx="6976871" cy="2858261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156716" y="4590288"/>
            <a:ext cx="9427210" cy="1477010"/>
          </a:xfrm>
          <a:prstGeom prst="rect">
            <a:avLst/>
          </a:prstGeom>
          <a:solidFill>
            <a:srgbClr val="FFF2CC"/>
          </a:solidFill>
        </p:spPr>
        <p:txBody>
          <a:bodyPr wrap="square" lIns="0" tIns="30480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240"/>
              </a:spcBef>
            </a:pPr>
            <a:r>
              <a:rPr dirty="0" u="sng" sz="18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CCI</a:t>
            </a:r>
            <a:r>
              <a:rPr dirty="0" u="sng" sz="1800" spc="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para</a:t>
            </a:r>
            <a:r>
              <a:rPr dirty="0" u="sng" sz="18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la</a:t>
            </a:r>
            <a:r>
              <a:rPr dirty="0" u="sng" sz="1800" spc="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fiabilidad</a:t>
            </a:r>
            <a:r>
              <a:rPr dirty="0" u="sng" sz="1800" spc="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intraobservador</a:t>
            </a:r>
            <a:r>
              <a:rPr dirty="0" u="sng" sz="1800" spc="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=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0,91;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Intervalo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Confianza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95%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(IC95%)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=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0,85-0,95</a:t>
            </a:r>
            <a:endParaRPr sz="1800">
              <a:latin typeface="Calibri"/>
              <a:cs typeface="Calibri"/>
            </a:endParaRPr>
          </a:p>
          <a:p>
            <a:pPr marL="90805" marR="3152775">
              <a:lnSpc>
                <a:spcPct val="200000"/>
              </a:lnSpc>
            </a:pPr>
            <a:r>
              <a:rPr dirty="0" u="sng" sz="18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CCI </a:t>
            </a:r>
            <a:r>
              <a:rPr dirty="0" u="sng" sz="18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para </a:t>
            </a:r>
            <a:r>
              <a:rPr dirty="0" u="sng" sz="18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la</a:t>
            </a:r>
            <a:r>
              <a:rPr dirty="0" u="sng" sz="18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fiabilidad </a:t>
            </a:r>
            <a:r>
              <a:rPr dirty="0" u="sng" sz="18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interobservador</a:t>
            </a:r>
            <a:r>
              <a:rPr dirty="0" u="sng" sz="18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=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0,93;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IC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95%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=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0,88 –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0,96 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u="sng" sz="18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CMD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=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1,19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puntos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(de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 </a:t>
            </a:r>
            <a:r>
              <a:rPr dirty="0" sz="1800" spc="-5">
                <a:latin typeface="Calibri"/>
                <a:cs typeface="Calibri"/>
              </a:rPr>
              <a:t>escala)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para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 fiabilidad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intraobservador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978" y="483108"/>
            <a:ext cx="2831591" cy="12268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10584"/>
            <a:ext cx="2138680" cy="6959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400" spc="-35" b="0">
                <a:latin typeface="Calibri Light"/>
                <a:cs typeface="Calibri Light"/>
              </a:rPr>
              <a:t>Fiabilidad</a:t>
            </a:r>
            <a:endParaRPr sz="4400">
              <a:latin typeface="Calibri Light"/>
              <a:cs typeface="Calibri Light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13203" y="2858366"/>
            <a:ext cx="5677076" cy="323710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916939" y="1903858"/>
            <a:ext cx="10737215" cy="4150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400" spc="-15">
                <a:latin typeface="Calibri"/>
                <a:cs typeface="Calibri"/>
              </a:rPr>
              <a:t>Interpretación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 spc="-15">
                <a:latin typeface="Calibri"/>
                <a:cs typeface="Calibri"/>
              </a:rPr>
              <a:t>estadística:</a:t>
            </a:r>
            <a:r>
              <a:rPr dirty="0" sz="2400" spc="-5">
                <a:latin typeface="Calibri"/>
                <a:cs typeface="Calibri"/>
              </a:rPr>
              <a:t> </a:t>
            </a:r>
            <a:r>
              <a:rPr dirty="0" u="sng" sz="2400" spc="-1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Gráficos</a:t>
            </a:r>
            <a:r>
              <a:rPr dirty="0" u="sng" sz="2400" spc="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4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2400" spc="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24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Bland-Altman</a:t>
            </a:r>
            <a:r>
              <a:rPr dirty="0" sz="2400" spc="-5" b="1">
                <a:latin typeface="Calibri"/>
                <a:cs typeface="Calibri"/>
              </a:rPr>
              <a:t>.</a:t>
            </a:r>
            <a:r>
              <a:rPr dirty="0" sz="2400" spc="10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Límites</a:t>
            </a:r>
            <a:r>
              <a:rPr dirty="0" sz="2400" spc="2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de </a:t>
            </a:r>
            <a:r>
              <a:rPr dirty="0" sz="2400" spc="-10" b="1">
                <a:latin typeface="Calibri"/>
                <a:cs typeface="Calibri"/>
              </a:rPr>
              <a:t>acuerdo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Arial"/>
              <a:buChar char="•"/>
            </a:pPr>
            <a:endParaRPr sz="3000">
              <a:latin typeface="Calibri"/>
              <a:cs typeface="Calibri"/>
            </a:endParaRPr>
          </a:p>
          <a:p>
            <a:pPr marL="6565900" marR="76200">
              <a:lnSpc>
                <a:spcPct val="100000"/>
              </a:lnSpc>
              <a:spcBef>
                <a:spcPts val="5"/>
              </a:spcBef>
            </a:pPr>
            <a:r>
              <a:rPr dirty="0" sz="1800">
                <a:latin typeface="Calibri"/>
                <a:cs typeface="Calibri"/>
              </a:rPr>
              <a:t>Permiten </a:t>
            </a:r>
            <a:r>
              <a:rPr dirty="0" u="sng" sz="18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visualizar </a:t>
            </a:r>
            <a:r>
              <a:rPr dirty="0" u="sng" sz="18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los errores de las 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u="sng" sz="18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observaciones </a:t>
            </a:r>
            <a:r>
              <a:rPr dirty="0" u="sng" sz="18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 </a:t>
            </a:r>
            <a:r>
              <a:rPr dirty="0" u="sng" sz="18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los</a:t>
            </a:r>
            <a:r>
              <a:rPr dirty="0" u="sng" sz="18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límites</a:t>
            </a:r>
            <a:r>
              <a:rPr dirty="0" u="sng" sz="18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tolerables</a:t>
            </a:r>
            <a:r>
              <a:rPr dirty="0" u="sng" sz="1800" spc="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u="sng" sz="18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acuerdo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(desviación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estándar de la 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diferencia</a:t>
            </a:r>
            <a:r>
              <a:rPr dirty="0" sz="1800" spc="-5">
                <a:latin typeface="Calibri"/>
                <a:cs typeface="Calibri"/>
              </a:rPr>
              <a:t> entre</a:t>
            </a:r>
            <a:r>
              <a:rPr dirty="0" sz="1800">
                <a:latin typeface="Calibri"/>
                <a:cs typeface="Calibri"/>
              </a:rPr>
              <a:t> las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observaciones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=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±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1,96).</a:t>
            </a:r>
            <a:endParaRPr sz="1800">
              <a:latin typeface="Calibri"/>
              <a:cs typeface="Calibri"/>
            </a:endParaRPr>
          </a:p>
          <a:p>
            <a:pPr lvl="1" marL="6851650" marR="443230" indent="-285750">
              <a:lnSpc>
                <a:spcPct val="100000"/>
              </a:lnSpc>
              <a:buFont typeface="Arial"/>
              <a:buChar char="•"/>
              <a:tabLst>
                <a:tab pos="6851015" algn="l"/>
                <a:tab pos="6851650" algn="l"/>
              </a:tabLst>
            </a:pPr>
            <a:r>
              <a:rPr dirty="0" sz="1800" spc="-10">
                <a:solidFill>
                  <a:srgbClr val="BF9000"/>
                </a:solidFill>
                <a:latin typeface="Calibri"/>
                <a:cs typeface="Calibri"/>
              </a:rPr>
              <a:t>Diferencia entre </a:t>
            </a:r>
            <a:r>
              <a:rPr dirty="0" sz="1800">
                <a:solidFill>
                  <a:srgbClr val="BF9000"/>
                </a:solidFill>
                <a:latin typeface="Calibri"/>
                <a:cs typeface="Calibri"/>
              </a:rPr>
              <a:t>las </a:t>
            </a:r>
            <a:r>
              <a:rPr dirty="0" sz="1800" spc="-5">
                <a:solidFill>
                  <a:srgbClr val="BF9000"/>
                </a:solidFill>
                <a:latin typeface="Calibri"/>
                <a:cs typeface="Calibri"/>
              </a:rPr>
              <a:t>observaciones se </a:t>
            </a:r>
            <a:r>
              <a:rPr dirty="0" sz="1800" spc="-395">
                <a:solidFill>
                  <a:srgbClr val="BF9000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BF9000"/>
                </a:solidFill>
                <a:latin typeface="Calibri"/>
                <a:cs typeface="Calibri"/>
              </a:rPr>
              <a:t>muestran</a:t>
            </a:r>
            <a:r>
              <a:rPr dirty="0" sz="1800" spc="-5">
                <a:solidFill>
                  <a:srgbClr val="BF9000"/>
                </a:solidFill>
                <a:latin typeface="Calibri"/>
                <a:cs typeface="Calibri"/>
              </a:rPr>
              <a:t> en</a:t>
            </a:r>
            <a:r>
              <a:rPr dirty="0" sz="1800" spc="10">
                <a:solidFill>
                  <a:srgbClr val="BF9000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BF9000"/>
                </a:solidFill>
                <a:latin typeface="Calibri"/>
                <a:cs typeface="Calibri"/>
              </a:rPr>
              <a:t>eje</a:t>
            </a:r>
            <a:r>
              <a:rPr dirty="0" sz="1800">
                <a:solidFill>
                  <a:srgbClr val="BF9000"/>
                </a:solidFill>
                <a:latin typeface="Calibri"/>
                <a:cs typeface="Calibri"/>
              </a:rPr>
              <a:t> y</a:t>
            </a:r>
            <a:endParaRPr sz="1800">
              <a:latin typeface="Calibri"/>
              <a:cs typeface="Calibri"/>
            </a:endParaRPr>
          </a:p>
          <a:p>
            <a:pPr lvl="1" marL="6851650" marR="5080" indent="-285750">
              <a:lnSpc>
                <a:spcPct val="100000"/>
              </a:lnSpc>
              <a:buFont typeface="Arial"/>
              <a:buChar char="•"/>
              <a:tabLst>
                <a:tab pos="6851015" algn="l"/>
                <a:tab pos="6851650" algn="l"/>
              </a:tabLst>
            </a:pPr>
            <a:r>
              <a:rPr dirty="0" sz="1800" spc="-5">
                <a:solidFill>
                  <a:srgbClr val="BF9000"/>
                </a:solidFill>
                <a:latin typeface="Calibri"/>
                <a:cs typeface="Calibri"/>
              </a:rPr>
              <a:t>Puntuación</a:t>
            </a:r>
            <a:r>
              <a:rPr dirty="0" sz="1800">
                <a:solidFill>
                  <a:srgbClr val="BF9000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BF9000"/>
                </a:solidFill>
                <a:latin typeface="Calibri"/>
                <a:cs typeface="Calibri"/>
              </a:rPr>
              <a:t>media</a:t>
            </a:r>
            <a:r>
              <a:rPr dirty="0" sz="1800" spc="10">
                <a:solidFill>
                  <a:srgbClr val="BF9000"/>
                </a:solidFill>
                <a:latin typeface="Calibri"/>
                <a:cs typeface="Calibri"/>
              </a:rPr>
              <a:t> </a:t>
            </a:r>
            <a:r>
              <a:rPr dirty="0" sz="1800" spc="-15">
                <a:solidFill>
                  <a:srgbClr val="BF9000"/>
                </a:solidFill>
                <a:latin typeface="Calibri"/>
                <a:cs typeface="Calibri"/>
              </a:rPr>
              <a:t>entre</a:t>
            </a:r>
            <a:r>
              <a:rPr dirty="0" sz="1800" spc="5">
                <a:solidFill>
                  <a:srgbClr val="BF9000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BF9000"/>
                </a:solidFill>
                <a:latin typeface="Calibri"/>
                <a:cs typeface="Calibri"/>
              </a:rPr>
              <a:t>observaciones</a:t>
            </a:r>
            <a:r>
              <a:rPr dirty="0" sz="1800" spc="10">
                <a:solidFill>
                  <a:srgbClr val="BF9000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BF9000"/>
                </a:solidFill>
                <a:latin typeface="Calibri"/>
                <a:cs typeface="Calibri"/>
              </a:rPr>
              <a:t>se </a:t>
            </a:r>
            <a:r>
              <a:rPr dirty="0" sz="1800" spc="-395">
                <a:solidFill>
                  <a:srgbClr val="BF9000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BF9000"/>
                </a:solidFill>
                <a:latin typeface="Calibri"/>
                <a:cs typeface="Calibri"/>
              </a:rPr>
              <a:t>muestran</a:t>
            </a:r>
            <a:r>
              <a:rPr dirty="0" sz="1800" spc="-5">
                <a:solidFill>
                  <a:srgbClr val="BF9000"/>
                </a:solidFill>
                <a:latin typeface="Calibri"/>
                <a:cs typeface="Calibri"/>
              </a:rPr>
              <a:t> en</a:t>
            </a:r>
            <a:r>
              <a:rPr dirty="0" sz="1800" spc="10">
                <a:solidFill>
                  <a:srgbClr val="BF9000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BF9000"/>
                </a:solidFill>
                <a:latin typeface="Calibri"/>
                <a:cs typeface="Calibri"/>
              </a:rPr>
              <a:t>el</a:t>
            </a:r>
            <a:r>
              <a:rPr dirty="0" sz="1800" spc="10">
                <a:solidFill>
                  <a:srgbClr val="BF9000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BF9000"/>
                </a:solidFill>
                <a:latin typeface="Calibri"/>
                <a:cs typeface="Calibri"/>
              </a:rPr>
              <a:t>eje </a:t>
            </a:r>
            <a:r>
              <a:rPr dirty="0" sz="1800">
                <a:solidFill>
                  <a:srgbClr val="BF9000"/>
                </a:solidFill>
                <a:latin typeface="Calibri"/>
                <a:cs typeface="Calibri"/>
              </a:rPr>
              <a:t>x</a:t>
            </a:r>
            <a:endParaRPr sz="1800">
              <a:latin typeface="Calibri"/>
              <a:cs typeface="Calibri"/>
            </a:endParaRPr>
          </a:p>
          <a:p>
            <a:pPr marL="6565900" marR="137160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amplitud</a:t>
            </a:r>
            <a:r>
              <a:rPr dirty="0" sz="1800">
                <a:latin typeface="Calibri"/>
                <a:cs typeface="Calibri"/>
              </a:rPr>
              <a:t> 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los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límites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tolerancia</a:t>
            </a:r>
            <a:r>
              <a:rPr dirty="0" sz="1800">
                <a:latin typeface="Calibri"/>
                <a:cs typeface="Calibri"/>
              </a:rPr>
              <a:t> y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 </a:t>
            </a:r>
            <a:r>
              <a:rPr dirty="0" sz="1800" spc="-39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distancia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respecto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 </a:t>
            </a:r>
            <a:r>
              <a:rPr dirty="0" sz="1800" spc="-10">
                <a:latin typeface="Calibri"/>
                <a:cs typeface="Calibri"/>
              </a:rPr>
              <a:t>cero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 </a:t>
            </a:r>
            <a:r>
              <a:rPr dirty="0" sz="1800" spc="-5">
                <a:latin typeface="Calibri"/>
                <a:cs typeface="Calibri"/>
              </a:rPr>
              <a:t>media</a:t>
            </a:r>
            <a:r>
              <a:rPr dirty="0" sz="1800">
                <a:latin typeface="Calibri"/>
                <a:cs typeface="Calibri"/>
              </a:rPr>
              <a:t> de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las</a:t>
            </a:r>
            <a:endParaRPr sz="1800">
              <a:latin typeface="Calibri"/>
              <a:cs typeface="Calibri"/>
            </a:endParaRPr>
          </a:p>
          <a:p>
            <a:pPr marL="6565900">
              <a:lnSpc>
                <a:spcPts val="2155"/>
              </a:lnSpc>
              <a:spcBef>
                <a:spcPts val="10"/>
              </a:spcBef>
            </a:pPr>
            <a:r>
              <a:rPr dirty="0" sz="1800" spc="-10">
                <a:latin typeface="Calibri"/>
                <a:cs typeface="Calibri"/>
              </a:rPr>
              <a:t>diferencias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entre</a:t>
            </a:r>
            <a:r>
              <a:rPr dirty="0" sz="1800">
                <a:latin typeface="Calibri"/>
                <a:cs typeface="Calibri"/>
              </a:rPr>
              <a:t> las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observaciones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>
                <a:latin typeface="Wingdings"/>
                <a:cs typeface="Wingdings"/>
              </a:rPr>
              <a:t></a:t>
            </a:r>
            <a:endParaRPr sz="1800">
              <a:latin typeface="Wingdings"/>
              <a:cs typeface="Wingdings"/>
            </a:endParaRPr>
          </a:p>
          <a:p>
            <a:pPr marL="6565900">
              <a:lnSpc>
                <a:spcPts val="2155"/>
              </a:lnSpc>
            </a:pPr>
            <a:r>
              <a:rPr dirty="0" sz="1800" spc="-10" b="1">
                <a:latin typeface="Calibri"/>
                <a:cs typeface="Calibri"/>
              </a:rPr>
              <a:t>reflejan </a:t>
            </a:r>
            <a:r>
              <a:rPr dirty="0" sz="1800" spc="-5" b="1">
                <a:latin typeface="Calibri"/>
                <a:cs typeface="Calibri"/>
              </a:rPr>
              <a:t>el</a:t>
            </a:r>
            <a:r>
              <a:rPr dirty="0" sz="1800" spc="-3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sesgo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de</a:t>
            </a:r>
            <a:r>
              <a:rPr dirty="0" sz="1800" spc="-10" b="1">
                <a:latin typeface="Calibri"/>
                <a:cs typeface="Calibri"/>
              </a:rPr>
              <a:t> medición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978" y="483108"/>
            <a:ext cx="2831591" cy="12268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10584"/>
            <a:ext cx="2138680" cy="6959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400" spc="-35" b="0">
                <a:latin typeface="Calibri Light"/>
                <a:cs typeface="Calibri Light"/>
              </a:rPr>
              <a:t>Fiabilidad</a:t>
            </a:r>
            <a:endParaRPr sz="4400">
              <a:latin typeface="Calibri Light"/>
              <a:cs typeface="Calibri Light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7576" y="1664207"/>
            <a:ext cx="5357621" cy="203453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545513" y="1284569"/>
            <a:ext cx="4845611" cy="2763532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151888" y="4426458"/>
            <a:ext cx="7888605" cy="1754505"/>
          </a:xfrm>
          <a:prstGeom prst="rect">
            <a:avLst/>
          </a:prstGeom>
          <a:solidFill>
            <a:srgbClr val="FFF2CC"/>
          </a:solidFill>
        </p:spPr>
        <p:txBody>
          <a:bodyPr wrap="square" lIns="0" tIns="3111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45"/>
              </a:spcBef>
            </a:pPr>
            <a:r>
              <a:rPr dirty="0" sz="1800" spc="-10" b="1">
                <a:latin typeface="Calibri"/>
                <a:cs typeface="Calibri"/>
              </a:rPr>
              <a:t>Gráfico</a:t>
            </a:r>
            <a:r>
              <a:rPr dirty="0" sz="1800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obtenido </a:t>
            </a:r>
            <a:r>
              <a:rPr dirty="0" sz="1800" spc="-15" b="1">
                <a:latin typeface="Calibri"/>
                <a:cs typeface="Calibri"/>
              </a:rPr>
              <a:t>para </a:t>
            </a:r>
            <a:r>
              <a:rPr dirty="0" sz="1800" b="1">
                <a:latin typeface="Calibri"/>
                <a:cs typeface="Calibri"/>
              </a:rPr>
              <a:t>la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fiabilidad </a:t>
            </a:r>
            <a:r>
              <a:rPr dirty="0" sz="1800" spc="-10" b="1">
                <a:latin typeface="Calibri"/>
                <a:cs typeface="Calibri"/>
              </a:rPr>
              <a:t>intraobservador </a:t>
            </a:r>
            <a:r>
              <a:rPr dirty="0" sz="1800" spc="-5" b="1">
                <a:latin typeface="Calibri"/>
                <a:cs typeface="Calibri"/>
              </a:rPr>
              <a:t>(sesión </a:t>
            </a:r>
            <a:r>
              <a:rPr dirty="0" sz="1800" b="1">
                <a:latin typeface="Calibri"/>
                <a:cs typeface="Calibri"/>
              </a:rPr>
              <a:t>1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vs.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sesión 2)</a:t>
            </a:r>
            <a:endParaRPr sz="1800">
              <a:latin typeface="Calibri"/>
              <a:cs typeface="Calibri"/>
            </a:endParaRPr>
          </a:p>
          <a:p>
            <a:pPr algn="ctr" marL="1198245" marR="1192530">
              <a:lnSpc>
                <a:spcPct val="100000"/>
              </a:lnSpc>
            </a:pPr>
            <a:r>
              <a:rPr dirty="0" u="sng" sz="180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Variable</a:t>
            </a:r>
            <a:r>
              <a:rPr dirty="0" sz="1800" spc="-15">
                <a:latin typeface="Calibri"/>
                <a:cs typeface="Calibri"/>
              </a:rPr>
              <a:t>: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posición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 </a:t>
            </a:r>
            <a:r>
              <a:rPr dirty="0" sz="1800" spc="-10">
                <a:latin typeface="Calibri"/>
                <a:cs typeface="Calibri"/>
              </a:rPr>
              <a:t>cadera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en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 </a:t>
            </a:r>
            <a:r>
              <a:rPr dirty="0" sz="1800" spc="-10">
                <a:latin typeface="Calibri"/>
                <a:cs typeface="Calibri"/>
              </a:rPr>
              <a:t>fase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contacto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inicial </a:t>
            </a:r>
            <a:r>
              <a:rPr dirty="0" sz="1800" spc="-395">
                <a:latin typeface="Calibri"/>
                <a:cs typeface="Calibri"/>
              </a:rPr>
              <a:t> </a:t>
            </a:r>
            <a:r>
              <a:rPr dirty="0" u="sng" sz="18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Instrumento</a:t>
            </a:r>
            <a:r>
              <a:rPr dirty="0" sz="1800" spc="-10">
                <a:latin typeface="Calibri"/>
                <a:cs typeface="Calibri"/>
              </a:rPr>
              <a:t>: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Kinovea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Software</a:t>
            </a:r>
            <a:endParaRPr sz="1800">
              <a:latin typeface="Calibri"/>
              <a:cs typeface="Calibri"/>
            </a:endParaRPr>
          </a:p>
          <a:p>
            <a:pPr algn="ctr" marL="220979" marR="215265">
              <a:lnSpc>
                <a:spcPct val="100000"/>
              </a:lnSpc>
            </a:pPr>
            <a:r>
              <a:rPr dirty="0" u="sng" sz="18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Interpretación</a:t>
            </a:r>
            <a:r>
              <a:rPr dirty="0" sz="1800" spc="-10">
                <a:latin typeface="Calibri"/>
                <a:cs typeface="Calibri"/>
              </a:rPr>
              <a:t>: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 </a:t>
            </a:r>
            <a:r>
              <a:rPr dirty="0" sz="1800" spc="-5">
                <a:latin typeface="Calibri"/>
                <a:cs typeface="Calibri"/>
              </a:rPr>
              <a:t>magnitud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desacuerdo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entre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las</a:t>
            </a:r>
            <a:r>
              <a:rPr dirty="0" sz="1800" spc="-5">
                <a:latin typeface="Calibri"/>
                <a:cs typeface="Calibri"/>
              </a:rPr>
              <a:t> sesiones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es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±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5°.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20">
                <a:latin typeface="Calibri"/>
                <a:cs typeface="Calibri"/>
              </a:rPr>
              <a:t>trata </a:t>
            </a:r>
            <a:r>
              <a:rPr dirty="0" sz="1800" spc="-39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un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error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medida</a:t>
            </a:r>
            <a:endParaRPr sz="1800">
              <a:latin typeface="Calibri"/>
              <a:cs typeface="Calibri"/>
            </a:endParaRPr>
          </a:p>
          <a:p>
            <a:pPr algn="ctr" marL="635">
              <a:lnSpc>
                <a:spcPct val="100000"/>
              </a:lnSpc>
            </a:pPr>
            <a:r>
              <a:rPr dirty="0" u="sng" sz="18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Importante</a:t>
            </a:r>
            <a:r>
              <a:rPr dirty="0" u="sng" sz="1800" spc="-1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utilidad</a:t>
            </a:r>
            <a:r>
              <a:rPr dirty="0" u="sng" sz="18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en</a:t>
            </a:r>
            <a:r>
              <a:rPr dirty="0" u="sng" sz="1800" spc="-1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el</a:t>
            </a:r>
            <a:r>
              <a:rPr dirty="0" u="sng" sz="18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ámbito</a:t>
            </a:r>
            <a:r>
              <a:rPr dirty="0" u="sng" sz="1800" spc="-1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clínico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Francisco Molina Rueda</dc:creator>
  <dc:title>Psicometría de los instrumentos de evaluación: fiabilidad, validez y sensibilidad</dc:title>
  <dcterms:created xsi:type="dcterms:W3CDTF">2022-10-06T14:05:03Z</dcterms:created>
  <dcterms:modified xsi:type="dcterms:W3CDTF">2022-10-06T14:05:03Z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2020-10-24T00:00:00Z</vt:filetime>
  </property>
  <property fmtid="{D5CDD505-2E9C-101B-9397-08002B2CF9AE}" pid="3" name="Creator">
    <vt:lpwstr>Acrobat PDFMaker 18 para PowerPoint</vt:lpwstr>
  </property>
  <property fmtid="{D5CDD505-2E9C-101B-9397-08002B2CF9AE}" pid="4" name="LastSaved">
    <vt:filetime>2022-10-06T00:00:00Z</vt:filetime>
  </property>
</Properties>
</file>