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CC0099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C0099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C0099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C0099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319373"/>
            <a:ext cx="10358120" cy="939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CC0099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39139" y="2954152"/>
            <a:ext cx="5254625" cy="13957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hyperlink" Target="http://creativecommons.org/licenses/by-sa/4.0/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jpg"/><Relationship Id="rId4" Type="http://schemas.openxmlformats.org/officeDocument/2006/relationships/image" Target="../media/image25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Relationship Id="rId3" Type="http://schemas.openxmlformats.org/officeDocument/2006/relationships/image" Target="../media/image27.jpg"/><Relationship Id="rId4" Type="http://schemas.openxmlformats.org/officeDocument/2006/relationships/image" Target="../media/image28.jpg"/><Relationship Id="rId5" Type="http://schemas.openxmlformats.org/officeDocument/2006/relationships/image" Target="../media/image29.jpg"/><Relationship Id="rId6" Type="http://schemas.openxmlformats.org/officeDocument/2006/relationships/image" Target="../media/image30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png"/><Relationship Id="rId3" Type="http://schemas.openxmlformats.org/officeDocument/2006/relationships/image" Target="../media/image32.jpg"/><Relationship Id="rId4" Type="http://schemas.openxmlformats.org/officeDocument/2006/relationships/image" Target="../media/image33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png"/><Relationship Id="rId3" Type="http://schemas.openxmlformats.org/officeDocument/2006/relationships/image" Target="../media/image35.jpg"/><Relationship Id="rId4" Type="http://schemas.openxmlformats.org/officeDocument/2006/relationships/image" Target="../media/image36.jpg"/><Relationship Id="rId5" Type="http://schemas.openxmlformats.org/officeDocument/2006/relationships/image" Target="../media/image37.jpg"/><Relationship Id="rId6" Type="http://schemas.openxmlformats.org/officeDocument/2006/relationships/image" Target="../media/image38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jpg"/><Relationship Id="rId4" Type="http://schemas.openxmlformats.org/officeDocument/2006/relationships/image" Target="../media/image41.jpg"/><Relationship Id="rId5" Type="http://schemas.openxmlformats.org/officeDocument/2006/relationships/image" Target="../media/image42.jpg"/><Relationship Id="rId6" Type="http://schemas.openxmlformats.org/officeDocument/2006/relationships/image" Target="../media/image43.jpg"/><Relationship Id="rId7" Type="http://schemas.openxmlformats.org/officeDocument/2006/relationships/image" Target="../media/image44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jpg"/><Relationship Id="rId4" Type="http://schemas.openxmlformats.org/officeDocument/2006/relationships/image" Target="../media/image47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jpg"/><Relationship Id="rId4" Type="http://schemas.openxmlformats.org/officeDocument/2006/relationships/image" Target="../media/image50.jpg"/><Relationship Id="rId5" Type="http://schemas.openxmlformats.org/officeDocument/2006/relationships/image" Target="../media/image51.jpg"/><Relationship Id="rId6" Type="http://schemas.openxmlformats.org/officeDocument/2006/relationships/image" Target="../media/image52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jpg"/><Relationship Id="rId4" Type="http://schemas.openxmlformats.org/officeDocument/2006/relationships/image" Target="../media/image57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jpg"/><Relationship Id="rId5" Type="http://schemas.openxmlformats.org/officeDocument/2006/relationships/image" Target="../media/image61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g"/><Relationship Id="rId3" Type="http://schemas.openxmlformats.org/officeDocument/2006/relationships/image" Target="../media/image63.png"/><Relationship Id="rId4" Type="http://schemas.openxmlformats.org/officeDocument/2006/relationships/image" Target="../media/image64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jpg"/><Relationship Id="rId4" Type="http://schemas.openxmlformats.org/officeDocument/2006/relationships/image" Target="../media/image67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jpg"/><Relationship Id="rId6" Type="http://schemas.openxmlformats.org/officeDocument/2006/relationships/image" Target="../media/image72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77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jp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9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Relationship Id="rId3" Type="http://schemas.openxmlformats.org/officeDocument/2006/relationships/image" Target="../media/image12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4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5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6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336292" y="1577339"/>
            <a:ext cx="7551420" cy="1503045"/>
            <a:chOff x="2336292" y="1577339"/>
            <a:chExt cx="7551420" cy="150304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73096" y="1577339"/>
              <a:ext cx="6972300" cy="1008887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36292" y="2071116"/>
              <a:ext cx="7551419" cy="1008887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606167" y="1681001"/>
            <a:ext cx="6984365" cy="1068070"/>
          </a:xfrm>
          <a:prstGeom prst="rect"/>
        </p:spPr>
        <p:txBody>
          <a:bodyPr wrap="square" lIns="0" tIns="74295" rIns="0" bIns="0" rtlCol="0" vert="horz">
            <a:spAutoFit/>
          </a:bodyPr>
          <a:lstStyle/>
          <a:p>
            <a:pPr marL="12700" marR="5080" indent="336550">
              <a:lnSpc>
                <a:spcPts val="3890"/>
              </a:lnSpc>
              <a:spcBef>
                <a:spcPts val="585"/>
              </a:spcBef>
            </a:pPr>
            <a:r>
              <a:rPr dirty="0" spc="-105">
                <a:solidFill>
                  <a:srgbClr val="000000"/>
                </a:solidFill>
              </a:rPr>
              <a:t>Tema</a:t>
            </a:r>
            <a:r>
              <a:rPr dirty="0" spc="-10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3.</a:t>
            </a:r>
            <a:r>
              <a:rPr dirty="0" spc="-85">
                <a:solidFill>
                  <a:srgbClr val="000000"/>
                </a:solidFill>
              </a:rPr>
              <a:t> </a:t>
            </a:r>
            <a:r>
              <a:rPr dirty="0" spc="-50">
                <a:solidFill>
                  <a:srgbClr val="000000"/>
                </a:solidFill>
              </a:rPr>
              <a:t>Evaluación</a:t>
            </a:r>
            <a:r>
              <a:rPr dirty="0" spc="-100">
                <a:solidFill>
                  <a:srgbClr val="000000"/>
                </a:solidFill>
              </a:rPr>
              <a:t> </a:t>
            </a:r>
            <a:r>
              <a:rPr dirty="0" spc="-45">
                <a:solidFill>
                  <a:srgbClr val="000000"/>
                </a:solidFill>
              </a:rPr>
              <a:t>neurológica</a:t>
            </a:r>
            <a:r>
              <a:rPr dirty="0" spc="-100">
                <a:solidFill>
                  <a:srgbClr val="000000"/>
                </a:solidFill>
              </a:rPr>
              <a:t> </a:t>
            </a:r>
            <a:r>
              <a:rPr dirty="0" spc="-25">
                <a:solidFill>
                  <a:srgbClr val="000000"/>
                </a:solidFill>
              </a:rPr>
              <a:t>del </a:t>
            </a:r>
            <a:r>
              <a:rPr dirty="0" spc="-35">
                <a:solidFill>
                  <a:srgbClr val="000000"/>
                </a:solidFill>
              </a:rPr>
              <a:t>paciente</a:t>
            </a:r>
            <a:r>
              <a:rPr dirty="0" spc="-110">
                <a:solidFill>
                  <a:srgbClr val="000000"/>
                </a:solidFill>
              </a:rPr>
              <a:t> </a:t>
            </a:r>
            <a:r>
              <a:rPr dirty="0" spc="-35">
                <a:solidFill>
                  <a:srgbClr val="000000"/>
                </a:solidFill>
              </a:rPr>
              <a:t>pediátrico</a:t>
            </a:r>
            <a:r>
              <a:rPr dirty="0" spc="-13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I.</a:t>
            </a:r>
            <a:r>
              <a:rPr dirty="0" spc="-70">
                <a:solidFill>
                  <a:srgbClr val="000000"/>
                </a:solidFill>
              </a:rPr>
              <a:t> </a:t>
            </a:r>
            <a:r>
              <a:rPr dirty="0" spc="-35">
                <a:solidFill>
                  <a:srgbClr val="000000"/>
                </a:solidFill>
              </a:rPr>
              <a:t>Desarrollo</a:t>
            </a:r>
            <a:r>
              <a:rPr dirty="0" spc="-120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motor</a:t>
            </a:r>
          </a:p>
        </p:txBody>
      </p:sp>
      <p:sp>
        <p:nvSpPr>
          <p:cNvPr id="6" name="object 6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122045" marR="1183005" indent="-1270">
              <a:lnSpc>
                <a:spcPct val="125000"/>
              </a:lnSpc>
              <a:spcBef>
                <a:spcPts val="100"/>
              </a:spcBef>
            </a:pPr>
            <a:r>
              <a:rPr dirty="0"/>
              <a:t>María</a:t>
            </a:r>
            <a:r>
              <a:rPr dirty="0" spc="-100"/>
              <a:t> </a:t>
            </a:r>
            <a:r>
              <a:rPr dirty="0" spc="-10"/>
              <a:t>Carratalá</a:t>
            </a:r>
            <a:r>
              <a:rPr dirty="0" spc="-80"/>
              <a:t> </a:t>
            </a:r>
            <a:r>
              <a:rPr dirty="0" spc="-10"/>
              <a:t>Tejada Evaluación</a:t>
            </a:r>
            <a:r>
              <a:rPr dirty="0" spc="-80"/>
              <a:t> </a:t>
            </a:r>
            <a:r>
              <a:rPr dirty="0" spc="-10"/>
              <a:t>Neurológica</a:t>
            </a:r>
          </a:p>
          <a:p>
            <a:pPr algn="ctr">
              <a:lnSpc>
                <a:spcPct val="100000"/>
              </a:lnSpc>
              <a:spcBef>
                <a:spcPts val="705"/>
              </a:spcBef>
            </a:pPr>
            <a:r>
              <a:rPr dirty="0"/>
              <a:t>Máster</a:t>
            </a:r>
            <a:r>
              <a:rPr dirty="0" spc="-55"/>
              <a:t> </a:t>
            </a:r>
            <a:r>
              <a:rPr dirty="0" spc="-10"/>
              <a:t>Universitario</a:t>
            </a:r>
            <a:r>
              <a:rPr dirty="0" spc="-70"/>
              <a:t> </a:t>
            </a:r>
            <a:r>
              <a:rPr dirty="0" spc="-10"/>
              <a:t>Neurocontrol</a:t>
            </a:r>
            <a:r>
              <a:rPr dirty="0" spc="-85"/>
              <a:t> </a:t>
            </a:r>
            <a:r>
              <a:rPr dirty="0" spc="-10"/>
              <a:t>Motor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4186219" y="6402114"/>
            <a:ext cx="42824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2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191772"/>
            <a:ext cx="1998923" cy="440415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79264" y="5583936"/>
            <a:ext cx="2093485" cy="527303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7689938" y="4832882"/>
            <a:ext cx="4135120" cy="112268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 marR="2053589">
              <a:lnSpc>
                <a:spcPts val="1200"/>
              </a:lnSpc>
              <a:spcBef>
                <a:spcPts val="340"/>
              </a:spcBef>
            </a:pPr>
            <a:r>
              <a:rPr dirty="0" sz="1200">
                <a:latin typeface="Arial"/>
                <a:cs typeface="Arial"/>
              </a:rPr>
              <a:t>©2024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María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Catarralá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Tejada </a:t>
            </a:r>
            <a:r>
              <a:rPr dirty="0" sz="1200">
                <a:latin typeface="Arial"/>
                <a:cs typeface="Arial"/>
              </a:rPr>
              <a:t>Algunos derechos </a:t>
            </a:r>
            <a:r>
              <a:rPr dirty="0" sz="1200" spc="-10">
                <a:latin typeface="Arial"/>
                <a:cs typeface="Arial"/>
              </a:rPr>
              <a:t>reservados.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080"/>
              </a:lnSpc>
            </a:pPr>
            <a:r>
              <a:rPr dirty="0" sz="1200">
                <a:latin typeface="Arial"/>
                <a:cs typeface="Arial"/>
              </a:rPr>
              <a:t>Este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trabajo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distribuye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bajo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licencia:</a:t>
            </a:r>
            <a:endParaRPr sz="1200">
              <a:latin typeface="Arial"/>
              <a:cs typeface="Arial"/>
            </a:endParaRPr>
          </a:p>
          <a:p>
            <a:pPr marL="12700" marR="193040">
              <a:lnSpc>
                <a:spcPts val="1200"/>
              </a:lnSpc>
              <a:spcBef>
                <a:spcPts val="120"/>
              </a:spcBef>
            </a:pPr>
            <a:r>
              <a:rPr dirty="0" sz="1200">
                <a:latin typeface="Arial"/>
                <a:cs typeface="Arial"/>
              </a:rPr>
              <a:t>CC-BY-SA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4.0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Atribución-</a:t>
            </a:r>
            <a:r>
              <a:rPr dirty="0" sz="1200">
                <a:latin typeface="Arial"/>
                <a:cs typeface="Arial"/>
              </a:rPr>
              <a:t>CompartirIgual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4.0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Internacional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Creative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Commons.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200"/>
              </a:lnSpc>
            </a:pPr>
            <a:r>
              <a:rPr dirty="0" sz="1200">
                <a:latin typeface="Arial"/>
                <a:cs typeface="Arial"/>
              </a:rPr>
              <a:t>Disponible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  <a:hlinkClick r:id="rId6"/>
              </a:rPr>
              <a:t>http://creativecommons.org/licenses/by-</a:t>
            </a:r>
            <a:r>
              <a:rPr dirty="0" sz="1200" spc="-10">
                <a:latin typeface="Arial"/>
                <a:cs typeface="Arial"/>
                <a:hlinkClick r:id="rId6"/>
              </a:rPr>
              <a:t>sa/4.0/</a:t>
            </a:r>
            <a:r>
              <a:rPr dirty="0" sz="1200" spc="-10">
                <a:latin typeface="Arial"/>
                <a:cs typeface="Arial"/>
              </a:rPr>
              <a:t> deed.es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310181" y="2034539"/>
            <a:ext cx="3612515" cy="3612515"/>
            <a:chOff x="2310181" y="2034539"/>
            <a:chExt cx="3612515" cy="3612515"/>
          </a:xfrm>
        </p:grpSpPr>
        <p:sp>
          <p:nvSpPr>
            <p:cNvPr id="3" name="object 3" descr=""/>
            <p:cNvSpPr/>
            <p:nvPr/>
          </p:nvSpPr>
          <p:spPr>
            <a:xfrm>
              <a:off x="2310180" y="2034539"/>
              <a:ext cx="3612515" cy="3612515"/>
            </a:xfrm>
            <a:custGeom>
              <a:avLst/>
              <a:gdLst/>
              <a:ahLst/>
              <a:cxnLst/>
              <a:rect l="l" t="t" r="r" b="b"/>
              <a:pathLst>
                <a:path w="3612515" h="3612515">
                  <a:moveTo>
                    <a:pt x="2766263" y="1806702"/>
                  </a:moveTo>
                  <a:lnTo>
                    <a:pt x="2764891" y="1761096"/>
                  </a:lnTo>
                  <a:lnTo>
                    <a:pt x="2760827" y="1716125"/>
                  </a:lnTo>
                  <a:lnTo>
                    <a:pt x="2754160" y="1671853"/>
                  </a:lnTo>
                  <a:lnTo>
                    <a:pt x="2744940" y="1628368"/>
                  </a:lnTo>
                  <a:lnTo>
                    <a:pt x="2733243" y="1585696"/>
                  </a:lnTo>
                  <a:lnTo>
                    <a:pt x="2719133" y="1543939"/>
                  </a:lnTo>
                  <a:lnTo>
                    <a:pt x="2702699" y="1503133"/>
                  </a:lnTo>
                  <a:lnTo>
                    <a:pt x="2683992" y="1463357"/>
                  </a:lnTo>
                  <a:lnTo>
                    <a:pt x="2663088" y="1424660"/>
                  </a:lnTo>
                  <a:lnTo>
                    <a:pt x="2640063" y="1387106"/>
                  </a:lnTo>
                  <a:lnTo>
                    <a:pt x="2614980" y="1350784"/>
                  </a:lnTo>
                  <a:lnTo>
                    <a:pt x="2587917" y="1315720"/>
                  </a:lnTo>
                  <a:lnTo>
                    <a:pt x="2558948" y="1282014"/>
                  </a:lnTo>
                  <a:lnTo>
                    <a:pt x="2528125" y="1249705"/>
                  </a:lnTo>
                  <a:lnTo>
                    <a:pt x="2495537" y="1218857"/>
                  </a:lnTo>
                  <a:lnTo>
                    <a:pt x="2461234" y="1189545"/>
                  </a:lnTo>
                  <a:lnTo>
                    <a:pt x="2425319" y="1161821"/>
                  </a:lnTo>
                  <a:lnTo>
                    <a:pt x="2387828" y="1135761"/>
                  </a:lnTo>
                  <a:lnTo>
                    <a:pt x="2348852" y="1111427"/>
                  </a:lnTo>
                  <a:lnTo>
                    <a:pt x="2308466" y="1088872"/>
                  </a:lnTo>
                  <a:lnTo>
                    <a:pt x="2266721" y="1068158"/>
                  </a:lnTo>
                  <a:lnTo>
                    <a:pt x="2223693" y="1049362"/>
                  </a:lnTo>
                  <a:lnTo>
                    <a:pt x="2179472" y="1032535"/>
                  </a:lnTo>
                  <a:lnTo>
                    <a:pt x="2134108" y="1017752"/>
                  </a:lnTo>
                  <a:lnTo>
                    <a:pt x="2087664" y="1005065"/>
                  </a:lnTo>
                  <a:lnTo>
                    <a:pt x="2040229" y="994537"/>
                  </a:lnTo>
                  <a:lnTo>
                    <a:pt x="1991880" y="986243"/>
                  </a:lnTo>
                  <a:lnTo>
                    <a:pt x="1942668" y="980249"/>
                  </a:lnTo>
                  <a:lnTo>
                    <a:pt x="1892668" y="976591"/>
                  </a:lnTo>
                  <a:lnTo>
                    <a:pt x="1841957" y="975360"/>
                  </a:lnTo>
                  <a:lnTo>
                    <a:pt x="1791233" y="976591"/>
                  </a:lnTo>
                  <a:lnTo>
                    <a:pt x="1741233" y="980249"/>
                  </a:lnTo>
                  <a:lnTo>
                    <a:pt x="1692021" y="986243"/>
                  </a:lnTo>
                  <a:lnTo>
                    <a:pt x="1643672" y="994537"/>
                  </a:lnTo>
                  <a:lnTo>
                    <a:pt x="1596237" y="1005065"/>
                  </a:lnTo>
                  <a:lnTo>
                    <a:pt x="1549806" y="1017752"/>
                  </a:lnTo>
                  <a:lnTo>
                    <a:pt x="1504429" y="1032535"/>
                  </a:lnTo>
                  <a:lnTo>
                    <a:pt x="1460207" y="1049362"/>
                  </a:lnTo>
                  <a:lnTo>
                    <a:pt x="1417180" y="1068158"/>
                  </a:lnTo>
                  <a:lnTo>
                    <a:pt x="1375435" y="1088872"/>
                  </a:lnTo>
                  <a:lnTo>
                    <a:pt x="1335049" y="1111427"/>
                  </a:lnTo>
                  <a:lnTo>
                    <a:pt x="1296073" y="1135761"/>
                  </a:lnTo>
                  <a:lnTo>
                    <a:pt x="1258582" y="1161821"/>
                  </a:lnTo>
                  <a:lnTo>
                    <a:pt x="1222667" y="1189545"/>
                  </a:lnTo>
                  <a:lnTo>
                    <a:pt x="1188364" y="1218857"/>
                  </a:lnTo>
                  <a:lnTo>
                    <a:pt x="1155776" y="1249705"/>
                  </a:lnTo>
                  <a:lnTo>
                    <a:pt x="1124953" y="1282014"/>
                  </a:lnTo>
                  <a:lnTo>
                    <a:pt x="1095984" y="1315720"/>
                  </a:lnTo>
                  <a:lnTo>
                    <a:pt x="1068920" y="1350784"/>
                  </a:lnTo>
                  <a:lnTo>
                    <a:pt x="1043838" y="1387106"/>
                  </a:lnTo>
                  <a:lnTo>
                    <a:pt x="1020813" y="1424660"/>
                  </a:lnTo>
                  <a:lnTo>
                    <a:pt x="999909" y="1463357"/>
                  </a:lnTo>
                  <a:lnTo>
                    <a:pt x="981202" y="1503133"/>
                  </a:lnTo>
                  <a:lnTo>
                    <a:pt x="964768" y="1543939"/>
                  </a:lnTo>
                  <a:lnTo>
                    <a:pt x="950658" y="1585696"/>
                  </a:lnTo>
                  <a:lnTo>
                    <a:pt x="938961" y="1628368"/>
                  </a:lnTo>
                  <a:lnTo>
                    <a:pt x="929741" y="1671853"/>
                  </a:lnTo>
                  <a:lnTo>
                    <a:pt x="923074" y="1716125"/>
                  </a:lnTo>
                  <a:lnTo>
                    <a:pt x="919010" y="1761096"/>
                  </a:lnTo>
                  <a:lnTo>
                    <a:pt x="917651" y="1806702"/>
                  </a:lnTo>
                  <a:lnTo>
                    <a:pt x="919010" y="1852320"/>
                  </a:lnTo>
                  <a:lnTo>
                    <a:pt x="923074" y="1897291"/>
                  </a:lnTo>
                  <a:lnTo>
                    <a:pt x="929741" y="1941563"/>
                  </a:lnTo>
                  <a:lnTo>
                    <a:pt x="938961" y="1985048"/>
                  </a:lnTo>
                  <a:lnTo>
                    <a:pt x="950658" y="2027720"/>
                  </a:lnTo>
                  <a:lnTo>
                    <a:pt x="964768" y="2069477"/>
                  </a:lnTo>
                  <a:lnTo>
                    <a:pt x="981202" y="2110282"/>
                  </a:lnTo>
                  <a:lnTo>
                    <a:pt x="999909" y="2150059"/>
                  </a:lnTo>
                  <a:lnTo>
                    <a:pt x="1020813" y="2188756"/>
                  </a:lnTo>
                  <a:lnTo>
                    <a:pt x="1043838" y="2226310"/>
                  </a:lnTo>
                  <a:lnTo>
                    <a:pt x="1068920" y="2262632"/>
                  </a:lnTo>
                  <a:lnTo>
                    <a:pt x="1095984" y="2297696"/>
                  </a:lnTo>
                  <a:lnTo>
                    <a:pt x="1124953" y="2331402"/>
                  </a:lnTo>
                  <a:lnTo>
                    <a:pt x="1155776" y="2363711"/>
                  </a:lnTo>
                  <a:lnTo>
                    <a:pt x="1188364" y="2394559"/>
                  </a:lnTo>
                  <a:lnTo>
                    <a:pt x="1222667" y="2423871"/>
                  </a:lnTo>
                  <a:lnTo>
                    <a:pt x="1258582" y="2451595"/>
                  </a:lnTo>
                  <a:lnTo>
                    <a:pt x="1296073" y="2477655"/>
                  </a:lnTo>
                  <a:lnTo>
                    <a:pt x="1335049" y="2501989"/>
                  </a:lnTo>
                  <a:lnTo>
                    <a:pt x="1375435" y="2524544"/>
                  </a:lnTo>
                  <a:lnTo>
                    <a:pt x="1417180" y="2545257"/>
                  </a:lnTo>
                  <a:lnTo>
                    <a:pt x="1460207" y="2564053"/>
                  </a:lnTo>
                  <a:lnTo>
                    <a:pt x="1504429" y="2580881"/>
                  </a:lnTo>
                  <a:lnTo>
                    <a:pt x="1549806" y="2595664"/>
                  </a:lnTo>
                  <a:lnTo>
                    <a:pt x="1596237" y="2608351"/>
                  </a:lnTo>
                  <a:lnTo>
                    <a:pt x="1643672" y="2618879"/>
                  </a:lnTo>
                  <a:lnTo>
                    <a:pt x="1692021" y="2627172"/>
                  </a:lnTo>
                  <a:lnTo>
                    <a:pt x="1741233" y="2633167"/>
                  </a:lnTo>
                  <a:lnTo>
                    <a:pt x="1791233" y="2636824"/>
                  </a:lnTo>
                  <a:lnTo>
                    <a:pt x="1841957" y="2638044"/>
                  </a:lnTo>
                  <a:lnTo>
                    <a:pt x="1892668" y="2636824"/>
                  </a:lnTo>
                  <a:lnTo>
                    <a:pt x="1942668" y="2633167"/>
                  </a:lnTo>
                  <a:lnTo>
                    <a:pt x="1991880" y="2627172"/>
                  </a:lnTo>
                  <a:lnTo>
                    <a:pt x="2040229" y="2618879"/>
                  </a:lnTo>
                  <a:lnTo>
                    <a:pt x="2087664" y="2608351"/>
                  </a:lnTo>
                  <a:lnTo>
                    <a:pt x="2134108" y="2595664"/>
                  </a:lnTo>
                  <a:lnTo>
                    <a:pt x="2179472" y="2580881"/>
                  </a:lnTo>
                  <a:lnTo>
                    <a:pt x="2223693" y="2564053"/>
                  </a:lnTo>
                  <a:lnTo>
                    <a:pt x="2266721" y="2545257"/>
                  </a:lnTo>
                  <a:lnTo>
                    <a:pt x="2308466" y="2524544"/>
                  </a:lnTo>
                  <a:lnTo>
                    <a:pt x="2348852" y="2501989"/>
                  </a:lnTo>
                  <a:lnTo>
                    <a:pt x="2387828" y="2477655"/>
                  </a:lnTo>
                  <a:lnTo>
                    <a:pt x="2425319" y="2451595"/>
                  </a:lnTo>
                  <a:lnTo>
                    <a:pt x="2461234" y="2423871"/>
                  </a:lnTo>
                  <a:lnTo>
                    <a:pt x="2495537" y="2394559"/>
                  </a:lnTo>
                  <a:lnTo>
                    <a:pt x="2528125" y="2363711"/>
                  </a:lnTo>
                  <a:lnTo>
                    <a:pt x="2558948" y="2331402"/>
                  </a:lnTo>
                  <a:lnTo>
                    <a:pt x="2587917" y="2297696"/>
                  </a:lnTo>
                  <a:lnTo>
                    <a:pt x="2614980" y="2262632"/>
                  </a:lnTo>
                  <a:lnTo>
                    <a:pt x="2640063" y="2226310"/>
                  </a:lnTo>
                  <a:lnTo>
                    <a:pt x="2663088" y="2188756"/>
                  </a:lnTo>
                  <a:lnTo>
                    <a:pt x="2683992" y="2150059"/>
                  </a:lnTo>
                  <a:lnTo>
                    <a:pt x="2702699" y="2110282"/>
                  </a:lnTo>
                  <a:lnTo>
                    <a:pt x="2719133" y="2069477"/>
                  </a:lnTo>
                  <a:lnTo>
                    <a:pt x="2733243" y="2027720"/>
                  </a:lnTo>
                  <a:lnTo>
                    <a:pt x="2744940" y="1985048"/>
                  </a:lnTo>
                  <a:lnTo>
                    <a:pt x="2754160" y="1941563"/>
                  </a:lnTo>
                  <a:lnTo>
                    <a:pt x="2760827" y="1897291"/>
                  </a:lnTo>
                  <a:lnTo>
                    <a:pt x="2764891" y="1852320"/>
                  </a:lnTo>
                  <a:lnTo>
                    <a:pt x="2766263" y="1806702"/>
                  </a:lnTo>
                  <a:close/>
                </a:path>
                <a:path w="3612515" h="3612515">
                  <a:moveTo>
                    <a:pt x="3612083" y="1805940"/>
                  </a:moveTo>
                  <a:lnTo>
                    <a:pt x="3611448" y="1757832"/>
                  </a:lnTo>
                  <a:lnTo>
                    <a:pt x="3609568" y="1710029"/>
                  </a:lnTo>
                  <a:lnTo>
                    <a:pt x="3606469" y="1662557"/>
                  </a:lnTo>
                  <a:lnTo>
                    <a:pt x="3602151" y="1615427"/>
                  </a:lnTo>
                  <a:lnTo>
                    <a:pt x="3596627" y="1568653"/>
                  </a:lnTo>
                  <a:lnTo>
                    <a:pt x="3589921" y="1522247"/>
                  </a:lnTo>
                  <a:lnTo>
                    <a:pt x="3582047" y="1476235"/>
                  </a:lnTo>
                  <a:lnTo>
                    <a:pt x="3573018" y="1430616"/>
                  </a:lnTo>
                  <a:lnTo>
                    <a:pt x="3562858" y="1385430"/>
                  </a:lnTo>
                  <a:lnTo>
                    <a:pt x="3551580" y="1340675"/>
                  </a:lnTo>
                  <a:lnTo>
                    <a:pt x="3539185" y="1296365"/>
                  </a:lnTo>
                  <a:lnTo>
                    <a:pt x="3525697" y="1252524"/>
                  </a:lnTo>
                  <a:lnTo>
                    <a:pt x="3511143" y="1209179"/>
                  </a:lnTo>
                  <a:lnTo>
                    <a:pt x="3495535" y="1166317"/>
                  </a:lnTo>
                  <a:lnTo>
                    <a:pt x="3478873" y="1123962"/>
                  </a:lnTo>
                  <a:lnTo>
                    <a:pt x="3461181" y="1082154"/>
                  </a:lnTo>
                  <a:lnTo>
                    <a:pt x="3442487" y="1040879"/>
                  </a:lnTo>
                  <a:lnTo>
                    <a:pt x="3422789" y="1000163"/>
                  </a:lnTo>
                  <a:lnTo>
                    <a:pt x="3402114" y="960031"/>
                  </a:lnTo>
                  <a:lnTo>
                    <a:pt x="3380473" y="920483"/>
                  </a:lnTo>
                  <a:lnTo>
                    <a:pt x="3357880" y="881545"/>
                  </a:lnTo>
                  <a:lnTo>
                    <a:pt x="3334347" y="843229"/>
                  </a:lnTo>
                  <a:lnTo>
                    <a:pt x="3309899" y="805548"/>
                  </a:lnTo>
                  <a:lnTo>
                    <a:pt x="3284550" y="768515"/>
                  </a:lnTo>
                  <a:lnTo>
                    <a:pt x="3258312" y="732167"/>
                  </a:lnTo>
                  <a:lnTo>
                    <a:pt x="3231210" y="696493"/>
                  </a:lnTo>
                  <a:lnTo>
                    <a:pt x="3203244" y="661517"/>
                  </a:lnTo>
                  <a:lnTo>
                    <a:pt x="3174441" y="627265"/>
                  </a:lnTo>
                  <a:lnTo>
                    <a:pt x="3144812" y="593737"/>
                  </a:lnTo>
                  <a:lnTo>
                    <a:pt x="3114370" y="560971"/>
                  </a:lnTo>
                  <a:lnTo>
                    <a:pt x="3083128" y="528955"/>
                  </a:lnTo>
                  <a:lnTo>
                    <a:pt x="3051111" y="497713"/>
                  </a:lnTo>
                  <a:lnTo>
                    <a:pt x="3018345" y="467271"/>
                  </a:lnTo>
                  <a:lnTo>
                    <a:pt x="2984817" y="437642"/>
                  </a:lnTo>
                  <a:lnTo>
                    <a:pt x="2950565" y="408838"/>
                  </a:lnTo>
                  <a:lnTo>
                    <a:pt x="2915589" y="380873"/>
                  </a:lnTo>
                  <a:lnTo>
                    <a:pt x="2879915" y="353771"/>
                  </a:lnTo>
                  <a:lnTo>
                    <a:pt x="2843568" y="327533"/>
                  </a:lnTo>
                  <a:lnTo>
                    <a:pt x="2806535" y="302183"/>
                  </a:lnTo>
                  <a:lnTo>
                    <a:pt x="2768854" y="277736"/>
                  </a:lnTo>
                  <a:lnTo>
                    <a:pt x="2730538" y="254203"/>
                  </a:lnTo>
                  <a:lnTo>
                    <a:pt x="2691600" y="231609"/>
                  </a:lnTo>
                  <a:lnTo>
                    <a:pt x="2652052" y="209969"/>
                  </a:lnTo>
                  <a:lnTo>
                    <a:pt x="2611920" y="189293"/>
                  </a:lnTo>
                  <a:lnTo>
                    <a:pt x="2571204" y="169595"/>
                  </a:lnTo>
                  <a:lnTo>
                    <a:pt x="2529929" y="150901"/>
                  </a:lnTo>
                  <a:lnTo>
                    <a:pt x="2488120" y="133210"/>
                  </a:lnTo>
                  <a:lnTo>
                    <a:pt x="2445766" y="116547"/>
                  </a:lnTo>
                  <a:lnTo>
                    <a:pt x="2402903" y="100939"/>
                  </a:lnTo>
                  <a:lnTo>
                    <a:pt x="2359558" y="86385"/>
                  </a:lnTo>
                  <a:lnTo>
                    <a:pt x="2315718" y="72898"/>
                  </a:lnTo>
                  <a:lnTo>
                    <a:pt x="2271407" y="60502"/>
                  </a:lnTo>
                  <a:lnTo>
                    <a:pt x="2226653" y="49225"/>
                  </a:lnTo>
                  <a:lnTo>
                    <a:pt x="2181466" y="39065"/>
                  </a:lnTo>
                  <a:lnTo>
                    <a:pt x="2135848" y="30035"/>
                  </a:lnTo>
                  <a:lnTo>
                    <a:pt x="2089835" y="22161"/>
                  </a:lnTo>
                  <a:lnTo>
                    <a:pt x="2043430" y="15455"/>
                  </a:lnTo>
                  <a:lnTo>
                    <a:pt x="1996655" y="9931"/>
                  </a:lnTo>
                  <a:lnTo>
                    <a:pt x="1949526" y="5613"/>
                  </a:lnTo>
                  <a:lnTo>
                    <a:pt x="1902053" y="2514"/>
                  </a:lnTo>
                  <a:lnTo>
                    <a:pt x="1854250" y="635"/>
                  </a:lnTo>
                  <a:lnTo>
                    <a:pt x="1806143" y="0"/>
                  </a:lnTo>
                  <a:lnTo>
                    <a:pt x="1756130" y="698"/>
                  </a:lnTo>
                  <a:lnTo>
                    <a:pt x="1706257" y="2768"/>
                  </a:lnTo>
                  <a:lnTo>
                    <a:pt x="1656524" y="6210"/>
                  </a:lnTo>
                  <a:lnTo>
                    <a:pt x="1606956" y="11023"/>
                  </a:lnTo>
                  <a:lnTo>
                    <a:pt x="1557604" y="17195"/>
                  </a:lnTo>
                  <a:lnTo>
                    <a:pt x="1508467" y="24701"/>
                  </a:lnTo>
                  <a:lnTo>
                    <a:pt x="1459598" y="33566"/>
                  </a:lnTo>
                  <a:lnTo>
                    <a:pt x="1411008" y="43764"/>
                  </a:lnTo>
                  <a:lnTo>
                    <a:pt x="1362735" y="55283"/>
                  </a:lnTo>
                  <a:lnTo>
                    <a:pt x="1314805" y="68135"/>
                  </a:lnTo>
                  <a:lnTo>
                    <a:pt x="1267231" y="82283"/>
                  </a:lnTo>
                  <a:lnTo>
                    <a:pt x="1220063" y="97751"/>
                  </a:lnTo>
                  <a:lnTo>
                    <a:pt x="1173302" y="114515"/>
                  </a:lnTo>
                  <a:lnTo>
                    <a:pt x="1126998" y="132575"/>
                  </a:lnTo>
                  <a:lnTo>
                    <a:pt x="1081176" y="151904"/>
                  </a:lnTo>
                  <a:lnTo>
                    <a:pt x="1035850" y="172516"/>
                  </a:lnTo>
                  <a:lnTo>
                    <a:pt x="991057" y="194411"/>
                  </a:lnTo>
                  <a:lnTo>
                    <a:pt x="946823" y="217551"/>
                  </a:lnTo>
                  <a:lnTo>
                    <a:pt x="903173" y="241947"/>
                  </a:lnTo>
                  <a:lnTo>
                    <a:pt x="861822" y="266560"/>
                  </a:lnTo>
                  <a:lnTo>
                    <a:pt x="821359" y="292074"/>
                  </a:lnTo>
                  <a:lnTo>
                    <a:pt x="781799" y="318503"/>
                  </a:lnTo>
                  <a:lnTo>
                    <a:pt x="743140" y="345808"/>
                  </a:lnTo>
                  <a:lnTo>
                    <a:pt x="705396" y="373989"/>
                  </a:lnTo>
                  <a:lnTo>
                    <a:pt x="668553" y="402996"/>
                  </a:lnTo>
                  <a:lnTo>
                    <a:pt x="632637" y="432816"/>
                  </a:lnTo>
                  <a:lnTo>
                    <a:pt x="597662" y="463435"/>
                  </a:lnTo>
                  <a:lnTo>
                    <a:pt x="563600" y="494842"/>
                  </a:lnTo>
                  <a:lnTo>
                    <a:pt x="530479" y="526986"/>
                  </a:lnTo>
                  <a:lnTo>
                    <a:pt x="498309" y="559866"/>
                  </a:lnTo>
                  <a:lnTo>
                    <a:pt x="467080" y="593471"/>
                  </a:lnTo>
                  <a:lnTo>
                    <a:pt x="436816" y="627748"/>
                  </a:lnTo>
                  <a:lnTo>
                    <a:pt x="407504" y="662698"/>
                  </a:lnTo>
                  <a:lnTo>
                    <a:pt x="379158" y="698309"/>
                  </a:lnTo>
                  <a:lnTo>
                    <a:pt x="351790" y="734529"/>
                  </a:lnTo>
                  <a:lnTo>
                    <a:pt x="325399" y="771359"/>
                  </a:lnTo>
                  <a:lnTo>
                    <a:pt x="299986" y="808774"/>
                  </a:lnTo>
                  <a:lnTo>
                    <a:pt x="275564" y="846747"/>
                  </a:lnTo>
                  <a:lnTo>
                    <a:pt x="252133" y="885266"/>
                  </a:lnTo>
                  <a:lnTo>
                    <a:pt x="229717" y="924306"/>
                  </a:lnTo>
                  <a:lnTo>
                    <a:pt x="208292" y="963841"/>
                  </a:lnTo>
                  <a:lnTo>
                    <a:pt x="187883" y="1003846"/>
                  </a:lnTo>
                  <a:lnTo>
                    <a:pt x="168490" y="1044308"/>
                  </a:lnTo>
                  <a:lnTo>
                    <a:pt x="150126" y="1085215"/>
                  </a:lnTo>
                  <a:lnTo>
                    <a:pt x="132791" y="1126528"/>
                  </a:lnTo>
                  <a:lnTo>
                    <a:pt x="116484" y="1168234"/>
                  </a:lnTo>
                  <a:lnTo>
                    <a:pt x="101219" y="1210310"/>
                  </a:lnTo>
                  <a:lnTo>
                    <a:pt x="87007" y="1252728"/>
                  </a:lnTo>
                  <a:lnTo>
                    <a:pt x="73837" y="1295476"/>
                  </a:lnTo>
                  <a:lnTo>
                    <a:pt x="61734" y="1338541"/>
                  </a:lnTo>
                  <a:lnTo>
                    <a:pt x="50698" y="1381874"/>
                  </a:lnTo>
                  <a:lnTo>
                    <a:pt x="40716" y="1425486"/>
                  </a:lnTo>
                  <a:lnTo>
                    <a:pt x="31813" y="1469326"/>
                  </a:lnTo>
                  <a:lnTo>
                    <a:pt x="24003" y="1513395"/>
                  </a:lnTo>
                  <a:lnTo>
                    <a:pt x="17259" y="1557667"/>
                  </a:lnTo>
                  <a:lnTo>
                    <a:pt x="11620" y="1602117"/>
                  </a:lnTo>
                  <a:lnTo>
                    <a:pt x="7073" y="1646720"/>
                  </a:lnTo>
                  <a:lnTo>
                    <a:pt x="3644" y="1691462"/>
                  </a:lnTo>
                  <a:lnTo>
                    <a:pt x="1308" y="1736318"/>
                  </a:lnTo>
                  <a:lnTo>
                    <a:pt x="88" y="1781263"/>
                  </a:lnTo>
                  <a:lnTo>
                    <a:pt x="0" y="1826285"/>
                  </a:lnTo>
                  <a:lnTo>
                    <a:pt x="1028" y="1871345"/>
                  </a:lnTo>
                  <a:lnTo>
                    <a:pt x="3187" y="1916442"/>
                  </a:lnTo>
                  <a:lnTo>
                    <a:pt x="6489" y="1961553"/>
                  </a:lnTo>
                  <a:lnTo>
                    <a:pt x="10922" y="2006650"/>
                  </a:lnTo>
                  <a:lnTo>
                    <a:pt x="16522" y="2051710"/>
                  </a:lnTo>
                  <a:lnTo>
                    <a:pt x="23266" y="2096706"/>
                  </a:lnTo>
                  <a:lnTo>
                    <a:pt x="31165" y="2141639"/>
                  </a:lnTo>
                  <a:lnTo>
                    <a:pt x="40246" y="2186457"/>
                  </a:lnTo>
                  <a:lnTo>
                    <a:pt x="50482" y="2231161"/>
                  </a:lnTo>
                  <a:lnTo>
                    <a:pt x="61912" y="2275725"/>
                  </a:lnTo>
                  <a:lnTo>
                    <a:pt x="74510" y="2320137"/>
                  </a:lnTo>
                  <a:lnTo>
                    <a:pt x="88303" y="2364346"/>
                  </a:lnTo>
                  <a:lnTo>
                    <a:pt x="103301" y="2408364"/>
                  </a:lnTo>
                  <a:lnTo>
                    <a:pt x="119481" y="2452154"/>
                  </a:lnTo>
                  <a:lnTo>
                    <a:pt x="136880" y="2495689"/>
                  </a:lnTo>
                  <a:lnTo>
                    <a:pt x="155486" y="2538958"/>
                  </a:lnTo>
                  <a:lnTo>
                    <a:pt x="175310" y="2581935"/>
                  </a:lnTo>
                  <a:lnTo>
                    <a:pt x="196354" y="2624607"/>
                  </a:lnTo>
                  <a:lnTo>
                    <a:pt x="218630" y="2666936"/>
                  </a:lnTo>
                  <a:lnTo>
                    <a:pt x="242138" y="2708910"/>
                  </a:lnTo>
                  <a:lnTo>
                    <a:pt x="267741" y="2751874"/>
                  </a:lnTo>
                  <a:lnTo>
                    <a:pt x="294474" y="2794038"/>
                  </a:lnTo>
                  <a:lnTo>
                    <a:pt x="322326" y="2835389"/>
                  </a:lnTo>
                  <a:lnTo>
                    <a:pt x="351282" y="2875902"/>
                  </a:lnTo>
                  <a:lnTo>
                    <a:pt x="381292" y="2915564"/>
                  </a:lnTo>
                  <a:lnTo>
                    <a:pt x="412369" y="2954350"/>
                  </a:lnTo>
                  <a:lnTo>
                    <a:pt x="444474" y="2992247"/>
                  </a:lnTo>
                  <a:lnTo>
                    <a:pt x="477596" y="3029229"/>
                  </a:lnTo>
                  <a:lnTo>
                    <a:pt x="511721" y="3065272"/>
                  </a:lnTo>
                  <a:lnTo>
                    <a:pt x="546811" y="3100362"/>
                  </a:lnTo>
                  <a:lnTo>
                    <a:pt x="582853" y="3134474"/>
                  </a:lnTo>
                  <a:lnTo>
                    <a:pt x="619836" y="3167608"/>
                  </a:lnTo>
                  <a:lnTo>
                    <a:pt x="657733" y="3199714"/>
                  </a:lnTo>
                  <a:lnTo>
                    <a:pt x="696518" y="3230791"/>
                  </a:lnTo>
                  <a:lnTo>
                    <a:pt x="736180" y="3260801"/>
                  </a:lnTo>
                  <a:lnTo>
                    <a:pt x="776693" y="3289744"/>
                  </a:lnTo>
                  <a:lnTo>
                    <a:pt x="818045" y="3317595"/>
                  </a:lnTo>
                  <a:lnTo>
                    <a:pt x="860209" y="3344341"/>
                  </a:lnTo>
                  <a:lnTo>
                    <a:pt x="903160" y="3369932"/>
                  </a:lnTo>
                  <a:lnTo>
                    <a:pt x="945146" y="3393452"/>
                  </a:lnTo>
                  <a:lnTo>
                    <a:pt x="987475" y="3415728"/>
                  </a:lnTo>
                  <a:lnTo>
                    <a:pt x="1030147" y="3436772"/>
                  </a:lnTo>
                  <a:lnTo>
                    <a:pt x="1073124" y="3456597"/>
                  </a:lnTo>
                  <a:lnTo>
                    <a:pt x="1116393" y="3475202"/>
                  </a:lnTo>
                  <a:lnTo>
                    <a:pt x="1159929" y="3492601"/>
                  </a:lnTo>
                  <a:lnTo>
                    <a:pt x="1203718" y="3508794"/>
                  </a:lnTo>
                  <a:lnTo>
                    <a:pt x="1247736" y="3523780"/>
                  </a:lnTo>
                  <a:lnTo>
                    <a:pt x="1291945" y="3537572"/>
                  </a:lnTo>
                  <a:lnTo>
                    <a:pt x="1336357" y="3550170"/>
                  </a:lnTo>
                  <a:lnTo>
                    <a:pt x="1380921" y="3561600"/>
                  </a:lnTo>
                  <a:lnTo>
                    <a:pt x="1425625" y="3571837"/>
                  </a:lnTo>
                  <a:lnTo>
                    <a:pt x="1470444" y="3580917"/>
                  </a:lnTo>
                  <a:lnTo>
                    <a:pt x="1515376" y="3588816"/>
                  </a:lnTo>
                  <a:lnTo>
                    <a:pt x="1560372" y="3595560"/>
                  </a:lnTo>
                  <a:lnTo>
                    <a:pt x="1605432" y="3601161"/>
                  </a:lnTo>
                  <a:lnTo>
                    <a:pt x="1650530" y="3605606"/>
                  </a:lnTo>
                  <a:lnTo>
                    <a:pt x="1695640" y="3608895"/>
                  </a:lnTo>
                  <a:lnTo>
                    <a:pt x="1740738" y="3611054"/>
                  </a:lnTo>
                  <a:lnTo>
                    <a:pt x="1785797" y="3612096"/>
                  </a:lnTo>
                  <a:lnTo>
                    <a:pt x="1830819" y="3611994"/>
                  </a:lnTo>
                  <a:lnTo>
                    <a:pt x="1875764" y="3610775"/>
                  </a:lnTo>
                  <a:lnTo>
                    <a:pt x="1920621" y="3608451"/>
                  </a:lnTo>
                  <a:lnTo>
                    <a:pt x="1965363" y="3605009"/>
                  </a:lnTo>
                  <a:lnTo>
                    <a:pt x="2009965" y="3600462"/>
                  </a:lnTo>
                  <a:lnTo>
                    <a:pt x="2054415" y="3594824"/>
                  </a:lnTo>
                  <a:lnTo>
                    <a:pt x="2098687" y="3588080"/>
                  </a:lnTo>
                  <a:lnTo>
                    <a:pt x="2142756" y="3580269"/>
                  </a:lnTo>
                  <a:lnTo>
                    <a:pt x="2186597" y="3571367"/>
                  </a:lnTo>
                  <a:lnTo>
                    <a:pt x="2230209" y="3561397"/>
                  </a:lnTo>
                  <a:lnTo>
                    <a:pt x="2273554" y="3550348"/>
                  </a:lnTo>
                  <a:lnTo>
                    <a:pt x="2316607" y="3538245"/>
                  </a:lnTo>
                  <a:lnTo>
                    <a:pt x="2359355" y="3525075"/>
                  </a:lnTo>
                  <a:lnTo>
                    <a:pt x="2401786" y="3510864"/>
                  </a:lnTo>
                  <a:lnTo>
                    <a:pt x="2443861" y="3495598"/>
                  </a:lnTo>
                  <a:lnTo>
                    <a:pt x="2485555" y="3479292"/>
                  </a:lnTo>
                  <a:lnTo>
                    <a:pt x="2526868" y="3461956"/>
                  </a:lnTo>
                  <a:lnTo>
                    <a:pt x="2567775" y="3443592"/>
                  </a:lnTo>
                  <a:lnTo>
                    <a:pt x="2608237" y="3424199"/>
                  </a:lnTo>
                  <a:lnTo>
                    <a:pt x="2648254" y="3403790"/>
                  </a:lnTo>
                  <a:lnTo>
                    <a:pt x="2687790" y="3382378"/>
                  </a:lnTo>
                  <a:lnTo>
                    <a:pt x="2726817" y="3359950"/>
                  </a:lnTo>
                  <a:lnTo>
                    <a:pt x="2765336" y="3336518"/>
                  </a:lnTo>
                  <a:lnTo>
                    <a:pt x="2803309" y="3312096"/>
                  </a:lnTo>
                  <a:lnTo>
                    <a:pt x="2840723" y="3286683"/>
                  </a:lnTo>
                  <a:lnTo>
                    <a:pt x="2877553" y="3260293"/>
                  </a:lnTo>
                  <a:lnTo>
                    <a:pt x="2913786" y="3232924"/>
                  </a:lnTo>
                  <a:lnTo>
                    <a:pt x="2949384" y="3204578"/>
                  </a:lnTo>
                  <a:lnTo>
                    <a:pt x="2984335" y="3175266"/>
                  </a:lnTo>
                  <a:lnTo>
                    <a:pt x="3018625" y="3145002"/>
                  </a:lnTo>
                  <a:lnTo>
                    <a:pt x="3052216" y="3113773"/>
                  </a:lnTo>
                  <a:lnTo>
                    <a:pt x="3085096" y="3081604"/>
                  </a:lnTo>
                  <a:lnTo>
                    <a:pt x="3117253" y="3048482"/>
                  </a:lnTo>
                  <a:lnTo>
                    <a:pt x="3148647" y="3014434"/>
                  </a:lnTo>
                  <a:lnTo>
                    <a:pt x="3179267" y="2979445"/>
                  </a:lnTo>
                  <a:lnTo>
                    <a:pt x="3209086" y="2943529"/>
                  </a:lnTo>
                  <a:lnTo>
                    <a:pt x="3238106" y="2906699"/>
                  </a:lnTo>
                  <a:lnTo>
                    <a:pt x="3266275" y="2868942"/>
                  </a:lnTo>
                  <a:lnTo>
                    <a:pt x="3293580" y="2830284"/>
                  </a:lnTo>
                  <a:lnTo>
                    <a:pt x="3320008" y="2790723"/>
                  </a:lnTo>
                  <a:lnTo>
                    <a:pt x="3345523" y="2750261"/>
                  </a:lnTo>
                  <a:lnTo>
                    <a:pt x="3370122" y="2708910"/>
                  </a:lnTo>
                  <a:lnTo>
                    <a:pt x="3225012" y="2625128"/>
                  </a:lnTo>
                  <a:lnTo>
                    <a:pt x="3198990" y="2668651"/>
                  </a:lnTo>
                  <a:lnTo>
                    <a:pt x="3171685" y="2711259"/>
                  </a:lnTo>
                  <a:lnTo>
                    <a:pt x="3143110" y="2752941"/>
                  </a:lnTo>
                  <a:lnTo>
                    <a:pt x="3113316" y="2793657"/>
                  </a:lnTo>
                  <a:lnTo>
                    <a:pt x="3082302" y="2833408"/>
                  </a:lnTo>
                  <a:lnTo>
                    <a:pt x="3050121" y="2872155"/>
                  </a:lnTo>
                  <a:lnTo>
                    <a:pt x="3016770" y="2909874"/>
                  </a:lnTo>
                  <a:lnTo>
                    <a:pt x="2982303" y="2946527"/>
                  </a:lnTo>
                  <a:lnTo>
                    <a:pt x="2946717" y="2982112"/>
                  </a:lnTo>
                  <a:lnTo>
                    <a:pt x="2910065" y="3016580"/>
                  </a:lnTo>
                  <a:lnTo>
                    <a:pt x="2872346" y="3049930"/>
                  </a:lnTo>
                  <a:lnTo>
                    <a:pt x="2833598" y="3082125"/>
                  </a:lnTo>
                  <a:lnTo>
                    <a:pt x="2793847" y="3113125"/>
                  </a:lnTo>
                  <a:lnTo>
                    <a:pt x="2753118" y="3142919"/>
                  </a:lnTo>
                  <a:lnTo>
                    <a:pt x="2711437" y="3171494"/>
                  </a:lnTo>
                  <a:lnTo>
                    <a:pt x="2668828" y="3198799"/>
                  </a:lnTo>
                  <a:lnTo>
                    <a:pt x="2625318" y="3224822"/>
                  </a:lnTo>
                  <a:lnTo>
                    <a:pt x="2583142" y="3248380"/>
                  </a:lnTo>
                  <a:lnTo>
                    <a:pt x="2540558" y="3270554"/>
                  </a:lnTo>
                  <a:lnTo>
                    <a:pt x="2497620" y="3291370"/>
                  </a:lnTo>
                  <a:lnTo>
                    <a:pt x="2454338" y="3310813"/>
                  </a:lnTo>
                  <a:lnTo>
                    <a:pt x="2410752" y="3328924"/>
                  </a:lnTo>
                  <a:lnTo>
                    <a:pt x="2366861" y="3345675"/>
                  </a:lnTo>
                  <a:lnTo>
                    <a:pt x="2322728" y="3361093"/>
                  </a:lnTo>
                  <a:lnTo>
                    <a:pt x="2278354" y="3375190"/>
                  </a:lnTo>
                  <a:lnTo>
                    <a:pt x="2233765" y="3387953"/>
                  </a:lnTo>
                  <a:lnTo>
                    <a:pt x="2189010" y="3399409"/>
                  </a:lnTo>
                  <a:lnTo>
                    <a:pt x="2144090" y="3409543"/>
                  </a:lnTo>
                  <a:lnTo>
                    <a:pt x="2099030" y="3418382"/>
                  </a:lnTo>
                  <a:lnTo>
                    <a:pt x="2053882" y="3425939"/>
                  </a:lnTo>
                  <a:lnTo>
                    <a:pt x="2008657" y="3432187"/>
                  </a:lnTo>
                  <a:lnTo>
                    <a:pt x="1963369" y="3437166"/>
                  </a:lnTo>
                  <a:lnTo>
                    <a:pt x="1918068" y="3440874"/>
                  </a:lnTo>
                  <a:lnTo>
                    <a:pt x="1872767" y="3443300"/>
                  </a:lnTo>
                  <a:lnTo>
                    <a:pt x="1827491" y="3444481"/>
                  </a:lnTo>
                  <a:lnTo>
                    <a:pt x="1782279" y="3444405"/>
                  </a:lnTo>
                  <a:lnTo>
                    <a:pt x="1737144" y="3443084"/>
                  </a:lnTo>
                  <a:lnTo>
                    <a:pt x="1692109" y="3440519"/>
                  </a:lnTo>
                  <a:lnTo>
                    <a:pt x="1647215" y="3436734"/>
                  </a:lnTo>
                  <a:lnTo>
                    <a:pt x="1602473" y="3431717"/>
                  </a:lnTo>
                  <a:lnTo>
                    <a:pt x="1557921" y="3425482"/>
                  </a:lnTo>
                  <a:lnTo>
                    <a:pt x="1513573" y="3418027"/>
                  </a:lnTo>
                  <a:lnTo>
                    <a:pt x="1469478" y="3409378"/>
                  </a:lnTo>
                  <a:lnTo>
                    <a:pt x="1425638" y="3399536"/>
                  </a:lnTo>
                  <a:lnTo>
                    <a:pt x="1382090" y="3388499"/>
                  </a:lnTo>
                  <a:lnTo>
                    <a:pt x="1338859" y="3376282"/>
                  </a:lnTo>
                  <a:lnTo>
                    <a:pt x="1295971" y="3362896"/>
                  </a:lnTo>
                  <a:lnTo>
                    <a:pt x="1253451" y="3348329"/>
                  </a:lnTo>
                  <a:lnTo>
                    <a:pt x="1211326" y="3332607"/>
                  </a:lnTo>
                  <a:lnTo>
                    <a:pt x="1169619" y="3315728"/>
                  </a:lnTo>
                  <a:lnTo>
                    <a:pt x="1128369" y="3297707"/>
                  </a:lnTo>
                  <a:lnTo>
                    <a:pt x="1087589" y="3278543"/>
                  </a:lnTo>
                  <a:lnTo>
                    <a:pt x="1047318" y="3258248"/>
                  </a:lnTo>
                  <a:lnTo>
                    <a:pt x="1007567" y="3236823"/>
                  </a:lnTo>
                  <a:lnTo>
                    <a:pt x="968362" y="3214281"/>
                  </a:lnTo>
                  <a:lnTo>
                    <a:pt x="929741" y="3190621"/>
                  </a:lnTo>
                  <a:lnTo>
                    <a:pt x="891730" y="3165856"/>
                  </a:lnTo>
                  <a:lnTo>
                    <a:pt x="854341" y="3139998"/>
                  </a:lnTo>
                  <a:lnTo>
                    <a:pt x="817626" y="3113049"/>
                  </a:lnTo>
                  <a:lnTo>
                    <a:pt x="781583" y="3085020"/>
                  </a:lnTo>
                  <a:lnTo>
                    <a:pt x="746252" y="3055912"/>
                  </a:lnTo>
                  <a:lnTo>
                    <a:pt x="711657" y="3025724"/>
                  </a:lnTo>
                  <a:lnTo>
                    <a:pt x="677824" y="2994482"/>
                  </a:lnTo>
                  <a:lnTo>
                    <a:pt x="644779" y="2962186"/>
                  </a:lnTo>
                  <a:lnTo>
                    <a:pt x="612559" y="2928836"/>
                  </a:lnTo>
                  <a:lnTo>
                    <a:pt x="581177" y="2894444"/>
                  </a:lnTo>
                  <a:lnTo>
                    <a:pt x="550659" y="2859024"/>
                  </a:lnTo>
                  <a:lnTo>
                    <a:pt x="521030" y="2822562"/>
                  </a:lnTo>
                  <a:lnTo>
                    <a:pt x="492328" y="2785097"/>
                  </a:lnTo>
                  <a:lnTo>
                    <a:pt x="464578" y="2746603"/>
                  </a:lnTo>
                  <a:lnTo>
                    <a:pt x="437794" y="2707119"/>
                  </a:lnTo>
                  <a:lnTo>
                    <a:pt x="412013" y="2666619"/>
                  </a:lnTo>
                  <a:lnTo>
                    <a:pt x="387248" y="2625140"/>
                  </a:lnTo>
                  <a:lnTo>
                    <a:pt x="362585" y="2580843"/>
                  </a:lnTo>
                  <a:lnTo>
                    <a:pt x="339344" y="2535885"/>
                  </a:lnTo>
                  <a:lnTo>
                    <a:pt x="317525" y="2490305"/>
                  </a:lnTo>
                  <a:lnTo>
                    <a:pt x="297154" y="2444140"/>
                  </a:lnTo>
                  <a:lnTo>
                    <a:pt x="278231" y="2397417"/>
                  </a:lnTo>
                  <a:lnTo>
                    <a:pt x="260781" y="2350160"/>
                  </a:lnTo>
                  <a:lnTo>
                    <a:pt x="244792" y="2302433"/>
                  </a:lnTo>
                  <a:lnTo>
                    <a:pt x="230276" y="2254237"/>
                  </a:lnTo>
                  <a:lnTo>
                    <a:pt x="217246" y="2205634"/>
                  </a:lnTo>
                  <a:lnTo>
                    <a:pt x="205727" y="2156650"/>
                  </a:lnTo>
                  <a:lnTo>
                    <a:pt x="195707" y="2107311"/>
                  </a:lnTo>
                  <a:lnTo>
                    <a:pt x="187198" y="2057666"/>
                  </a:lnTo>
                  <a:lnTo>
                    <a:pt x="180225" y="2007743"/>
                  </a:lnTo>
                  <a:lnTo>
                    <a:pt x="174777" y="1957578"/>
                  </a:lnTo>
                  <a:lnTo>
                    <a:pt x="170878" y="1907197"/>
                  </a:lnTo>
                  <a:lnTo>
                    <a:pt x="168529" y="1856638"/>
                  </a:lnTo>
                  <a:lnTo>
                    <a:pt x="167754" y="1805940"/>
                  </a:lnTo>
                  <a:lnTo>
                    <a:pt x="168452" y="1757641"/>
                  </a:lnTo>
                  <a:lnTo>
                    <a:pt x="170535" y="1709674"/>
                  </a:lnTo>
                  <a:lnTo>
                    <a:pt x="173977" y="1662087"/>
                  </a:lnTo>
                  <a:lnTo>
                    <a:pt x="178777" y="1614881"/>
                  </a:lnTo>
                  <a:lnTo>
                    <a:pt x="184886" y="1568069"/>
                  </a:lnTo>
                  <a:lnTo>
                    <a:pt x="192316" y="1521688"/>
                  </a:lnTo>
                  <a:lnTo>
                    <a:pt x="201041" y="1475752"/>
                  </a:lnTo>
                  <a:lnTo>
                    <a:pt x="211023" y="1430286"/>
                  </a:lnTo>
                  <a:lnTo>
                    <a:pt x="222250" y="1385290"/>
                  </a:lnTo>
                  <a:lnTo>
                    <a:pt x="234721" y="1340789"/>
                  </a:lnTo>
                  <a:lnTo>
                    <a:pt x="248399" y="1296822"/>
                  </a:lnTo>
                  <a:lnTo>
                    <a:pt x="263258" y="1253388"/>
                  </a:lnTo>
                  <a:lnTo>
                    <a:pt x="279311" y="1210513"/>
                  </a:lnTo>
                  <a:lnTo>
                    <a:pt x="296506" y="1168209"/>
                  </a:lnTo>
                  <a:lnTo>
                    <a:pt x="314833" y="1126515"/>
                  </a:lnTo>
                  <a:lnTo>
                    <a:pt x="334276" y="1085430"/>
                  </a:lnTo>
                  <a:lnTo>
                    <a:pt x="354812" y="1044981"/>
                  </a:lnTo>
                  <a:lnTo>
                    <a:pt x="376440" y="1005179"/>
                  </a:lnTo>
                  <a:lnTo>
                    <a:pt x="399110" y="966063"/>
                  </a:lnTo>
                  <a:lnTo>
                    <a:pt x="422821" y="927633"/>
                  </a:lnTo>
                  <a:lnTo>
                    <a:pt x="447560" y="889914"/>
                  </a:lnTo>
                  <a:lnTo>
                    <a:pt x="473290" y="852919"/>
                  </a:lnTo>
                  <a:lnTo>
                    <a:pt x="500011" y="816686"/>
                  </a:lnTo>
                  <a:lnTo>
                    <a:pt x="527685" y="781215"/>
                  </a:lnTo>
                  <a:lnTo>
                    <a:pt x="556298" y="746544"/>
                  </a:lnTo>
                  <a:lnTo>
                    <a:pt x="585838" y="712673"/>
                  </a:lnTo>
                  <a:lnTo>
                    <a:pt x="616292" y="679627"/>
                  </a:lnTo>
                  <a:lnTo>
                    <a:pt x="647623" y="647433"/>
                  </a:lnTo>
                  <a:lnTo>
                    <a:pt x="679818" y="616102"/>
                  </a:lnTo>
                  <a:lnTo>
                    <a:pt x="712863" y="585660"/>
                  </a:lnTo>
                  <a:lnTo>
                    <a:pt x="746734" y="556120"/>
                  </a:lnTo>
                  <a:lnTo>
                    <a:pt x="781405" y="527494"/>
                  </a:lnTo>
                  <a:lnTo>
                    <a:pt x="816876" y="499821"/>
                  </a:lnTo>
                  <a:lnTo>
                    <a:pt x="853109" y="473100"/>
                  </a:lnTo>
                  <a:lnTo>
                    <a:pt x="890092" y="447370"/>
                  </a:lnTo>
                  <a:lnTo>
                    <a:pt x="927811" y="422630"/>
                  </a:lnTo>
                  <a:lnTo>
                    <a:pt x="966241" y="398919"/>
                  </a:lnTo>
                  <a:lnTo>
                    <a:pt x="1005370" y="376250"/>
                  </a:lnTo>
                  <a:lnTo>
                    <a:pt x="1045159" y="354622"/>
                  </a:lnTo>
                  <a:lnTo>
                    <a:pt x="1085608" y="334086"/>
                  </a:lnTo>
                  <a:lnTo>
                    <a:pt x="1126693" y="314642"/>
                  </a:lnTo>
                  <a:lnTo>
                    <a:pt x="1168400" y="296316"/>
                  </a:lnTo>
                  <a:lnTo>
                    <a:pt x="1210703" y="279120"/>
                  </a:lnTo>
                  <a:lnTo>
                    <a:pt x="1253578" y="263067"/>
                  </a:lnTo>
                  <a:lnTo>
                    <a:pt x="1297012" y="248208"/>
                  </a:lnTo>
                  <a:lnTo>
                    <a:pt x="1340980" y="234530"/>
                  </a:lnTo>
                  <a:lnTo>
                    <a:pt x="1385481" y="222059"/>
                  </a:lnTo>
                  <a:lnTo>
                    <a:pt x="1430464" y="210832"/>
                  </a:lnTo>
                  <a:lnTo>
                    <a:pt x="1475943" y="200837"/>
                  </a:lnTo>
                  <a:lnTo>
                    <a:pt x="1521879" y="192125"/>
                  </a:lnTo>
                  <a:lnTo>
                    <a:pt x="1568259" y="184696"/>
                  </a:lnTo>
                  <a:lnTo>
                    <a:pt x="1615071" y="178574"/>
                  </a:lnTo>
                  <a:lnTo>
                    <a:pt x="1662277" y="173786"/>
                  </a:lnTo>
                  <a:lnTo>
                    <a:pt x="1709864" y="170332"/>
                  </a:lnTo>
                  <a:lnTo>
                    <a:pt x="1757832" y="168262"/>
                  </a:lnTo>
                  <a:lnTo>
                    <a:pt x="1806143" y="167551"/>
                  </a:lnTo>
                  <a:lnTo>
                    <a:pt x="1856828" y="168338"/>
                  </a:lnTo>
                  <a:lnTo>
                    <a:pt x="1907387" y="170688"/>
                  </a:lnTo>
                  <a:lnTo>
                    <a:pt x="1957768" y="174586"/>
                  </a:lnTo>
                  <a:lnTo>
                    <a:pt x="2007933" y="180035"/>
                  </a:lnTo>
                  <a:lnTo>
                    <a:pt x="2057857" y="187007"/>
                  </a:lnTo>
                  <a:lnTo>
                    <a:pt x="2107501" y="195516"/>
                  </a:lnTo>
                  <a:lnTo>
                    <a:pt x="2156841" y="205536"/>
                  </a:lnTo>
                  <a:lnTo>
                    <a:pt x="2205825" y="217055"/>
                  </a:lnTo>
                  <a:lnTo>
                    <a:pt x="2254427" y="230085"/>
                  </a:lnTo>
                  <a:lnTo>
                    <a:pt x="2302624" y="244589"/>
                  </a:lnTo>
                  <a:lnTo>
                    <a:pt x="2350351" y="260591"/>
                  </a:lnTo>
                  <a:lnTo>
                    <a:pt x="2397607" y="278041"/>
                  </a:lnTo>
                  <a:lnTo>
                    <a:pt x="2444331" y="296964"/>
                  </a:lnTo>
                  <a:lnTo>
                    <a:pt x="2490495" y="317334"/>
                  </a:lnTo>
                  <a:lnTo>
                    <a:pt x="2536075" y="339153"/>
                  </a:lnTo>
                  <a:lnTo>
                    <a:pt x="2581033" y="362394"/>
                  </a:lnTo>
                  <a:lnTo>
                    <a:pt x="2625331" y="387057"/>
                  </a:lnTo>
                  <a:lnTo>
                    <a:pt x="2666809" y="411822"/>
                  </a:lnTo>
                  <a:lnTo>
                    <a:pt x="2707309" y="437603"/>
                  </a:lnTo>
                  <a:lnTo>
                    <a:pt x="2746794" y="464388"/>
                  </a:lnTo>
                  <a:lnTo>
                    <a:pt x="2785287" y="492150"/>
                  </a:lnTo>
                  <a:lnTo>
                    <a:pt x="2822752" y="520852"/>
                  </a:lnTo>
                  <a:lnTo>
                    <a:pt x="2859214" y="550468"/>
                  </a:lnTo>
                  <a:lnTo>
                    <a:pt x="2894634" y="580986"/>
                  </a:lnTo>
                  <a:lnTo>
                    <a:pt x="2929026" y="612368"/>
                  </a:lnTo>
                  <a:lnTo>
                    <a:pt x="2962376" y="644601"/>
                  </a:lnTo>
                  <a:lnTo>
                    <a:pt x="2994672" y="677633"/>
                  </a:lnTo>
                  <a:lnTo>
                    <a:pt x="3025914" y="711466"/>
                  </a:lnTo>
                  <a:lnTo>
                    <a:pt x="3056102" y="746061"/>
                  </a:lnTo>
                  <a:lnTo>
                    <a:pt x="3085211" y="781392"/>
                  </a:lnTo>
                  <a:lnTo>
                    <a:pt x="3113240" y="817435"/>
                  </a:lnTo>
                  <a:lnTo>
                    <a:pt x="3140189" y="854151"/>
                  </a:lnTo>
                  <a:lnTo>
                    <a:pt x="3166046" y="891540"/>
                  </a:lnTo>
                  <a:lnTo>
                    <a:pt x="3190811" y="929551"/>
                  </a:lnTo>
                  <a:lnTo>
                    <a:pt x="3214471" y="968171"/>
                  </a:lnTo>
                  <a:lnTo>
                    <a:pt x="3237014" y="1007376"/>
                  </a:lnTo>
                  <a:lnTo>
                    <a:pt x="3258439" y="1047127"/>
                  </a:lnTo>
                  <a:lnTo>
                    <a:pt x="3278733" y="1087399"/>
                  </a:lnTo>
                  <a:lnTo>
                    <a:pt x="3297898" y="1128179"/>
                  </a:lnTo>
                  <a:lnTo>
                    <a:pt x="3315919" y="1169441"/>
                  </a:lnTo>
                  <a:lnTo>
                    <a:pt x="3332797" y="1211135"/>
                  </a:lnTo>
                  <a:lnTo>
                    <a:pt x="3348520" y="1253261"/>
                  </a:lnTo>
                  <a:lnTo>
                    <a:pt x="3363087" y="1295781"/>
                  </a:lnTo>
                  <a:lnTo>
                    <a:pt x="3376472" y="1338668"/>
                  </a:lnTo>
                  <a:lnTo>
                    <a:pt x="3388690" y="1381899"/>
                  </a:lnTo>
                  <a:lnTo>
                    <a:pt x="3399726" y="1425448"/>
                  </a:lnTo>
                  <a:lnTo>
                    <a:pt x="3409569" y="1469288"/>
                  </a:lnTo>
                  <a:lnTo>
                    <a:pt x="3418217" y="1513382"/>
                  </a:lnTo>
                  <a:lnTo>
                    <a:pt x="3425672" y="1557731"/>
                  </a:lnTo>
                  <a:lnTo>
                    <a:pt x="3431908" y="1602282"/>
                  </a:lnTo>
                  <a:lnTo>
                    <a:pt x="3436924" y="1647024"/>
                  </a:lnTo>
                  <a:lnTo>
                    <a:pt x="3440709" y="1691919"/>
                  </a:lnTo>
                  <a:lnTo>
                    <a:pt x="3443274" y="1736953"/>
                  </a:lnTo>
                  <a:lnTo>
                    <a:pt x="3444595" y="1782089"/>
                  </a:lnTo>
                  <a:lnTo>
                    <a:pt x="3444671" y="1827301"/>
                  </a:lnTo>
                  <a:lnTo>
                    <a:pt x="3443490" y="1872576"/>
                  </a:lnTo>
                  <a:lnTo>
                    <a:pt x="3441065" y="1917877"/>
                  </a:lnTo>
                  <a:lnTo>
                    <a:pt x="3437356" y="1963191"/>
                  </a:lnTo>
                  <a:lnTo>
                    <a:pt x="3432378" y="2008466"/>
                  </a:lnTo>
                  <a:lnTo>
                    <a:pt x="3426129" y="2053691"/>
                  </a:lnTo>
                  <a:lnTo>
                    <a:pt x="3418573" y="2098840"/>
                  </a:lnTo>
                  <a:lnTo>
                    <a:pt x="3409734" y="2143899"/>
                  </a:lnTo>
                  <a:lnTo>
                    <a:pt x="3399599" y="2188819"/>
                  </a:lnTo>
                  <a:lnTo>
                    <a:pt x="3388144" y="2233574"/>
                  </a:lnTo>
                  <a:lnTo>
                    <a:pt x="3375380" y="2278164"/>
                  </a:lnTo>
                  <a:lnTo>
                    <a:pt x="3361283" y="2322538"/>
                  </a:lnTo>
                  <a:lnTo>
                    <a:pt x="3345865" y="2366683"/>
                  </a:lnTo>
                  <a:lnTo>
                    <a:pt x="3329114" y="2410561"/>
                  </a:lnTo>
                  <a:lnTo>
                    <a:pt x="3311004" y="2454148"/>
                  </a:lnTo>
                  <a:lnTo>
                    <a:pt x="3291560" y="2497429"/>
                  </a:lnTo>
                  <a:lnTo>
                    <a:pt x="3270745" y="2540368"/>
                  </a:lnTo>
                  <a:lnTo>
                    <a:pt x="3248571" y="2582951"/>
                  </a:lnTo>
                  <a:lnTo>
                    <a:pt x="3225025" y="2625128"/>
                  </a:lnTo>
                  <a:lnTo>
                    <a:pt x="3370122" y="2708910"/>
                  </a:lnTo>
                  <a:lnTo>
                    <a:pt x="3394532" y="2665272"/>
                  </a:lnTo>
                  <a:lnTo>
                    <a:pt x="3417671" y="2621026"/>
                  </a:lnTo>
                  <a:lnTo>
                    <a:pt x="3439566" y="2576233"/>
                  </a:lnTo>
                  <a:lnTo>
                    <a:pt x="3460178" y="2530906"/>
                  </a:lnTo>
                  <a:lnTo>
                    <a:pt x="3479508" y="2485085"/>
                  </a:lnTo>
                  <a:lnTo>
                    <a:pt x="3497567" y="2438781"/>
                  </a:lnTo>
                  <a:lnTo>
                    <a:pt x="3514331" y="2392019"/>
                  </a:lnTo>
                  <a:lnTo>
                    <a:pt x="3529800" y="2344851"/>
                  </a:lnTo>
                  <a:lnTo>
                    <a:pt x="3543947" y="2297277"/>
                  </a:lnTo>
                  <a:lnTo>
                    <a:pt x="3556800" y="2249347"/>
                  </a:lnTo>
                  <a:lnTo>
                    <a:pt x="3568319" y="2201075"/>
                  </a:lnTo>
                  <a:lnTo>
                    <a:pt x="3578517" y="2152485"/>
                  </a:lnTo>
                  <a:lnTo>
                    <a:pt x="3587381" y="2103615"/>
                  </a:lnTo>
                  <a:lnTo>
                    <a:pt x="3594887" y="2054479"/>
                  </a:lnTo>
                  <a:lnTo>
                    <a:pt x="3601059" y="2005126"/>
                  </a:lnTo>
                  <a:lnTo>
                    <a:pt x="3605873" y="1955571"/>
                  </a:lnTo>
                  <a:lnTo>
                    <a:pt x="3609314" y="1905825"/>
                  </a:lnTo>
                  <a:lnTo>
                    <a:pt x="3611384" y="1855952"/>
                  </a:lnTo>
                  <a:lnTo>
                    <a:pt x="3612083" y="1805940"/>
                  </a:lnTo>
                  <a:close/>
                </a:path>
              </a:pathLst>
            </a:custGeom>
            <a:solidFill>
              <a:srgbClr val="CC00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227832" y="3009900"/>
              <a:ext cx="1849120" cy="1663064"/>
            </a:xfrm>
            <a:custGeom>
              <a:avLst/>
              <a:gdLst/>
              <a:ahLst/>
              <a:cxnLst/>
              <a:rect l="l" t="t" r="r" b="b"/>
              <a:pathLst>
                <a:path w="1849120" h="1663064">
                  <a:moveTo>
                    <a:pt x="0" y="831342"/>
                  </a:moveTo>
                  <a:lnTo>
                    <a:pt x="1367" y="785728"/>
                  </a:lnTo>
                  <a:lnTo>
                    <a:pt x="5423" y="740757"/>
                  </a:lnTo>
                  <a:lnTo>
                    <a:pt x="12097" y="696492"/>
                  </a:lnTo>
                  <a:lnTo>
                    <a:pt x="21319" y="652997"/>
                  </a:lnTo>
                  <a:lnTo>
                    <a:pt x="33017" y="610336"/>
                  </a:lnTo>
                  <a:lnTo>
                    <a:pt x="47122" y="568571"/>
                  </a:lnTo>
                  <a:lnTo>
                    <a:pt x="63562" y="527766"/>
                  </a:lnTo>
                  <a:lnTo>
                    <a:pt x="82268" y="487984"/>
                  </a:lnTo>
                  <a:lnTo>
                    <a:pt x="103170" y="449290"/>
                  </a:lnTo>
                  <a:lnTo>
                    <a:pt x="126195" y="411745"/>
                  </a:lnTo>
                  <a:lnTo>
                    <a:pt x="151275" y="375414"/>
                  </a:lnTo>
                  <a:lnTo>
                    <a:pt x="178338" y="340359"/>
                  </a:lnTo>
                  <a:lnTo>
                    <a:pt x="207314" y="306645"/>
                  </a:lnTo>
                  <a:lnTo>
                    <a:pt x="238133" y="274335"/>
                  </a:lnTo>
                  <a:lnTo>
                    <a:pt x="270724" y="243492"/>
                  </a:lnTo>
                  <a:lnTo>
                    <a:pt x="305016" y="214179"/>
                  </a:lnTo>
                  <a:lnTo>
                    <a:pt x="340940" y="186460"/>
                  </a:lnTo>
                  <a:lnTo>
                    <a:pt x="378424" y="160399"/>
                  </a:lnTo>
                  <a:lnTo>
                    <a:pt x="417398" y="136058"/>
                  </a:lnTo>
                  <a:lnTo>
                    <a:pt x="457792" y="113501"/>
                  </a:lnTo>
                  <a:lnTo>
                    <a:pt x="499535" y="92791"/>
                  </a:lnTo>
                  <a:lnTo>
                    <a:pt x="542557" y="73993"/>
                  </a:lnTo>
                  <a:lnTo>
                    <a:pt x="586787" y="57168"/>
                  </a:lnTo>
                  <a:lnTo>
                    <a:pt x="632155" y="42381"/>
                  </a:lnTo>
                  <a:lnTo>
                    <a:pt x="678590" y="29695"/>
                  </a:lnTo>
                  <a:lnTo>
                    <a:pt x="726021" y="19174"/>
                  </a:lnTo>
                  <a:lnTo>
                    <a:pt x="774379" y="10880"/>
                  </a:lnTo>
                  <a:lnTo>
                    <a:pt x="823593" y="4878"/>
                  </a:lnTo>
                  <a:lnTo>
                    <a:pt x="873592" y="1230"/>
                  </a:lnTo>
                  <a:lnTo>
                    <a:pt x="924306" y="0"/>
                  </a:lnTo>
                  <a:lnTo>
                    <a:pt x="975019" y="1230"/>
                  </a:lnTo>
                  <a:lnTo>
                    <a:pt x="1025018" y="4878"/>
                  </a:lnTo>
                  <a:lnTo>
                    <a:pt x="1074232" y="10880"/>
                  </a:lnTo>
                  <a:lnTo>
                    <a:pt x="1122590" y="19174"/>
                  </a:lnTo>
                  <a:lnTo>
                    <a:pt x="1170021" y="29695"/>
                  </a:lnTo>
                  <a:lnTo>
                    <a:pt x="1216456" y="42381"/>
                  </a:lnTo>
                  <a:lnTo>
                    <a:pt x="1261824" y="57168"/>
                  </a:lnTo>
                  <a:lnTo>
                    <a:pt x="1306054" y="73993"/>
                  </a:lnTo>
                  <a:lnTo>
                    <a:pt x="1349076" y="92791"/>
                  </a:lnTo>
                  <a:lnTo>
                    <a:pt x="1390819" y="113501"/>
                  </a:lnTo>
                  <a:lnTo>
                    <a:pt x="1431213" y="136058"/>
                  </a:lnTo>
                  <a:lnTo>
                    <a:pt x="1470187" y="160399"/>
                  </a:lnTo>
                  <a:lnTo>
                    <a:pt x="1507671" y="186460"/>
                  </a:lnTo>
                  <a:lnTo>
                    <a:pt x="1543595" y="214179"/>
                  </a:lnTo>
                  <a:lnTo>
                    <a:pt x="1577887" y="243492"/>
                  </a:lnTo>
                  <a:lnTo>
                    <a:pt x="1610478" y="274335"/>
                  </a:lnTo>
                  <a:lnTo>
                    <a:pt x="1641297" y="306645"/>
                  </a:lnTo>
                  <a:lnTo>
                    <a:pt x="1670273" y="340359"/>
                  </a:lnTo>
                  <a:lnTo>
                    <a:pt x="1697336" y="375414"/>
                  </a:lnTo>
                  <a:lnTo>
                    <a:pt x="1722416" y="411745"/>
                  </a:lnTo>
                  <a:lnTo>
                    <a:pt x="1745441" y="449290"/>
                  </a:lnTo>
                  <a:lnTo>
                    <a:pt x="1766343" y="487984"/>
                  </a:lnTo>
                  <a:lnTo>
                    <a:pt x="1785049" y="527766"/>
                  </a:lnTo>
                  <a:lnTo>
                    <a:pt x="1801489" y="568571"/>
                  </a:lnTo>
                  <a:lnTo>
                    <a:pt x="1815594" y="610336"/>
                  </a:lnTo>
                  <a:lnTo>
                    <a:pt x="1827292" y="652997"/>
                  </a:lnTo>
                  <a:lnTo>
                    <a:pt x="1836514" y="696492"/>
                  </a:lnTo>
                  <a:lnTo>
                    <a:pt x="1843188" y="740757"/>
                  </a:lnTo>
                  <a:lnTo>
                    <a:pt x="1847244" y="785728"/>
                  </a:lnTo>
                  <a:lnTo>
                    <a:pt x="1848612" y="831342"/>
                  </a:lnTo>
                  <a:lnTo>
                    <a:pt x="1847244" y="876955"/>
                  </a:lnTo>
                  <a:lnTo>
                    <a:pt x="1843188" y="921926"/>
                  </a:lnTo>
                  <a:lnTo>
                    <a:pt x="1836514" y="966191"/>
                  </a:lnTo>
                  <a:lnTo>
                    <a:pt x="1827292" y="1009686"/>
                  </a:lnTo>
                  <a:lnTo>
                    <a:pt x="1815594" y="1052347"/>
                  </a:lnTo>
                  <a:lnTo>
                    <a:pt x="1801489" y="1094112"/>
                  </a:lnTo>
                  <a:lnTo>
                    <a:pt x="1785049" y="1134917"/>
                  </a:lnTo>
                  <a:lnTo>
                    <a:pt x="1766343" y="1174699"/>
                  </a:lnTo>
                  <a:lnTo>
                    <a:pt x="1745441" y="1213393"/>
                  </a:lnTo>
                  <a:lnTo>
                    <a:pt x="1722416" y="1250938"/>
                  </a:lnTo>
                  <a:lnTo>
                    <a:pt x="1697336" y="1287269"/>
                  </a:lnTo>
                  <a:lnTo>
                    <a:pt x="1670273" y="1322324"/>
                  </a:lnTo>
                  <a:lnTo>
                    <a:pt x="1641297" y="1356038"/>
                  </a:lnTo>
                  <a:lnTo>
                    <a:pt x="1610478" y="1388348"/>
                  </a:lnTo>
                  <a:lnTo>
                    <a:pt x="1577887" y="1419191"/>
                  </a:lnTo>
                  <a:lnTo>
                    <a:pt x="1543595" y="1448504"/>
                  </a:lnTo>
                  <a:lnTo>
                    <a:pt x="1507671" y="1476223"/>
                  </a:lnTo>
                  <a:lnTo>
                    <a:pt x="1470187" y="1502284"/>
                  </a:lnTo>
                  <a:lnTo>
                    <a:pt x="1431213" y="1526625"/>
                  </a:lnTo>
                  <a:lnTo>
                    <a:pt x="1390819" y="1549182"/>
                  </a:lnTo>
                  <a:lnTo>
                    <a:pt x="1349076" y="1569892"/>
                  </a:lnTo>
                  <a:lnTo>
                    <a:pt x="1306054" y="1588690"/>
                  </a:lnTo>
                  <a:lnTo>
                    <a:pt x="1261824" y="1605515"/>
                  </a:lnTo>
                  <a:lnTo>
                    <a:pt x="1216456" y="1620302"/>
                  </a:lnTo>
                  <a:lnTo>
                    <a:pt x="1170021" y="1632988"/>
                  </a:lnTo>
                  <a:lnTo>
                    <a:pt x="1122590" y="1643509"/>
                  </a:lnTo>
                  <a:lnTo>
                    <a:pt x="1074232" y="1651803"/>
                  </a:lnTo>
                  <a:lnTo>
                    <a:pt x="1025018" y="1657805"/>
                  </a:lnTo>
                  <a:lnTo>
                    <a:pt x="975019" y="1661453"/>
                  </a:lnTo>
                  <a:lnTo>
                    <a:pt x="924306" y="1662684"/>
                  </a:lnTo>
                  <a:lnTo>
                    <a:pt x="873592" y="1661453"/>
                  </a:lnTo>
                  <a:lnTo>
                    <a:pt x="823593" y="1657805"/>
                  </a:lnTo>
                  <a:lnTo>
                    <a:pt x="774379" y="1651803"/>
                  </a:lnTo>
                  <a:lnTo>
                    <a:pt x="726021" y="1643509"/>
                  </a:lnTo>
                  <a:lnTo>
                    <a:pt x="678590" y="1632988"/>
                  </a:lnTo>
                  <a:lnTo>
                    <a:pt x="632155" y="1620302"/>
                  </a:lnTo>
                  <a:lnTo>
                    <a:pt x="586787" y="1605515"/>
                  </a:lnTo>
                  <a:lnTo>
                    <a:pt x="542557" y="1588690"/>
                  </a:lnTo>
                  <a:lnTo>
                    <a:pt x="499535" y="1569892"/>
                  </a:lnTo>
                  <a:lnTo>
                    <a:pt x="457792" y="1549182"/>
                  </a:lnTo>
                  <a:lnTo>
                    <a:pt x="417398" y="1526625"/>
                  </a:lnTo>
                  <a:lnTo>
                    <a:pt x="378424" y="1502284"/>
                  </a:lnTo>
                  <a:lnTo>
                    <a:pt x="340940" y="1476223"/>
                  </a:lnTo>
                  <a:lnTo>
                    <a:pt x="305016" y="1448504"/>
                  </a:lnTo>
                  <a:lnTo>
                    <a:pt x="270724" y="1419191"/>
                  </a:lnTo>
                  <a:lnTo>
                    <a:pt x="238133" y="1388348"/>
                  </a:lnTo>
                  <a:lnTo>
                    <a:pt x="207314" y="1356038"/>
                  </a:lnTo>
                  <a:lnTo>
                    <a:pt x="178338" y="1322324"/>
                  </a:lnTo>
                  <a:lnTo>
                    <a:pt x="151275" y="1287269"/>
                  </a:lnTo>
                  <a:lnTo>
                    <a:pt x="126195" y="1250938"/>
                  </a:lnTo>
                  <a:lnTo>
                    <a:pt x="103170" y="1213393"/>
                  </a:lnTo>
                  <a:lnTo>
                    <a:pt x="82268" y="1174699"/>
                  </a:lnTo>
                  <a:lnTo>
                    <a:pt x="63562" y="1134917"/>
                  </a:lnTo>
                  <a:lnTo>
                    <a:pt x="47122" y="1094112"/>
                  </a:lnTo>
                  <a:lnTo>
                    <a:pt x="33017" y="1052347"/>
                  </a:lnTo>
                  <a:lnTo>
                    <a:pt x="21319" y="1009686"/>
                  </a:lnTo>
                  <a:lnTo>
                    <a:pt x="12097" y="966191"/>
                  </a:lnTo>
                  <a:lnTo>
                    <a:pt x="5423" y="921926"/>
                  </a:lnTo>
                  <a:lnTo>
                    <a:pt x="1367" y="876955"/>
                  </a:lnTo>
                  <a:lnTo>
                    <a:pt x="0" y="831342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3550686" y="3683640"/>
            <a:ext cx="120332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Propiocepción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3527805" y="1488694"/>
            <a:ext cx="1176020" cy="1177290"/>
            <a:chOff x="3527805" y="1488694"/>
            <a:chExt cx="1176020" cy="1177290"/>
          </a:xfrm>
        </p:grpSpPr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34155" y="1495044"/>
              <a:ext cx="1162812" cy="1164335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3534155" y="1495044"/>
              <a:ext cx="1163320" cy="1164590"/>
            </a:xfrm>
            <a:custGeom>
              <a:avLst/>
              <a:gdLst/>
              <a:ahLst/>
              <a:cxnLst/>
              <a:rect l="l" t="t" r="r" b="b"/>
              <a:pathLst>
                <a:path w="1163320" h="1164589">
                  <a:moveTo>
                    <a:pt x="0" y="582167"/>
                  </a:moveTo>
                  <a:lnTo>
                    <a:pt x="1927" y="534420"/>
                  </a:lnTo>
                  <a:lnTo>
                    <a:pt x="7609" y="487736"/>
                  </a:lnTo>
                  <a:lnTo>
                    <a:pt x="16896" y="442265"/>
                  </a:lnTo>
                  <a:lnTo>
                    <a:pt x="29639" y="398156"/>
                  </a:lnTo>
                  <a:lnTo>
                    <a:pt x="45689" y="355560"/>
                  </a:lnTo>
                  <a:lnTo>
                    <a:pt x="64894" y="314626"/>
                  </a:lnTo>
                  <a:lnTo>
                    <a:pt x="87106" y="275505"/>
                  </a:lnTo>
                  <a:lnTo>
                    <a:pt x="112176" y="238345"/>
                  </a:lnTo>
                  <a:lnTo>
                    <a:pt x="139953" y="203297"/>
                  </a:lnTo>
                  <a:lnTo>
                    <a:pt x="170287" y="170511"/>
                  </a:lnTo>
                  <a:lnTo>
                    <a:pt x="203031" y="140137"/>
                  </a:lnTo>
                  <a:lnTo>
                    <a:pt x="238032" y="112323"/>
                  </a:lnTo>
                  <a:lnTo>
                    <a:pt x="275143" y="87221"/>
                  </a:lnTo>
                  <a:lnTo>
                    <a:pt x="314214" y="64979"/>
                  </a:lnTo>
                  <a:lnTo>
                    <a:pt x="355094" y="45749"/>
                  </a:lnTo>
                  <a:lnTo>
                    <a:pt x="397634" y="29678"/>
                  </a:lnTo>
                  <a:lnTo>
                    <a:pt x="441685" y="16919"/>
                  </a:lnTo>
                  <a:lnTo>
                    <a:pt x="487097" y="7619"/>
                  </a:lnTo>
                  <a:lnTo>
                    <a:pt x="533720" y="1929"/>
                  </a:lnTo>
                  <a:lnTo>
                    <a:pt x="581406" y="0"/>
                  </a:lnTo>
                  <a:lnTo>
                    <a:pt x="629091" y="1929"/>
                  </a:lnTo>
                  <a:lnTo>
                    <a:pt x="675714" y="7619"/>
                  </a:lnTo>
                  <a:lnTo>
                    <a:pt x="721126" y="16919"/>
                  </a:lnTo>
                  <a:lnTo>
                    <a:pt x="765177" y="29678"/>
                  </a:lnTo>
                  <a:lnTo>
                    <a:pt x="807717" y="45749"/>
                  </a:lnTo>
                  <a:lnTo>
                    <a:pt x="848597" y="64979"/>
                  </a:lnTo>
                  <a:lnTo>
                    <a:pt x="887668" y="87221"/>
                  </a:lnTo>
                  <a:lnTo>
                    <a:pt x="924779" y="112323"/>
                  </a:lnTo>
                  <a:lnTo>
                    <a:pt x="959780" y="140137"/>
                  </a:lnTo>
                  <a:lnTo>
                    <a:pt x="992524" y="170511"/>
                  </a:lnTo>
                  <a:lnTo>
                    <a:pt x="1022858" y="203297"/>
                  </a:lnTo>
                  <a:lnTo>
                    <a:pt x="1050635" y="238345"/>
                  </a:lnTo>
                  <a:lnTo>
                    <a:pt x="1075705" y="275505"/>
                  </a:lnTo>
                  <a:lnTo>
                    <a:pt x="1097917" y="314626"/>
                  </a:lnTo>
                  <a:lnTo>
                    <a:pt x="1117122" y="355560"/>
                  </a:lnTo>
                  <a:lnTo>
                    <a:pt x="1133172" y="398156"/>
                  </a:lnTo>
                  <a:lnTo>
                    <a:pt x="1145915" y="442265"/>
                  </a:lnTo>
                  <a:lnTo>
                    <a:pt x="1155202" y="487736"/>
                  </a:lnTo>
                  <a:lnTo>
                    <a:pt x="1160884" y="534420"/>
                  </a:lnTo>
                  <a:lnTo>
                    <a:pt x="1162812" y="582167"/>
                  </a:lnTo>
                  <a:lnTo>
                    <a:pt x="1160884" y="629915"/>
                  </a:lnTo>
                  <a:lnTo>
                    <a:pt x="1155202" y="676599"/>
                  </a:lnTo>
                  <a:lnTo>
                    <a:pt x="1145915" y="722070"/>
                  </a:lnTo>
                  <a:lnTo>
                    <a:pt x="1133172" y="766179"/>
                  </a:lnTo>
                  <a:lnTo>
                    <a:pt x="1117122" y="808775"/>
                  </a:lnTo>
                  <a:lnTo>
                    <a:pt x="1097917" y="849709"/>
                  </a:lnTo>
                  <a:lnTo>
                    <a:pt x="1075705" y="888830"/>
                  </a:lnTo>
                  <a:lnTo>
                    <a:pt x="1050635" y="925990"/>
                  </a:lnTo>
                  <a:lnTo>
                    <a:pt x="1022858" y="961038"/>
                  </a:lnTo>
                  <a:lnTo>
                    <a:pt x="992524" y="993824"/>
                  </a:lnTo>
                  <a:lnTo>
                    <a:pt x="959780" y="1024198"/>
                  </a:lnTo>
                  <a:lnTo>
                    <a:pt x="924779" y="1052012"/>
                  </a:lnTo>
                  <a:lnTo>
                    <a:pt x="887668" y="1077114"/>
                  </a:lnTo>
                  <a:lnTo>
                    <a:pt x="848597" y="1099356"/>
                  </a:lnTo>
                  <a:lnTo>
                    <a:pt x="807717" y="1118586"/>
                  </a:lnTo>
                  <a:lnTo>
                    <a:pt x="765177" y="1134657"/>
                  </a:lnTo>
                  <a:lnTo>
                    <a:pt x="721126" y="1147416"/>
                  </a:lnTo>
                  <a:lnTo>
                    <a:pt x="675714" y="1156716"/>
                  </a:lnTo>
                  <a:lnTo>
                    <a:pt x="629091" y="1162406"/>
                  </a:lnTo>
                  <a:lnTo>
                    <a:pt x="581406" y="1164335"/>
                  </a:lnTo>
                  <a:lnTo>
                    <a:pt x="533720" y="1162406"/>
                  </a:lnTo>
                  <a:lnTo>
                    <a:pt x="487097" y="1156716"/>
                  </a:lnTo>
                  <a:lnTo>
                    <a:pt x="441685" y="1147416"/>
                  </a:lnTo>
                  <a:lnTo>
                    <a:pt x="397634" y="1134657"/>
                  </a:lnTo>
                  <a:lnTo>
                    <a:pt x="355094" y="1118586"/>
                  </a:lnTo>
                  <a:lnTo>
                    <a:pt x="314214" y="1099356"/>
                  </a:lnTo>
                  <a:lnTo>
                    <a:pt x="275143" y="1077114"/>
                  </a:lnTo>
                  <a:lnTo>
                    <a:pt x="238032" y="1052012"/>
                  </a:lnTo>
                  <a:lnTo>
                    <a:pt x="203031" y="1024198"/>
                  </a:lnTo>
                  <a:lnTo>
                    <a:pt x="170287" y="993824"/>
                  </a:lnTo>
                  <a:lnTo>
                    <a:pt x="139953" y="961038"/>
                  </a:lnTo>
                  <a:lnTo>
                    <a:pt x="112176" y="925990"/>
                  </a:lnTo>
                  <a:lnTo>
                    <a:pt x="87106" y="888830"/>
                  </a:lnTo>
                  <a:lnTo>
                    <a:pt x="64894" y="849709"/>
                  </a:lnTo>
                  <a:lnTo>
                    <a:pt x="45689" y="808775"/>
                  </a:lnTo>
                  <a:lnTo>
                    <a:pt x="29639" y="766179"/>
                  </a:lnTo>
                  <a:lnTo>
                    <a:pt x="16896" y="722070"/>
                  </a:lnTo>
                  <a:lnTo>
                    <a:pt x="7609" y="676599"/>
                  </a:lnTo>
                  <a:lnTo>
                    <a:pt x="1927" y="629915"/>
                  </a:lnTo>
                  <a:lnTo>
                    <a:pt x="0" y="582167"/>
                  </a:lnTo>
                  <a:close/>
                </a:path>
              </a:pathLst>
            </a:custGeom>
            <a:ln w="12700">
              <a:solidFill>
                <a:srgbClr val="CC009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3893878" y="1880738"/>
            <a:ext cx="44323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SNC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5054853" y="4134358"/>
            <a:ext cx="1177290" cy="1177290"/>
            <a:chOff x="5054853" y="4134358"/>
            <a:chExt cx="1177290" cy="1177290"/>
          </a:xfrm>
        </p:grpSpPr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61203" y="4140708"/>
              <a:ext cx="1164336" cy="1164336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5061203" y="4140708"/>
              <a:ext cx="1164590" cy="1164590"/>
            </a:xfrm>
            <a:custGeom>
              <a:avLst/>
              <a:gdLst/>
              <a:ahLst/>
              <a:cxnLst/>
              <a:rect l="l" t="t" r="r" b="b"/>
              <a:pathLst>
                <a:path w="1164589" h="1164589">
                  <a:moveTo>
                    <a:pt x="0" y="582168"/>
                  </a:moveTo>
                  <a:lnTo>
                    <a:pt x="1929" y="534420"/>
                  </a:lnTo>
                  <a:lnTo>
                    <a:pt x="7619" y="487736"/>
                  </a:lnTo>
                  <a:lnTo>
                    <a:pt x="16919" y="442265"/>
                  </a:lnTo>
                  <a:lnTo>
                    <a:pt x="29678" y="398156"/>
                  </a:lnTo>
                  <a:lnTo>
                    <a:pt x="45749" y="355560"/>
                  </a:lnTo>
                  <a:lnTo>
                    <a:pt x="64979" y="314626"/>
                  </a:lnTo>
                  <a:lnTo>
                    <a:pt x="87221" y="275505"/>
                  </a:lnTo>
                  <a:lnTo>
                    <a:pt x="112323" y="238345"/>
                  </a:lnTo>
                  <a:lnTo>
                    <a:pt x="140137" y="203297"/>
                  </a:lnTo>
                  <a:lnTo>
                    <a:pt x="170511" y="170511"/>
                  </a:lnTo>
                  <a:lnTo>
                    <a:pt x="203297" y="140137"/>
                  </a:lnTo>
                  <a:lnTo>
                    <a:pt x="238345" y="112323"/>
                  </a:lnTo>
                  <a:lnTo>
                    <a:pt x="275505" y="87221"/>
                  </a:lnTo>
                  <a:lnTo>
                    <a:pt x="314626" y="64979"/>
                  </a:lnTo>
                  <a:lnTo>
                    <a:pt x="355560" y="45749"/>
                  </a:lnTo>
                  <a:lnTo>
                    <a:pt x="398156" y="29678"/>
                  </a:lnTo>
                  <a:lnTo>
                    <a:pt x="442265" y="16919"/>
                  </a:lnTo>
                  <a:lnTo>
                    <a:pt x="487736" y="7619"/>
                  </a:lnTo>
                  <a:lnTo>
                    <a:pt x="534420" y="1929"/>
                  </a:lnTo>
                  <a:lnTo>
                    <a:pt x="582168" y="0"/>
                  </a:lnTo>
                  <a:lnTo>
                    <a:pt x="629915" y="1929"/>
                  </a:lnTo>
                  <a:lnTo>
                    <a:pt x="676599" y="7619"/>
                  </a:lnTo>
                  <a:lnTo>
                    <a:pt x="722070" y="16919"/>
                  </a:lnTo>
                  <a:lnTo>
                    <a:pt x="766179" y="29678"/>
                  </a:lnTo>
                  <a:lnTo>
                    <a:pt x="808775" y="45749"/>
                  </a:lnTo>
                  <a:lnTo>
                    <a:pt x="849709" y="64979"/>
                  </a:lnTo>
                  <a:lnTo>
                    <a:pt x="888830" y="87221"/>
                  </a:lnTo>
                  <a:lnTo>
                    <a:pt x="925990" y="112323"/>
                  </a:lnTo>
                  <a:lnTo>
                    <a:pt x="961038" y="140137"/>
                  </a:lnTo>
                  <a:lnTo>
                    <a:pt x="993824" y="170511"/>
                  </a:lnTo>
                  <a:lnTo>
                    <a:pt x="1024198" y="203297"/>
                  </a:lnTo>
                  <a:lnTo>
                    <a:pt x="1052012" y="238345"/>
                  </a:lnTo>
                  <a:lnTo>
                    <a:pt x="1077114" y="275505"/>
                  </a:lnTo>
                  <a:lnTo>
                    <a:pt x="1099356" y="314626"/>
                  </a:lnTo>
                  <a:lnTo>
                    <a:pt x="1118586" y="355560"/>
                  </a:lnTo>
                  <a:lnTo>
                    <a:pt x="1134657" y="398156"/>
                  </a:lnTo>
                  <a:lnTo>
                    <a:pt x="1147416" y="442265"/>
                  </a:lnTo>
                  <a:lnTo>
                    <a:pt x="1156716" y="487736"/>
                  </a:lnTo>
                  <a:lnTo>
                    <a:pt x="1162406" y="534420"/>
                  </a:lnTo>
                  <a:lnTo>
                    <a:pt x="1164336" y="582168"/>
                  </a:lnTo>
                  <a:lnTo>
                    <a:pt x="1162406" y="629915"/>
                  </a:lnTo>
                  <a:lnTo>
                    <a:pt x="1156716" y="676599"/>
                  </a:lnTo>
                  <a:lnTo>
                    <a:pt x="1147416" y="722070"/>
                  </a:lnTo>
                  <a:lnTo>
                    <a:pt x="1134657" y="766179"/>
                  </a:lnTo>
                  <a:lnTo>
                    <a:pt x="1118586" y="808775"/>
                  </a:lnTo>
                  <a:lnTo>
                    <a:pt x="1099356" y="849709"/>
                  </a:lnTo>
                  <a:lnTo>
                    <a:pt x="1077114" y="888830"/>
                  </a:lnTo>
                  <a:lnTo>
                    <a:pt x="1052012" y="925990"/>
                  </a:lnTo>
                  <a:lnTo>
                    <a:pt x="1024198" y="961038"/>
                  </a:lnTo>
                  <a:lnTo>
                    <a:pt x="993824" y="993824"/>
                  </a:lnTo>
                  <a:lnTo>
                    <a:pt x="961038" y="1024198"/>
                  </a:lnTo>
                  <a:lnTo>
                    <a:pt x="925990" y="1052012"/>
                  </a:lnTo>
                  <a:lnTo>
                    <a:pt x="888830" y="1077114"/>
                  </a:lnTo>
                  <a:lnTo>
                    <a:pt x="849709" y="1099356"/>
                  </a:lnTo>
                  <a:lnTo>
                    <a:pt x="808775" y="1118586"/>
                  </a:lnTo>
                  <a:lnTo>
                    <a:pt x="766179" y="1134657"/>
                  </a:lnTo>
                  <a:lnTo>
                    <a:pt x="722070" y="1147416"/>
                  </a:lnTo>
                  <a:lnTo>
                    <a:pt x="676599" y="1156716"/>
                  </a:lnTo>
                  <a:lnTo>
                    <a:pt x="629915" y="1162406"/>
                  </a:lnTo>
                  <a:lnTo>
                    <a:pt x="582168" y="1164336"/>
                  </a:lnTo>
                  <a:lnTo>
                    <a:pt x="534420" y="1162406"/>
                  </a:lnTo>
                  <a:lnTo>
                    <a:pt x="487736" y="1156716"/>
                  </a:lnTo>
                  <a:lnTo>
                    <a:pt x="442265" y="1147416"/>
                  </a:lnTo>
                  <a:lnTo>
                    <a:pt x="398156" y="1134657"/>
                  </a:lnTo>
                  <a:lnTo>
                    <a:pt x="355560" y="1118586"/>
                  </a:lnTo>
                  <a:lnTo>
                    <a:pt x="314626" y="1099356"/>
                  </a:lnTo>
                  <a:lnTo>
                    <a:pt x="275505" y="1077114"/>
                  </a:lnTo>
                  <a:lnTo>
                    <a:pt x="238345" y="1052012"/>
                  </a:lnTo>
                  <a:lnTo>
                    <a:pt x="203297" y="1024198"/>
                  </a:lnTo>
                  <a:lnTo>
                    <a:pt x="170511" y="993824"/>
                  </a:lnTo>
                  <a:lnTo>
                    <a:pt x="140137" y="961038"/>
                  </a:lnTo>
                  <a:lnTo>
                    <a:pt x="112323" y="925990"/>
                  </a:lnTo>
                  <a:lnTo>
                    <a:pt x="87221" y="888830"/>
                  </a:lnTo>
                  <a:lnTo>
                    <a:pt x="64979" y="849709"/>
                  </a:lnTo>
                  <a:lnTo>
                    <a:pt x="45749" y="808775"/>
                  </a:lnTo>
                  <a:lnTo>
                    <a:pt x="29678" y="766179"/>
                  </a:lnTo>
                  <a:lnTo>
                    <a:pt x="16919" y="722070"/>
                  </a:lnTo>
                  <a:lnTo>
                    <a:pt x="7619" y="676599"/>
                  </a:lnTo>
                  <a:lnTo>
                    <a:pt x="1929" y="629915"/>
                  </a:lnTo>
                  <a:lnTo>
                    <a:pt x="0" y="582168"/>
                  </a:lnTo>
                  <a:close/>
                </a:path>
              </a:pathLst>
            </a:custGeom>
            <a:ln w="12700">
              <a:solidFill>
                <a:srgbClr val="CC009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5294495" y="4453657"/>
            <a:ext cx="697865" cy="49149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45720" marR="5080" indent="-33655">
              <a:lnSpc>
                <a:spcPts val="1750"/>
              </a:lnSpc>
              <a:spcBef>
                <a:spcPts val="295"/>
              </a:spcBef>
            </a:pP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Cuadros clínicos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2000757" y="4134358"/>
            <a:ext cx="1176020" cy="1177290"/>
            <a:chOff x="2000757" y="4134358"/>
            <a:chExt cx="1176020" cy="1177290"/>
          </a:xfrm>
        </p:grpSpPr>
        <p:pic>
          <p:nvPicPr>
            <p:cNvPr id="15" name="object 1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07107" y="4140708"/>
              <a:ext cx="1162812" cy="1164336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2007107" y="4140708"/>
              <a:ext cx="1163320" cy="1164590"/>
            </a:xfrm>
            <a:custGeom>
              <a:avLst/>
              <a:gdLst/>
              <a:ahLst/>
              <a:cxnLst/>
              <a:rect l="l" t="t" r="r" b="b"/>
              <a:pathLst>
                <a:path w="1163320" h="1164589">
                  <a:moveTo>
                    <a:pt x="0" y="582168"/>
                  </a:moveTo>
                  <a:lnTo>
                    <a:pt x="1927" y="534420"/>
                  </a:lnTo>
                  <a:lnTo>
                    <a:pt x="7609" y="487736"/>
                  </a:lnTo>
                  <a:lnTo>
                    <a:pt x="16896" y="442265"/>
                  </a:lnTo>
                  <a:lnTo>
                    <a:pt x="29639" y="398156"/>
                  </a:lnTo>
                  <a:lnTo>
                    <a:pt x="45689" y="355560"/>
                  </a:lnTo>
                  <a:lnTo>
                    <a:pt x="64894" y="314626"/>
                  </a:lnTo>
                  <a:lnTo>
                    <a:pt x="87106" y="275505"/>
                  </a:lnTo>
                  <a:lnTo>
                    <a:pt x="112176" y="238345"/>
                  </a:lnTo>
                  <a:lnTo>
                    <a:pt x="139953" y="203297"/>
                  </a:lnTo>
                  <a:lnTo>
                    <a:pt x="170287" y="170511"/>
                  </a:lnTo>
                  <a:lnTo>
                    <a:pt x="203031" y="140137"/>
                  </a:lnTo>
                  <a:lnTo>
                    <a:pt x="238032" y="112323"/>
                  </a:lnTo>
                  <a:lnTo>
                    <a:pt x="275143" y="87221"/>
                  </a:lnTo>
                  <a:lnTo>
                    <a:pt x="314214" y="64979"/>
                  </a:lnTo>
                  <a:lnTo>
                    <a:pt x="355094" y="45749"/>
                  </a:lnTo>
                  <a:lnTo>
                    <a:pt x="397634" y="29678"/>
                  </a:lnTo>
                  <a:lnTo>
                    <a:pt x="441685" y="16919"/>
                  </a:lnTo>
                  <a:lnTo>
                    <a:pt x="487097" y="7619"/>
                  </a:lnTo>
                  <a:lnTo>
                    <a:pt x="533720" y="1929"/>
                  </a:lnTo>
                  <a:lnTo>
                    <a:pt x="581406" y="0"/>
                  </a:lnTo>
                  <a:lnTo>
                    <a:pt x="629091" y="1929"/>
                  </a:lnTo>
                  <a:lnTo>
                    <a:pt x="675714" y="7619"/>
                  </a:lnTo>
                  <a:lnTo>
                    <a:pt x="721126" y="16919"/>
                  </a:lnTo>
                  <a:lnTo>
                    <a:pt x="765177" y="29678"/>
                  </a:lnTo>
                  <a:lnTo>
                    <a:pt x="807717" y="45749"/>
                  </a:lnTo>
                  <a:lnTo>
                    <a:pt x="848597" y="64979"/>
                  </a:lnTo>
                  <a:lnTo>
                    <a:pt x="887668" y="87221"/>
                  </a:lnTo>
                  <a:lnTo>
                    <a:pt x="924779" y="112323"/>
                  </a:lnTo>
                  <a:lnTo>
                    <a:pt x="959780" y="140137"/>
                  </a:lnTo>
                  <a:lnTo>
                    <a:pt x="992524" y="170511"/>
                  </a:lnTo>
                  <a:lnTo>
                    <a:pt x="1022858" y="203297"/>
                  </a:lnTo>
                  <a:lnTo>
                    <a:pt x="1050635" y="238345"/>
                  </a:lnTo>
                  <a:lnTo>
                    <a:pt x="1075705" y="275505"/>
                  </a:lnTo>
                  <a:lnTo>
                    <a:pt x="1097917" y="314626"/>
                  </a:lnTo>
                  <a:lnTo>
                    <a:pt x="1117122" y="355560"/>
                  </a:lnTo>
                  <a:lnTo>
                    <a:pt x="1133172" y="398156"/>
                  </a:lnTo>
                  <a:lnTo>
                    <a:pt x="1145915" y="442265"/>
                  </a:lnTo>
                  <a:lnTo>
                    <a:pt x="1155202" y="487736"/>
                  </a:lnTo>
                  <a:lnTo>
                    <a:pt x="1160884" y="534420"/>
                  </a:lnTo>
                  <a:lnTo>
                    <a:pt x="1162812" y="582168"/>
                  </a:lnTo>
                  <a:lnTo>
                    <a:pt x="1160884" y="629915"/>
                  </a:lnTo>
                  <a:lnTo>
                    <a:pt x="1155202" y="676599"/>
                  </a:lnTo>
                  <a:lnTo>
                    <a:pt x="1145915" y="722070"/>
                  </a:lnTo>
                  <a:lnTo>
                    <a:pt x="1133172" y="766179"/>
                  </a:lnTo>
                  <a:lnTo>
                    <a:pt x="1117122" y="808775"/>
                  </a:lnTo>
                  <a:lnTo>
                    <a:pt x="1097917" y="849709"/>
                  </a:lnTo>
                  <a:lnTo>
                    <a:pt x="1075705" y="888830"/>
                  </a:lnTo>
                  <a:lnTo>
                    <a:pt x="1050635" y="925990"/>
                  </a:lnTo>
                  <a:lnTo>
                    <a:pt x="1022858" y="961038"/>
                  </a:lnTo>
                  <a:lnTo>
                    <a:pt x="992524" y="993824"/>
                  </a:lnTo>
                  <a:lnTo>
                    <a:pt x="959780" y="1024198"/>
                  </a:lnTo>
                  <a:lnTo>
                    <a:pt x="924779" y="1052012"/>
                  </a:lnTo>
                  <a:lnTo>
                    <a:pt x="887668" y="1077114"/>
                  </a:lnTo>
                  <a:lnTo>
                    <a:pt x="848597" y="1099356"/>
                  </a:lnTo>
                  <a:lnTo>
                    <a:pt x="807717" y="1118586"/>
                  </a:lnTo>
                  <a:lnTo>
                    <a:pt x="765177" y="1134657"/>
                  </a:lnTo>
                  <a:lnTo>
                    <a:pt x="721126" y="1147416"/>
                  </a:lnTo>
                  <a:lnTo>
                    <a:pt x="675714" y="1156716"/>
                  </a:lnTo>
                  <a:lnTo>
                    <a:pt x="629091" y="1162406"/>
                  </a:lnTo>
                  <a:lnTo>
                    <a:pt x="581406" y="1164336"/>
                  </a:lnTo>
                  <a:lnTo>
                    <a:pt x="533720" y="1162406"/>
                  </a:lnTo>
                  <a:lnTo>
                    <a:pt x="487097" y="1156716"/>
                  </a:lnTo>
                  <a:lnTo>
                    <a:pt x="441685" y="1147416"/>
                  </a:lnTo>
                  <a:lnTo>
                    <a:pt x="397634" y="1134657"/>
                  </a:lnTo>
                  <a:lnTo>
                    <a:pt x="355094" y="1118586"/>
                  </a:lnTo>
                  <a:lnTo>
                    <a:pt x="314214" y="1099356"/>
                  </a:lnTo>
                  <a:lnTo>
                    <a:pt x="275143" y="1077114"/>
                  </a:lnTo>
                  <a:lnTo>
                    <a:pt x="238032" y="1052012"/>
                  </a:lnTo>
                  <a:lnTo>
                    <a:pt x="203031" y="1024198"/>
                  </a:lnTo>
                  <a:lnTo>
                    <a:pt x="170287" y="993824"/>
                  </a:lnTo>
                  <a:lnTo>
                    <a:pt x="139953" y="961038"/>
                  </a:lnTo>
                  <a:lnTo>
                    <a:pt x="112176" y="925990"/>
                  </a:lnTo>
                  <a:lnTo>
                    <a:pt x="87106" y="888830"/>
                  </a:lnTo>
                  <a:lnTo>
                    <a:pt x="64894" y="849709"/>
                  </a:lnTo>
                  <a:lnTo>
                    <a:pt x="45689" y="808775"/>
                  </a:lnTo>
                  <a:lnTo>
                    <a:pt x="29639" y="766179"/>
                  </a:lnTo>
                  <a:lnTo>
                    <a:pt x="16896" y="722070"/>
                  </a:lnTo>
                  <a:lnTo>
                    <a:pt x="7609" y="676599"/>
                  </a:lnTo>
                  <a:lnTo>
                    <a:pt x="1927" y="629915"/>
                  </a:lnTo>
                  <a:lnTo>
                    <a:pt x="0" y="582168"/>
                  </a:lnTo>
                  <a:close/>
                </a:path>
              </a:pathLst>
            </a:custGeom>
            <a:ln w="12700">
              <a:solidFill>
                <a:srgbClr val="CC009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2193064" y="4233280"/>
            <a:ext cx="791210" cy="942975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algn="ctr" marL="12700" marR="5080" indent="-1905">
              <a:lnSpc>
                <a:spcPts val="1320"/>
              </a:lnSpc>
              <a:spcBef>
                <a:spcPts val="240"/>
              </a:spcBef>
            </a:pPr>
            <a:r>
              <a:rPr dirty="0" sz="1200" spc="-10">
                <a:solidFill>
                  <a:srgbClr val="FFFFFF"/>
                </a:solidFill>
                <a:latin typeface="Calibri"/>
                <a:cs typeface="Calibri"/>
              </a:rPr>
              <a:t>Sistemas musculo- esqueléticas</a:t>
            </a:r>
            <a:endParaRPr sz="1200">
              <a:latin typeface="Calibri"/>
              <a:cs typeface="Calibri"/>
            </a:endParaRPr>
          </a:p>
          <a:p>
            <a:pPr algn="ctr" marL="73660" marR="67310">
              <a:lnSpc>
                <a:spcPts val="1320"/>
              </a:lnSpc>
              <a:spcBef>
                <a:spcPts val="505"/>
              </a:spcBef>
            </a:pPr>
            <a:r>
              <a:rPr dirty="0" sz="1200" spc="-10">
                <a:solidFill>
                  <a:srgbClr val="FFFFFF"/>
                </a:solidFill>
                <a:latin typeface="Calibri"/>
                <a:cs typeface="Calibri"/>
              </a:rPr>
              <a:t>Diferentes sistemas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7961121" y="1982470"/>
            <a:ext cx="2821940" cy="3181350"/>
            <a:chOff x="7961121" y="1982470"/>
            <a:chExt cx="2821940" cy="3181350"/>
          </a:xfrm>
        </p:grpSpPr>
        <p:pic>
          <p:nvPicPr>
            <p:cNvPr id="19" name="object 1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67471" y="1988820"/>
              <a:ext cx="2808731" cy="3168396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7967471" y="1988820"/>
              <a:ext cx="2809240" cy="3168650"/>
            </a:xfrm>
            <a:custGeom>
              <a:avLst/>
              <a:gdLst/>
              <a:ahLst/>
              <a:cxnLst/>
              <a:rect l="l" t="t" r="r" b="b"/>
              <a:pathLst>
                <a:path w="2809240" h="3168650">
                  <a:moveTo>
                    <a:pt x="0" y="1584198"/>
                  </a:moveTo>
                  <a:lnTo>
                    <a:pt x="702183" y="0"/>
                  </a:lnTo>
                  <a:lnTo>
                    <a:pt x="2106549" y="0"/>
                  </a:lnTo>
                  <a:lnTo>
                    <a:pt x="2808732" y="1584198"/>
                  </a:lnTo>
                  <a:lnTo>
                    <a:pt x="2106549" y="3168396"/>
                  </a:lnTo>
                  <a:lnTo>
                    <a:pt x="702183" y="3168396"/>
                  </a:lnTo>
                  <a:lnTo>
                    <a:pt x="0" y="1584198"/>
                  </a:lnTo>
                  <a:close/>
                </a:path>
              </a:pathLst>
            </a:custGeom>
            <a:ln w="12700">
              <a:solidFill>
                <a:srgbClr val="CC009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8514999" y="2722115"/>
            <a:ext cx="1461770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100"/>
              </a:spcBef>
              <a:buClr>
                <a:srgbClr val="CC0099"/>
              </a:buClr>
              <a:buFont typeface="Wingdings"/>
              <a:buChar char=""/>
              <a:tabLst>
                <a:tab pos="299085" algn="l"/>
              </a:tabLst>
            </a:pP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Ontogénesis postural</a:t>
            </a:r>
            <a:endParaRPr sz="1800">
              <a:latin typeface="Calibri"/>
              <a:cs typeface="Calibri"/>
            </a:endParaRPr>
          </a:p>
          <a:p>
            <a:pPr marL="299085" marR="227965" indent="-287020">
              <a:lnSpc>
                <a:spcPct val="100000"/>
              </a:lnSpc>
              <a:buClr>
                <a:srgbClr val="CC0099"/>
              </a:buClr>
              <a:buFont typeface="Wingdings"/>
              <a:buChar char=""/>
              <a:tabLst>
                <a:tab pos="299085" algn="l"/>
              </a:tabLst>
            </a:pP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Reflejos primitivos</a:t>
            </a:r>
            <a:endParaRPr sz="1800">
              <a:latin typeface="Calibri"/>
              <a:cs typeface="Calibri"/>
            </a:endParaRPr>
          </a:p>
          <a:p>
            <a:pPr marL="299085" marR="121920" indent="-287020">
              <a:lnSpc>
                <a:spcPct val="100000"/>
              </a:lnSpc>
              <a:buClr>
                <a:srgbClr val="CC0099"/>
              </a:buClr>
              <a:buFont typeface="Wingdings"/>
              <a:buChar char=""/>
              <a:tabLst>
                <a:tab pos="299085" algn="l"/>
              </a:tabLst>
            </a:pP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Reacciones posturales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22" name="object 22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745991" y="403859"/>
            <a:ext cx="4730495" cy="1008887"/>
          </a:xfrm>
          <a:prstGeom prst="rect">
            <a:avLst/>
          </a:prstGeom>
        </p:spPr>
      </p:pic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01340" rIns="0" bIns="0" rtlCol="0" vert="horz">
            <a:spAutoFit/>
          </a:bodyPr>
          <a:lstStyle/>
          <a:p>
            <a:pPr marL="31115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25"/>
              <a:t> </a:t>
            </a:r>
            <a:r>
              <a:rPr dirty="0" spc="-35"/>
              <a:t>neuromotor</a:t>
            </a:r>
          </a:p>
        </p:txBody>
      </p:sp>
      <p:sp>
        <p:nvSpPr>
          <p:cNvPr id="24" name="object 24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12108" y="332244"/>
            <a:ext cx="4401299" cy="10088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9331" rIns="0" bIns="0" rtlCol="0" vert="horz">
            <a:spAutoFit/>
          </a:bodyPr>
          <a:lstStyle/>
          <a:p>
            <a:pPr marL="3277235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Ontogénesis</a:t>
            </a:r>
            <a:r>
              <a:rPr dirty="0" spc="-135"/>
              <a:t> </a:t>
            </a:r>
            <a:r>
              <a:rPr dirty="0" spc="-30"/>
              <a:t>postural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944" y="1772411"/>
            <a:ext cx="5073395" cy="249326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76416" y="1772411"/>
            <a:ext cx="4884419" cy="2517648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4715186" y="4591756"/>
            <a:ext cx="2758440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73709" indent="-208279">
              <a:lnSpc>
                <a:spcPct val="100000"/>
              </a:lnSpc>
              <a:spcBef>
                <a:spcPts val="100"/>
              </a:spcBef>
              <a:buClr>
                <a:srgbClr val="FF3399"/>
              </a:buClr>
              <a:buFont typeface="Wingdings"/>
              <a:buChar char=""/>
              <a:tabLst>
                <a:tab pos="473709" algn="l"/>
              </a:tabLst>
            </a:pPr>
            <a:r>
              <a:rPr dirty="0" sz="2400" spc="-10">
                <a:latin typeface="Calibri"/>
                <a:cs typeface="Calibri"/>
              </a:rPr>
              <a:t>Enderezamiento</a:t>
            </a:r>
            <a:endParaRPr sz="2400">
              <a:latin typeface="Calibri"/>
              <a:cs typeface="Calibri"/>
            </a:endParaRPr>
          </a:p>
          <a:p>
            <a:pPr lvl="1" marL="1086485" indent="-208279">
              <a:lnSpc>
                <a:spcPct val="100000"/>
              </a:lnSpc>
              <a:buClr>
                <a:srgbClr val="FF3399"/>
              </a:buClr>
              <a:buFont typeface="Wingdings"/>
              <a:buChar char=""/>
              <a:tabLst>
                <a:tab pos="1086485" algn="l"/>
              </a:tabLst>
            </a:pPr>
            <a:r>
              <a:rPr dirty="0" sz="2400" spc="-10">
                <a:latin typeface="Calibri"/>
                <a:cs typeface="Calibri"/>
              </a:rPr>
              <a:t>Apoyo</a:t>
            </a:r>
            <a:endParaRPr sz="2400">
              <a:latin typeface="Calibri"/>
              <a:cs typeface="Calibri"/>
            </a:endParaRPr>
          </a:p>
          <a:p>
            <a:pPr marL="220979" indent="-208279">
              <a:lnSpc>
                <a:spcPct val="100000"/>
              </a:lnSpc>
              <a:buClr>
                <a:srgbClr val="FF3399"/>
              </a:buClr>
              <a:buFont typeface="Wingdings"/>
              <a:buChar char=""/>
              <a:tabLst>
                <a:tab pos="220979" algn="l"/>
              </a:tabLst>
            </a:pPr>
            <a:r>
              <a:rPr dirty="0" sz="2400">
                <a:latin typeface="Calibri"/>
                <a:cs typeface="Calibri"/>
              </a:rPr>
              <a:t>Movimientos</a:t>
            </a:r>
            <a:r>
              <a:rPr dirty="0" sz="2400" spc="-12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fásicos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2155" y="580644"/>
            <a:ext cx="6678167" cy="10088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213741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Ontogénesis</a:t>
            </a:r>
            <a:r>
              <a:rPr dirty="0" spc="-150"/>
              <a:t> </a:t>
            </a:r>
            <a:r>
              <a:rPr dirty="0" spc="-40"/>
              <a:t>postural</a:t>
            </a:r>
            <a:r>
              <a:rPr dirty="0" spc="-130"/>
              <a:t> </a:t>
            </a:r>
            <a:r>
              <a:rPr dirty="0"/>
              <a:t>1º</a:t>
            </a:r>
            <a:r>
              <a:rPr dirty="0" spc="-130"/>
              <a:t> </a:t>
            </a:r>
            <a:r>
              <a:rPr dirty="0" spc="-10"/>
              <a:t>trimestre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494025" y="1739788"/>
            <a:ext cx="4568190" cy="2663825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2000">
                <a:latin typeface="Calibri"/>
                <a:cs typeface="Calibri"/>
              </a:rPr>
              <a:t>Desarrollo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patrón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recién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nacido: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25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10">
                <a:latin typeface="Calibri"/>
                <a:cs typeface="Calibri"/>
              </a:rPr>
              <a:t>Holoquinético</a:t>
            </a:r>
            <a:endParaRPr sz="2000">
              <a:latin typeface="Calibri"/>
              <a:cs typeface="Calibri"/>
            </a:endParaRPr>
          </a:p>
          <a:p>
            <a:pPr marL="240665" marR="5080" indent="-228600">
              <a:lnSpc>
                <a:spcPts val="2160"/>
              </a:lnSpc>
              <a:spcBef>
                <a:spcPts val="54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2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</a:t>
            </a:r>
            <a:r>
              <a:rPr dirty="0" sz="2000" spc="2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patrón</a:t>
            </a:r>
            <a:r>
              <a:rPr dirty="0" sz="2000" spc="2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global</a:t>
            </a:r>
            <a:r>
              <a:rPr dirty="0" sz="2000" spc="29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2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diferenciación</a:t>
            </a:r>
            <a:r>
              <a:rPr dirty="0" sz="2000" spc="285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de </a:t>
            </a:r>
            <a:r>
              <a:rPr dirty="0" sz="2000" spc="-10">
                <a:latin typeface="Calibri"/>
                <a:cs typeface="Calibri"/>
              </a:rPr>
              <a:t>estructuras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corporales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229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Desarrollo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craneal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caudal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25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flexión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extensión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26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rotación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interna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rotación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externa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26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aducción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abducción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703947" y="1481160"/>
            <a:ext cx="4566920" cy="339153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240029" marR="5715" indent="-227965">
              <a:lnSpc>
                <a:spcPts val="2160"/>
              </a:lnSpc>
              <a:spcBef>
                <a:spcPts val="375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  <a:tab pos="1504315" algn="l"/>
                <a:tab pos="2551430" algn="l"/>
                <a:tab pos="3243580" algn="l"/>
                <a:tab pos="3642995" algn="l"/>
              </a:tabLst>
            </a:pPr>
            <a:r>
              <a:rPr dirty="0" sz="2000" spc="-10">
                <a:latin typeface="Calibri"/>
                <a:cs typeface="Calibri"/>
              </a:rPr>
              <a:t>Estabilidad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10">
                <a:latin typeface="Calibri"/>
                <a:cs typeface="Calibri"/>
              </a:rPr>
              <a:t>postural,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0">
                <a:latin typeface="Calibri"/>
                <a:cs typeface="Calibri"/>
              </a:rPr>
              <a:t>tanto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5">
                <a:latin typeface="Calibri"/>
                <a:cs typeface="Calibri"/>
              </a:rPr>
              <a:t>en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10">
                <a:latin typeface="Calibri"/>
                <a:cs typeface="Calibri"/>
              </a:rPr>
              <a:t>decúbito </a:t>
            </a:r>
            <a:r>
              <a:rPr dirty="0" sz="2000" spc="-10">
                <a:latin typeface="Calibri"/>
                <a:cs typeface="Calibri"/>
              </a:rPr>
              <a:t>	</a:t>
            </a:r>
            <a:r>
              <a:rPr dirty="0" sz="2000">
                <a:latin typeface="Calibri"/>
                <a:cs typeface="Calibri"/>
              </a:rPr>
              <a:t>dorsal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como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ventral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229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Simetría</a:t>
            </a:r>
            <a:r>
              <a:rPr dirty="0" sz="2000" spc="-8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corporal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254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Inicio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rotación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cervical</a:t>
            </a:r>
            <a:endParaRPr sz="2000">
              <a:latin typeface="Calibri"/>
              <a:cs typeface="Calibri"/>
            </a:endParaRPr>
          </a:p>
          <a:p>
            <a:pPr algn="just" marL="241300" marR="7620" indent="-228600">
              <a:lnSpc>
                <a:spcPts val="2160"/>
              </a:lnSpc>
              <a:spcBef>
                <a:spcPts val="535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2000">
                <a:latin typeface="Calibri"/>
                <a:cs typeface="Calibri"/>
              </a:rPr>
              <a:t>Centramiento</a:t>
            </a:r>
            <a:r>
              <a:rPr dirty="0" sz="2000" spc="37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articular,</a:t>
            </a:r>
            <a:r>
              <a:rPr dirty="0" sz="2000" spc="380">
                <a:latin typeface="Calibri"/>
                <a:cs typeface="Calibri"/>
              </a:rPr>
              <a:t>  </a:t>
            </a:r>
            <a:r>
              <a:rPr dirty="0" sz="2000" spc="-10">
                <a:latin typeface="Calibri"/>
                <a:cs typeface="Calibri"/>
              </a:rPr>
              <a:t>especialmente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hombros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caderas</a:t>
            </a:r>
            <a:endParaRPr sz="2000">
              <a:latin typeface="Calibri"/>
              <a:cs typeface="Calibri"/>
            </a:endParaRPr>
          </a:p>
          <a:p>
            <a:pPr algn="just" marL="240665" marR="5080" indent="-228600">
              <a:lnSpc>
                <a:spcPts val="2160"/>
              </a:lnSpc>
              <a:spcBef>
                <a:spcPts val="50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Enderezamiento</a:t>
            </a:r>
            <a:r>
              <a:rPr dirty="0" sz="2000" spc="39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39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39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cintura</a:t>
            </a:r>
            <a:r>
              <a:rPr dirty="0" sz="2000" spc="39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escapular </a:t>
            </a:r>
            <a:r>
              <a:rPr dirty="0" sz="2000">
                <a:latin typeface="Calibri"/>
                <a:cs typeface="Calibri"/>
              </a:rPr>
              <a:t>sobre</a:t>
            </a:r>
            <a:r>
              <a:rPr dirty="0" sz="2000" spc="13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14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antebrazos</a:t>
            </a:r>
            <a:r>
              <a:rPr dirty="0" sz="2000" spc="13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13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codos</a:t>
            </a:r>
            <a:r>
              <a:rPr dirty="0" sz="2000" spc="13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para</a:t>
            </a:r>
            <a:r>
              <a:rPr dirty="0" sz="2000" spc="140">
                <a:latin typeface="Calibri"/>
                <a:cs typeface="Calibri"/>
              </a:rPr>
              <a:t>  </a:t>
            </a:r>
            <a:r>
              <a:rPr dirty="0" sz="2000" spc="-25">
                <a:latin typeface="Calibri"/>
                <a:cs typeface="Calibri"/>
              </a:rPr>
              <a:t>la </a:t>
            </a:r>
            <a:r>
              <a:rPr dirty="0" sz="2000" spc="-10">
                <a:latin typeface="Calibri"/>
                <a:cs typeface="Calibri"/>
              </a:rPr>
              <a:t>orientación cefálica</a:t>
            </a:r>
            <a:endParaRPr sz="2000">
              <a:latin typeface="Calibri"/>
              <a:cs typeface="Calibri"/>
            </a:endParaRPr>
          </a:p>
          <a:p>
            <a:pPr algn="just" marL="240665" marR="5080" indent="-228600">
              <a:lnSpc>
                <a:spcPts val="2160"/>
              </a:lnSpc>
              <a:spcBef>
                <a:spcPts val="49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Coordinación</a:t>
            </a:r>
            <a:r>
              <a:rPr dirty="0" sz="2000" spc="395">
                <a:latin typeface="Calibri"/>
                <a:cs typeface="Calibri"/>
              </a:rPr>
              <a:t>  </a:t>
            </a:r>
            <a:r>
              <a:rPr dirty="0" sz="2000" spc="-10">
                <a:latin typeface="Calibri"/>
                <a:cs typeface="Calibri"/>
              </a:rPr>
              <a:t>mano-</a:t>
            </a:r>
            <a:r>
              <a:rPr dirty="0" sz="2000">
                <a:latin typeface="Calibri"/>
                <a:cs typeface="Calibri"/>
              </a:rPr>
              <a:t>mano,</a:t>
            </a:r>
            <a:r>
              <a:rPr dirty="0" sz="2000" spc="395">
                <a:latin typeface="Calibri"/>
                <a:cs typeface="Calibri"/>
              </a:rPr>
              <a:t>  </a:t>
            </a:r>
            <a:r>
              <a:rPr dirty="0" sz="2000" spc="-10">
                <a:latin typeface="Calibri"/>
                <a:cs typeface="Calibri"/>
              </a:rPr>
              <a:t>ojos-mano- </a:t>
            </a:r>
            <a:r>
              <a:rPr dirty="0" sz="2000" spc="-20">
                <a:latin typeface="Calibri"/>
                <a:cs typeface="Calibri"/>
              </a:rPr>
              <a:t>boca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2980" y="4940807"/>
            <a:ext cx="2621279" cy="174345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13047" y="4911852"/>
            <a:ext cx="2666999" cy="177241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16795" y="5009388"/>
            <a:ext cx="2574034" cy="1669605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688836" y="4927091"/>
            <a:ext cx="2619755" cy="1743455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5740653" y="3091942"/>
            <a:ext cx="589280" cy="442595"/>
            <a:chOff x="5740653" y="3091942"/>
            <a:chExt cx="589280" cy="442595"/>
          </a:xfrm>
        </p:grpSpPr>
        <p:sp>
          <p:nvSpPr>
            <p:cNvPr id="11" name="object 11" descr=""/>
            <p:cNvSpPr/>
            <p:nvPr/>
          </p:nvSpPr>
          <p:spPr>
            <a:xfrm>
              <a:off x="5747003" y="3098292"/>
              <a:ext cx="576580" cy="429895"/>
            </a:xfrm>
            <a:custGeom>
              <a:avLst/>
              <a:gdLst/>
              <a:ahLst/>
              <a:cxnLst/>
              <a:rect l="l" t="t" r="r" b="b"/>
              <a:pathLst>
                <a:path w="576579" h="429895">
                  <a:moveTo>
                    <a:pt x="361188" y="0"/>
                  </a:moveTo>
                  <a:lnTo>
                    <a:pt x="361188" y="107441"/>
                  </a:lnTo>
                  <a:lnTo>
                    <a:pt x="0" y="107441"/>
                  </a:lnTo>
                  <a:lnTo>
                    <a:pt x="0" y="322325"/>
                  </a:lnTo>
                  <a:lnTo>
                    <a:pt x="361188" y="322325"/>
                  </a:lnTo>
                  <a:lnTo>
                    <a:pt x="361188" y="429767"/>
                  </a:lnTo>
                  <a:lnTo>
                    <a:pt x="576072" y="214883"/>
                  </a:lnTo>
                  <a:lnTo>
                    <a:pt x="361188" y="0"/>
                  </a:lnTo>
                  <a:close/>
                </a:path>
              </a:pathLst>
            </a:custGeom>
            <a:solidFill>
              <a:srgbClr val="FF33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747003" y="3098292"/>
              <a:ext cx="576580" cy="429895"/>
            </a:xfrm>
            <a:custGeom>
              <a:avLst/>
              <a:gdLst/>
              <a:ahLst/>
              <a:cxnLst/>
              <a:rect l="l" t="t" r="r" b="b"/>
              <a:pathLst>
                <a:path w="576579" h="429895">
                  <a:moveTo>
                    <a:pt x="0" y="107441"/>
                  </a:moveTo>
                  <a:lnTo>
                    <a:pt x="361188" y="107441"/>
                  </a:lnTo>
                  <a:lnTo>
                    <a:pt x="361188" y="0"/>
                  </a:lnTo>
                  <a:lnTo>
                    <a:pt x="576072" y="214883"/>
                  </a:lnTo>
                  <a:lnTo>
                    <a:pt x="361188" y="429767"/>
                  </a:lnTo>
                  <a:lnTo>
                    <a:pt x="361188" y="322325"/>
                  </a:lnTo>
                  <a:lnTo>
                    <a:pt x="0" y="322325"/>
                  </a:lnTo>
                  <a:lnTo>
                    <a:pt x="0" y="107441"/>
                  </a:lnTo>
                  <a:close/>
                </a:path>
              </a:pathLst>
            </a:custGeom>
            <a:ln w="12700">
              <a:solidFill>
                <a:srgbClr val="CC009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3395" y="580644"/>
            <a:ext cx="2075687" cy="10088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43271" y="684498"/>
            <a:ext cx="150495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3</a:t>
            </a:r>
            <a:r>
              <a:rPr dirty="0" spc="-70"/>
              <a:t> </a:t>
            </a:r>
            <a:r>
              <a:rPr dirty="0" spc="-10"/>
              <a:t>meses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44167" y="2133612"/>
            <a:ext cx="4700003" cy="3111995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84035" y="2133600"/>
            <a:ext cx="4751831" cy="3084575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4099314" y="6378599"/>
            <a:ext cx="46469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3679" y="332244"/>
            <a:ext cx="6678155" cy="10088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9331" rIns="0" bIns="0" rtlCol="0" vert="horz">
            <a:spAutoFit/>
          </a:bodyPr>
          <a:lstStyle/>
          <a:p>
            <a:pPr marL="213868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Ontogénesis</a:t>
            </a:r>
            <a:r>
              <a:rPr dirty="0" spc="-150"/>
              <a:t> </a:t>
            </a:r>
            <a:r>
              <a:rPr dirty="0" spc="-40"/>
              <a:t>postural</a:t>
            </a:r>
            <a:r>
              <a:rPr dirty="0" spc="-130"/>
              <a:t> </a:t>
            </a:r>
            <a:r>
              <a:rPr dirty="0"/>
              <a:t>2º</a:t>
            </a:r>
            <a:r>
              <a:rPr dirty="0" spc="-130"/>
              <a:t> </a:t>
            </a:r>
            <a:r>
              <a:rPr dirty="0" spc="-10"/>
              <a:t>trimestre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799292" y="1389666"/>
            <a:ext cx="4566285" cy="3169920"/>
          </a:xfrm>
          <a:prstGeom prst="rect">
            <a:avLst/>
          </a:prstGeom>
        </p:spPr>
        <p:txBody>
          <a:bodyPr wrap="square" lIns="0" tIns="4572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360"/>
              </a:spcBef>
            </a:pPr>
            <a:r>
              <a:rPr dirty="0" sz="2000">
                <a:latin typeface="Calibri"/>
                <a:cs typeface="Calibri"/>
              </a:rPr>
              <a:t>Inicio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rotación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columna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dorsal</a:t>
            </a:r>
            <a:endParaRPr sz="2000">
              <a:latin typeface="Calibri"/>
              <a:cs typeface="Calibri"/>
            </a:endParaRPr>
          </a:p>
          <a:p>
            <a:pPr algn="just" marL="697865" marR="6350" indent="-228600">
              <a:lnSpc>
                <a:spcPts val="2160"/>
              </a:lnSpc>
              <a:spcBef>
                <a:spcPts val="540"/>
              </a:spcBef>
              <a:buClr>
                <a:srgbClr val="FF3399"/>
              </a:buClr>
              <a:buFont typeface="Wingdings"/>
              <a:buChar char=""/>
              <a:tabLst>
                <a:tab pos="697865" algn="l"/>
              </a:tabLst>
            </a:pPr>
            <a:r>
              <a:rPr dirty="0" sz="2000">
                <a:latin typeface="Calibri"/>
                <a:cs typeface="Calibri"/>
              </a:rPr>
              <a:t>Diferenciación</a:t>
            </a:r>
            <a:r>
              <a:rPr dirty="0" sz="2000" spc="285">
                <a:latin typeface="Calibri"/>
                <a:cs typeface="Calibri"/>
              </a:rPr>
              <a:t>   </a:t>
            </a:r>
            <a:r>
              <a:rPr dirty="0" sz="2000">
                <a:latin typeface="Calibri"/>
                <a:cs typeface="Calibri"/>
              </a:rPr>
              <a:t>funcional</a:t>
            </a:r>
            <a:r>
              <a:rPr dirty="0" sz="2000" spc="280">
                <a:latin typeface="Calibri"/>
                <a:cs typeface="Calibri"/>
              </a:rPr>
              <a:t>  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280">
                <a:latin typeface="Calibri"/>
                <a:cs typeface="Calibri"/>
              </a:rPr>
              <a:t>   </a:t>
            </a:r>
            <a:r>
              <a:rPr dirty="0" sz="2000" spc="-25">
                <a:latin typeface="Calibri"/>
                <a:cs typeface="Calibri"/>
              </a:rPr>
              <a:t>las </a:t>
            </a:r>
            <a:r>
              <a:rPr dirty="0" sz="2000" spc="-10">
                <a:latin typeface="Calibri"/>
                <a:cs typeface="Calibri"/>
              </a:rPr>
              <a:t>extremidades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superiores</a:t>
            </a:r>
            <a:endParaRPr sz="2000">
              <a:latin typeface="Calibri"/>
              <a:cs typeface="Calibri"/>
            </a:endParaRPr>
          </a:p>
          <a:p>
            <a:pPr algn="just" lvl="1" marL="1155065" marR="5080" indent="-228600">
              <a:lnSpc>
                <a:spcPts val="1939"/>
              </a:lnSpc>
              <a:spcBef>
                <a:spcPts val="509"/>
              </a:spcBef>
              <a:buClr>
                <a:srgbClr val="FF3399"/>
              </a:buClr>
              <a:buFont typeface="Wingdings"/>
              <a:buChar char=""/>
              <a:tabLst>
                <a:tab pos="1155065" algn="l"/>
              </a:tabLst>
            </a:pP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DP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mayor</a:t>
            </a:r>
            <a:r>
              <a:rPr dirty="0" sz="1800" spc="-10">
                <a:latin typeface="Calibri"/>
                <a:cs typeface="Calibri"/>
              </a:rPr>
              <a:t> enderezamiento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 spc="-25">
                <a:latin typeface="Calibri"/>
                <a:cs typeface="Calibri"/>
              </a:rPr>
              <a:t>del </a:t>
            </a:r>
            <a:r>
              <a:rPr dirty="0" sz="1800">
                <a:latin typeface="Calibri"/>
                <a:cs typeface="Calibri"/>
              </a:rPr>
              <a:t>tronco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hacia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vertical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inicio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25">
                <a:latin typeface="Calibri"/>
                <a:cs typeface="Calibri"/>
              </a:rPr>
              <a:t>del </a:t>
            </a:r>
            <a:r>
              <a:rPr dirty="0" sz="1800" spc="-10">
                <a:latin typeface="Calibri"/>
                <a:cs typeface="Calibri"/>
              </a:rPr>
              <a:t>desplazamiento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45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los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apoyos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hacia </a:t>
            </a:r>
            <a:r>
              <a:rPr dirty="0" sz="1800">
                <a:latin typeface="Calibri"/>
                <a:cs typeface="Calibri"/>
              </a:rPr>
              <a:t>un</a:t>
            </a:r>
            <a:r>
              <a:rPr dirty="0" sz="1800" spc="409">
                <a:latin typeface="Calibri"/>
                <a:cs typeface="Calibri"/>
              </a:rPr>
              <a:t>  </a:t>
            </a:r>
            <a:r>
              <a:rPr dirty="0" sz="1800">
                <a:latin typeface="Calibri"/>
                <a:cs typeface="Calibri"/>
              </a:rPr>
              <a:t>hemicuerpo</a:t>
            </a:r>
            <a:r>
              <a:rPr dirty="0" sz="1800" spc="409">
                <a:latin typeface="Calibri"/>
                <a:cs typeface="Calibri"/>
              </a:rPr>
              <a:t>  </a:t>
            </a:r>
            <a:r>
              <a:rPr dirty="0" sz="1800">
                <a:latin typeface="Calibri"/>
                <a:cs typeface="Calibri"/>
              </a:rPr>
              <a:t>para</a:t>
            </a:r>
            <a:r>
              <a:rPr dirty="0" sz="1800" spc="409">
                <a:latin typeface="Calibri"/>
                <a:cs typeface="Calibri"/>
              </a:rPr>
              <a:t>  </a:t>
            </a:r>
            <a:r>
              <a:rPr dirty="0" sz="1800">
                <a:latin typeface="Calibri"/>
                <a:cs typeface="Calibri"/>
              </a:rPr>
              <a:t>liberar</a:t>
            </a:r>
            <a:r>
              <a:rPr dirty="0" sz="1800" spc="409">
                <a:latin typeface="Calibri"/>
                <a:cs typeface="Calibri"/>
              </a:rPr>
              <a:t>  </a:t>
            </a:r>
            <a:r>
              <a:rPr dirty="0" sz="1800" spc="-25">
                <a:latin typeface="Calibri"/>
                <a:cs typeface="Calibri"/>
              </a:rPr>
              <a:t>la </a:t>
            </a:r>
            <a:r>
              <a:rPr dirty="0" sz="1800">
                <a:latin typeface="Calibri"/>
                <a:cs typeface="Calibri"/>
              </a:rPr>
              <a:t>extremidad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superior del otro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para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25">
                <a:latin typeface="Calibri"/>
                <a:cs typeface="Calibri"/>
              </a:rPr>
              <a:t>la </a:t>
            </a:r>
            <a:r>
              <a:rPr dirty="0" sz="1800">
                <a:latin typeface="Calibri"/>
                <a:cs typeface="Calibri"/>
              </a:rPr>
              <a:t>prensión</a:t>
            </a:r>
            <a:r>
              <a:rPr dirty="0" sz="1800" spc="-6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(4,5</a:t>
            </a:r>
            <a:r>
              <a:rPr dirty="0" sz="1800" spc="-5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meses)</a:t>
            </a:r>
            <a:endParaRPr sz="1800">
              <a:latin typeface="Calibri"/>
              <a:cs typeface="Calibri"/>
            </a:endParaRPr>
          </a:p>
          <a:p>
            <a:pPr algn="r" lvl="1" marL="227965" marR="1349375" indent="-227965">
              <a:lnSpc>
                <a:spcPct val="100000"/>
              </a:lnSpc>
              <a:spcBef>
                <a:spcPts val="270"/>
              </a:spcBef>
              <a:buClr>
                <a:srgbClr val="FF3399"/>
              </a:buClr>
              <a:buFont typeface="Wingdings"/>
              <a:buChar char=""/>
              <a:tabLst>
                <a:tab pos="227965" algn="l"/>
              </a:tabLst>
            </a:pP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DS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inicio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del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volteo</a:t>
            </a:r>
            <a:endParaRPr sz="1800">
              <a:latin typeface="Calibri"/>
              <a:cs typeface="Calibri"/>
            </a:endParaRPr>
          </a:p>
          <a:p>
            <a:pPr algn="r" marL="227965" marR="1292225" indent="-227965">
              <a:lnSpc>
                <a:spcPct val="100000"/>
              </a:lnSpc>
              <a:spcBef>
                <a:spcPts val="254"/>
              </a:spcBef>
              <a:buClr>
                <a:srgbClr val="FF3399"/>
              </a:buClr>
              <a:buFont typeface="Wingdings"/>
              <a:buChar char=""/>
              <a:tabLst>
                <a:tab pos="227965" algn="l"/>
              </a:tabLst>
            </a:pPr>
            <a:r>
              <a:rPr dirty="0" sz="2000">
                <a:latin typeface="Calibri"/>
                <a:cs typeface="Calibri"/>
              </a:rPr>
              <a:t>Inicio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manipulación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3316" y="5017008"/>
            <a:ext cx="2456687" cy="144779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82868" y="4972811"/>
            <a:ext cx="2592323" cy="1473707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5740653" y="3091942"/>
            <a:ext cx="589280" cy="442595"/>
            <a:chOff x="5740653" y="3091942"/>
            <a:chExt cx="589280" cy="442595"/>
          </a:xfrm>
        </p:grpSpPr>
        <p:sp>
          <p:nvSpPr>
            <p:cNvPr id="8" name="object 8" descr=""/>
            <p:cNvSpPr/>
            <p:nvPr/>
          </p:nvSpPr>
          <p:spPr>
            <a:xfrm>
              <a:off x="5747003" y="3098292"/>
              <a:ext cx="576580" cy="429895"/>
            </a:xfrm>
            <a:custGeom>
              <a:avLst/>
              <a:gdLst/>
              <a:ahLst/>
              <a:cxnLst/>
              <a:rect l="l" t="t" r="r" b="b"/>
              <a:pathLst>
                <a:path w="576579" h="429895">
                  <a:moveTo>
                    <a:pt x="361188" y="0"/>
                  </a:moveTo>
                  <a:lnTo>
                    <a:pt x="361188" y="107441"/>
                  </a:lnTo>
                  <a:lnTo>
                    <a:pt x="0" y="107441"/>
                  </a:lnTo>
                  <a:lnTo>
                    <a:pt x="0" y="322325"/>
                  </a:lnTo>
                  <a:lnTo>
                    <a:pt x="361188" y="322325"/>
                  </a:lnTo>
                  <a:lnTo>
                    <a:pt x="361188" y="429767"/>
                  </a:lnTo>
                  <a:lnTo>
                    <a:pt x="576072" y="214883"/>
                  </a:lnTo>
                  <a:lnTo>
                    <a:pt x="361188" y="0"/>
                  </a:lnTo>
                  <a:close/>
                </a:path>
              </a:pathLst>
            </a:custGeom>
            <a:solidFill>
              <a:srgbClr val="FF33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747003" y="3098292"/>
              <a:ext cx="576580" cy="429895"/>
            </a:xfrm>
            <a:custGeom>
              <a:avLst/>
              <a:gdLst/>
              <a:ahLst/>
              <a:cxnLst/>
              <a:rect l="l" t="t" r="r" b="b"/>
              <a:pathLst>
                <a:path w="576579" h="429895">
                  <a:moveTo>
                    <a:pt x="0" y="107441"/>
                  </a:moveTo>
                  <a:lnTo>
                    <a:pt x="361188" y="107441"/>
                  </a:lnTo>
                  <a:lnTo>
                    <a:pt x="361188" y="0"/>
                  </a:lnTo>
                  <a:lnTo>
                    <a:pt x="576072" y="214883"/>
                  </a:lnTo>
                  <a:lnTo>
                    <a:pt x="361188" y="429767"/>
                  </a:lnTo>
                  <a:lnTo>
                    <a:pt x="361188" y="322325"/>
                  </a:lnTo>
                  <a:lnTo>
                    <a:pt x="0" y="322325"/>
                  </a:lnTo>
                  <a:lnTo>
                    <a:pt x="0" y="107441"/>
                  </a:lnTo>
                  <a:close/>
                </a:path>
              </a:pathLst>
            </a:custGeom>
            <a:ln w="12700">
              <a:solidFill>
                <a:srgbClr val="CC009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192769" y="4785359"/>
            <a:ext cx="2465830" cy="1848611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7013658" y="1464702"/>
            <a:ext cx="4567555" cy="2939415"/>
          </a:xfrm>
          <a:prstGeom prst="rect">
            <a:avLst/>
          </a:prstGeom>
        </p:spPr>
        <p:txBody>
          <a:bodyPr wrap="square" lIns="0" tIns="4572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36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10">
                <a:latin typeface="Calibri"/>
                <a:cs typeface="Calibri"/>
              </a:rPr>
              <a:t>Volteo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supino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prono</a:t>
            </a:r>
            <a:endParaRPr sz="2000">
              <a:latin typeface="Calibri"/>
              <a:cs typeface="Calibri"/>
            </a:endParaRPr>
          </a:p>
          <a:p>
            <a:pPr marL="240665" marR="5080" indent="-228600">
              <a:lnSpc>
                <a:spcPts val="2160"/>
              </a:lnSpc>
              <a:spcBef>
                <a:spcPts val="54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  <a:tab pos="1815464" algn="l"/>
                <a:tab pos="2644140" algn="l"/>
                <a:tab pos="3820795" algn="l"/>
              </a:tabLst>
            </a:pPr>
            <a:r>
              <a:rPr dirty="0" sz="2000" spc="-10">
                <a:latin typeface="Calibri"/>
                <a:cs typeface="Calibri"/>
              </a:rPr>
              <a:t>Extensión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5">
                <a:latin typeface="Calibri"/>
                <a:cs typeface="Calibri"/>
              </a:rPr>
              <a:t>de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0">
                <a:latin typeface="Calibri"/>
                <a:cs typeface="Calibri"/>
              </a:rPr>
              <a:t>codos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0">
                <a:latin typeface="Calibri"/>
                <a:cs typeface="Calibri"/>
              </a:rPr>
              <a:t>(mayor </a:t>
            </a:r>
            <a:r>
              <a:rPr dirty="0" sz="2000" spc="-10">
                <a:latin typeface="Calibri"/>
                <a:cs typeface="Calibri"/>
              </a:rPr>
              <a:t>enderezamiento)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219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10">
                <a:latin typeface="Calibri"/>
                <a:cs typeface="Calibri"/>
              </a:rPr>
              <a:t>Apertura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manos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26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Flexión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dorsal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radial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muñeca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26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supinación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antebrazo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pies</a:t>
            </a:r>
            <a:endParaRPr sz="2000">
              <a:latin typeface="Calibri"/>
              <a:cs typeface="Calibri"/>
            </a:endParaRPr>
          </a:p>
          <a:p>
            <a:pPr marL="240665" marR="8890" indent="-228600">
              <a:lnSpc>
                <a:spcPts val="2160"/>
              </a:lnSpc>
              <a:spcBef>
                <a:spcPts val="52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  <a:tab pos="1665605" algn="l"/>
                <a:tab pos="2118360" algn="l"/>
                <a:tab pos="2922905" algn="l"/>
                <a:tab pos="3482340" algn="l"/>
                <a:tab pos="3976370" algn="l"/>
                <a:tab pos="4371340" algn="l"/>
              </a:tabLst>
            </a:pPr>
            <a:r>
              <a:rPr dirty="0" sz="2000" spc="-10">
                <a:latin typeface="Calibri"/>
                <a:cs typeface="Calibri"/>
              </a:rPr>
              <a:t>Seguimiento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5">
                <a:latin typeface="Calibri"/>
                <a:cs typeface="Calibri"/>
              </a:rPr>
              <a:t>del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10">
                <a:latin typeface="Calibri"/>
                <a:cs typeface="Calibri"/>
              </a:rPr>
              <a:t>objeto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5">
                <a:latin typeface="Calibri"/>
                <a:cs typeface="Calibri"/>
              </a:rPr>
              <a:t>más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0">
                <a:latin typeface="Calibri"/>
                <a:cs typeface="Calibri"/>
              </a:rPr>
              <a:t>allá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5">
                <a:latin typeface="Calibri"/>
                <a:cs typeface="Calibri"/>
              </a:rPr>
              <a:t>de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5">
                <a:latin typeface="Calibri"/>
                <a:cs typeface="Calibri"/>
              </a:rPr>
              <a:t>la </a:t>
            </a:r>
            <a:r>
              <a:rPr dirty="0" sz="2000">
                <a:latin typeface="Calibri"/>
                <a:cs typeface="Calibri"/>
              </a:rPr>
              <a:t>línea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media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229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10">
                <a:latin typeface="Calibri"/>
                <a:cs typeface="Calibri"/>
              </a:rPr>
              <a:t>Patrón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manos-</a:t>
            </a:r>
            <a:r>
              <a:rPr dirty="0" sz="2000" spc="-20">
                <a:latin typeface="Calibri"/>
                <a:cs typeface="Calibri"/>
              </a:rPr>
              <a:t>pies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12" name="object 12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503676" y="4710684"/>
            <a:ext cx="2414015" cy="199643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76068" y="1328043"/>
            <a:ext cx="10301605" cy="3361690"/>
          </a:xfrm>
          <a:prstGeom prst="rect">
            <a:avLst/>
          </a:prstGeom>
        </p:spPr>
        <p:txBody>
          <a:bodyPr wrap="square" lIns="0" tIns="45720" rIns="0" bIns="0" rtlCol="0" vert="horz">
            <a:spAutoFit/>
          </a:bodyPr>
          <a:lstStyle/>
          <a:p>
            <a:pPr algn="just" marL="240665" indent="-227965">
              <a:lnSpc>
                <a:spcPct val="100000"/>
              </a:lnSpc>
              <a:spcBef>
                <a:spcPts val="36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Extensión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axial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columna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lumbar</a:t>
            </a:r>
            <a:endParaRPr sz="2000">
              <a:latin typeface="Calibri"/>
              <a:cs typeface="Calibri"/>
            </a:endParaRPr>
          </a:p>
          <a:p>
            <a:pPr algn="just" marL="240029" marR="5715" indent="-227965">
              <a:lnSpc>
                <a:spcPts val="2160"/>
              </a:lnSpc>
              <a:spcBef>
                <a:spcPts val="540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3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capacidad</a:t>
            </a:r>
            <a:r>
              <a:rPr dirty="0" sz="2000" spc="3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3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niño</a:t>
            </a:r>
            <a:r>
              <a:rPr dirty="0" sz="2000" spc="3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para</a:t>
            </a:r>
            <a:r>
              <a:rPr dirty="0" sz="2000" spc="3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girar</a:t>
            </a:r>
            <a:r>
              <a:rPr dirty="0" sz="2000" spc="3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3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tronco</a:t>
            </a:r>
            <a:r>
              <a:rPr dirty="0" sz="2000" spc="3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3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función</a:t>
            </a:r>
            <a:r>
              <a:rPr dirty="0" sz="2000" spc="3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3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3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orientación</a:t>
            </a:r>
            <a:r>
              <a:rPr dirty="0" sz="2000" spc="3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3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3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cabeza</a:t>
            </a:r>
            <a:r>
              <a:rPr dirty="0" sz="2000" spc="3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3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380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la </a:t>
            </a:r>
            <a:r>
              <a:rPr dirty="0" sz="2000" spc="-25">
                <a:latin typeface="Calibri"/>
                <a:cs typeface="Calibri"/>
              </a:rPr>
              <a:t>	</a:t>
            </a:r>
            <a:r>
              <a:rPr dirty="0" sz="2000">
                <a:latin typeface="Calibri"/>
                <a:cs typeface="Calibri"/>
              </a:rPr>
              <a:t>superficie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apoyo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ocurre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aproximadamente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6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8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meses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vida,</a:t>
            </a:r>
            <a:r>
              <a:rPr dirty="0" sz="2000" spc="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coincidiendo</a:t>
            </a:r>
            <a:r>
              <a:rPr dirty="0" sz="2000" spc="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la </a:t>
            </a:r>
            <a:r>
              <a:rPr dirty="0" sz="2000" spc="-25">
                <a:latin typeface="Calibri"/>
                <a:cs typeface="Calibri"/>
              </a:rPr>
              <a:t>	</a:t>
            </a:r>
            <a:r>
              <a:rPr dirty="0" sz="2000">
                <a:latin typeface="Calibri"/>
                <a:cs typeface="Calibri"/>
              </a:rPr>
              <a:t>capacidad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mantener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CP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posición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decúbito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lateral</a:t>
            </a:r>
            <a:endParaRPr sz="2000">
              <a:latin typeface="Calibri"/>
              <a:cs typeface="Calibri"/>
            </a:endParaRPr>
          </a:p>
          <a:p>
            <a:pPr algn="just" marL="240665" marR="5080" indent="-228600">
              <a:lnSpc>
                <a:spcPts val="2160"/>
              </a:lnSpc>
              <a:spcBef>
                <a:spcPts val="49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postura</a:t>
            </a:r>
            <a:r>
              <a:rPr dirty="0" sz="2000" spc="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cabeza</a:t>
            </a:r>
            <a:r>
              <a:rPr dirty="0" sz="2000" spc="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sostenida</a:t>
            </a:r>
            <a:r>
              <a:rPr dirty="0" sz="2000" spc="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contra</a:t>
            </a:r>
            <a:r>
              <a:rPr dirty="0" sz="2000" spc="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gravedad</a:t>
            </a:r>
            <a:r>
              <a:rPr dirty="0" sz="2000" spc="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plano</a:t>
            </a:r>
            <a:r>
              <a:rPr dirty="0" sz="2000" spc="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frontal,</a:t>
            </a:r>
            <a:r>
              <a:rPr dirty="0" sz="2000" spc="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fuera</a:t>
            </a:r>
            <a:r>
              <a:rPr dirty="0" sz="2000" spc="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8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base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4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apoyo,</a:t>
            </a:r>
            <a:r>
              <a:rPr dirty="0" sz="2000" spc="49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junto</a:t>
            </a:r>
            <a:r>
              <a:rPr dirty="0" sz="2000" spc="4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</a:t>
            </a:r>
            <a:r>
              <a:rPr dirty="0" sz="2000" spc="49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484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mecanismos</a:t>
            </a:r>
            <a:r>
              <a:rPr dirty="0" sz="2000" spc="4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ya</a:t>
            </a:r>
            <a:r>
              <a:rPr dirty="0" sz="2000" spc="2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desarrollados</a:t>
            </a:r>
            <a:r>
              <a:rPr dirty="0" sz="2000" spc="49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484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enderezamiento,</a:t>
            </a:r>
            <a:r>
              <a:rPr dirty="0" sz="2000" spc="484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49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484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distintos </a:t>
            </a:r>
            <a:r>
              <a:rPr dirty="0" sz="2000">
                <a:latin typeface="Calibri"/>
                <a:cs typeface="Calibri"/>
              </a:rPr>
              <a:t>decúbitos,</a:t>
            </a:r>
            <a:r>
              <a:rPr dirty="0" sz="2000" spc="4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dan</a:t>
            </a:r>
            <a:r>
              <a:rPr dirty="0" sz="2000" spc="5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lugar</a:t>
            </a:r>
            <a:r>
              <a:rPr dirty="0" sz="2000" spc="4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al</a:t>
            </a:r>
            <a:r>
              <a:rPr dirty="0" sz="2000" spc="4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comienzo</a:t>
            </a:r>
            <a:r>
              <a:rPr dirty="0" sz="2000" spc="4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4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5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verticalización</a:t>
            </a:r>
            <a:r>
              <a:rPr dirty="0" sz="2000" spc="4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que</a:t>
            </a:r>
            <a:r>
              <a:rPr dirty="0" sz="2000" spc="4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finalizará</a:t>
            </a:r>
            <a:r>
              <a:rPr dirty="0" sz="2000" spc="5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con</a:t>
            </a:r>
            <a:r>
              <a:rPr dirty="0" sz="2000" spc="4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45">
                <a:latin typeface="Calibri"/>
                <a:cs typeface="Calibri"/>
              </a:rPr>
              <a:t>  </a:t>
            </a:r>
            <a:r>
              <a:rPr dirty="0" sz="2000" spc="-10">
                <a:latin typeface="Calibri"/>
                <a:cs typeface="Calibri"/>
              </a:rPr>
              <a:t>bipedestación, </a:t>
            </a:r>
            <a:r>
              <a:rPr dirty="0" sz="2000">
                <a:latin typeface="Calibri"/>
                <a:cs typeface="Calibri"/>
              </a:rPr>
              <a:t>pasando</a:t>
            </a:r>
            <a:r>
              <a:rPr dirty="0" sz="2000" spc="18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por</a:t>
            </a:r>
            <a:r>
              <a:rPr dirty="0" sz="2000" spc="18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19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siguientes</a:t>
            </a:r>
            <a:r>
              <a:rPr dirty="0" sz="2000" spc="19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hitos</a:t>
            </a:r>
            <a:r>
              <a:rPr dirty="0" sz="2000" spc="19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motores:</a:t>
            </a:r>
            <a:r>
              <a:rPr dirty="0" sz="2000" spc="19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sedestación</a:t>
            </a:r>
            <a:r>
              <a:rPr dirty="0" sz="2000" spc="19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oblicua,</a:t>
            </a:r>
            <a:r>
              <a:rPr dirty="0" sz="2000" spc="190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sedestación</a:t>
            </a:r>
            <a:r>
              <a:rPr dirty="0" sz="2000" spc="195">
                <a:latin typeface="Calibri"/>
                <a:cs typeface="Calibri"/>
              </a:rPr>
              <a:t>  </a:t>
            </a:r>
            <a:r>
              <a:rPr dirty="0" sz="2000" spc="-10">
                <a:latin typeface="Calibri"/>
                <a:cs typeface="Calibri"/>
              </a:rPr>
              <a:t>biisquiática, </a:t>
            </a:r>
            <a:r>
              <a:rPr dirty="0" sz="2000">
                <a:latin typeface="Calibri"/>
                <a:cs typeface="Calibri"/>
              </a:rPr>
              <a:t>cuadrupedia,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gateo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posición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caballero</a:t>
            </a:r>
            <a:endParaRPr sz="2000">
              <a:latin typeface="Calibri"/>
              <a:cs typeface="Calibri"/>
            </a:endParaRPr>
          </a:p>
          <a:p>
            <a:pPr algn="just" marL="240665" indent="-227965">
              <a:lnSpc>
                <a:spcPct val="100000"/>
              </a:lnSpc>
              <a:spcBef>
                <a:spcPts val="229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10">
                <a:latin typeface="Calibri"/>
                <a:cs typeface="Calibri"/>
              </a:rPr>
              <a:t>Volteo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prono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supino</a:t>
            </a:r>
            <a:endParaRPr sz="2000">
              <a:latin typeface="Calibri"/>
              <a:cs typeface="Calibri"/>
            </a:endParaRPr>
          </a:p>
          <a:p>
            <a:pPr algn="just" marL="240665" indent="-227965">
              <a:lnSpc>
                <a:spcPct val="100000"/>
              </a:lnSpc>
              <a:spcBef>
                <a:spcPts val="26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Desarrollo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pinza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tenaza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3679" y="332244"/>
            <a:ext cx="6678155" cy="100887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9331" rIns="0" bIns="0" rtlCol="0" vert="horz">
            <a:spAutoFit/>
          </a:bodyPr>
          <a:lstStyle/>
          <a:p>
            <a:pPr marL="213868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Ontogénesis</a:t>
            </a:r>
            <a:r>
              <a:rPr dirty="0" spc="-150"/>
              <a:t> </a:t>
            </a:r>
            <a:r>
              <a:rPr dirty="0" spc="-40"/>
              <a:t>postural</a:t>
            </a:r>
            <a:r>
              <a:rPr dirty="0" spc="-130"/>
              <a:t> </a:t>
            </a:r>
            <a:r>
              <a:rPr dirty="0"/>
              <a:t>3º</a:t>
            </a:r>
            <a:r>
              <a:rPr dirty="0" spc="-130"/>
              <a:t> </a:t>
            </a:r>
            <a:r>
              <a:rPr dirty="0" spc="-10"/>
              <a:t>trimestre</a:t>
            </a: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52431" y="5288279"/>
            <a:ext cx="1981800" cy="1344167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67784" y="4820411"/>
            <a:ext cx="2142731" cy="1971738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79259" y="5017374"/>
            <a:ext cx="1448436" cy="1805573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815328" y="5035296"/>
            <a:ext cx="2456687" cy="1597151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4404" y="4820411"/>
            <a:ext cx="2228927" cy="192481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2155" y="580644"/>
            <a:ext cx="6678167" cy="10088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213741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Ontogénesis</a:t>
            </a:r>
            <a:r>
              <a:rPr dirty="0" spc="-150"/>
              <a:t> </a:t>
            </a:r>
            <a:r>
              <a:rPr dirty="0" spc="-40"/>
              <a:t>postural</a:t>
            </a:r>
            <a:r>
              <a:rPr dirty="0" spc="-130"/>
              <a:t> </a:t>
            </a:r>
            <a:r>
              <a:rPr dirty="0"/>
              <a:t>4º</a:t>
            </a:r>
            <a:r>
              <a:rPr dirty="0" spc="-130"/>
              <a:t> </a:t>
            </a:r>
            <a:r>
              <a:rPr dirty="0" spc="-10"/>
              <a:t>trimestre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614625" y="1721910"/>
            <a:ext cx="9227820" cy="2219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 indent="208279">
              <a:lnSpc>
                <a:spcPct val="100000"/>
              </a:lnSpc>
              <a:spcBef>
                <a:spcPts val="100"/>
              </a:spcBef>
              <a:buClr>
                <a:srgbClr val="FF3399"/>
              </a:buClr>
              <a:buFont typeface="Wingdings"/>
              <a:buChar char=""/>
              <a:tabLst>
                <a:tab pos="220979" algn="l"/>
              </a:tabLst>
            </a:pPr>
            <a:r>
              <a:rPr dirty="0" sz="2400">
                <a:latin typeface="Calibri"/>
                <a:cs typeface="Calibri"/>
              </a:rPr>
              <a:t>Previo</a:t>
            </a:r>
            <a:r>
              <a:rPr dirty="0" sz="2400" spc="1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1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1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posición</a:t>
            </a:r>
            <a:r>
              <a:rPr dirty="0" sz="2400" spc="1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1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bipedestación</a:t>
            </a:r>
            <a:r>
              <a:rPr dirty="0" sz="2400" spc="1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estática</a:t>
            </a:r>
            <a:r>
              <a:rPr dirty="0" sz="2400" spc="1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sin</a:t>
            </a:r>
            <a:r>
              <a:rPr dirty="0" sz="2400" spc="1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apoyo</a:t>
            </a:r>
            <a:r>
              <a:rPr dirty="0" sz="2400" spc="1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1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marcha</a:t>
            </a:r>
            <a:r>
              <a:rPr dirty="0" sz="2400" spc="1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libre, </a:t>
            </a:r>
            <a:r>
              <a:rPr dirty="0" sz="2400">
                <a:latin typeface="Calibri"/>
                <a:cs typeface="Calibri"/>
              </a:rPr>
              <a:t>los</a:t>
            </a:r>
            <a:r>
              <a:rPr dirty="0" sz="2400" spc="18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niños,</a:t>
            </a:r>
            <a:r>
              <a:rPr dirty="0" sz="2400" spc="19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experimentan</a:t>
            </a:r>
            <a:r>
              <a:rPr dirty="0" sz="2400" spc="19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18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transferencia</a:t>
            </a:r>
            <a:r>
              <a:rPr dirty="0" sz="2400" spc="18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19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peso</a:t>
            </a:r>
            <a:r>
              <a:rPr dirty="0" sz="2400" spc="18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19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desarrollan</a:t>
            </a:r>
            <a:r>
              <a:rPr dirty="0" sz="2400" spc="185">
                <a:latin typeface="Calibri"/>
                <a:cs typeface="Calibri"/>
              </a:rPr>
              <a:t>  </a:t>
            </a:r>
            <a:r>
              <a:rPr dirty="0" sz="2400" spc="-25">
                <a:latin typeface="Calibri"/>
                <a:cs typeface="Calibri"/>
              </a:rPr>
              <a:t>las </a:t>
            </a:r>
            <a:r>
              <a:rPr dirty="0" sz="2400">
                <a:latin typeface="Calibri"/>
                <a:cs typeface="Calibri"/>
              </a:rPr>
              <a:t>sinergias,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CP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equilibrio,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desplazamientos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laterales</a:t>
            </a:r>
            <a:r>
              <a:rPr dirty="0" sz="2400" spc="-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apoyo</a:t>
            </a:r>
            <a:endParaRPr sz="2400">
              <a:latin typeface="Calibri"/>
              <a:cs typeface="Calibri"/>
            </a:endParaRPr>
          </a:p>
          <a:p>
            <a:pPr algn="just" marL="12700" marR="6350" indent="208279">
              <a:lnSpc>
                <a:spcPct val="100000"/>
              </a:lnSpc>
              <a:buClr>
                <a:srgbClr val="FF3399"/>
              </a:buClr>
              <a:buFont typeface="Wingdings"/>
              <a:buChar char=""/>
              <a:tabLst>
                <a:tab pos="220979" algn="l"/>
              </a:tabLst>
            </a:pP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4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posición</a:t>
            </a:r>
            <a:r>
              <a:rPr dirty="0" sz="2400" spc="434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bípeda,</a:t>
            </a:r>
            <a:r>
              <a:rPr dirty="0" sz="2400" spc="4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</a:t>
            </a:r>
            <a:r>
              <a:rPr dirty="0" sz="2400" spc="434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4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logro</a:t>
            </a:r>
            <a:r>
              <a:rPr dirty="0" sz="2400" spc="4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4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poder</a:t>
            </a:r>
            <a:r>
              <a:rPr dirty="0" sz="2400" spc="4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equilibrarse</a:t>
            </a:r>
            <a:r>
              <a:rPr dirty="0" sz="2400" spc="4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manteniéndose </a:t>
            </a:r>
            <a:r>
              <a:rPr dirty="0" sz="2400">
                <a:latin typeface="Calibri"/>
                <a:cs typeface="Calibri"/>
              </a:rPr>
              <a:t>erguidos</a:t>
            </a:r>
            <a:r>
              <a:rPr dirty="0" sz="2400" spc="20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20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204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centro</a:t>
            </a:r>
            <a:r>
              <a:rPr dirty="0" sz="2400" spc="20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204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gravedad</a:t>
            </a:r>
            <a:r>
              <a:rPr dirty="0" sz="2400" spc="20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dentro</a:t>
            </a:r>
            <a:r>
              <a:rPr dirty="0" sz="2400" spc="19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204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20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base</a:t>
            </a:r>
            <a:r>
              <a:rPr dirty="0" sz="2400" spc="204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2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sustentación</a:t>
            </a:r>
            <a:r>
              <a:rPr dirty="0" sz="2400" spc="195">
                <a:latin typeface="Calibri"/>
                <a:cs typeface="Calibri"/>
              </a:rPr>
              <a:t> </a:t>
            </a:r>
            <a:r>
              <a:rPr dirty="0" sz="2400" spc="-50">
                <a:latin typeface="Calibri"/>
                <a:cs typeface="Calibri"/>
              </a:rPr>
              <a:t>y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unos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límites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estabilidad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menores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que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fases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previas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00600" y="4436364"/>
            <a:ext cx="5974080" cy="208940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2204" y="4020311"/>
            <a:ext cx="1741931" cy="261823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582836" y="1507653"/>
            <a:ext cx="19481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5280" algn="l"/>
                <a:tab pos="832485" algn="l"/>
              </a:tabLst>
            </a:pPr>
            <a:r>
              <a:rPr dirty="0" sz="2400" spc="-50">
                <a:latin typeface="Calibri"/>
                <a:cs typeface="Calibri"/>
              </a:rPr>
              <a:t>a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un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 b="1">
                <a:latin typeface="Calibri"/>
                <a:cs typeface="Calibri"/>
              </a:rPr>
              <a:t>estímulo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19253" y="1507653"/>
            <a:ext cx="10813415" cy="1960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ts val="2735"/>
              </a:lnSpc>
              <a:spcBef>
                <a:spcPts val="10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  <a:tab pos="824865" algn="l"/>
                <a:tab pos="1922145" algn="l"/>
                <a:tab pos="2537460" algn="l"/>
                <a:tab pos="4069079" algn="l"/>
                <a:tab pos="5969635" algn="l"/>
                <a:tab pos="6618605" algn="l"/>
                <a:tab pos="7943215" algn="l"/>
              </a:tabLst>
            </a:pPr>
            <a:r>
              <a:rPr dirty="0" sz="2400" spc="-25">
                <a:latin typeface="Calibri"/>
                <a:cs typeface="Calibri"/>
              </a:rPr>
              <a:t>Los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reflejos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son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 b="1">
                <a:latin typeface="Calibri"/>
                <a:cs typeface="Calibri"/>
              </a:rPr>
              <a:t>respuestas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spc="-10" b="1">
                <a:latin typeface="Calibri"/>
                <a:cs typeface="Calibri"/>
              </a:rPr>
              <a:t>involuntarias</a:t>
            </a:r>
            <a:r>
              <a:rPr dirty="0" sz="2400" spc="-10">
                <a:latin typeface="Calibri"/>
                <a:cs typeface="Calibri"/>
              </a:rPr>
              <a:t>,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que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aparecen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frente</a:t>
            </a:r>
            <a:endParaRPr sz="2400">
              <a:latin typeface="Calibri"/>
              <a:cs typeface="Calibri"/>
            </a:endParaRPr>
          </a:p>
          <a:p>
            <a:pPr marL="241300">
              <a:lnSpc>
                <a:spcPts val="2735"/>
              </a:lnSpc>
            </a:pPr>
            <a:r>
              <a:rPr dirty="0" sz="2400" spc="-10" b="1">
                <a:latin typeface="Calibri"/>
                <a:cs typeface="Calibri"/>
              </a:rPr>
              <a:t>determinado</a:t>
            </a:r>
            <a:r>
              <a:rPr dirty="0" sz="2400" spc="-10">
                <a:latin typeface="Calibri"/>
                <a:cs typeface="Calibri"/>
              </a:rPr>
              <a:t>,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manera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automática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e</a:t>
            </a:r>
            <a:r>
              <a:rPr dirty="0" sz="2400" spc="-50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invariable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0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Los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reflejos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primitivos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consideran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respuestas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supervivencia</a:t>
            </a:r>
            <a:endParaRPr sz="2400">
              <a:latin typeface="Calibri"/>
              <a:cs typeface="Calibri"/>
            </a:endParaRPr>
          </a:p>
          <a:p>
            <a:pPr marL="241300" marR="5080" indent="-228600">
              <a:lnSpc>
                <a:spcPts val="2590"/>
              </a:lnSpc>
              <a:spcBef>
                <a:spcPts val="1040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  <a:tab pos="792480" algn="l"/>
                <a:tab pos="1858010" algn="l"/>
                <a:tab pos="2787650" algn="l"/>
                <a:tab pos="3550920" algn="l"/>
                <a:tab pos="4909185" algn="l"/>
                <a:tab pos="5366385" algn="l"/>
                <a:tab pos="5831205" algn="l"/>
                <a:tab pos="7583805" algn="l"/>
                <a:tab pos="8697595" algn="l"/>
                <a:tab pos="9156065" algn="l"/>
                <a:tab pos="10259695" algn="l"/>
              </a:tabLst>
            </a:pPr>
            <a:r>
              <a:rPr dirty="0" sz="2400" spc="-25">
                <a:latin typeface="Calibri"/>
                <a:cs typeface="Calibri"/>
              </a:rPr>
              <a:t>Los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reflejos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0">
                <a:latin typeface="Calibri"/>
                <a:cs typeface="Calibri"/>
              </a:rPr>
              <a:t>deben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0">
                <a:latin typeface="Calibri"/>
                <a:cs typeface="Calibri"/>
              </a:rPr>
              <a:t>estar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presentes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en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un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determinado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periodo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de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tiempo,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muy </a:t>
            </a:r>
            <a:r>
              <a:rPr dirty="0" sz="2400">
                <a:latin typeface="Calibri"/>
                <a:cs typeface="Calibri"/>
              </a:rPr>
              <a:t>relacionado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progreso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maduración</a:t>
            </a:r>
            <a:r>
              <a:rPr dirty="0" sz="2400" spc="-8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del</a:t>
            </a:r>
            <a:r>
              <a:rPr dirty="0" sz="2400" spc="-5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SNC</a:t>
            </a:r>
            <a:r>
              <a:rPr dirty="0" sz="2400" spc="-65" b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desarrollo</a:t>
            </a:r>
            <a:r>
              <a:rPr dirty="0" sz="2400" spc="-70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psicomotor</a:t>
            </a:r>
            <a:r>
              <a:rPr dirty="0" sz="2400" spc="-1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63567" y="332244"/>
            <a:ext cx="3995927" cy="100887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9331" rIns="0" bIns="0" rtlCol="0" vert="horz">
            <a:spAutoFit/>
          </a:bodyPr>
          <a:lstStyle/>
          <a:p>
            <a:pPr marL="3528695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Reflejos</a:t>
            </a:r>
            <a:r>
              <a:rPr dirty="0" spc="-130"/>
              <a:t> </a:t>
            </a:r>
            <a:r>
              <a:rPr dirty="0" spc="-25"/>
              <a:t>primitivos</a:t>
            </a: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944" y="4116323"/>
            <a:ext cx="2095499" cy="2180843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168396" y="4116323"/>
            <a:ext cx="2593835" cy="2180843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983236" y="4116323"/>
            <a:ext cx="2839212" cy="216993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069324" y="4116323"/>
            <a:ext cx="2698990" cy="218084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89888" y="231660"/>
            <a:ext cx="4669535" cy="100887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56285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Reacciones</a:t>
            </a:r>
            <a:r>
              <a:rPr dirty="0" spc="-114"/>
              <a:t> </a:t>
            </a:r>
            <a:r>
              <a:rPr dirty="0" spc="-30"/>
              <a:t>posturales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674216" y="1943379"/>
            <a:ext cx="6017895" cy="3455670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algn="just" marL="241300" marR="5080" indent="-228600">
              <a:lnSpc>
                <a:spcPts val="2160"/>
              </a:lnSpc>
              <a:spcBef>
                <a:spcPts val="375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2000">
                <a:latin typeface="Calibri"/>
                <a:cs typeface="Calibri"/>
              </a:rPr>
              <a:t>Las</a:t>
            </a:r>
            <a:r>
              <a:rPr dirty="0" sz="2000" spc="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reacciones</a:t>
            </a:r>
            <a:r>
              <a:rPr dirty="0" sz="2000" spc="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posturales,</a:t>
            </a:r>
            <a:r>
              <a:rPr dirty="0" sz="2000" spc="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son</a:t>
            </a:r>
            <a:r>
              <a:rPr dirty="0" sz="2000" spc="55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reacciones</a:t>
            </a:r>
            <a:r>
              <a:rPr dirty="0" sz="2000" spc="5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globales</a:t>
            </a:r>
            <a:r>
              <a:rPr dirty="0" sz="2000" spc="50" b="1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que </a:t>
            </a:r>
            <a:r>
              <a:rPr dirty="0" sz="2000">
                <a:latin typeface="Calibri"/>
                <a:cs typeface="Calibri"/>
              </a:rPr>
              <a:t>aparecen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como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resultado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cambio</a:t>
            </a:r>
            <a:r>
              <a:rPr dirty="0" sz="2000" spc="-3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repentino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de</a:t>
            </a:r>
            <a:r>
              <a:rPr dirty="0" sz="2000" spc="-40" b="1">
                <a:latin typeface="Calibri"/>
                <a:cs typeface="Calibri"/>
              </a:rPr>
              <a:t> </a:t>
            </a:r>
            <a:r>
              <a:rPr dirty="0" sz="2000" spc="-25" b="1">
                <a:latin typeface="Calibri"/>
                <a:cs typeface="Calibri"/>
              </a:rPr>
              <a:t>la </a:t>
            </a:r>
            <a:r>
              <a:rPr dirty="0" sz="2000" b="1">
                <a:latin typeface="Calibri"/>
                <a:cs typeface="Calibri"/>
              </a:rPr>
              <a:t>posición</a:t>
            </a:r>
            <a:r>
              <a:rPr dirty="0" sz="2000" spc="-5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de</a:t>
            </a:r>
            <a:r>
              <a:rPr dirty="0" sz="2000" spc="-2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cuerpo</a:t>
            </a:r>
            <a:endParaRPr sz="2000">
              <a:latin typeface="Calibri"/>
              <a:cs typeface="Calibri"/>
            </a:endParaRPr>
          </a:p>
          <a:p>
            <a:pPr algn="just" marL="240665" marR="6350" indent="-228600">
              <a:lnSpc>
                <a:spcPts val="2160"/>
              </a:lnSpc>
              <a:spcBef>
                <a:spcPts val="100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Este</a:t>
            </a:r>
            <a:r>
              <a:rPr dirty="0" sz="2000" spc="434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cambio</a:t>
            </a:r>
            <a:r>
              <a:rPr dirty="0" sz="2000" spc="4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provoca</a:t>
            </a:r>
            <a:r>
              <a:rPr dirty="0" sz="2000" spc="440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respuestas</a:t>
            </a:r>
            <a:r>
              <a:rPr dirty="0" sz="2000" spc="44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motoras</a:t>
            </a:r>
            <a:r>
              <a:rPr dirty="0" sz="2000" spc="44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globales</a:t>
            </a:r>
            <a:r>
              <a:rPr dirty="0" sz="2000" spc="440" b="1">
                <a:latin typeface="Calibri"/>
                <a:cs typeface="Calibri"/>
              </a:rPr>
              <a:t> </a:t>
            </a:r>
            <a:r>
              <a:rPr dirty="0" sz="2000" spc="-50" b="1">
                <a:latin typeface="Calibri"/>
                <a:cs typeface="Calibri"/>
              </a:rPr>
              <a:t>y </a:t>
            </a:r>
            <a:r>
              <a:rPr dirty="0" sz="2000" b="1">
                <a:latin typeface="Calibri"/>
                <a:cs typeface="Calibri"/>
              </a:rPr>
              <a:t>automáticas</a:t>
            </a:r>
            <a:r>
              <a:rPr dirty="0" sz="2000">
                <a:latin typeface="Calibri"/>
                <a:cs typeface="Calibri"/>
              </a:rPr>
              <a:t>,</a:t>
            </a:r>
            <a:r>
              <a:rPr dirty="0" sz="2000" spc="2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diferentes</a:t>
            </a:r>
            <a:r>
              <a:rPr dirty="0" sz="2000" spc="2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según</a:t>
            </a:r>
            <a:r>
              <a:rPr dirty="0" sz="2000" spc="2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2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nivel</a:t>
            </a:r>
            <a:r>
              <a:rPr dirty="0" sz="2000" spc="2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2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maduración alcanzado</a:t>
            </a:r>
            <a:endParaRPr sz="2000">
              <a:latin typeface="Calibri"/>
              <a:cs typeface="Calibri"/>
            </a:endParaRPr>
          </a:p>
          <a:p>
            <a:pPr algn="just" marL="240665" marR="7620" indent="-228600">
              <a:lnSpc>
                <a:spcPts val="2160"/>
              </a:lnSpc>
              <a:spcBef>
                <a:spcPts val="100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Dependen</a:t>
            </a:r>
            <a:r>
              <a:rPr dirty="0" sz="2000" spc="3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3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365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capacidad</a:t>
            </a:r>
            <a:r>
              <a:rPr dirty="0" sz="2000" spc="35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del</a:t>
            </a:r>
            <a:r>
              <a:rPr dirty="0" sz="2000" spc="36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SNC</a:t>
            </a:r>
            <a:r>
              <a:rPr dirty="0" sz="2000" spc="36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para</a:t>
            </a:r>
            <a:r>
              <a:rPr dirty="0" sz="2000" spc="35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organizar</a:t>
            </a:r>
            <a:r>
              <a:rPr dirty="0" sz="2000" spc="360" b="1">
                <a:latin typeface="Calibri"/>
                <a:cs typeface="Calibri"/>
              </a:rPr>
              <a:t> </a:t>
            </a:r>
            <a:r>
              <a:rPr dirty="0" sz="2000" spc="-50" b="1">
                <a:latin typeface="Calibri"/>
                <a:cs typeface="Calibri"/>
              </a:rPr>
              <a:t>y </a:t>
            </a:r>
            <a:r>
              <a:rPr dirty="0" sz="2000" b="1">
                <a:latin typeface="Calibri"/>
                <a:cs typeface="Calibri"/>
              </a:rPr>
              <a:t>coordinar</a:t>
            </a:r>
            <a:r>
              <a:rPr dirty="0" sz="2000" spc="-5" b="1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estímulos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que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provoca</a:t>
            </a:r>
            <a:r>
              <a:rPr dirty="0" sz="2000" spc="-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cambio</a:t>
            </a:r>
            <a:r>
              <a:rPr dirty="0" sz="2000" spc="-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postural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mejora</a:t>
            </a:r>
            <a:r>
              <a:rPr dirty="0" sz="2000" spc="-3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con</a:t>
            </a:r>
            <a:r>
              <a:rPr dirty="0" sz="2000" spc="-4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la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maduración</a:t>
            </a:r>
            <a:r>
              <a:rPr dirty="0" sz="2000" spc="-5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cerebral</a:t>
            </a:r>
            <a:endParaRPr sz="2000">
              <a:latin typeface="Calibri"/>
              <a:cs typeface="Calibri"/>
            </a:endParaRPr>
          </a:p>
          <a:p>
            <a:pPr algn="just" marL="240665" marR="8255" indent="-228600">
              <a:lnSpc>
                <a:spcPts val="2160"/>
              </a:lnSpc>
              <a:spcBef>
                <a:spcPts val="994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Gran</a:t>
            </a:r>
            <a:r>
              <a:rPr dirty="0" sz="2000" spc="2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utilidad</a:t>
            </a:r>
            <a:r>
              <a:rPr dirty="0" sz="2000" spc="229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229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2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diagnóstico</a:t>
            </a:r>
            <a:r>
              <a:rPr dirty="0" sz="2000" spc="2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204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las</a:t>
            </a:r>
            <a:r>
              <a:rPr dirty="0" sz="2000" spc="2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alteraciones</a:t>
            </a:r>
            <a:r>
              <a:rPr dirty="0" sz="2000" spc="220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del </a:t>
            </a:r>
            <a:r>
              <a:rPr dirty="0" sz="2000" spc="-10">
                <a:latin typeface="Calibri"/>
                <a:cs typeface="Calibri"/>
              </a:rPr>
              <a:t>desarrollo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7018019" y="679704"/>
            <a:ext cx="5032375" cy="5461635"/>
            <a:chOff x="7018019" y="679704"/>
            <a:chExt cx="5032375" cy="5461635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18019" y="679704"/>
              <a:ext cx="5032247" cy="5350763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7185888" y="5953772"/>
              <a:ext cx="2743200" cy="187960"/>
            </a:xfrm>
            <a:custGeom>
              <a:avLst/>
              <a:gdLst/>
              <a:ahLst/>
              <a:cxnLst/>
              <a:rect l="l" t="t" r="r" b="b"/>
              <a:pathLst>
                <a:path w="2743200" h="187960">
                  <a:moveTo>
                    <a:pt x="2743200" y="0"/>
                  </a:moveTo>
                  <a:lnTo>
                    <a:pt x="2743200" y="0"/>
                  </a:lnTo>
                  <a:lnTo>
                    <a:pt x="0" y="0"/>
                  </a:lnTo>
                  <a:lnTo>
                    <a:pt x="0" y="187452"/>
                  </a:lnTo>
                  <a:lnTo>
                    <a:pt x="2743200" y="187452"/>
                  </a:lnTo>
                  <a:lnTo>
                    <a:pt x="27432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7185888" y="5679452"/>
            <a:ext cx="4730750" cy="18796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390"/>
              </a:lnSpc>
            </a:pPr>
            <a:r>
              <a:rPr dirty="0" sz="1200">
                <a:latin typeface="Calibri"/>
                <a:cs typeface="Calibri"/>
              </a:rPr>
              <a:t>Carratalá</a:t>
            </a:r>
            <a:r>
              <a:rPr dirty="0" sz="1200" spc="14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y</a:t>
            </a:r>
            <a:r>
              <a:rPr dirty="0" sz="1200" spc="14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cols.</a:t>
            </a:r>
            <a:r>
              <a:rPr dirty="0" sz="1200" spc="14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Desarrollo</a:t>
            </a:r>
            <a:r>
              <a:rPr dirty="0" sz="1200" spc="15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del</a:t>
            </a:r>
            <a:r>
              <a:rPr dirty="0" sz="1200" spc="15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control</a:t>
            </a:r>
            <a:r>
              <a:rPr dirty="0" sz="1200" spc="14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postural.</a:t>
            </a:r>
            <a:r>
              <a:rPr dirty="0" sz="1200" spc="15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En</a:t>
            </a:r>
            <a:r>
              <a:rPr dirty="0" sz="1200" spc="16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Control</a:t>
            </a:r>
            <a:r>
              <a:rPr dirty="0" sz="1200" spc="15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y</a:t>
            </a:r>
            <a:r>
              <a:rPr dirty="0" sz="1200" spc="14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aprendizaje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379235" y="5934971"/>
            <a:ext cx="6562090" cy="8356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0619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Calibri"/>
                <a:cs typeface="Calibri"/>
              </a:rPr>
              <a:t>motor.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Editorial</a:t>
            </a:r>
            <a:r>
              <a:rPr dirty="0" sz="1200" spc="-3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Médica</a:t>
            </a:r>
            <a:r>
              <a:rPr dirty="0" sz="1200" spc="-10">
                <a:latin typeface="Calibri"/>
                <a:cs typeface="Calibri"/>
              </a:rPr>
              <a:t> Panamericana.</a:t>
            </a:r>
            <a:r>
              <a:rPr dirty="0" sz="1200" spc="-25">
                <a:latin typeface="Calibri"/>
                <a:cs typeface="Calibri"/>
              </a:rPr>
              <a:t> </a:t>
            </a:r>
            <a:r>
              <a:rPr dirty="0" sz="1200" spc="-20">
                <a:latin typeface="Calibri"/>
                <a:cs typeface="Calibri"/>
              </a:rPr>
              <a:t>2016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65"/>
              </a:spcBef>
            </a:pP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69435" y="214883"/>
            <a:ext cx="4486655" cy="10088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39002" y="319373"/>
            <a:ext cx="391922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Reacción</a:t>
            </a:r>
            <a:r>
              <a:rPr dirty="0" spc="-120"/>
              <a:t> </a:t>
            </a:r>
            <a:r>
              <a:rPr dirty="0"/>
              <a:t>a</a:t>
            </a:r>
            <a:r>
              <a:rPr dirty="0" spc="-80"/>
              <a:t> </a:t>
            </a:r>
            <a:r>
              <a:rPr dirty="0"/>
              <a:t>la</a:t>
            </a:r>
            <a:r>
              <a:rPr dirty="0" spc="-100"/>
              <a:t> </a:t>
            </a:r>
            <a:r>
              <a:rPr dirty="0" spc="-10"/>
              <a:t>tracción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44011" y="1484376"/>
            <a:ext cx="6336791" cy="4309858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718651" y="5967059"/>
            <a:ext cx="52571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alibri"/>
                <a:cs typeface="Calibri"/>
              </a:rPr>
              <a:t>Analiza:</a:t>
            </a:r>
            <a:r>
              <a:rPr dirty="0" sz="1800" spc="35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eje</a:t>
            </a:r>
            <a:r>
              <a:rPr dirty="0" sz="1800" spc="-4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axial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(cabeza</a:t>
            </a:r>
            <a:r>
              <a:rPr dirty="0" sz="1800" spc="-6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y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tronco)</a:t>
            </a:r>
            <a:r>
              <a:rPr dirty="0" sz="1800" spc="-4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y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respuesta</a:t>
            </a:r>
            <a:r>
              <a:rPr dirty="0" sz="1800" spc="34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MM.</a:t>
            </a:r>
            <a:r>
              <a:rPr dirty="0" sz="1800" spc="-25" b="1">
                <a:latin typeface="Calibri"/>
                <a:cs typeface="Calibri"/>
              </a:rPr>
              <a:t> II.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06940" y="4869179"/>
            <a:ext cx="2196083" cy="1412747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5272" y="580644"/>
            <a:ext cx="8633459" cy="10088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65147" y="684498"/>
            <a:ext cx="806640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40"/>
              <a:t>Exploración</a:t>
            </a:r>
            <a:r>
              <a:rPr dirty="0" spc="-125"/>
              <a:t> </a:t>
            </a:r>
            <a:r>
              <a:rPr dirty="0" spc="-40"/>
              <a:t>neurológica.</a:t>
            </a:r>
            <a:r>
              <a:rPr dirty="0" spc="-120"/>
              <a:t> </a:t>
            </a:r>
            <a:r>
              <a:rPr dirty="0" spc="-35"/>
              <a:t>Puntos</a:t>
            </a:r>
            <a:r>
              <a:rPr dirty="0" spc="-125"/>
              <a:t> </a:t>
            </a:r>
            <a:r>
              <a:rPr dirty="0" spc="-10"/>
              <a:t>importantes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16939" y="1710817"/>
            <a:ext cx="9807575" cy="2345055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527685" indent="-514984">
              <a:lnSpc>
                <a:spcPct val="100000"/>
              </a:lnSpc>
              <a:spcBef>
                <a:spcPts val="820"/>
              </a:spcBef>
              <a:buClr>
                <a:srgbClr val="FF3399"/>
              </a:buClr>
              <a:buAutoNum type="arabicPeriod"/>
              <a:tabLst>
                <a:tab pos="527685" algn="l"/>
              </a:tabLst>
            </a:pPr>
            <a:r>
              <a:rPr dirty="0" sz="2400" spc="-10">
                <a:latin typeface="Calibri"/>
                <a:cs typeface="Calibri"/>
              </a:rPr>
              <a:t>Conocimiento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los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antecedentes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personales</a:t>
            </a:r>
            <a:endParaRPr sz="24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720"/>
              </a:spcBef>
              <a:buClr>
                <a:srgbClr val="FF3399"/>
              </a:buClr>
              <a:buAutoNum type="arabicPeriod"/>
              <a:tabLst>
                <a:tab pos="527685" algn="l"/>
              </a:tabLst>
            </a:pPr>
            <a:r>
              <a:rPr dirty="0" sz="2400">
                <a:latin typeface="Calibri"/>
                <a:cs typeface="Calibri"/>
              </a:rPr>
              <a:t>Observación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toma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contacto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niño</a:t>
            </a:r>
            <a:endParaRPr sz="2400">
              <a:latin typeface="Calibri"/>
              <a:cs typeface="Calibri"/>
            </a:endParaRPr>
          </a:p>
          <a:p>
            <a:pPr lvl="1" marL="984885" indent="-514984">
              <a:lnSpc>
                <a:spcPct val="100000"/>
              </a:lnSpc>
              <a:spcBef>
                <a:spcPts val="280"/>
              </a:spcBef>
              <a:buClr>
                <a:srgbClr val="FF3399"/>
              </a:buClr>
              <a:buAutoNum type="alphaLcPeriod"/>
              <a:tabLst>
                <a:tab pos="984885" algn="l"/>
              </a:tabLst>
            </a:pPr>
            <a:r>
              <a:rPr dirty="0" sz="2000" spc="-10">
                <a:latin typeface="Calibri"/>
                <a:cs typeface="Calibri"/>
              </a:rPr>
              <a:t>Exploración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sentidos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(visual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auditivo)</a:t>
            </a:r>
            <a:endParaRPr sz="2000">
              <a:latin typeface="Calibri"/>
              <a:cs typeface="Calibri"/>
            </a:endParaRPr>
          </a:p>
          <a:p>
            <a:pPr lvl="1" marL="984885" marR="5080" indent="-515620">
              <a:lnSpc>
                <a:spcPts val="2160"/>
              </a:lnSpc>
              <a:spcBef>
                <a:spcPts val="535"/>
              </a:spcBef>
              <a:buClr>
                <a:srgbClr val="FF3399"/>
              </a:buClr>
              <a:buAutoNum type="alphaLcPeriod"/>
              <a:tabLst>
                <a:tab pos="984885" algn="l"/>
              </a:tabLst>
            </a:pPr>
            <a:r>
              <a:rPr dirty="0" sz="2000">
                <a:latin typeface="Calibri"/>
                <a:cs typeface="Calibri"/>
              </a:rPr>
              <a:t>Observación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desarrollo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cognitivo</a:t>
            </a:r>
            <a:r>
              <a:rPr dirty="0" sz="2000" spc="-7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(comunicación,</a:t>
            </a:r>
            <a:r>
              <a:rPr dirty="0" sz="2000" spc="-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aspecto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social,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motivación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por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el </a:t>
            </a:r>
            <a:r>
              <a:rPr dirty="0" sz="2000" spc="-10">
                <a:latin typeface="Calibri"/>
                <a:cs typeface="Calibri"/>
              </a:rPr>
              <a:t>entorno)</a:t>
            </a:r>
            <a:endParaRPr sz="20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645"/>
              </a:spcBef>
              <a:buClr>
                <a:srgbClr val="FF3399"/>
              </a:buClr>
              <a:buAutoNum type="arabicPeriod"/>
              <a:tabLst>
                <a:tab pos="527685" algn="l"/>
              </a:tabLst>
            </a:pPr>
            <a:r>
              <a:rPr dirty="0" sz="2400" b="1">
                <a:latin typeface="Calibri"/>
                <a:cs typeface="Calibri"/>
              </a:rPr>
              <a:t>Análisis</a:t>
            </a:r>
            <a:r>
              <a:rPr dirty="0" sz="2400" spc="-5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postural</a:t>
            </a:r>
            <a:r>
              <a:rPr dirty="0" sz="2400" spc="-6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y</a:t>
            </a:r>
            <a:r>
              <a:rPr dirty="0" sz="2400" spc="-5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del</a:t>
            </a:r>
            <a:r>
              <a:rPr dirty="0" sz="2400" spc="-60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movimiento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6170" y="4076700"/>
            <a:ext cx="3711148" cy="1959863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4184534" y="6463728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021835" y="580644"/>
            <a:ext cx="4178935" cy="1009015"/>
            <a:chOff x="4021835" y="580644"/>
            <a:chExt cx="4178935" cy="100901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1835" y="580644"/>
              <a:ext cx="2865107" cy="1008887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89547" y="580644"/>
              <a:ext cx="1911095" cy="1008887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338709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Reacción</a:t>
            </a:r>
            <a:r>
              <a:rPr dirty="0" spc="-135"/>
              <a:t> </a:t>
            </a:r>
            <a:r>
              <a:rPr dirty="0"/>
              <a:t>de</a:t>
            </a:r>
            <a:r>
              <a:rPr dirty="0" spc="-95"/>
              <a:t> </a:t>
            </a:r>
            <a:r>
              <a:rPr dirty="0" spc="-10"/>
              <a:t>Landau</a:t>
            </a:r>
          </a:p>
        </p:txBody>
      </p:sp>
      <p:grpSp>
        <p:nvGrpSpPr>
          <p:cNvPr id="6" name="object 6" descr=""/>
          <p:cNvGrpSpPr/>
          <p:nvPr/>
        </p:nvGrpSpPr>
        <p:grpSpPr>
          <a:xfrm>
            <a:off x="2423160" y="1845564"/>
            <a:ext cx="9741535" cy="4761230"/>
            <a:chOff x="2423160" y="1845564"/>
            <a:chExt cx="9741535" cy="4761230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23160" y="1845564"/>
              <a:ext cx="7690103" cy="3561587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076688" y="4512564"/>
              <a:ext cx="2087879" cy="2093975"/>
            </a:xfrm>
            <a:prstGeom prst="rect">
              <a:avLst/>
            </a:prstGeom>
          </p:spPr>
        </p:pic>
      </p:grpSp>
      <p:sp>
        <p:nvSpPr>
          <p:cNvPr id="9" name="object 9" descr=""/>
          <p:cNvSpPr txBox="1"/>
          <p:nvPr/>
        </p:nvSpPr>
        <p:spPr>
          <a:xfrm>
            <a:off x="4773291" y="5782393"/>
            <a:ext cx="31489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alibri"/>
                <a:cs typeface="Calibri"/>
              </a:rPr>
              <a:t>Analiza:</a:t>
            </a:r>
            <a:r>
              <a:rPr dirty="0" sz="1800" spc="38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extensión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axial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y</a:t>
            </a:r>
            <a:r>
              <a:rPr dirty="0" sz="1800" spc="-10" b="1">
                <a:latin typeface="Calibri"/>
                <a:cs typeface="Calibri"/>
              </a:rPr>
              <a:t> cabeza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9724" y="1484388"/>
            <a:ext cx="9584581" cy="3672827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63239" y="236220"/>
            <a:ext cx="6100571" cy="10088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42824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Reacción</a:t>
            </a:r>
            <a:r>
              <a:rPr dirty="0" spc="-114"/>
              <a:t> </a:t>
            </a:r>
            <a:r>
              <a:rPr dirty="0"/>
              <a:t>a</a:t>
            </a:r>
            <a:r>
              <a:rPr dirty="0" spc="-80"/>
              <a:t> </a:t>
            </a:r>
            <a:r>
              <a:rPr dirty="0"/>
              <a:t>la</a:t>
            </a:r>
            <a:r>
              <a:rPr dirty="0" spc="-95"/>
              <a:t> </a:t>
            </a:r>
            <a:r>
              <a:rPr dirty="0" spc="-35"/>
              <a:t>suspensión</a:t>
            </a:r>
            <a:r>
              <a:rPr dirty="0" spc="-114"/>
              <a:t> </a:t>
            </a:r>
            <a:r>
              <a:rPr dirty="0" spc="-10"/>
              <a:t>axilar</a:t>
            </a:r>
          </a:p>
        </p:txBody>
      </p:sp>
      <p:sp>
        <p:nvSpPr>
          <p:cNvPr id="5" name="object 5" descr=""/>
          <p:cNvSpPr txBox="1"/>
          <p:nvPr/>
        </p:nvSpPr>
        <p:spPr>
          <a:xfrm>
            <a:off x="3535803" y="5782393"/>
            <a:ext cx="56248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alibri"/>
                <a:cs typeface="Calibri"/>
              </a:rPr>
              <a:t>Analiza:</a:t>
            </a:r>
            <a:r>
              <a:rPr dirty="0" sz="1800" spc="37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eje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axial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(cabeza-</a:t>
            </a:r>
            <a:r>
              <a:rPr dirty="0" sz="1800" b="1">
                <a:latin typeface="Calibri"/>
                <a:cs typeface="Calibri"/>
              </a:rPr>
              <a:t>tronco)</a:t>
            </a:r>
            <a:r>
              <a:rPr dirty="0" sz="1800" spc="37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y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la</a:t>
            </a:r>
            <a:r>
              <a:rPr dirty="0" sz="1800" spc="-10" b="1">
                <a:latin typeface="Calibri"/>
                <a:cs typeface="Calibri"/>
              </a:rPr>
              <a:t> respuesta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MM. </a:t>
            </a:r>
            <a:r>
              <a:rPr dirty="0" sz="1800" spc="-25" b="1">
                <a:latin typeface="Calibri"/>
                <a:cs typeface="Calibri"/>
              </a:rPr>
              <a:t>II.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62844" y="4293108"/>
            <a:ext cx="1584959" cy="2447544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2735" y="580644"/>
            <a:ext cx="5017007" cy="10088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72642" y="684498"/>
            <a:ext cx="444881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Reacción</a:t>
            </a:r>
            <a:r>
              <a:rPr dirty="0" spc="-155"/>
              <a:t> </a:t>
            </a:r>
            <a:r>
              <a:rPr dirty="0" spc="-35"/>
              <a:t>lateral</a:t>
            </a:r>
            <a:r>
              <a:rPr dirty="0" spc="-145"/>
              <a:t> </a:t>
            </a:r>
            <a:r>
              <a:rPr dirty="0"/>
              <a:t>de</a:t>
            </a:r>
            <a:r>
              <a:rPr dirty="0" spc="-120"/>
              <a:t> </a:t>
            </a:r>
            <a:r>
              <a:rPr dirty="0" spc="-10"/>
              <a:t>Vojta</a:t>
            </a:r>
          </a:p>
        </p:txBody>
      </p:sp>
      <p:grpSp>
        <p:nvGrpSpPr>
          <p:cNvPr id="4" name="object 4" descr=""/>
          <p:cNvGrpSpPr/>
          <p:nvPr/>
        </p:nvGrpSpPr>
        <p:grpSpPr>
          <a:xfrm>
            <a:off x="911352" y="1461516"/>
            <a:ext cx="11107420" cy="5195570"/>
            <a:chOff x="911352" y="1461516"/>
            <a:chExt cx="11107420" cy="5195570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1352" y="1461516"/>
              <a:ext cx="9009887" cy="3604259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2063496" y="4697253"/>
              <a:ext cx="144780" cy="307340"/>
            </a:xfrm>
            <a:custGeom>
              <a:avLst/>
              <a:gdLst/>
              <a:ahLst/>
              <a:cxnLst/>
              <a:rect l="l" t="t" r="r" b="b"/>
              <a:pathLst>
                <a:path w="144780" h="307339">
                  <a:moveTo>
                    <a:pt x="0" y="0"/>
                  </a:moveTo>
                  <a:lnTo>
                    <a:pt x="0" y="36195"/>
                  </a:lnTo>
                  <a:lnTo>
                    <a:pt x="3604" y="94146"/>
                  </a:lnTo>
                  <a:lnTo>
                    <a:pt x="13947" y="147946"/>
                  </a:lnTo>
                  <a:lnTo>
                    <a:pt x="30322" y="195953"/>
                  </a:lnTo>
                  <a:lnTo>
                    <a:pt x="52024" y="236524"/>
                  </a:lnTo>
                  <a:lnTo>
                    <a:pt x="78347" y="268020"/>
                  </a:lnTo>
                  <a:lnTo>
                    <a:pt x="108585" y="288798"/>
                  </a:lnTo>
                  <a:lnTo>
                    <a:pt x="108585" y="306895"/>
                  </a:lnTo>
                  <a:lnTo>
                    <a:pt x="144780" y="278993"/>
                  </a:lnTo>
                  <a:lnTo>
                    <a:pt x="108585" y="234505"/>
                  </a:lnTo>
                  <a:lnTo>
                    <a:pt x="108585" y="252603"/>
                  </a:lnTo>
                  <a:lnTo>
                    <a:pt x="78347" y="231825"/>
                  </a:lnTo>
                  <a:lnTo>
                    <a:pt x="52024" y="200329"/>
                  </a:lnTo>
                  <a:lnTo>
                    <a:pt x="30322" y="159758"/>
                  </a:lnTo>
                  <a:lnTo>
                    <a:pt x="13947" y="111751"/>
                  </a:lnTo>
                  <a:lnTo>
                    <a:pt x="3604" y="579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063838" y="4436364"/>
              <a:ext cx="144780" cy="279400"/>
            </a:xfrm>
            <a:custGeom>
              <a:avLst/>
              <a:gdLst/>
              <a:ahLst/>
              <a:cxnLst/>
              <a:rect l="l" t="t" r="r" b="b"/>
              <a:pathLst>
                <a:path w="144780" h="279400">
                  <a:moveTo>
                    <a:pt x="144437" y="0"/>
                  </a:moveTo>
                  <a:lnTo>
                    <a:pt x="141084" y="0"/>
                  </a:lnTo>
                  <a:lnTo>
                    <a:pt x="134391" y="622"/>
                  </a:lnTo>
                  <a:lnTo>
                    <a:pt x="71895" y="35036"/>
                  </a:lnTo>
                  <a:lnTo>
                    <a:pt x="46264" y="69122"/>
                  </a:lnTo>
                  <a:lnTo>
                    <a:pt x="25453" y="112232"/>
                  </a:lnTo>
                  <a:lnTo>
                    <a:pt x="10267" y="162695"/>
                  </a:lnTo>
                  <a:lnTo>
                    <a:pt x="1514" y="218839"/>
                  </a:lnTo>
                  <a:lnTo>
                    <a:pt x="0" y="278993"/>
                  </a:lnTo>
                  <a:lnTo>
                    <a:pt x="5672" y="222488"/>
                  </a:lnTo>
                  <a:lnTo>
                    <a:pt x="17640" y="171059"/>
                  </a:lnTo>
                  <a:lnTo>
                    <a:pt x="35117" y="126024"/>
                  </a:lnTo>
                  <a:lnTo>
                    <a:pt x="57320" y="88701"/>
                  </a:lnTo>
                  <a:lnTo>
                    <a:pt x="83463" y="60410"/>
                  </a:lnTo>
                  <a:lnTo>
                    <a:pt x="144437" y="36194"/>
                  </a:lnTo>
                  <a:lnTo>
                    <a:pt x="144437" y="0"/>
                  </a:lnTo>
                  <a:close/>
                </a:path>
              </a:pathLst>
            </a:custGeom>
            <a:solidFill>
              <a:srgbClr val="487C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063496" y="4436357"/>
              <a:ext cx="144780" cy="568325"/>
            </a:xfrm>
            <a:custGeom>
              <a:avLst/>
              <a:gdLst/>
              <a:ahLst/>
              <a:cxnLst/>
              <a:rect l="l" t="t" r="r" b="b"/>
              <a:pathLst>
                <a:path w="144780" h="568325">
                  <a:moveTo>
                    <a:pt x="0" y="260896"/>
                  </a:moveTo>
                  <a:lnTo>
                    <a:pt x="3604" y="318847"/>
                  </a:lnTo>
                  <a:lnTo>
                    <a:pt x="13947" y="372647"/>
                  </a:lnTo>
                  <a:lnTo>
                    <a:pt x="30322" y="420654"/>
                  </a:lnTo>
                  <a:lnTo>
                    <a:pt x="52024" y="461225"/>
                  </a:lnTo>
                  <a:lnTo>
                    <a:pt x="78347" y="492721"/>
                  </a:lnTo>
                  <a:lnTo>
                    <a:pt x="108585" y="513499"/>
                  </a:lnTo>
                  <a:lnTo>
                    <a:pt x="108585" y="495401"/>
                  </a:lnTo>
                  <a:lnTo>
                    <a:pt x="144780" y="539889"/>
                  </a:lnTo>
                  <a:lnTo>
                    <a:pt x="108585" y="567791"/>
                  </a:lnTo>
                  <a:lnTo>
                    <a:pt x="108585" y="549694"/>
                  </a:lnTo>
                  <a:lnTo>
                    <a:pt x="78347" y="528916"/>
                  </a:lnTo>
                  <a:lnTo>
                    <a:pt x="52024" y="497420"/>
                  </a:lnTo>
                  <a:lnTo>
                    <a:pt x="30322" y="456849"/>
                  </a:lnTo>
                  <a:lnTo>
                    <a:pt x="13947" y="408842"/>
                  </a:lnTo>
                  <a:lnTo>
                    <a:pt x="3604" y="355042"/>
                  </a:lnTo>
                  <a:lnTo>
                    <a:pt x="0" y="297091"/>
                  </a:lnTo>
                  <a:lnTo>
                    <a:pt x="0" y="260896"/>
                  </a:lnTo>
                  <a:lnTo>
                    <a:pt x="3823" y="201077"/>
                  </a:lnTo>
                  <a:lnTo>
                    <a:pt x="14715" y="146163"/>
                  </a:lnTo>
                  <a:lnTo>
                    <a:pt x="31806" y="97722"/>
                  </a:lnTo>
                  <a:lnTo>
                    <a:pt x="54227" y="57318"/>
                  </a:lnTo>
                  <a:lnTo>
                    <a:pt x="81109" y="26519"/>
                  </a:lnTo>
                  <a:lnTo>
                    <a:pt x="144780" y="0"/>
                  </a:lnTo>
                  <a:lnTo>
                    <a:pt x="144780" y="36195"/>
                  </a:lnTo>
                  <a:lnTo>
                    <a:pt x="113107" y="42469"/>
                  </a:lnTo>
                  <a:lnTo>
                    <a:pt x="83806" y="60412"/>
                  </a:lnTo>
                  <a:lnTo>
                    <a:pt x="57663" y="88705"/>
                  </a:lnTo>
                  <a:lnTo>
                    <a:pt x="35460" y="126029"/>
                  </a:lnTo>
                  <a:lnTo>
                    <a:pt x="17983" y="171064"/>
                  </a:lnTo>
                  <a:lnTo>
                    <a:pt x="6015" y="222492"/>
                  </a:lnTo>
                  <a:lnTo>
                    <a:pt x="342" y="278993"/>
                  </a:lnTo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265919" y="4837175"/>
              <a:ext cx="2752342" cy="1819655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4808311" y="5782393"/>
            <a:ext cx="30810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alibri"/>
                <a:cs typeface="Calibri"/>
              </a:rPr>
              <a:t>Analiza:</a:t>
            </a:r>
            <a:r>
              <a:rPr dirty="0" sz="1800" spc="36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cabeza</a:t>
            </a:r>
            <a:r>
              <a:rPr dirty="0" sz="1800" spc="35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y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extremidades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256788" y="580644"/>
            <a:ext cx="5709285" cy="1009015"/>
            <a:chOff x="3256788" y="580644"/>
            <a:chExt cx="5709285" cy="100901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56788" y="580644"/>
              <a:ext cx="2865119" cy="1008887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24500" y="580644"/>
              <a:ext cx="1543811" cy="100888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66916" y="580644"/>
              <a:ext cx="2398775" cy="10088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2621915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Reacción</a:t>
            </a:r>
            <a:r>
              <a:rPr dirty="0" spc="-145"/>
              <a:t> </a:t>
            </a:r>
            <a:r>
              <a:rPr dirty="0"/>
              <a:t>de</a:t>
            </a:r>
            <a:r>
              <a:rPr dirty="0" spc="-114"/>
              <a:t> </a:t>
            </a:r>
            <a:r>
              <a:rPr dirty="0" spc="-10"/>
              <a:t>Collis</a:t>
            </a:r>
            <a:r>
              <a:rPr dirty="0" spc="-145"/>
              <a:t> </a:t>
            </a:r>
            <a:r>
              <a:rPr dirty="0" spc="-30"/>
              <a:t>horizontal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768095" y="1624583"/>
            <a:ext cx="11078210" cy="4855845"/>
            <a:chOff x="768095" y="1624583"/>
            <a:chExt cx="11078210" cy="4855845"/>
          </a:xfrm>
        </p:grpSpPr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8095" y="1624583"/>
              <a:ext cx="9051217" cy="3599687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688068" y="5058155"/>
              <a:ext cx="2157983" cy="1421879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4422771" y="5967059"/>
            <a:ext cx="385000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alibri"/>
                <a:cs typeface="Calibri"/>
              </a:rPr>
              <a:t>Analiza:</a:t>
            </a:r>
            <a:r>
              <a:rPr dirty="0" sz="1800" spc="40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extremidades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del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lado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abajo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47700" y="580644"/>
            <a:ext cx="6710680" cy="1009015"/>
            <a:chOff x="647700" y="580644"/>
            <a:chExt cx="6710680" cy="100901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7700" y="580644"/>
              <a:ext cx="4276343" cy="1008887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26635" y="580644"/>
              <a:ext cx="1751075" cy="100888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80303" y="580644"/>
              <a:ext cx="736091" cy="100888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15000" y="580644"/>
              <a:ext cx="1642871" cy="1008887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Reacción</a:t>
            </a:r>
            <a:r>
              <a:rPr dirty="0" spc="-145"/>
              <a:t> </a:t>
            </a:r>
            <a:r>
              <a:rPr dirty="0" spc="-30"/>
              <a:t>vertical</a:t>
            </a:r>
            <a:r>
              <a:rPr dirty="0" spc="-125"/>
              <a:t> </a:t>
            </a:r>
            <a:r>
              <a:rPr dirty="0"/>
              <a:t>de</a:t>
            </a:r>
            <a:r>
              <a:rPr dirty="0" spc="-125"/>
              <a:t> </a:t>
            </a:r>
            <a:r>
              <a:rPr dirty="0" spc="-25"/>
              <a:t>Peiper-</a:t>
            </a:r>
            <a:r>
              <a:rPr dirty="0" spc="-130"/>
              <a:t> </a:t>
            </a:r>
            <a:r>
              <a:rPr dirty="0" spc="-10"/>
              <a:t>Isbert</a:t>
            </a:r>
          </a:p>
        </p:txBody>
      </p:sp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59052" y="1917192"/>
            <a:ext cx="8740139" cy="3785615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3432171" y="6024209"/>
            <a:ext cx="5829935" cy="570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810"/>
              </a:lnSpc>
            </a:pPr>
            <a:r>
              <a:rPr dirty="0" sz="1800" b="1">
                <a:latin typeface="Calibri"/>
                <a:cs typeface="Calibri"/>
              </a:rPr>
              <a:t>Analiza:</a:t>
            </a:r>
            <a:r>
              <a:rPr dirty="0" sz="1800" spc="36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alineación</a:t>
            </a:r>
            <a:r>
              <a:rPr dirty="0" sz="1800" spc="-5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tronco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y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cabeza</a:t>
            </a:r>
            <a:r>
              <a:rPr dirty="0" sz="1800" spc="36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y</a:t>
            </a:r>
            <a:r>
              <a:rPr dirty="0" sz="1800" spc="-10" b="1">
                <a:latin typeface="Calibri"/>
                <a:cs typeface="Calibri"/>
              </a:rPr>
              <a:t> respuesta</a:t>
            </a:r>
            <a:r>
              <a:rPr dirty="0" sz="1800" spc="-5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los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brazos</a:t>
            </a:r>
            <a:endParaRPr sz="1800">
              <a:latin typeface="Calibri"/>
              <a:cs typeface="Calibri"/>
            </a:endParaRPr>
          </a:p>
          <a:p>
            <a:pPr marL="679450">
              <a:lnSpc>
                <a:spcPct val="100000"/>
              </a:lnSpc>
              <a:spcBef>
                <a:spcPts val="1080"/>
              </a:spcBef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96311" y="1988820"/>
            <a:ext cx="7670292" cy="3107435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3500628" y="580644"/>
            <a:ext cx="5222875" cy="1009015"/>
            <a:chOff x="3500628" y="580644"/>
            <a:chExt cx="5222875" cy="100901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00628" y="580644"/>
              <a:ext cx="2865107" cy="100888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68340" y="580644"/>
              <a:ext cx="1543811" cy="100888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10756" y="580644"/>
              <a:ext cx="1912618" cy="1008887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770534" y="684498"/>
            <a:ext cx="465264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Reacción</a:t>
            </a:r>
            <a:r>
              <a:rPr dirty="0" spc="-145"/>
              <a:t> </a:t>
            </a:r>
            <a:r>
              <a:rPr dirty="0"/>
              <a:t>de</a:t>
            </a:r>
            <a:r>
              <a:rPr dirty="0" spc="-114"/>
              <a:t> </a:t>
            </a:r>
            <a:r>
              <a:rPr dirty="0" spc="-10"/>
              <a:t>Collis</a:t>
            </a:r>
            <a:r>
              <a:rPr dirty="0" spc="-145"/>
              <a:t> </a:t>
            </a:r>
            <a:r>
              <a:rPr dirty="0" spc="-10"/>
              <a:t>vertical</a:t>
            </a:r>
          </a:p>
        </p:txBody>
      </p:sp>
      <p:sp>
        <p:nvSpPr>
          <p:cNvPr id="8" name="object 8" descr=""/>
          <p:cNvSpPr txBox="1"/>
          <p:nvPr/>
        </p:nvSpPr>
        <p:spPr>
          <a:xfrm>
            <a:off x="5103206" y="5463004"/>
            <a:ext cx="24485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alibri"/>
                <a:cs typeface="Calibri"/>
              </a:rPr>
              <a:t>Analiza:</a:t>
            </a:r>
            <a:r>
              <a:rPr dirty="0" sz="1800" spc="3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extremidad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spc="-20" b="1">
                <a:latin typeface="Calibri"/>
                <a:cs typeface="Calibri"/>
              </a:rPr>
              <a:t>libre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099314" y="6232957"/>
            <a:ext cx="46469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74364" y="580644"/>
            <a:ext cx="4875275" cy="10088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3039745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Lecturas</a:t>
            </a:r>
            <a:r>
              <a:rPr dirty="0" spc="-160"/>
              <a:t> </a:t>
            </a:r>
            <a:r>
              <a:rPr dirty="0" spc="-35"/>
              <a:t>recomendadas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765012" y="1837528"/>
            <a:ext cx="10540365" cy="398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54965" marR="5080" indent="-34290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354965" algn="l"/>
              </a:tabLst>
            </a:pPr>
            <a:r>
              <a:rPr dirty="0" sz="2000">
                <a:latin typeface="Calibri"/>
                <a:cs typeface="Calibri"/>
              </a:rPr>
              <a:t>Carratalá</a:t>
            </a:r>
            <a:r>
              <a:rPr dirty="0" sz="2000" spc="2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Tejada</a:t>
            </a:r>
            <a:r>
              <a:rPr dirty="0" sz="2000" spc="2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M,</a:t>
            </a:r>
            <a:r>
              <a:rPr dirty="0" sz="2000" spc="2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Luna</a:t>
            </a:r>
            <a:r>
              <a:rPr dirty="0" sz="2000" spc="229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Oliva</a:t>
            </a:r>
            <a:r>
              <a:rPr dirty="0" sz="2000" spc="2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L,</a:t>
            </a:r>
            <a:r>
              <a:rPr dirty="0" sz="2000" spc="2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2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Amo</a:t>
            </a:r>
            <a:r>
              <a:rPr dirty="0" sz="2000" spc="2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Pérez</a:t>
            </a:r>
            <a:r>
              <a:rPr dirty="0" sz="2000" spc="2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MA,</a:t>
            </a:r>
            <a:r>
              <a:rPr dirty="0" sz="2000" spc="2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Jiménez</a:t>
            </a:r>
            <a:r>
              <a:rPr dirty="0" sz="2000" spc="2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Antona</a:t>
            </a:r>
            <a:r>
              <a:rPr dirty="0" sz="2000" spc="2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C,</a:t>
            </a:r>
            <a:r>
              <a:rPr dirty="0" sz="2000" spc="2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Martínez</a:t>
            </a:r>
            <a:r>
              <a:rPr dirty="0" sz="2000" spc="2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Martínez</a:t>
            </a:r>
            <a:r>
              <a:rPr dirty="0" sz="2000" spc="250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A. </a:t>
            </a:r>
            <a:r>
              <a:rPr dirty="0" sz="2000">
                <a:latin typeface="Calibri"/>
                <a:cs typeface="Calibri"/>
              </a:rPr>
              <a:t>Desarrollo</a:t>
            </a:r>
            <a:r>
              <a:rPr dirty="0" sz="2000" spc="1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1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control</a:t>
            </a:r>
            <a:r>
              <a:rPr dirty="0" sz="2000" spc="1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postural.</a:t>
            </a:r>
            <a:r>
              <a:rPr dirty="0" sz="2000" spc="1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1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Control</a:t>
            </a:r>
            <a:r>
              <a:rPr dirty="0" sz="2000" spc="1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1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aprendizaje</a:t>
            </a:r>
            <a:r>
              <a:rPr dirty="0" sz="2000" spc="1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motor.</a:t>
            </a:r>
            <a:r>
              <a:rPr dirty="0" sz="2000" spc="1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Editorial</a:t>
            </a:r>
            <a:r>
              <a:rPr dirty="0" sz="2000" spc="1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Médica</a:t>
            </a:r>
            <a:r>
              <a:rPr dirty="0" sz="2000" spc="1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Panamericana, </a:t>
            </a:r>
            <a:r>
              <a:rPr dirty="0" sz="2000" spc="-20">
                <a:latin typeface="Calibri"/>
                <a:cs typeface="Calibri"/>
              </a:rPr>
              <a:t>2016</a:t>
            </a:r>
            <a:endParaRPr sz="2000">
              <a:latin typeface="Calibri"/>
              <a:cs typeface="Calibri"/>
            </a:endParaRPr>
          </a:p>
          <a:p>
            <a:pPr algn="just" marL="354965" marR="8255" indent="-342900">
              <a:lnSpc>
                <a:spcPct val="150000"/>
              </a:lnSpc>
              <a:spcBef>
                <a:spcPts val="810"/>
              </a:spcBef>
              <a:buFont typeface="Wingdings"/>
              <a:buChar char=""/>
              <a:tabLst>
                <a:tab pos="354965" algn="l"/>
              </a:tabLst>
            </a:pPr>
            <a:r>
              <a:rPr dirty="0" sz="2000" spc="-25">
                <a:solidFill>
                  <a:srgbClr val="0F1111"/>
                </a:solidFill>
                <a:latin typeface="Calibri"/>
                <a:cs typeface="Calibri"/>
              </a:rPr>
              <a:t>Hadders-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Algra</a:t>
            </a:r>
            <a:r>
              <a:rPr dirty="0" sz="2000" spc="85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M,</a:t>
            </a:r>
            <a:r>
              <a:rPr dirty="0" sz="2000" spc="95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Heineman</a:t>
            </a:r>
            <a:r>
              <a:rPr dirty="0" sz="2000" spc="90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KR.</a:t>
            </a:r>
            <a:r>
              <a:rPr dirty="0" sz="2000" spc="75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Perfil</a:t>
            </a:r>
            <a:r>
              <a:rPr dirty="0" sz="2000" spc="80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del</a:t>
            </a:r>
            <a:r>
              <a:rPr dirty="0" sz="2000" spc="100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Desarrollo</a:t>
            </a:r>
            <a:r>
              <a:rPr dirty="0" sz="2000" spc="90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Motor</a:t>
            </a:r>
            <a:r>
              <a:rPr dirty="0" sz="2000" spc="85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del</a:t>
            </a:r>
            <a:r>
              <a:rPr dirty="0" sz="2000" spc="80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Bebé:</a:t>
            </a:r>
            <a:r>
              <a:rPr dirty="0" sz="2000" spc="95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Infant</a:t>
            </a:r>
            <a:r>
              <a:rPr dirty="0" sz="2000" spc="90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Motor</a:t>
            </a:r>
            <a:r>
              <a:rPr dirty="0" sz="2000" spc="85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F1111"/>
                </a:solidFill>
                <a:latin typeface="Calibri"/>
                <a:cs typeface="Calibri"/>
              </a:rPr>
              <a:t>Profile</a:t>
            </a:r>
            <a:r>
              <a:rPr dirty="0" sz="2000" spc="85">
                <a:solidFill>
                  <a:srgbClr val="0F1111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F1111"/>
                </a:solidFill>
                <a:latin typeface="Calibri"/>
                <a:cs typeface="Calibri"/>
              </a:rPr>
              <a:t>(IMP). </a:t>
            </a:r>
            <a:r>
              <a:rPr dirty="0" sz="2000">
                <a:latin typeface="Calibri"/>
                <a:cs typeface="Calibri"/>
              </a:rPr>
              <a:t>Editorial</a:t>
            </a:r>
            <a:r>
              <a:rPr dirty="0" sz="2000" spc="-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Médica</a:t>
            </a:r>
            <a:r>
              <a:rPr dirty="0" sz="2000" spc="-7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Panamericana,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2014</a:t>
            </a:r>
            <a:endParaRPr sz="2000">
              <a:latin typeface="Calibri"/>
              <a:cs typeface="Calibri"/>
            </a:endParaRPr>
          </a:p>
          <a:p>
            <a:pPr algn="just" marL="298450" marR="7620" indent="-286385">
              <a:lnSpc>
                <a:spcPct val="150000"/>
              </a:lnSpc>
              <a:spcBef>
                <a:spcPts val="790"/>
              </a:spcBef>
              <a:buFont typeface="Wingdings"/>
              <a:buChar char=""/>
              <a:tabLst>
                <a:tab pos="298450" algn="l"/>
              </a:tabLst>
            </a:pPr>
            <a:r>
              <a:rPr dirty="0" sz="2000" spc="-10">
                <a:latin typeface="Calibri"/>
                <a:cs typeface="Calibri"/>
              </a:rPr>
              <a:t>Vojta</a:t>
            </a:r>
            <a:r>
              <a:rPr dirty="0" sz="2000" spc="-105">
                <a:latin typeface="Calibri"/>
                <a:cs typeface="Calibri"/>
              </a:rPr>
              <a:t> </a:t>
            </a:r>
            <a:r>
              <a:rPr dirty="0" sz="2000" spc="-100">
                <a:latin typeface="Calibri"/>
                <a:cs typeface="Calibri"/>
              </a:rPr>
              <a:t>V.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Las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reacciones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posturales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cinesiología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desarrollo.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Vojta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0">
                <a:latin typeface="Calibri"/>
                <a:cs typeface="Calibri"/>
              </a:rPr>
              <a:t>V.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Alteraciones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motoras cerebrales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infantiles.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Diagnóstico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tratamiento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precoz.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Madrid: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Morata;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2004.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p.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63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–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72</a:t>
            </a:r>
            <a:endParaRPr sz="20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spcBef>
                <a:spcPts val="2005"/>
              </a:spcBef>
              <a:buFont typeface="Wingdings"/>
              <a:buChar char=""/>
              <a:tabLst>
                <a:tab pos="299085" algn="l"/>
              </a:tabLst>
            </a:pPr>
            <a:r>
              <a:rPr dirty="0" sz="2000" spc="-10">
                <a:latin typeface="Calibri"/>
                <a:cs typeface="Calibri"/>
              </a:rPr>
              <a:t>Vojta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 spc="-85">
                <a:latin typeface="Calibri"/>
                <a:cs typeface="Calibri"/>
              </a:rPr>
              <a:t>V,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Schweitzer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E.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descubrimiento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motricidad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ideal.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Ediciones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Morata;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2011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336292" y="1577339"/>
            <a:ext cx="7551420" cy="1503045"/>
            <a:chOff x="2336292" y="1577339"/>
            <a:chExt cx="7551420" cy="150304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73096" y="1577339"/>
              <a:ext cx="6972300" cy="1008887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36292" y="2071116"/>
              <a:ext cx="7551419" cy="1008887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606167" y="1681001"/>
            <a:ext cx="6984365" cy="1068070"/>
          </a:xfrm>
          <a:prstGeom prst="rect"/>
        </p:spPr>
        <p:txBody>
          <a:bodyPr wrap="square" lIns="0" tIns="74295" rIns="0" bIns="0" rtlCol="0" vert="horz">
            <a:spAutoFit/>
          </a:bodyPr>
          <a:lstStyle/>
          <a:p>
            <a:pPr marL="12700" marR="5080" indent="336550">
              <a:lnSpc>
                <a:spcPts val="3890"/>
              </a:lnSpc>
              <a:spcBef>
                <a:spcPts val="585"/>
              </a:spcBef>
            </a:pPr>
            <a:r>
              <a:rPr dirty="0" spc="-105">
                <a:solidFill>
                  <a:srgbClr val="000000"/>
                </a:solidFill>
              </a:rPr>
              <a:t>Tema</a:t>
            </a:r>
            <a:r>
              <a:rPr dirty="0" spc="-10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3.</a:t>
            </a:r>
            <a:r>
              <a:rPr dirty="0" spc="-85">
                <a:solidFill>
                  <a:srgbClr val="000000"/>
                </a:solidFill>
              </a:rPr>
              <a:t> </a:t>
            </a:r>
            <a:r>
              <a:rPr dirty="0" spc="-50">
                <a:solidFill>
                  <a:srgbClr val="000000"/>
                </a:solidFill>
              </a:rPr>
              <a:t>Evaluación</a:t>
            </a:r>
            <a:r>
              <a:rPr dirty="0" spc="-100">
                <a:solidFill>
                  <a:srgbClr val="000000"/>
                </a:solidFill>
              </a:rPr>
              <a:t> </a:t>
            </a:r>
            <a:r>
              <a:rPr dirty="0" spc="-45">
                <a:solidFill>
                  <a:srgbClr val="000000"/>
                </a:solidFill>
              </a:rPr>
              <a:t>neurológica</a:t>
            </a:r>
            <a:r>
              <a:rPr dirty="0" spc="-100">
                <a:solidFill>
                  <a:srgbClr val="000000"/>
                </a:solidFill>
              </a:rPr>
              <a:t> </a:t>
            </a:r>
            <a:r>
              <a:rPr dirty="0" spc="-25">
                <a:solidFill>
                  <a:srgbClr val="000000"/>
                </a:solidFill>
              </a:rPr>
              <a:t>del </a:t>
            </a:r>
            <a:r>
              <a:rPr dirty="0" spc="-35">
                <a:solidFill>
                  <a:srgbClr val="000000"/>
                </a:solidFill>
              </a:rPr>
              <a:t>paciente</a:t>
            </a:r>
            <a:r>
              <a:rPr dirty="0" spc="-110">
                <a:solidFill>
                  <a:srgbClr val="000000"/>
                </a:solidFill>
              </a:rPr>
              <a:t> </a:t>
            </a:r>
            <a:r>
              <a:rPr dirty="0" spc="-35">
                <a:solidFill>
                  <a:srgbClr val="000000"/>
                </a:solidFill>
              </a:rPr>
              <a:t>pediátrico</a:t>
            </a:r>
            <a:r>
              <a:rPr dirty="0" spc="-13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I.</a:t>
            </a:r>
            <a:r>
              <a:rPr dirty="0" spc="-70">
                <a:solidFill>
                  <a:srgbClr val="000000"/>
                </a:solidFill>
              </a:rPr>
              <a:t> </a:t>
            </a:r>
            <a:r>
              <a:rPr dirty="0" spc="-35">
                <a:solidFill>
                  <a:srgbClr val="000000"/>
                </a:solidFill>
              </a:rPr>
              <a:t>Desarrollo</a:t>
            </a:r>
            <a:r>
              <a:rPr dirty="0" spc="-120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motor</a:t>
            </a:r>
          </a:p>
        </p:txBody>
      </p:sp>
      <p:sp>
        <p:nvSpPr>
          <p:cNvPr id="6" name="object 6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122045" marR="1183005" indent="-1270">
              <a:lnSpc>
                <a:spcPct val="125000"/>
              </a:lnSpc>
              <a:spcBef>
                <a:spcPts val="100"/>
              </a:spcBef>
            </a:pPr>
            <a:r>
              <a:rPr dirty="0"/>
              <a:t>María</a:t>
            </a:r>
            <a:r>
              <a:rPr dirty="0" spc="-100"/>
              <a:t> </a:t>
            </a:r>
            <a:r>
              <a:rPr dirty="0" spc="-10"/>
              <a:t>Carratalá</a:t>
            </a:r>
            <a:r>
              <a:rPr dirty="0" spc="-80"/>
              <a:t> </a:t>
            </a:r>
            <a:r>
              <a:rPr dirty="0" spc="-10"/>
              <a:t>Tejada Evaluación</a:t>
            </a:r>
            <a:r>
              <a:rPr dirty="0" spc="-80"/>
              <a:t> </a:t>
            </a:r>
            <a:r>
              <a:rPr dirty="0" spc="-10"/>
              <a:t>Neurológica</a:t>
            </a:r>
          </a:p>
          <a:p>
            <a:pPr algn="ctr">
              <a:lnSpc>
                <a:spcPct val="100000"/>
              </a:lnSpc>
              <a:spcBef>
                <a:spcPts val="705"/>
              </a:spcBef>
            </a:pPr>
            <a:r>
              <a:rPr dirty="0"/>
              <a:t>Máster</a:t>
            </a:r>
            <a:r>
              <a:rPr dirty="0" spc="-55"/>
              <a:t> </a:t>
            </a:r>
            <a:r>
              <a:rPr dirty="0" spc="-10"/>
              <a:t>Universitario</a:t>
            </a:r>
            <a:r>
              <a:rPr dirty="0" spc="-70"/>
              <a:t> </a:t>
            </a:r>
            <a:r>
              <a:rPr dirty="0" spc="-10"/>
              <a:t>Neurocontrol</a:t>
            </a:r>
            <a:r>
              <a:rPr dirty="0" spc="-85"/>
              <a:t> </a:t>
            </a:r>
            <a:r>
              <a:rPr dirty="0" spc="-10"/>
              <a:t>Motor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4186219" y="6402114"/>
            <a:ext cx="42824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2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191772"/>
            <a:ext cx="1998923" cy="440415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79264" y="5583936"/>
            <a:ext cx="2093485" cy="5273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16939" y="1802257"/>
            <a:ext cx="10356850" cy="163322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  <a:tabLst>
                <a:tab pos="415925" algn="l"/>
                <a:tab pos="1138555" algn="l"/>
                <a:tab pos="1318260" algn="l"/>
                <a:tab pos="1809114" algn="l"/>
                <a:tab pos="3005455" algn="l"/>
                <a:tab pos="4217035" algn="l"/>
                <a:tab pos="5481955" algn="l"/>
                <a:tab pos="6818630" algn="l"/>
                <a:tab pos="8225155" algn="l"/>
                <a:tab pos="9897110" algn="l"/>
              </a:tabLst>
            </a:pPr>
            <a:r>
              <a:rPr dirty="0" sz="2400" spc="-25">
                <a:latin typeface="Calibri"/>
                <a:cs typeface="Calibri"/>
              </a:rPr>
              <a:t>Al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nacer,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las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distintas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especies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animales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muestran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diferentes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capacidades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con </a:t>
            </a:r>
            <a:r>
              <a:rPr dirty="0" sz="2400" spc="-10">
                <a:latin typeface="Calibri"/>
                <a:cs typeface="Calibri"/>
              </a:rPr>
              <a:t>relación</a:t>
            </a:r>
            <a:r>
              <a:rPr dirty="0" sz="2400">
                <a:latin typeface="Calibri"/>
                <a:cs typeface="Calibri"/>
              </a:rPr>
              <a:t>	las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posibilidades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interacción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desempeño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funcional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entorno: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8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Especies</a:t>
            </a:r>
            <a:r>
              <a:rPr dirty="0" sz="2400" spc="-11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precociales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Especies</a:t>
            </a:r>
            <a:r>
              <a:rPr dirty="0" sz="2400" spc="-11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altriciales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51376" y="3572255"/>
            <a:ext cx="2567939" cy="174345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12252" y="2970276"/>
            <a:ext cx="2375915" cy="2679191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3745991" y="580644"/>
            <a:ext cx="4730750" cy="1009015"/>
            <a:chOff x="3745991" y="580644"/>
            <a:chExt cx="4730750" cy="1009015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45991" y="580644"/>
              <a:ext cx="2444495" cy="1008887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89092" y="580644"/>
              <a:ext cx="2787395" cy="1008887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31115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10"/>
              <a:t> </a:t>
            </a:r>
            <a:r>
              <a:rPr dirty="0" spc="-35"/>
              <a:t>neuromotor</a:t>
            </a:r>
          </a:p>
        </p:txBody>
      </p:sp>
      <p:sp>
        <p:nvSpPr>
          <p:cNvPr id="9" name="object 9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23759" y="4482084"/>
            <a:ext cx="4090415" cy="1755647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916939" y="1710817"/>
            <a:ext cx="10356850" cy="2054225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2400">
                <a:latin typeface="Calibri"/>
                <a:cs typeface="Calibri"/>
              </a:rPr>
              <a:t>Desarrollo</a:t>
            </a:r>
            <a:r>
              <a:rPr dirty="0" sz="2400" spc="-9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psicomotor</a:t>
            </a:r>
            <a:r>
              <a:rPr dirty="0" sz="2400" spc="-8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del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niño:</a:t>
            </a:r>
            <a:endParaRPr sz="2400">
              <a:latin typeface="Calibri"/>
              <a:cs typeface="Calibri"/>
            </a:endParaRPr>
          </a:p>
          <a:p>
            <a:pPr marL="241300" marR="5080" indent="-228600">
              <a:lnSpc>
                <a:spcPts val="2590"/>
              </a:lnSpc>
              <a:spcBef>
                <a:spcPts val="1045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  <a:tab pos="2745105" algn="l"/>
              </a:tabLst>
            </a:pPr>
            <a:r>
              <a:rPr dirty="0" sz="2400" b="1">
                <a:latin typeface="Calibri"/>
                <a:cs typeface="Calibri"/>
              </a:rPr>
              <a:t>Proceso</a:t>
            </a:r>
            <a:r>
              <a:rPr dirty="0" sz="2400" spc="175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continuo.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>
                <a:latin typeface="Calibri"/>
                <a:cs typeface="Calibri"/>
              </a:rPr>
              <a:t>Adquiere</a:t>
            </a:r>
            <a:r>
              <a:rPr dirty="0" sz="2400" spc="19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19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forma</a:t>
            </a:r>
            <a:r>
              <a:rPr dirty="0" sz="2400" spc="18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progresiva</a:t>
            </a:r>
            <a:r>
              <a:rPr dirty="0" sz="2400" spc="19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las</a:t>
            </a:r>
            <a:r>
              <a:rPr dirty="0" sz="2400" spc="1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habilidades</a:t>
            </a:r>
            <a:r>
              <a:rPr dirty="0" sz="2400" spc="1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19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capacidades </a:t>
            </a:r>
            <a:r>
              <a:rPr dirty="0" sz="2400">
                <a:latin typeface="Calibri"/>
                <a:cs typeface="Calibri"/>
              </a:rPr>
              <a:t>que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permitirán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interactuar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entorno</a:t>
            </a:r>
            <a:endParaRPr sz="2400">
              <a:latin typeface="Calibri"/>
              <a:cs typeface="Calibri"/>
            </a:endParaRPr>
          </a:p>
          <a:p>
            <a:pPr marL="241300" marR="5080" indent="-228600">
              <a:lnSpc>
                <a:spcPts val="2590"/>
              </a:lnSpc>
              <a:spcBef>
                <a:spcPts val="1000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2400">
                <a:latin typeface="Calibri"/>
                <a:cs typeface="Calibri"/>
              </a:rPr>
              <a:t>Primeros 12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meses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adquisición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 habilidades motoras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básicas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necesarias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para </a:t>
            </a:r>
            <a:r>
              <a:rPr dirty="0" sz="2400" spc="-25">
                <a:latin typeface="Calibri"/>
                <a:cs typeface="Calibri"/>
              </a:rPr>
              <a:t>la </a:t>
            </a:r>
            <a:r>
              <a:rPr dirty="0" sz="2400">
                <a:latin typeface="Calibri"/>
                <a:cs typeface="Calibri"/>
              </a:rPr>
              <a:t>independencia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entorno.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Ontogénesis</a:t>
            </a:r>
            <a:r>
              <a:rPr dirty="0" sz="2400" spc="-50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postural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45991" y="580644"/>
            <a:ext cx="4730495" cy="1008887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31115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25"/>
              <a:t> </a:t>
            </a:r>
            <a:r>
              <a:rPr dirty="0" spc="-35"/>
              <a:t>neuromotor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16939" y="1802257"/>
            <a:ext cx="5735320" cy="35858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Calibri"/>
                <a:cs typeface="Calibri"/>
              </a:rPr>
              <a:t>Peso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cerebral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RN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25%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adulto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375"/>
              </a:spcBef>
            </a:pP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crecimiento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por: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 spc="-10">
                <a:latin typeface="Calibri"/>
                <a:cs typeface="Calibri"/>
              </a:rPr>
              <a:t>Incremento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del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nº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tamaño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neuronas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2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Mielinización</a:t>
            </a:r>
            <a:r>
              <a:rPr dirty="0" sz="2400" spc="-8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axones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 spc="-10">
                <a:latin typeface="Calibri"/>
                <a:cs typeface="Calibri"/>
              </a:rPr>
              <a:t>Crecimiento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células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gliales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375"/>
              </a:spcBef>
            </a:pP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Calibri"/>
                <a:cs typeface="Calibri"/>
              </a:rPr>
              <a:t>En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neonatos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&gt;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función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sensorial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que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motora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68284" y="1988832"/>
            <a:ext cx="2552699" cy="349299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45991" y="580644"/>
            <a:ext cx="4730495" cy="1008887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31115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25"/>
              <a:t> </a:t>
            </a:r>
            <a:r>
              <a:rPr dirty="0" spc="-35"/>
              <a:t>neuromotor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45991" y="580644"/>
            <a:ext cx="4730495" cy="10088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31115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25"/>
              <a:t> </a:t>
            </a:r>
            <a:r>
              <a:rPr dirty="0" spc="-35"/>
              <a:t>neuromotor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9724" y="1917192"/>
            <a:ext cx="2767571" cy="4155947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4374540" y="2037479"/>
            <a:ext cx="7182484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  <a:tab pos="695325" algn="l"/>
                <a:tab pos="2061845" algn="l"/>
                <a:tab pos="2712720" algn="l"/>
                <a:tab pos="4373880" algn="l"/>
                <a:tab pos="5669280" algn="l"/>
                <a:tab pos="6621780" algn="l"/>
              </a:tabLst>
            </a:pPr>
            <a:r>
              <a:rPr dirty="0" sz="2400" spc="-25">
                <a:latin typeface="Calibri"/>
                <a:cs typeface="Calibri"/>
              </a:rPr>
              <a:t>Es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necesaria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una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maduración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neuronal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previa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0">
                <a:latin typeface="Calibri"/>
                <a:cs typeface="Calibri"/>
              </a:rPr>
              <a:t>para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374540" y="2275224"/>
            <a:ext cx="7187565" cy="1269365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241300">
              <a:lnSpc>
                <a:spcPct val="100000"/>
              </a:lnSpc>
              <a:spcBef>
                <a:spcPts val="820"/>
              </a:spcBef>
            </a:pPr>
            <a:r>
              <a:rPr dirty="0" sz="2400" spc="-10">
                <a:latin typeface="Calibri"/>
                <a:cs typeface="Calibri"/>
              </a:rPr>
              <a:t>controlar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los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patrones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neuromotores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básicos,</a:t>
            </a:r>
            <a:endParaRPr sz="2400">
              <a:latin typeface="Calibri"/>
              <a:cs typeface="Calibri"/>
            </a:endParaRPr>
          </a:p>
          <a:p>
            <a:pPr marL="241300" marR="5080" indent="-228600">
              <a:lnSpc>
                <a:spcPts val="2590"/>
              </a:lnSpc>
              <a:spcBef>
                <a:spcPts val="1045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2400">
                <a:latin typeface="Calibri"/>
                <a:cs typeface="Calibri"/>
              </a:rPr>
              <a:t>aunque</a:t>
            </a:r>
            <a:r>
              <a:rPr dirty="0" sz="2400" spc="1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1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experiencia</a:t>
            </a:r>
            <a:r>
              <a:rPr dirty="0" sz="2400" spc="1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tiene</a:t>
            </a:r>
            <a:r>
              <a:rPr dirty="0" sz="2400" spc="1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capacidad</a:t>
            </a:r>
            <a:r>
              <a:rPr dirty="0" sz="2400" spc="1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1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influir</a:t>
            </a:r>
            <a:r>
              <a:rPr dirty="0" sz="2400" spc="1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</a:t>
            </a:r>
            <a:r>
              <a:rPr dirty="0" sz="2400" spc="17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las </a:t>
            </a:r>
            <a:r>
              <a:rPr dirty="0" sz="2400">
                <a:latin typeface="Calibri"/>
                <a:cs typeface="Calibri"/>
              </a:rPr>
              <a:t>conexiones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vías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sensoriales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motoras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374540" y="4594447"/>
            <a:ext cx="7188834" cy="1488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Calibri"/>
                <a:cs typeface="Calibri"/>
              </a:rPr>
              <a:t>Los</a:t>
            </a:r>
            <a:r>
              <a:rPr dirty="0" sz="2400" spc="60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mecanismos</a:t>
            </a:r>
            <a:r>
              <a:rPr dirty="0" sz="2400" spc="6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del</a:t>
            </a:r>
            <a:r>
              <a:rPr dirty="0" sz="2400" spc="65" b="1">
                <a:latin typeface="Calibri"/>
                <a:cs typeface="Calibri"/>
              </a:rPr>
              <a:t> </a:t>
            </a:r>
            <a:r>
              <a:rPr dirty="0" sz="2400" spc="-40" b="1">
                <a:latin typeface="Calibri"/>
                <a:cs typeface="Calibri"/>
              </a:rPr>
              <a:t>CP,</a:t>
            </a:r>
            <a:r>
              <a:rPr dirty="0" sz="2400" spc="5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del</a:t>
            </a:r>
            <a:r>
              <a:rPr dirty="0" sz="2400" spc="6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equilibrio</a:t>
            </a:r>
            <a:r>
              <a:rPr dirty="0" sz="2400" spc="7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y</a:t>
            </a:r>
            <a:r>
              <a:rPr dirty="0" sz="2400" spc="7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del</a:t>
            </a:r>
            <a:r>
              <a:rPr dirty="0" sz="2400" spc="55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movimiento</a:t>
            </a:r>
            <a:r>
              <a:rPr dirty="0" sz="2400" spc="-10">
                <a:latin typeface="Calibri"/>
                <a:cs typeface="Calibri"/>
              </a:rPr>
              <a:t>, </a:t>
            </a:r>
            <a:r>
              <a:rPr dirty="0" sz="2400">
                <a:latin typeface="Calibri"/>
                <a:cs typeface="Calibri"/>
              </a:rPr>
              <a:t>pese</a:t>
            </a:r>
            <a:r>
              <a:rPr dirty="0" sz="2400" spc="385">
                <a:latin typeface="Calibri"/>
                <a:cs typeface="Calibri"/>
              </a:rPr>
              <a:t>  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385">
                <a:latin typeface="Calibri"/>
                <a:cs typeface="Calibri"/>
              </a:rPr>
              <a:t>   </a:t>
            </a:r>
            <a:r>
              <a:rPr dirty="0" sz="2400">
                <a:latin typeface="Calibri"/>
                <a:cs typeface="Calibri"/>
              </a:rPr>
              <a:t>ser</a:t>
            </a:r>
            <a:r>
              <a:rPr dirty="0" sz="2400" spc="385">
                <a:latin typeface="Calibri"/>
                <a:cs typeface="Calibri"/>
              </a:rPr>
              <a:t>   </a:t>
            </a:r>
            <a:r>
              <a:rPr dirty="0" sz="2400" b="1">
                <a:latin typeface="Calibri"/>
                <a:cs typeface="Calibri"/>
              </a:rPr>
              <a:t>innatos</a:t>
            </a:r>
            <a:r>
              <a:rPr dirty="0" sz="2400" spc="385" b="1">
                <a:latin typeface="Calibri"/>
                <a:cs typeface="Calibri"/>
              </a:rPr>
              <a:t>  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385">
                <a:latin typeface="Calibri"/>
                <a:cs typeface="Calibri"/>
              </a:rPr>
              <a:t>   </a:t>
            </a:r>
            <a:r>
              <a:rPr dirty="0" sz="2400">
                <a:latin typeface="Calibri"/>
                <a:cs typeface="Calibri"/>
              </a:rPr>
              <a:t>venir</a:t>
            </a:r>
            <a:r>
              <a:rPr dirty="0" sz="2400" spc="385">
                <a:latin typeface="Calibri"/>
                <a:cs typeface="Calibri"/>
              </a:rPr>
              <a:t>   </a:t>
            </a:r>
            <a:r>
              <a:rPr dirty="0" sz="2400" spc="-10" b="1">
                <a:latin typeface="Calibri"/>
                <a:cs typeface="Calibri"/>
              </a:rPr>
              <a:t>predeterminados genéticamente</a:t>
            </a:r>
            <a:r>
              <a:rPr dirty="0" sz="2400" spc="-10">
                <a:latin typeface="Calibri"/>
                <a:cs typeface="Calibri"/>
              </a:rPr>
              <a:t>,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precisan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un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proceso</a:t>
            </a:r>
            <a:r>
              <a:rPr dirty="0" sz="2400" spc="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de maduración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spc="-50" b="1">
                <a:latin typeface="Calibri"/>
                <a:cs typeface="Calibri"/>
              </a:rPr>
              <a:t>o </a:t>
            </a:r>
            <a:r>
              <a:rPr dirty="0" sz="2400" spc="-10" b="1">
                <a:latin typeface="Calibri"/>
                <a:cs typeface="Calibri"/>
              </a:rPr>
              <a:t>aprendizaje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7369809" y="3663441"/>
            <a:ext cx="442595" cy="589280"/>
            <a:chOff x="7369809" y="3663441"/>
            <a:chExt cx="442595" cy="589280"/>
          </a:xfrm>
        </p:grpSpPr>
        <p:sp>
          <p:nvSpPr>
            <p:cNvPr id="9" name="object 9" descr=""/>
            <p:cNvSpPr/>
            <p:nvPr/>
          </p:nvSpPr>
          <p:spPr>
            <a:xfrm>
              <a:off x="7376159" y="3669791"/>
              <a:ext cx="429895" cy="576580"/>
            </a:xfrm>
            <a:custGeom>
              <a:avLst/>
              <a:gdLst/>
              <a:ahLst/>
              <a:cxnLst/>
              <a:rect l="l" t="t" r="r" b="b"/>
              <a:pathLst>
                <a:path w="429895" h="576579">
                  <a:moveTo>
                    <a:pt x="322325" y="0"/>
                  </a:moveTo>
                  <a:lnTo>
                    <a:pt x="107441" y="0"/>
                  </a:lnTo>
                  <a:lnTo>
                    <a:pt x="107441" y="361187"/>
                  </a:lnTo>
                  <a:lnTo>
                    <a:pt x="0" y="361187"/>
                  </a:lnTo>
                  <a:lnTo>
                    <a:pt x="214883" y="576071"/>
                  </a:lnTo>
                  <a:lnTo>
                    <a:pt x="429767" y="361187"/>
                  </a:lnTo>
                  <a:lnTo>
                    <a:pt x="322325" y="361187"/>
                  </a:lnTo>
                  <a:lnTo>
                    <a:pt x="322325" y="0"/>
                  </a:lnTo>
                  <a:close/>
                </a:path>
              </a:pathLst>
            </a:custGeom>
            <a:solidFill>
              <a:srgbClr val="FF33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7376159" y="3669791"/>
              <a:ext cx="429895" cy="576580"/>
            </a:xfrm>
            <a:custGeom>
              <a:avLst/>
              <a:gdLst/>
              <a:ahLst/>
              <a:cxnLst/>
              <a:rect l="l" t="t" r="r" b="b"/>
              <a:pathLst>
                <a:path w="429895" h="576579">
                  <a:moveTo>
                    <a:pt x="322325" y="0"/>
                  </a:moveTo>
                  <a:lnTo>
                    <a:pt x="322325" y="361187"/>
                  </a:lnTo>
                  <a:lnTo>
                    <a:pt x="429767" y="361187"/>
                  </a:lnTo>
                  <a:lnTo>
                    <a:pt x="214883" y="576071"/>
                  </a:lnTo>
                  <a:lnTo>
                    <a:pt x="0" y="361187"/>
                  </a:lnTo>
                  <a:lnTo>
                    <a:pt x="107441" y="361187"/>
                  </a:lnTo>
                  <a:lnTo>
                    <a:pt x="107441" y="0"/>
                  </a:lnTo>
                  <a:lnTo>
                    <a:pt x="322325" y="0"/>
                  </a:lnTo>
                  <a:close/>
                </a:path>
              </a:pathLst>
            </a:custGeom>
            <a:ln w="12700">
              <a:solidFill>
                <a:srgbClr val="CC009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16939" y="1802257"/>
            <a:ext cx="10358120" cy="287528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12700" marR="5080">
              <a:lnSpc>
                <a:spcPts val="2590"/>
              </a:lnSpc>
              <a:spcBef>
                <a:spcPts val="425"/>
              </a:spcBef>
            </a:pP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8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neonato</a:t>
            </a:r>
            <a:r>
              <a:rPr dirty="0" sz="2400" spc="7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tiene</a:t>
            </a:r>
            <a:r>
              <a:rPr dirty="0" sz="2400" spc="8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en</a:t>
            </a:r>
            <a:r>
              <a:rPr dirty="0" sz="2400" spc="8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sus</a:t>
            </a:r>
            <a:r>
              <a:rPr dirty="0" sz="2400" spc="8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genes</a:t>
            </a:r>
            <a:r>
              <a:rPr dirty="0" sz="2400" spc="8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toda</a:t>
            </a:r>
            <a:r>
              <a:rPr dirty="0" sz="2400" spc="8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8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información</a:t>
            </a:r>
            <a:r>
              <a:rPr dirty="0" sz="2400" spc="8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necesaria</a:t>
            </a:r>
            <a:r>
              <a:rPr dirty="0" sz="2400" spc="8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para</a:t>
            </a:r>
            <a:r>
              <a:rPr dirty="0" sz="2400" spc="8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dirigir</a:t>
            </a:r>
            <a:r>
              <a:rPr dirty="0" sz="2400" spc="80">
                <a:latin typeface="Calibri"/>
                <a:cs typeface="Calibri"/>
              </a:rPr>
              <a:t>  </a:t>
            </a:r>
            <a:r>
              <a:rPr dirty="0" sz="2400" spc="-25">
                <a:latin typeface="Calibri"/>
                <a:cs typeface="Calibri"/>
              </a:rPr>
              <a:t>su </a:t>
            </a:r>
            <a:r>
              <a:rPr dirty="0" sz="2400">
                <a:latin typeface="Calibri"/>
                <a:cs typeface="Calibri"/>
              </a:rPr>
              <a:t>desarrollo</a:t>
            </a:r>
            <a:r>
              <a:rPr dirty="0" sz="2400" spc="4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4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este,</a:t>
            </a:r>
            <a:r>
              <a:rPr dirty="0" sz="2400" spc="4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</a:t>
            </a:r>
            <a:r>
              <a:rPr dirty="0" sz="2400" spc="4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produce</a:t>
            </a:r>
            <a:r>
              <a:rPr dirty="0" sz="2400" spc="4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4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forma</a:t>
            </a:r>
            <a:r>
              <a:rPr dirty="0" sz="2400" spc="480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secuencial,</a:t>
            </a:r>
            <a:r>
              <a:rPr dirty="0" sz="2400" spc="47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ordenada</a:t>
            </a:r>
            <a:r>
              <a:rPr dirty="0" sz="2400" spc="484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y</a:t>
            </a:r>
            <a:r>
              <a:rPr dirty="0" sz="2400" spc="48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predecible,</a:t>
            </a:r>
            <a:r>
              <a:rPr dirty="0" sz="2400" spc="475" b="1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en </a:t>
            </a:r>
            <a:r>
              <a:rPr dirty="0" sz="2400" spc="-10">
                <a:latin typeface="Calibri"/>
                <a:cs typeface="Calibri"/>
              </a:rPr>
              <a:t>respuesta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demandas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entorno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interacción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este.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345"/>
              </a:spcBef>
            </a:pP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Calibri"/>
                <a:cs typeface="Calibri"/>
              </a:rPr>
              <a:t>Principales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determinantes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desarrollo: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 spc="-20">
                <a:latin typeface="Calibri"/>
                <a:cs typeface="Calibri"/>
              </a:rPr>
              <a:t>Genética-</a:t>
            </a:r>
            <a:r>
              <a:rPr dirty="0" sz="2400">
                <a:latin typeface="Calibri"/>
                <a:cs typeface="Calibri"/>
              </a:rPr>
              <a:t>medio</a:t>
            </a:r>
            <a:r>
              <a:rPr dirty="0" sz="2400" spc="1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ambiente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2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Morbilidad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prenatal,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parto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morbilidad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postnatal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45991" y="580644"/>
            <a:ext cx="4730495" cy="10088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31115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25"/>
              <a:t> </a:t>
            </a:r>
            <a:r>
              <a:rPr dirty="0" spc="-35"/>
              <a:t>neuromotor</a:t>
            </a: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904731" y="3500628"/>
            <a:ext cx="2359150" cy="1879091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16939" y="1802257"/>
            <a:ext cx="10357485" cy="104965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12700" marR="5080">
              <a:lnSpc>
                <a:spcPts val="2590"/>
              </a:lnSpc>
              <a:spcBef>
                <a:spcPts val="425"/>
              </a:spcBef>
            </a:pP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comparación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del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comportamiento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motor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que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presenta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niño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“patrones </a:t>
            </a:r>
            <a:r>
              <a:rPr dirty="0" sz="2400">
                <a:latin typeface="Calibri"/>
                <a:cs typeface="Calibri"/>
              </a:rPr>
              <a:t>ideales”</a:t>
            </a:r>
            <a:r>
              <a:rPr dirty="0" sz="2400" spc="445">
                <a:latin typeface="Calibri"/>
                <a:cs typeface="Calibri"/>
              </a:rPr>
              <a:t>   </a:t>
            </a:r>
            <a:r>
              <a:rPr dirty="0" sz="2400">
                <a:latin typeface="Calibri"/>
                <a:cs typeface="Calibri"/>
              </a:rPr>
              <a:t>que</a:t>
            </a:r>
            <a:r>
              <a:rPr dirty="0" sz="2400" spc="450">
                <a:latin typeface="Calibri"/>
                <a:cs typeface="Calibri"/>
              </a:rPr>
              <a:t>   </a:t>
            </a:r>
            <a:r>
              <a:rPr dirty="0" sz="2400">
                <a:latin typeface="Calibri"/>
                <a:cs typeface="Calibri"/>
              </a:rPr>
              <a:t>esperamos</a:t>
            </a:r>
            <a:r>
              <a:rPr dirty="0" sz="2400" spc="450">
                <a:latin typeface="Calibri"/>
                <a:cs typeface="Calibri"/>
              </a:rPr>
              <a:t>   </a:t>
            </a:r>
            <a:r>
              <a:rPr dirty="0" sz="2400">
                <a:latin typeface="Calibri"/>
                <a:cs typeface="Calibri"/>
              </a:rPr>
              <a:t>encontrar,</a:t>
            </a:r>
            <a:r>
              <a:rPr dirty="0" sz="2400" spc="450">
                <a:latin typeface="Calibri"/>
                <a:cs typeface="Calibri"/>
              </a:rPr>
              <a:t>   </a:t>
            </a:r>
            <a:r>
              <a:rPr dirty="0" sz="2400">
                <a:latin typeface="Calibri"/>
                <a:cs typeface="Calibri"/>
              </a:rPr>
              <a:t>permite</a:t>
            </a:r>
            <a:r>
              <a:rPr dirty="0" sz="2400" spc="450">
                <a:latin typeface="Calibri"/>
                <a:cs typeface="Calibri"/>
              </a:rPr>
              <a:t>   </a:t>
            </a:r>
            <a:r>
              <a:rPr dirty="0" sz="2400">
                <a:latin typeface="Calibri"/>
                <a:cs typeface="Calibri"/>
              </a:rPr>
              <a:t>valorar</a:t>
            </a:r>
            <a:r>
              <a:rPr dirty="0" sz="2400" spc="450">
                <a:latin typeface="Calibri"/>
                <a:cs typeface="Calibri"/>
              </a:rPr>
              <a:t>  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450">
                <a:latin typeface="Calibri"/>
                <a:cs typeface="Calibri"/>
              </a:rPr>
              <a:t>   </a:t>
            </a:r>
            <a:r>
              <a:rPr dirty="0" sz="2400">
                <a:latin typeface="Calibri"/>
                <a:cs typeface="Calibri"/>
              </a:rPr>
              <a:t>grado</a:t>
            </a:r>
            <a:r>
              <a:rPr dirty="0" sz="2400" spc="445">
                <a:latin typeface="Calibri"/>
                <a:cs typeface="Calibri"/>
              </a:rPr>
              <a:t>   </a:t>
            </a:r>
            <a:r>
              <a:rPr dirty="0" sz="2400" spc="-25">
                <a:latin typeface="Calibri"/>
                <a:cs typeface="Calibri"/>
              </a:rPr>
              <a:t>de </a:t>
            </a:r>
            <a:r>
              <a:rPr dirty="0" sz="2400" spc="-10">
                <a:latin typeface="Calibri"/>
                <a:cs typeface="Calibri"/>
              </a:rPr>
              <a:t>desviación/alteración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que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considera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desarrollo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neuromotor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normotípico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45991" y="580644"/>
            <a:ext cx="4730495" cy="10088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31115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25"/>
              <a:t> </a:t>
            </a:r>
            <a:r>
              <a:rPr dirty="0" spc="-35"/>
              <a:t>neuromotor</a:t>
            </a: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72228" y="3645408"/>
            <a:ext cx="2930651" cy="2260091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16939" y="1710817"/>
            <a:ext cx="6142990" cy="3220085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2400">
                <a:latin typeface="Calibri"/>
                <a:cs typeface="Calibri"/>
              </a:rPr>
              <a:t>Sistemas</a:t>
            </a:r>
            <a:r>
              <a:rPr dirty="0" sz="2400" spc="-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implicados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desarrollo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neuromotor: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2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 spc="-25">
                <a:latin typeface="Calibri"/>
                <a:cs typeface="Calibri"/>
              </a:rPr>
              <a:t>SNC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0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 spc="-25">
                <a:latin typeface="Calibri"/>
                <a:cs typeface="Calibri"/>
              </a:rPr>
              <a:t>SNP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Sistema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musculo-esquelético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2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Sistemas</a:t>
            </a:r>
            <a:r>
              <a:rPr dirty="0" sz="2400" spc="-8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respiratorios,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cardiacos,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digestivos…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365"/>
              </a:spcBef>
            </a:pP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desarrollo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cognitivo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emocional-afectivo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45991" y="580644"/>
            <a:ext cx="4730495" cy="10088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825" rIns="0" bIns="0" rtlCol="0" vert="horz">
            <a:spAutoFit/>
          </a:bodyPr>
          <a:lstStyle/>
          <a:p>
            <a:pPr marL="31115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25"/>
              <a:t> </a:t>
            </a:r>
            <a:r>
              <a:rPr dirty="0" spc="-35"/>
              <a:t>neuromotor</a:t>
            </a: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88323" y="2781300"/>
            <a:ext cx="2609087" cy="1755647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4099314" y="6416699"/>
            <a:ext cx="46469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1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5">
                <a:solidFill>
                  <a:srgbClr val="888888"/>
                </a:solidFill>
                <a:latin typeface="Calibri"/>
                <a:cs typeface="Calibri"/>
              </a:rPr>
              <a:t>Motor.</a:t>
            </a:r>
            <a:r>
              <a:rPr dirty="0" sz="1200" spc="-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URJC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Francisco Molina Rueda</dc:creator>
  <dc:title>Nº del tema. Título</dc:title>
  <dcterms:created xsi:type="dcterms:W3CDTF">2024-09-05T06:50:03Z</dcterms:created>
  <dcterms:modified xsi:type="dcterms:W3CDTF">2024-09-05T06:50:03Z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2024-09-04T00:00:00Z</vt:filetime>
  </property>
  <property fmtid="{D5CDD505-2E9C-101B-9397-08002B2CF9AE}" pid="3" name="Creator">
    <vt:lpwstr>Acrobat PDFMaker 24 para PowerPoint</vt:lpwstr>
  </property>
  <property fmtid="{D5CDD505-2E9C-101B-9397-08002B2CF9AE}" pid="4" name="LastSaved">
    <vt:filetime>2024-09-05T00:00:00Z</vt:filetime>
  </property>
  <property fmtid="{D5CDD505-2E9C-101B-9397-08002B2CF9AE}" pid="5" name="Producer">
    <vt:lpwstr>Adobe PDF Library 24.3.86</vt:lpwstr>
  </property>
</Properties>
</file>