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384" r:id="rId2"/>
    <p:sldId id="391" r:id="rId3"/>
    <p:sldId id="388" r:id="rId4"/>
    <p:sldId id="389" r:id="rId5"/>
    <p:sldId id="392" r:id="rId6"/>
    <p:sldId id="256" r:id="rId7"/>
    <p:sldId id="257" r:id="rId8"/>
    <p:sldId id="258" r:id="rId9"/>
    <p:sldId id="259" r:id="rId10"/>
    <p:sldId id="274" r:id="rId11"/>
    <p:sldId id="261" r:id="rId12"/>
    <p:sldId id="275" r:id="rId13"/>
    <p:sldId id="276" r:id="rId14"/>
    <p:sldId id="277" r:id="rId15"/>
    <p:sldId id="278" r:id="rId16"/>
    <p:sldId id="300" r:id="rId17"/>
    <p:sldId id="303" r:id="rId18"/>
    <p:sldId id="304" r:id="rId19"/>
    <p:sldId id="270" r:id="rId20"/>
    <p:sldId id="279" r:id="rId21"/>
    <p:sldId id="265" r:id="rId22"/>
    <p:sldId id="281" r:id="rId23"/>
    <p:sldId id="283" r:id="rId24"/>
    <p:sldId id="307" r:id="rId25"/>
    <p:sldId id="298" r:id="rId26"/>
    <p:sldId id="301" r:id="rId27"/>
    <p:sldId id="286" r:id="rId28"/>
    <p:sldId id="285" r:id="rId29"/>
    <p:sldId id="272" r:id="rId30"/>
    <p:sldId id="291" r:id="rId31"/>
    <p:sldId id="293" r:id="rId32"/>
    <p:sldId id="308" r:id="rId33"/>
    <p:sldId id="309" r:id="rId34"/>
    <p:sldId id="269" r:id="rId35"/>
    <p:sldId id="305" r:id="rId36"/>
    <p:sldId id="310" r:id="rId37"/>
    <p:sldId id="311" r:id="rId38"/>
    <p:sldId id="312" r:id="rId39"/>
    <p:sldId id="260" r:id="rId40"/>
    <p:sldId id="313" r:id="rId41"/>
    <p:sldId id="263" r:id="rId42"/>
    <p:sldId id="264" r:id="rId43"/>
    <p:sldId id="268" r:id="rId44"/>
    <p:sldId id="314" r:id="rId45"/>
    <p:sldId id="315" r:id="rId46"/>
    <p:sldId id="316" r:id="rId47"/>
    <p:sldId id="317" r:id="rId48"/>
    <p:sldId id="318" r:id="rId49"/>
    <p:sldId id="319" r:id="rId50"/>
    <p:sldId id="320" r:id="rId51"/>
    <p:sldId id="280" r:id="rId52"/>
    <p:sldId id="321" r:id="rId53"/>
    <p:sldId id="322" r:id="rId54"/>
    <p:sldId id="323" r:id="rId55"/>
    <p:sldId id="324" r:id="rId56"/>
    <p:sldId id="325" r:id="rId57"/>
    <p:sldId id="326" r:id="rId58"/>
    <p:sldId id="327" r:id="rId59"/>
    <p:sldId id="328" r:id="rId60"/>
    <p:sldId id="284" r:id="rId61"/>
    <p:sldId id="287" r:id="rId62"/>
    <p:sldId id="329" r:id="rId63"/>
    <p:sldId id="271" r:id="rId64"/>
    <p:sldId id="330" r:id="rId65"/>
    <p:sldId id="331" r:id="rId66"/>
    <p:sldId id="292" r:id="rId67"/>
    <p:sldId id="288" r:id="rId68"/>
    <p:sldId id="289" r:id="rId69"/>
    <p:sldId id="290" r:id="rId70"/>
    <p:sldId id="332" r:id="rId71"/>
    <p:sldId id="333" r:id="rId72"/>
    <p:sldId id="334" r:id="rId73"/>
    <p:sldId id="335" r:id="rId74"/>
    <p:sldId id="336" r:id="rId75"/>
    <p:sldId id="337" r:id="rId76"/>
    <p:sldId id="338" r:id="rId77"/>
    <p:sldId id="294" r:id="rId78"/>
    <p:sldId id="295" r:id="rId79"/>
    <p:sldId id="339" r:id="rId80"/>
    <p:sldId id="340" r:id="rId81"/>
    <p:sldId id="341" r:id="rId82"/>
    <p:sldId id="342" r:id="rId83"/>
    <p:sldId id="266" r:id="rId84"/>
    <p:sldId id="267" r:id="rId85"/>
    <p:sldId id="273" r:id="rId86"/>
    <p:sldId id="343" r:id="rId87"/>
    <p:sldId id="344" r:id="rId88"/>
    <p:sldId id="297" r:id="rId89"/>
    <p:sldId id="299" r:id="rId90"/>
    <p:sldId id="345" r:id="rId91"/>
    <p:sldId id="346" r:id="rId92"/>
    <p:sldId id="347" r:id="rId93"/>
    <p:sldId id="348" r:id="rId94"/>
    <p:sldId id="394" r:id="rId95"/>
    <p:sldId id="350" r:id="rId96"/>
    <p:sldId id="351" r:id="rId97"/>
    <p:sldId id="352" r:id="rId98"/>
    <p:sldId id="353" r:id="rId99"/>
    <p:sldId id="393" r:id="rId100"/>
    <p:sldId id="354" r:id="rId101"/>
    <p:sldId id="355" r:id="rId102"/>
    <p:sldId id="356" r:id="rId103"/>
    <p:sldId id="357" r:id="rId104"/>
    <p:sldId id="358" r:id="rId105"/>
    <p:sldId id="359" r:id="rId106"/>
    <p:sldId id="360" r:id="rId107"/>
    <p:sldId id="361" r:id="rId108"/>
    <p:sldId id="302" r:id="rId109"/>
    <p:sldId id="362" r:id="rId110"/>
    <p:sldId id="363" r:id="rId111"/>
    <p:sldId id="364" r:id="rId112"/>
    <p:sldId id="365" r:id="rId113"/>
    <p:sldId id="366" r:id="rId114"/>
    <p:sldId id="367" r:id="rId115"/>
    <p:sldId id="282" r:id="rId116"/>
    <p:sldId id="368" r:id="rId117"/>
    <p:sldId id="369" r:id="rId118"/>
    <p:sldId id="370" r:id="rId119"/>
    <p:sldId id="371" r:id="rId120"/>
    <p:sldId id="372" r:id="rId121"/>
    <p:sldId id="373" r:id="rId122"/>
    <p:sldId id="374" r:id="rId123"/>
    <p:sldId id="375" r:id="rId124"/>
    <p:sldId id="376" r:id="rId125"/>
    <p:sldId id="377" r:id="rId126"/>
    <p:sldId id="378" r:id="rId127"/>
    <p:sldId id="379" r:id="rId128"/>
    <p:sldId id="296" r:id="rId129"/>
    <p:sldId id="380" r:id="rId1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8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9A04D54-BB90-40B2-B548-2945B260FF6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AC72AC24-641E-4D62-AA71-F6200C8294F5}" type="datetimeFigureOut">
              <a:rPr lang="es-ES" smtClean="0"/>
              <a:pPr/>
              <a:t>16/06/2025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59A04D54-BB90-40B2-B548-2945B260FF6A}"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C72AC24-641E-4D62-AA71-F6200C8294F5}" type="datetimeFigureOut">
              <a:rPr lang="es-ES" smtClean="0"/>
              <a:pPr/>
              <a:t>16/06/2025</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A04D54-BB90-40B2-B548-2945B260FF6A}"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0D4987-B198-FD0F-762A-59605D54F1F5}"/>
              </a:ext>
            </a:extLst>
          </p:cNvPr>
          <p:cNvSpPr>
            <a:spLocks noGrp="1"/>
          </p:cNvSpPr>
          <p:nvPr>
            <p:ph type="ctrTitle"/>
          </p:nvPr>
        </p:nvSpPr>
        <p:spPr>
          <a:xfrm>
            <a:off x="940982" y="1814180"/>
            <a:ext cx="7719237" cy="1614820"/>
          </a:xfrm>
        </p:spPr>
        <p:txBody>
          <a:bodyPr>
            <a:normAutofit fontScale="90000"/>
          </a:bodyPr>
          <a:lstStyle/>
          <a:p>
            <a:pPr algn="ctr"/>
            <a:r>
              <a:rPr lang="es-ES" sz="2325" b="0" dirty="0">
                <a:solidFill>
                  <a:schemeClr val="bg1"/>
                </a:solidFill>
              </a:rPr>
              <a:t>MARÍA ROSARIO MARTIN BRICEÑO</a:t>
            </a:r>
            <a:br>
              <a:rPr lang="es-ES" sz="2325" b="0" dirty="0">
                <a:solidFill>
                  <a:schemeClr val="bg1"/>
                </a:solidFill>
              </a:rPr>
            </a:br>
            <a:br>
              <a:rPr lang="es-ES" sz="2325" b="0" dirty="0">
                <a:solidFill>
                  <a:schemeClr val="bg1"/>
                </a:solidFill>
              </a:rPr>
            </a:br>
            <a:r>
              <a:rPr lang="es-ES" sz="2325" b="0" dirty="0">
                <a:solidFill>
                  <a:schemeClr val="bg1"/>
                </a:solidFill>
              </a:rPr>
              <a:t>PROFESORA TITULAR DE DERECHO CIVIL</a:t>
            </a:r>
            <a:br>
              <a:rPr lang="es-ES" sz="2325" b="0" dirty="0">
                <a:solidFill>
                  <a:schemeClr val="bg1"/>
                </a:solidFill>
              </a:rPr>
            </a:br>
            <a:r>
              <a:rPr lang="es-ES" sz="2325" b="0" dirty="0">
                <a:solidFill>
                  <a:schemeClr val="bg1"/>
                </a:solidFill>
              </a:rPr>
              <a:t>UNIVERSIDAD REY JUAN CARLOS</a:t>
            </a:r>
            <a:br>
              <a:rPr lang="es-ES" sz="1575" dirty="0">
                <a:solidFill>
                  <a:schemeClr val="bg1"/>
                </a:solidFill>
              </a:rPr>
            </a:br>
            <a:br>
              <a:rPr lang="es-ES" sz="1575" dirty="0"/>
            </a:br>
            <a:br>
              <a:rPr lang="es-ES" sz="1575" dirty="0"/>
            </a:br>
            <a:endParaRPr lang="es-ES" sz="1575" dirty="0"/>
          </a:p>
        </p:txBody>
      </p:sp>
      <p:sp>
        <p:nvSpPr>
          <p:cNvPr id="3" name="Subtítulo 2">
            <a:extLst>
              <a:ext uri="{FF2B5EF4-FFF2-40B4-BE49-F238E27FC236}">
                <a16:creationId xmlns:a16="http://schemas.microsoft.com/office/drawing/2014/main" id="{74BE21A1-77AF-80CE-EBE5-41D460561085}"/>
              </a:ext>
            </a:extLst>
          </p:cNvPr>
          <p:cNvSpPr>
            <a:spLocks noGrp="1"/>
          </p:cNvSpPr>
          <p:nvPr>
            <p:ph type="subTitle" idx="1"/>
          </p:nvPr>
        </p:nvSpPr>
        <p:spPr>
          <a:xfrm>
            <a:off x="1403498" y="3648296"/>
            <a:ext cx="6905847" cy="1298034"/>
          </a:xfrm>
        </p:spPr>
        <p:txBody>
          <a:bodyPr>
            <a:normAutofit fontScale="85000" lnSpcReduction="20000"/>
          </a:bodyPr>
          <a:lstStyle/>
          <a:p>
            <a:pPr algn="ctr"/>
            <a:r>
              <a:rPr lang="es-ES" sz="1500" b="1" dirty="0">
                <a:solidFill>
                  <a:schemeClr val="bg1"/>
                </a:solidFill>
              </a:rPr>
              <a:t>MATERIAL DOCENTE EN ABIERTO DE LA UNIVERSIDAD REY JUAN CARLOS</a:t>
            </a:r>
          </a:p>
          <a:p>
            <a:pPr algn="ctr"/>
            <a:endParaRPr lang="es-ES" sz="1500" b="1" dirty="0">
              <a:solidFill>
                <a:schemeClr val="bg1"/>
              </a:solidFill>
            </a:endParaRPr>
          </a:p>
          <a:p>
            <a:pPr algn="ctr"/>
            <a:r>
              <a:rPr lang="es-ES" sz="1500" dirty="0">
                <a:solidFill>
                  <a:schemeClr val="bg1"/>
                </a:solidFill>
              </a:rPr>
              <a:t>FECHA DE CREACIÓN, PUBLICACIÓN </a:t>
            </a:r>
            <a:r>
              <a:rPr lang="es-ES" sz="1500">
                <a:solidFill>
                  <a:schemeClr val="bg1"/>
                </a:solidFill>
              </a:rPr>
              <a:t>O VERSIÓN </a:t>
            </a:r>
            <a:r>
              <a:rPr lang="es-ES" sz="1500" dirty="0">
                <a:solidFill>
                  <a:schemeClr val="bg1"/>
                </a:solidFill>
              </a:rPr>
              <a:t>DEL MATERIAL: 16 de junio de 2025</a:t>
            </a:r>
          </a:p>
          <a:p>
            <a:pPr algn="ctr"/>
            <a:endParaRPr lang="es-ES" sz="1500" dirty="0">
              <a:solidFill>
                <a:schemeClr val="bg1"/>
              </a:solidFill>
            </a:endParaRPr>
          </a:p>
          <a:p>
            <a:pPr algn="ctr"/>
            <a:r>
              <a:rPr lang="es-ES" sz="1500" dirty="0">
                <a:solidFill>
                  <a:schemeClr val="bg1"/>
                </a:solidFill>
              </a:rPr>
              <a:t>GRADO EN DERECHO </a:t>
            </a:r>
          </a:p>
          <a:p>
            <a:pPr algn="ctr"/>
            <a:r>
              <a:rPr lang="es-ES" sz="1500" dirty="0">
                <a:solidFill>
                  <a:schemeClr val="bg1"/>
                </a:solidFill>
              </a:rPr>
              <a:t>ASIGNATURA: DERECHO CIVIL II (DERECHO DE OBLIGACIONES)</a:t>
            </a:r>
          </a:p>
        </p:txBody>
      </p:sp>
    </p:spTree>
    <p:extLst>
      <p:ext uri="{BB962C8B-B14F-4D97-AF65-F5344CB8AC3E}">
        <p14:creationId xmlns:p14="http://schemas.microsoft.com/office/powerpoint/2010/main" val="2561613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4000" b="1" dirty="0"/>
              <a:t>¿LA VOLUNTAD UNILATERAL</a:t>
            </a:r>
            <a:r>
              <a:rPr lang="es-ES" dirty="0"/>
              <a:t>?</a:t>
            </a:r>
          </a:p>
        </p:txBody>
      </p:sp>
      <p:sp>
        <p:nvSpPr>
          <p:cNvPr id="3" name="2 Marcador de contenido"/>
          <p:cNvSpPr>
            <a:spLocks noGrp="1"/>
          </p:cNvSpPr>
          <p:nvPr>
            <p:ph idx="1"/>
          </p:nvPr>
        </p:nvSpPr>
        <p:spPr/>
        <p:txBody>
          <a:bodyPr/>
          <a:lstStyle/>
          <a:p>
            <a:r>
              <a:rPr lang="es-ES" dirty="0"/>
              <a:t>¿Es fuente de obligaciones?</a:t>
            </a:r>
          </a:p>
          <a:p>
            <a:r>
              <a:rPr lang="es-ES" dirty="0"/>
              <a:t>Supuestos:</a:t>
            </a:r>
          </a:p>
          <a:p>
            <a:pPr lvl="1"/>
            <a:r>
              <a:rPr lang="es-ES" dirty="0"/>
              <a:t>La promesa pública de recompensa</a:t>
            </a:r>
          </a:p>
          <a:p>
            <a:pPr lvl="2"/>
            <a:r>
              <a:rPr lang="es-ES" dirty="0"/>
              <a:t>Pública</a:t>
            </a:r>
          </a:p>
          <a:p>
            <a:pPr lvl="2"/>
            <a:r>
              <a:rPr lang="es-ES" dirty="0"/>
              <a:t>La generalidad como destinatario</a:t>
            </a:r>
          </a:p>
          <a:p>
            <a:pPr lvl="2"/>
            <a:r>
              <a:rPr lang="es-ES" dirty="0"/>
              <a:t>El objeto es una prestación</a:t>
            </a:r>
          </a:p>
          <a:p>
            <a:pPr lvl="2"/>
            <a:r>
              <a:rPr lang="es-ES" dirty="0"/>
              <a:t>Revocable</a:t>
            </a:r>
          </a:p>
          <a:p>
            <a:pPr lvl="1"/>
            <a:r>
              <a:rPr lang="es-ES" dirty="0"/>
              <a:t>Concursos con premio</a:t>
            </a:r>
          </a:p>
          <a:p>
            <a:pPr lvl="1"/>
            <a:r>
              <a:rPr lang="es-ES" dirty="0"/>
              <a:t>La oferta de contrato</a:t>
            </a:r>
          </a:p>
          <a:p>
            <a:endParaRPr lang="es-E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FORMACIÓN DEL CONTRATO</a:t>
            </a:r>
          </a:p>
        </p:txBody>
      </p:sp>
      <p:sp>
        <p:nvSpPr>
          <p:cNvPr id="3" name="2 Marcador de contenido"/>
          <p:cNvSpPr>
            <a:spLocks noGrp="1"/>
          </p:cNvSpPr>
          <p:nvPr>
            <p:ph idx="1"/>
          </p:nvPr>
        </p:nvSpPr>
        <p:spPr/>
        <p:txBody>
          <a:bodyPr>
            <a:normAutofit fontScale="92500" lnSpcReduction="20000"/>
          </a:bodyPr>
          <a:lstStyle/>
          <a:p>
            <a:pPr algn="just"/>
            <a:r>
              <a:rPr lang="es-ES" dirty="0"/>
              <a:t>Fases del contrato: formación instantánea o sucesiva</a:t>
            </a:r>
          </a:p>
          <a:p>
            <a:pPr lvl="1"/>
            <a:r>
              <a:rPr lang="es-ES" dirty="0"/>
              <a:t>Generación: los tratos preliminares</a:t>
            </a:r>
          </a:p>
          <a:p>
            <a:pPr lvl="1"/>
            <a:r>
              <a:rPr lang="es-ES" dirty="0"/>
              <a:t>Perfección: nacimiento del contrato (art. 1258 C. c.)</a:t>
            </a:r>
          </a:p>
          <a:p>
            <a:pPr lvl="1"/>
            <a:r>
              <a:rPr lang="es-ES" dirty="0"/>
              <a:t>Consumación: cumplimiento del contrato</a:t>
            </a:r>
          </a:p>
          <a:p>
            <a:pPr algn="just"/>
            <a:r>
              <a:rPr lang="es-ES" dirty="0"/>
              <a:t>Modalidades contractuales</a:t>
            </a:r>
          </a:p>
          <a:p>
            <a:pPr lvl="1" algn="just"/>
            <a:r>
              <a:rPr lang="es-ES" dirty="0"/>
              <a:t>Contratos entre consumidores y empresarios</a:t>
            </a:r>
          </a:p>
          <a:p>
            <a:pPr lvl="2" algn="just"/>
            <a:r>
              <a:rPr lang="es-ES" dirty="0"/>
              <a:t>Los contratos de adhesión</a:t>
            </a:r>
          </a:p>
          <a:p>
            <a:pPr lvl="2" algn="just"/>
            <a:r>
              <a:rPr lang="es-ES" dirty="0"/>
              <a:t>Los contratos a distancia </a:t>
            </a:r>
          </a:p>
          <a:p>
            <a:pPr lvl="2" algn="just"/>
            <a:r>
              <a:rPr lang="es-ES" dirty="0"/>
              <a:t>Los  contratos celebrados fuera del establecimiento mercantil del empresario.</a:t>
            </a:r>
          </a:p>
          <a:p>
            <a:pPr lvl="1" algn="just"/>
            <a:r>
              <a:rPr lang="es-ES" dirty="0"/>
              <a:t>Tratos preliminares</a:t>
            </a:r>
          </a:p>
          <a:p>
            <a:pPr lvl="1" algn="just"/>
            <a:r>
              <a:rPr lang="es-ES" dirty="0"/>
              <a:t>Concurso de oferta y aceptación </a:t>
            </a:r>
          </a:p>
          <a:p>
            <a:pPr lvl="1" algn="just"/>
            <a:r>
              <a:rPr lang="es-ES" dirty="0"/>
              <a:t>Precontrato</a:t>
            </a:r>
          </a:p>
          <a:p>
            <a:pPr lvl="1" algn="just"/>
            <a:endParaRPr lang="es-ES" dirty="0"/>
          </a:p>
          <a:p>
            <a:endParaRPr lang="es-E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CONTRATOS ENTRE CONSUMIDORES Y EMPRESARIOS</a:t>
            </a:r>
          </a:p>
        </p:txBody>
      </p:sp>
      <p:sp>
        <p:nvSpPr>
          <p:cNvPr id="3" name="2 Marcador de contenido"/>
          <p:cNvSpPr>
            <a:spLocks noGrp="1"/>
          </p:cNvSpPr>
          <p:nvPr>
            <p:ph idx="1"/>
          </p:nvPr>
        </p:nvSpPr>
        <p:spPr/>
        <p:txBody>
          <a:bodyPr>
            <a:normAutofit fontScale="92500"/>
          </a:bodyPr>
          <a:lstStyle/>
          <a:p>
            <a:pPr algn="just"/>
            <a:r>
              <a:rPr lang="es-ES" dirty="0"/>
              <a:t>Definición de consumidor y empresario (arts. 3 y 4 LGCU)</a:t>
            </a:r>
          </a:p>
          <a:p>
            <a:pPr algn="just"/>
            <a:r>
              <a:rPr lang="es-ES" dirty="0"/>
              <a:t>Los contratos de adhesión: las condiciones generales de contratación y cláusulas abusivas (arts. 80 y </a:t>
            </a:r>
            <a:r>
              <a:rPr lang="es-ES" dirty="0" err="1"/>
              <a:t>ss</a:t>
            </a:r>
            <a:r>
              <a:rPr lang="es-ES" dirty="0"/>
              <a:t> LGCU 16 noviembre de 2007)</a:t>
            </a:r>
          </a:p>
          <a:p>
            <a:pPr algn="just"/>
            <a:r>
              <a:rPr lang="es-ES" dirty="0"/>
              <a:t>El derecho de desistimiento unilateral en los contratos a distancia y en los celebrados fuera del establecimiento mercantil del empresario.</a:t>
            </a:r>
          </a:p>
          <a:p>
            <a:pPr lvl="1" algn="just"/>
            <a:r>
              <a:rPr lang="es-ES" dirty="0"/>
              <a:t>Los contratos a distancia y los contratos celebrados fuera del establecimiento mercantil del empresario (art. 92 LGCU)</a:t>
            </a:r>
          </a:p>
          <a:p>
            <a:pPr lvl="1" algn="just"/>
            <a:r>
              <a:rPr lang="es-ES" dirty="0"/>
              <a:t>Contratos formales (arts. 98 y 99 LGCU)</a:t>
            </a:r>
          </a:p>
          <a:p>
            <a:pPr lvl="1" algn="just"/>
            <a:r>
              <a:rPr lang="es-ES" dirty="0"/>
              <a:t>El derecho de desistimiento (art. 102 LGCU)</a:t>
            </a:r>
          </a:p>
          <a:p>
            <a:pPr lvl="1" algn="just"/>
            <a:endParaRPr lang="es-ES" dirty="0"/>
          </a:p>
          <a:p>
            <a:endParaRPr lang="es-E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TRATOS PRELIMINARES</a:t>
            </a:r>
          </a:p>
        </p:txBody>
      </p:sp>
      <p:sp>
        <p:nvSpPr>
          <p:cNvPr id="3" name="2 Marcador de contenido"/>
          <p:cNvSpPr>
            <a:spLocks noGrp="1"/>
          </p:cNvSpPr>
          <p:nvPr>
            <p:ph idx="1"/>
          </p:nvPr>
        </p:nvSpPr>
        <p:spPr/>
        <p:txBody>
          <a:bodyPr/>
          <a:lstStyle/>
          <a:p>
            <a:r>
              <a:rPr lang="es-ES" dirty="0"/>
              <a:t>Fase preparatoria</a:t>
            </a:r>
          </a:p>
          <a:p>
            <a:r>
              <a:rPr lang="es-ES" dirty="0"/>
              <a:t>Responsabilidad precontractual: culpa </a:t>
            </a:r>
            <a:r>
              <a:rPr lang="es-ES" i="1" dirty="0"/>
              <a:t>in </a:t>
            </a:r>
            <a:r>
              <a:rPr lang="es-ES" i="1" dirty="0" err="1"/>
              <a:t>contrahendo</a:t>
            </a:r>
            <a:endParaRPr lang="es-ES" dirty="0"/>
          </a:p>
          <a:p>
            <a:r>
              <a:rPr lang="es-ES" dirty="0"/>
              <a:t>Alcance del resarcimiento</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CONCURSO OFERTA Y ACEPTACIÓN (art. 1262, pár. 1º C. c.)</a:t>
            </a:r>
          </a:p>
        </p:txBody>
      </p:sp>
      <p:sp>
        <p:nvSpPr>
          <p:cNvPr id="3" name="2 Marcador de contenido"/>
          <p:cNvSpPr>
            <a:spLocks noGrp="1"/>
          </p:cNvSpPr>
          <p:nvPr>
            <p:ph idx="1"/>
          </p:nvPr>
        </p:nvSpPr>
        <p:spPr/>
        <p:txBody>
          <a:bodyPr/>
          <a:lstStyle/>
          <a:p>
            <a:r>
              <a:rPr lang="es-ES" dirty="0"/>
              <a:t>La oferta</a:t>
            </a:r>
          </a:p>
          <a:p>
            <a:pPr lvl="1"/>
            <a:r>
              <a:rPr lang="es-ES" dirty="0"/>
              <a:t>Concepto</a:t>
            </a:r>
          </a:p>
          <a:p>
            <a:pPr lvl="1"/>
            <a:r>
              <a:rPr lang="es-ES" dirty="0"/>
              <a:t>Vigencia de la oferta: muerte e incapacitación del oferente</a:t>
            </a:r>
          </a:p>
          <a:p>
            <a:pPr lvl="1"/>
            <a:r>
              <a:rPr lang="es-ES" dirty="0"/>
              <a:t>La oferta irrevocable</a:t>
            </a:r>
          </a:p>
          <a:p>
            <a:pPr lvl="1"/>
            <a:r>
              <a:rPr lang="es-ES" dirty="0"/>
              <a:t>Oferta al público</a:t>
            </a:r>
          </a:p>
          <a:p>
            <a:r>
              <a:rPr lang="es-ES" dirty="0"/>
              <a:t>La aceptación</a:t>
            </a:r>
          </a:p>
          <a:p>
            <a:pPr lvl="1"/>
            <a:r>
              <a:rPr lang="es-ES" dirty="0"/>
              <a:t>Concepto</a:t>
            </a:r>
          </a:p>
          <a:p>
            <a:pPr lvl="1"/>
            <a:r>
              <a:rPr lang="es-ES" dirty="0"/>
              <a:t>La contraoferta</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EL PRECONTRATO</a:t>
            </a:r>
          </a:p>
        </p:txBody>
      </p:sp>
      <p:sp>
        <p:nvSpPr>
          <p:cNvPr id="3" name="2 Marcador de contenido"/>
          <p:cNvSpPr>
            <a:spLocks noGrp="1"/>
          </p:cNvSpPr>
          <p:nvPr>
            <p:ph idx="1"/>
          </p:nvPr>
        </p:nvSpPr>
        <p:spPr/>
        <p:txBody>
          <a:bodyPr/>
          <a:lstStyle/>
          <a:p>
            <a:r>
              <a:rPr lang="es-ES" dirty="0"/>
              <a:t>Concepto</a:t>
            </a:r>
          </a:p>
          <a:p>
            <a:r>
              <a:rPr lang="es-ES" dirty="0"/>
              <a:t>Régimen jurídico:</a:t>
            </a:r>
          </a:p>
          <a:p>
            <a:pPr lvl="1"/>
            <a:r>
              <a:rPr lang="es-ES" dirty="0"/>
              <a:t>Requisitos: consentimiento, objeto y causa (art. 1261 C. c.)</a:t>
            </a:r>
          </a:p>
          <a:p>
            <a:pPr lvl="1"/>
            <a:r>
              <a:rPr lang="es-ES" dirty="0"/>
              <a:t>Contenido</a:t>
            </a:r>
          </a:p>
          <a:p>
            <a:pPr lvl="1"/>
            <a:r>
              <a:rPr lang="es-ES" dirty="0"/>
              <a:t>Efectos: </a:t>
            </a:r>
          </a:p>
          <a:p>
            <a:r>
              <a:rPr lang="es-ES" dirty="0"/>
              <a:t>La promesa de vender o comprar (art. 1451 C. c.)</a:t>
            </a:r>
          </a:p>
          <a:p>
            <a:r>
              <a:rPr lang="es-ES" dirty="0"/>
              <a:t>Contrato de opción: concedente y optante)</a:t>
            </a:r>
          </a:p>
          <a:p>
            <a:pPr lvl="1"/>
            <a:endParaRPr lang="es-E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LOS EFECTOS DEL CONTRATO</a:t>
            </a:r>
          </a:p>
        </p:txBody>
      </p:sp>
      <p:sp>
        <p:nvSpPr>
          <p:cNvPr id="3" name="2 Marcador de contenido"/>
          <p:cNvSpPr>
            <a:spLocks noGrp="1"/>
          </p:cNvSpPr>
          <p:nvPr>
            <p:ph idx="1"/>
          </p:nvPr>
        </p:nvSpPr>
        <p:spPr/>
        <p:txBody>
          <a:bodyPr/>
          <a:lstStyle/>
          <a:p>
            <a:pPr algn="just"/>
            <a:r>
              <a:rPr lang="es-ES" dirty="0"/>
              <a:t>Vinculación (art. 1257 y 1091 C. c.)</a:t>
            </a:r>
          </a:p>
          <a:p>
            <a:pPr algn="just"/>
            <a:r>
              <a:rPr lang="es-ES" dirty="0"/>
              <a:t>Las partes del contrato: </a:t>
            </a:r>
          </a:p>
          <a:p>
            <a:pPr lvl="1" algn="just"/>
            <a:r>
              <a:rPr lang="es-ES" dirty="0"/>
              <a:t>Otorgantes, herederos y causahabientes a título particular. Excepciones: derechos intransmisibles</a:t>
            </a:r>
          </a:p>
          <a:p>
            <a:pPr lvl="1" algn="just"/>
            <a:r>
              <a:rPr lang="es-ES" dirty="0"/>
              <a:t>Terceros: </a:t>
            </a:r>
            <a:r>
              <a:rPr lang="es-ES" i="1" dirty="0"/>
              <a:t>res inter </a:t>
            </a:r>
            <a:r>
              <a:rPr lang="es-ES" i="1" dirty="0" err="1"/>
              <a:t>alios</a:t>
            </a:r>
            <a:r>
              <a:rPr lang="es-ES" i="1" dirty="0"/>
              <a:t> acta</a:t>
            </a:r>
            <a:endParaRPr lang="es-ES" dirty="0"/>
          </a:p>
          <a:p>
            <a:pPr algn="just"/>
            <a:r>
              <a:rPr lang="es-ES" dirty="0"/>
              <a:t>Irrevocabilidad del contrato (art. 1256 C. c.). Excepciones:</a:t>
            </a:r>
          </a:p>
          <a:p>
            <a:pPr lvl="1" algn="just"/>
            <a:r>
              <a:rPr lang="es-ES" dirty="0"/>
              <a:t>Mutuo disenso</a:t>
            </a:r>
          </a:p>
          <a:p>
            <a:pPr lvl="1" algn="just"/>
            <a:r>
              <a:rPr lang="es-ES" dirty="0"/>
              <a:t>El desistimiento unilateral</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EFICACIA DE LOS CONTRATOS RESPECTO DE TERCEROS</a:t>
            </a:r>
          </a:p>
        </p:txBody>
      </p:sp>
      <p:sp>
        <p:nvSpPr>
          <p:cNvPr id="3" name="2 Marcador de contenido"/>
          <p:cNvSpPr>
            <a:spLocks noGrp="1"/>
          </p:cNvSpPr>
          <p:nvPr>
            <p:ph idx="1"/>
          </p:nvPr>
        </p:nvSpPr>
        <p:spPr/>
        <p:txBody>
          <a:bodyPr>
            <a:normAutofit fontScale="85000" lnSpcReduction="20000"/>
          </a:bodyPr>
          <a:lstStyle/>
          <a:p>
            <a:pPr algn="just"/>
            <a:r>
              <a:rPr lang="es-ES" dirty="0"/>
              <a:t>Contratos a favor de terceros (art. 1257.2. C. c.)</a:t>
            </a:r>
          </a:p>
          <a:p>
            <a:pPr lvl="1" algn="just"/>
            <a:r>
              <a:rPr lang="es-ES" dirty="0"/>
              <a:t>Estipulación: promitente y estipulante</a:t>
            </a:r>
          </a:p>
          <a:p>
            <a:pPr lvl="1" algn="just"/>
            <a:r>
              <a:rPr lang="es-ES" dirty="0"/>
              <a:t>Aceptación tercero beneficiario</a:t>
            </a:r>
          </a:p>
          <a:p>
            <a:pPr lvl="1" algn="just"/>
            <a:r>
              <a:rPr lang="es-ES" dirty="0"/>
              <a:t>Revocación de la estipulación</a:t>
            </a:r>
          </a:p>
          <a:p>
            <a:pPr algn="just"/>
            <a:r>
              <a:rPr lang="es-ES" dirty="0"/>
              <a:t>Contratos a favor de persona que se designará</a:t>
            </a:r>
          </a:p>
          <a:p>
            <a:pPr lvl="1" algn="just"/>
            <a:r>
              <a:rPr lang="es-ES" dirty="0"/>
              <a:t>Finalidad de gestión o de mediación</a:t>
            </a:r>
          </a:p>
          <a:p>
            <a:pPr lvl="1" algn="just"/>
            <a:r>
              <a:rPr lang="es-ES" dirty="0"/>
              <a:t>Requisitos de la elección: </a:t>
            </a:r>
          </a:p>
          <a:p>
            <a:pPr lvl="2" algn="just"/>
            <a:r>
              <a:rPr lang="es-ES" dirty="0"/>
              <a:t>Aceptación del tercero</a:t>
            </a:r>
          </a:p>
          <a:p>
            <a:pPr lvl="2" algn="just"/>
            <a:r>
              <a:rPr lang="es-ES" dirty="0"/>
              <a:t>Notificación al promitente</a:t>
            </a:r>
          </a:p>
          <a:p>
            <a:pPr lvl="2" algn="just"/>
            <a:r>
              <a:rPr lang="es-ES" dirty="0"/>
              <a:t>El tercero no debe incurrir en alguna de las prohibiciones del art. 1459 C. c.</a:t>
            </a:r>
          </a:p>
          <a:p>
            <a:pPr algn="just"/>
            <a:r>
              <a:rPr lang="es-ES" dirty="0"/>
              <a:t>Contrato en daño de terceros: causa ilícita</a:t>
            </a:r>
          </a:p>
          <a:p>
            <a:pPr algn="just"/>
            <a:r>
              <a:rPr lang="es-ES" dirty="0"/>
              <a:t>Contrato a cargo de tercero (por ej., garantías, cláusulas penales, etc.)</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INEFICACIA DEL CONTRATO</a:t>
            </a:r>
          </a:p>
        </p:txBody>
      </p:sp>
      <p:sp>
        <p:nvSpPr>
          <p:cNvPr id="3" name="2 Marcador de contenido"/>
          <p:cNvSpPr>
            <a:spLocks noGrp="1"/>
          </p:cNvSpPr>
          <p:nvPr>
            <p:ph idx="1"/>
          </p:nvPr>
        </p:nvSpPr>
        <p:spPr/>
        <p:txBody>
          <a:bodyPr/>
          <a:lstStyle/>
          <a:p>
            <a:r>
              <a:rPr lang="es-ES" dirty="0"/>
              <a:t>Ineficacia/invalidez</a:t>
            </a:r>
          </a:p>
          <a:p>
            <a:r>
              <a:rPr lang="es-ES" dirty="0"/>
              <a:t>Tipos de ineficacia</a:t>
            </a:r>
          </a:p>
          <a:p>
            <a:pPr lvl="1"/>
            <a:r>
              <a:rPr lang="es-ES" dirty="0"/>
              <a:t>Originaria/sobrevenida</a:t>
            </a:r>
          </a:p>
          <a:p>
            <a:pPr lvl="1"/>
            <a:r>
              <a:rPr lang="es-ES" dirty="0"/>
              <a:t>Definitiva/provisional. Sanable/No sanable</a:t>
            </a:r>
          </a:p>
          <a:p>
            <a:r>
              <a:rPr lang="es-ES" dirty="0"/>
              <a:t>Modalidades de invalidez</a:t>
            </a:r>
          </a:p>
          <a:p>
            <a:pPr lvl="1"/>
            <a:r>
              <a:rPr lang="es-ES" dirty="0"/>
              <a:t>Nulidad</a:t>
            </a:r>
          </a:p>
          <a:p>
            <a:pPr lvl="1"/>
            <a:r>
              <a:rPr lang="es-ES" dirty="0"/>
              <a:t>Anulabilidad</a:t>
            </a:r>
          </a:p>
          <a:p>
            <a:pPr lvl="1"/>
            <a:r>
              <a:rPr lang="es-ES" dirty="0"/>
              <a:t>Rescisión</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NULIDAD DE PLENO DERECHO</a:t>
            </a:r>
          </a:p>
        </p:txBody>
      </p:sp>
      <p:sp>
        <p:nvSpPr>
          <p:cNvPr id="3" name="2 Marcador de contenido"/>
          <p:cNvSpPr>
            <a:spLocks noGrp="1"/>
          </p:cNvSpPr>
          <p:nvPr>
            <p:ph idx="1"/>
          </p:nvPr>
        </p:nvSpPr>
        <p:spPr/>
        <p:txBody>
          <a:bodyPr>
            <a:normAutofit lnSpcReduction="10000"/>
          </a:bodyPr>
          <a:lstStyle/>
          <a:p>
            <a:pPr algn="just"/>
            <a:r>
              <a:rPr lang="es-ES" dirty="0"/>
              <a:t>Nulidad de pleno derecho o absoluta(arts. 1300 y ss. C. c.). Supuestos: art. 6.3., 1261, 1271-1273, 1275, etc.</a:t>
            </a:r>
          </a:p>
          <a:p>
            <a:pPr algn="just"/>
            <a:r>
              <a:rPr lang="es-ES" dirty="0"/>
              <a:t>Legitimación: cualquier persona interesada</a:t>
            </a:r>
          </a:p>
          <a:p>
            <a:pPr algn="just"/>
            <a:r>
              <a:rPr lang="es-ES" dirty="0"/>
              <a:t>Apreciable de oficio por los Tribunales</a:t>
            </a:r>
          </a:p>
          <a:p>
            <a:pPr algn="just"/>
            <a:r>
              <a:rPr lang="es-ES" dirty="0"/>
              <a:t>Imprescriptible </a:t>
            </a:r>
          </a:p>
          <a:p>
            <a:pPr algn="just"/>
            <a:r>
              <a:rPr lang="es-ES" dirty="0"/>
              <a:t>Efectos: </a:t>
            </a:r>
          </a:p>
          <a:p>
            <a:pPr lvl="1" algn="just"/>
            <a:r>
              <a:rPr lang="es-ES" dirty="0"/>
              <a:t>Restitución recíproca de las prestaciones (art. 1303 C. c.)</a:t>
            </a:r>
          </a:p>
          <a:p>
            <a:pPr lvl="1" algn="just"/>
            <a:r>
              <a:rPr lang="es-ES" dirty="0"/>
              <a:t>Eficacia </a:t>
            </a:r>
            <a:r>
              <a:rPr lang="es-ES" i="1" dirty="0"/>
              <a:t>ipso iure: </a:t>
            </a:r>
            <a:r>
              <a:rPr lang="es-ES" dirty="0"/>
              <a:t>vía acción o excepción</a:t>
            </a:r>
          </a:p>
          <a:p>
            <a:pPr lvl="1" algn="just"/>
            <a:r>
              <a:rPr lang="es-ES" dirty="0"/>
              <a:t>Efectos frente a terceros (art. 464 C. c. y 34 LH)</a:t>
            </a:r>
          </a:p>
          <a:p>
            <a:pPr algn="just"/>
            <a:r>
              <a:rPr lang="es-ES" dirty="0"/>
              <a:t>Nulidad parcial</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ANULABILIDAD</a:t>
            </a:r>
          </a:p>
        </p:txBody>
      </p:sp>
      <p:sp>
        <p:nvSpPr>
          <p:cNvPr id="3" name="2 Marcador de contenido"/>
          <p:cNvSpPr>
            <a:spLocks noGrp="1"/>
          </p:cNvSpPr>
          <p:nvPr>
            <p:ph idx="1"/>
          </p:nvPr>
        </p:nvSpPr>
        <p:spPr/>
        <p:txBody>
          <a:bodyPr>
            <a:normAutofit fontScale="92500"/>
          </a:bodyPr>
          <a:lstStyle/>
          <a:p>
            <a:pPr algn="just"/>
            <a:r>
              <a:rPr lang="es-ES" dirty="0"/>
              <a:t>La anulabilidad o nulidad relativa (arts. 1300 y ss. C. c.). Supuestos: vicios del consentimiento, actos realizados por menores de edad e incapacitados, algunos actos realizados por menores de edad no emancipados (art. 323 C. c.)</a:t>
            </a:r>
          </a:p>
          <a:p>
            <a:pPr algn="just"/>
            <a:r>
              <a:rPr lang="es-ES" dirty="0"/>
              <a:t>Legitimación relativa</a:t>
            </a:r>
          </a:p>
          <a:p>
            <a:pPr algn="just"/>
            <a:r>
              <a:rPr lang="es-ES" dirty="0"/>
              <a:t>Apreciable a instancia de parte por los Tribunales</a:t>
            </a:r>
          </a:p>
          <a:p>
            <a:pPr algn="just"/>
            <a:r>
              <a:rPr lang="es-ES" dirty="0"/>
              <a:t>Plazo de caducidad de cuatro años </a:t>
            </a:r>
          </a:p>
          <a:p>
            <a:pPr algn="just"/>
            <a:r>
              <a:rPr lang="es-ES" dirty="0"/>
              <a:t>Efectos: restitución recíproca de las prestaciones (art. 1303 C. c.)</a:t>
            </a:r>
          </a:p>
          <a:p>
            <a:pPr algn="just"/>
            <a:r>
              <a:rPr lang="es-ES" dirty="0"/>
              <a:t>Confirmación (art. 1311 C. c.): expresa o tácita.</a:t>
            </a:r>
          </a:p>
          <a:p>
            <a:pPr lvl="1" algn="just"/>
            <a:endParaRPr lang="es-ES" dirty="0"/>
          </a:p>
          <a:p>
            <a:pPr lvl="1" algn="just"/>
            <a:endParaRPr lang="es-ES" dirty="0"/>
          </a:p>
          <a:p>
            <a:pPr algn="just">
              <a:buNone/>
            </a:pP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1"/>
            <a:ext cx="7743852" cy="1711091"/>
          </a:xfrm>
        </p:spPr>
        <p:txBody>
          <a:bodyPr>
            <a:normAutofit/>
          </a:bodyPr>
          <a:lstStyle/>
          <a:p>
            <a:r>
              <a:rPr lang="es-ES" sz="4400" b="1" dirty="0"/>
              <a:t>TEMA 2</a:t>
            </a:r>
          </a:p>
        </p:txBody>
      </p:sp>
      <p:sp>
        <p:nvSpPr>
          <p:cNvPr id="3" name="2 Subtítulo"/>
          <p:cNvSpPr>
            <a:spLocks noGrp="1"/>
          </p:cNvSpPr>
          <p:nvPr>
            <p:ph type="subTitle" idx="1"/>
          </p:nvPr>
        </p:nvSpPr>
        <p:spPr>
          <a:xfrm>
            <a:off x="1285852" y="3068960"/>
            <a:ext cx="6486548" cy="2569840"/>
          </a:xfrm>
        </p:spPr>
        <p:txBody>
          <a:bodyPr>
            <a:normAutofit fontScale="85000" lnSpcReduction="10000"/>
          </a:bodyPr>
          <a:lstStyle/>
          <a:p>
            <a:r>
              <a:rPr lang="es-ES" sz="4400" b="1" dirty="0"/>
              <a:t>LOS SUJETOS DE LA RELACIÓN OBLIGATORIA. CLASES DE OBLIGACIONES EN FUNCIÓN DEL SUJETO</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RESCISIÓN</a:t>
            </a:r>
          </a:p>
        </p:txBody>
      </p:sp>
      <p:sp>
        <p:nvSpPr>
          <p:cNvPr id="3" name="2 Marcador de contenido"/>
          <p:cNvSpPr>
            <a:spLocks noGrp="1"/>
          </p:cNvSpPr>
          <p:nvPr>
            <p:ph idx="1"/>
          </p:nvPr>
        </p:nvSpPr>
        <p:spPr/>
        <p:txBody>
          <a:bodyPr>
            <a:normAutofit fontScale="92500" lnSpcReduction="10000"/>
          </a:bodyPr>
          <a:lstStyle/>
          <a:p>
            <a:pPr algn="just"/>
            <a:r>
              <a:rPr lang="es-ES" dirty="0"/>
              <a:t>La rescisión (arts. 1290 y ss. C. c.). </a:t>
            </a:r>
          </a:p>
          <a:p>
            <a:pPr lvl="1" algn="just"/>
            <a:r>
              <a:rPr lang="es-ES" dirty="0"/>
              <a:t>Perjuicio económico. </a:t>
            </a:r>
          </a:p>
          <a:p>
            <a:pPr lvl="1" algn="just"/>
            <a:r>
              <a:rPr lang="es-ES" dirty="0"/>
              <a:t>Supuestos establecidos por la ley.</a:t>
            </a:r>
          </a:p>
          <a:p>
            <a:pPr lvl="1" algn="just"/>
            <a:r>
              <a:rPr lang="es-ES" dirty="0"/>
              <a:t>Acción de carácter subsidiario (art. 1294 C. c.)</a:t>
            </a:r>
          </a:p>
          <a:p>
            <a:pPr algn="just"/>
            <a:r>
              <a:rPr lang="es-ES" dirty="0"/>
              <a:t>Supuestos (art. 1291 C. c.): los contratos celebrados en fraude de acreedores.</a:t>
            </a:r>
          </a:p>
          <a:p>
            <a:pPr algn="just"/>
            <a:r>
              <a:rPr lang="es-ES" dirty="0"/>
              <a:t>Legitimación relativa</a:t>
            </a:r>
          </a:p>
          <a:p>
            <a:pPr algn="just"/>
            <a:r>
              <a:rPr lang="es-ES" dirty="0"/>
              <a:t>Apreciable a instancia de parte por los Tribunales</a:t>
            </a:r>
          </a:p>
          <a:p>
            <a:pPr algn="just"/>
            <a:r>
              <a:rPr lang="es-ES" dirty="0"/>
              <a:t>Plazo de caducidad de cuatro años (art. 1299 C. c.) </a:t>
            </a:r>
          </a:p>
          <a:p>
            <a:pPr algn="just"/>
            <a:r>
              <a:rPr lang="es-ES" dirty="0"/>
              <a:t>Efectos: restitución recíproca de las prestaciones (art. 1295 C. c.). Situación de los terceros de buena fe</a:t>
            </a:r>
          </a:p>
          <a:p>
            <a:pPr algn="just"/>
            <a:endParaRPr lang="es-ES" dirty="0"/>
          </a:p>
          <a:p>
            <a:pPr lvl="1" algn="just"/>
            <a:endParaRPr lang="es-ES" dirty="0"/>
          </a:p>
          <a:p>
            <a:pPr lvl="1" algn="just"/>
            <a:endParaRPr lang="es-ES" dirty="0"/>
          </a:p>
          <a:p>
            <a:pPr algn="just">
              <a:buNone/>
            </a:pPr>
            <a:endParaRPr lang="es-ES"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000" b="1" dirty="0"/>
              <a:t>CASO PRÁCTICO</a:t>
            </a:r>
          </a:p>
        </p:txBody>
      </p:sp>
      <p:sp>
        <p:nvSpPr>
          <p:cNvPr id="3" name="2 Marcador de contenido"/>
          <p:cNvSpPr>
            <a:spLocks noGrp="1"/>
          </p:cNvSpPr>
          <p:nvPr>
            <p:ph idx="1"/>
          </p:nvPr>
        </p:nvSpPr>
        <p:spPr/>
        <p:txBody>
          <a:bodyPr>
            <a:normAutofit fontScale="92500" lnSpcReduction="20000"/>
          </a:bodyPr>
          <a:lstStyle/>
          <a:p>
            <a:pPr algn="just"/>
            <a:r>
              <a:rPr lang="es-ES" dirty="0"/>
              <a:t>     Existía un acuerdo inicial entre la sociedad propietaria del hotel Gran Mediterráneo </a:t>
            </a:r>
            <a:r>
              <a:rPr lang="es-ES" dirty="0" err="1"/>
              <a:t>Palace</a:t>
            </a:r>
            <a:r>
              <a:rPr lang="es-ES" dirty="0"/>
              <a:t> (Tenerife) y una empresa de sistemas eléctricos (Montero Iluminación S. A.), que iba a llevar a cabo ciertas instalaciones. Sin embargo, el precio inicialmente fijado en tratos </a:t>
            </a:r>
            <a:r>
              <a:rPr lang="es-ES" dirty="0" err="1"/>
              <a:t>prenegociales</a:t>
            </a:r>
            <a:r>
              <a:rPr lang="es-ES" dirty="0"/>
              <a:t> fue incrementado unilateralmente por la empresa instaladora. El hotel rechazó la oferta de la instaladora y esta reclama incumplimiento contractual.</a:t>
            </a:r>
          </a:p>
          <a:p>
            <a:pPr algn="just"/>
            <a:r>
              <a:rPr lang="es-ES" dirty="0"/>
              <a:t>PREGUNTAS:_</a:t>
            </a:r>
          </a:p>
          <a:p>
            <a:pPr algn="just"/>
            <a:r>
              <a:rPr lang="es-ES" dirty="0"/>
              <a:t>1. ¿Existe incumplimiento contractual? Razone su respuesta.</a:t>
            </a:r>
          </a:p>
          <a:p>
            <a:pPr algn="just"/>
            <a:r>
              <a:rPr lang="es-ES" dirty="0"/>
              <a:t>2. ¿Puede reclamar daños y perjuicios la empresa instaladora?</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92500"/>
          </a:bodyPr>
          <a:lstStyle/>
          <a:p>
            <a:pPr algn="just"/>
            <a:r>
              <a:rPr lang="es-ES" dirty="0"/>
              <a:t>    El Banco Santander pretendía cobrar un crédito impagado a siete fiadores solidarios. Sin embargo, en la citada póliza de fianza no existía un contrato perfeccionado porque solo dos de las siete personas que aparecían como fiadoras habían firmado.</a:t>
            </a:r>
          </a:p>
          <a:p>
            <a:pPr algn="just"/>
            <a:r>
              <a:rPr lang="es-ES" dirty="0"/>
              <a:t>PREGUNTAS:</a:t>
            </a:r>
          </a:p>
          <a:p>
            <a:pPr algn="just"/>
            <a:r>
              <a:rPr lang="es-ES" dirty="0"/>
              <a:t>1. ¿Qué implica ser fiador solidario en relación con el crédito impagado?</a:t>
            </a:r>
          </a:p>
          <a:p>
            <a:pPr algn="just"/>
            <a:r>
              <a:rPr lang="es-ES" dirty="0"/>
              <a:t>2. Los dos fiadores solidarios han firmado pensando que eran siete los fiadores solidarios. Por tanto, ¿el Banco Santander podría reclamarles el crédito impagado?</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a:bodyPr>
          <a:lstStyle/>
          <a:p>
            <a:pPr algn="just"/>
            <a:r>
              <a:rPr lang="es-ES" dirty="0"/>
              <a:t>    Juan dona a María un piso mediante un documento privado. Sin embargo, el artículo 633 C. c. indica que </a:t>
            </a:r>
            <a:r>
              <a:rPr lang="es-ES" i="1" dirty="0"/>
              <a:t>“Para que sea válida la donación de cosa inmueble ha de hacerse en escritura pública”.</a:t>
            </a:r>
          </a:p>
          <a:p>
            <a:pPr algn="just"/>
            <a:r>
              <a:rPr lang="es-ES" dirty="0"/>
              <a:t>PREGUNTAS:</a:t>
            </a:r>
          </a:p>
          <a:p>
            <a:pPr algn="just"/>
            <a:r>
              <a:rPr lang="es-ES" dirty="0"/>
              <a:t>1. María pregunta si es propietaria del piso donado por Juan. Razone su respuesta.</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lnSpcReduction="10000"/>
          </a:bodyPr>
          <a:lstStyle/>
          <a:p>
            <a:pPr algn="just"/>
            <a:r>
              <a:rPr lang="es-ES" dirty="0"/>
              <a:t>  En un contrato de compraventa, una misma persona ostenta la condición de apoderado de los dueños de unos bienes para venderlos, y la de administrador de una sociedad con facultades para comprar el mismo tipo de bienes. La DGRN impide la inscripción de la adquisición de los bienes a favor de la sociedad porque se produce una </a:t>
            </a:r>
            <a:r>
              <a:rPr lang="es-ES" dirty="0" err="1"/>
              <a:t>autocontratación</a:t>
            </a:r>
            <a:r>
              <a:rPr lang="es-ES" dirty="0"/>
              <a:t> y considera que el contrato es nulo.</a:t>
            </a:r>
          </a:p>
          <a:p>
            <a:pPr lvl="1" algn="just"/>
            <a:r>
              <a:rPr lang="es-ES" dirty="0"/>
              <a:t>PREGUNTA:</a:t>
            </a:r>
          </a:p>
          <a:p>
            <a:pPr lvl="1" algn="just"/>
            <a:r>
              <a:rPr lang="es-ES" dirty="0"/>
              <a:t>Lea el artículo 1459 C. c. y determine por qué cree usted que la DGRN impide la inscripción.  </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85000" lnSpcReduction="10000"/>
          </a:bodyPr>
          <a:lstStyle/>
          <a:p>
            <a:pPr algn="just"/>
            <a:r>
              <a:rPr lang="es-ES" dirty="0"/>
              <a:t>  Doña Juana cede a su amigo don José Luis una cuarta parte indivisa de una finca de 80.000 m</a:t>
            </a:r>
            <a:r>
              <a:rPr lang="es-ES" sz="2400" dirty="0"/>
              <a:t>2</a:t>
            </a:r>
            <a:r>
              <a:rPr lang="es-ES" dirty="0"/>
              <a:t> para urbanizarla conjuntamente. Sin embargo, como el comprador no podía pagarla, resolvieron de mutuo acuerdo el contrato. Al mismo tiempo doña Juana ofrece a su amigo la posibilidad de rescatar su participación pagando el precio inicialmente pactado. Transcurridos seis años, la oferta, para la que no se había establecido un plazo concreto, es revocada por doña Juana. Don José Luis, después de notificarle la revocación de la oferta, acepta la oferta de rescate y reclama su cumplimiento.</a:t>
            </a:r>
          </a:p>
          <a:p>
            <a:pPr algn="just"/>
            <a:r>
              <a:rPr lang="es-ES" dirty="0"/>
              <a:t>PREGUNTA:</a:t>
            </a:r>
          </a:p>
          <a:p>
            <a:pPr algn="just"/>
            <a:r>
              <a:rPr lang="es-ES" dirty="0"/>
              <a:t>1. ¿Por qué cree usted que su demanda fue desestimada?</a:t>
            </a:r>
          </a:p>
          <a:p>
            <a:pPr algn="just"/>
            <a:r>
              <a:rPr lang="es-ES" dirty="0"/>
              <a:t>2. ¿Podía doña Juana revocar su oferta? Razone su respuesta.</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TEMA 12</a:t>
            </a:r>
          </a:p>
        </p:txBody>
      </p:sp>
      <p:sp>
        <p:nvSpPr>
          <p:cNvPr id="3" name="2 Subtítulo"/>
          <p:cNvSpPr>
            <a:spLocks noGrp="1"/>
          </p:cNvSpPr>
          <p:nvPr>
            <p:ph type="subTitle" idx="1"/>
          </p:nvPr>
        </p:nvSpPr>
        <p:spPr/>
        <p:txBody>
          <a:bodyPr/>
          <a:lstStyle/>
          <a:p>
            <a:r>
              <a:rPr lang="es-ES" dirty="0"/>
              <a:t>LOS CUASICONTRATOS</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LOS CUASICONTRATOS</a:t>
            </a:r>
          </a:p>
        </p:txBody>
      </p:sp>
      <p:sp>
        <p:nvSpPr>
          <p:cNvPr id="3" name="2 Marcador de contenido"/>
          <p:cNvSpPr>
            <a:spLocks noGrp="1"/>
          </p:cNvSpPr>
          <p:nvPr>
            <p:ph idx="1"/>
          </p:nvPr>
        </p:nvSpPr>
        <p:spPr/>
        <p:txBody>
          <a:bodyPr/>
          <a:lstStyle/>
          <a:p>
            <a:r>
              <a:rPr lang="es-ES" dirty="0"/>
              <a:t>Concepto (art. 1887 C. c.). Fuente de obligaciones (art. 1089).</a:t>
            </a:r>
          </a:p>
          <a:p>
            <a:r>
              <a:rPr lang="es-ES" dirty="0"/>
              <a:t>Tipos</a:t>
            </a:r>
          </a:p>
          <a:p>
            <a:pPr lvl="1"/>
            <a:r>
              <a:rPr lang="es-ES" dirty="0"/>
              <a:t>La gestión de negocios ajenos sin mandato (art. 1888 C. c.)</a:t>
            </a:r>
          </a:p>
          <a:p>
            <a:pPr lvl="1"/>
            <a:r>
              <a:rPr lang="es-ES" dirty="0"/>
              <a:t>El cobro de lo indebido (art. 1895 C. c.)</a:t>
            </a:r>
          </a:p>
          <a:p>
            <a:pPr lvl="1"/>
            <a:r>
              <a:rPr lang="es-ES" dirty="0"/>
              <a:t>El supuesto genérico del enriquecimiento sin causa: principio general del derecho</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276640"/>
          </a:xfrm>
        </p:spPr>
        <p:txBody>
          <a:bodyPr>
            <a:normAutofit fontScale="90000"/>
          </a:bodyPr>
          <a:lstStyle/>
          <a:p>
            <a:pPr algn="ctr"/>
            <a:r>
              <a:rPr lang="es-ES" sz="3200" b="1" dirty="0"/>
              <a:t>LA GESTIÓN DE NEGOCIOS AJENOS</a:t>
            </a:r>
          </a:p>
        </p:txBody>
      </p:sp>
      <p:sp>
        <p:nvSpPr>
          <p:cNvPr id="3" name="2 Marcador de contenido"/>
          <p:cNvSpPr>
            <a:spLocks noGrp="1"/>
          </p:cNvSpPr>
          <p:nvPr>
            <p:ph idx="1"/>
          </p:nvPr>
        </p:nvSpPr>
        <p:spPr>
          <a:xfrm>
            <a:off x="457200" y="1052736"/>
            <a:ext cx="8229600" cy="5271864"/>
          </a:xfrm>
        </p:spPr>
        <p:txBody>
          <a:bodyPr>
            <a:noAutofit/>
          </a:bodyPr>
          <a:lstStyle/>
          <a:p>
            <a:r>
              <a:rPr lang="es-ES" sz="2000" dirty="0"/>
              <a:t>Concepto (art. 1888 C. c.). </a:t>
            </a:r>
          </a:p>
          <a:p>
            <a:r>
              <a:rPr lang="es-ES" sz="2000" dirty="0"/>
              <a:t>La gestión</a:t>
            </a:r>
          </a:p>
          <a:p>
            <a:pPr lvl="1"/>
            <a:r>
              <a:rPr lang="es-ES" sz="2000" dirty="0"/>
              <a:t>Actos sin poder (art. 1888 C. c.)</a:t>
            </a:r>
          </a:p>
          <a:p>
            <a:pPr lvl="1"/>
            <a:r>
              <a:rPr lang="es-ES" sz="2000" dirty="0"/>
              <a:t>Acto voluntario (art. 1888 C. c.)</a:t>
            </a:r>
          </a:p>
          <a:p>
            <a:pPr lvl="1"/>
            <a:r>
              <a:rPr lang="es-ES" sz="2000" dirty="0"/>
              <a:t>Obligaciones del gestor</a:t>
            </a:r>
          </a:p>
          <a:p>
            <a:pPr lvl="2"/>
            <a:r>
              <a:rPr lang="es-ES" sz="2000" dirty="0"/>
              <a:t>Realizar la gestión</a:t>
            </a:r>
          </a:p>
          <a:p>
            <a:pPr lvl="2"/>
            <a:r>
              <a:rPr lang="es-ES" sz="2000" dirty="0"/>
              <a:t>Emplear la diligencia debida (art. 1889.1. C. c.).</a:t>
            </a:r>
          </a:p>
          <a:p>
            <a:pPr lvl="2"/>
            <a:r>
              <a:rPr lang="es-ES" sz="2000" dirty="0"/>
              <a:t>Responsabilidad  del gestor(art. 1890 C. c.)</a:t>
            </a:r>
          </a:p>
          <a:p>
            <a:pPr lvl="1"/>
            <a:r>
              <a:rPr lang="es-ES" sz="2000" dirty="0"/>
              <a:t>Obligaciones del dueño del negocio</a:t>
            </a:r>
          </a:p>
          <a:p>
            <a:pPr lvl="2"/>
            <a:r>
              <a:rPr lang="es-ES" sz="2000" dirty="0"/>
              <a:t>Vinculación frente a terceros (art. 1893 C. c.)</a:t>
            </a:r>
          </a:p>
          <a:p>
            <a:pPr lvl="2"/>
            <a:r>
              <a:rPr lang="es-ES" sz="2000" i="1" dirty="0" err="1"/>
              <a:t>Animus</a:t>
            </a:r>
            <a:r>
              <a:rPr lang="es-ES" sz="2000" i="1" dirty="0"/>
              <a:t> </a:t>
            </a:r>
            <a:r>
              <a:rPr lang="es-ES" sz="2000" i="1" dirty="0" err="1"/>
              <a:t>donandi</a:t>
            </a:r>
            <a:r>
              <a:rPr lang="es-ES" sz="2000" i="1" dirty="0"/>
              <a:t> </a:t>
            </a:r>
            <a:r>
              <a:rPr lang="es-ES" sz="2000" dirty="0"/>
              <a:t>del gestor</a:t>
            </a:r>
          </a:p>
          <a:p>
            <a:pPr lvl="2"/>
            <a:r>
              <a:rPr lang="es-ES" sz="2000" dirty="0"/>
              <a:t>Ratificación expresa (art. 1892 C. c.) = contrato de mandato</a:t>
            </a:r>
          </a:p>
          <a:p>
            <a:pPr lvl="2"/>
            <a:r>
              <a:rPr lang="es-ES" sz="2000" dirty="0"/>
              <a:t>Ratificación tácita (art. 1893.1. C. c.)</a:t>
            </a:r>
          </a:p>
          <a:p>
            <a:pPr lvl="2"/>
            <a:r>
              <a:rPr lang="es-ES" sz="2000" dirty="0"/>
              <a:t>Circunstancias  de peligro inminente  y manifiesto (art. 1893.2. C. c.)</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20656"/>
          </a:xfrm>
        </p:spPr>
        <p:txBody>
          <a:bodyPr>
            <a:normAutofit fontScale="90000"/>
          </a:bodyPr>
          <a:lstStyle/>
          <a:p>
            <a:pPr algn="ctr"/>
            <a:r>
              <a:rPr lang="es-ES" sz="3200" b="1" dirty="0"/>
              <a:t>EL COBRO DE LO INDEBIDO</a:t>
            </a:r>
          </a:p>
        </p:txBody>
      </p:sp>
      <p:sp>
        <p:nvSpPr>
          <p:cNvPr id="3" name="2 Marcador de contenido"/>
          <p:cNvSpPr>
            <a:spLocks noGrp="1"/>
          </p:cNvSpPr>
          <p:nvPr>
            <p:ph idx="1"/>
          </p:nvPr>
        </p:nvSpPr>
        <p:spPr>
          <a:xfrm>
            <a:off x="457200" y="1124744"/>
            <a:ext cx="8229600" cy="5199856"/>
          </a:xfrm>
        </p:spPr>
        <p:txBody>
          <a:bodyPr>
            <a:normAutofit/>
          </a:bodyPr>
          <a:lstStyle/>
          <a:p>
            <a:pPr algn="just"/>
            <a:r>
              <a:rPr lang="es-ES" dirty="0"/>
              <a:t>Concepto (art. 1895 C. c.): </a:t>
            </a:r>
            <a:r>
              <a:rPr lang="es-ES" i="1" dirty="0" err="1"/>
              <a:t>condictio</a:t>
            </a:r>
            <a:r>
              <a:rPr lang="es-ES" i="1" dirty="0"/>
              <a:t> </a:t>
            </a:r>
            <a:r>
              <a:rPr lang="es-ES" i="1" dirty="0" err="1"/>
              <a:t>indebiti</a:t>
            </a:r>
            <a:r>
              <a:rPr lang="es-ES" i="1" dirty="0"/>
              <a:t>. </a:t>
            </a:r>
          </a:p>
          <a:p>
            <a:pPr lvl="1" algn="just"/>
            <a:r>
              <a:rPr lang="es-ES" dirty="0"/>
              <a:t>Error en el pago realizado (art. 1901 C. c.): en el objeto o en la persona (art. 1163 y 1164 C. c.).</a:t>
            </a:r>
          </a:p>
          <a:p>
            <a:pPr lvl="1" algn="just"/>
            <a:r>
              <a:rPr lang="es-ES" dirty="0"/>
              <a:t>Prueba (art. 1900 C. c.)</a:t>
            </a:r>
          </a:p>
          <a:p>
            <a:pPr algn="just"/>
            <a:r>
              <a:rPr lang="es-ES" dirty="0"/>
              <a:t>Efectos</a:t>
            </a:r>
          </a:p>
          <a:p>
            <a:pPr lvl="1" algn="just"/>
            <a:r>
              <a:rPr lang="es-ES" dirty="0"/>
              <a:t>No hay transmisión de la propiedad de lo indebidamente pagado por falta de causa</a:t>
            </a:r>
          </a:p>
          <a:p>
            <a:pPr lvl="1" algn="just"/>
            <a:r>
              <a:rPr lang="es-ES" dirty="0"/>
              <a:t>Derecho de repetición</a:t>
            </a:r>
          </a:p>
          <a:p>
            <a:pPr lvl="2" algn="just"/>
            <a:r>
              <a:rPr lang="es-ES" dirty="0"/>
              <a:t>Sujeto: frente al que recibió el pago</a:t>
            </a:r>
          </a:p>
          <a:p>
            <a:pPr lvl="2" algn="just"/>
            <a:r>
              <a:rPr lang="es-ES" dirty="0"/>
              <a:t>Objeto: lo pagado</a:t>
            </a:r>
          </a:p>
          <a:p>
            <a:pPr lvl="3" algn="just"/>
            <a:r>
              <a:rPr lang="es-ES" dirty="0"/>
              <a:t>Buena fe (art. 1897 C. c.)</a:t>
            </a:r>
          </a:p>
          <a:p>
            <a:pPr lvl="3" algn="just"/>
            <a:r>
              <a:rPr lang="es-ES" dirty="0"/>
              <a:t>Mala fe (art. 1896 C. c.)</a:t>
            </a:r>
          </a:p>
          <a:p>
            <a:pPr lvl="1">
              <a:buNone/>
            </a:pP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b="1" dirty="0"/>
              <a:t>PLURALIDAD DE SUJETOS</a:t>
            </a:r>
          </a:p>
        </p:txBody>
      </p:sp>
      <p:sp>
        <p:nvSpPr>
          <p:cNvPr id="3" name="2 Marcador de contenido"/>
          <p:cNvSpPr>
            <a:spLocks noGrp="1"/>
          </p:cNvSpPr>
          <p:nvPr>
            <p:ph idx="1"/>
          </p:nvPr>
        </p:nvSpPr>
        <p:spPr/>
        <p:txBody>
          <a:bodyPr/>
          <a:lstStyle/>
          <a:p>
            <a:r>
              <a:rPr lang="es-ES" dirty="0"/>
              <a:t>Pluralidad de sujetos:</a:t>
            </a:r>
          </a:p>
          <a:p>
            <a:pPr lvl="1"/>
            <a:r>
              <a:rPr lang="es-ES" dirty="0"/>
              <a:t>Acreedores</a:t>
            </a:r>
          </a:p>
          <a:p>
            <a:pPr lvl="1"/>
            <a:r>
              <a:rPr lang="es-ES" dirty="0"/>
              <a:t>Deudores</a:t>
            </a:r>
          </a:p>
          <a:p>
            <a:r>
              <a:rPr lang="es-ES" dirty="0"/>
              <a:t>Régimen jurídico:</a:t>
            </a:r>
          </a:p>
          <a:p>
            <a:pPr lvl="1"/>
            <a:r>
              <a:rPr lang="es-ES" dirty="0" err="1"/>
              <a:t>Parciariedad</a:t>
            </a:r>
            <a:endParaRPr lang="es-ES" dirty="0"/>
          </a:p>
          <a:p>
            <a:pPr lvl="1"/>
            <a:r>
              <a:rPr lang="es-ES" dirty="0"/>
              <a:t>Mancomunidad</a:t>
            </a:r>
          </a:p>
          <a:p>
            <a:pPr lvl="1"/>
            <a:r>
              <a:rPr lang="es-ES" dirty="0"/>
              <a:t>Solidaridad</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3200" b="1" dirty="0"/>
              <a:t>EL ENRIQUECIMENTO SIN CAUSA</a:t>
            </a:r>
          </a:p>
        </p:txBody>
      </p:sp>
      <p:sp>
        <p:nvSpPr>
          <p:cNvPr id="3" name="2 Marcador de contenido"/>
          <p:cNvSpPr>
            <a:spLocks noGrp="1"/>
          </p:cNvSpPr>
          <p:nvPr>
            <p:ph idx="1"/>
          </p:nvPr>
        </p:nvSpPr>
        <p:spPr>
          <a:xfrm>
            <a:off x="457200" y="1412776"/>
            <a:ext cx="8229600" cy="4911824"/>
          </a:xfrm>
        </p:spPr>
        <p:txBody>
          <a:bodyPr>
            <a:normAutofit/>
          </a:bodyPr>
          <a:lstStyle/>
          <a:p>
            <a:pPr algn="just"/>
            <a:r>
              <a:rPr lang="es-ES" sz="2800" dirty="0"/>
              <a:t>Concepto:</a:t>
            </a:r>
          </a:p>
          <a:p>
            <a:pPr lvl="1" algn="just"/>
            <a:r>
              <a:rPr lang="es-ES" sz="2800" dirty="0"/>
              <a:t>Falta justa causa en la atribución.</a:t>
            </a:r>
          </a:p>
          <a:p>
            <a:pPr lvl="1" algn="just"/>
            <a:r>
              <a:rPr lang="es-ES" sz="2800" dirty="0"/>
              <a:t>Principio general del derecho elaborado por la jurisprudencia. No existe norma específica.</a:t>
            </a:r>
          </a:p>
          <a:p>
            <a:pPr algn="just"/>
            <a:r>
              <a:rPr lang="es-ES" sz="2800" dirty="0"/>
              <a:t>Reclamación</a:t>
            </a:r>
          </a:p>
          <a:p>
            <a:pPr lvl="1" algn="just"/>
            <a:r>
              <a:rPr lang="es-ES" sz="2800" dirty="0"/>
              <a:t>No tiene contenido fijo como en el cobro de lo indebido: hay que probar el empobrecimiento y el enriquecimiento y su relación de causalidad</a:t>
            </a:r>
          </a:p>
          <a:p>
            <a:pPr lvl="1" algn="just"/>
            <a:r>
              <a:rPr lang="es-ES" sz="2800" dirty="0"/>
              <a:t>Acción personal: prescribe a los cinco años (art. 1964 C. c.)</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TEMAS 13</a:t>
            </a:r>
          </a:p>
        </p:txBody>
      </p:sp>
      <p:sp>
        <p:nvSpPr>
          <p:cNvPr id="3" name="2 Subtítulo"/>
          <p:cNvSpPr>
            <a:spLocks noGrp="1"/>
          </p:cNvSpPr>
          <p:nvPr>
            <p:ph type="subTitle" idx="1"/>
          </p:nvPr>
        </p:nvSpPr>
        <p:spPr/>
        <p:txBody>
          <a:bodyPr/>
          <a:lstStyle/>
          <a:p>
            <a:r>
              <a:rPr lang="es-ES" dirty="0"/>
              <a:t>LA RESPONSABILIDAD EXTRACONTRACTUAL. SUPUESTOS ESPECIALES</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RESPONSABILIDAD CIVIL</a:t>
            </a:r>
            <a:endParaRPr lang="es-ES" sz="3600" dirty="0"/>
          </a:p>
        </p:txBody>
      </p:sp>
      <p:sp>
        <p:nvSpPr>
          <p:cNvPr id="3" name="2 Marcador de contenido"/>
          <p:cNvSpPr>
            <a:spLocks noGrp="1"/>
          </p:cNvSpPr>
          <p:nvPr>
            <p:ph sz="quarter" idx="1"/>
          </p:nvPr>
        </p:nvSpPr>
        <p:spPr/>
        <p:txBody>
          <a:bodyPr>
            <a:normAutofit fontScale="77500" lnSpcReduction="20000"/>
          </a:bodyPr>
          <a:lstStyle/>
          <a:p>
            <a:pPr algn="just"/>
            <a:r>
              <a:rPr lang="es-ES" sz="3600" dirty="0"/>
              <a:t>Responsabilidad contractual (art. 1091)</a:t>
            </a:r>
          </a:p>
          <a:p>
            <a:pPr algn="just"/>
            <a:r>
              <a:rPr lang="es-ES" sz="3600" dirty="0"/>
              <a:t>Responsabilidad extracontractual (art. 1093).Fuente de obligaciones (art. 1089)</a:t>
            </a:r>
          </a:p>
          <a:p>
            <a:pPr lvl="1" algn="just"/>
            <a:r>
              <a:rPr lang="es-ES" sz="3600" dirty="0"/>
              <a:t>Obligaciones derivadas de delitos o faltas: regulación por el Código Penal</a:t>
            </a:r>
          </a:p>
          <a:p>
            <a:pPr lvl="1" algn="just"/>
            <a:r>
              <a:rPr lang="es-ES" sz="3600" dirty="0"/>
              <a:t>Obligaciones derivadas de actos y omisiones no constitutivos de delitos: regulación por el Código Civil</a:t>
            </a:r>
          </a:p>
          <a:p>
            <a:pPr algn="just"/>
            <a:r>
              <a:rPr lang="es-ES" sz="3600" dirty="0"/>
              <a:t>Concurrencia de la responsabilidad contractual y extracontractual</a:t>
            </a:r>
          </a:p>
          <a:p>
            <a:pPr algn="just"/>
            <a:r>
              <a:rPr lang="es-ES" sz="3600" dirty="0"/>
              <a:t>Evolución hacia el seguro de responsabilidad civil </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TIPOS DE RESPONSABILIDAD CIVIL EXTRACONTRACTUAL</a:t>
            </a:r>
          </a:p>
        </p:txBody>
      </p:sp>
      <p:sp>
        <p:nvSpPr>
          <p:cNvPr id="3" name="2 Marcador de contenido"/>
          <p:cNvSpPr>
            <a:spLocks noGrp="1"/>
          </p:cNvSpPr>
          <p:nvPr>
            <p:ph sz="quarter" idx="1"/>
          </p:nvPr>
        </p:nvSpPr>
        <p:spPr/>
        <p:txBody>
          <a:bodyPr>
            <a:noAutofit/>
          </a:bodyPr>
          <a:lstStyle/>
          <a:p>
            <a:pPr algn="just"/>
            <a:r>
              <a:rPr lang="es-ES" sz="3200" dirty="0"/>
              <a:t>Responsabilidad subjetiva o por culpa (art. 1902 C. c.). Título de imputabilidad: la culpa</a:t>
            </a:r>
          </a:p>
          <a:p>
            <a:pPr algn="just"/>
            <a:r>
              <a:rPr lang="es-ES" sz="3200" dirty="0"/>
              <a:t>Responsabilidad objetiva: título de imputabilidad: el riesgo o las relaciones familiares. Ejemplos: responsabilidad derivada de la conducción de vehículos a motor, del cazador, de la energía nuclear, por posesión de animales (art. 1905 C. c.), etc.</a:t>
            </a:r>
          </a:p>
          <a:p>
            <a:pPr algn="just">
              <a:buNone/>
            </a:pPr>
            <a:r>
              <a:rPr lang="es-ES" sz="3200" dirty="0"/>
              <a:t>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a:t>TIPOS DE RESPONSABILIDAD CIVIL EXTRACONTRACTUAL</a:t>
            </a:r>
          </a:p>
        </p:txBody>
      </p:sp>
      <p:sp>
        <p:nvSpPr>
          <p:cNvPr id="3" name="2 Marcador de contenido"/>
          <p:cNvSpPr>
            <a:spLocks noGrp="1"/>
          </p:cNvSpPr>
          <p:nvPr>
            <p:ph sz="quarter" idx="1"/>
          </p:nvPr>
        </p:nvSpPr>
        <p:spPr/>
        <p:txBody>
          <a:bodyPr>
            <a:noAutofit/>
          </a:bodyPr>
          <a:lstStyle/>
          <a:p>
            <a:pPr algn="just"/>
            <a:r>
              <a:rPr lang="es-ES" sz="3200" dirty="0"/>
              <a:t>Responsabilidad directa/indirecta</a:t>
            </a:r>
          </a:p>
          <a:p>
            <a:pPr lvl="1" algn="just"/>
            <a:r>
              <a:rPr lang="es-ES" sz="3000" dirty="0"/>
              <a:t>Responsabilidad directa: se impone al causante</a:t>
            </a:r>
          </a:p>
          <a:p>
            <a:pPr lvl="1" algn="just"/>
            <a:r>
              <a:rPr lang="es-ES" sz="3000" dirty="0"/>
              <a:t>Responsabilidad indirecta: responsabilidad por hechos ajenos (art. 1903 C. c.): Por ej., de padres, tutores, de empresarios, etc.</a:t>
            </a:r>
          </a:p>
          <a:p>
            <a:pPr algn="just"/>
            <a:r>
              <a:rPr lang="es-ES" sz="3200" dirty="0"/>
              <a:t>Responsabilidad principal/subsidiaria</a:t>
            </a:r>
          </a:p>
          <a:p>
            <a:pPr algn="just">
              <a:buNone/>
            </a:pPr>
            <a:r>
              <a:rPr lang="es-ES" sz="3200" dirty="0"/>
              <a:t> </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668022"/>
          </a:xfrm>
        </p:spPr>
        <p:txBody>
          <a:bodyPr>
            <a:normAutofit fontScale="90000"/>
          </a:bodyPr>
          <a:lstStyle/>
          <a:p>
            <a:pPr algn="ctr"/>
            <a:r>
              <a:rPr lang="es-ES" sz="3200" b="1" dirty="0"/>
              <a:t>ELEMENTOS DE LA RESPONSABILIDAD CIVIL EXTRACONTRACTUAL</a:t>
            </a:r>
          </a:p>
        </p:txBody>
      </p:sp>
      <p:sp>
        <p:nvSpPr>
          <p:cNvPr id="3" name="2 Marcador de contenido"/>
          <p:cNvSpPr>
            <a:spLocks noGrp="1"/>
          </p:cNvSpPr>
          <p:nvPr>
            <p:ph sz="quarter" idx="1"/>
          </p:nvPr>
        </p:nvSpPr>
        <p:spPr>
          <a:xfrm>
            <a:off x="457200" y="857232"/>
            <a:ext cx="8229600" cy="5467368"/>
          </a:xfrm>
        </p:spPr>
        <p:txBody>
          <a:bodyPr>
            <a:noAutofit/>
          </a:bodyPr>
          <a:lstStyle/>
          <a:p>
            <a:r>
              <a:rPr lang="es-ES" sz="2000" dirty="0"/>
              <a:t>Acción u omisión: acto antijurídico: produce daños. Cierto y actual o futuro (art. 1902 C. c.)</a:t>
            </a:r>
          </a:p>
          <a:p>
            <a:r>
              <a:rPr lang="es-ES" sz="2000" dirty="0"/>
              <a:t>Daños</a:t>
            </a:r>
          </a:p>
          <a:p>
            <a:pPr lvl="1"/>
            <a:r>
              <a:rPr lang="es-ES" sz="1800" dirty="0"/>
              <a:t>Daños patrimoniales/morales. </a:t>
            </a:r>
            <a:r>
              <a:rPr lang="es-ES" sz="2000" dirty="0"/>
              <a:t>Daños por privación de la vida</a:t>
            </a:r>
          </a:p>
          <a:p>
            <a:pPr lvl="1"/>
            <a:r>
              <a:rPr lang="es-ES" sz="1800" dirty="0"/>
              <a:t>Prueba del daño</a:t>
            </a:r>
          </a:p>
          <a:p>
            <a:r>
              <a:rPr lang="es-ES" sz="2000" dirty="0"/>
              <a:t>Relación de causalidad: c</a:t>
            </a:r>
            <a:r>
              <a:rPr lang="es-ES" sz="1800" dirty="0"/>
              <a:t>oncurrencia de causas. Prueba de la causalidad. Causas que justifican el hecho dañoso: </a:t>
            </a:r>
          </a:p>
          <a:p>
            <a:pPr lvl="1"/>
            <a:r>
              <a:rPr lang="es-ES" sz="2000" dirty="0"/>
              <a:t>Legítima defensa,</a:t>
            </a:r>
          </a:p>
          <a:p>
            <a:pPr lvl="1"/>
            <a:r>
              <a:rPr lang="es-ES" sz="2000" dirty="0"/>
              <a:t>Estado de necesidad </a:t>
            </a:r>
          </a:p>
          <a:p>
            <a:pPr lvl="1"/>
            <a:r>
              <a:rPr lang="es-ES" sz="2000" dirty="0"/>
              <a:t>Consentimiento de la víctima.</a:t>
            </a:r>
            <a:endParaRPr lang="es-ES" sz="1800" dirty="0"/>
          </a:p>
          <a:p>
            <a:r>
              <a:rPr lang="es-ES" sz="2000" dirty="0"/>
              <a:t>Ruptura del nexo de causalidad: </a:t>
            </a:r>
          </a:p>
          <a:p>
            <a:pPr lvl="1"/>
            <a:r>
              <a:rPr lang="es-ES" sz="2000" dirty="0"/>
              <a:t>Fuerza mayor o caso fortuito </a:t>
            </a:r>
          </a:p>
          <a:p>
            <a:pPr lvl="1"/>
            <a:r>
              <a:rPr lang="es-ES" sz="2000" dirty="0"/>
              <a:t>Culpa de la víctima</a:t>
            </a:r>
          </a:p>
          <a:p>
            <a:r>
              <a:rPr lang="es-ES" sz="2000" dirty="0"/>
              <a:t>Criterios legales de imputación: culpa, dolo u otros criterios (por ej., actividad de riesgo)</a:t>
            </a:r>
          </a:p>
          <a:p>
            <a:r>
              <a:rPr lang="es-ES" sz="2000" dirty="0"/>
              <a:t>Prescripción de las acciones rescisorias (art. 1968.2. C. c.)</a:t>
            </a:r>
          </a:p>
          <a:p>
            <a:pPr lvl="1">
              <a:buNone/>
            </a:pPr>
            <a:endParaRPr lang="es-ES" sz="2000"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RESPONSABILIDADES CIVILES CODIFICADAS</a:t>
            </a:r>
          </a:p>
        </p:txBody>
      </p:sp>
      <p:sp>
        <p:nvSpPr>
          <p:cNvPr id="3" name="2 Marcador de contenido"/>
          <p:cNvSpPr>
            <a:spLocks noGrp="1"/>
          </p:cNvSpPr>
          <p:nvPr>
            <p:ph idx="1"/>
          </p:nvPr>
        </p:nvSpPr>
        <p:spPr/>
        <p:txBody>
          <a:bodyPr>
            <a:normAutofit lnSpcReduction="10000"/>
          </a:bodyPr>
          <a:lstStyle/>
          <a:p>
            <a:r>
              <a:rPr lang="es-ES" dirty="0"/>
              <a:t>La responsabilidad por los daños causados por animales</a:t>
            </a:r>
          </a:p>
          <a:p>
            <a:pPr lvl="1"/>
            <a:r>
              <a:rPr lang="es-ES" dirty="0"/>
              <a:t>Animales bajo la posesión del hombre (art. 1905 C. c.)</a:t>
            </a:r>
          </a:p>
          <a:p>
            <a:pPr lvl="1"/>
            <a:r>
              <a:rPr lang="es-ES" dirty="0"/>
              <a:t>Animales silvestres objeto de caza (art. 1906 C. c.)</a:t>
            </a:r>
          </a:p>
          <a:p>
            <a:r>
              <a:rPr lang="es-ES" dirty="0"/>
              <a:t>La responsabilidad por los daños causados por cosas inanimadas</a:t>
            </a:r>
          </a:p>
          <a:p>
            <a:pPr lvl="1"/>
            <a:r>
              <a:rPr lang="es-ES" dirty="0"/>
              <a:t>Explosiones e inmisiones (art. 1908 C. c.)</a:t>
            </a:r>
          </a:p>
          <a:p>
            <a:pPr lvl="1"/>
            <a:r>
              <a:rPr lang="es-ES" dirty="0"/>
              <a:t>Cosas que se arrojan o se caen (art. 1910 C. c.)</a:t>
            </a:r>
          </a:p>
          <a:p>
            <a:pPr lvl="1"/>
            <a:r>
              <a:rPr lang="es-ES" dirty="0"/>
              <a:t>Sobre la ruina de los edificios (art. 1907, 1909 y 1591 y la Ley 38/1999, de 5 de noviembre, sobre Ordenación de la Edificación</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RESPONSABILIDADES CIVILES CODIFICADAS</a:t>
            </a:r>
          </a:p>
        </p:txBody>
      </p:sp>
      <p:sp>
        <p:nvSpPr>
          <p:cNvPr id="3" name="2 Marcador de contenido"/>
          <p:cNvSpPr>
            <a:spLocks noGrp="1"/>
          </p:cNvSpPr>
          <p:nvPr>
            <p:ph idx="1"/>
          </p:nvPr>
        </p:nvSpPr>
        <p:spPr/>
        <p:txBody>
          <a:bodyPr>
            <a:normAutofit/>
          </a:bodyPr>
          <a:lstStyle/>
          <a:p>
            <a:r>
              <a:rPr lang="es-ES" dirty="0"/>
              <a:t>La responsabilidad por hecho ajeno:</a:t>
            </a:r>
          </a:p>
          <a:p>
            <a:pPr lvl="1"/>
            <a:r>
              <a:rPr lang="es-ES" dirty="0"/>
              <a:t>La responsabilidad de los padres y tutores (art. 1903, par. 2º y 3º C. c.)</a:t>
            </a:r>
          </a:p>
          <a:p>
            <a:pPr lvl="1"/>
            <a:r>
              <a:rPr lang="es-ES" dirty="0"/>
              <a:t>La responsabilidad del empresario (art. 1903, pár. 4º, C. c.)</a:t>
            </a:r>
          </a:p>
          <a:p>
            <a:pPr lvl="1"/>
            <a:r>
              <a:rPr lang="es-ES" dirty="0"/>
              <a:t>La responsabilidad de los titulares de los Centros Docentes de enseñanza no superior (art. 1903, pár. 5º y 1904, pár. 2º).</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RESPONSABILIDAD CIVIL EN LEYES ESPECIALES</a:t>
            </a:r>
          </a:p>
        </p:txBody>
      </p:sp>
      <p:sp>
        <p:nvSpPr>
          <p:cNvPr id="3" name="2 Marcador de contenido"/>
          <p:cNvSpPr>
            <a:spLocks noGrp="1"/>
          </p:cNvSpPr>
          <p:nvPr>
            <p:ph idx="1"/>
          </p:nvPr>
        </p:nvSpPr>
        <p:spPr/>
        <p:txBody>
          <a:bodyPr/>
          <a:lstStyle/>
          <a:p>
            <a:r>
              <a:rPr lang="es-ES" dirty="0"/>
              <a:t>La protección del derecho al honor, la intimidad y la imagen. Ley de 5 de mayo de 1982</a:t>
            </a:r>
          </a:p>
          <a:p>
            <a:pPr lvl="1"/>
            <a:r>
              <a:rPr lang="es-ES" dirty="0"/>
              <a:t>Intromisión ilegítima</a:t>
            </a:r>
          </a:p>
          <a:p>
            <a:pPr lvl="1"/>
            <a:r>
              <a:rPr lang="es-ES" dirty="0"/>
              <a:t>Delimitación negativa de la intromisión ilegítima</a:t>
            </a:r>
          </a:p>
          <a:p>
            <a:pPr lvl="1"/>
            <a:r>
              <a:rPr lang="es-ES" dirty="0"/>
              <a:t>Límite de la protección a estos derechos: derecho a la información</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RESPONSABILIDAD CIVIL EN LEYES ESPECIALES</a:t>
            </a:r>
          </a:p>
        </p:txBody>
      </p:sp>
      <p:sp>
        <p:nvSpPr>
          <p:cNvPr id="3" name="2 Marcador de contenido"/>
          <p:cNvSpPr>
            <a:spLocks noGrp="1"/>
          </p:cNvSpPr>
          <p:nvPr>
            <p:ph idx="1"/>
          </p:nvPr>
        </p:nvSpPr>
        <p:spPr/>
        <p:txBody>
          <a:bodyPr>
            <a:normAutofit fontScale="92500" lnSpcReduction="20000"/>
          </a:bodyPr>
          <a:lstStyle/>
          <a:p>
            <a:pPr algn="just"/>
            <a:r>
              <a:rPr lang="es-ES" dirty="0"/>
              <a:t>La responsabilidad derivada del uso y circulación de vehículos a motor (Ley sobre responsabilidad civil y seguro en la circulación de vehículos a motor de 29 de octubre de 2004)</a:t>
            </a:r>
          </a:p>
          <a:p>
            <a:pPr lvl="1" algn="just"/>
            <a:r>
              <a:rPr lang="es-ES" dirty="0"/>
              <a:t>La responsabilidad del conductor</a:t>
            </a:r>
          </a:p>
          <a:p>
            <a:pPr lvl="1" algn="just"/>
            <a:r>
              <a:rPr lang="es-ES" dirty="0"/>
              <a:t>La responsabilidad del propietario no conductor</a:t>
            </a:r>
          </a:p>
          <a:p>
            <a:pPr lvl="1" algn="just"/>
            <a:r>
              <a:rPr lang="es-ES" dirty="0"/>
              <a:t>El seguro</a:t>
            </a:r>
          </a:p>
          <a:p>
            <a:pPr algn="just"/>
            <a:r>
              <a:rPr lang="es-ES" dirty="0"/>
              <a:t>La responsabilidad civil del cazador armado (Ley de Caza de 4 de abril de 1970)</a:t>
            </a:r>
          </a:p>
          <a:p>
            <a:pPr algn="just"/>
            <a:r>
              <a:rPr lang="es-ES" dirty="0"/>
              <a:t>La responsabilidad civil derivada de la navegación aérea (Ley sobre Navegación aérea de 21 de julio de 1960)</a:t>
            </a:r>
          </a:p>
          <a:p>
            <a:pPr algn="just"/>
            <a:r>
              <a:rPr lang="es-ES" dirty="0"/>
              <a:t>La responsabilidad civil derivada del uso de la energía nuclear (Ley sobre Energía Nuclear de 29 de abril de 1964)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b="1" dirty="0"/>
              <a:t>OBLIGACIONES PARCIARIAS</a:t>
            </a:r>
          </a:p>
        </p:txBody>
      </p:sp>
      <p:sp>
        <p:nvSpPr>
          <p:cNvPr id="3" name="2 Marcador de contenido"/>
          <p:cNvSpPr>
            <a:spLocks noGrp="1"/>
          </p:cNvSpPr>
          <p:nvPr>
            <p:ph idx="1"/>
          </p:nvPr>
        </p:nvSpPr>
        <p:spPr/>
        <p:txBody>
          <a:bodyPr>
            <a:normAutofit/>
          </a:bodyPr>
          <a:lstStyle/>
          <a:p>
            <a:r>
              <a:rPr lang="es-ES" sz="3600" dirty="0"/>
              <a:t>Concepto (art. 1138 C. c.)</a:t>
            </a:r>
          </a:p>
          <a:p>
            <a:r>
              <a:rPr lang="es-ES" sz="3600" dirty="0"/>
              <a:t>Régimen jurídico:</a:t>
            </a:r>
          </a:p>
          <a:p>
            <a:pPr lvl="1"/>
            <a:r>
              <a:rPr lang="es-ES" sz="3600" dirty="0"/>
              <a:t>Obligaciones divisibles: créditos y deudas</a:t>
            </a:r>
          </a:p>
          <a:p>
            <a:pPr lvl="1"/>
            <a:r>
              <a:rPr lang="es-ES" sz="3600" dirty="0"/>
              <a:t>Actos modificativos o extintivos independientes</a:t>
            </a:r>
          </a:p>
          <a:p>
            <a:endParaRPr lang="es-ES"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b="1" dirty="0"/>
              <a:t>OBLIGACIONES MANCOMUNADAS</a:t>
            </a:r>
          </a:p>
        </p:txBody>
      </p:sp>
      <p:sp>
        <p:nvSpPr>
          <p:cNvPr id="3" name="2 Marcador de contenido"/>
          <p:cNvSpPr>
            <a:spLocks noGrp="1"/>
          </p:cNvSpPr>
          <p:nvPr>
            <p:ph idx="1"/>
          </p:nvPr>
        </p:nvSpPr>
        <p:spPr/>
        <p:txBody>
          <a:bodyPr>
            <a:normAutofit/>
          </a:bodyPr>
          <a:lstStyle/>
          <a:p>
            <a:r>
              <a:rPr lang="es-ES" sz="2800" dirty="0"/>
              <a:t>Concepto (art. 1138 y 1139 C. c.)</a:t>
            </a:r>
          </a:p>
          <a:p>
            <a:r>
              <a:rPr lang="es-ES" sz="2800" dirty="0"/>
              <a:t>Régimen jurídico:</a:t>
            </a:r>
          </a:p>
          <a:p>
            <a:pPr lvl="1"/>
            <a:r>
              <a:rPr lang="es-ES" sz="2800" dirty="0"/>
              <a:t>Mancomunidad activa (art. 1139; arts. 392 y </a:t>
            </a:r>
            <a:r>
              <a:rPr lang="es-ES" sz="2800" dirty="0" err="1"/>
              <a:t>ss</a:t>
            </a:r>
            <a:r>
              <a:rPr lang="es-ES" sz="2800" dirty="0"/>
              <a:t> C. c.)</a:t>
            </a:r>
          </a:p>
          <a:p>
            <a:pPr lvl="2"/>
            <a:r>
              <a:rPr lang="es-ES" sz="2800" dirty="0"/>
              <a:t>Acción conjunta</a:t>
            </a:r>
          </a:p>
          <a:p>
            <a:pPr lvl="1"/>
            <a:r>
              <a:rPr lang="es-ES" sz="2800" dirty="0"/>
              <a:t>Mancomunidad pasiva (art. 1139 C. c.)</a:t>
            </a:r>
          </a:p>
          <a:p>
            <a:pPr lvl="2"/>
            <a:r>
              <a:rPr lang="es-ES" sz="2800" dirty="0"/>
              <a:t>El pago y la insolvencia de un deudor: solución (art. 1150 C. 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lstStyle/>
          <a:p>
            <a:pPr algn="ctr"/>
            <a:r>
              <a:rPr lang="es-ES" sz="3600" b="1" dirty="0"/>
              <a:t>OBLIGACIONES SOLIDARIAS</a:t>
            </a:r>
          </a:p>
        </p:txBody>
      </p:sp>
      <p:sp>
        <p:nvSpPr>
          <p:cNvPr id="3" name="2 Marcador de contenido"/>
          <p:cNvSpPr>
            <a:spLocks noGrp="1"/>
          </p:cNvSpPr>
          <p:nvPr>
            <p:ph idx="1"/>
          </p:nvPr>
        </p:nvSpPr>
        <p:spPr>
          <a:xfrm>
            <a:off x="457200" y="1412776"/>
            <a:ext cx="8229600" cy="4911824"/>
          </a:xfrm>
        </p:spPr>
        <p:txBody>
          <a:bodyPr>
            <a:normAutofit fontScale="92500" lnSpcReduction="20000"/>
          </a:bodyPr>
          <a:lstStyle/>
          <a:p>
            <a:r>
              <a:rPr lang="es-ES" dirty="0"/>
              <a:t>Concepto (art. 1137 C. c.): presunción </a:t>
            </a:r>
            <a:r>
              <a:rPr lang="es-ES" i="1" dirty="0"/>
              <a:t>iuris tantum </a:t>
            </a:r>
            <a:r>
              <a:rPr lang="es-ES" dirty="0"/>
              <a:t>de mancomunidad (art. 1138 C. c.)</a:t>
            </a:r>
          </a:p>
          <a:p>
            <a:r>
              <a:rPr lang="es-ES" dirty="0"/>
              <a:t>Clases</a:t>
            </a:r>
          </a:p>
          <a:p>
            <a:pPr lvl="1"/>
            <a:r>
              <a:rPr lang="es-ES" dirty="0"/>
              <a:t>Solidaridad activa (relación acreedor-deudor y acreedor-acreedor)</a:t>
            </a:r>
          </a:p>
          <a:p>
            <a:pPr lvl="2"/>
            <a:r>
              <a:rPr lang="es-ES" dirty="0"/>
              <a:t>El pago (art. 1142 C. c.)</a:t>
            </a:r>
          </a:p>
          <a:p>
            <a:pPr lvl="2"/>
            <a:r>
              <a:rPr lang="es-ES" dirty="0"/>
              <a:t>Actos  dispositivos (arts. 1138 y 1141 C. c.)</a:t>
            </a:r>
          </a:p>
          <a:p>
            <a:pPr lvl="1"/>
            <a:r>
              <a:rPr lang="es-ES" dirty="0"/>
              <a:t>Solidaridad pasiva (relación acreedor-deudor y deudor-deudor)</a:t>
            </a:r>
          </a:p>
          <a:p>
            <a:pPr lvl="2"/>
            <a:r>
              <a:rPr lang="es-ES" dirty="0"/>
              <a:t>El pago (art. 1144 y 1145.1. C. c.). Las excepciones personales o reales (art. 1148 C. c.)</a:t>
            </a:r>
          </a:p>
          <a:p>
            <a:pPr lvl="2"/>
            <a:r>
              <a:rPr lang="es-ES" dirty="0"/>
              <a:t>Acción de </a:t>
            </a:r>
            <a:r>
              <a:rPr lang="es-ES" dirty="0" err="1"/>
              <a:t>reeembolso</a:t>
            </a:r>
            <a:r>
              <a:rPr lang="es-ES" dirty="0"/>
              <a:t> +subrogación +oposición de excepciones reales (art. 1145.2.  y 1210.3. C. c.)</a:t>
            </a:r>
          </a:p>
          <a:p>
            <a:pPr lvl="2"/>
            <a:r>
              <a:rPr lang="es-ES" dirty="0"/>
              <a:t>Actos de extinción de la deuda: remisión total o parcial (arts. 1143 y 1146 C. c.), compensación o prescripción (art. 1974 C. c.)</a:t>
            </a:r>
          </a:p>
          <a:p>
            <a:pPr lvl="2"/>
            <a:r>
              <a:rPr lang="es-ES" dirty="0"/>
              <a:t>Morosidad (arts. 1100 y 1141 C. c.)</a:t>
            </a:r>
          </a:p>
          <a:p>
            <a:pPr lvl="1"/>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a:t>
            </a:r>
          </a:p>
        </p:txBody>
      </p:sp>
      <p:sp>
        <p:nvSpPr>
          <p:cNvPr id="3" name="2 Marcador de contenido"/>
          <p:cNvSpPr>
            <a:spLocks noGrp="1"/>
          </p:cNvSpPr>
          <p:nvPr>
            <p:ph idx="1"/>
          </p:nvPr>
        </p:nvSpPr>
        <p:spPr/>
        <p:txBody>
          <a:bodyPr>
            <a:normAutofit/>
          </a:bodyPr>
          <a:lstStyle/>
          <a:p>
            <a:pPr algn="just"/>
            <a:r>
              <a:rPr lang="es-ES" sz="2800" dirty="0"/>
              <a:t>¿La </a:t>
            </a:r>
            <a:r>
              <a:rPr lang="es-ES" sz="2800" dirty="0" err="1"/>
              <a:t>parciariedad</a:t>
            </a:r>
            <a:r>
              <a:rPr lang="es-ES" sz="2800" dirty="0"/>
              <a:t> se aplica a relaciones obligatorias cuyas prestaciones son objetivamente indivisibles?</a:t>
            </a:r>
          </a:p>
          <a:p>
            <a:pPr algn="just"/>
            <a:r>
              <a:rPr lang="es-ES" sz="2800" dirty="0"/>
              <a:t>¿En la solidaridad pasiva, si uno de los deudores resulta insolvente, los demás estarán obligados a suplir su falta?</a:t>
            </a:r>
          </a:p>
          <a:p>
            <a:pPr algn="just"/>
            <a:r>
              <a:rPr lang="es-ES" sz="2800" dirty="0"/>
              <a:t>La remisión o condonación de la deuda por parte del acreedor a un deudor solidario, ¿afecta a los demás?</a:t>
            </a:r>
          </a:p>
          <a:p>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CASO PRÁCTICO</a:t>
            </a:r>
          </a:p>
        </p:txBody>
      </p:sp>
      <p:sp>
        <p:nvSpPr>
          <p:cNvPr id="3" name="2 Marcador de contenido"/>
          <p:cNvSpPr>
            <a:spLocks noGrp="1"/>
          </p:cNvSpPr>
          <p:nvPr>
            <p:ph idx="1"/>
          </p:nvPr>
        </p:nvSpPr>
        <p:spPr/>
        <p:txBody>
          <a:bodyPr>
            <a:normAutofit fontScale="92500"/>
          </a:bodyPr>
          <a:lstStyle/>
          <a:p>
            <a:pPr algn="just"/>
            <a:r>
              <a:rPr lang="es-ES" dirty="0"/>
              <a:t>    Dos sociedades compran dos inmuebles a otras dos sociedades en documento privado. Con posterioridad una de las sociedades compradoras demanda a las vendedoras solicitando la elevación del contrato a escritura pública y el cumplimiento del mismo. Las sociedades vendedoras se oponen y argumentan que una sola de las sociedades compradoras no pueden pedir todo.</a:t>
            </a:r>
          </a:p>
          <a:p>
            <a:pPr algn="just"/>
            <a:r>
              <a:rPr lang="es-ES" dirty="0"/>
              <a:t>    PREGUNTA:</a:t>
            </a:r>
          </a:p>
          <a:p>
            <a:pPr algn="just"/>
            <a:r>
              <a:rPr lang="es-ES" dirty="0"/>
              <a:t>    	1. Puesto que estamos ante una pluralidad de sujetos, ¿qué razón cree que argumentan las sociedades vendedoras para oponerse?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CASO PRÁCTICO</a:t>
            </a:r>
          </a:p>
        </p:txBody>
      </p:sp>
      <p:sp>
        <p:nvSpPr>
          <p:cNvPr id="3" name="2 Marcador de contenido"/>
          <p:cNvSpPr>
            <a:spLocks noGrp="1"/>
          </p:cNvSpPr>
          <p:nvPr>
            <p:ph idx="1"/>
          </p:nvPr>
        </p:nvSpPr>
        <p:spPr/>
        <p:txBody>
          <a:bodyPr>
            <a:normAutofit fontScale="85000" lnSpcReduction="20000"/>
          </a:bodyPr>
          <a:lstStyle/>
          <a:p>
            <a:pPr algn="just"/>
            <a:r>
              <a:rPr lang="es-ES" dirty="0"/>
              <a:t>     Un abuelo y su nieto, menor de edad, son titulares de una cuenta bancaria indistinta. El dinero existente en la cuenta procede de otra que el abuelo tenía abierta exclusivamente a su nombre. Cuando fallece el abuelo, el padre del menor, como representante legal del mismo, procede a retirar la totalidad del fondo disponible en esos momentos en la cuenta indistinta. Con posterioridad, la heredera del abuelo demanda al padre del menor (como representante legal) y a la entidad bancaria a fin de reclamar la cantidad depositada en la cuenta indistinta, ya que entiende que pertenecía al causante (el abuelo).</a:t>
            </a:r>
          </a:p>
          <a:p>
            <a:pPr algn="just"/>
            <a:r>
              <a:rPr lang="es-ES" dirty="0"/>
              <a:t>    PREGUNTAS:</a:t>
            </a:r>
          </a:p>
          <a:p>
            <a:pPr lvl="1" algn="just"/>
            <a:r>
              <a:rPr lang="es-ES" dirty="0"/>
              <a:t>1. ¿Qué implica que la relación sea solidaria? ¿Qué efectos tiene entre el nieto y el abuelo?</a:t>
            </a:r>
          </a:p>
          <a:p>
            <a:pPr lvl="1" algn="just"/>
            <a:r>
              <a:rPr lang="es-ES" dirty="0"/>
              <a:t>2. </a:t>
            </a:r>
            <a:r>
              <a:rPr lang="es-ES"/>
              <a:t>Que </a:t>
            </a:r>
            <a:r>
              <a:rPr lang="es-ES" dirty="0"/>
              <a:t>la cuenta </a:t>
            </a:r>
            <a:r>
              <a:rPr lang="es-ES"/>
              <a:t>sea solidaria, ¿afecta </a:t>
            </a:r>
            <a:r>
              <a:rPr lang="es-ES" dirty="0"/>
              <a:t>a la propiedad de lo depositado en el Banco?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1"/>
            <a:ext cx="7743852" cy="1639083"/>
          </a:xfrm>
        </p:spPr>
        <p:txBody>
          <a:bodyPr>
            <a:normAutofit/>
          </a:bodyPr>
          <a:lstStyle/>
          <a:p>
            <a:r>
              <a:rPr lang="es-ES" sz="4400" b="1" dirty="0"/>
              <a:t>TEMA 3</a:t>
            </a:r>
          </a:p>
        </p:txBody>
      </p:sp>
      <p:sp>
        <p:nvSpPr>
          <p:cNvPr id="3" name="2 Subtítulo"/>
          <p:cNvSpPr>
            <a:spLocks noGrp="1"/>
          </p:cNvSpPr>
          <p:nvPr>
            <p:ph type="subTitle" idx="1"/>
          </p:nvPr>
        </p:nvSpPr>
        <p:spPr>
          <a:xfrm>
            <a:off x="1285852" y="3212976"/>
            <a:ext cx="6486548" cy="2425824"/>
          </a:xfrm>
        </p:spPr>
        <p:txBody>
          <a:bodyPr>
            <a:normAutofit fontScale="85000" lnSpcReduction="10000"/>
          </a:bodyPr>
          <a:lstStyle/>
          <a:p>
            <a:r>
              <a:rPr lang="es-ES" sz="4400" b="1" dirty="0"/>
              <a:t>EL OBJETO DE LA RELACIÓN OBLIGATORIA. CLASES DE OBLIGACIONES EN FUNCIÓN DEL OBJETO</a:t>
            </a:r>
          </a:p>
          <a:p>
            <a:endParaRPr lang="es-ES"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53689ED-3B3A-5897-E89F-8E1FA7918D8D}"/>
              </a:ext>
            </a:extLst>
          </p:cNvPr>
          <p:cNvSpPr>
            <a:spLocks noGrp="1"/>
          </p:cNvSpPr>
          <p:nvPr>
            <p:ph idx="1"/>
          </p:nvPr>
        </p:nvSpPr>
        <p:spPr>
          <a:xfrm>
            <a:off x="1220086" y="2369051"/>
            <a:ext cx="6842051" cy="2220227"/>
          </a:xfrm>
        </p:spPr>
        <p:txBody>
          <a:bodyPr>
            <a:normAutofit fontScale="77500" lnSpcReduction="20000"/>
          </a:bodyPr>
          <a:lstStyle/>
          <a:p>
            <a:r>
              <a:rPr lang="es-ES" dirty="0"/>
              <a:t>©2024 Autora María Rosario Martín Briceño </a:t>
            </a:r>
          </a:p>
          <a:p>
            <a:r>
              <a:rPr lang="es-ES" dirty="0"/>
              <a:t>Algunos derechos reservados  </a:t>
            </a:r>
          </a:p>
          <a:p>
            <a:r>
              <a:rPr lang="es-ES" dirty="0"/>
              <a:t>Este documento se distribuye bajo la licencia  </a:t>
            </a:r>
          </a:p>
          <a:p>
            <a:r>
              <a:rPr lang="es-ES" dirty="0"/>
              <a:t>“Atribución-</a:t>
            </a:r>
            <a:r>
              <a:rPr lang="es-ES" dirty="0" err="1"/>
              <a:t>CompartirIgual</a:t>
            </a:r>
            <a:r>
              <a:rPr lang="es-ES" dirty="0"/>
              <a:t> 4.0 Internacional” de Creative </a:t>
            </a:r>
            <a:r>
              <a:rPr lang="es-ES" dirty="0" err="1"/>
              <a:t>Commons</a:t>
            </a:r>
            <a:r>
              <a:rPr lang="es-ES" dirty="0"/>
              <a:t>,</a:t>
            </a:r>
          </a:p>
          <a:p>
            <a:r>
              <a:rPr lang="es-ES" dirty="0"/>
              <a:t>disponible en  </a:t>
            </a:r>
          </a:p>
          <a:p>
            <a:r>
              <a:rPr lang="es-ES" dirty="0"/>
              <a:t>https://creativecommons.org/licenses/by-sa/4.0/deed.es</a:t>
            </a:r>
          </a:p>
        </p:txBody>
      </p:sp>
    </p:spTree>
    <p:extLst>
      <p:ext uri="{BB962C8B-B14F-4D97-AF65-F5344CB8AC3E}">
        <p14:creationId xmlns:p14="http://schemas.microsoft.com/office/powerpoint/2010/main" val="3026984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4000" b="1" dirty="0"/>
              <a:t>EL OBJETO DE LA OBLIGACIÓN</a:t>
            </a:r>
          </a:p>
        </p:txBody>
      </p:sp>
      <p:sp>
        <p:nvSpPr>
          <p:cNvPr id="3" name="2 Marcador de contenido"/>
          <p:cNvSpPr>
            <a:spLocks noGrp="1"/>
          </p:cNvSpPr>
          <p:nvPr>
            <p:ph idx="1"/>
          </p:nvPr>
        </p:nvSpPr>
        <p:spPr/>
        <p:txBody>
          <a:bodyPr>
            <a:normAutofit fontScale="85000" lnSpcReduction="10000"/>
          </a:bodyPr>
          <a:lstStyle/>
          <a:p>
            <a:r>
              <a:rPr lang="es-ES" dirty="0"/>
              <a:t>La prestación (art. 1088 C. c.)</a:t>
            </a:r>
          </a:p>
          <a:p>
            <a:r>
              <a:rPr lang="es-ES" dirty="0"/>
              <a:t>Características:</a:t>
            </a:r>
          </a:p>
          <a:p>
            <a:pPr lvl="1"/>
            <a:r>
              <a:rPr lang="es-ES" dirty="0"/>
              <a:t>Posible (art. 1272 C. c.)</a:t>
            </a:r>
          </a:p>
          <a:p>
            <a:pPr lvl="1"/>
            <a:r>
              <a:rPr lang="es-ES" dirty="0"/>
              <a:t>Lícita (art. 1271 C. c.)</a:t>
            </a:r>
          </a:p>
          <a:p>
            <a:pPr lvl="1"/>
            <a:r>
              <a:rPr lang="es-ES" dirty="0"/>
              <a:t>Determinada o determinable (art. 1273 C. c.)</a:t>
            </a:r>
          </a:p>
          <a:p>
            <a:r>
              <a:rPr lang="es-ES" dirty="0"/>
              <a:t>Cumplimiento: obligaciones de actividad o de resultado (por </a:t>
            </a:r>
            <a:r>
              <a:rPr lang="es-ES" dirty="0" err="1"/>
              <a:t>ej</a:t>
            </a:r>
            <a:r>
              <a:rPr lang="es-ES" dirty="0"/>
              <a:t>, arrendamiento de servicios y arrendamientos de obra).</a:t>
            </a:r>
          </a:p>
          <a:p>
            <a:r>
              <a:rPr lang="es-ES" dirty="0"/>
              <a:t>Imposibilidad de la prestación:</a:t>
            </a:r>
          </a:p>
          <a:p>
            <a:pPr lvl="1"/>
            <a:r>
              <a:rPr lang="es-ES" dirty="0"/>
              <a:t>Extinción total o parcial de la obligación (art. 1156 C. c.)</a:t>
            </a:r>
          </a:p>
          <a:p>
            <a:pPr lvl="1"/>
            <a:r>
              <a:rPr lang="es-ES" dirty="0"/>
              <a:t>Pérdida del objeto: sin culpa o con culpa del deudor</a:t>
            </a:r>
          </a:p>
          <a:p>
            <a:pPr lvl="1"/>
            <a:r>
              <a:rPr lang="es-ES" dirty="0"/>
              <a:t>Recursos del acreedor (art. 1186 C. c.) </a:t>
            </a:r>
          </a:p>
          <a:p>
            <a:r>
              <a:rPr lang="es-ES" dirty="0"/>
              <a:t>Retraso en el cumplimiento o morosidad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normAutofit fontScale="90000"/>
          </a:bodyPr>
          <a:lstStyle/>
          <a:p>
            <a:pPr algn="ctr" eaLnBrk="1" hangingPunct="1">
              <a:defRPr/>
            </a:pPr>
            <a:r>
              <a:rPr lang="es-ES" sz="4000" b="1" dirty="0"/>
              <a:t>CLASIFICACIÓN POR RAZÓN DE OBJETO</a:t>
            </a:r>
          </a:p>
        </p:txBody>
      </p:sp>
      <p:sp>
        <p:nvSpPr>
          <p:cNvPr id="131075" name="Rectangle 3"/>
          <p:cNvSpPr>
            <a:spLocks noGrp="1" noChangeArrowheads="1"/>
          </p:cNvSpPr>
          <p:nvPr>
            <p:ph idx="1"/>
          </p:nvPr>
        </p:nvSpPr>
        <p:spPr/>
        <p:txBody>
          <a:bodyPr>
            <a:normAutofit/>
          </a:bodyPr>
          <a:lstStyle/>
          <a:p>
            <a:pPr eaLnBrk="1" hangingPunct="1">
              <a:defRPr/>
            </a:pPr>
            <a:r>
              <a:rPr lang="es-ES" dirty="0"/>
              <a:t>Positivas y negativas.</a:t>
            </a:r>
          </a:p>
          <a:p>
            <a:pPr eaLnBrk="1" hangingPunct="1">
              <a:defRPr/>
            </a:pPr>
            <a:r>
              <a:rPr lang="es-ES" dirty="0"/>
              <a:t>Transitorias y duraderas.</a:t>
            </a:r>
          </a:p>
          <a:p>
            <a:pPr eaLnBrk="1" hangingPunct="1">
              <a:defRPr/>
            </a:pPr>
            <a:r>
              <a:rPr lang="es-ES" dirty="0"/>
              <a:t>Principales y accesorias.</a:t>
            </a:r>
          </a:p>
          <a:p>
            <a:pPr eaLnBrk="1" hangingPunct="1">
              <a:defRPr/>
            </a:pPr>
            <a:r>
              <a:rPr lang="es-ES" dirty="0"/>
              <a:t>Genéricas y específicas.</a:t>
            </a:r>
          </a:p>
          <a:p>
            <a:pPr eaLnBrk="1" hangingPunct="1">
              <a:defRPr/>
            </a:pPr>
            <a:r>
              <a:rPr lang="es-ES" dirty="0"/>
              <a:t>Alternativas y facultativas.</a:t>
            </a:r>
          </a:p>
          <a:p>
            <a:pPr eaLnBrk="1" hangingPunct="1">
              <a:defRPr/>
            </a:pPr>
            <a:r>
              <a:rPr lang="es-ES" dirty="0"/>
              <a:t>Obligaciones pecuniarias. </a:t>
            </a:r>
          </a:p>
          <a:p>
            <a:pPr eaLnBrk="1" hangingPunct="1">
              <a:defRPr/>
            </a:pPr>
            <a:r>
              <a:rPr lang="es-ES" dirty="0"/>
              <a:t>Obligaciones divisibles e indivisibles.</a:t>
            </a:r>
          </a:p>
          <a:p>
            <a:pPr eaLnBrk="1" hangingPunct="1">
              <a:defRPr/>
            </a:pPr>
            <a:r>
              <a:rPr lang="es-ES" dirty="0"/>
              <a:t>Obligaciones líquidas e ilíquidas.</a:t>
            </a:r>
          </a:p>
          <a:p>
            <a:pPr eaLnBrk="1" hangingPunct="1">
              <a:defRPr/>
            </a:pPr>
            <a:r>
              <a:rPr lang="es-ES" dirty="0"/>
              <a:t>Obligaciones sinalagmáticas o recíprocas.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80696"/>
          </a:xfrm>
        </p:spPr>
        <p:txBody>
          <a:bodyPr>
            <a:normAutofit fontScale="90000"/>
          </a:bodyPr>
          <a:lstStyle/>
          <a:p>
            <a:pPr algn="ctr"/>
            <a:r>
              <a:rPr lang="es-ES" b="1" dirty="0"/>
              <a:t>OBLIGACIONES</a:t>
            </a:r>
          </a:p>
        </p:txBody>
      </p:sp>
      <p:sp>
        <p:nvSpPr>
          <p:cNvPr id="3" name="2 Marcador de contenido"/>
          <p:cNvSpPr>
            <a:spLocks noGrp="1"/>
          </p:cNvSpPr>
          <p:nvPr>
            <p:ph idx="1"/>
          </p:nvPr>
        </p:nvSpPr>
        <p:spPr>
          <a:xfrm>
            <a:off x="457200" y="1556792"/>
            <a:ext cx="8229600" cy="4767808"/>
          </a:xfrm>
        </p:spPr>
        <p:txBody>
          <a:bodyPr>
            <a:normAutofit lnSpcReduction="10000"/>
          </a:bodyPr>
          <a:lstStyle/>
          <a:p>
            <a:r>
              <a:rPr lang="es-ES" dirty="0"/>
              <a:t>Obligaciones positivas (dar y hacer) y negativas (no hacer).</a:t>
            </a:r>
          </a:p>
          <a:p>
            <a:r>
              <a:rPr lang="es-ES" dirty="0"/>
              <a:t>Obligaciones transitorias y duraderas</a:t>
            </a:r>
          </a:p>
          <a:p>
            <a:r>
              <a:rPr lang="es-ES" dirty="0"/>
              <a:t>Obligaciones principales y accesorias</a:t>
            </a:r>
          </a:p>
          <a:p>
            <a:r>
              <a:rPr lang="es-ES" dirty="0"/>
              <a:t>Obligaciones genéricas y específicas:</a:t>
            </a:r>
          </a:p>
          <a:p>
            <a:pPr lvl="1"/>
            <a:r>
              <a:rPr lang="es-ES" dirty="0"/>
              <a:t>Concepto (art. 1096 C. c.):</a:t>
            </a:r>
            <a:r>
              <a:rPr lang="es-ES" i="1" dirty="0"/>
              <a:t> </a:t>
            </a:r>
            <a:r>
              <a:rPr lang="es-ES" i="1" dirty="0" err="1"/>
              <a:t>genus</a:t>
            </a:r>
            <a:r>
              <a:rPr lang="es-ES" i="1" dirty="0"/>
              <a:t> </a:t>
            </a:r>
            <a:r>
              <a:rPr lang="es-ES" i="1" dirty="0" err="1"/>
              <a:t>nunquam</a:t>
            </a:r>
            <a:r>
              <a:rPr lang="es-ES" i="1" dirty="0"/>
              <a:t> </a:t>
            </a:r>
            <a:r>
              <a:rPr lang="es-ES" i="1" dirty="0" err="1"/>
              <a:t>perit</a:t>
            </a:r>
            <a:endParaRPr lang="es-ES" dirty="0"/>
          </a:p>
          <a:p>
            <a:pPr lvl="1"/>
            <a:r>
              <a:rPr lang="es-ES" dirty="0"/>
              <a:t>Características: calidad del bien entregado (arts. 1167 C. c.)</a:t>
            </a:r>
          </a:p>
          <a:p>
            <a:pPr lvl="1"/>
            <a:r>
              <a:rPr lang="es-ES" dirty="0"/>
              <a:t>La especificación y sus efectos:</a:t>
            </a:r>
          </a:p>
          <a:p>
            <a:pPr lvl="2"/>
            <a:r>
              <a:rPr lang="es-ES" dirty="0"/>
              <a:t>Facultad electiva: pacto o aplicación por analogía del art. 1132 C. c. (</a:t>
            </a:r>
            <a:r>
              <a:rPr lang="es-ES" i="1" dirty="0"/>
              <a:t>favor </a:t>
            </a:r>
            <a:r>
              <a:rPr lang="es-ES" i="1" dirty="0" err="1"/>
              <a:t>debitoris</a:t>
            </a:r>
            <a:r>
              <a:rPr lang="es-ES" dirty="0"/>
              <a:t>).</a:t>
            </a:r>
          </a:p>
          <a:p>
            <a:pPr lvl="2"/>
            <a:r>
              <a:rPr lang="es-ES" dirty="0"/>
              <a:t>Especificación anterior al cumplimiento</a:t>
            </a:r>
          </a:p>
          <a:p>
            <a:endParaRPr lang="es-ES" dirty="0"/>
          </a:p>
          <a:p>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92664"/>
          </a:xfrm>
        </p:spPr>
        <p:txBody>
          <a:bodyPr>
            <a:normAutofit fontScale="90000"/>
          </a:bodyPr>
          <a:lstStyle/>
          <a:p>
            <a:pPr algn="ctr"/>
            <a:r>
              <a:rPr lang="es-ES" b="1" dirty="0"/>
              <a:t>OBLIGACIONES</a:t>
            </a:r>
          </a:p>
        </p:txBody>
      </p:sp>
      <p:sp>
        <p:nvSpPr>
          <p:cNvPr id="3" name="2 Marcador de contenido"/>
          <p:cNvSpPr>
            <a:spLocks noGrp="1"/>
          </p:cNvSpPr>
          <p:nvPr>
            <p:ph idx="1"/>
          </p:nvPr>
        </p:nvSpPr>
        <p:spPr>
          <a:xfrm>
            <a:off x="457200" y="1052736"/>
            <a:ext cx="8229600" cy="5271864"/>
          </a:xfrm>
        </p:spPr>
        <p:txBody>
          <a:bodyPr>
            <a:normAutofit fontScale="70000" lnSpcReduction="20000"/>
          </a:bodyPr>
          <a:lstStyle/>
          <a:p>
            <a:r>
              <a:rPr lang="es-ES" dirty="0"/>
              <a:t>OBLIGACIONES ALTERNATIVAS Y FACULTATIVAS</a:t>
            </a:r>
          </a:p>
          <a:p>
            <a:r>
              <a:rPr lang="es-ES" dirty="0"/>
              <a:t>Alternativas</a:t>
            </a:r>
          </a:p>
          <a:p>
            <a:pPr lvl="1"/>
            <a:r>
              <a:rPr lang="es-ES" dirty="0"/>
              <a:t>Concepto y función (art. 1131 C. c.): ¿Indeterminación del objeto?</a:t>
            </a:r>
          </a:p>
          <a:p>
            <a:pPr lvl="1"/>
            <a:r>
              <a:rPr lang="es-ES" dirty="0"/>
              <a:t>Origen </a:t>
            </a:r>
            <a:r>
              <a:rPr lang="es-ES" dirty="0" err="1"/>
              <a:t>negocial</a:t>
            </a:r>
            <a:r>
              <a:rPr lang="es-ES" dirty="0"/>
              <a:t> y legal (por ej. art. 149 C. c.)</a:t>
            </a:r>
          </a:p>
          <a:p>
            <a:pPr lvl="1"/>
            <a:r>
              <a:rPr lang="es-ES" dirty="0"/>
              <a:t>Concentración: </a:t>
            </a:r>
          </a:p>
          <a:p>
            <a:pPr lvl="2"/>
            <a:r>
              <a:rPr lang="es-ES" dirty="0"/>
              <a:t>Elección (art. 1132 y 1131. 2. C. c.). Declaración de voluntad </a:t>
            </a:r>
            <a:r>
              <a:rPr lang="es-ES" dirty="0" err="1"/>
              <a:t>recepticia</a:t>
            </a:r>
            <a:r>
              <a:rPr lang="es-ES" dirty="0"/>
              <a:t> (art. 1133 C. c.)</a:t>
            </a:r>
          </a:p>
          <a:p>
            <a:pPr lvl="1"/>
            <a:r>
              <a:rPr lang="es-ES" dirty="0"/>
              <a:t>Imposibilidad sobrevenida</a:t>
            </a:r>
          </a:p>
          <a:p>
            <a:pPr lvl="1"/>
            <a:r>
              <a:rPr lang="es-ES" dirty="0"/>
              <a:t>Total: </a:t>
            </a:r>
          </a:p>
          <a:p>
            <a:pPr lvl="2"/>
            <a:r>
              <a:rPr lang="es-ES" dirty="0"/>
              <a:t>Caso fortuito (art. 1182 y 1184 C. c.); </a:t>
            </a:r>
          </a:p>
          <a:p>
            <a:pPr lvl="2"/>
            <a:r>
              <a:rPr lang="es-ES" dirty="0"/>
              <a:t>Culpa del deudor : elección del deudor (art. 1135 C. c.) o elección del acreedor 1136.3. C. c.); </a:t>
            </a:r>
          </a:p>
          <a:p>
            <a:pPr lvl="2"/>
            <a:r>
              <a:rPr lang="es-ES" dirty="0"/>
              <a:t>Culpa de un tercero: elección del deudor (arts. 1136.1., 1132.2., 1134 y 1186 C. c.) o elección del acreedor (art. 1186 C. c.)</a:t>
            </a:r>
          </a:p>
          <a:p>
            <a:pPr lvl="2"/>
            <a:r>
              <a:rPr lang="es-ES" dirty="0"/>
              <a:t>Culpa del acreedor: elección del deudor o del acreedor</a:t>
            </a:r>
          </a:p>
          <a:p>
            <a:pPr lvl="1"/>
            <a:r>
              <a:rPr lang="es-ES" dirty="0"/>
              <a:t>Parcial:</a:t>
            </a:r>
          </a:p>
          <a:p>
            <a:pPr lvl="2"/>
            <a:r>
              <a:rPr lang="es-ES" dirty="0"/>
              <a:t>Caso fortuito (art. 1134 y 1136.1. C. c.); </a:t>
            </a:r>
          </a:p>
          <a:p>
            <a:pPr lvl="2"/>
            <a:r>
              <a:rPr lang="es-ES" dirty="0"/>
              <a:t>Culpa del deudor : elección del deudor  o elección del acreedor (art. 1136.2. C. c.); </a:t>
            </a:r>
          </a:p>
          <a:p>
            <a:pPr lvl="2"/>
            <a:r>
              <a:rPr lang="es-ES" dirty="0"/>
              <a:t>Culpa de un tercero: elección del deudor (arts. 1134 C. c.) o elección del acreedor (art. 1186 y 1136.2. y 3.C. c.)</a:t>
            </a:r>
          </a:p>
          <a:p>
            <a:pPr lvl="2"/>
            <a:r>
              <a:rPr lang="es-ES" dirty="0"/>
              <a:t>Culpa del acreedor: elección del deudor o del acreedor</a:t>
            </a:r>
          </a:p>
          <a:p>
            <a:r>
              <a:rPr lang="es-ES" dirty="0"/>
              <a:t>Facultativas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276640"/>
          </a:xfrm>
        </p:spPr>
        <p:txBody>
          <a:bodyPr>
            <a:normAutofit fontScale="90000"/>
          </a:bodyPr>
          <a:lstStyle/>
          <a:p>
            <a:pPr algn="ctr"/>
            <a:r>
              <a:rPr lang="es-ES" sz="3600" b="1" dirty="0"/>
              <a:t>OBLIGACIONES </a:t>
            </a:r>
          </a:p>
        </p:txBody>
      </p:sp>
      <p:sp>
        <p:nvSpPr>
          <p:cNvPr id="3" name="2 Marcador de contenido"/>
          <p:cNvSpPr>
            <a:spLocks noGrp="1"/>
          </p:cNvSpPr>
          <p:nvPr>
            <p:ph idx="1"/>
          </p:nvPr>
        </p:nvSpPr>
        <p:spPr>
          <a:xfrm>
            <a:off x="457200" y="908720"/>
            <a:ext cx="8229600" cy="5415880"/>
          </a:xfrm>
        </p:spPr>
        <p:txBody>
          <a:bodyPr>
            <a:normAutofit fontScale="85000" lnSpcReduction="20000"/>
          </a:bodyPr>
          <a:lstStyle/>
          <a:p>
            <a:pPr algn="just">
              <a:defRPr/>
            </a:pPr>
            <a:r>
              <a:rPr lang="es-ES" dirty="0"/>
              <a:t>Obligaciones pecuniarias. </a:t>
            </a:r>
          </a:p>
          <a:p>
            <a:pPr lvl="1" algn="just">
              <a:defRPr/>
            </a:pPr>
            <a:r>
              <a:rPr lang="es-ES" dirty="0"/>
              <a:t>El dinero como creación del ordenamiento jurídico. Funciones económicas: unidad de medida y  medio de intercambio</a:t>
            </a:r>
          </a:p>
          <a:p>
            <a:pPr lvl="1" algn="just">
              <a:defRPr/>
            </a:pPr>
            <a:r>
              <a:rPr lang="es-ES" dirty="0"/>
              <a:t>Caracteres del dinero: bien mueble y fungible.</a:t>
            </a:r>
          </a:p>
          <a:p>
            <a:pPr lvl="1" algn="just">
              <a:defRPr/>
            </a:pPr>
            <a:r>
              <a:rPr lang="es-ES" dirty="0"/>
              <a:t>Deudas de dinero.</a:t>
            </a:r>
          </a:p>
          <a:p>
            <a:pPr lvl="2" algn="just">
              <a:defRPr/>
            </a:pPr>
            <a:r>
              <a:rPr lang="es-ES" dirty="0"/>
              <a:t>Distinción entre deudas de dinero y deudas de valor (deudas restitutorias –art. 1307 C. c.-, deudas compensatorias –art. 1101 C. c.- y deudas indemnizatorias –art. 1902 C. c.-).</a:t>
            </a:r>
          </a:p>
          <a:p>
            <a:pPr lvl="2" algn="just">
              <a:defRPr/>
            </a:pPr>
            <a:r>
              <a:rPr lang="es-ES" dirty="0"/>
              <a:t>El nominalismo y el </a:t>
            </a:r>
            <a:r>
              <a:rPr lang="es-ES" dirty="0" err="1"/>
              <a:t>valorismo</a:t>
            </a:r>
            <a:r>
              <a:rPr lang="es-ES" dirty="0"/>
              <a:t> </a:t>
            </a:r>
          </a:p>
          <a:p>
            <a:pPr lvl="2" algn="just">
              <a:defRPr/>
            </a:pPr>
            <a:r>
              <a:rPr lang="es-ES" dirty="0"/>
              <a:t>La aplicación del principio nominalista frente al principio </a:t>
            </a:r>
            <a:r>
              <a:rPr lang="es-ES" dirty="0" err="1"/>
              <a:t>valorista</a:t>
            </a:r>
            <a:r>
              <a:rPr lang="es-ES" dirty="0"/>
              <a:t>. </a:t>
            </a:r>
          </a:p>
          <a:p>
            <a:pPr lvl="2" algn="just">
              <a:defRPr/>
            </a:pPr>
            <a:r>
              <a:rPr lang="es-ES" dirty="0"/>
              <a:t>Aplicación de medidas correctoras legislativas, contractuales o judiciales (cláusula </a:t>
            </a:r>
            <a:r>
              <a:rPr lang="es-ES" i="1" dirty="0" err="1"/>
              <a:t>rebus</a:t>
            </a:r>
            <a:r>
              <a:rPr lang="es-ES" i="1" dirty="0"/>
              <a:t> sic </a:t>
            </a:r>
            <a:r>
              <a:rPr lang="es-ES" i="1" dirty="0" err="1"/>
              <a:t>stantibus</a:t>
            </a:r>
            <a:r>
              <a:rPr lang="es-ES" dirty="0"/>
              <a:t>)</a:t>
            </a:r>
          </a:p>
          <a:p>
            <a:pPr lvl="2" algn="just">
              <a:defRPr/>
            </a:pPr>
            <a:r>
              <a:rPr lang="es-ES" dirty="0"/>
              <a:t>Las cláusulas de estabilización </a:t>
            </a:r>
          </a:p>
          <a:p>
            <a:pPr lvl="1" algn="just">
              <a:defRPr/>
            </a:pPr>
            <a:r>
              <a:rPr lang="es-ES" dirty="0"/>
              <a:t>Las deudas de intereses </a:t>
            </a:r>
          </a:p>
          <a:p>
            <a:pPr lvl="2" algn="just">
              <a:defRPr/>
            </a:pPr>
            <a:r>
              <a:rPr lang="es-ES" dirty="0"/>
              <a:t>Concepto y caracteres.</a:t>
            </a:r>
          </a:p>
          <a:p>
            <a:pPr lvl="2" algn="just">
              <a:defRPr/>
            </a:pPr>
            <a:r>
              <a:rPr lang="es-ES" dirty="0"/>
              <a:t>Intereses legales y convencionales (art. 1108 C. c.). Intereses usurarios o leoninos y la ley de 23 de julio de 1908 de represión de la usura (o Ley de </a:t>
            </a:r>
            <a:r>
              <a:rPr lang="es-ES" dirty="0" err="1"/>
              <a:t>Azcárate</a:t>
            </a:r>
            <a:r>
              <a:rPr lang="es-ES" dirty="0"/>
              <a:t>).</a:t>
            </a:r>
          </a:p>
          <a:p>
            <a:pPr lvl="2" algn="just">
              <a:defRPr/>
            </a:pPr>
            <a:r>
              <a:rPr lang="es-ES" dirty="0"/>
              <a:t>Su pago (art. 1173 C. c.)</a:t>
            </a:r>
          </a:p>
          <a:p>
            <a:pPr lvl="2" algn="just">
              <a:defRPr/>
            </a:pPr>
            <a:r>
              <a:rPr lang="es-ES" dirty="0"/>
              <a:t>El anatocismo (art. 1109 C. c.)</a:t>
            </a:r>
          </a:p>
          <a:p>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PREGUNTAS</a:t>
            </a:r>
          </a:p>
        </p:txBody>
      </p:sp>
      <p:sp>
        <p:nvSpPr>
          <p:cNvPr id="3" name="2 Marcador de contenido"/>
          <p:cNvSpPr>
            <a:spLocks noGrp="1"/>
          </p:cNvSpPr>
          <p:nvPr>
            <p:ph idx="1"/>
          </p:nvPr>
        </p:nvSpPr>
        <p:spPr/>
        <p:txBody>
          <a:bodyPr>
            <a:normAutofit fontScale="70000" lnSpcReduction="20000"/>
          </a:bodyPr>
          <a:lstStyle/>
          <a:p>
            <a:pPr algn="just"/>
            <a:r>
              <a:rPr lang="es-ES" sz="3200" dirty="0"/>
              <a:t>El compromiso de no vender un determinado producto por parte de una empresa, ¿se constituye en una obligación positiva o negativa?</a:t>
            </a:r>
          </a:p>
          <a:p>
            <a:pPr algn="just"/>
            <a:r>
              <a:rPr lang="es-ES" sz="3200" dirty="0"/>
              <a:t>La prestación consistente en un servicio de telefonía, ¿se constituye en una prestación transitoria o duradera? ¿Por qué?</a:t>
            </a:r>
          </a:p>
          <a:p>
            <a:pPr algn="just"/>
            <a:r>
              <a:rPr lang="es-ES" sz="3200" dirty="0"/>
              <a:t>La obligación de pagar intereses en un préstamo, ¿se define como prestación principal o accesoria?</a:t>
            </a:r>
          </a:p>
          <a:p>
            <a:pPr algn="just"/>
            <a:r>
              <a:rPr lang="es-ES" sz="3200" dirty="0"/>
              <a:t>¿Qué diferencias existen entre una prestación genérica y otra específica? A la luz de lo previsto en el artículo 1096 C. c, ¿qué distintas consecuencias se prevén  en caso de incumplimiento?</a:t>
            </a:r>
          </a:p>
          <a:p>
            <a:pPr algn="just"/>
            <a:r>
              <a:rPr lang="es-ES" sz="3200" dirty="0"/>
              <a:t>¿Qué tipo de relación obligatoria ofrece mayores garantías al acreedor, la que tiene por objeto una prestación facultativa o la que se basa en una prestación alternativa?</a:t>
            </a:r>
          </a:p>
          <a:p>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CASO PRÁCTICO</a:t>
            </a:r>
          </a:p>
        </p:txBody>
      </p:sp>
      <p:sp>
        <p:nvSpPr>
          <p:cNvPr id="3" name="2 Marcador de contenido"/>
          <p:cNvSpPr>
            <a:spLocks noGrp="1"/>
          </p:cNvSpPr>
          <p:nvPr>
            <p:ph idx="1"/>
          </p:nvPr>
        </p:nvSpPr>
        <p:spPr/>
        <p:txBody>
          <a:bodyPr>
            <a:normAutofit fontScale="92500" lnSpcReduction="20000"/>
          </a:bodyPr>
          <a:lstStyle/>
          <a:p>
            <a:pPr algn="just"/>
            <a:r>
              <a:rPr lang="es-ES" dirty="0"/>
              <a:t>    D. Antolín y Doña Teresa tenían tres hijos de dos y cinco años. Debido a su situación económica, no deseaban tener más hijos, razón por la que acudieron a la consulta del doctor D. José María V. L. para que practicara a D. Antolín una vasectomía. Tras la operación, el doctor le prescribió unas pruebas para confirmar su esterilidad, tras las cuales le confirmó que no podía tener hijos. Sin embargo, transcurridos dos años su mujer queda embarazada y tienen gemelos. Ante esto, D. Antolín demanda al doctor D. José María y le reclama una indemnización por daños y perjuicios.</a:t>
            </a:r>
          </a:p>
          <a:p>
            <a:pPr algn="just"/>
            <a:r>
              <a:rPr lang="es-ES" dirty="0"/>
              <a:t>    PREGUNTAS:</a:t>
            </a:r>
          </a:p>
          <a:p>
            <a:pPr lvl="1" algn="just"/>
            <a:r>
              <a:rPr lang="es-ES" dirty="0"/>
              <a:t>1. ¿Estamos ante una obligación de actividad o de resultado? ¿Qué efectos conlleva su respuesta? Razónela.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normAutofit fontScale="90000"/>
          </a:bodyPr>
          <a:lstStyle/>
          <a:p>
            <a:pPr algn="ctr"/>
            <a:r>
              <a:rPr lang="es-ES" b="1" dirty="0"/>
              <a:t>OBLIGACIONES</a:t>
            </a:r>
          </a:p>
        </p:txBody>
      </p:sp>
      <p:sp>
        <p:nvSpPr>
          <p:cNvPr id="3" name="2 Marcador de contenido"/>
          <p:cNvSpPr>
            <a:spLocks noGrp="1"/>
          </p:cNvSpPr>
          <p:nvPr>
            <p:ph idx="1"/>
          </p:nvPr>
        </p:nvSpPr>
        <p:spPr>
          <a:xfrm>
            <a:off x="457200" y="1484784"/>
            <a:ext cx="8229600" cy="4839816"/>
          </a:xfrm>
        </p:spPr>
        <p:txBody>
          <a:bodyPr>
            <a:normAutofit lnSpcReduction="10000"/>
          </a:bodyPr>
          <a:lstStyle/>
          <a:p>
            <a:r>
              <a:rPr lang="es-ES" dirty="0"/>
              <a:t>Obligaciones divisibles e indivisibles</a:t>
            </a:r>
          </a:p>
          <a:p>
            <a:pPr lvl="1"/>
            <a:r>
              <a:rPr lang="es-ES" dirty="0"/>
              <a:t>Concepto (art. 1151 y 1169 C. c.)</a:t>
            </a:r>
          </a:p>
          <a:p>
            <a:pPr lvl="1"/>
            <a:r>
              <a:rPr lang="es-ES" dirty="0"/>
              <a:t>Obligaciones de dar (art. 1151.1. C. c.).</a:t>
            </a:r>
          </a:p>
          <a:p>
            <a:pPr lvl="1"/>
            <a:r>
              <a:rPr lang="es-ES" dirty="0"/>
              <a:t>Obligaciones de hacer (art. 1151.2. C. c.).</a:t>
            </a:r>
          </a:p>
          <a:p>
            <a:pPr lvl="1"/>
            <a:r>
              <a:rPr lang="es-ES" dirty="0"/>
              <a:t>Obligaciones de no hacer (art. 1151.3. C. c.).</a:t>
            </a:r>
          </a:p>
          <a:p>
            <a:r>
              <a:rPr lang="es-ES" dirty="0"/>
              <a:t>Obligaciones indivisibles y la pluralidad de sujetos (arts. 1137 y 1138 C. c.)</a:t>
            </a:r>
          </a:p>
          <a:p>
            <a:pPr lvl="1"/>
            <a:r>
              <a:rPr lang="es-ES" dirty="0"/>
              <a:t>Régimen jurídico: solidaridad o mancomunidad</a:t>
            </a:r>
          </a:p>
          <a:p>
            <a:pPr lvl="1"/>
            <a:r>
              <a:rPr lang="es-ES" dirty="0"/>
              <a:t>Acción conjunta (art. 1139 C. c.)</a:t>
            </a:r>
          </a:p>
          <a:p>
            <a:pPr lvl="1"/>
            <a:r>
              <a:rPr lang="es-ES" dirty="0"/>
              <a:t>Cumplimiento (art. 1139 y 1149 C. c.)</a:t>
            </a:r>
          </a:p>
          <a:p>
            <a:pPr lvl="1"/>
            <a:r>
              <a:rPr lang="es-ES" dirty="0"/>
              <a:t>Incumplimiento, cumplimiento </a:t>
            </a:r>
            <a:r>
              <a:rPr lang="es-ES" i="1" dirty="0"/>
              <a:t>in natura </a:t>
            </a:r>
            <a:r>
              <a:rPr lang="es-ES" dirty="0"/>
              <a:t>y ejecución forzosa (art. 1150 C. c.)</a:t>
            </a:r>
          </a:p>
          <a:p>
            <a:pPr>
              <a:buNone/>
            </a:pPr>
            <a:endParaRPr lang="es-ES" dirty="0"/>
          </a:p>
          <a:p>
            <a:pPr lvl="1">
              <a:buNone/>
            </a:pPr>
            <a:endParaRPr lang="es-ES" dirty="0"/>
          </a:p>
          <a:p>
            <a:endParaRPr lang="es-ES" dirty="0"/>
          </a:p>
          <a:p>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OBLIGACIONES</a:t>
            </a:r>
          </a:p>
        </p:txBody>
      </p:sp>
      <p:sp>
        <p:nvSpPr>
          <p:cNvPr id="3" name="2 Marcador de contenido"/>
          <p:cNvSpPr>
            <a:spLocks noGrp="1"/>
          </p:cNvSpPr>
          <p:nvPr>
            <p:ph idx="1"/>
          </p:nvPr>
        </p:nvSpPr>
        <p:spPr/>
        <p:txBody>
          <a:bodyPr>
            <a:normAutofit/>
          </a:bodyPr>
          <a:lstStyle/>
          <a:p>
            <a:r>
              <a:rPr lang="es-ES" sz="2800" dirty="0"/>
              <a:t>Obligaciones líquidas e ilíquidas</a:t>
            </a:r>
          </a:p>
          <a:p>
            <a:r>
              <a:rPr lang="es-ES" sz="2800" dirty="0"/>
              <a:t>Obligaciones sinalagmáticas o recíprocas</a:t>
            </a:r>
          </a:p>
          <a:p>
            <a:pPr lvl="1"/>
            <a:r>
              <a:rPr lang="es-ES" sz="2800" dirty="0"/>
              <a:t>Concepto: obligaciones bilaterales</a:t>
            </a:r>
          </a:p>
          <a:p>
            <a:pPr lvl="1"/>
            <a:r>
              <a:rPr lang="es-ES" sz="2800" dirty="0"/>
              <a:t>Aplicación de excepciones: suspensión provisional de la prestación:</a:t>
            </a:r>
          </a:p>
          <a:p>
            <a:pPr lvl="2"/>
            <a:r>
              <a:rPr lang="es-ES" sz="2800" dirty="0"/>
              <a:t>-de incumplimiento.</a:t>
            </a:r>
          </a:p>
          <a:p>
            <a:pPr lvl="2"/>
            <a:r>
              <a:rPr lang="es-ES" sz="2800" dirty="0"/>
              <a:t>-de cumplimiento defectuoso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1"/>
            <a:ext cx="7743852" cy="1639083"/>
          </a:xfrm>
        </p:spPr>
        <p:txBody>
          <a:bodyPr>
            <a:normAutofit/>
          </a:bodyPr>
          <a:lstStyle/>
          <a:p>
            <a:r>
              <a:rPr lang="es-ES" sz="4400" b="1" dirty="0"/>
              <a:t>TEMA 4</a:t>
            </a:r>
          </a:p>
        </p:txBody>
      </p:sp>
      <p:sp>
        <p:nvSpPr>
          <p:cNvPr id="3" name="2 Subtítulo"/>
          <p:cNvSpPr>
            <a:spLocks noGrp="1"/>
          </p:cNvSpPr>
          <p:nvPr>
            <p:ph type="subTitle" idx="1"/>
          </p:nvPr>
        </p:nvSpPr>
        <p:spPr>
          <a:xfrm>
            <a:off x="1285852" y="3212976"/>
            <a:ext cx="6486548" cy="2425824"/>
          </a:xfrm>
        </p:spPr>
        <p:txBody>
          <a:bodyPr>
            <a:normAutofit/>
          </a:bodyPr>
          <a:lstStyle/>
          <a:p>
            <a:r>
              <a:rPr lang="es-ES" sz="4400" b="1" dirty="0"/>
              <a:t>LAS CIRCUNSTANCIAS DE LA RELACIÓN OBLIGATORIA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8D6F4-C29C-7D0B-A67E-165FA9333493}"/>
              </a:ext>
            </a:extLst>
          </p:cNvPr>
          <p:cNvSpPr>
            <a:spLocks noGrp="1"/>
          </p:cNvSpPr>
          <p:nvPr>
            <p:ph type="title"/>
          </p:nvPr>
        </p:nvSpPr>
        <p:spPr>
          <a:xfrm>
            <a:off x="1088686" y="1040662"/>
            <a:ext cx="7202456" cy="590107"/>
          </a:xfrm>
        </p:spPr>
        <p:txBody>
          <a:bodyPr>
            <a:normAutofit fontScale="90000"/>
          </a:bodyPr>
          <a:lstStyle/>
          <a:p>
            <a:pPr algn="ctr"/>
            <a:r>
              <a:rPr lang="es-ES" b="1" dirty="0"/>
              <a:t>ESQUEMA DEL MATERIAL DOCENTE</a:t>
            </a:r>
          </a:p>
        </p:txBody>
      </p:sp>
      <p:sp>
        <p:nvSpPr>
          <p:cNvPr id="3" name="Marcador de contenido 2">
            <a:extLst>
              <a:ext uri="{FF2B5EF4-FFF2-40B4-BE49-F238E27FC236}">
                <a16:creationId xmlns:a16="http://schemas.microsoft.com/office/drawing/2014/main" id="{87690B38-6F69-71C4-9DA3-E7CDE39826C3}"/>
              </a:ext>
            </a:extLst>
          </p:cNvPr>
          <p:cNvSpPr>
            <a:spLocks noGrp="1"/>
          </p:cNvSpPr>
          <p:nvPr>
            <p:ph idx="1"/>
          </p:nvPr>
        </p:nvSpPr>
        <p:spPr>
          <a:xfrm>
            <a:off x="395536" y="1630769"/>
            <a:ext cx="8487968" cy="5227231"/>
          </a:xfrm>
        </p:spPr>
        <p:txBody>
          <a:bodyPr>
            <a:noAutofit/>
          </a:bodyPr>
          <a:lstStyle/>
          <a:p>
            <a:pPr algn="just">
              <a:spcBef>
                <a:spcPts val="0"/>
              </a:spcBef>
            </a:pPr>
            <a:r>
              <a:rPr lang="es-ES" sz="1600" b="1" dirty="0"/>
              <a:t>Tema 1. EL DERECHO DE OBLIGACIONES . LA OBLIGACIÓN</a:t>
            </a:r>
          </a:p>
          <a:p>
            <a:pPr algn="just">
              <a:spcBef>
                <a:spcPts val="0"/>
              </a:spcBef>
            </a:pPr>
            <a:r>
              <a:rPr lang="es-ES" sz="1600" dirty="0"/>
              <a:t>1.- El Derecho de obligaciones. 2.-La relación jurídico-obligatoria. 3.- Elementos. 4.- Obligaciones naturales. 5.- Las fuentes de las obligaciones</a:t>
            </a:r>
          </a:p>
          <a:p>
            <a:pPr algn="just">
              <a:spcBef>
                <a:spcPts val="0"/>
              </a:spcBef>
            </a:pPr>
            <a:r>
              <a:rPr lang="es-ES" sz="1600" b="1" dirty="0"/>
              <a:t>Tema 2. LOS SUJETOS DE LA RELACIÓN OBLIGATORIA. CLASES DE OBLIGACIONES EN FUNCIÓN DEL SUJETO</a:t>
            </a:r>
          </a:p>
          <a:p>
            <a:pPr algn="just">
              <a:spcBef>
                <a:spcPts val="0"/>
              </a:spcBef>
            </a:pPr>
            <a:r>
              <a:rPr lang="es-ES" sz="1600" dirty="0"/>
              <a:t>1.- El acreedor y el deudor. 2.- Mancomunidad y solidaridad</a:t>
            </a:r>
          </a:p>
          <a:p>
            <a:pPr algn="just">
              <a:spcBef>
                <a:spcPts val="0"/>
              </a:spcBef>
            </a:pPr>
            <a:r>
              <a:rPr lang="es-ES" sz="1600" b="1" dirty="0"/>
              <a:t>Tema 3. EL OBJETO DE LA RELACIÓN OBLIGATORIA</a:t>
            </a:r>
          </a:p>
          <a:p>
            <a:pPr algn="just">
              <a:spcBef>
                <a:spcPts val="0"/>
              </a:spcBef>
            </a:pPr>
            <a:r>
              <a:rPr lang="es-ES" sz="1600" dirty="0"/>
              <a:t>1.- La prestación. 2.-Obligaciones genéricas y específicas. 3.-Obligaciones unilaterales y bilaterales.</a:t>
            </a:r>
          </a:p>
          <a:p>
            <a:pPr algn="just">
              <a:spcBef>
                <a:spcPts val="0"/>
              </a:spcBef>
            </a:pPr>
            <a:r>
              <a:rPr lang="es-ES" sz="1600" b="1" dirty="0"/>
              <a:t>Tema 4. EL VÍNCULO JURÍDICO DE LA OBLIGACIÓN</a:t>
            </a:r>
          </a:p>
          <a:p>
            <a:pPr algn="just">
              <a:spcBef>
                <a:spcPts val="0"/>
              </a:spcBef>
            </a:pPr>
            <a:r>
              <a:rPr lang="es-ES" sz="1600" dirty="0"/>
              <a:t>1.- Deuda y responsabilidad. 2.- Obligaciones puras, condicionales y a término. </a:t>
            </a:r>
          </a:p>
          <a:p>
            <a:pPr algn="just">
              <a:spcBef>
                <a:spcPts val="0"/>
              </a:spcBef>
            </a:pPr>
            <a:r>
              <a:rPr lang="es-ES" sz="1600" b="1" dirty="0"/>
              <a:t>Tema 5. EL CUMPLIMIENTO DE LA OBLIGACIÓN</a:t>
            </a:r>
          </a:p>
          <a:p>
            <a:pPr algn="just">
              <a:spcBef>
                <a:spcPts val="0"/>
              </a:spcBef>
            </a:pPr>
            <a:r>
              <a:rPr lang="es-ES" sz="1600" dirty="0"/>
              <a:t>1.- El pago o cumplimiento estricto. 2.-Requisitos objetivos del pago. 3.- Requisitos subjetivos del pago. 4.- Circunstancias del pago. 5.- La imputación del pago. 6.- La dación en pago y el pago por cesión de bienes.</a:t>
            </a:r>
          </a:p>
          <a:p>
            <a:pPr algn="just">
              <a:spcBef>
                <a:spcPts val="0"/>
              </a:spcBef>
            </a:pPr>
            <a:r>
              <a:rPr lang="es-ES" sz="1600" b="1" dirty="0"/>
              <a:t>Tema 6. EL INCUMPLIMIENTO Y EL CUMPLIMIENTO INEXACTO</a:t>
            </a:r>
          </a:p>
          <a:p>
            <a:pPr algn="just">
              <a:spcBef>
                <a:spcPts val="0"/>
              </a:spcBef>
            </a:pPr>
            <a:r>
              <a:rPr lang="es-ES" sz="1600" dirty="0"/>
              <a:t>1.- La responsabilidad del deudor. 2.- La mora. 3.- Efectos del incumplimiento.</a:t>
            </a:r>
          </a:p>
          <a:p>
            <a:pPr algn="just">
              <a:spcBef>
                <a:spcPts val="0"/>
              </a:spcBef>
            </a:pPr>
            <a:r>
              <a:rPr lang="es-ES" sz="1600" b="1" dirty="0"/>
              <a:t>Tema 7. LA PROTECCIÓN DEL CRÉDITO</a:t>
            </a:r>
          </a:p>
          <a:p>
            <a:pPr algn="just">
              <a:spcBef>
                <a:spcPts val="0"/>
              </a:spcBef>
            </a:pPr>
            <a:r>
              <a:rPr lang="es-ES" sz="1600" dirty="0"/>
              <a:t>1.- Responsabilidad patrimonial. 2.- Las acciones subrogatoria, pauliana y directa. 3.- La pena convencional y las arras.</a:t>
            </a:r>
          </a:p>
        </p:txBody>
      </p:sp>
    </p:spTree>
    <p:extLst>
      <p:ext uri="{BB962C8B-B14F-4D97-AF65-F5344CB8AC3E}">
        <p14:creationId xmlns:p14="http://schemas.microsoft.com/office/powerpoint/2010/main" val="2712928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TIEMPO Y LUGAR</a:t>
            </a:r>
          </a:p>
        </p:txBody>
      </p:sp>
      <p:sp>
        <p:nvSpPr>
          <p:cNvPr id="3" name="2 Marcador de contenido"/>
          <p:cNvSpPr>
            <a:spLocks noGrp="1"/>
          </p:cNvSpPr>
          <p:nvPr>
            <p:ph idx="1"/>
          </p:nvPr>
        </p:nvSpPr>
        <p:spPr/>
        <p:txBody>
          <a:bodyPr/>
          <a:lstStyle/>
          <a:p>
            <a:r>
              <a:rPr lang="es-ES" dirty="0"/>
              <a:t>El término: </a:t>
            </a:r>
          </a:p>
          <a:p>
            <a:pPr lvl="1"/>
            <a:r>
              <a:rPr lang="es-ES" dirty="0"/>
              <a:t>Concepto: plazo (art. 1121 C. c.)</a:t>
            </a:r>
          </a:p>
          <a:p>
            <a:pPr lvl="1"/>
            <a:r>
              <a:rPr lang="es-ES" dirty="0"/>
              <a:t>Término inicial y final.</a:t>
            </a:r>
          </a:p>
          <a:p>
            <a:pPr lvl="1"/>
            <a:r>
              <a:rPr lang="es-ES" dirty="0"/>
              <a:t>Término esencial y accidental.</a:t>
            </a:r>
          </a:p>
          <a:p>
            <a:r>
              <a:rPr lang="es-ES" dirty="0"/>
              <a:t>El lugar </a:t>
            </a:r>
          </a:p>
          <a:p>
            <a:pPr lvl="1"/>
            <a:r>
              <a:rPr lang="es-ES" dirty="0"/>
              <a:t>De celebración </a:t>
            </a:r>
          </a:p>
          <a:p>
            <a:pPr lvl="1"/>
            <a:r>
              <a:rPr lang="es-ES" dirty="0"/>
              <a:t>De ejecución (art. 1171 C. c.)</a:t>
            </a:r>
          </a:p>
          <a:p>
            <a:pPr lvl="2"/>
            <a:r>
              <a:rPr lang="es-ES" dirty="0"/>
              <a:t>Pacto</a:t>
            </a:r>
          </a:p>
          <a:p>
            <a:pPr lvl="2"/>
            <a:r>
              <a:rPr lang="es-ES" dirty="0"/>
              <a:t>Criterio objetivo</a:t>
            </a:r>
          </a:p>
          <a:p>
            <a:pPr lvl="2"/>
            <a:r>
              <a:rPr lang="es-ES" dirty="0"/>
              <a:t>Domicilio del deudor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LA CONDICIÓN</a:t>
            </a:r>
          </a:p>
        </p:txBody>
      </p:sp>
      <p:sp>
        <p:nvSpPr>
          <p:cNvPr id="3" name="2 Marcador de contenido"/>
          <p:cNvSpPr>
            <a:spLocks noGrp="1"/>
          </p:cNvSpPr>
          <p:nvPr>
            <p:ph idx="1"/>
          </p:nvPr>
        </p:nvSpPr>
        <p:spPr/>
        <p:txBody>
          <a:bodyPr>
            <a:normAutofit fontScale="77500" lnSpcReduction="20000"/>
          </a:bodyPr>
          <a:lstStyle/>
          <a:p>
            <a:r>
              <a:rPr lang="es-ES" dirty="0"/>
              <a:t>Obligaciones puras (art. 1113.1. C. c.)</a:t>
            </a:r>
          </a:p>
          <a:p>
            <a:r>
              <a:rPr lang="es-ES" dirty="0"/>
              <a:t>Obligaciones condicionales </a:t>
            </a:r>
          </a:p>
          <a:p>
            <a:pPr lvl="1"/>
            <a:r>
              <a:rPr lang="es-ES" dirty="0"/>
              <a:t>La condición (</a:t>
            </a:r>
            <a:r>
              <a:rPr lang="es-ES" i="1" dirty="0" err="1"/>
              <a:t>dies</a:t>
            </a:r>
            <a:r>
              <a:rPr lang="es-ES" i="1" dirty="0"/>
              <a:t> </a:t>
            </a:r>
            <a:r>
              <a:rPr lang="es-ES" i="1" dirty="0" err="1"/>
              <a:t>incertus</a:t>
            </a:r>
            <a:r>
              <a:rPr lang="es-ES" i="1" dirty="0"/>
              <a:t> </a:t>
            </a:r>
            <a:r>
              <a:rPr lang="es-ES" i="1" dirty="0" err="1"/>
              <a:t>an</a:t>
            </a:r>
            <a:r>
              <a:rPr lang="es-ES" i="1" dirty="0"/>
              <a:t>, </a:t>
            </a:r>
            <a:r>
              <a:rPr lang="es-ES" i="1" dirty="0" err="1"/>
              <a:t>incertus</a:t>
            </a:r>
            <a:r>
              <a:rPr lang="es-ES" i="1" dirty="0"/>
              <a:t> </a:t>
            </a:r>
            <a:r>
              <a:rPr lang="es-ES" i="1" dirty="0" err="1"/>
              <a:t>quando</a:t>
            </a:r>
            <a:r>
              <a:rPr lang="es-ES" dirty="0"/>
              <a:t>).</a:t>
            </a:r>
          </a:p>
          <a:p>
            <a:pPr lvl="2"/>
            <a:r>
              <a:rPr lang="es-ES" dirty="0"/>
              <a:t>Hecho futuro e incierto (art. 1125.3. C. c.)</a:t>
            </a:r>
          </a:p>
          <a:p>
            <a:pPr lvl="2"/>
            <a:r>
              <a:rPr lang="es-ES" dirty="0"/>
              <a:t>Voluntariedad en cuanto a su inserción en un contrato</a:t>
            </a:r>
          </a:p>
          <a:p>
            <a:pPr lvl="2"/>
            <a:r>
              <a:rPr lang="es-ES" dirty="0"/>
              <a:t>La determinación del tiempo (art. 1117 C. c.)</a:t>
            </a:r>
          </a:p>
          <a:p>
            <a:pPr lvl="1"/>
            <a:r>
              <a:rPr lang="es-ES" dirty="0"/>
              <a:t>Nulidad de condiciones imposibles, inmorales o prohibidas (art. 1116 C. c. </a:t>
            </a:r>
            <a:r>
              <a:rPr lang="es-ES"/>
              <a:t>)</a:t>
            </a:r>
            <a:endParaRPr lang="es-ES" dirty="0"/>
          </a:p>
          <a:p>
            <a:r>
              <a:rPr lang="es-ES" dirty="0"/>
              <a:t>Clases:</a:t>
            </a:r>
          </a:p>
          <a:p>
            <a:pPr lvl="1"/>
            <a:r>
              <a:rPr lang="es-ES" dirty="0"/>
              <a:t>Por su eficacia:</a:t>
            </a:r>
          </a:p>
          <a:p>
            <a:pPr lvl="2"/>
            <a:r>
              <a:rPr lang="es-ES" dirty="0"/>
              <a:t>Condiciones suspensivas (art. 1114 y 1120 C. c.)</a:t>
            </a:r>
          </a:p>
          <a:p>
            <a:pPr lvl="2"/>
            <a:r>
              <a:rPr lang="es-ES" dirty="0"/>
              <a:t>Condiciones resolutorias (art. 1113.2. y 1123 C. c.)</a:t>
            </a:r>
          </a:p>
          <a:p>
            <a:pPr lvl="1"/>
            <a:r>
              <a:rPr lang="es-ES" dirty="0"/>
              <a:t>Por su contenido:</a:t>
            </a:r>
          </a:p>
          <a:p>
            <a:pPr lvl="2"/>
            <a:r>
              <a:rPr lang="es-ES" dirty="0"/>
              <a:t>Condiciones potestativas (art. 1256 C. c.). Nulidad (art. 1115 C. c.)</a:t>
            </a:r>
          </a:p>
          <a:p>
            <a:pPr lvl="2"/>
            <a:r>
              <a:rPr lang="es-ES" dirty="0"/>
              <a:t>Condiciones casuales (art. 1115 C. c.)</a:t>
            </a:r>
          </a:p>
          <a:p>
            <a:pPr lvl="2"/>
            <a:r>
              <a:rPr lang="es-ES" dirty="0"/>
              <a:t>Condiciones mixtas</a:t>
            </a:r>
          </a:p>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a:t>
            </a:r>
          </a:p>
        </p:txBody>
      </p:sp>
      <p:sp>
        <p:nvSpPr>
          <p:cNvPr id="3" name="2 Marcador de contenido"/>
          <p:cNvSpPr>
            <a:spLocks noGrp="1"/>
          </p:cNvSpPr>
          <p:nvPr>
            <p:ph idx="1"/>
          </p:nvPr>
        </p:nvSpPr>
        <p:spPr/>
        <p:txBody>
          <a:bodyPr>
            <a:normAutofit/>
          </a:bodyPr>
          <a:lstStyle/>
          <a:p>
            <a:pPr algn="just"/>
            <a:r>
              <a:rPr lang="es-ES" sz="2000" dirty="0"/>
              <a:t>Mariano debe a </a:t>
            </a:r>
            <a:r>
              <a:rPr lang="es-ES" sz="2000" dirty="0" err="1"/>
              <a:t>Caixabank</a:t>
            </a:r>
            <a:r>
              <a:rPr lang="es-ES" sz="2000" dirty="0"/>
              <a:t> la cantidad de 12.000 € más unos intereses de 1200 €. Mariano abona una parte de la deuda (600 €), y decide imputar esta cantidad al capital pendiente de pago. ¿Podría la entidad bancaria reclamar que esta imputación resulta inadecuada y que primero se deben liquidar los intereses? Razone su respuesta.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CASO PRÁCTICO</a:t>
            </a:r>
          </a:p>
        </p:txBody>
      </p:sp>
      <p:sp>
        <p:nvSpPr>
          <p:cNvPr id="3" name="2 Marcador de contenido"/>
          <p:cNvSpPr>
            <a:spLocks noGrp="1"/>
          </p:cNvSpPr>
          <p:nvPr>
            <p:ph idx="1"/>
          </p:nvPr>
        </p:nvSpPr>
        <p:spPr/>
        <p:txBody>
          <a:bodyPr>
            <a:normAutofit fontScale="92500" lnSpcReduction="10000"/>
          </a:bodyPr>
          <a:lstStyle/>
          <a:p>
            <a:pPr algn="just"/>
            <a:r>
              <a:rPr lang="es-ES" dirty="0"/>
              <a:t>   Doña Pilar, divorciada de Don Miguel </a:t>
            </a:r>
            <a:r>
              <a:rPr lang="es-ES" dirty="0" err="1"/>
              <a:t>Angel</a:t>
            </a:r>
            <a:r>
              <a:rPr lang="es-ES" dirty="0"/>
              <a:t>, padre de sus hijas Cristina y Amaya, reclama en nombre de sus hijas una pensión para sufragar su educación. Aunque en primera y segunda instancia se accede a la pretensión, el TS casa la sentencia de la AP porque entiende que la obligación de prestar alimentos del artículo 145 C. c. se configura como una obligación mancomunada divisible, que corresponde a ambos.</a:t>
            </a:r>
          </a:p>
          <a:p>
            <a:pPr algn="just"/>
            <a:r>
              <a:rPr lang="es-ES" dirty="0"/>
              <a:t>  PREGUNTAS:</a:t>
            </a:r>
          </a:p>
          <a:p>
            <a:pPr lvl="1" algn="just"/>
            <a:r>
              <a:rPr lang="es-ES" dirty="0"/>
              <a:t>1. ¿Qué significa que la obligación sea mancomunada? ¿Y que sea divisible?  </a:t>
            </a:r>
          </a:p>
          <a:p>
            <a:pPr lvl="1" algn="just"/>
            <a:r>
              <a:rPr lang="es-ES" dirty="0"/>
              <a:t>2. Si fuera solidaria, ¿llegaría a la misma conclusión?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PREGUNTAS</a:t>
            </a:r>
          </a:p>
        </p:txBody>
      </p:sp>
      <p:sp>
        <p:nvSpPr>
          <p:cNvPr id="3" name="2 Marcador de contenido"/>
          <p:cNvSpPr>
            <a:spLocks noGrp="1"/>
          </p:cNvSpPr>
          <p:nvPr>
            <p:ph idx="1"/>
          </p:nvPr>
        </p:nvSpPr>
        <p:spPr/>
        <p:txBody>
          <a:bodyPr>
            <a:normAutofit lnSpcReduction="10000"/>
          </a:bodyPr>
          <a:lstStyle/>
          <a:p>
            <a:pPr algn="just"/>
            <a:r>
              <a:rPr lang="es-ES" sz="2800" dirty="0"/>
              <a:t>    1. De un contrato de compraventa, ¿surgen obligaciones unilaterales u obligaciones recíprocas (sinalagmáticas)? Razone su respuesta.</a:t>
            </a:r>
          </a:p>
          <a:p>
            <a:pPr algn="just"/>
            <a:r>
              <a:rPr lang="es-ES" sz="2800" dirty="0"/>
              <a:t>    2. Si el nacimiento de los efectos de la venta de unas acciones de telefónica lo hago depender de que su valor en el mercado sea de 24 € por acción, ¿de qué tipo de contrato estaríamos hablando? ¿De un contrato sometido a término (inicial o final) o de un contrato que depende de una condición (suspensiva o resolutoria</a:t>
            </a:r>
            <a:r>
              <a:rPr lang="es-ES" dirty="0"/>
              <a:t>)? Razone su respuesta.</a:t>
            </a:r>
          </a:p>
          <a:p>
            <a:endParaRPr lang="es-E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CASO PRÁCTICO</a:t>
            </a:r>
          </a:p>
        </p:txBody>
      </p:sp>
      <p:sp>
        <p:nvSpPr>
          <p:cNvPr id="3" name="2 Marcador de contenido"/>
          <p:cNvSpPr>
            <a:spLocks noGrp="1"/>
          </p:cNvSpPr>
          <p:nvPr>
            <p:ph idx="1"/>
          </p:nvPr>
        </p:nvSpPr>
        <p:spPr/>
        <p:txBody>
          <a:bodyPr>
            <a:normAutofit lnSpcReduction="10000"/>
          </a:bodyPr>
          <a:lstStyle/>
          <a:p>
            <a:pPr algn="just"/>
            <a:r>
              <a:rPr lang="es-ES" dirty="0"/>
              <a:t>    Se perfecciona un contrato de venta mediante una hoja de pedido, suscrita por doña Catalina en la ciudad de Inca (Baleares), referida a unos géneros servidos por el fabricante, la entidad mercantil “Marcos Marquina S.A.”, con domicilio en Zaragoza, viajando las mercancías “a porte pagado” por el vendedor desde Zaragoza a Inca. Las partes no pactan cuál debe ser el lugar de cumplimiento de la obligación.</a:t>
            </a:r>
          </a:p>
          <a:p>
            <a:pPr algn="just"/>
            <a:r>
              <a:rPr lang="es-ES" dirty="0"/>
              <a:t>    PREGUNTA:</a:t>
            </a:r>
          </a:p>
          <a:p>
            <a:pPr lvl="1" algn="just"/>
            <a:r>
              <a:rPr lang="es-ES" dirty="0"/>
              <a:t>A la luz de lo dispuesto por el artículo 1171 C. c., ¿cuál debería ser el lugar de cumplimiento?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TEMA 5</a:t>
            </a:r>
          </a:p>
        </p:txBody>
      </p:sp>
      <p:sp>
        <p:nvSpPr>
          <p:cNvPr id="3" name="2 Subtítulo"/>
          <p:cNvSpPr>
            <a:spLocks noGrp="1"/>
          </p:cNvSpPr>
          <p:nvPr>
            <p:ph type="subTitle" idx="1"/>
          </p:nvPr>
        </p:nvSpPr>
        <p:spPr/>
        <p:txBody>
          <a:bodyPr/>
          <a:lstStyle/>
          <a:p>
            <a:r>
              <a:rPr lang="es-ES" b="1" dirty="0"/>
              <a:t>EL CUMPLIMIENTO DE LA OBLIGACIÓN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EL PAGO</a:t>
            </a:r>
          </a:p>
        </p:txBody>
      </p:sp>
      <p:sp>
        <p:nvSpPr>
          <p:cNvPr id="3" name="2 Marcador de contenido"/>
          <p:cNvSpPr>
            <a:spLocks noGrp="1"/>
          </p:cNvSpPr>
          <p:nvPr>
            <p:ph idx="1"/>
          </p:nvPr>
        </p:nvSpPr>
        <p:spPr/>
        <p:txBody>
          <a:bodyPr>
            <a:normAutofit fontScale="92500" lnSpcReduction="10000"/>
          </a:bodyPr>
          <a:lstStyle/>
          <a:p>
            <a:r>
              <a:rPr lang="es-ES" dirty="0"/>
              <a:t>Concepto (art. 1156 C. c.)=cumplimiento voluntario.</a:t>
            </a:r>
          </a:p>
          <a:p>
            <a:pPr lvl="1"/>
            <a:r>
              <a:rPr lang="es-ES" dirty="0"/>
              <a:t>En sentido amplio</a:t>
            </a:r>
          </a:p>
          <a:p>
            <a:pPr lvl="1"/>
            <a:r>
              <a:rPr lang="es-ES" dirty="0"/>
              <a:t>En sentido estricto</a:t>
            </a:r>
          </a:p>
          <a:p>
            <a:r>
              <a:rPr lang="es-ES" dirty="0"/>
              <a:t>Funciones</a:t>
            </a:r>
          </a:p>
          <a:p>
            <a:pPr lvl="1"/>
            <a:r>
              <a:rPr lang="es-ES" dirty="0"/>
              <a:t>Extintiva </a:t>
            </a:r>
          </a:p>
          <a:p>
            <a:pPr lvl="1"/>
            <a:r>
              <a:rPr lang="es-ES" dirty="0"/>
              <a:t>Satisfacer el interés del acreedor</a:t>
            </a:r>
          </a:p>
          <a:p>
            <a:pPr lvl="1"/>
            <a:r>
              <a:rPr lang="es-ES" dirty="0"/>
              <a:t>Liberatoria del deber jurídico del deudor (art. 1164 y 1176 C. c.)</a:t>
            </a:r>
          </a:p>
          <a:p>
            <a:r>
              <a:rPr lang="es-ES" dirty="0"/>
              <a:t>Naturaleza jurídica</a:t>
            </a:r>
          </a:p>
          <a:p>
            <a:pPr lvl="1"/>
            <a:r>
              <a:rPr lang="es-ES" dirty="0"/>
              <a:t>Hecho jurídico</a:t>
            </a:r>
          </a:p>
          <a:p>
            <a:pPr lvl="1"/>
            <a:r>
              <a:rPr lang="es-ES" dirty="0"/>
              <a:t>Negocio jurídico</a:t>
            </a:r>
          </a:p>
          <a:p>
            <a:pPr lvl="1"/>
            <a:r>
              <a:rPr lang="es-ES" dirty="0"/>
              <a:t>Acto jurídico/acto debido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504056"/>
          </a:xfrm>
        </p:spPr>
        <p:txBody>
          <a:bodyPr>
            <a:normAutofit fontScale="90000"/>
          </a:bodyPr>
          <a:lstStyle/>
          <a:p>
            <a:pPr algn="ctr"/>
            <a:r>
              <a:rPr lang="es-ES" sz="3200" b="1" dirty="0"/>
              <a:t>LOS SUJETOS DEL PAGO. EL DEUDOR</a:t>
            </a:r>
          </a:p>
        </p:txBody>
      </p:sp>
      <p:sp>
        <p:nvSpPr>
          <p:cNvPr id="3" name="2 Marcador de contenido"/>
          <p:cNvSpPr>
            <a:spLocks noGrp="1"/>
          </p:cNvSpPr>
          <p:nvPr>
            <p:ph idx="1"/>
          </p:nvPr>
        </p:nvSpPr>
        <p:spPr>
          <a:xfrm>
            <a:off x="457200" y="980728"/>
            <a:ext cx="8229600" cy="5343872"/>
          </a:xfrm>
        </p:spPr>
        <p:txBody>
          <a:bodyPr>
            <a:normAutofit fontScale="77500" lnSpcReduction="20000"/>
          </a:bodyPr>
          <a:lstStyle/>
          <a:p>
            <a:pPr algn="just"/>
            <a:r>
              <a:rPr lang="es-ES" dirty="0"/>
              <a:t>El deudor o sujeto activo=</a:t>
            </a:r>
            <a:r>
              <a:rPr lang="es-ES" i="1" dirty="0" err="1"/>
              <a:t>solvens</a:t>
            </a:r>
            <a:endParaRPr lang="es-ES" i="1" dirty="0"/>
          </a:p>
          <a:p>
            <a:pPr lvl="1" algn="just"/>
            <a:r>
              <a:rPr lang="es-ES" dirty="0"/>
              <a:t>Obligado (art. 661 C. c.)</a:t>
            </a:r>
          </a:p>
          <a:p>
            <a:pPr lvl="1" algn="just"/>
            <a:r>
              <a:rPr lang="es-ES" dirty="0"/>
              <a:t>Facultado (art. 1158, pár. 1º, C. c.)</a:t>
            </a:r>
          </a:p>
          <a:p>
            <a:pPr algn="just"/>
            <a:r>
              <a:rPr lang="es-ES" dirty="0"/>
              <a:t>Pago por el deudor</a:t>
            </a:r>
          </a:p>
          <a:p>
            <a:pPr lvl="1" algn="just"/>
            <a:r>
              <a:rPr lang="es-ES" dirty="0"/>
              <a:t>Pago personal. Requisitos (art. 1160 C. c.)</a:t>
            </a:r>
          </a:p>
          <a:p>
            <a:pPr lvl="2" algn="just"/>
            <a:r>
              <a:rPr lang="es-ES" dirty="0"/>
              <a:t>Capacidad plena de obrar:  </a:t>
            </a:r>
            <a:r>
              <a:rPr lang="es-ES" dirty="0" err="1"/>
              <a:t>irrepetibilidad</a:t>
            </a:r>
            <a:r>
              <a:rPr lang="es-ES" dirty="0"/>
              <a:t> de lo pagado (pár. 2º, art. 1160 C. c.)</a:t>
            </a:r>
          </a:p>
          <a:p>
            <a:pPr lvl="2" algn="just"/>
            <a:r>
              <a:rPr lang="es-ES" dirty="0"/>
              <a:t>Poder de disposición</a:t>
            </a:r>
          </a:p>
          <a:p>
            <a:pPr lvl="1" algn="just"/>
            <a:r>
              <a:rPr lang="es-ES" dirty="0"/>
              <a:t>Pago por representante: representación voluntaria o legal. Límite (art. 1161 C. c.)</a:t>
            </a:r>
          </a:p>
          <a:p>
            <a:pPr algn="just"/>
            <a:r>
              <a:rPr lang="es-ES" dirty="0"/>
              <a:t>Pago por el tercero</a:t>
            </a:r>
          </a:p>
          <a:p>
            <a:pPr lvl="1" algn="just"/>
            <a:r>
              <a:rPr lang="es-ES" dirty="0"/>
              <a:t>Requisitos: prestación fungible (art. 1161 C. c.), prestación debida (requisitos objetivos del pago) , </a:t>
            </a:r>
            <a:r>
              <a:rPr lang="es-ES" i="1" dirty="0" err="1"/>
              <a:t>animus</a:t>
            </a:r>
            <a:r>
              <a:rPr lang="es-ES" i="1" dirty="0"/>
              <a:t> </a:t>
            </a:r>
            <a:r>
              <a:rPr lang="es-ES" i="1" dirty="0" err="1"/>
              <a:t>solvendi</a:t>
            </a:r>
            <a:r>
              <a:rPr lang="es-ES" dirty="0"/>
              <a:t> y capacidad y libre disposición del tercero</a:t>
            </a:r>
          </a:p>
          <a:p>
            <a:pPr lvl="1" algn="just"/>
            <a:r>
              <a:rPr lang="es-ES" dirty="0"/>
              <a:t>Efectos=satisfacer el interés del acreedor</a:t>
            </a:r>
          </a:p>
          <a:p>
            <a:pPr lvl="2" algn="just"/>
            <a:r>
              <a:rPr lang="es-ES" dirty="0"/>
              <a:t>Conocimiento del deudor (art. 1158, pár. 2º, y 1159 C. c.): acción de </a:t>
            </a:r>
            <a:r>
              <a:rPr lang="es-ES" dirty="0" err="1"/>
              <a:t>reembolso+subrogación</a:t>
            </a:r>
            <a:r>
              <a:rPr lang="es-ES" dirty="0"/>
              <a:t>.</a:t>
            </a:r>
          </a:p>
          <a:p>
            <a:pPr lvl="2" algn="just"/>
            <a:r>
              <a:rPr lang="es-ES" dirty="0"/>
              <a:t>Ignorancia del deudor (art. 1159 C. c.): acción de reembolso.</a:t>
            </a:r>
          </a:p>
          <a:p>
            <a:pPr lvl="2" algn="just"/>
            <a:r>
              <a:rPr lang="es-ES" dirty="0"/>
              <a:t>Oposición del deudor (art. 1158, pár. 3º, C. c.): acción de repetición de carácter menor.</a:t>
            </a:r>
          </a:p>
          <a:p>
            <a:pPr lvl="1" algn="just"/>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3200" b="1" dirty="0"/>
              <a:t>LOS SUJETOS DEL PAGO. EL ACREEDOR</a:t>
            </a:r>
          </a:p>
        </p:txBody>
      </p:sp>
      <p:sp>
        <p:nvSpPr>
          <p:cNvPr id="3" name="2 Marcador de contenido"/>
          <p:cNvSpPr>
            <a:spLocks noGrp="1"/>
          </p:cNvSpPr>
          <p:nvPr>
            <p:ph idx="1"/>
          </p:nvPr>
        </p:nvSpPr>
        <p:spPr>
          <a:xfrm>
            <a:off x="457200" y="1340768"/>
            <a:ext cx="8229600" cy="4983832"/>
          </a:xfrm>
        </p:spPr>
        <p:txBody>
          <a:bodyPr>
            <a:normAutofit fontScale="92500" lnSpcReduction="10000"/>
          </a:bodyPr>
          <a:lstStyle/>
          <a:p>
            <a:pPr algn="just"/>
            <a:r>
              <a:rPr lang="es-ES" dirty="0"/>
              <a:t>El acreedor o sujetos pasivo=</a:t>
            </a:r>
            <a:r>
              <a:rPr lang="es-ES" i="1" dirty="0" err="1"/>
              <a:t>accipiens</a:t>
            </a:r>
            <a:r>
              <a:rPr lang="es-ES" i="1" dirty="0"/>
              <a:t>. </a:t>
            </a:r>
            <a:r>
              <a:rPr lang="es-ES" dirty="0"/>
              <a:t>Transmisión del crédito </a:t>
            </a:r>
            <a:r>
              <a:rPr lang="es-ES" i="1" dirty="0"/>
              <a:t>inter vivos </a:t>
            </a:r>
            <a:r>
              <a:rPr lang="es-ES" dirty="0"/>
              <a:t>o </a:t>
            </a:r>
            <a:r>
              <a:rPr lang="es-ES" i="1" dirty="0"/>
              <a:t>mortis causa </a:t>
            </a:r>
            <a:r>
              <a:rPr lang="es-ES" dirty="0"/>
              <a:t>(art. 1526 C. c.)</a:t>
            </a:r>
            <a:endParaRPr lang="es-ES" i="1" dirty="0"/>
          </a:p>
          <a:p>
            <a:pPr algn="just"/>
            <a:r>
              <a:rPr lang="es-ES" dirty="0"/>
              <a:t>Requisitos del acreedor:</a:t>
            </a:r>
          </a:p>
          <a:p>
            <a:pPr lvl="1" algn="just"/>
            <a:r>
              <a:rPr lang="es-ES" dirty="0"/>
              <a:t>Capacidad (art. 1163, pár. 1, C. c.)</a:t>
            </a:r>
          </a:p>
          <a:p>
            <a:pPr lvl="1" algn="just"/>
            <a:r>
              <a:rPr lang="es-ES" dirty="0"/>
              <a:t>Disponibilidad del derecho de crédito (art. 1165 C. c.)</a:t>
            </a:r>
          </a:p>
          <a:p>
            <a:pPr algn="just"/>
            <a:r>
              <a:rPr lang="es-ES" dirty="0"/>
              <a:t>Sujetos distintos del acreedor que pueden recibir el pago.</a:t>
            </a:r>
          </a:p>
          <a:p>
            <a:pPr lvl="1" algn="just"/>
            <a:r>
              <a:rPr lang="es-ES" dirty="0"/>
              <a:t>Persona autorizada a recibir la prestación en nombre del acreedor (art. 1162 C. c.)</a:t>
            </a:r>
          </a:p>
          <a:p>
            <a:pPr lvl="1" algn="just"/>
            <a:r>
              <a:rPr lang="es-ES" dirty="0"/>
              <a:t>Acreedor aparente (art. 1164 C. c.)</a:t>
            </a:r>
          </a:p>
          <a:p>
            <a:pPr lvl="2" algn="just"/>
            <a:r>
              <a:rPr lang="es-ES" dirty="0"/>
              <a:t>Buena fe del deudor</a:t>
            </a:r>
          </a:p>
          <a:p>
            <a:pPr lvl="2" algn="just"/>
            <a:r>
              <a:rPr lang="es-ES" dirty="0"/>
              <a:t>Posesión del crédito</a:t>
            </a:r>
          </a:p>
          <a:p>
            <a:pPr lvl="1" algn="just"/>
            <a:r>
              <a:rPr lang="es-ES" dirty="0"/>
              <a:t>El pago a un tercero (art. 1163, pár. 2º, C. c.)</a:t>
            </a:r>
          </a:p>
          <a:p>
            <a:pPr lvl="1" algn="just"/>
            <a:r>
              <a:rPr lang="es-ES" dirty="0"/>
              <a:t>El pago mediante ingreso en cuenta corriente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8D6F4-C29C-7D0B-A67E-165FA9333493}"/>
              </a:ext>
            </a:extLst>
          </p:cNvPr>
          <p:cNvSpPr>
            <a:spLocks noGrp="1"/>
          </p:cNvSpPr>
          <p:nvPr>
            <p:ph type="title"/>
          </p:nvPr>
        </p:nvSpPr>
        <p:spPr>
          <a:xfrm>
            <a:off x="1088686" y="1112432"/>
            <a:ext cx="7202456" cy="749595"/>
          </a:xfrm>
        </p:spPr>
        <p:txBody>
          <a:bodyPr>
            <a:normAutofit fontScale="90000"/>
          </a:bodyPr>
          <a:lstStyle/>
          <a:p>
            <a:pPr algn="ctr"/>
            <a:r>
              <a:rPr lang="es-ES" b="1" dirty="0"/>
              <a:t>ESQUEMA DEL MATERIAL DOCENTE</a:t>
            </a:r>
          </a:p>
        </p:txBody>
      </p:sp>
      <p:sp>
        <p:nvSpPr>
          <p:cNvPr id="3" name="Marcador de contenido 2">
            <a:extLst>
              <a:ext uri="{FF2B5EF4-FFF2-40B4-BE49-F238E27FC236}">
                <a16:creationId xmlns:a16="http://schemas.microsoft.com/office/drawing/2014/main" id="{87690B38-6F69-71C4-9DA3-E7CDE39826C3}"/>
              </a:ext>
            </a:extLst>
          </p:cNvPr>
          <p:cNvSpPr>
            <a:spLocks noGrp="1"/>
          </p:cNvSpPr>
          <p:nvPr>
            <p:ph idx="1"/>
          </p:nvPr>
        </p:nvSpPr>
        <p:spPr>
          <a:xfrm>
            <a:off x="179512" y="1750386"/>
            <a:ext cx="8712967" cy="4702950"/>
          </a:xfrm>
        </p:spPr>
        <p:txBody>
          <a:bodyPr>
            <a:noAutofit/>
          </a:bodyPr>
          <a:lstStyle/>
          <a:p>
            <a:pPr algn="just">
              <a:spcBef>
                <a:spcPts val="0"/>
              </a:spcBef>
            </a:pPr>
            <a:r>
              <a:rPr lang="es-ES" sz="1600" b="1" dirty="0"/>
              <a:t>Tema 8. LA CONCURRENCIA DE ACREEDORES Y LA INSUFICIENCIAS DEL PATRIMONIO DEL DEUDOR</a:t>
            </a:r>
          </a:p>
          <a:p>
            <a:pPr algn="just">
              <a:spcBef>
                <a:spcPts val="0"/>
              </a:spcBef>
            </a:pPr>
            <a:r>
              <a:rPr lang="es-ES" sz="1600" dirty="0"/>
              <a:t>1.- La regla de la </a:t>
            </a:r>
            <a:r>
              <a:rPr lang="es-ES" sz="1600" i="1" dirty="0" err="1"/>
              <a:t>pars</a:t>
            </a:r>
            <a:r>
              <a:rPr lang="es-ES" sz="1600" i="1" dirty="0"/>
              <a:t> </a:t>
            </a:r>
            <a:r>
              <a:rPr lang="es-ES" sz="1600" i="1" dirty="0" err="1"/>
              <a:t>condicio</a:t>
            </a:r>
            <a:r>
              <a:rPr lang="es-ES" sz="1600" i="1" dirty="0"/>
              <a:t> </a:t>
            </a:r>
            <a:r>
              <a:rPr lang="es-ES" sz="1600" i="1" dirty="0" err="1"/>
              <a:t>creditorum</a:t>
            </a:r>
            <a:r>
              <a:rPr lang="es-ES" sz="1600" i="1" dirty="0"/>
              <a:t>. </a:t>
            </a:r>
            <a:r>
              <a:rPr lang="es-ES" sz="1600" dirty="0"/>
              <a:t>2.-Los créditos privilegiados. 3.- El concurso de acreedores</a:t>
            </a:r>
          </a:p>
          <a:p>
            <a:pPr algn="just">
              <a:spcBef>
                <a:spcPts val="0"/>
              </a:spcBef>
            </a:pPr>
            <a:r>
              <a:rPr lang="es-ES" sz="1600" b="1" dirty="0"/>
              <a:t>Tema 9. MODIFICACIÓN Y EXTINCIÓN DE LAS OBLIGACIONES</a:t>
            </a:r>
          </a:p>
          <a:p>
            <a:pPr algn="just">
              <a:spcBef>
                <a:spcPts val="0"/>
              </a:spcBef>
            </a:pPr>
            <a:r>
              <a:rPr lang="es-ES" sz="1600" dirty="0"/>
              <a:t>1.- Modificación. 2.- Causas de extinción.</a:t>
            </a:r>
          </a:p>
          <a:p>
            <a:pPr algn="just">
              <a:spcBef>
                <a:spcPts val="0"/>
              </a:spcBef>
            </a:pPr>
            <a:r>
              <a:rPr lang="es-ES" sz="1600" b="1" dirty="0"/>
              <a:t>Tema 10. EL CONTRATO</a:t>
            </a:r>
          </a:p>
          <a:p>
            <a:pPr algn="just">
              <a:spcBef>
                <a:spcPts val="0"/>
              </a:spcBef>
            </a:pPr>
            <a:r>
              <a:rPr lang="es-ES" sz="1600" dirty="0"/>
              <a:t>1.- Concepto y clases. 2.- Elementos esenciales y accidentales.</a:t>
            </a:r>
          </a:p>
          <a:p>
            <a:pPr algn="just">
              <a:spcBef>
                <a:spcPts val="0"/>
              </a:spcBef>
            </a:pPr>
            <a:r>
              <a:rPr lang="es-ES" sz="1600" b="1" dirty="0"/>
              <a:t>Tema 11. FORMACIÓN, INTERPRETACIÓN, EFICACIA E INEFICACIA DE LOS CONTRATOS</a:t>
            </a:r>
          </a:p>
          <a:p>
            <a:pPr algn="just">
              <a:spcBef>
                <a:spcPts val="0"/>
              </a:spcBef>
            </a:pPr>
            <a:r>
              <a:rPr lang="es-ES" sz="1600" dirty="0"/>
              <a:t>1.- Formación, precontrato y condiciones generales de contratación. 2.- Interpretación. 3.-Efectos. 4.- Causas de ineficacia </a:t>
            </a:r>
          </a:p>
          <a:p>
            <a:pPr algn="just">
              <a:spcBef>
                <a:spcPts val="0"/>
              </a:spcBef>
            </a:pPr>
            <a:r>
              <a:rPr lang="es-ES" sz="1600" b="1" dirty="0"/>
              <a:t>Tema 12 LOS CUASICONTRATOS</a:t>
            </a:r>
          </a:p>
          <a:p>
            <a:pPr algn="just">
              <a:spcBef>
                <a:spcPts val="0"/>
              </a:spcBef>
            </a:pPr>
            <a:r>
              <a:rPr lang="es-ES" sz="1600" dirty="0"/>
              <a:t>1.- La gestión de negocios ajenos. 2.-El pago de lo indebido. 3.-El enriquecimiento injusto</a:t>
            </a:r>
          </a:p>
          <a:p>
            <a:pPr algn="just">
              <a:spcBef>
                <a:spcPts val="0"/>
              </a:spcBef>
            </a:pPr>
            <a:r>
              <a:rPr lang="es-ES" sz="1600" b="1" dirty="0"/>
              <a:t>Tema 13. LA RESPONSABILIDAD CIVIL EXTRACONTRACTUAL</a:t>
            </a:r>
          </a:p>
          <a:p>
            <a:pPr algn="just">
              <a:spcBef>
                <a:spcPts val="0"/>
              </a:spcBef>
            </a:pPr>
            <a:r>
              <a:rPr lang="es-ES" sz="1600" dirty="0"/>
              <a:t>1.- Concepto y elementos. 2.-Tipos de responsabilidad civil. 3.- Elementos. 4.- Responsabilidad civil codificada. 5.- Responsabilidad civil en leyes especiales.</a:t>
            </a:r>
          </a:p>
          <a:p>
            <a:pPr algn="just">
              <a:spcBef>
                <a:spcPts val="0"/>
              </a:spcBef>
            </a:pPr>
            <a:endParaRPr lang="es-ES" sz="1200" dirty="0"/>
          </a:p>
        </p:txBody>
      </p:sp>
    </p:spTree>
    <p:extLst>
      <p:ext uri="{BB962C8B-B14F-4D97-AF65-F5344CB8AC3E}">
        <p14:creationId xmlns:p14="http://schemas.microsoft.com/office/powerpoint/2010/main" val="1131003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a:t>REQUISITOS OBJETIVOS DE PAGO</a:t>
            </a:r>
          </a:p>
        </p:txBody>
      </p:sp>
      <p:sp>
        <p:nvSpPr>
          <p:cNvPr id="3" name="2 Marcador de contenido"/>
          <p:cNvSpPr>
            <a:spLocks noGrp="1"/>
          </p:cNvSpPr>
          <p:nvPr>
            <p:ph idx="1"/>
          </p:nvPr>
        </p:nvSpPr>
        <p:spPr/>
        <p:txBody>
          <a:bodyPr/>
          <a:lstStyle/>
          <a:p>
            <a:r>
              <a:rPr lang="es-ES" dirty="0"/>
              <a:t>Identidad (art. 1157, 1166 y 1167 C. c.)</a:t>
            </a:r>
          </a:p>
          <a:p>
            <a:pPr lvl="1"/>
            <a:r>
              <a:rPr lang="es-ES" dirty="0"/>
              <a:t>Obligación genérica (art. 1167 C. c.)</a:t>
            </a:r>
          </a:p>
          <a:p>
            <a:pPr lvl="1"/>
            <a:r>
              <a:rPr lang="es-ES" dirty="0"/>
              <a:t>Obligación pecuniaria (art. 1170.2º y 3º C. c.)</a:t>
            </a:r>
          </a:p>
          <a:p>
            <a:pPr lvl="1"/>
            <a:r>
              <a:rPr lang="es-ES" dirty="0"/>
              <a:t>Obligación de hacer (art. 1161 C. c.)</a:t>
            </a:r>
          </a:p>
          <a:p>
            <a:r>
              <a:rPr lang="es-ES" dirty="0"/>
              <a:t>Integridad (art. 1157 C. c.)</a:t>
            </a:r>
          </a:p>
          <a:p>
            <a:r>
              <a:rPr lang="es-ES" dirty="0"/>
              <a:t>Indivisibilidad (art. 1169 C. c.)</a:t>
            </a:r>
          </a:p>
          <a:p>
            <a:r>
              <a:rPr lang="es-ES" dirty="0"/>
              <a:t>Circunstancias del pago: lugar y tiempo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OTRAS CUESTIONES RELACIONADAS CON EL PAGO</a:t>
            </a:r>
          </a:p>
        </p:txBody>
      </p:sp>
      <p:sp>
        <p:nvSpPr>
          <p:cNvPr id="3" name="2 Marcador de contenido"/>
          <p:cNvSpPr>
            <a:spLocks noGrp="1"/>
          </p:cNvSpPr>
          <p:nvPr>
            <p:ph idx="1"/>
          </p:nvPr>
        </p:nvSpPr>
        <p:spPr/>
        <p:txBody>
          <a:bodyPr>
            <a:normAutofit fontScale="70000" lnSpcReduction="20000"/>
          </a:bodyPr>
          <a:lstStyle/>
          <a:p>
            <a:r>
              <a:rPr lang="es-ES" sz="2800" dirty="0"/>
              <a:t>El lugar: regla general (art. 1171 C.c.). Reglas especiales en compraventa y depósito (art. 1500.2. y 1774 C. c.)</a:t>
            </a:r>
          </a:p>
          <a:p>
            <a:r>
              <a:rPr lang="es-ES" sz="2800" dirty="0"/>
              <a:t>El tiempo</a:t>
            </a:r>
          </a:p>
          <a:p>
            <a:pPr lvl="1"/>
            <a:r>
              <a:rPr lang="es-ES" sz="2800" dirty="0"/>
              <a:t>Pago de las obligaciones puras (art. 1113.1. y 1128 C. c.)</a:t>
            </a:r>
          </a:p>
          <a:p>
            <a:pPr lvl="1"/>
            <a:r>
              <a:rPr lang="es-ES" sz="2800" dirty="0"/>
              <a:t>Pago obligaciones a término o plazo (art. 1125 C. c.)</a:t>
            </a:r>
          </a:p>
          <a:p>
            <a:pPr lvl="1"/>
            <a:r>
              <a:rPr lang="es-ES" sz="2800" dirty="0"/>
              <a:t>Cumplimiento anticipado:  (arts. 1126 C. c.)</a:t>
            </a:r>
          </a:p>
          <a:p>
            <a:pPr lvl="2"/>
            <a:r>
              <a:rPr lang="es-ES" sz="2500" dirty="0"/>
              <a:t>Plazo:</a:t>
            </a:r>
          </a:p>
          <a:p>
            <a:pPr lvl="3"/>
            <a:r>
              <a:rPr lang="es-ES" sz="2400" dirty="0"/>
              <a:t> en beneficio del acreedor y del deudor (art. 1127 C.c.)</a:t>
            </a:r>
          </a:p>
          <a:p>
            <a:pPr lvl="3"/>
            <a:r>
              <a:rPr lang="es-ES" sz="2400" dirty="0"/>
              <a:t>en beneficio de uno de los dos</a:t>
            </a:r>
          </a:p>
          <a:p>
            <a:pPr lvl="2"/>
            <a:r>
              <a:rPr lang="es-ES" sz="2500" dirty="0"/>
              <a:t>Error en el pago (art. 1126 C. c.)</a:t>
            </a:r>
          </a:p>
          <a:p>
            <a:pPr lvl="1"/>
            <a:r>
              <a:rPr lang="es-ES" sz="2800" dirty="0"/>
              <a:t>Anticipación del vencimiento de la obligación en el supuesto en que el plazo beneficia al deudor (art. 1129 C. c.) </a:t>
            </a:r>
          </a:p>
          <a:p>
            <a:r>
              <a:rPr lang="es-ES" sz="2800" dirty="0"/>
              <a:t>Gastos (art. 1168 C. c.) </a:t>
            </a:r>
          </a:p>
          <a:p>
            <a:r>
              <a:rPr lang="es-ES" sz="2800" dirty="0"/>
              <a:t>Prueba del pago (arts. 281 y </a:t>
            </a:r>
            <a:r>
              <a:rPr lang="es-ES" sz="2800" dirty="0" err="1"/>
              <a:t>ss</a:t>
            </a:r>
            <a:r>
              <a:rPr lang="es-ES" sz="2800" dirty="0"/>
              <a:t> LEC, 1110 y 1172 C. c.)</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LA IMPUTACIÓN DE PAGOS</a:t>
            </a:r>
          </a:p>
        </p:txBody>
      </p:sp>
      <p:sp>
        <p:nvSpPr>
          <p:cNvPr id="3" name="2 Marcador de contenido"/>
          <p:cNvSpPr>
            <a:spLocks noGrp="1"/>
          </p:cNvSpPr>
          <p:nvPr>
            <p:ph idx="1"/>
          </p:nvPr>
        </p:nvSpPr>
        <p:spPr/>
        <p:txBody>
          <a:bodyPr>
            <a:normAutofit/>
          </a:bodyPr>
          <a:lstStyle/>
          <a:p>
            <a:r>
              <a:rPr lang="es-ES" sz="3600" dirty="0"/>
              <a:t>Requisitos</a:t>
            </a:r>
          </a:p>
          <a:p>
            <a:pPr lvl="1"/>
            <a:r>
              <a:rPr lang="es-ES" sz="3600" dirty="0"/>
              <a:t>Deudas homogéneas</a:t>
            </a:r>
          </a:p>
          <a:p>
            <a:pPr lvl="1"/>
            <a:r>
              <a:rPr lang="es-ES" sz="3600" dirty="0"/>
              <a:t>Deudas vencidas y exigibles</a:t>
            </a:r>
          </a:p>
          <a:p>
            <a:pPr lvl="1"/>
            <a:r>
              <a:rPr lang="es-ES" sz="3600" dirty="0"/>
              <a:t>Un deudor y un acreedor</a:t>
            </a:r>
          </a:p>
          <a:p>
            <a:pPr lvl="1"/>
            <a:r>
              <a:rPr lang="es-ES" sz="3600" dirty="0"/>
              <a:t>Requisitos objetivos de pago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eaLnBrk="1" hangingPunct="1">
              <a:defRPr/>
            </a:pPr>
            <a:r>
              <a:rPr lang="es-ES" sz="3200"/>
              <a:t>LA IMPUTACIÓN DEL PAGO (arts. 1172-1174 C. c.) </a:t>
            </a:r>
          </a:p>
        </p:txBody>
      </p:sp>
      <p:sp>
        <p:nvSpPr>
          <p:cNvPr id="169987" name="Rectangle 3"/>
          <p:cNvSpPr>
            <a:spLocks noGrp="1" noChangeArrowheads="1"/>
          </p:cNvSpPr>
          <p:nvPr>
            <p:ph idx="1"/>
          </p:nvPr>
        </p:nvSpPr>
        <p:spPr/>
        <p:txBody>
          <a:bodyPr>
            <a:normAutofit fontScale="92500"/>
          </a:bodyPr>
          <a:lstStyle/>
          <a:p>
            <a:pPr algn="just" eaLnBrk="1" hangingPunct="1">
              <a:lnSpc>
                <a:spcPct val="90000"/>
              </a:lnSpc>
              <a:defRPr/>
            </a:pPr>
            <a:r>
              <a:rPr lang="es-ES" sz="3600" dirty="0"/>
              <a:t>Regla aplicable a prestaciones pecuniarias donde existe capital e intereses (art. 1173 C. c.): primero amortizamos los intereses y después el capital. </a:t>
            </a:r>
          </a:p>
          <a:p>
            <a:pPr algn="just" eaLnBrk="1" hangingPunct="1">
              <a:lnSpc>
                <a:spcPct val="90000"/>
              </a:lnSpc>
              <a:defRPr/>
            </a:pPr>
            <a:r>
              <a:rPr lang="es-ES" sz="3600" dirty="0"/>
              <a:t>Reglas:</a:t>
            </a:r>
          </a:p>
          <a:p>
            <a:pPr lvl="1" algn="just" eaLnBrk="1" hangingPunct="1">
              <a:lnSpc>
                <a:spcPct val="90000"/>
              </a:lnSpc>
              <a:defRPr/>
            </a:pPr>
            <a:r>
              <a:rPr lang="es-ES" sz="3600" dirty="0"/>
              <a:t>La prestación que decida el deudor</a:t>
            </a:r>
          </a:p>
          <a:p>
            <a:pPr lvl="1" algn="just" eaLnBrk="1" hangingPunct="1">
              <a:lnSpc>
                <a:spcPct val="90000"/>
              </a:lnSpc>
              <a:defRPr/>
            </a:pPr>
            <a:r>
              <a:rPr lang="es-ES" sz="3600" dirty="0"/>
              <a:t>La prestación más onerosa</a:t>
            </a:r>
          </a:p>
          <a:p>
            <a:pPr lvl="1" algn="just" eaLnBrk="1" hangingPunct="1">
              <a:lnSpc>
                <a:spcPct val="90000"/>
              </a:lnSpc>
              <a:defRPr/>
            </a:pPr>
            <a:r>
              <a:rPr lang="es-ES" sz="3600" dirty="0"/>
              <a:t>A prorrata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fontScale="90000"/>
          </a:bodyPr>
          <a:lstStyle/>
          <a:p>
            <a:pPr algn="ctr"/>
            <a:r>
              <a:rPr lang="es-ES" dirty="0"/>
              <a:t>CASO PRÁCTICO</a:t>
            </a:r>
          </a:p>
        </p:txBody>
      </p:sp>
      <p:sp>
        <p:nvSpPr>
          <p:cNvPr id="3" name="2 Marcador de contenido"/>
          <p:cNvSpPr>
            <a:spLocks noGrp="1"/>
          </p:cNvSpPr>
          <p:nvPr>
            <p:ph idx="1"/>
          </p:nvPr>
        </p:nvSpPr>
        <p:spPr>
          <a:xfrm>
            <a:off x="457200" y="1268760"/>
            <a:ext cx="8229600" cy="5055840"/>
          </a:xfrm>
        </p:spPr>
        <p:txBody>
          <a:bodyPr>
            <a:normAutofit fontScale="62500" lnSpcReduction="20000"/>
          </a:bodyPr>
          <a:lstStyle/>
          <a:p>
            <a:pPr algn="just"/>
            <a:r>
              <a:rPr lang="es-ES" dirty="0"/>
              <a:t>    </a:t>
            </a:r>
            <a:r>
              <a:rPr lang="es-ES" sz="2900" dirty="0"/>
              <a:t>Los hermanos don Paulino, don José y doña Irene celebran un contrato de compraventa con la entidad mercantil URBICSA por el que los referidos hermanos vendían a la mercantil un solar. Se condiciona el contrato a que la empresa compradora obtenga las licencias de construcción de viviendas de protección oficial y municipal de construcción, de modo que, de no obtenerse dichas licencias, queda sin efecto el contrato. A la entidad compradora se le da un plazo de siete meses para la obtención de las licencias, y si no las obtiene puede optar por la resolución del contrato. La compradora no obtiene los permisos, quedando probado que ni siquiera los solicita. Por ello, los vendedores, tras dos años de celebración del contrato, denuncia el contrato por incumplimiento del comprador y ponen a su disposición la parte del precio recibido (70.000 €) y venden el solar a un tercero. Por su parte, URBICSA demanda a los vendedores y les solicita una indemnización por incumplimiento de contrato. </a:t>
            </a:r>
          </a:p>
          <a:p>
            <a:pPr algn="just"/>
            <a:r>
              <a:rPr lang="es-ES" sz="2900" dirty="0"/>
              <a:t>PREGUNTA:</a:t>
            </a:r>
          </a:p>
          <a:p>
            <a:pPr algn="just"/>
            <a:r>
              <a:rPr lang="es-ES" sz="2900" dirty="0"/>
              <a:t>1. ¿Los efectos del contrato están sometidos a una condición o a un término? Razone su respuesta.</a:t>
            </a:r>
          </a:p>
          <a:p>
            <a:pPr algn="just"/>
            <a:r>
              <a:rPr lang="es-ES" sz="2900" dirty="0"/>
              <a:t>2. En función de su respuesta, ¿existe incumplimiento por parte de los vendedores?</a:t>
            </a:r>
          </a:p>
          <a:p>
            <a:pPr algn="just"/>
            <a:r>
              <a:rPr lang="es-ES" sz="2900" dirty="0"/>
              <a:t>3. ¿Qué sucede con el contrato de compraventa celebrado?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SUPUESTO PRÁCTICO</a:t>
            </a:r>
          </a:p>
        </p:txBody>
      </p:sp>
      <p:sp>
        <p:nvSpPr>
          <p:cNvPr id="3" name="2 Marcador de contenido"/>
          <p:cNvSpPr>
            <a:spLocks noGrp="1"/>
          </p:cNvSpPr>
          <p:nvPr>
            <p:ph idx="1"/>
          </p:nvPr>
        </p:nvSpPr>
        <p:spPr/>
        <p:txBody>
          <a:bodyPr>
            <a:normAutofit lnSpcReduction="10000"/>
          </a:bodyPr>
          <a:lstStyle/>
          <a:p>
            <a:pPr algn="just"/>
            <a:r>
              <a:rPr lang="es-ES" sz="2800" dirty="0"/>
              <a:t>    Lea y aplique las reglas  de los artículos 1172 y 1174 C. c. para resolver el siguiente problema de imputación de pagos.</a:t>
            </a:r>
          </a:p>
          <a:p>
            <a:pPr algn="just"/>
            <a:r>
              <a:rPr lang="es-ES" sz="2800" dirty="0"/>
              <a:t>    Juan tiene pendiente de pago las siguientes deudas ya vencidas frente a María: </a:t>
            </a:r>
          </a:p>
          <a:p>
            <a:pPr lvl="1" algn="just"/>
            <a:r>
              <a:rPr lang="es-ES" dirty="0"/>
              <a:t>-2000 € por la compra de una moto</a:t>
            </a:r>
          </a:p>
          <a:p>
            <a:pPr lvl="1" algn="just"/>
            <a:r>
              <a:rPr lang="es-ES" dirty="0"/>
              <a:t>-1000 € por el alquiler de un apartamento de veraneo</a:t>
            </a:r>
          </a:p>
          <a:p>
            <a:pPr lvl="1" algn="just"/>
            <a:r>
              <a:rPr lang="es-ES" dirty="0"/>
              <a:t>-800 € por la compra de un ordenador</a:t>
            </a:r>
            <a:endParaRPr lang="es-ES" sz="2800" dirty="0"/>
          </a:p>
          <a:p>
            <a:pPr algn="just"/>
            <a:r>
              <a:rPr lang="es-ES" sz="2800" dirty="0"/>
              <a:t>   Juan paga a María 500 € ¿a qué deuda se imputa la cantidad entregada si Juan no dice nada?</a:t>
            </a:r>
          </a:p>
          <a:p>
            <a:endParaRPr lang="es-ES" sz="2800" dirty="0"/>
          </a:p>
          <a:p>
            <a:endParaRPr lang="es-ES" sz="2800" dirty="0"/>
          </a:p>
          <a:p>
            <a:endParaRPr lang="es-E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229600" cy="214314"/>
          </a:xfrm>
        </p:spPr>
        <p:txBody>
          <a:bodyPr>
            <a:normAutofit fontScale="90000"/>
          </a:bodyPr>
          <a:lstStyle/>
          <a:p>
            <a:pPr algn="ctr"/>
            <a:r>
              <a:rPr lang="es-ES" sz="3200" b="1" dirty="0"/>
              <a:t>LOS SUBROGADOS DEL PAGO</a:t>
            </a:r>
          </a:p>
        </p:txBody>
      </p:sp>
      <p:sp>
        <p:nvSpPr>
          <p:cNvPr id="3" name="2 Marcador de contenido"/>
          <p:cNvSpPr>
            <a:spLocks noGrp="1"/>
          </p:cNvSpPr>
          <p:nvPr>
            <p:ph idx="1"/>
          </p:nvPr>
        </p:nvSpPr>
        <p:spPr>
          <a:xfrm>
            <a:off x="179512" y="571480"/>
            <a:ext cx="8784976" cy="6097880"/>
          </a:xfrm>
        </p:spPr>
        <p:txBody>
          <a:bodyPr>
            <a:normAutofit fontScale="47500" lnSpcReduction="20000"/>
          </a:bodyPr>
          <a:lstStyle/>
          <a:p>
            <a:r>
              <a:rPr lang="es-ES" sz="3600" dirty="0"/>
              <a:t>La dación en pago</a:t>
            </a:r>
          </a:p>
          <a:p>
            <a:pPr lvl="1"/>
            <a:r>
              <a:rPr lang="es-ES" sz="3400" dirty="0"/>
              <a:t>Concepto (art. 1166 C. c.). Regulación en el Derecho navarro. Es un acto que sustituye al pago. Pago </a:t>
            </a:r>
            <a:r>
              <a:rPr lang="es-ES" sz="3400" i="1" dirty="0"/>
              <a:t>pro soluto</a:t>
            </a:r>
            <a:endParaRPr lang="es-ES" sz="3400" dirty="0"/>
          </a:p>
          <a:p>
            <a:pPr lvl="1"/>
            <a:r>
              <a:rPr lang="es-ES" sz="3400" dirty="0"/>
              <a:t>Caracteres:</a:t>
            </a:r>
          </a:p>
          <a:p>
            <a:pPr lvl="2"/>
            <a:r>
              <a:rPr lang="es-ES" sz="3100" dirty="0"/>
              <a:t>Deuda y </a:t>
            </a:r>
            <a:r>
              <a:rPr lang="es-ES" sz="3100" i="1" dirty="0" err="1"/>
              <a:t>aninus</a:t>
            </a:r>
            <a:r>
              <a:rPr lang="es-ES" sz="3100" i="1" dirty="0"/>
              <a:t> </a:t>
            </a:r>
            <a:r>
              <a:rPr lang="es-ES" sz="3100" i="1" dirty="0" err="1"/>
              <a:t>solvendi</a:t>
            </a:r>
            <a:endParaRPr lang="es-ES" sz="3100" i="1" dirty="0"/>
          </a:p>
          <a:p>
            <a:pPr lvl="2"/>
            <a:r>
              <a:rPr lang="es-ES" sz="3100" dirty="0"/>
              <a:t>Concurrencia de voluntades del deudor y el acreedor</a:t>
            </a:r>
          </a:p>
          <a:p>
            <a:pPr lvl="2"/>
            <a:r>
              <a:rPr lang="es-ES" sz="3100" dirty="0"/>
              <a:t>Transmisión de la propiedad del bien</a:t>
            </a:r>
          </a:p>
          <a:p>
            <a:pPr lvl="2"/>
            <a:r>
              <a:rPr lang="es-ES" sz="3100" dirty="0"/>
              <a:t>No se aplica el principio de responsabilidad patrimonial universal del art. 1911 C. c.</a:t>
            </a:r>
          </a:p>
          <a:p>
            <a:pPr lvl="1"/>
            <a:r>
              <a:rPr lang="es-ES" sz="3400" dirty="0"/>
              <a:t>Régimen jurídico: c</a:t>
            </a:r>
            <a:r>
              <a:rPr lang="es-ES" sz="3100" dirty="0"/>
              <a:t>ontrato compraventa por analogía</a:t>
            </a:r>
          </a:p>
          <a:p>
            <a:pPr lvl="2"/>
            <a:r>
              <a:rPr lang="es-ES" sz="2800" dirty="0"/>
              <a:t>No es una adjudicación en pago</a:t>
            </a:r>
          </a:p>
          <a:p>
            <a:pPr lvl="2"/>
            <a:r>
              <a:rPr lang="es-ES" sz="2800" dirty="0"/>
              <a:t>No implica una responsabilidad limitada del art. 140 LH</a:t>
            </a:r>
          </a:p>
          <a:p>
            <a:pPr lvl="2"/>
            <a:r>
              <a:rPr lang="es-ES" sz="2800" dirty="0"/>
              <a:t>Extinción total o parcial de la deuda</a:t>
            </a:r>
          </a:p>
          <a:p>
            <a:pPr lvl="2"/>
            <a:r>
              <a:rPr lang="es-ES" sz="2800" dirty="0"/>
              <a:t>Extinción de otras garantías que conlleve la deuda (por ej., la fianza)</a:t>
            </a:r>
            <a:endParaRPr lang="es-ES" sz="3100" dirty="0"/>
          </a:p>
          <a:p>
            <a:pPr lvl="1"/>
            <a:r>
              <a:rPr lang="es-ES" sz="3100" dirty="0"/>
              <a:t>Real Decreto-Ley 6/2012, de 9 de marzo, de medidas urgentes de protección de deudores hipotecarios sin recursos. </a:t>
            </a:r>
          </a:p>
          <a:p>
            <a:pPr lvl="2"/>
            <a:r>
              <a:rPr lang="es-ES" sz="2800" dirty="0"/>
              <a:t>Adhesión de entidades bancarias al Código de las Buenas Prácticas</a:t>
            </a:r>
          </a:p>
          <a:p>
            <a:pPr lvl="2"/>
            <a:r>
              <a:rPr lang="es-ES" sz="2800" dirty="0"/>
              <a:t>Ámbito subjetivo</a:t>
            </a:r>
          </a:p>
          <a:p>
            <a:pPr lvl="3"/>
            <a:r>
              <a:rPr lang="es-ES" sz="2700" dirty="0"/>
              <a:t>Entidades bancarias</a:t>
            </a:r>
          </a:p>
          <a:p>
            <a:pPr lvl="3"/>
            <a:r>
              <a:rPr lang="es-ES" sz="2700" dirty="0"/>
              <a:t>Deudores que se encuentran en el “umbral de exclusión”</a:t>
            </a:r>
          </a:p>
          <a:p>
            <a:pPr lvl="2"/>
            <a:r>
              <a:rPr lang="es-ES" sz="2800" dirty="0"/>
              <a:t>Ámbito objetivo: préstamo hipotecario que recaiga sobre la única vivienda del deudor</a:t>
            </a:r>
          </a:p>
          <a:p>
            <a:pPr lvl="2"/>
            <a:r>
              <a:rPr lang="es-ES" sz="2800" dirty="0"/>
              <a:t>Aplicación del Código de las Buenas Práctica. Fases:</a:t>
            </a:r>
          </a:p>
          <a:p>
            <a:pPr lvl="3"/>
            <a:r>
              <a:rPr lang="es-ES" sz="2700" dirty="0"/>
              <a:t>Reestructuración de la deuda: carencia en la amortización del capital de 5 años y reducción del tipo de interés durante cuatro años o ampliación del plazo de amortización. Moratoria y novación del préstamo hipotecario</a:t>
            </a:r>
          </a:p>
          <a:p>
            <a:pPr lvl="3"/>
            <a:r>
              <a:rPr lang="es-ES" sz="2700" dirty="0"/>
              <a:t>Condonación o quita sobre el conjunto de su deuda</a:t>
            </a:r>
          </a:p>
          <a:p>
            <a:pPr lvl="3"/>
            <a:r>
              <a:rPr lang="es-ES" sz="2700" dirty="0"/>
              <a:t>La dación en pago y permanencia del deudor en la vivienda como arrendatario durante un período de dos años</a:t>
            </a:r>
          </a:p>
          <a:p>
            <a:pPr lvl="1"/>
            <a:endParaRPr lang="es-ES" sz="3100" dirty="0"/>
          </a:p>
          <a:p>
            <a:endParaRPr lang="es-E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92664"/>
          </a:xfrm>
        </p:spPr>
        <p:txBody>
          <a:bodyPr>
            <a:normAutofit fontScale="90000"/>
          </a:bodyPr>
          <a:lstStyle/>
          <a:p>
            <a:pPr algn="ctr"/>
            <a:r>
              <a:rPr lang="es-ES" sz="3200" b="1" dirty="0"/>
              <a:t>LOS SUBROGADOS DEL PAGO</a:t>
            </a:r>
          </a:p>
        </p:txBody>
      </p:sp>
      <p:sp>
        <p:nvSpPr>
          <p:cNvPr id="3" name="2 Marcador de contenido"/>
          <p:cNvSpPr>
            <a:spLocks noGrp="1"/>
          </p:cNvSpPr>
          <p:nvPr>
            <p:ph idx="1"/>
          </p:nvPr>
        </p:nvSpPr>
        <p:spPr>
          <a:xfrm>
            <a:off x="457200" y="1196752"/>
            <a:ext cx="8229600" cy="5127848"/>
          </a:xfrm>
        </p:spPr>
        <p:txBody>
          <a:bodyPr>
            <a:normAutofit fontScale="92500" lnSpcReduction="10000"/>
          </a:bodyPr>
          <a:lstStyle/>
          <a:p>
            <a:pPr>
              <a:buNone/>
            </a:pPr>
            <a:endParaRPr lang="es-ES" sz="3100" dirty="0"/>
          </a:p>
          <a:p>
            <a:pPr algn="just"/>
            <a:r>
              <a:rPr lang="es-ES" sz="3600" dirty="0"/>
              <a:t>El pago por cesión de bienes </a:t>
            </a:r>
          </a:p>
          <a:p>
            <a:pPr lvl="1" algn="just"/>
            <a:r>
              <a:rPr lang="es-ES" sz="3400" dirty="0"/>
              <a:t>Concepto (art. 1175 C. c.): pago </a:t>
            </a:r>
            <a:r>
              <a:rPr lang="es-ES" sz="3400" i="1" dirty="0"/>
              <a:t>pro </a:t>
            </a:r>
            <a:r>
              <a:rPr lang="es-ES" sz="3400" i="1" dirty="0" err="1"/>
              <a:t>solvendo</a:t>
            </a:r>
            <a:r>
              <a:rPr lang="es-ES" sz="3400" i="1" dirty="0"/>
              <a:t>. </a:t>
            </a:r>
            <a:r>
              <a:rPr lang="es-ES" sz="3400" dirty="0"/>
              <a:t>Concurso de acreedores</a:t>
            </a:r>
            <a:endParaRPr lang="es-ES" sz="3400" i="1" dirty="0"/>
          </a:p>
          <a:p>
            <a:pPr lvl="1" algn="just"/>
            <a:r>
              <a:rPr lang="es-ES" sz="3400" dirty="0"/>
              <a:t>Tipos: judicial o extrajudicial</a:t>
            </a:r>
          </a:p>
          <a:p>
            <a:pPr lvl="1" algn="just"/>
            <a:r>
              <a:rPr lang="es-ES" sz="3400" dirty="0"/>
              <a:t>Caracteres:</a:t>
            </a:r>
          </a:p>
          <a:p>
            <a:pPr lvl="2" algn="just"/>
            <a:r>
              <a:rPr lang="es-ES" sz="3100" dirty="0"/>
              <a:t>Autorización y encargo a los acreedores</a:t>
            </a:r>
          </a:p>
          <a:p>
            <a:pPr lvl="2" algn="just"/>
            <a:r>
              <a:rPr lang="es-ES" sz="3100" dirty="0"/>
              <a:t>Enajenación de los bienes</a:t>
            </a:r>
          </a:p>
          <a:p>
            <a:pPr lvl="2" algn="just"/>
            <a:r>
              <a:rPr lang="es-ES" sz="3100" dirty="0"/>
              <a:t>Liberación de la deuda por importe líquido de la venta</a:t>
            </a:r>
          </a:p>
          <a:p>
            <a:endParaRPr lang="es-E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normAutofit/>
          </a:bodyPr>
          <a:lstStyle/>
          <a:p>
            <a:pPr algn="r"/>
            <a:r>
              <a:rPr lang="es-ES" sz="3200" b="1" dirty="0"/>
              <a:t>LA MORA DEL ACREEDOR Y LA CONSIGNACIÓN</a:t>
            </a:r>
          </a:p>
        </p:txBody>
      </p:sp>
      <p:sp>
        <p:nvSpPr>
          <p:cNvPr id="3" name="2 Marcador de contenido"/>
          <p:cNvSpPr>
            <a:spLocks noGrp="1"/>
          </p:cNvSpPr>
          <p:nvPr>
            <p:ph idx="1"/>
          </p:nvPr>
        </p:nvSpPr>
        <p:spPr>
          <a:xfrm>
            <a:off x="457200" y="1700808"/>
            <a:ext cx="8229600" cy="4623792"/>
          </a:xfrm>
        </p:spPr>
        <p:txBody>
          <a:bodyPr>
            <a:normAutofit fontScale="47500" lnSpcReduction="20000"/>
          </a:bodyPr>
          <a:lstStyle/>
          <a:p>
            <a:pPr>
              <a:defRPr/>
            </a:pPr>
            <a:r>
              <a:rPr lang="es-ES" sz="3900" dirty="0"/>
              <a:t>Concepto de mora del acreedor. </a:t>
            </a:r>
          </a:p>
          <a:p>
            <a:pPr lvl="1">
              <a:defRPr/>
            </a:pPr>
            <a:r>
              <a:rPr lang="es-ES" sz="3700" dirty="0"/>
              <a:t>Obligaciones recíprocas (art. 1505 C. c.)</a:t>
            </a:r>
          </a:p>
          <a:p>
            <a:pPr lvl="1">
              <a:defRPr/>
            </a:pPr>
            <a:r>
              <a:rPr lang="es-ES" sz="3700" dirty="0"/>
              <a:t>¿Bienes muebles e inmuebles?</a:t>
            </a:r>
          </a:p>
          <a:p>
            <a:pPr lvl="1">
              <a:defRPr/>
            </a:pPr>
            <a:r>
              <a:rPr lang="es-ES" sz="3700" dirty="0"/>
              <a:t>¿Pago por tercero? </a:t>
            </a:r>
          </a:p>
          <a:p>
            <a:pPr lvl="1">
              <a:defRPr/>
            </a:pPr>
            <a:r>
              <a:rPr lang="es-ES" sz="3700" dirty="0"/>
              <a:t>¿Prestaciones de hacer? Imposibilidad sobrevenida (art. 1119 C. c.)</a:t>
            </a:r>
          </a:p>
          <a:p>
            <a:pPr>
              <a:defRPr/>
            </a:pPr>
            <a:r>
              <a:rPr lang="es-ES" sz="3900" dirty="0"/>
              <a:t>Requisitos (arts. 1176-1181 C. c.)</a:t>
            </a:r>
          </a:p>
          <a:p>
            <a:pPr lvl="1">
              <a:defRPr/>
            </a:pPr>
            <a:r>
              <a:rPr lang="es-ES" sz="3900" dirty="0"/>
              <a:t>Ofrecimiento del pago al acreedor  y su negativa(art. 1176.1. C. c.)</a:t>
            </a:r>
          </a:p>
          <a:p>
            <a:pPr lvl="1">
              <a:defRPr/>
            </a:pPr>
            <a:r>
              <a:rPr lang="es-ES" sz="3900" dirty="0"/>
              <a:t>Circunstancias del acreedor (art. 1176.2. C.). </a:t>
            </a:r>
          </a:p>
          <a:p>
            <a:pPr lvl="1">
              <a:defRPr/>
            </a:pPr>
            <a:r>
              <a:rPr lang="es-ES" sz="3900" dirty="0"/>
              <a:t>Comunicación a personas interesadas (art. 1177 C. c.)</a:t>
            </a:r>
          </a:p>
          <a:p>
            <a:pPr lvl="1">
              <a:defRPr/>
            </a:pPr>
            <a:r>
              <a:rPr lang="es-ES" sz="3900" dirty="0"/>
              <a:t>Consignación de la prestación por el deudor ante la Autoridad Judicial (art. 1178 C. c.) </a:t>
            </a:r>
          </a:p>
          <a:p>
            <a:pPr lvl="1">
              <a:defRPr/>
            </a:pPr>
            <a:r>
              <a:rPr lang="es-ES" sz="3900" dirty="0"/>
              <a:t>Extinción de la relación obligatoria (art. 1180.1. C. c.). Liberación del deudor</a:t>
            </a:r>
          </a:p>
          <a:p>
            <a:pPr lvl="1">
              <a:defRPr/>
            </a:pPr>
            <a:r>
              <a:rPr lang="es-ES" sz="3900" dirty="0"/>
              <a:t>Facultad del deudor (art. 1180.2. C.)</a:t>
            </a:r>
          </a:p>
          <a:p>
            <a:pPr lvl="1">
              <a:defRPr/>
            </a:pPr>
            <a:r>
              <a:rPr lang="es-ES" sz="3900" dirty="0"/>
              <a:t>Gastos de la consignación (art. 1179 C. c.)</a:t>
            </a:r>
          </a:p>
          <a:p>
            <a:pPr lvl="1">
              <a:defRPr/>
            </a:pPr>
            <a:r>
              <a:rPr lang="es-ES" sz="3900" dirty="0"/>
              <a:t>Facultad del acreedor (art. 1181 C. c.)</a:t>
            </a:r>
          </a:p>
          <a:p>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PREGUNTAS</a:t>
            </a:r>
          </a:p>
        </p:txBody>
      </p:sp>
      <p:sp>
        <p:nvSpPr>
          <p:cNvPr id="3" name="2 Marcador de contenido"/>
          <p:cNvSpPr>
            <a:spLocks noGrp="1"/>
          </p:cNvSpPr>
          <p:nvPr>
            <p:ph idx="1"/>
          </p:nvPr>
        </p:nvSpPr>
        <p:spPr/>
        <p:txBody>
          <a:bodyPr>
            <a:normAutofit fontScale="77500" lnSpcReduction="20000"/>
          </a:bodyPr>
          <a:lstStyle/>
          <a:p>
            <a:pPr algn="just"/>
            <a:r>
              <a:rPr lang="es-ES" dirty="0"/>
              <a:t>1. ¿El menor de edad no emancipado puede contratar? ¿Qué efectos tiene el pago realizado por un menor dentro de un contrato de préstamo? Y un menor emancipado, ¿tiene capacidad para realizar el pago dentro de un contrato de préstamo?</a:t>
            </a:r>
          </a:p>
          <a:p>
            <a:pPr algn="just"/>
            <a:r>
              <a:rPr lang="es-ES" dirty="0"/>
              <a:t>2. Juan dona una casa a María. En el contrato de donación incorpora una prohibición de disponer que le impide a María vender la casa durante cinco años. María vende la casa a los tres años (no cumple con lo dispuesto en esta cláusula) ¿Qué efectos, piensa usted, que tiene la venta realizada por María?</a:t>
            </a:r>
          </a:p>
          <a:p>
            <a:pPr algn="just"/>
            <a:r>
              <a:rPr lang="es-ES" dirty="0"/>
              <a:t>3. El Banco Santander ofrece un préstamo a sus empleados para la adquisición de vivienda habitual con unas condiciones muy ventajosas. Para obtener este préstamo deben firmar la siguiente cláusula: “Se comprometen a no vender la casa adquirida con este préstamo hasta su liquidación total”. ¿Qué piensa usted que puede suceder si se procede a la venta de esta casa sin haber amortizado en su totalidad el préstamo?</a:t>
            </a:r>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F8D6F4-C29C-7D0B-A67E-165FA9333493}"/>
              </a:ext>
            </a:extLst>
          </p:cNvPr>
          <p:cNvSpPr>
            <a:spLocks noGrp="1"/>
          </p:cNvSpPr>
          <p:nvPr>
            <p:ph type="title"/>
          </p:nvPr>
        </p:nvSpPr>
        <p:spPr>
          <a:xfrm>
            <a:off x="323528" y="116632"/>
            <a:ext cx="8352640" cy="720080"/>
          </a:xfrm>
        </p:spPr>
        <p:txBody>
          <a:bodyPr>
            <a:normAutofit/>
          </a:bodyPr>
          <a:lstStyle/>
          <a:p>
            <a:pPr algn="ctr"/>
            <a:r>
              <a:rPr lang="es-ES" sz="2200" b="1" dirty="0"/>
              <a:t>PAUTAS DERECHO CIVIL II</a:t>
            </a:r>
            <a:br>
              <a:rPr lang="es-ES" sz="2200" b="1" dirty="0"/>
            </a:br>
            <a:r>
              <a:rPr lang="es-ES" sz="2200" b="1" dirty="0"/>
              <a:t>GRADO EN DERECHO CURSO 2024-25</a:t>
            </a:r>
            <a:endParaRPr lang="es-ES" b="1" dirty="0"/>
          </a:p>
        </p:txBody>
      </p:sp>
      <p:sp>
        <p:nvSpPr>
          <p:cNvPr id="3" name="Marcador de contenido 2">
            <a:extLst>
              <a:ext uri="{FF2B5EF4-FFF2-40B4-BE49-F238E27FC236}">
                <a16:creationId xmlns:a16="http://schemas.microsoft.com/office/drawing/2014/main" id="{87690B38-6F69-71C4-9DA3-E7CDE39826C3}"/>
              </a:ext>
            </a:extLst>
          </p:cNvPr>
          <p:cNvSpPr>
            <a:spLocks noGrp="1"/>
          </p:cNvSpPr>
          <p:nvPr>
            <p:ph idx="1"/>
          </p:nvPr>
        </p:nvSpPr>
        <p:spPr>
          <a:xfrm>
            <a:off x="107504" y="836712"/>
            <a:ext cx="8856983" cy="6021288"/>
          </a:xfrm>
        </p:spPr>
        <p:txBody>
          <a:bodyPr>
            <a:noAutofit/>
          </a:bodyPr>
          <a:lstStyle/>
          <a:p>
            <a:pPr algn="just">
              <a:spcBef>
                <a:spcPts val="0"/>
              </a:spcBef>
            </a:pPr>
            <a:r>
              <a:rPr lang="es-ES" sz="1400" dirty="0"/>
              <a:t>El nuevo Plan de Estudios establece un sistema de EVALUACIÓN CONTINUA que se desarrollará a lo largo del primer cuatrimestre en el que se imparte la asignatura. Por ello se realizarán prácticas NO REEVALUABLES. SÓLO SERÁ REEVALUABLE EL EXAMEN O PRUEBA DE CONOCIMIENTOS FINAL.</a:t>
            </a:r>
          </a:p>
          <a:p>
            <a:pPr algn="just">
              <a:spcBef>
                <a:spcPts val="0"/>
              </a:spcBef>
            </a:pPr>
            <a:endParaRPr lang="es-ES" sz="1400" dirty="0"/>
          </a:p>
          <a:p>
            <a:pPr algn="just">
              <a:spcBef>
                <a:spcPts val="0"/>
              </a:spcBef>
            </a:pPr>
            <a:r>
              <a:rPr lang="es-ES" sz="1400" dirty="0"/>
              <a:t>-Los MÉTODOS DE EVALUACIÓN y sus respectivos porcentajes son los siguientes de acuerdo con lo establecido en la guía docente de la asignatura:</a:t>
            </a:r>
          </a:p>
          <a:p>
            <a:pPr algn="just">
              <a:spcBef>
                <a:spcPts val="0"/>
              </a:spcBef>
            </a:pPr>
            <a:r>
              <a:rPr lang="es-ES" sz="1400" dirty="0"/>
              <a:t>1.	EXAMEN TIPO TEST (tanto en convocatoria ordinaria como extraordinaria). Su ponderación será de un 60%. </a:t>
            </a:r>
          </a:p>
          <a:p>
            <a:pPr marL="536575" indent="0" algn="just">
              <a:spcBef>
                <a:spcPts val="0"/>
              </a:spcBef>
            </a:pPr>
            <a:r>
              <a:rPr lang="es-ES" sz="1400" dirty="0"/>
              <a:t>a.	Para aprobar el examen se necesitará obtener un 60% de respuestas correctas sobre el total de las preguntas. Por tanto, el 60% de respuestas correctas es equivalente a un “5” en la nota del examen. </a:t>
            </a:r>
          </a:p>
          <a:p>
            <a:pPr marL="536575" indent="0" algn="just">
              <a:spcBef>
                <a:spcPts val="0"/>
              </a:spcBef>
            </a:pPr>
            <a:r>
              <a:rPr lang="es-ES" sz="1400" dirty="0"/>
              <a:t>b.	No se aplicará coeficiente reductor.</a:t>
            </a:r>
          </a:p>
          <a:p>
            <a:pPr marL="536575" indent="0" algn="just">
              <a:spcBef>
                <a:spcPts val="0"/>
              </a:spcBef>
            </a:pPr>
            <a:r>
              <a:rPr lang="es-ES" sz="1400" dirty="0"/>
              <a:t>c.	En cada pregunta solo existirá una alternativa válida. </a:t>
            </a:r>
          </a:p>
          <a:p>
            <a:pPr marL="536575" indent="0" algn="just">
              <a:spcBef>
                <a:spcPts val="0"/>
              </a:spcBef>
            </a:pPr>
            <a:r>
              <a:rPr lang="es-ES" sz="1400" dirty="0"/>
              <a:t>d.	Su contenido abarcará todo el programa incluido en la guía docente de la asignatura.</a:t>
            </a:r>
          </a:p>
          <a:p>
            <a:pPr algn="just">
              <a:spcBef>
                <a:spcPts val="0"/>
              </a:spcBef>
            </a:pPr>
            <a:endParaRPr lang="es-ES" sz="1400" dirty="0"/>
          </a:p>
          <a:p>
            <a:pPr algn="just">
              <a:spcBef>
                <a:spcPts val="0"/>
              </a:spcBef>
            </a:pPr>
            <a:r>
              <a:rPr lang="es-ES" sz="1400" dirty="0"/>
              <a:t>2.	RESOLUCIÓN DE CASOS PRÁCTICOS Y CUESTIONES JURÍDICAS. </a:t>
            </a:r>
          </a:p>
          <a:p>
            <a:pPr marL="631825" indent="-95250" algn="just">
              <a:spcBef>
                <a:spcPts val="0"/>
              </a:spcBef>
            </a:pPr>
            <a:r>
              <a:rPr lang="es-ES" sz="1400" dirty="0"/>
              <a:t>a.	LAS PRUEBAS SE REALIZARÁN A TRAVÉS DEL AULA VIRTUAL (ON LINE SÍNCRONAS): en el día y hora establecida (dentro del horario de clase), todos los estudiantes realizarán la prueba que corresponda. Una vez finalizado el período establecido no se podrá enviar la práctica.</a:t>
            </a:r>
          </a:p>
          <a:p>
            <a:pPr marL="631825" indent="-95250" algn="just">
              <a:spcBef>
                <a:spcPts val="0"/>
              </a:spcBef>
            </a:pPr>
            <a:r>
              <a:rPr lang="es-ES" sz="1400" dirty="0"/>
              <a:t>b.	Su calificación final computará hasta un 40% en función del número de prácticas entregadas.</a:t>
            </a:r>
          </a:p>
          <a:p>
            <a:pPr marL="895350" indent="0" algn="just">
              <a:spcBef>
                <a:spcPts val="0"/>
              </a:spcBef>
            </a:pPr>
            <a:r>
              <a:rPr lang="es-ES" sz="1400" dirty="0"/>
              <a:t>i.	La práctica se realizará SIEMPRE en el aula. NO se tendrán en cuenta las prácticas realizadas fuera del aula.</a:t>
            </a:r>
          </a:p>
          <a:p>
            <a:pPr marL="895350" indent="0" algn="just">
              <a:spcBef>
                <a:spcPts val="0"/>
              </a:spcBef>
            </a:pPr>
            <a:r>
              <a:rPr lang="es-ES" sz="1400" dirty="0" err="1"/>
              <a:t>ii</a:t>
            </a:r>
            <a:r>
              <a:rPr lang="es-ES" sz="1400" dirty="0"/>
              <a:t>.	Cada práctica será calificada y después corregida en el aula. </a:t>
            </a:r>
          </a:p>
          <a:p>
            <a:pPr marL="895350" indent="0" algn="just">
              <a:spcBef>
                <a:spcPts val="0"/>
              </a:spcBef>
            </a:pPr>
            <a:r>
              <a:rPr lang="es-ES" sz="1400" dirty="0" err="1"/>
              <a:t>iii</a:t>
            </a:r>
            <a:r>
              <a:rPr lang="es-ES" sz="1400" dirty="0"/>
              <a:t>.	La nota de prácticas computará en la nota final siempre que el EXAMEN TIPO TEST (tanto en convocatoria ordinaria como extraordinaria) haya sido APROBADO en los términos descritos anteriormente.</a:t>
            </a:r>
          </a:p>
          <a:p>
            <a:pPr marL="631825" indent="-95250" algn="just">
              <a:spcBef>
                <a:spcPts val="0"/>
              </a:spcBef>
            </a:pPr>
            <a:r>
              <a:rPr lang="es-ES" sz="1400" dirty="0"/>
              <a:t>c.	Las prácticas NO son REEVALUABLES en la convocatoria EXTRAORDINARIA. Finalizado el período docente no podrán ser entregadas, pero SÍ se mantendrá la nota obtenida al respecto.</a:t>
            </a:r>
          </a:p>
          <a:p>
            <a:pPr algn="just">
              <a:spcBef>
                <a:spcPts val="0"/>
              </a:spcBef>
            </a:pPr>
            <a:endParaRPr lang="es-ES" sz="1200" dirty="0"/>
          </a:p>
        </p:txBody>
      </p:sp>
    </p:spTree>
    <p:extLst>
      <p:ext uri="{BB962C8B-B14F-4D97-AF65-F5344CB8AC3E}">
        <p14:creationId xmlns:p14="http://schemas.microsoft.com/office/powerpoint/2010/main" val="5004802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PREGUNTAS</a:t>
            </a:r>
          </a:p>
        </p:txBody>
      </p:sp>
      <p:sp>
        <p:nvSpPr>
          <p:cNvPr id="3" name="2 Marcador de contenido"/>
          <p:cNvSpPr>
            <a:spLocks noGrp="1"/>
          </p:cNvSpPr>
          <p:nvPr>
            <p:ph idx="1"/>
          </p:nvPr>
        </p:nvSpPr>
        <p:spPr/>
        <p:txBody>
          <a:bodyPr>
            <a:normAutofit fontScale="77500" lnSpcReduction="20000"/>
          </a:bodyPr>
          <a:lstStyle/>
          <a:p>
            <a:pPr algn="just"/>
            <a:r>
              <a:rPr lang="es-ES" sz="2900" dirty="0"/>
              <a:t>4. Si la capacidad que exigimos al acreedor en el pago es la capacidad para administrar, ¿qué sucede cuando la relación obligatoria es recíproca o sinalagmática, como una venta?</a:t>
            </a:r>
          </a:p>
          <a:p>
            <a:pPr algn="just"/>
            <a:r>
              <a:rPr lang="es-ES" sz="2900" dirty="0"/>
              <a:t>5. Mediante un préstamo hipotecario, María recibe del Banco Santander 100.000 € para adquirir una vivienda. Además, tiene otras deudas pendientes con la entidad derivadas del uso de su tarjeta de crédito. Una situación de paro prolongada le impide seguir pagando las cuotas que debe abonar al Banco, tanto del préstamo hipotecario como del resto de deudas pendientes de pago. A fin de extinguir su relación jurídico-obligatoria les pregunta qué le resulta más oportuno: recurrir a una dación en pago o a una cesión de sus bienes (concurso de acreedores). Determine qué implica el uso de estas figuras jurídicas y explique cuáles son sus ventajas y sus inconvenientes.</a:t>
            </a:r>
          </a:p>
          <a:p>
            <a:pPr algn="just"/>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85000" lnSpcReduction="20000"/>
          </a:bodyPr>
          <a:lstStyle/>
          <a:p>
            <a:pPr algn="just"/>
            <a:r>
              <a:rPr lang="es-ES" dirty="0"/>
              <a:t>        Don Joaquín vende a Don </a:t>
            </a:r>
            <a:r>
              <a:rPr lang="es-ES" dirty="0" err="1"/>
              <a:t>Dirk</a:t>
            </a:r>
            <a:r>
              <a:rPr lang="es-ES" dirty="0"/>
              <a:t> un apartamento en Rosas. Tanto la entrega inicial como el resto del precio fue entregado por el comprador a Don Antonio –socio inmobiliario del vendedor-. Cuando Don Joaquín tuvo conocimiento de que se había hecho efectivo el segundo plazo, entregó las llaves del apartamento a Don </a:t>
            </a:r>
            <a:r>
              <a:rPr lang="es-ES" dirty="0" err="1"/>
              <a:t>Dirk</a:t>
            </a:r>
            <a:r>
              <a:rPr lang="es-ES" dirty="0"/>
              <a:t>, poniéndolo en posesión del mismo; sin embargo, la segunda cantidad no llegó a poder del vendedor. Frente a la deslealtad de su socio, Don Joaquín ejercitó acciones contra él y contra </a:t>
            </a:r>
            <a:r>
              <a:rPr lang="es-ES" dirty="0" err="1"/>
              <a:t>Dirk</a:t>
            </a:r>
            <a:r>
              <a:rPr lang="es-ES" dirty="0"/>
              <a:t> para pedir la resolución de contrato de compraventa por incumplimiento.</a:t>
            </a:r>
          </a:p>
          <a:p>
            <a:pPr algn="just"/>
            <a:r>
              <a:rPr lang="es-ES" dirty="0"/>
              <a:t>PREGUNTAS:</a:t>
            </a:r>
          </a:p>
          <a:p>
            <a:pPr algn="just"/>
            <a:r>
              <a:rPr lang="es-ES" dirty="0"/>
              <a:t>1. ¿Piensa usted que existía un apoderamiento de Don Antonio para recibir el pago? En función de su respuesta, ¿qué puede alegar Don </a:t>
            </a:r>
            <a:r>
              <a:rPr lang="es-ES" dirty="0" err="1"/>
              <a:t>Dirk</a:t>
            </a:r>
            <a:r>
              <a:rPr lang="es-ES" dirty="0"/>
              <a:t> ante la demanda de Don Joaquín?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TEMA 6</a:t>
            </a:r>
          </a:p>
        </p:txBody>
      </p:sp>
      <p:sp>
        <p:nvSpPr>
          <p:cNvPr id="3" name="2 Subtítulo"/>
          <p:cNvSpPr>
            <a:spLocks noGrp="1"/>
          </p:cNvSpPr>
          <p:nvPr>
            <p:ph type="subTitle" idx="1"/>
          </p:nvPr>
        </p:nvSpPr>
        <p:spPr/>
        <p:txBody>
          <a:bodyPr/>
          <a:lstStyle/>
          <a:p>
            <a:r>
              <a:rPr lang="es-ES" dirty="0"/>
              <a:t>EL INCUMPLIMIENTO Y EL CUMPLIMIENTO INEXACTO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defRPr/>
            </a:pPr>
            <a:r>
              <a:rPr lang="es-ES" sz="3200"/>
              <a:t>EL INCUMPLIMIENTO DE LA OBLIGACIÓN </a:t>
            </a:r>
          </a:p>
        </p:txBody>
      </p:sp>
      <p:sp>
        <p:nvSpPr>
          <p:cNvPr id="172035" name="Rectangle 3"/>
          <p:cNvSpPr>
            <a:spLocks noGrp="1" noChangeArrowheads="1"/>
          </p:cNvSpPr>
          <p:nvPr>
            <p:ph idx="1"/>
          </p:nvPr>
        </p:nvSpPr>
        <p:spPr/>
        <p:txBody>
          <a:bodyPr/>
          <a:lstStyle/>
          <a:p>
            <a:pPr eaLnBrk="1" hangingPunct="1">
              <a:defRPr/>
            </a:pPr>
            <a:r>
              <a:rPr lang="es-ES" dirty="0"/>
              <a:t>Concepto</a:t>
            </a:r>
          </a:p>
          <a:p>
            <a:pPr eaLnBrk="1" hangingPunct="1">
              <a:defRPr/>
            </a:pPr>
            <a:r>
              <a:rPr lang="es-ES" dirty="0"/>
              <a:t>Causas</a:t>
            </a:r>
          </a:p>
          <a:p>
            <a:pPr lvl="1">
              <a:defRPr/>
            </a:pPr>
            <a:r>
              <a:rPr lang="es-ES" dirty="0"/>
              <a:t>Incumplimiento definitivo</a:t>
            </a:r>
          </a:p>
          <a:p>
            <a:pPr lvl="1">
              <a:defRPr/>
            </a:pPr>
            <a:r>
              <a:rPr lang="es-ES" dirty="0"/>
              <a:t>Cumplimiento defectuoso</a:t>
            </a:r>
          </a:p>
          <a:p>
            <a:pPr lvl="1">
              <a:defRPr/>
            </a:pPr>
            <a:r>
              <a:rPr lang="es-ES" dirty="0"/>
              <a:t>Retraso en el cumplimiento</a:t>
            </a:r>
          </a:p>
          <a:p>
            <a:pPr eaLnBrk="1" hangingPunct="1">
              <a:defRPr/>
            </a:pPr>
            <a:r>
              <a:rPr lang="es-ES" dirty="0"/>
              <a:t>Imputabilidad</a:t>
            </a:r>
          </a:p>
          <a:p>
            <a:pPr lvl="1">
              <a:defRPr/>
            </a:pPr>
            <a:r>
              <a:rPr lang="es-ES" dirty="0"/>
              <a:t>Imputable al deudor</a:t>
            </a:r>
          </a:p>
          <a:p>
            <a:pPr lvl="1">
              <a:defRPr/>
            </a:pPr>
            <a:r>
              <a:rPr lang="es-ES" dirty="0"/>
              <a:t>Caso fortuito/fuerza mayor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eaLnBrk="1" hangingPunct="1">
              <a:defRPr/>
            </a:pPr>
            <a:r>
              <a:rPr lang="es-ES" sz="3200"/>
              <a:t>INCUMPLIMIENTO IMPUTABLE AL DEUDOR</a:t>
            </a:r>
          </a:p>
        </p:txBody>
      </p:sp>
      <p:sp>
        <p:nvSpPr>
          <p:cNvPr id="173059" name="Rectangle 3"/>
          <p:cNvSpPr>
            <a:spLocks noGrp="1" noChangeArrowheads="1"/>
          </p:cNvSpPr>
          <p:nvPr>
            <p:ph idx="1"/>
          </p:nvPr>
        </p:nvSpPr>
        <p:spPr/>
        <p:txBody>
          <a:bodyPr>
            <a:normAutofit fontScale="92500"/>
          </a:bodyPr>
          <a:lstStyle/>
          <a:p>
            <a:pPr eaLnBrk="1" hangingPunct="1">
              <a:defRPr/>
            </a:pPr>
            <a:r>
              <a:rPr lang="es-ES" dirty="0"/>
              <a:t>Causas</a:t>
            </a:r>
          </a:p>
          <a:p>
            <a:pPr lvl="1" eaLnBrk="1" hangingPunct="1">
              <a:defRPr/>
            </a:pPr>
            <a:r>
              <a:rPr lang="es-ES" dirty="0"/>
              <a:t>El dolo</a:t>
            </a:r>
          </a:p>
          <a:p>
            <a:pPr lvl="2" eaLnBrk="1" hangingPunct="1">
              <a:defRPr/>
            </a:pPr>
            <a:r>
              <a:rPr lang="es-ES" dirty="0"/>
              <a:t>Concepto</a:t>
            </a:r>
          </a:p>
          <a:p>
            <a:pPr lvl="2" eaLnBrk="1" hangingPunct="1">
              <a:defRPr/>
            </a:pPr>
            <a:r>
              <a:rPr lang="es-ES" dirty="0"/>
              <a:t>La </a:t>
            </a:r>
            <a:r>
              <a:rPr lang="es-ES" dirty="0" err="1"/>
              <a:t>irrenunciabilidad</a:t>
            </a:r>
            <a:r>
              <a:rPr lang="es-ES" dirty="0"/>
              <a:t> de la acción por dolo (art. 1102 y 1256 C. c.)</a:t>
            </a:r>
          </a:p>
          <a:p>
            <a:pPr lvl="1" eaLnBrk="1" hangingPunct="1">
              <a:defRPr/>
            </a:pPr>
            <a:r>
              <a:rPr lang="es-ES" dirty="0"/>
              <a:t>La culpa</a:t>
            </a:r>
          </a:p>
          <a:p>
            <a:pPr lvl="2" eaLnBrk="1" hangingPunct="1">
              <a:defRPr/>
            </a:pPr>
            <a:r>
              <a:rPr lang="es-ES" dirty="0"/>
              <a:t>Concepto (art. 1104 C. c.). Diligencia profesional o culpa </a:t>
            </a:r>
            <a:r>
              <a:rPr lang="es-ES" i="1" dirty="0"/>
              <a:t>in concreto</a:t>
            </a:r>
            <a:endParaRPr lang="es-ES" dirty="0"/>
          </a:p>
          <a:p>
            <a:pPr lvl="2" eaLnBrk="1" hangingPunct="1">
              <a:defRPr/>
            </a:pPr>
            <a:r>
              <a:rPr lang="es-ES" dirty="0"/>
              <a:t>Moderación por los Tribunales (</a:t>
            </a:r>
            <a:r>
              <a:rPr lang="es-ES" dirty="0" err="1"/>
              <a:t>artt</a:t>
            </a:r>
            <a:r>
              <a:rPr lang="es-ES" dirty="0"/>
              <a:t>. 1103 C. c.)</a:t>
            </a:r>
          </a:p>
          <a:p>
            <a:pPr lvl="2" eaLnBrk="1" hangingPunct="1">
              <a:defRPr/>
            </a:pPr>
            <a:r>
              <a:rPr lang="es-ES" dirty="0"/>
              <a:t>Modificación convencional del régimen de responsabilidad del deudor (art. 1255 C. c.). Límites</a:t>
            </a:r>
          </a:p>
          <a:p>
            <a:pPr lvl="3">
              <a:defRPr/>
            </a:pPr>
            <a:r>
              <a:rPr lang="es-ES" dirty="0"/>
              <a:t>Dolo</a:t>
            </a:r>
          </a:p>
          <a:p>
            <a:pPr lvl="3">
              <a:defRPr/>
            </a:pPr>
            <a:r>
              <a:rPr lang="es-ES" dirty="0"/>
              <a:t>La ley (por ej., la Ley de Protección a los Consumidores y Usuarios)</a:t>
            </a:r>
          </a:p>
          <a:p>
            <a:pPr lvl="3">
              <a:defRPr/>
            </a:pPr>
            <a:endParaRPr lang="es-ES" dirty="0"/>
          </a:p>
          <a:p>
            <a:pPr lvl="2" eaLnBrk="1" hangingPunct="1">
              <a:defRPr/>
            </a:pPr>
            <a:endParaRPr lang="es-E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eaLnBrk="1" hangingPunct="1">
              <a:defRPr/>
            </a:pPr>
            <a:r>
              <a:rPr lang="es-ES" sz="3200"/>
              <a:t>INCUMPLIMIENTO NO IMPUTABLE AL DEUDOR</a:t>
            </a:r>
          </a:p>
        </p:txBody>
      </p:sp>
      <p:sp>
        <p:nvSpPr>
          <p:cNvPr id="174083" name="Rectangle 3"/>
          <p:cNvSpPr>
            <a:spLocks noGrp="1" noChangeArrowheads="1"/>
          </p:cNvSpPr>
          <p:nvPr>
            <p:ph idx="1"/>
          </p:nvPr>
        </p:nvSpPr>
        <p:spPr/>
        <p:txBody>
          <a:bodyPr>
            <a:normAutofit fontScale="92500" lnSpcReduction="10000"/>
          </a:bodyPr>
          <a:lstStyle/>
          <a:p>
            <a:pPr algn="just" eaLnBrk="1" hangingPunct="1">
              <a:defRPr/>
            </a:pPr>
            <a:r>
              <a:rPr lang="es-ES" dirty="0"/>
              <a:t>Concepto</a:t>
            </a:r>
          </a:p>
          <a:p>
            <a:pPr algn="just" eaLnBrk="1" hangingPunct="1">
              <a:defRPr/>
            </a:pPr>
            <a:r>
              <a:rPr lang="es-ES" dirty="0"/>
              <a:t>Causas: caso fortuito o fuerza mayor</a:t>
            </a:r>
          </a:p>
          <a:p>
            <a:pPr lvl="1" algn="just" eaLnBrk="1" hangingPunct="1">
              <a:defRPr/>
            </a:pPr>
            <a:r>
              <a:rPr lang="es-ES" dirty="0"/>
              <a:t>Concepto (art. 1105, 1182, 1183 y 1184 C. c.): actos de la autoridad pública, eventos naturales, imposibilidad subjetiva o hechos de terceros)</a:t>
            </a:r>
          </a:p>
          <a:p>
            <a:pPr lvl="1" algn="just" eaLnBrk="1" hangingPunct="1">
              <a:defRPr/>
            </a:pPr>
            <a:r>
              <a:rPr lang="es-ES" dirty="0"/>
              <a:t>Cláusula </a:t>
            </a:r>
            <a:r>
              <a:rPr lang="es-ES" i="1" dirty="0" err="1"/>
              <a:t>rebus</a:t>
            </a:r>
            <a:r>
              <a:rPr lang="es-ES" i="1" dirty="0"/>
              <a:t> sic </a:t>
            </a:r>
            <a:r>
              <a:rPr lang="es-ES" i="1" dirty="0" err="1"/>
              <a:t>stantibus</a:t>
            </a:r>
            <a:r>
              <a:rPr lang="es-ES" i="1" dirty="0"/>
              <a:t>: </a:t>
            </a:r>
            <a:r>
              <a:rPr lang="es-ES" dirty="0"/>
              <a:t>imposibilidad sobrevenida</a:t>
            </a:r>
          </a:p>
          <a:p>
            <a:pPr lvl="1" algn="just" eaLnBrk="1" hangingPunct="1">
              <a:defRPr/>
            </a:pPr>
            <a:r>
              <a:rPr lang="es-ES" dirty="0"/>
              <a:t>Excepciones a la “no” imputabilidad</a:t>
            </a:r>
          </a:p>
          <a:p>
            <a:pPr lvl="2" algn="just">
              <a:defRPr/>
            </a:pPr>
            <a:r>
              <a:rPr lang="es-ES" dirty="0"/>
              <a:t>La ley (art. 1105 C. c.) contrato comodato (art. 1744 C. c.)</a:t>
            </a:r>
          </a:p>
          <a:p>
            <a:pPr lvl="2" algn="just" eaLnBrk="1" hangingPunct="1">
              <a:defRPr/>
            </a:pPr>
            <a:r>
              <a:rPr lang="es-ES" dirty="0"/>
              <a:t>El pacto (art. 1105 C. c.)</a:t>
            </a:r>
          </a:p>
          <a:p>
            <a:pPr lvl="2" algn="just" eaLnBrk="1" hangingPunct="1">
              <a:defRPr/>
            </a:pPr>
            <a:r>
              <a:rPr lang="es-ES" dirty="0"/>
              <a:t>La mora (art. 1096 C. c.)</a:t>
            </a:r>
          </a:p>
          <a:p>
            <a:pPr lvl="2" algn="just" eaLnBrk="1" hangingPunct="1">
              <a:defRPr/>
            </a:pPr>
            <a:r>
              <a:rPr lang="es-ES" dirty="0"/>
              <a:t>Compromiso de entregar la misma cosa a dos personas distintas (art. 1096 C. c.): doble disposición</a:t>
            </a:r>
          </a:p>
          <a:p>
            <a:pPr lvl="2" algn="just" eaLnBrk="1" hangingPunct="1">
              <a:defRPr/>
            </a:pPr>
            <a:r>
              <a:rPr lang="es-ES" dirty="0"/>
              <a:t>Prestación derivada de delito (art. 1185 C. 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defRPr/>
            </a:pPr>
            <a:r>
              <a:rPr lang="es-ES" sz="3200"/>
              <a:t>LA MORA DEL DEUDOR</a:t>
            </a:r>
          </a:p>
        </p:txBody>
      </p:sp>
      <p:sp>
        <p:nvSpPr>
          <p:cNvPr id="175107" name="Rectangle 3"/>
          <p:cNvSpPr>
            <a:spLocks noGrp="1" noChangeArrowheads="1"/>
          </p:cNvSpPr>
          <p:nvPr>
            <p:ph idx="1"/>
          </p:nvPr>
        </p:nvSpPr>
        <p:spPr/>
        <p:txBody>
          <a:bodyPr>
            <a:normAutofit fontScale="85000" lnSpcReduction="20000"/>
          </a:bodyPr>
          <a:lstStyle/>
          <a:p>
            <a:pPr eaLnBrk="1" hangingPunct="1">
              <a:lnSpc>
                <a:spcPct val="90000"/>
              </a:lnSpc>
              <a:defRPr/>
            </a:pPr>
            <a:r>
              <a:rPr lang="es-ES" dirty="0"/>
              <a:t>Concepto: retraso en el cumplimiento de la prestación</a:t>
            </a:r>
          </a:p>
          <a:p>
            <a:pPr eaLnBrk="1" hangingPunct="1">
              <a:lnSpc>
                <a:spcPct val="90000"/>
              </a:lnSpc>
              <a:defRPr/>
            </a:pPr>
            <a:r>
              <a:rPr lang="es-ES" dirty="0"/>
              <a:t>Requisitos (art. 1100 C. c.):</a:t>
            </a:r>
          </a:p>
          <a:p>
            <a:pPr lvl="1">
              <a:lnSpc>
                <a:spcPct val="90000"/>
              </a:lnSpc>
              <a:defRPr/>
            </a:pPr>
            <a:r>
              <a:rPr lang="es-ES" dirty="0"/>
              <a:t>Obligación positiva</a:t>
            </a:r>
          </a:p>
          <a:p>
            <a:pPr lvl="1">
              <a:lnSpc>
                <a:spcPct val="90000"/>
              </a:lnSpc>
              <a:defRPr/>
            </a:pPr>
            <a:r>
              <a:rPr lang="es-ES" dirty="0"/>
              <a:t>Deuda líquida</a:t>
            </a:r>
          </a:p>
          <a:p>
            <a:pPr lvl="1">
              <a:lnSpc>
                <a:spcPct val="90000"/>
              </a:lnSpc>
              <a:defRPr/>
            </a:pPr>
            <a:r>
              <a:rPr lang="es-ES" dirty="0"/>
              <a:t>Culpa del deudor</a:t>
            </a:r>
          </a:p>
          <a:p>
            <a:pPr lvl="1">
              <a:lnSpc>
                <a:spcPct val="90000"/>
              </a:lnSpc>
              <a:defRPr/>
            </a:pPr>
            <a:r>
              <a:rPr lang="es-ES" dirty="0"/>
              <a:t>Intimación judicial o extrajudicial al deudor. Excepciones:</a:t>
            </a:r>
          </a:p>
          <a:p>
            <a:pPr lvl="2">
              <a:lnSpc>
                <a:spcPct val="90000"/>
              </a:lnSpc>
              <a:defRPr/>
            </a:pPr>
            <a:r>
              <a:rPr lang="es-ES" dirty="0"/>
              <a:t>La ley</a:t>
            </a:r>
          </a:p>
          <a:p>
            <a:pPr lvl="2">
              <a:lnSpc>
                <a:spcPct val="90000"/>
              </a:lnSpc>
              <a:defRPr/>
            </a:pPr>
            <a:r>
              <a:rPr lang="es-ES" dirty="0"/>
              <a:t>El pacto</a:t>
            </a:r>
          </a:p>
          <a:p>
            <a:pPr lvl="2">
              <a:lnSpc>
                <a:spcPct val="90000"/>
              </a:lnSpc>
              <a:defRPr/>
            </a:pPr>
            <a:r>
              <a:rPr lang="es-ES" dirty="0"/>
              <a:t>La naturaleza de la prestación</a:t>
            </a:r>
          </a:p>
          <a:p>
            <a:pPr lvl="2">
              <a:lnSpc>
                <a:spcPct val="90000"/>
              </a:lnSpc>
              <a:defRPr/>
            </a:pPr>
            <a:r>
              <a:rPr lang="es-ES" dirty="0"/>
              <a:t>¿Obligaciones sinalagmáticas?</a:t>
            </a:r>
          </a:p>
          <a:p>
            <a:pPr eaLnBrk="1" hangingPunct="1">
              <a:lnSpc>
                <a:spcPct val="90000"/>
              </a:lnSpc>
              <a:defRPr/>
            </a:pPr>
            <a:r>
              <a:rPr lang="es-ES" dirty="0"/>
              <a:t>Régimen jurídico</a:t>
            </a:r>
          </a:p>
          <a:p>
            <a:pPr lvl="1">
              <a:lnSpc>
                <a:spcPct val="90000"/>
              </a:lnSpc>
              <a:defRPr/>
            </a:pPr>
            <a:r>
              <a:rPr lang="es-ES" dirty="0"/>
              <a:t>Obligación de indemnización de daños y perjuicios (art. 1107 C. c.)</a:t>
            </a:r>
          </a:p>
          <a:p>
            <a:pPr lvl="1">
              <a:lnSpc>
                <a:spcPct val="90000"/>
              </a:lnSpc>
              <a:defRPr/>
            </a:pPr>
            <a:r>
              <a:rPr lang="es-ES" dirty="0"/>
              <a:t>Agravación de la responsabilidad del deudor (art. 1096.3. y 1182 C. c.)</a:t>
            </a:r>
          </a:p>
          <a:p>
            <a:pPr lvl="1">
              <a:lnSpc>
                <a:spcPct val="90000"/>
              </a:lnSpc>
              <a:defRPr/>
            </a:pPr>
            <a:r>
              <a:rPr lang="es-ES" dirty="0"/>
              <a:t>Terminación: cesan efectos </a:t>
            </a:r>
            <a:r>
              <a:rPr lang="es-ES" i="1" dirty="0"/>
              <a:t>ex </a:t>
            </a:r>
            <a:r>
              <a:rPr lang="es-ES" i="1" dirty="0" err="1"/>
              <a:t>tunc</a:t>
            </a:r>
            <a:r>
              <a:rPr lang="es-ES" i="1" dirty="0"/>
              <a:t> </a:t>
            </a:r>
            <a:r>
              <a:rPr lang="es-ES" dirty="0"/>
              <a:t>(purga de la mora) o efectos </a:t>
            </a:r>
            <a:r>
              <a:rPr lang="es-ES" i="1" dirty="0"/>
              <a:t>ex nunc</a:t>
            </a:r>
            <a:endParaRPr lang="es-E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defRPr/>
            </a:pPr>
            <a:r>
              <a:rPr lang="es-ES" sz="2800"/>
              <a:t>EFECTOS DEL INCUMPLIMIENTO</a:t>
            </a:r>
          </a:p>
        </p:txBody>
      </p:sp>
      <p:sp>
        <p:nvSpPr>
          <p:cNvPr id="176131" name="Rectangle 3"/>
          <p:cNvSpPr>
            <a:spLocks noGrp="1" noChangeArrowheads="1"/>
          </p:cNvSpPr>
          <p:nvPr>
            <p:ph idx="1"/>
          </p:nvPr>
        </p:nvSpPr>
        <p:spPr/>
        <p:txBody>
          <a:bodyPr>
            <a:normAutofit fontScale="85000" lnSpcReduction="20000"/>
          </a:bodyPr>
          <a:lstStyle/>
          <a:p>
            <a:pPr eaLnBrk="1" hangingPunct="1">
              <a:defRPr/>
            </a:pPr>
            <a:r>
              <a:rPr lang="es-ES" dirty="0"/>
              <a:t>La resolución implícita en las obligaciones recíprocas (art. 1124 C. c.)</a:t>
            </a:r>
          </a:p>
          <a:p>
            <a:pPr lvl="1">
              <a:defRPr/>
            </a:pPr>
            <a:r>
              <a:rPr lang="es-ES" dirty="0"/>
              <a:t>Obligaciones recíprocas</a:t>
            </a:r>
          </a:p>
          <a:p>
            <a:pPr lvl="1">
              <a:defRPr/>
            </a:pPr>
            <a:r>
              <a:rPr lang="es-ES" dirty="0"/>
              <a:t>Incumplimiento grave</a:t>
            </a:r>
          </a:p>
          <a:p>
            <a:pPr lvl="1">
              <a:defRPr/>
            </a:pPr>
            <a:r>
              <a:rPr lang="es-ES" dirty="0"/>
              <a:t>No es necesario que el deudor sea moroso</a:t>
            </a:r>
          </a:p>
          <a:p>
            <a:pPr lvl="1">
              <a:defRPr/>
            </a:pPr>
            <a:r>
              <a:rPr lang="es-ES" dirty="0"/>
              <a:t>Ejercicio judicial o extrajudicial</a:t>
            </a:r>
          </a:p>
          <a:p>
            <a:pPr lvl="1">
              <a:defRPr/>
            </a:pPr>
            <a:r>
              <a:rPr lang="es-ES" i="1" dirty="0" err="1"/>
              <a:t>Ius</a:t>
            </a:r>
            <a:r>
              <a:rPr lang="es-ES" i="1" dirty="0"/>
              <a:t> </a:t>
            </a:r>
            <a:r>
              <a:rPr lang="es-ES" i="1" dirty="0" err="1"/>
              <a:t>variandi</a:t>
            </a:r>
            <a:endParaRPr lang="es-ES" i="1" dirty="0"/>
          </a:p>
          <a:p>
            <a:pPr eaLnBrk="1" hangingPunct="1">
              <a:defRPr/>
            </a:pPr>
            <a:r>
              <a:rPr lang="es-ES" dirty="0"/>
              <a:t>La ejecución forzosa</a:t>
            </a:r>
          </a:p>
          <a:p>
            <a:pPr eaLnBrk="1" hangingPunct="1">
              <a:defRPr/>
            </a:pPr>
            <a:r>
              <a:rPr lang="es-ES" dirty="0"/>
              <a:t>Indemnización de daños (art. 1101 C. c.)</a:t>
            </a:r>
          </a:p>
          <a:p>
            <a:pPr lvl="1" eaLnBrk="1" hangingPunct="1">
              <a:defRPr/>
            </a:pPr>
            <a:r>
              <a:rPr lang="es-ES" dirty="0"/>
              <a:t>Incumplimiento por dolo o culpa</a:t>
            </a:r>
          </a:p>
          <a:p>
            <a:pPr lvl="1" eaLnBrk="1" hangingPunct="1">
              <a:defRPr/>
            </a:pPr>
            <a:r>
              <a:rPr lang="es-ES" dirty="0"/>
              <a:t>Retraso en el cumplimiento por dolo o culpa</a:t>
            </a:r>
          </a:p>
          <a:p>
            <a:pPr lvl="1" eaLnBrk="1" hangingPunct="1">
              <a:defRPr/>
            </a:pPr>
            <a:r>
              <a:rPr lang="es-ES" dirty="0"/>
              <a:t>Determinación (art. 1106 C. c.)</a:t>
            </a:r>
          </a:p>
          <a:p>
            <a:pPr lvl="2" eaLnBrk="1" hangingPunct="1">
              <a:defRPr/>
            </a:pPr>
            <a:r>
              <a:rPr lang="es-ES" dirty="0"/>
              <a:t>Daño emergente</a:t>
            </a:r>
          </a:p>
          <a:p>
            <a:pPr lvl="2" eaLnBrk="1" hangingPunct="1">
              <a:defRPr/>
            </a:pPr>
            <a:r>
              <a:rPr lang="es-ES" dirty="0"/>
              <a:t>Lucro cesante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53210"/>
          </a:xfrm>
        </p:spPr>
        <p:txBody>
          <a:bodyPr>
            <a:normAutofit fontScale="90000"/>
          </a:bodyPr>
          <a:lstStyle/>
          <a:p>
            <a:pPr algn="ctr"/>
            <a:r>
              <a:rPr lang="es-ES" dirty="0"/>
              <a:t>CASO PRÁCTICO </a:t>
            </a:r>
          </a:p>
        </p:txBody>
      </p:sp>
      <p:sp>
        <p:nvSpPr>
          <p:cNvPr id="3" name="2 Marcador de contenido"/>
          <p:cNvSpPr>
            <a:spLocks noGrp="1"/>
          </p:cNvSpPr>
          <p:nvPr>
            <p:ph idx="1"/>
          </p:nvPr>
        </p:nvSpPr>
        <p:spPr>
          <a:xfrm>
            <a:off x="457200" y="1142984"/>
            <a:ext cx="8229600" cy="5181616"/>
          </a:xfrm>
        </p:spPr>
        <p:txBody>
          <a:bodyPr>
            <a:normAutofit lnSpcReduction="10000"/>
          </a:bodyPr>
          <a:lstStyle/>
          <a:p>
            <a:pPr algn="just">
              <a:buNone/>
            </a:pPr>
            <a:endParaRPr lang="es-ES" sz="2900" dirty="0"/>
          </a:p>
          <a:p>
            <a:pPr algn="just"/>
            <a:r>
              <a:rPr lang="es-ES" sz="2900" dirty="0"/>
              <a:t> “Guinea Hermanos S. A.”  adquiere una remesa de relojes en la creencia de que son  de una marca de gran prestigio internacional, pues así lo había convenido con el vendedor. Recibió en su lugar, otra que era de relojes transformados para dar la apariencia de la referida marca. El comprador opta por resolver el contrato y reclamar la correspondiente cantidad. A la luz de lo visto hasta ahora, ¿el comprador puede resolver el contrato? En qué se ha de  fundamentar.</a:t>
            </a:r>
          </a:p>
          <a:p>
            <a:pPr algn="just"/>
            <a:endParaRPr lang="es-E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lnSpcReduction="10000"/>
          </a:bodyPr>
          <a:lstStyle/>
          <a:p>
            <a:pPr algn="just"/>
            <a:r>
              <a:rPr lang="es-ES" dirty="0"/>
              <a:t>    Se celebra un contrato de compraventa que tenía por objeto una parte de una nave industrial, que se proponía construir la vendedora “</a:t>
            </a:r>
            <a:r>
              <a:rPr lang="es-ES" dirty="0" err="1"/>
              <a:t>Transmet</a:t>
            </a:r>
            <a:r>
              <a:rPr lang="es-ES" dirty="0"/>
              <a:t> S. A.”. Posteriormente, y a fin de cumplir con lo pactado, la sociedad solicita licencia municipal para construir, que le fue denegada. Ante esta situación “</a:t>
            </a:r>
            <a:r>
              <a:rPr lang="es-ES" dirty="0" err="1"/>
              <a:t>Transmet</a:t>
            </a:r>
            <a:r>
              <a:rPr lang="es-ES" dirty="0"/>
              <a:t> S. A.” demanda al comprador a fin de resolver el contrato porque resulta imposible su cumplimiento.</a:t>
            </a:r>
          </a:p>
          <a:p>
            <a:pPr algn="just"/>
            <a:r>
              <a:rPr lang="es-ES" dirty="0"/>
              <a:t>   PREGUNTA:</a:t>
            </a:r>
          </a:p>
          <a:p>
            <a:pPr algn="just"/>
            <a:r>
              <a:rPr lang="es-ES" dirty="0"/>
              <a:t>1. ¿Resulta aplicable el arto 1184 C. c. a los efectos de resolver el contrato?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861"/>
            <a:ext cx="7743852" cy="2314590"/>
          </a:xfrm>
        </p:spPr>
        <p:txBody>
          <a:bodyPr>
            <a:normAutofit/>
          </a:bodyPr>
          <a:lstStyle/>
          <a:p>
            <a:r>
              <a:rPr lang="es-ES" sz="4400" b="1" dirty="0"/>
              <a:t>TEMA 1</a:t>
            </a:r>
          </a:p>
        </p:txBody>
      </p:sp>
      <p:sp>
        <p:nvSpPr>
          <p:cNvPr id="3" name="2 Subtítulo"/>
          <p:cNvSpPr>
            <a:spLocks noGrp="1"/>
          </p:cNvSpPr>
          <p:nvPr>
            <p:ph type="subTitle" idx="1"/>
          </p:nvPr>
        </p:nvSpPr>
        <p:spPr>
          <a:xfrm>
            <a:off x="1285852" y="3645024"/>
            <a:ext cx="6486548" cy="1993776"/>
          </a:xfrm>
        </p:spPr>
        <p:txBody>
          <a:bodyPr>
            <a:normAutofit lnSpcReduction="10000"/>
          </a:bodyPr>
          <a:lstStyle/>
          <a:p>
            <a:r>
              <a:rPr lang="es-ES" sz="4400" b="1" dirty="0"/>
              <a:t>EL DERECHO DE OBLIGACIONES. LA OBLIGACIÓN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85000" lnSpcReduction="20000"/>
          </a:bodyPr>
          <a:lstStyle/>
          <a:p>
            <a:pPr algn="just"/>
            <a:r>
              <a:rPr lang="es-ES" dirty="0"/>
              <a:t>     Se celebra un contrato de obra por el que una constructora se compromete a realizar un edificio. Al finalizar la citada obra, los propietarios aprecian la existencia de graves defectos de construcción, por lo que se niegan a satisfacer el precio pactado, y formulan demandan contra la entidad encargada de realizar las obras. El JPI estima su demanda. La AP revoca la sentencia y les obliga a pagar las cantidades acordadas a la constructora porque considera a los propietarios como morosos. Los propietarios recurren.</a:t>
            </a:r>
          </a:p>
          <a:p>
            <a:pPr algn="just"/>
            <a:r>
              <a:rPr lang="es-ES" dirty="0"/>
              <a:t>PREGUNTA:</a:t>
            </a:r>
          </a:p>
          <a:p>
            <a:pPr algn="just"/>
            <a:r>
              <a:rPr lang="es-ES" dirty="0"/>
              <a:t>1. ¿Qué tipo de obligaciones surge del contrato de obra, unilaterales o recíprocas? </a:t>
            </a:r>
          </a:p>
          <a:p>
            <a:pPr algn="just"/>
            <a:r>
              <a:rPr lang="es-ES" dirty="0"/>
              <a:t>2. En función de su respuesta, ¿cómo repercute en los propietarios? ¿Existe mora? ¿Existe incumplimiento? ¿O existe otra figura distinta?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85000" lnSpcReduction="20000"/>
          </a:bodyPr>
          <a:lstStyle/>
          <a:p>
            <a:pPr algn="just"/>
            <a:r>
              <a:rPr lang="es-ES" dirty="0"/>
              <a:t>     Doña Carmen ingresa en la Agrupación de Viviendas de Izaga con el fin de adquirir un inmueble. Como  consecuencia de tal ingreso y dada la condición de minusvalía de la persona citada, se modificó el proyecto de edificación inicial: se proyecta una rampa de acceso al ascensor y diversas modificaciones en la vivienda destinadas a la utilidad y comodidad de la actora. Posteriormente Doña Carmen considera  que las obras realizadas no cumplen la finalidad pactada e interpone una demanda contra la promotora Agrupación de Viviendas de Izaga. La demanda se desestima por el JPI. Es recurrida y la AP la estima.</a:t>
            </a:r>
          </a:p>
          <a:p>
            <a:pPr algn="just"/>
            <a:r>
              <a:rPr lang="es-ES" dirty="0"/>
              <a:t>PREGUNTA:</a:t>
            </a:r>
          </a:p>
          <a:p>
            <a:pPr algn="just"/>
            <a:r>
              <a:rPr lang="es-ES" dirty="0"/>
              <a:t>1. ¿Qué tipo de obligaciones surge del contrato de obra, unilaterales o recíprocas? </a:t>
            </a:r>
          </a:p>
          <a:p>
            <a:pPr algn="just"/>
            <a:r>
              <a:rPr lang="es-ES" dirty="0"/>
              <a:t>2. ¿Qué puede reclamar Doña Carmen? ¿Existe incumplimiento contractual? Razone su respuesta</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Subtítulo"/>
          <p:cNvSpPr>
            <a:spLocks noGrp="1"/>
          </p:cNvSpPr>
          <p:nvPr>
            <p:ph type="subTitle" idx="1"/>
          </p:nvPr>
        </p:nvSpPr>
        <p:spPr>
          <a:xfrm>
            <a:off x="1285875" y="3071813"/>
            <a:ext cx="6486525" cy="2566987"/>
          </a:xfrm>
        </p:spPr>
        <p:txBody>
          <a:bodyPr/>
          <a:lstStyle/>
          <a:p>
            <a:pPr eaLnBrk="1" hangingPunct="1"/>
            <a:r>
              <a:rPr lang="es-ES" sz="2800" b="1" dirty="0"/>
              <a:t>GARANTÍAS DE LA OBLIGACIÓN</a:t>
            </a:r>
          </a:p>
        </p:txBody>
      </p:sp>
      <p:sp>
        <p:nvSpPr>
          <p:cNvPr id="6147" name="1 Título"/>
          <p:cNvSpPr>
            <a:spLocks noGrp="1"/>
          </p:cNvSpPr>
          <p:nvPr>
            <p:ph type="ctrTitle"/>
          </p:nvPr>
        </p:nvSpPr>
        <p:spPr>
          <a:xfrm>
            <a:off x="714375" y="1143000"/>
            <a:ext cx="7743825" cy="1928813"/>
          </a:xfrm>
        </p:spPr>
        <p:txBody>
          <a:bodyPr/>
          <a:lstStyle/>
          <a:p>
            <a:pPr eaLnBrk="1" hangingPunct="1"/>
            <a:r>
              <a:rPr lang="es-ES" sz="3200" dirty="0"/>
              <a:t>TEMA</a:t>
            </a:r>
            <a:r>
              <a:rPr lang="es-ES" sz="3200" b="1" dirty="0"/>
              <a:t> 7</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GARANTÍAS DE LA OBLIGACIÓN</a:t>
            </a:r>
          </a:p>
        </p:txBody>
      </p:sp>
      <p:sp>
        <p:nvSpPr>
          <p:cNvPr id="3" name="2 Marcador de contenido"/>
          <p:cNvSpPr>
            <a:spLocks noGrp="1"/>
          </p:cNvSpPr>
          <p:nvPr>
            <p:ph idx="1"/>
          </p:nvPr>
        </p:nvSpPr>
        <p:spPr/>
        <p:txBody>
          <a:bodyPr/>
          <a:lstStyle/>
          <a:p>
            <a:r>
              <a:rPr lang="es-ES" dirty="0"/>
              <a:t>Convencionales</a:t>
            </a:r>
          </a:p>
          <a:p>
            <a:pPr lvl="1"/>
            <a:r>
              <a:rPr lang="es-ES" dirty="0"/>
              <a:t>La pena convencional o cláusula penal</a:t>
            </a:r>
          </a:p>
          <a:p>
            <a:pPr lvl="1"/>
            <a:r>
              <a:rPr lang="es-ES" dirty="0"/>
              <a:t>Las arras</a:t>
            </a:r>
          </a:p>
          <a:p>
            <a:r>
              <a:rPr lang="es-ES" dirty="0"/>
              <a:t>Legales</a:t>
            </a:r>
          </a:p>
          <a:p>
            <a:pPr lvl="1"/>
            <a:r>
              <a:rPr lang="es-ES" dirty="0"/>
              <a:t>Acción </a:t>
            </a:r>
            <a:r>
              <a:rPr lang="es-ES" dirty="0" err="1"/>
              <a:t>subrogatoria</a:t>
            </a:r>
            <a:endParaRPr lang="es-ES" dirty="0"/>
          </a:p>
          <a:p>
            <a:pPr lvl="1"/>
            <a:r>
              <a:rPr lang="es-ES" dirty="0"/>
              <a:t>Acción revocatoria o </a:t>
            </a:r>
            <a:r>
              <a:rPr lang="es-ES" dirty="0" err="1"/>
              <a:t>pauliana</a:t>
            </a:r>
            <a:endParaRPr lang="es-ES" dirty="0"/>
          </a:p>
          <a:p>
            <a:pPr lvl="1"/>
            <a:r>
              <a:rPr lang="es-ES" dirty="0"/>
              <a:t>Acción directa</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10334"/>
          </a:xfrm>
        </p:spPr>
        <p:txBody>
          <a:bodyPr>
            <a:normAutofit fontScale="90000"/>
          </a:bodyPr>
          <a:lstStyle/>
          <a:p>
            <a:pPr algn="ctr"/>
            <a:r>
              <a:rPr lang="es-ES" sz="3200" b="1" dirty="0"/>
              <a:t>LA PENA CONVENCIONAL</a:t>
            </a:r>
          </a:p>
        </p:txBody>
      </p:sp>
      <p:sp>
        <p:nvSpPr>
          <p:cNvPr id="3" name="2 Marcador de contenido"/>
          <p:cNvSpPr>
            <a:spLocks noGrp="1"/>
          </p:cNvSpPr>
          <p:nvPr>
            <p:ph idx="1"/>
          </p:nvPr>
        </p:nvSpPr>
        <p:spPr>
          <a:xfrm>
            <a:off x="457200" y="1214422"/>
            <a:ext cx="8229600" cy="5110178"/>
          </a:xfrm>
        </p:spPr>
        <p:txBody>
          <a:bodyPr>
            <a:normAutofit fontScale="70000" lnSpcReduction="20000"/>
          </a:bodyPr>
          <a:lstStyle/>
          <a:p>
            <a:r>
              <a:rPr lang="es-ES" dirty="0"/>
              <a:t>Concepto (arts. 1152-1155 C. c.)</a:t>
            </a:r>
          </a:p>
          <a:p>
            <a:r>
              <a:rPr lang="es-ES" dirty="0"/>
              <a:t>Modalidades</a:t>
            </a:r>
          </a:p>
          <a:p>
            <a:pPr lvl="1"/>
            <a:r>
              <a:rPr lang="es-ES" dirty="0"/>
              <a:t>Cumulativa (art. 1153, 2 C. c.)</a:t>
            </a:r>
          </a:p>
          <a:p>
            <a:pPr lvl="1"/>
            <a:r>
              <a:rPr lang="es-ES" dirty="0"/>
              <a:t>Sustitutiva (art. 1152, 1 C. c.)</a:t>
            </a:r>
          </a:p>
          <a:p>
            <a:pPr lvl="1"/>
            <a:r>
              <a:rPr lang="es-ES" dirty="0"/>
              <a:t>Facultativa (art. 1153, 1 C. c.)</a:t>
            </a:r>
          </a:p>
          <a:p>
            <a:r>
              <a:rPr lang="es-ES" dirty="0"/>
              <a:t>Funciones: coercitiva, punitiva y sustitutoria</a:t>
            </a:r>
          </a:p>
          <a:p>
            <a:r>
              <a:rPr lang="es-ES" dirty="0"/>
              <a:t>Forma</a:t>
            </a:r>
          </a:p>
          <a:p>
            <a:r>
              <a:rPr lang="es-ES" dirty="0"/>
              <a:t>Origen: convencional</a:t>
            </a:r>
          </a:p>
          <a:p>
            <a:r>
              <a:rPr lang="es-ES" dirty="0"/>
              <a:t>Régimen jurídico:</a:t>
            </a:r>
          </a:p>
          <a:p>
            <a:pPr lvl="1"/>
            <a:r>
              <a:rPr lang="es-ES" dirty="0"/>
              <a:t>Requisitos: </a:t>
            </a:r>
          </a:p>
          <a:p>
            <a:pPr lvl="2"/>
            <a:r>
              <a:rPr lang="es-ES" dirty="0"/>
              <a:t>Prestación accesoria (art. 1155 C. c.)</a:t>
            </a:r>
          </a:p>
          <a:p>
            <a:pPr lvl="2"/>
            <a:r>
              <a:rPr lang="es-ES" dirty="0"/>
              <a:t>Obligación principal patrimonial</a:t>
            </a:r>
          </a:p>
          <a:p>
            <a:pPr lvl="2"/>
            <a:r>
              <a:rPr lang="es-ES" dirty="0"/>
              <a:t>Prestación pecuniaria o de otra naturaleza</a:t>
            </a:r>
          </a:p>
          <a:p>
            <a:pPr lvl="1"/>
            <a:r>
              <a:rPr lang="es-ES" dirty="0"/>
              <a:t>Eficacia: </a:t>
            </a:r>
          </a:p>
          <a:p>
            <a:pPr lvl="2"/>
            <a:r>
              <a:rPr lang="es-ES" dirty="0"/>
              <a:t>Incumplimiento, cumplimiento parcial y moratoria</a:t>
            </a:r>
          </a:p>
          <a:p>
            <a:pPr lvl="2"/>
            <a:r>
              <a:rPr lang="es-ES" dirty="0"/>
              <a:t>Dolo o culpa del deudor (art. 1152.2. C. c.). ¿Caso fortuito? (art. 1105 C. c.)</a:t>
            </a:r>
          </a:p>
          <a:p>
            <a:pPr lvl="1"/>
            <a:r>
              <a:rPr lang="es-ES" dirty="0"/>
              <a:t>Moderación de la pena (art. 1154 C. c.)</a:t>
            </a:r>
          </a:p>
          <a:p>
            <a:pPr lvl="2"/>
            <a:r>
              <a:rPr lang="es-ES" dirty="0"/>
              <a:t>Cumplimiento parcial o irregular</a:t>
            </a:r>
          </a:p>
          <a:p>
            <a:pPr lvl="2"/>
            <a:r>
              <a:rPr lang="es-ES" dirty="0"/>
              <a:t>¿</a:t>
            </a:r>
            <a:r>
              <a:rPr lang="es-ES" dirty="0" err="1"/>
              <a:t>Imperatividad</a:t>
            </a:r>
            <a:r>
              <a:rPr lang="es-ES" dirty="0"/>
              <a:t> para el Juez?</a:t>
            </a:r>
          </a:p>
          <a:p>
            <a:pPr lvl="2"/>
            <a:r>
              <a:rPr lang="es-ES" dirty="0"/>
              <a:t>Reducción de la pena</a:t>
            </a:r>
          </a:p>
          <a:p>
            <a:pPr>
              <a:buNone/>
            </a:pPr>
            <a:endParaRPr lang="es-E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LAS ARRAS</a:t>
            </a:r>
          </a:p>
        </p:txBody>
      </p:sp>
      <p:sp>
        <p:nvSpPr>
          <p:cNvPr id="3" name="2 Marcador de contenido"/>
          <p:cNvSpPr>
            <a:spLocks noGrp="1"/>
          </p:cNvSpPr>
          <p:nvPr>
            <p:ph idx="1"/>
          </p:nvPr>
        </p:nvSpPr>
        <p:spPr/>
        <p:txBody>
          <a:bodyPr/>
          <a:lstStyle/>
          <a:p>
            <a:pPr algn="just"/>
            <a:r>
              <a:rPr lang="es-ES" dirty="0"/>
              <a:t>Concepto (art. 1454 C. c.)</a:t>
            </a:r>
          </a:p>
          <a:p>
            <a:pPr algn="just"/>
            <a:r>
              <a:rPr lang="es-ES" dirty="0"/>
              <a:t>Origen voluntario</a:t>
            </a:r>
          </a:p>
          <a:p>
            <a:pPr algn="just"/>
            <a:r>
              <a:rPr lang="es-ES" dirty="0"/>
              <a:t>Clases:</a:t>
            </a:r>
          </a:p>
          <a:p>
            <a:pPr lvl="1" algn="just"/>
            <a:r>
              <a:rPr lang="es-ES" dirty="0"/>
              <a:t>Confirmatorias</a:t>
            </a:r>
          </a:p>
          <a:p>
            <a:pPr lvl="1" algn="just"/>
            <a:r>
              <a:rPr lang="es-ES" dirty="0"/>
              <a:t>Penales</a:t>
            </a:r>
          </a:p>
          <a:p>
            <a:pPr lvl="1" algn="just"/>
            <a:r>
              <a:rPr lang="es-ES" dirty="0"/>
              <a:t>Penitenciales (art. 1454 C. c.): derecho de arrepentimiento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EL DERECHO DE RETENCIÓN</a:t>
            </a:r>
          </a:p>
        </p:txBody>
      </p:sp>
      <p:sp>
        <p:nvSpPr>
          <p:cNvPr id="3" name="2 Marcador de contenido"/>
          <p:cNvSpPr>
            <a:spLocks noGrp="1"/>
          </p:cNvSpPr>
          <p:nvPr>
            <p:ph idx="1"/>
          </p:nvPr>
        </p:nvSpPr>
        <p:spPr/>
        <p:txBody>
          <a:bodyPr>
            <a:normAutofit lnSpcReduction="10000"/>
          </a:bodyPr>
          <a:lstStyle/>
          <a:p>
            <a:pPr algn="just"/>
            <a:r>
              <a:rPr lang="es-ES" dirty="0"/>
              <a:t>Concepto: no es una garantía patrimonial</a:t>
            </a:r>
          </a:p>
          <a:p>
            <a:pPr algn="just"/>
            <a:r>
              <a:rPr lang="es-ES" dirty="0"/>
              <a:t>Origen legal (art. 453, 1600, 1730 y 1780 C. c.)</a:t>
            </a:r>
          </a:p>
          <a:p>
            <a:pPr algn="just"/>
            <a:r>
              <a:rPr lang="es-ES" dirty="0"/>
              <a:t>Eficacia</a:t>
            </a:r>
          </a:p>
          <a:p>
            <a:pPr lvl="1" algn="just"/>
            <a:r>
              <a:rPr lang="es-ES" dirty="0"/>
              <a:t>Facultad del acreedor</a:t>
            </a:r>
          </a:p>
          <a:p>
            <a:pPr lvl="1" algn="just"/>
            <a:r>
              <a:rPr lang="es-ES" dirty="0"/>
              <a:t>Excepción de eficacia real: oponible </a:t>
            </a:r>
            <a:r>
              <a:rPr lang="es-ES" i="1" dirty="0" err="1"/>
              <a:t>erga</a:t>
            </a:r>
            <a:r>
              <a:rPr lang="es-ES" i="1" dirty="0"/>
              <a:t> </a:t>
            </a:r>
            <a:r>
              <a:rPr lang="es-ES" i="1" dirty="0" err="1"/>
              <a:t>omnes</a:t>
            </a:r>
            <a:endParaRPr lang="es-ES" i="1" dirty="0"/>
          </a:p>
          <a:p>
            <a:pPr lvl="1" algn="just"/>
            <a:r>
              <a:rPr lang="es-ES" dirty="0"/>
              <a:t>No tiene facultad de realización; solo de conservación.</a:t>
            </a:r>
          </a:p>
          <a:p>
            <a:pPr algn="just"/>
            <a:r>
              <a:rPr lang="es-ES" dirty="0"/>
              <a:t>Elementos:</a:t>
            </a:r>
          </a:p>
          <a:p>
            <a:pPr lvl="1" algn="just"/>
            <a:r>
              <a:rPr lang="es-ES" dirty="0"/>
              <a:t>Crédito cierto</a:t>
            </a:r>
          </a:p>
          <a:p>
            <a:pPr lvl="1" algn="just"/>
            <a:r>
              <a:rPr lang="es-ES" dirty="0"/>
              <a:t>Posesión lícita del bien</a:t>
            </a:r>
          </a:p>
          <a:p>
            <a:pPr lvl="1" algn="just"/>
            <a:r>
              <a:rPr lang="es-ES" dirty="0"/>
              <a:t>Falta del título</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92500" lnSpcReduction="20000"/>
          </a:bodyPr>
          <a:lstStyle/>
          <a:p>
            <a:pPr algn="just"/>
            <a:r>
              <a:rPr lang="es-ES" dirty="0"/>
              <a:t>     Doña Jimena compra una vivienda a Don Francisco y se compromete a pagar su precio a plazos. En el contrato se incluye una c0ndición resolutoria explícita, conforme a lo previsto por el artículo 1504 C. c.: “</a:t>
            </a:r>
            <a:r>
              <a:rPr lang="es-ES" i="1" dirty="0"/>
              <a:t>La falta de pago del precio en el tiempo acordado conllevará la resolución de pleno derecho del contrato, aunque el comprador podrá pagar, aún después de expirado el término, ínterin no haya sido requerido judicialmente o por acta notarial. Hecho el requerimiento, el Juez no podrá concederle nuevo término</a:t>
            </a:r>
            <a:r>
              <a:rPr lang="es-ES" dirty="0"/>
              <a:t>”.</a:t>
            </a:r>
          </a:p>
          <a:p>
            <a:pPr lvl="1" algn="just"/>
            <a:r>
              <a:rPr lang="es-ES" dirty="0"/>
              <a:t>PREGUNTA:</a:t>
            </a:r>
          </a:p>
          <a:p>
            <a:pPr lvl="1" algn="just"/>
            <a:r>
              <a:rPr lang="es-ES" dirty="0"/>
              <a:t>Ante el impago de Jimena del precio aplazado, ¿qué puede hacer Don Francisco a la luz de la cláusula incorpora en su contrato? ¿Qué efectos tiene?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81772"/>
          </a:xfrm>
        </p:spPr>
        <p:txBody>
          <a:bodyPr>
            <a:normAutofit fontScale="90000"/>
          </a:bodyPr>
          <a:lstStyle/>
          <a:p>
            <a:pPr algn="ctr"/>
            <a:r>
              <a:rPr lang="es-ES" sz="3600" b="1" dirty="0"/>
              <a:t>CASO PRÁCTICO</a:t>
            </a:r>
          </a:p>
        </p:txBody>
      </p:sp>
      <p:sp>
        <p:nvSpPr>
          <p:cNvPr id="3" name="2 Marcador de contenido"/>
          <p:cNvSpPr>
            <a:spLocks noGrp="1"/>
          </p:cNvSpPr>
          <p:nvPr>
            <p:ph idx="1"/>
          </p:nvPr>
        </p:nvSpPr>
        <p:spPr>
          <a:xfrm>
            <a:off x="457200" y="1285860"/>
            <a:ext cx="8229600" cy="5038740"/>
          </a:xfrm>
        </p:spPr>
        <p:txBody>
          <a:bodyPr>
            <a:normAutofit fontScale="85000" lnSpcReduction="20000"/>
          </a:bodyPr>
          <a:lstStyle/>
          <a:p>
            <a:pPr algn="just"/>
            <a:r>
              <a:rPr lang="es-ES" dirty="0"/>
              <a:t>    El Fútbol Club Barcelona </a:t>
            </a:r>
            <a:r>
              <a:rPr lang="es-ES" dirty="0" err="1"/>
              <a:t>precontrata</a:t>
            </a:r>
            <a:r>
              <a:rPr lang="es-ES" dirty="0"/>
              <a:t> a Carlos Miguel, menor de edad (representado por sus padres) con el ánimo de vincularle por diez temporadas. Una vez alcanzada su mayoría de edad debe celebrar el correspondiente contrato de trabajo. Si no lo hace, queda obligado a pagar 3.000.000 € en concepto de cláusula penal. El jugador, al llegar a la mayoría de edad, firma un contrato con el Real Club Deportivo Español, razón por la cual la entidad deportiva con la que estaba vinculado mediante un precontrato le reclama en concepto de pena convencional tres millones de euros.</a:t>
            </a:r>
          </a:p>
          <a:p>
            <a:pPr algn="just"/>
            <a:r>
              <a:rPr lang="es-ES" dirty="0"/>
              <a:t>PREGUNTAS:</a:t>
            </a:r>
          </a:p>
          <a:p>
            <a:pPr algn="just"/>
            <a:r>
              <a:rPr lang="es-ES" dirty="0"/>
              <a:t>1. Carlos Miguel reclama la nulidad de la cláusula penal por ser menor de edad cuando se celebró el contrato, ¿puede tener razón?</a:t>
            </a:r>
          </a:p>
          <a:p>
            <a:pPr algn="just"/>
            <a:r>
              <a:rPr lang="es-ES" dirty="0"/>
              <a:t>2. ¿El Fútbol Club Barcelona puede solicitar algún tipo de indemnización por incumplimiento de contrato, además de lo dispuesto en concepto de cláusula penal?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81772"/>
          </a:xfrm>
        </p:spPr>
        <p:txBody>
          <a:bodyPr>
            <a:normAutofit fontScale="90000"/>
          </a:bodyPr>
          <a:lstStyle/>
          <a:p>
            <a:pPr algn="ctr"/>
            <a:r>
              <a:rPr lang="es-ES" sz="3600" b="1" dirty="0"/>
              <a:t>CASO PRÁCTICO</a:t>
            </a:r>
          </a:p>
        </p:txBody>
      </p:sp>
      <p:sp>
        <p:nvSpPr>
          <p:cNvPr id="3" name="2 Marcador de contenido"/>
          <p:cNvSpPr>
            <a:spLocks noGrp="1"/>
          </p:cNvSpPr>
          <p:nvPr>
            <p:ph idx="1"/>
          </p:nvPr>
        </p:nvSpPr>
        <p:spPr>
          <a:xfrm>
            <a:off x="457200" y="1285860"/>
            <a:ext cx="8229600" cy="5038740"/>
          </a:xfrm>
        </p:spPr>
        <p:txBody>
          <a:bodyPr>
            <a:normAutofit fontScale="92500" lnSpcReduction="10000"/>
          </a:bodyPr>
          <a:lstStyle/>
          <a:p>
            <a:pPr marL="274320" lvl="1" indent="-274320" algn="just">
              <a:buClr>
                <a:schemeClr val="accent3"/>
              </a:buClr>
              <a:buSzPct val="95000"/>
            </a:pPr>
            <a:r>
              <a:rPr lang="es-ES" dirty="0"/>
              <a:t>    Una comunidad de propietarios firma un contrato de mantenimiento de ascensores con ZARDOYA OTIS S.A., que le compromete a estar vinculados durante diez años. En esta contrato se incluye una cláusula penal que consistía en que la comunidad debía abonar un 50% de la facturación pendiente si resolvía el contrato unilateralmente antes del plazo acordado.</a:t>
            </a:r>
          </a:p>
          <a:p>
            <a:pPr marL="274320" lvl="1" indent="-274320" algn="just">
              <a:buClr>
                <a:schemeClr val="accent3"/>
              </a:buClr>
              <a:buSzPct val="95000"/>
            </a:pPr>
            <a:r>
              <a:rPr lang="es-ES" dirty="0"/>
              <a:t>    Una vez transcurrido un año, la comunidad de propietarios resuelve unilateralmente. Ante esta situación, la empresa reclama la aplicación de la cláusula en concepto de indemnización. </a:t>
            </a:r>
          </a:p>
          <a:p>
            <a:pPr algn="just"/>
            <a:r>
              <a:rPr lang="es-ES" dirty="0"/>
              <a:t>PREGUNTAS:</a:t>
            </a:r>
          </a:p>
          <a:p>
            <a:pPr algn="just"/>
            <a:r>
              <a:rPr lang="es-ES" dirty="0"/>
              <a:t>1. ¿La cláusula penal valora los daños que sufre la empresa?</a:t>
            </a:r>
          </a:p>
          <a:p>
            <a:pPr algn="just"/>
            <a:r>
              <a:rPr lang="es-ES" dirty="0"/>
              <a:t>2. ¿Cabe una moderación en su aplicación por parte del juez conforme a lo dispuesto por el artículo 1154 C. c.? </a:t>
            </a:r>
          </a:p>
          <a:p>
            <a:pPr algn="just"/>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400" b="1" dirty="0"/>
              <a:t>LA OBLIGACIÓN</a:t>
            </a:r>
            <a:br>
              <a:rPr lang="es-ES" sz="2800" b="1" dirty="0"/>
            </a:br>
            <a:endParaRPr lang="es-ES" sz="2800" b="1" dirty="0"/>
          </a:p>
        </p:txBody>
      </p:sp>
      <p:sp>
        <p:nvSpPr>
          <p:cNvPr id="3" name="2 Marcador de contenido"/>
          <p:cNvSpPr>
            <a:spLocks noGrp="1"/>
          </p:cNvSpPr>
          <p:nvPr>
            <p:ph idx="1"/>
          </p:nvPr>
        </p:nvSpPr>
        <p:spPr>
          <a:xfrm>
            <a:off x="457200" y="1643050"/>
            <a:ext cx="8229600" cy="4681550"/>
          </a:xfrm>
        </p:spPr>
        <p:txBody>
          <a:bodyPr>
            <a:normAutofit fontScale="77500" lnSpcReduction="20000"/>
          </a:bodyPr>
          <a:lstStyle/>
          <a:p>
            <a:pPr algn="just"/>
            <a:r>
              <a:rPr lang="es-ES" sz="2800" dirty="0"/>
              <a:t>El Derecho de obligaciones: Libro IV Código Civil</a:t>
            </a:r>
          </a:p>
          <a:p>
            <a:pPr algn="just"/>
            <a:r>
              <a:rPr lang="es-ES" sz="2800" dirty="0"/>
              <a:t>Concepto </a:t>
            </a:r>
          </a:p>
          <a:p>
            <a:pPr lvl="1" algn="just"/>
            <a:r>
              <a:rPr lang="es-ES" sz="2800" dirty="0"/>
              <a:t>Derecho personal: derecho de crédito. Derecho subjetivo </a:t>
            </a:r>
          </a:p>
          <a:p>
            <a:pPr lvl="1" algn="just"/>
            <a:r>
              <a:rPr lang="es-ES" sz="2800" dirty="0"/>
              <a:t>Relación jurídico-obligatoria</a:t>
            </a:r>
          </a:p>
          <a:p>
            <a:pPr lvl="1" algn="just"/>
            <a:r>
              <a:rPr lang="es-ES" sz="2800" dirty="0"/>
              <a:t>¿La patrimonialidad de la obligación?</a:t>
            </a:r>
          </a:p>
          <a:p>
            <a:pPr algn="just"/>
            <a:r>
              <a:rPr lang="es-ES" sz="2800" dirty="0"/>
              <a:t>Estructura</a:t>
            </a:r>
          </a:p>
          <a:p>
            <a:pPr lvl="1" algn="just"/>
            <a:r>
              <a:rPr lang="es-ES" sz="2800" dirty="0"/>
              <a:t>Débito: deuda (art. 1088 C. c.)</a:t>
            </a:r>
          </a:p>
          <a:p>
            <a:pPr lvl="1" algn="just"/>
            <a:r>
              <a:rPr lang="es-ES" sz="2800" dirty="0"/>
              <a:t>Responsabilidad civil (art. 1911 C. c.)</a:t>
            </a:r>
          </a:p>
          <a:p>
            <a:pPr algn="just"/>
            <a:r>
              <a:rPr lang="es-ES" sz="2800" dirty="0"/>
              <a:t>Deudas sin responsabilidad=obligaciones naturales [por ej., deudas de juego (art. 1798 C. c.) o deudas prescritas].</a:t>
            </a:r>
          </a:p>
          <a:p>
            <a:pPr algn="just"/>
            <a:r>
              <a:rPr lang="es-ES" sz="2800" dirty="0"/>
              <a:t>Responsabilidad sin deuda=fianza (art. 1822 C. </a:t>
            </a:r>
            <a:r>
              <a:rPr lang="es-ES" sz="2800"/>
              <a:t>c.) y </a:t>
            </a:r>
            <a:r>
              <a:rPr lang="es-ES" sz="2800" dirty="0"/>
              <a:t>garantías prestadas por terceros</a:t>
            </a:r>
          </a:p>
          <a:p>
            <a:pPr algn="just"/>
            <a:r>
              <a:rPr lang="es-ES" sz="2800" dirty="0"/>
              <a:t>Deudas con responsabilidad limitada (por ej. La hipoteca limitada).</a:t>
            </a:r>
          </a:p>
          <a:p>
            <a:endParaRPr lang="es-ES" sz="2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81772"/>
          </a:xfrm>
        </p:spPr>
        <p:txBody>
          <a:bodyPr>
            <a:normAutofit fontScale="90000"/>
          </a:bodyPr>
          <a:lstStyle/>
          <a:p>
            <a:pPr algn="ctr"/>
            <a:r>
              <a:rPr lang="es-ES" sz="3600" b="1" dirty="0"/>
              <a:t>CASO PRÁCTICO</a:t>
            </a:r>
          </a:p>
        </p:txBody>
      </p:sp>
      <p:sp>
        <p:nvSpPr>
          <p:cNvPr id="3" name="2 Marcador de contenido"/>
          <p:cNvSpPr>
            <a:spLocks noGrp="1"/>
          </p:cNvSpPr>
          <p:nvPr>
            <p:ph idx="1"/>
          </p:nvPr>
        </p:nvSpPr>
        <p:spPr>
          <a:xfrm>
            <a:off x="457200" y="1285860"/>
            <a:ext cx="8229600" cy="5038740"/>
          </a:xfrm>
        </p:spPr>
        <p:txBody>
          <a:bodyPr>
            <a:normAutofit/>
          </a:bodyPr>
          <a:lstStyle/>
          <a:p>
            <a:pPr marL="274320" lvl="1" indent="-274320" algn="just">
              <a:buClr>
                <a:schemeClr val="accent3"/>
              </a:buClr>
              <a:buSzPct val="95000"/>
            </a:pPr>
            <a:r>
              <a:rPr lang="es-ES" dirty="0"/>
              <a:t>    Juan quiere comprar una vivienda a la promotora URBIS S. A. El día 30 de octubre de 2014, Juan entrega 4.000 € en concepto de arras penitenciales a la promotora y se emplazan a celebrar el contrato el 1 de diciembre de 2014. Llegada la fecha, Juan no se presenta. El 1 de febrero reclama a la promotora los 4.000 € abonados porque consideraba que representaban una señal del contrato y este no se ha celebrado.</a:t>
            </a:r>
          </a:p>
          <a:p>
            <a:pPr algn="just"/>
            <a:r>
              <a:rPr lang="es-ES" dirty="0"/>
              <a:t>PREGUNTA:</a:t>
            </a:r>
          </a:p>
          <a:p>
            <a:pPr algn="just"/>
            <a:r>
              <a:rPr lang="es-ES" dirty="0"/>
              <a:t>1. Conforme a lo previsto por el artículo 1454 C. c., ¿Juan puede recuperar la cantidad entregada? Razone su respuesta </a:t>
            </a:r>
          </a:p>
          <a:p>
            <a:pPr algn="just"/>
            <a:endParaRPr lang="es-E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ACCIÓN SUBROGATORIA</a:t>
            </a:r>
          </a:p>
        </p:txBody>
      </p:sp>
      <p:sp>
        <p:nvSpPr>
          <p:cNvPr id="3" name="2 Marcador de contenido"/>
          <p:cNvSpPr>
            <a:spLocks noGrp="1"/>
          </p:cNvSpPr>
          <p:nvPr>
            <p:ph idx="1"/>
          </p:nvPr>
        </p:nvSpPr>
        <p:spPr/>
        <p:txBody>
          <a:bodyPr>
            <a:normAutofit/>
          </a:bodyPr>
          <a:lstStyle/>
          <a:p>
            <a:r>
              <a:rPr lang="es-ES" dirty="0"/>
              <a:t>Concepto (art. 1111.1. C. c.)</a:t>
            </a:r>
          </a:p>
          <a:p>
            <a:r>
              <a:rPr lang="es-ES" dirty="0"/>
              <a:t>Naturaleza jurídica:</a:t>
            </a:r>
          </a:p>
          <a:p>
            <a:pPr lvl="1"/>
            <a:r>
              <a:rPr lang="es-ES" dirty="0"/>
              <a:t>Ejecutiva o conservativa</a:t>
            </a:r>
          </a:p>
          <a:p>
            <a:r>
              <a:rPr lang="es-ES" dirty="0"/>
              <a:t>Sujetos: activo y pasivo</a:t>
            </a:r>
          </a:p>
          <a:p>
            <a:r>
              <a:rPr lang="es-ES" dirty="0"/>
              <a:t>Objeto: regla general y excepciones (art. 1111 C. c.)</a:t>
            </a:r>
          </a:p>
          <a:p>
            <a:r>
              <a:rPr lang="es-ES" dirty="0"/>
              <a:t>Presupuestos: insolvencia del deudor</a:t>
            </a:r>
          </a:p>
          <a:p>
            <a:r>
              <a:rPr lang="es-ES" dirty="0"/>
              <a:t>Efectos:</a:t>
            </a:r>
          </a:p>
          <a:p>
            <a:pPr lvl="1"/>
            <a:r>
              <a:rPr lang="es-ES" dirty="0"/>
              <a:t>No subroga a los acreedores en el derecho</a:t>
            </a:r>
          </a:p>
          <a:p>
            <a:pPr lvl="1"/>
            <a:r>
              <a:rPr lang="es-ES" dirty="0"/>
              <a:t>¿Beneficia a los acreedores que no la han ejercitado?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ACCIÓN DIRECTA</a:t>
            </a:r>
          </a:p>
        </p:txBody>
      </p:sp>
      <p:sp>
        <p:nvSpPr>
          <p:cNvPr id="3" name="2 Marcador de contenido"/>
          <p:cNvSpPr>
            <a:spLocks noGrp="1"/>
          </p:cNvSpPr>
          <p:nvPr>
            <p:ph idx="1"/>
          </p:nvPr>
        </p:nvSpPr>
        <p:spPr/>
        <p:txBody>
          <a:bodyPr/>
          <a:lstStyle/>
          <a:p>
            <a:r>
              <a:rPr lang="es-ES" dirty="0"/>
              <a:t>Concepto</a:t>
            </a:r>
          </a:p>
          <a:p>
            <a:r>
              <a:rPr lang="es-ES" dirty="0"/>
              <a:t>Sujeto activo/sujeto pasivo</a:t>
            </a:r>
          </a:p>
          <a:p>
            <a:r>
              <a:rPr lang="es-ES"/>
              <a:t>Efectos</a:t>
            </a:r>
            <a:endParaRPr lang="es-ES" dirty="0"/>
          </a:p>
          <a:p>
            <a:r>
              <a:rPr lang="es-ES" dirty="0"/>
              <a:t>Supuestos (arts. 1552, 1560, 1597 y 1722 C. c.)</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36680"/>
          </a:xfrm>
        </p:spPr>
        <p:txBody>
          <a:bodyPr>
            <a:normAutofit/>
          </a:bodyPr>
          <a:lstStyle/>
          <a:p>
            <a:pPr algn="ctr"/>
            <a:r>
              <a:rPr lang="es-ES" sz="3200" b="1" dirty="0"/>
              <a:t>ACCIÓN REVOCATORIA O PAULIANA</a:t>
            </a:r>
          </a:p>
        </p:txBody>
      </p:sp>
      <p:sp>
        <p:nvSpPr>
          <p:cNvPr id="3" name="2 Marcador de contenido"/>
          <p:cNvSpPr>
            <a:spLocks noGrp="1"/>
          </p:cNvSpPr>
          <p:nvPr>
            <p:ph idx="1"/>
          </p:nvPr>
        </p:nvSpPr>
        <p:spPr>
          <a:xfrm>
            <a:off x="457200" y="1340768"/>
            <a:ext cx="8229600" cy="4983832"/>
          </a:xfrm>
        </p:spPr>
        <p:txBody>
          <a:bodyPr>
            <a:normAutofit fontScale="77500" lnSpcReduction="20000"/>
          </a:bodyPr>
          <a:lstStyle/>
          <a:p>
            <a:r>
              <a:rPr lang="es-ES" dirty="0"/>
              <a:t>Concepto (art. 1111.2º, 1291, 1292, </a:t>
            </a:r>
            <a:r>
              <a:rPr lang="es-ES" dirty="0" err="1"/>
              <a:t>etc</a:t>
            </a:r>
            <a:r>
              <a:rPr lang="es-ES" dirty="0"/>
              <a:t> C. c.)</a:t>
            </a:r>
          </a:p>
          <a:p>
            <a:r>
              <a:rPr lang="es-ES" dirty="0"/>
              <a:t>Naturaleza jurídica</a:t>
            </a:r>
          </a:p>
          <a:p>
            <a:pPr lvl="1"/>
            <a:r>
              <a:rPr lang="es-ES" dirty="0"/>
              <a:t>Carácter subsidiario (art.. 1294 C. c.)</a:t>
            </a:r>
          </a:p>
          <a:p>
            <a:pPr lvl="1"/>
            <a:r>
              <a:rPr lang="es-ES" dirty="0"/>
              <a:t>¿Real o personal?</a:t>
            </a:r>
          </a:p>
          <a:p>
            <a:pPr lvl="1"/>
            <a:r>
              <a:rPr lang="es-ES" dirty="0"/>
              <a:t>¿Función ejecutiva o conservativa?</a:t>
            </a:r>
          </a:p>
          <a:p>
            <a:r>
              <a:rPr lang="es-ES" dirty="0"/>
              <a:t>Sujetos: legitimación activa y pasiva</a:t>
            </a:r>
          </a:p>
          <a:p>
            <a:r>
              <a:rPr lang="es-ES" dirty="0"/>
              <a:t>Objeto (art. 1111, 1291 y 1297 C. c.)</a:t>
            </a:r>
          </a:p>
          <a:p>
            <a:pPr lvl="1"/>
            <a:r>
              <a:rPr lang="es-ES" dirty="0"/>
              <a:t>Enajenaciones fraudulentas: gratuitas u onerosas (art. 1297 y 643 C. c.)</a:t>
            </a:r>
          </a:p>
          <a:p>
            <a:pPr lvl="1"/>
            <a:r>
              <a:rPr lang="es-ES" dirty="0"/>
              <a:t>Pagos fraudulentos (art. 1292 C. c.)</a:t>
            </a:r>
          </a:p>
          <a:p>
            <a:r>
              <a:rPr lang="es-ES" dirty="0"/>
              <a:t>Presupuestos: insolvencia y fraude (presunciones: art. 643 y 1297 C. c.)</a:t>
            </a:r>
          </a:p>
          <a:p>
            <a:r>
              <a:rPr lang="es-ES" dirty="0"/>
              <a:t>Plazo (art. 1299 C. c.)</a:t>
            </a:r>
          </a:p>
          <a:p>
            <a:r>
              <a:rPr lang="es-ES" dirty="0"/>
              <a:t>Efectos:</a:t>
            </a:r>
          </a:p>
          <a:p>
            <a:pPr lvl="1"/>
            <a:r>
              <a:rPr lang="es-ES" dirty="0"/>
              <a:t>Ineficacia (art. 1295 C. c.)</a:t>
            </a:r>
          </a:p>
          <a:p>
            <a:pPr lvl="1"/>
            <a:r>
              <a:rPr lang="es-ES" dirty="0"/>
              <a:t>Alcance a terceros (art. 1295.2. C. c.)</a:t>
            </a:r>
          </a:p>
          <a:p>
            <a:pPr lvl="1"/>
            <a:r>
              <a:rPr lang="es-ES" dirty="0"/>
              <a:t>Cesación: pago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Subtítulo"/>
          <p:cNvSpPr>
            <a:spLocks noGrp="1"/>
          </p:cNvSpPr>
          <p:nvPr>
            <p:ph type="subTitle" idx="1"/>
          </p:nvPr>
        </p:nvSpPr>
        <p:spPr>
          <a:xfrm>
            <a:off x="1285875" y="3071813"/>
            <a:ext cx="6486525" cy="2566987"/>
          </a:xfrm>
        </p:spPr>
        <p:txBody>
          <a:bodyPr/>
          <a:lstStyle/>
          <a:p>
            <a:pPr eaLnBrk="1" hangingPunct="1"/>
            <a:r>
              <a:rPr lang="es-ES" sz="2800" b="1" dirty="0"/>
              <a:t>LA CONCURRENCIA DE ACREEDORES Y LA INSUFICIENCIA DEL PATRIMINIO DEL DEUDOR</a:t>
            </a:r>
          </a:p>
        </p:txBody>
      </p:sp>
      <p:sp>
        <p:nvSpPr>
          <p:cNvPr id="6147" name="1 Título"/>
          <p:cNvSpPr>
            <a:spLocks noGrp="1"/>
          </p:cNvSpPr>
          <p:nvPr>
            <p:ph type="ctrTitle"/>
          </p:nvPr>
        </p:nvSpPr>
        <p:spPr>
          <a:xfrm>
            <a:off x="714375" y="1143000"/>
            <a:ext cx="7743825" cy="1928813"/>
          </a:xfrm>
        </p:spPr>
        <p:txBody>
          <a:bodyPr/>
          <a:lstStyle/>
          <a:p>
            <a:pPr eaLnBrk="1" hangingPunct="1"/>
            <a:r>
              <a:rPr lang="es-ES" sz="3200" dirty="0"/>
              <a:t>TEMA</a:t>
            </a:r>
            <a:r>
              <a:rPr lang="es-ES" sz="3200" b="1" dirty="0"/>
              <a:t> 8</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RESPONSABILIDAD PATRIMONIAL</a:t>
            </a:r>
          </a:p>
        </p:txBody>
      </p:sp>
      <p:sp>
        <p:nvSpPr>
          <p:cNvPr id="3" name="2 Marcador de contenido"/>
          <p:cNvSpPr>
            <a:spLocks noGrp="1"/>
          </p:cNvSpPr>
          <p:nvPr>
            <p:ph idx="1"/>
          </p:nvPr>
        </p:nvSpPr>
        <p:spPr/>
        <p:txBody>
          <a:bodyPr>
            <a:normAutofit fontScale="92500" lnSpcReduction="20000"/>
          </a:bodyPr>
          <a:lstStyle/>
          <a:p>
            <a:r>
              <a:rPr lang="es-ES" dirty="0"/>
              <a:t>Principio de responsabilidad patrimonial universal (art. 1911 C. c.)</a:t>
            </a:r>
          </a:p>
          <a:p>
            <a:r>
              <a:rPr lang="es-ES" dirty="0"/>
              <a:t>Concurrencia de acreedores</a:t>
            </a:r>
          </a:p>
          <a:p>
            <a:pPr lvl="1"/>
            <a:r>
              <a:rPr lang="es-ES" dirty="0"/>
              <a:t>Principio de igualdad: </a:t>
            </a:r>
            <a:r>
              <a:rPr lang="es-ES" i="1" dirty="0" err="1"/>
              <a:t>pars</a:t>
            </a:r>
            <a:r>
              <a:rPr lang="es-ES" i="1" dirty="0"/>
              <a:t> </a:t>
            </a:r>
            <a:r>
              <a:rPr lang="es-ES" i="1" dirty="0" err="1"/>
              <a:t>condicio</a:t>
            </a:r>
            <a:r>
              <a:rPr lang="es-ES" i="1" dirty="0"/>
              <a:t> </a:t>
            </a:r>
            <a:r>
              <a:rPr lang="es-ES" i="1" dirty="0" err="1"/>
              <a:t>creditorul</a:t>
            </a:r>
            <a:endParaRPr lang="es-ES" i="1" dirty="0"/>
          </a:p>
          <a:p>
            <a:pPr lvl="1"/>
            <a:r>
              <a:rPr lang="es-ES" dirty="0"/>
              <a:t>Privilegios:</a:t>
            </a:r>
          </a:p>
          <a:p>
            <a:pPr lvl="2"/>
            <a:r>
              <a:rPr lang="es-ES" dirty="0"/>
              <a:t>Características</a:t>
            </a:r>
          </a:p>
          <a:p>
            <a:pPr lvl="3"/>
            <a:r>
              <a:rPr lang="es-ES" dirty="0" err="1"/>
              <a:t>Accesoriedad</a:t>
            </a:r>
            <a:r>
              <a:rPr lang="es-ES" dirty="0"/>
              <a:t> (art. 1528  C. c.)</a:t>
            </a:r>
          </a:p>
          <a:p>
            <a:pPr lvl="3"/>
            <a:r>
              <a:rPr lang="es-ES" dirty="0"/>
              <a:t>Legales y excepcionales</a:t>
            </a:r>
          </a:p>
          <a:p>
            <a:pPr lvl="2"/>
            <a:r>
              <a:rPr lang="es-ES" dirty="0"/>
              <a:t>Clases</a:t>
            </a:r>
          </a:p>
          <a:p>
            <a:pPr lvl="3"/>
            <a:r>
              <a:rPr lang="es-ES" dirty="0"/>
              <a:t>Mobiliarios (art. 1922 C. c.)</a:t>
            </a:r>
          </a:p>
          <a:p>
            <a:pPr lvl="3"/>
            <a:r>
              <a:rPr lang="es-ES" dirty="0"/>
              <a:t>Inmobiliarios (art. 1923 C. c.)</a:t>
            </a:r>
          </a:p>
          <a:p>
            <a:pPr lvl="3"/>
            <a:r>
              <a:rPr lang="es-ES" dirty="0"/>
              <a:t>Generales (art. 1924 C. c.)</a:t>
            </a:r>
          </a:p>
          <a:p>
            <a:r>
              <a:rPr lang="es-ES" dirty="0"/>
              <a:t>Concurso de acreedores: Ley Concursal</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lstStyle/>
          <a:p>
            <a:pPr algn="just"/>
            <a:r>
              <a:rPr lang="es-ES" dirty="0"/>
              <a:t>    Roberto debe 10.000 euros a Andrea. A su vez, Carlos debe 20.000 euros a Roberto. </a:t>
            </a:r>
          </a:p>
          <a:p>
            <a:pPr algn="just"/>
            <a:r>
              <a:rPr lang="es-ES" dirty="0"/>
              <a:t>   Roberto  no paga su deuda a Andrea porque carece de liquidez, pero tampoco reclama su crédito a Carlos. ¿Qué acción podría ejercitar Alberto para que Carlos pagara lo que debe a Roberto? ¿Qué efectos tendría? Razone su respuesta</a:t>
            </a:r>
          </a:p>
          <a:p>
            <a:endParaRPr lang="es-E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PREGUNTAS</a:t>
            </a:r>
          </a:p>
        </p:txBody>
      </p:sp>
      <p:sp>
        <p:nvSpPr>
          <p:cNvPr id="3" name="2 Marcador de contenido"/>
          <p:cNvSpPr>
            <a:spLocks noGrp="1"/>
          </p:cNvSpPr>
          <p:nvPr>
            <p:ph idx="1"/>
          </p:nvPr>
        </p:nvSpPr>
        <p:spPr/>
        <p:txBody>
          <a:bodyPr/>
          <a:lstStyle/>
          <a:p>
            <a:pPr algn="just"/>
            <a:r>
              <a:rPr lang="es-ES" dirty="0"/>
              <a:t>1. ¿Qué diferencias existen entre la acción </a:t>
            </a:r>
            <a:r>
              <a:rPr lang="es-ES" dirty="0" err="1"/>
              <a:t>subrogatoria</a:t>
            </a:r>
            <a:r>
              <a:rPr lang="es-ES" dirty="0"/>
              <a:t> y la acción directa?</a:t>
            </a:r>
          </a:p>
          <a:p>
            <a:pPr algn="just"/>
            <a:r>
              <a:rPr lang="es-ES" dirty="0"/>
              <a:t>2. Ante una declaración de concurso de acreedores, ¿qué efectos podría tener una acción revocatoria o </a:t>
            </a:r>
            <a:r>
              <a:rPr lang="es-ES" dirty="0" err="1"/>
              <a:t>pauliana</a:t>
            </a:r>
            <a:r>
              <a:rPr lang="es-ES" dirty="0"/>
              <a:t> respecto de los actos/contratos realizados por el deudor? ¿Qué actos/contratos podrían ser revocados? ¿Alcanzaría a terceros?</a:t>
            </a:r>
          </a:p>
          <a:p>
            <a:endParaRPr lang="es-E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70000" lnSpcReduction="20000"/>
          </a:bodyPr>
          <a:lstStyle/>
          <a:p>
            <a:pPr algn="just"/>
            <a:r>
              <a:rPr lang="es-ES" dirty="0"/>
              <a:t>   Luisa obtiene 150.000 € en concepto de préstamo concedido por el Banco Santander; préstamo que ha de devolver en los próximos 25 años.  Para obtener esta cantidad necesita hipotecar la vivienda que ha comprado con la cantidad prestada. Transcurridos los cinco primeros años, Luisa deja de pagar  lo que le corresponde porque resulta insolvente. El Banco Santander procede a anticipar el vencimiento de la deuda y a la correspondiente ejecución hipotecaria.</a:t>
            </a:r>
          </a:p>
          <a:p>
            <a:pPr algn="just"/>
            <a:r>
              <a:rPr lang="es-ES" dirty="0"/>
              <a:t>PREGUNTAS:</a:t>
            </a:r>
          </a:p>
          <a:p>
            <a:pPr algn="just"/>
            <a:r>
              <a:rPr lang="es-ES" dirty="0"/>
              <a:t>1.¿Qué supone para Luisa una anticipación del vencimiento de la deuda? ¿Qué efectos tiene?</a:t>
            </a:r>
          </a:p>
          <a:p>
            <a:pPr algn="just"/>
            <a:r>
              <a:rPr lang="es-ES" dirty="0"/>
              <a:t>2. Al ejecutar la hipoteca (embargar y subastar el piso), el Banco Santander obtiene 100.000 €, pero la cantidad adeudada por Luisa es de 130.000 €. ¿Se extingue la deuda? Razone su respuesta</a:t>
            </a:r>
          </a:p>
          <a:p>
            <a:pPr algn="just"/>
            <a:r>
              <a:rPr lang="es-ES" dirty="0"/>
              <a:t>3. Como Luisa tiene otras deudas pendiente con otro acreedores, estos pretenden cobrarlas  sobre la cantidad obtenida mediante la ejecución hipotecaria. ¿Estos acreedores pueden reclamar  la aplicación del producto de la subasta a sus deudas? Razone su respuesta.</a:t>
            </a:r>
          </a:p>
          <a:p>
            <a:pPr algn="just"/>
            <a:r>
              <a:rPr lang="es-ES" dirty="0"/>
              <a:t>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Subtítulo"/>
          <p:cNvSpPr>
            <a:spLocks noGrp="1"/>
          </p:cNvSpPr>
          <p:nvPr>
            <p:ph type="subTitle" idx="1"/>
          </p:nvPr>
        </p:nvSpPr>
        <p:spPr>
          <a:xfrm>
            <a:off x="1285875" y="3071813"/>
            <a:ext cx="6486525" cy="2566987"/>
          </a:xfrm>
        </p:spPr>
        <p:txBody>
          <a:bodyPr/>
          <a:lstStyle/>
          <a:p>
            <a:pPr eaLnBrk="1" hangingPunct="1"/>
            <a:r>
              <a:rPr lang="es-ES" sz="2800" b="1"/>
              <a:t>MODIFICACIÓN Y EXTINCIÓN DE LA OBLIGACIÓN</a:t>
            </a:r>
          </a:p>
        </p:txBody>
      </p:sp>
      <p:sp>
        <p:nvSpPr>
          <p:cNvPr id="6147" name="1 Título"/>
          <p:cNvSpPr>
            <a:spLocks noGrp="1"/>
          </p:cNvSpPr>
          <p:nvPr>
            <p:ph type="ctrTitle"/>
          </p:nvPr>
        </p:nvSpPr>
        <p:spPr>
          <a:xfrm>
            <a:off x="714375" y="1143000"/>
            <a:ext cx="7743825" cy="1928813"/>
          </a:xfrm>
        </p:spPr>
        <p:txBody>
          <a:bodyPr/>
          <a:lstStyle/>
          <a:p>
            <a:pPr eaLnBrk="1" hangingPunct="1"/>
            <a:r>
              <a:rPr lang="es-ES" sz="3200" dirty="0"/>
              <a:t>TEMA</a:t>
            </a:r>
            <a:r>
              <a:rPr lang="es-ES" sz="3200" b="1" dirty="0"/>
              <a:t> 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ELEMENTOS </a:t>
            </a:r>
            <a:br>
              <a:rPr lang="es-ES" sz="3200" b="1" dirty="0"/>
            </a:br>
            <a:r>
              <a:rPr lang="es-ES" sz="3200" b="1" dirty="0"/>
              <a:t>DE LA RELACIÓN OBLIGATORIA</a:t>
            </a:r>
          </a:p>
        </p:txBody>
      </p:sp>
      <p:sp>
        <p:nvSpPr>
          <p:cNvPr id="3" name="2 Marcador de contenido"/>
          <p:cNvSpPr>
            <a:spLocks noGrp="1"/>
          </p:cNvSpPr>
          <p:nvPr>
            <p:ph idx="1"/>
          </p:nvPr>
        </p:nvSpPr>
        <p:spPr/>
        <p:txBody>
          <a:bodyPr>
            <a:normAutofit/>
          </a:bodyPr>
          <a:lstStyle/>
          <a:p>
            <a:r>
              <a:rPr lang="es-ES" sz="2800" dirty="0"/>
              <a:t>Sujetos</a:t>
            </a:r>
          </a:p>
          <a:p>
            <a:pPr lvl="1"/>
            <a:r>
              <a:rPr lang="es-ES" sz="2800" dirty="0"/>
              <a:t>Acreedor: titular del derecho de crédito</a:t>
            </a:r>
          </a:p>
          <a:p>
            <a:pPr lvl="1"/>
            <a:r>
              <a:rPr lang="es-ES" sz="2800" dirty="0"/>
              <a:t>Deudor: obligado y responsable</a:t>
            </a:r>
          </a:p>
          <a:p>
            <a:r>
              <a:rPr lang="es-ES" sz="2800" dirty="0"/>
              <a:t>Vínculo jurídico: la causa</a:t>
            </a:r>
          </a:p>
          <a:p>
            <a:r>
              <a:rPr lang="es-ES" sz="2800" dirty="0"/>
              <a:t>Prestación (art. 1088 C. c.)</a:t>
            </a:r>
          </a:p>
          <a:p>
            <a:pPr lvl="1"/>
            <a:r>
              <a:rPr lang="es-ES" sz="2800" dirty="0"/>
              <a:t>Dar</a:t>
            </a:r>
          </a:p>
          <a:p>
            <a:pPr lvl="1"/>
            <a:r>
              <a:rPr lang="es-ES" sz="2800" dirty="0"/>
              <a:t>Hacer </a:t>
            </a:r>
          </a:p>
          <a:p>
            <a:pPr lvl="1"/>
            <a:r>
              <a:rPr lang="es-ES" sz="2800" dirty="0"/>
              <a:t>No hacer</a:t>
            </a:r>
          </a:p>
          <a:p>
            <a:pPr lvl="1"/>
            <a:endParaRPr lang="es-ES" sz="28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S" sz="2800" b="1"/>
              <a:t>MODIFICACIÓN DE LA OBLIGACIÓN</a:t>
            </a:r>
          </a:p>
        </p:txBody>
      </p:sp>
      <p:sp>
        <p:nvSpPr>
          <p:cNvPr id="7171" name="2 Marcador de contenido"/>
          <p:cNvSpPr>
            <a:spLocks noGrp="1"/>
          </p:cNvSpPr>
          <p:nvPr>
            <p:ph sz="quarter" idx="1"/>
          </p:nvPr>
        </p:nvSpPr>
        <p:spPr/>
        <p:txBody>
          <a:bodyPr/>
          <a:lstStyle/>
          <a:p>
            <a:pPr eaLnBrk="1" hangingPunct="1"/>
            <a:r>
              <a:rPr lang="es-ES" dirty="0"/>
              <a:t>Concepto:  la novación (art. 1156 y 1203-1213 C. c.)</a:t>
            </a:r>
          </a:p>
          <a:p>
            <a:pPr eaLnBrk="1" hangingPunct="1"/>
            <a:r>
              <a:rPr lang="es-ES" dirty="0"/>
              <a:t>Clases</a:t>
            </a:r>
          </a:p>
          <a:p>
            <a:pPr lvl="1"/>
            <a:r>
              <a:rPr lang="es-ES" dirty="0"/>
              <a:t>Modificativa</a:t>
            </a:r>
          </a:p>
          <a:p>
            <a:pPr lvl="1"/>
            <a:r>
              <a:rPr lang="es-ES" dirty="0"/>
              <a:t>Extintiva (art. 1204 C. c.)</a:t>
            </a:r>
          </a:p>
          <a:p>
            <a:pPr eaLnBrk="1" hangingPunct="1"/>
            <a:r>
              <a:rPr lang="es-ES" dirty="0"/>
              <a:t>Efectos</a:t>
            </a:r>
          </a:p>
          <a:p>
            <a:pPr lvl="1"/>
            <a:r>
              <a:rPr lang="es-ES" dirty="0"/>
              <a:t>Extintivos/modificativos</a:t>
            </a:r>
          </a:p>
          <a:p>
            <a:pPr lvl="1"/>
            <a:r>
              <a:rPr lang="es-ES" dirty="0"/>
              <a:t>Obligaciones accesorias (art. 1207 C. c.)</a:t>
            </a:r>
          </a:p>
          <a:p>
            <a:pPr lvl="1"/>
            <a:r>
              <a:rPr lang="es-ES" dirty="0"/>
              <a:t>Nulidad de la novación (art. 1208 C. c.)</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pPr algn="ctr" eaLnBrk="1" hangingPunct="1">
              <a:defRPr/>
            </a:pPr>
            <a:r>
              <a:rPr lang="es-ES" sz="3200" b="1" dirty="0"/>
              <a:t>CLASES EN LA MODIFICACIÓN DE LA RELACIÓN OBLIGATORIA (ART. 1203 C. c.)</a:t>
            </a:r>
          </a:p>
        </p:txBody>
      </p:sp>
      <p:sp>
        <p:nvSpPr>
          <p:cNvPr id="177155" name="Rectangle 3"/>
          <p:cNvSpPr>
            <a:spLocks noGrp="1" noChangeArrowheads="1"/>
          </p:cNvSpPr>
          <p:nvPr>
            <p:ph idx="1"/>
          </p:nvPr>
        </p:nvSpPr>
        <p:spPr/>
        <p:txBody>
          <a:bodyPr/>
          <a:lstStyle/>
          <a:p>
            <a:pPr eaLnBrk="1" hangingPunct="1">
              <a:lnSpc>
                <a:spcPct val="80000"/>
              </a:lnSpc>
              <a:defRPr/>
            </a:pPr>
            <a:r>
              <a:rPr lang="es-ES" sz="2800" dirty="0"/>
              <a:t>La novación objetiva</a:t>
            </a:r>
          </a:p>
          <a:p>
            <a:pPr lvl="1" eaLnBrk="1" hangingPunct="1">
              <a:lnSpc>
                <a:spcPct val="80000"/>
              </a:lnSpc>
              <a:defRPr/>
            </a:pPr>
            <a:r>
              <a:rPr lang="es-ES" sz="2400" dirty="0"/>
              <a:t>Cambio de la prestación</a:t>
            </a:r>
          </a:p>
          <a:p>
            <a:pPr lvl="1" eaLnBrk="1" hangingPunct="1">
              <a:lnSpc>
                <a:spcPct val="80000"/>
              </a:lnSpc>
              <a:defRPr/>
            </a:pPr>
            <a:r>
              <a:rPr lang="es-ES" sz="2400" dirty="0"/>
              <a:t>Cambio de las condiciones de la relación obligatoria</a:t>
            </a:r>
          </a:p>
          <a:p>
            <a:pPr eaLnBrk="1" hangingPunct="1">
              <a:lnSpc>
                <a:spcPct val="80000"/>
              </a:lnSpc>
              <a:defRPr/>
            </a:pPr>
            <a:r>
              <a:rPr lang="es-ES" sz="2800" dirty="0"/>
              <a:t>La novación subjetiva</a:t>
            </a:r>
          </a:p>
          <a:p>
            <a:pPr lvl="1" eaLnBrk="1" hangingPunct="1">
              <a:lnSpc>
                <a:spcPct val="80000"/>
              </a:lnSpc>
              <a:defRPr/>
            </a:pPr>
            <a:r>
              <a:rPr lang="es-ES" sz="2400" dirty="0"/>
              <a:t>Cambio del deudor</a:t>
            </a:r>
          </a:p>
          <a:p>
            <a:pPr lvl="2" eaLnBrk="1" hangingPunct="1">
              <a:lnSpc>
                <a:spcPct val="80000"/>
              </a:lnSpc>
              <a:defRPr/>
            </a:pPr>
            <a:r>
              <a:rPr lang="es-ES" sz="2000" dirty="0"/>
              <a:t>Asunción de la deuda</a:t>
            </a:r>
          </a:p>
          <a:p>
            <a:pPr lvl="2" eaLnBrk="1" hangingPunct="1">
              <a:lnSpc>
                <a:spcPct val="80000"/>
              </a:lnSpc>
              <a:defRPr/>
            </a:pPr>
            <a:r>
              <a:rPr lang="es-ES" sz="2000" dirty="0" err="1"/>
              <a:t>Expromisión</a:t>
            </a:r>
            <a:endParaRPr lang="es-ES" sz="2000" dirty="0"/>
          </a:p>
          <a:p>
            <a:pPr lvl="2" eaLnBrk="1" hangingPunct="1">
              <a:lnSpc>
                <a:spcPct val="80000"/>
              </a:lnSpc>
              <a:defRPr/>
            </a:pPr>
            <a:r>
              <a:rPr lang="es-ES" sz="2000" dirty="0"/>
              <a:t>Delegación</a:t>
            </a:r>
          </a:p>
          <a:p>
            <a:pPr lvl="1" eaLnBrk="1" hangingPunct="1">
              <a:lnSpc>
                <a:spcPct val="80000"/>
              </a:lnSpc>
              <a:defRPr/>
            </a:pPr>
            <a:r>
              <a:rPr lang="es-ES" sz="2400" dirty="0"/>
              <a:t>Cambio del  acreedor	</a:t>
            </a:r>
          </a:p>
          <a:p>
            <a:pPr lvl="2" eaLnBrk="1" hangingPunct="1">
              <a:lnSpc>
                <a:spcPct val="80000"/>
              </a:lnSpc>
              <a:defRPr/>
            </a:pPr>
            <a:r>
              <a:rPr lang="es-ES" sz="2000" dirty="0"/>
              <a:t>La cesión de los créditos</a:t>
            </a:r>
          </a:p>
          <a:p>
            <a:pPr lvl="2" eaLnBrk="1" hangingPunct="1">
              <a:lnSpc>
                <a:spcPct val="80000"/>
              </a:lnSpc>
              <a:defRPr/>
            </a:pPr>
            <a:r>
              <a:rPr lang="es-ES" sz="2000" dirty="0"/>
              <a:t>La subrogación</a:t>
            </a:r>
          </a:p>
          <a:p>
            <a:pPr lvl="2" eaLnBrk="1" hangingPunct="1">
              <a:lnSpc>
                <a:spcPct val="80000"/>
              </a:lnSpc>
              <a:defRPr/>
            </a:pPr>
            <a:r>
              <a:rPr lang="es-ES" sz="2000" dirty="0"/>
              <a:t>La transmisión </a:t>
            </a:r>
            <a:r>
              <a:rPr lang="es-ES" sz="2000" i="1" dirty="0"/>
              <a:t>mortis causa</a:t>
            </a:r>
            <a:endParaRPr lang="es-ES" sz="2000" dirty="0"/>
          </a:p>
          <a:p>
            <a:pPr eaLnBrk="1" hangingPunct="1">
              <a:lnSpc>
                <a:spcPct val="80000"/>
              </a:lnSpc>
              <a:defRPr/>
            </a:pPr>
            <a:endParaRPr lang="es-ES" sz="28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hangingPunct="1"/>
            <a:r>
              <a:rPr lang="es-ES" sz="2800" b="1"/>
              <a:t>CAMBIOS DEL DEUDOR</a:t>
            </a:r>
          </a:p>
        </p:txBody>
      </p:sp>
      <p:sp>
        <p:nvSpPr>
          <p:cNvPr id="8195" name="2 Marcador de contenido"/>
          <p:cNvSpPr>
            <a:spLocks noGrp="1"/>
          </p:cNvSpPr>
          <p:nvPr>
            <p:ph sz="quarter" idx="1"/>
          </p:nvPr>
        </p:nvSpPr>
        <p:spPr/>
        <p:txBody>
          <a:bodyPr/>
          <a:lstStyle/>
          <a:p>
            <a:pPr eaLnBrk="1" hangingPunct="1"/>
            <a:r>
              <a:rPr lang="es-ES" dirty="0"/>
              <a:t>La asunción de deuda (arts. 1255 y 1205-1206 C. c.)</a:t>
            </a:r>
          </a:p>
          <a:p>
            <a:pPr eaLnBrk="1" hangingPunct="1"/>
            <a:r>
              <a:rPr lang="es-ES" dirty="0"/>
              <a:t>La </a:t>
            </a:r>
            <a:r>
              <a:rPr lang="es-ES" dirty="0" err="1"/>
              <a:t>expromisión</a:t>
            </a:r>
            <a:r>
              <a:rPr lang="es-ES" dirty="0"/>
              <a:t> (art. 1158 C. c.)</a:t>
            </a:r>
          </a:p>
          <a:p>
            <a:pPr eaLnBrk="1" hangingPunct="1"/>
            <a:r>
              <a:rPr lang="es-ES" dirty="0"/>
              <a:t>La delegación</a:t>
            </a:r>
          </a:p>
          <a:p>
            <a:pPr lvl="1"/>
            <a:r>
              <a:rPr lang="es-ES" dirty="0"/>
              <a:t>Clases (activa y pasiva)</a:t>
            </a:r>
          </a:p>
          <a:p>
            <a:pPr lvl="1"/>
            <a:r>
              <a:rPr lang="es-ES" dirty="0"/>
              <a:t>Características: </a:t>
            </a:r>
          </a:p>
          <a:p>
            <a:pPr lvl="2"/>
            <a:r>
              <a:rPr lang="es-ES" dirty="0" err="1"/>
              <a:t>Trilateralidad</a:t>
            </a:r>
            <a:endParaRPr lang="es-ES" dirty="0"/>
          </a:p>
          <a:p>
            <a:pPr lvl="2"/>
            <a:r>
              <a:rPr lang="es-ES" dirty="0"/>
              <a:t>Oposición de excepciones</a:t>
            </a:r>
          </a:p>
          <a:p>
            <a:pPr lvl="3"/>
            <a:r>
              <a:rPr lang="es-ES" dirty="0"/>
              <a:t>Nulidad (art. 1208 C. c.)</a:t>
            </a:r>
          </a:p>
          <a:p>
            <a:pPr lvl="3"/>
            <a:r>
              <a:rPr lang="es-ES" dirty="0"/>
              <a:t>Excepciones del delegante</a:t>
            </a:r>
          </a:p>
          <a:p>
            <a:pPr eaLnBrk="1" hangingPunct="1">
              <a:buNone/>
            </a:pPr>
            <a:endParaRPr lang="es-E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S" sz="2800" b="1"/>
              <a:t>CAMBIOS DEL ACREEDOR</a:t>
            </a:r>
          </a:p>
        </p:txBody>
      </p:sp>
      <p:sp>
        <p:nvSpPr>
          <p:cNvPr id="9219" name="2 Marcador de contenido"/>
          <p:cNvSpPr>
            <a:spLocks noGrp="1"/>
          </p:cNvSpPr>
          <p:nvPr>
            <p:ph sz="quarter" idx="1"/>
          </p:nvPr>
        </p:nvSpPr>
        <p:spPr/>
        <p:txBody>
          <a:bodyPr>
            <a:normAutofit fontScale="70000" lnSpcReduction="20000"/>
          </a:bodyPr>
          <a:lstStyle/>
          <a:p>
            <a:pPr eaLnBrk="1" hangingPunct="1"/>
            <a:r>
              <a:rPr lang="es-ES" dirty="0"/>
              <a:t>La cesión del crédito (art. 1526  y ss. C. c.)</a:t>
            </a:r>
          </a:p>
          <a:p>
            <a:pPr lvl="1" eaLnBrk="1" hangingPunct="1"/>
            <a:r>
              <a:rPr lang="es-ES" dirty="0"/>
              <a:t>Concepto: cesión </a:t>
            </a:r>
            <a:r>
              <a:rPr lang="es-ES" i="1" dirty="0"/>
              <a:t>pro soluto </a:t>
            </a:r>
            <a:r>
              <a:rPr lang="es-ES" dirty="0"/>
              <a:t>o </a:t>
            </a:r>
            <a:r>
              <a:rPr lang="es-ES" i="1" dirty="0"/>
              <a:t>pro </a:t>
            </a:r>
            <a:r>
              <a:rPr lang="es-ES" i="1" dirty="0" err="1"/>
              <a:t>solvendo</a:t>
            </a:r>
            <a:endParaRPr lang="es-ES" dirty="0"/>
          </a:p>
          <a:p>
            <a:pPr lvl="1" eaLnBrk="1" hangingPunct="1"/>
            <a:r>
              <a:rPr lang="es-ES" dirty="0"/>
              <a:t>Régimen jurídico</a:t>
            </a:r>
          </a:p>
          <a:p>
            <a:pPr lvl="2" eaLnBrk="1" hangingPunct="1"/>
            <a:r>
              <a:rPr lang="es-ES" dirty="0"/>
              <a:t>Sujetos</a:t>
            </a:r>
          </a:p>
          <a:p>
            <a:pPr lvl="3" eaLnBrk="1" hangingPunct="1"/>
            <a:r>
              <a:rPr lang="es-ES" dirty="0"/>
              <a:t>Cedente y cesionario</a:t>
            </a:r>
          </a:p>
          <a:p>
            <a:pPr lvl="3" eaLnBrk="1" hangingPunct="1"/>
            <a:r>
              <a:rPr lang="es-ES" dirty="0"/>
              <a:t>No se precisa el consentimiento ni el conocimiento del deudor (arts. 1527 y 1158 C. c.)</a:t>
            </a:r>
          </a:p>
          <a:p>
            <a:pPr lvl="2" eaLnBrk="1" hangingPunct="1"/>
            <a:r>
              <a:rPr lang="es-ES" dirty="0"/>
              <a:t>Objeto (art. 1112 C. c.): existencia y </a:t>
            </a:r>
            <a:r>
              <a:rPr lang="es-ES" dirty="0" err="1"/>
              <a:t>trannsmisibilidad</a:t>
            </a:r>
            <a:endParaRPr lang="es-ES" dirty="0"/>
          </a:p>
          <a:p>
            <a:pPr lvl="2" eaLnBrk="1" hangingPunct="1"/>
            <a:r>
              <a:rPr lang="es-ES" dirty="0"/>
              <a:t>Extensión a obligaciones accesorias (art. 1528 C. c.)</a:t>
            </a:r>
          </a:p>
          <a:p>
            <a:pPr lvl="2" eaLnBrk="1" hangingPunct="1"/>
            <a:r>
              <a:rPr lang="es-ES" dirty="0"/>
              <a:t>Forma (art. 1279 y 1280.6. C. c.)</a:t>
            </a:r>
          </a:p>
          <a:p>
            <a:pPr lvl="2" eaLnBrk="1" hangingPunct="1"/>
            <a:r>
              <a:rPr lang="es-ES" dirty="0"/>
              <a:t>Efectos </a:t>
            </a:r>
          </a:p>
          <a:p>
            <a:pPr lvl="3"/>
            <a:r>
              <a:rPr lang="es-ES" dirty="0"/>
              <a:t>Frente al deudor (art. 1527 C. c.)</a:t>
            </a:r>
          </a:p>
          <a:p>
            <a:pPr lvl="3"/>
            <a:r>
              <a:rPr lang="es-ES" dirty="0"/>
              <a:t>Frente a terceros (art. 1526 C. c.): art. 34 LH</a:t>
            </a:r>
          </a:p>
          <a:p>
            <a:pPr lvl="3"/>
            <a:r>
              <a:rPr lang="es-ES" dirty="0"/>
              <a:t>Relación cedente-cesionario (art. 1529 C. c.)</a:t>
            </a:r>
          </a:p>
          <a:p>
            <a:pPr lvl="3"/>
            <a:r>
              <a:rPr lang="es-ES" dirty="0"/>
              <a:t>Excepciones del deudor contra el cesionario</a:t>
            </a:r>
          </a:p>
          <a:p>
            <a:pPr lvl="3"/>
            <a:r>
              <a:rPr lang="es-ES" dirty="0"/>
              <a:t>Cesión de créditos litigiosos (art. 1535 C. c.) </a:t>
            </a:r>
          </a:p>
          <a:p>
            <a:pPr eaLnBrk="1" hangingPunct="1"/>
            <a:r>
              <a:rPr lang="es-ES" dirty="0"/>
              <a:t>La subrogación en el crédito </a:t>
            </a:r>
          </a:p>
          <a:p>
            <a:pPr lvl="1" eaLnBrk="1" hangingPunct="1"/>
            <a:r>
              <a:rPr lang="es-ES" dirty="0"/>
              <a:t>Concepto (art. 1212 C. c.)</a:t>
            </a:r>
          </a:p>
          <a:p>
            <a:pPr lvl="1" eaLnBrk="1" hangingPunct="1"/>
            <a:r>
              <a:rPr lang="es-ES" dirty="0"/>
              <a:t>Supuestos (art. 1210 C. c.)</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S" sz="2800" b="1"/>
              <a:t>MODOS DE EXTINCIÓN DE LA OBLIGACIÓN (art. 1156 C. c.)</a:t>
            </a:r>
          </a:p>
        </p:txBody>
      </p:sp>
      <p:sp>
        <p:nvSpPr>
          <p:cNvPr id="10243" name="2 Marcador de contenido"/>
          <p:cNvSpPr>
            <a:spLocks noGrp="1"/>
          </p:cNvSpPr>
          <p:nvPr>
            <p:ph sz="quarter" idx="1"/>
          </p:nvPr>
        </p:nvSpPr>
        <p:spPr/>
        <p:txBody>
          <a:bodyPr/>
          <a:lstStyle/>
          <a:p>
            <a:pPr eaLnBrk="1" hangingPunct="1"/>
            <a:r>
              <a:rPr lang="es-ES"/>
              <a:t>Pérdida  del objeto (art. 1182 C. c.)</a:t>
            </a:r>
          </a:p>
          <a:p>
            <a:pPr eaLnBrk="1" hangingPunct="1"/>
            <a:r>
              <a:rPr lang="es-ES"/>
              <a:t>La condonación de la deuda (arts. 1187 y ss C. c.)</a:t>
            </a:r>
          </a:p>
          <a:p>
            <a:pPr eaLnBrk="1" hangingPunct="1"/>
            <a:r>
              <a:rPr lang="es-ES"/>
              <a:t>La confusión de derechos (art. 1192 C. c)</a:t>
            </a:r>
          </a:p>
          <a:p>
            <a:pPr eaLnBrk="1" hangingPunct="1"/>
            <a:r>
              <a:rPr lang="es-ES"/>
              <a:t>La compensación (art. 1195 C. c.)</a:t>
            </a:r>
          </a:p>
          <a:p>
            <a:pPr eaLnBrk="1" hangingPunct="1"/>
            <a:r>
              <a:rPr lang="es-ES"/>
              <a:t>La novación extintiva (art. 1204 C. c.)</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CONDONACIÓN</a:t>
            </a:r>
          </a:p>
        </p:txBody>
      </p:sp>
      <p:sp>
        <p:nvSpPr>
          <p:cNvPr id="3" name="2 Marcador de contenido"/>
          <p:cNvSpPr>
            <a:spLocks noGrp="1"/>
          </p:cNvSpPr>
          <p:nvPr>
            <p:ph idx="1"/>
          </p:nvPr>
        </p:nvSpPr>
        <p:spPr/>
        <p:txBody>
          <a:bodyPr>
            <a:normAutofit fontScale="70000" lnSpcReduction="20000"/>
          </a:bodyPr>
          <a:lstStyle/>
          <a:p>
            <a:r>
              <a:rPr lang="es-ES" dirty="0"/>
              <a:t>Concepto (art. 1187-1191 C. c.): art. 6.2. C. c.: </a:t>
            </a:r>
            <a:r>
              <a:rPr lang="es-ES" i="1" dirty="0"/>
              <a:t>inter vivos </a:t>
            </a:r>
            <a:r>
              <a:rPr lang="es-ES" dirty="0"/>
              <a:t>o </a:t>
            </a:r>
            <a:r>
              <a:rPr lang="es-ES" i="1" dirty="0"/>
              <a:t>mortis causa</a:t>
            </a:r>
          </a:p>
          <a:p>
            <a:r>
              <a:rPr lang="es-ES" dirty="0"/>
              <a:t>Naturaleza jurídica: ¿unilateral/bilateral? ¿Gratuita/onerosa?</a:t>
            </a:r>
          </a:p>
          <a:p>
            <a:r>
              <a:rPr lang="es-ES" dirty="0"/>
              <a:t>Clases de condonación</a:t>
            </a:r>
          </a:p>
          <a:p>
            <a:pPr lvl="1"/>
            <a:r>
              <a:rPr lang="es-ES" dirty="0"/>
              <a:t>Expresa/tácita (art. 1187.1. C. c.)</a:t>
            </a:r>
          </a:p>
          <a:p>
            <a:pPr lvl="1"/>
            <a:r>
              <a:rPr lang="es-ES" dirty="0"/>
              <a:t>Presunciones (art. 1188.1, 1189 y 1191 C. c.)</a:t>
            </a:r>
          </a:p>
          <a:p>
            <a:pPr lvl="1"/>
            <a:r>
              <a:rPr lang="es-ES" dirty="0"/>
              <a:t>Total </a:t>
            </a:r>
            <a:r>
              <a:rPr lang="es-ES" dirty="0" err="1"/>
              <a:t>oparcial</a:t>
            </a:r>
            <a:endParaRPr lang="es-ES" dirty="0"/>
          </a:p>
          <a:p>
            <a:r>
              <a:rPr lang="es-ES" dirty="0"/>
              <a:t>Régimen jurídico</a:t>
            </a:r>
          </a:p>
          <a:p>
            <a:pPr lvl="1"/>
            <a:r>
              <a:rPr lang="es-ES" dirty="0"/>
              <a:t>Requisitos: </a:t>
            </a:r>
          </a:p>
          <a:p>
            <a:pPr lvl="2"/>
            <a:r>
              <a:rPr lang="es-ES" dirty="0"/>
              <a:t>Subjetivos: condonante (capacidad y poder de disposición) y </a:t>
            </a:r>
            <a:r>
              <a:rPr lang="es-ES" dirty="0" err="1"/>
              <a:t>condonatario</a:t>
            </a:r>
            <a:r>
              <a:rPr lang="es-ES" dirty="0"/>
              <a:t>.</a:t>
            </a:r>
          </a:p>
          <a:p>
            <a:pPr lvl="2"/>
            <a:r>
              <a:rPr lang="es-ES" dirty="0"/>
              <a:t>Objetivos (</a:t>
            </a:r>
            <a:r>
              <a:rPr lang="es-ES" dirty="0" err="1"/>
              <a:t>artt</a:t>
            </a:r>
            <a:r>
              <a:rPr lang="es-ES" dirty="0"/>
              <a:t>. 1112 C. c.)</a:t>
            </a:r>
          </a:p>
          <a:p>
            <a:pPr lvl="1"/>
            <a:r>
              <a:rPr lang="es-ES" dirty="0"/>
              <a:t>Formales (art. 1187.1.; por analogía 632 y 633 C. c.)</a:t>
            </a:r>
          </a:p>
          <a:p>
            <a:pPr lvl="1"/>
            <a:r>
              <a:rPr lang="es-ES" dirty="0"/>
              <a:t>Efectos</a:t>
            </a:r>
          </a:p>
          <a:p>
            <a:pPr lvl="2"/>
            <a:r>
              <a:rPr lang="es-ES" dirty="0"/>
              <a:t>Extinción</a:t>
            </a:r>
          </a:p>
          <a:p>
            <a:pPr lvl="2"/>
            <a:r>
              <a:rPr lang="es-ES" dirty="0"/>
              <a:t>Obligaciones solidarias (arts. 1143 y 1146 C. c.)</a:t>
            </a:r>
          </a:p>
          <a:p>
            <a:pPr lvl="2"/>
            <a:r>
              <a:rPr lang="es-ES" dirty="0"/>
              <a:t>Donaciones inoficiosas (art. 636 y 654 C. c.)</a:t>
            </a:r>
          </a:p>
          <a:p>
            <a:pPr lvl="2"/>
            <a:r>
              <a:rPr lang="es-ES" dirty="0"/>
              <a:t>Fraude de acreedores (art. 1111 C. c.)</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COMPENSACIÓN</a:t>
            </a:r>
          </a:p>
        </p:txBody>
      </p:sp>
      <p:sp>
        <p:nvSpPr>
          <p:cNvPr id="3" name="2 Marcador de contenido"/>
          <p:cNvSpPr>
            <a:spLocks noGrp="1"/>
          </p:cNvSpPr>
          <p:nvPr>
            <p:ph idx="1"/>
          </p:nvPr>
        </p:nvSpPr>
        <p:spPr/>
        <p:txBody>
          <a:bodyPr>
            <a:normAutofit fontScale="70000" lnSpcReduction="20000"/>
          </a:bodyPr>
          <a:lstStyle/>
          <a:p>
            <a:r>
              <a:rPr lang="es-ES" dirty="0"/>
              <a:t>Concepto (art. 1195 C. c.)</a:t>
            </a:r>
          </a:p>
          <a:p>
            <a:r>
              <a:rPr lang="es-ES" dirty="0"/>
              <a:t>Clases: legal, voluntaria y judicial</a:t>
            </a:r>
          </a:p>
          <a:p>
            <a:r>
              <a:rPr lang="es-ES" dirty="0"/>
              <a:t>Requisitos:</a:t>
            </a:r>
          </a:p>
          <a:p>
            <a:pPr lvl="1"/>
            <a:r>
              <a:rPr lang="es-ES" dirty="0"/>
              <a:t>Objetivos</a:t>
            </a:r>
          </a:p>
          <a:p>
            <a:pPr lvl="2"/>
            <a:r>
              <a:rPr lang="es-ES" dirty="0"/>
              <a:t>Homogeneidad de las deudas (art. 1196.2. C. c.)</a:t>
            </a:r>
          </a:p>
          <a:p>
            <a:pPr lvl="2"/>
            <a:r>
              <a:rPr lang="es-ES" dirty="0"/>
              <a:t>Reciprocidad (art. 1196.1. C. c.)</a:t>
            </a:r>
          </a:p>
          <a:p>
            <a:pPr lvl="2"/>
            <a:r>
              <a:rPr lang="es-ES" dirty="0"/>
              <a:t>Exigibilidad y liquidez (art. 1196.3. y 4. C. c.)</a:t>
            </a:r>
          </a:p>
          <a:p>
            <a:pPr lvl="1"/>
            <a:r>
              <a:rPr lang="es-ES" dirty="0"/>
              <a:t>Subjetivos</a:t>
            </a:r>
          </a:p>
          <a:p>
            <a:pPr lvl="2"/>
            <a:r>
              <a:rPr lang="es-ES" dirty="0"/>
              <a:t>Dualidad y reciprocidad</a:t>
            </a:r>
          </a:p>
          <a:p>
            <a:pPr lvl="2"/>
            <a:r>
              <a:rPr lang="es-ES" dirty="0"/>
              <a:t>Carácter principal (art. 1196.1. C. c.)</a:t>
            </a:r>
          </a:p>
          <a:p>
            <a:pPr lvl="2"/>
            <a:r>
              <a:rPr lang="es-ES" dirty="0"/>
              <a:t>Actuar por derecho propio (art. 1195 C. c.)</a:t>
            </a:r>
          </a:p>
          <a:p>
            <a:pPr lvl="2"/>
            <a:r>
              <a:rPr lang="es-ES" dirty="0"/>
              <a:t>Situación ante el fiador (art. 1197 C. c.): relación con arts. 1847 y 1853 C. c.)</a:t>
            </a:r>
          </a:p>
          <a:p>
            <a:r>
              <a:rPr lang="es-ES" dirty="0"/>
              <a:t>Exclusión de la compensación: voluntaria o legal (art. 1200 C. c.)</a:t>
            </a:r>
          </a:p>
          <a:p>
            <a:r>
              <a:rPr lang="es-ES" dirty="0"/>
              <a:t>Efectos:</a:t>
            </a:r>
          </a:p>
          <a:p>
            <a:pPr lvl="1"/>
            <a:r>
              <a:rPr lang="es-ES" dirty="0"/>
              <a:t>Eficacia ¿</a:t>
            </a:r>
            <a:r>
              <a:rPr lang="es-ES" i="1" dirty="0"/>
              <a:t>ipso iure</a:t>
            </a:r>
            <a:r>
              <a:rPr lang="es-ES" dirty="0"/>
              <a:t>?</a:t>
            </a:r>
          </a:p>
          <a:p>
            <a:pPr lvl="1"/>
            <a:r>
              <a:rPr lang="es-ES" dirty="0"/>
              <a:t>Pluralidad de deudas (art. 1201 C. c.)</a:t>
            </a:r>
          </a:p>
          <a:p>
            <a:pPr lvl="1"/>
            <a:r>
              <a:rPr lang="es-ES" dirty="0"/>
              <a:t>La cesión de un crédito compensable (art. 1198 C. c.)</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a:t>LA CONFUSIÓN</a:t>
            </a:r>
          </a:p>
        </p:txBody>
      </p:sp>
      <p:sp>
        <p:nvSpPr>
          <p:cNvPr id="3" name="2 Marcador de contenido"/>
          <p:cNvSpPr>
            <a:spLocks noGrp="1"/>
          </p:cNvSpPr>
          <p:nvPr>
            <p:ph idx="1"/>
          </p:nvPr>
        </p:nvSpPr>
        <p:spPr/>
        <p:txBody>
          <a:bodyPr/>
          <a:lstStyle/>
          <a:p>
            <a:r>
              <a:rPr lang="es-ES" dirty="0"/>
              <a:t>Concepto (art. 1192 C. c.)</a:t>
            </a:r>
          </a:p>
          <a:p>
            <a:r>
              <a:rPr lang="es-ES" dirty="0"/>
              <a:t>Excepciones (art. 1192, pár. 2º C. c.)</a:t>
            </a:r>
          </a:p>
          <a:p>
            <a:r>
              <a:rPr lang="es-ES" dirty="0"/>
              <a:t>Obligaciones accesorias (art. 1193 C. c.)</a:t>
            </a:r>
          </a:p>
          <a:p>
            <a:r>
              <a:rPr lang="es-ES" dirty="0"/>
              <a:t>Pluralidad de personas</a:t>
            </a:r>
          </a:p>
          <a:p>
            <a:pPr lvl="1"/>
            <a:r>
              <a:rPr lang="es-ES" dirty="0"/>
              <a:t>Obligaciones mancomunadas (arts. 1138 y 1194 C. c.)</a:t>
            </a:r>
          </a:p>
          <a:p>
            <a:pPr lvl="1"/>
            <a:r>
              <a:rPr lang="es-ES" dirty="0"/>
              <a:t>Obligaciones solidarias (art. 1143 C. c.)</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a:bodyPr>
          <a:lstStyle/>
          <a:p>
            <a:pPr algn="just"/>
            <a:r>
              <a:rPr lang="es-ES" dirty="0"/>
              <a:t> Si se cede un crédito compensable, ¿qué sucede de acuerdo con lo previsto en el artículo 1198 C. c.? Véase las siguientes situaciones:</a:t>
            </a:r>
          </a:p>
          <a:p>
            <a:pPr algn="just"/>
            <a:r>
              <a:rPr lang="es-ES" dirty="0"/>
              <a:t>-Si el deudor ha consentido la cesión, ¿qué puede oponer?</a:t>
            </a:r>
          </a:p>
          <a:p>
            <a:pPr algn="just"/>
            <a:r>
              <a:rPr lang="es-ES" dirty="0"/>
              <a:t>-Si el deudor conoce la cesión y no la consiente, ¿qué puede oponer? </a:t>
            </a:r>
          </a:p>
          <a:p>
            <a:pPr algn="just"/>
            <a:r>
              <a:rPr lang="es-ES" dirty="0"/>
              <a:t>-Si la cesión se realiza sin conocimiento del deudor, ¿qué puede oponer?</a:t>
            </a:r>
            <a:endParaRPr lang="es-ES" b="1" dirty="0"/>
          </a:p>
          <a:p>
            <a:pPr>
              <a:buNone/>
            </a:pPr>
            <a:endParaRPr lang="es-E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CASO PRÁCTICO</a:t>
            </a:r>
          </a:p>
        </p:txBody>
      </p:sp>
      <p:sp>
        <p:nvSpPr>
          <p:cNvPr id="3" name="2 Marcador de contenido"/>
          <p:cNvSpPr>
            <a:spLocks noGrp="1"/>
          </p:cNvSpPr>
          <p:nvPr>
            <p:ph idx="1"/>
          </p:nvPr>
        </p:nvSpPr>
        <p:spPr/>
        <p:txBody>
          <a:bodyPr>
            <a:normAutofit fontScale="92500" lnSpcReduction="10000"/>
          </a:bodyPr>
          <a:lstStyle/>
          <a:p>
            <a:pPr algn="just"/>
            <a:r>
              <a:rPr lang="es-ES" dirty="0"/>
              <a:t>     1. Mercedes y Manuel son acreedora y deudor respectivamente. Antonio, ajeno a esa relación obligatoria, acuerda con Mercedes colocarse en la posición de Manuel. ¿Qué nombre recibe este convenio entre Antonio y Mercedes?</a:t>
            </a:r>
          </a:p>
          <a:p>
            <a:pPr algn="just"/>
            <a:r>
              <a:rPr lang="es-ES" dirty="0"/>
              <a:t>    2. Carlos nombra a Berta su heredera, y cuando aquél muere, ésta acepta la herencia a beneficio de inventario. Por tanto, ¿qué sucede con el crédito que Carlos tenía frente a ella? Razone su respuesta.</a:t>
            </a:r>
          </a:p>
          <a:p>
            <a:pPr algn="just"/>
            <a:r>
              <a:rPr lang="es-ES" dirty="0"/>
              <a:t>    3. Matilde tiene un préstamo hipotecario con </a:t>
            </a:r>
            <a:r>
              <a:rPr lang="es-ES" dirty="0" err="1"/>
              <a:t>Caixabank</a:t>
            </a:r>
            <a:r>
              <a:rPr lang="es-ES" dirty="0"/>
              <a:t>. Acuerda con el ella ciertos cambios en el tipo de interés a aplicar a su préstamo. ¿Cómo se denomina esta operación?</a:t>
            </a:r>
          </a:p>
          <a:p>
            <a:pPr algn="just"/>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a:t>LAS FUENTES DE LAS OBLIGACIONES (art. 1089 C. c.)</a:t>
            </a:r>
          </a:p>
        </p:txBody>
      </p:sp>
      <p:sp>
        <p:nvSpPr>
          <p:cNvPr id="3" name="2 Marcador de contenido"/>
          <p:cNvSpPr>
            <a:spLocks noGrp="1"/>
          </p:cNvSpPr>
          <p:nvPr>
            <p:ph idx="1"/>
          </p:nvPr>
        </p:nvSpPr>
        <p:spPr/>
        <p:txBody>
          <a:bodyPr/>
          <a:lstStyle/>
          <a:p>
            <a:r>
              <a:rPr lang="es-ES" sz="2800" dirty="0"/>
              <a:t>La ley (art. 1090 C. c.)</a:t>
            </a:r>
          </a:p>
          <a:p>
            <a:r>
              <a:rPr lang="es-ES" sz="2800" dirty="0"/>
              <a:t>Los contratos (art. 1091 C. c.)</a:t>
            </a:r>
          </a:p>
          <a:p>
            <a:r>
              <a:rPr lang="es-ES" sz="2800" dirty="0"/>
              <a:t>Los cuasi contratos (art. 1887 C. c.)</a:t>
            </a:r>
          </a:p>
          <a:p>
            <a:r>
              <a:rPr lang="es-ES" sz="2800" dirty="0"/>
              <a:t>Actos y omisiones ilícitos</a:t>
            </a:r>
          </a:p>
          <a:p>
            <a:pPr lvl="1"/>
            <a:r>
              <a:rPr lang="es-ES" sz="2800" dirty="0"/>
              <a:t>Derivados de delitos o faltas (art. 1092 C. c.)</a:t>
            </a:r>
          </a:p>
          <a:p>
            <a:pPr lvl="1"/>
            <a:r>
              <a:rPr lang="es-ES" sz="2800" dirty="0"/>
              <a:t>Derivados de actos no constitutivos de delitos o faltas (art. 1093 C. c.)</a:t>
            </a:r>
          </a:p>
          <a:p>
            <a:r>
              <a:rPr lang="es-ES" sz="2800" dirty="0"/>
              <a:t>¿La voluntad unilateral?</a:t>
            </a:r>
          </a:p>
          <a:p>
            <a:endParaRPr lang="es-E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TEMA 10</a:t>
            </a:r>
          </a:p>
        </p:txBody>
      </p:sp>
      <p:sp>
        <p:nvSpPr>
          <p:cNvPr id="3" name="2 Subtítulo"/>
          <p:cNvSpPr>
            <a:spLocks noGrp="1"/>
          </p:cNvSpPr>
          <p:nvPr>
            <p:ph type="subTitle" idx="1"/>
          </p:nvPr>
        </p:nvSpPr>
        <p:spPr/>
        <p:txBody>
          <a:bodyPr/>
          <a:lstStyle/>
          <a:p>
            <a:r>
              <a:rPr lang="es-ES" dirty="0"/>
              <a:t>EL CONTRATO. CLASICACIÓN. REQUISITOS ESENCIALES</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EL CONTRATO</a:t>
            </a:r>
          </a:p>
        </p:txBody>
      </p:sp>
      <p:sp>
        <p:nvSpPr>
          <p:cNvPr id="3" name="2 Marcador de contenido"/>
          <p:cNvSpPr>
            <a:spLocks noGrp="1"/>
          </p:cNvSpPr>
          <p:nvPr>
            <p:ph idx="1"/>
          </p:nvPr>
        </p:nvSpPr>
        <p:spPr/>
        <p:txBody>
          <a:bodyPr>
            <a:normAutofit/>
          </a:bodyPr>
          <a:lstStyle/>
          <a:p>
            <a:r>
              <a:rPr lang="es-ES" sz="2400" dirty="0"/>
              <a:t>Regulación (art. 1089, 1091 y 1254 y </a:t>
            </a:r>
            <a:r>
              <a:rPr lang="es-ES" sz="2400" dirty="0" err="1"/>
              <a:t>ss</a:t>
            </a:r>
            <a:r>
              <a:rPr lang="es-ES" sz="2400" dirty="0"/>
              <a:t> C. c.)</a:t>
            </a:r>
          </a:p>
          <a:p>
            <a:r>
              <a:rPr lang="es-ES" sz="2400" dirty="0"/>
              <a:t>La relación contractual</a:t>
            </a:r>
          </a:p>
          <a:p>
            <a:pPr lvl="1"/>
            <a:r>
              <a:rPr lang="es-ES" dirty="0"/>
              <a:t>Consentimiento</a:t>
            </a:r>
          </a:p>
          <a:p>
            <a:pPr lvl="1"/>
            <a:r>
              <a:rPr lang="es-ES" dirty="0"/>
              <a:t>Obligatoriedad</a:t>
            </a:r>
          </a:p>
          <a:p>
            <a:pPr lvl="1"/>
            <a:r>
              <a:rPr lang="es-ES" dirty="0"/>
              <a:t>Principio de libertad contractual y autonomía de la voluntad (art. 1255 C. c.)</a:t>
            </a:r>
          </a:p>
          <a:p>
            <a:pPr lvl="2"/>
            <a:r>
              <a:rPr lang="es-ES" sz="2400" dirty="0"/>
              <a:t>Libertad de pacto</a:t>
            </a:r>
          </a:p>
          <a:p>
            <a:pPr lvl="2"/>
            <a:r>
              <a:rPr lang="es-ES" sz="2400" dirty="0"/>
              <a:t>Límites: ley, moral y orden público</a:t>
            </a:r>
          </a:p>
          <a:p>
            <a:endParaRPr lang="es-ES" sz="24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EL CONTRATO</a:t>
            </a:r>
          </a:p>
        </p:txBody>
      </p:sp>
      <p:sp>
        <p:nvSpPr>
          <p:cNvPr id="3" name="2 Marcador de contenido"/>
          <p:cNvSpPr>
            <a:spLocks noGrp="1"/>
          </p:cNvSpPr>
          <p:nvPr>
            <p:ph idx="1"/>
          </p:nvPr>
        </p:nvSpPr>
        <p:spPr/>
        <p:txBody>
          <a:bodyPr>
            <a:normAutofit/>
          </a:bodyPr>
          <a:lstStyle/>
          <a:p>
            <a:r>
              <a:rPr lang="es-ES" sz="2800" dirty="0"/>
              <a:t>Clasificación</a:t>
            </a:r>
          </a:p>
          <a:p>
            <a:pPr lvl="1"/>
            <a:r>
              <a:rPr lang="es-ES" sz="2800" dirty="0"/>
              <a:t>Contratos onerosos/gratuitos</a:t>
            </a:r>
          </a:p>
          <a:p>
            <a:pPr lvl="1"/>
            <a:r>
              <a:rPr lang="es-ES" sz="2800" dirty="0"/>
              <a:t>Contratos conmutativos/aleatorios</a:t>
            </a:r>
          </a:p>
          <a:p>
            <a:pPr lvl="1"/>
            <a:r>
              <a:rPr lang="es-ES" sz="2800" dirty="0"/>
              <a:t>Contratos consensuales, reales y formales</a:t>
            </a:r>
          </a:p>
          <a:p>
            <a:pPr lvl="1"/>
            <a:r>
              <a:rPr lang="es-ES" sz="2800" dirty="0"/>
              <a:t>Contratos unilaterales, bilaterales y plurilaterales</a:t>
            </a:r>
          </a:p>
          <a:p>
            <a:pPr lvl="1"/>
            <a:r>
              <a:rPr lang="es-ES" sz="2800" dirty="0"/>
              <a:t>Contratos por negociación y por adhesión</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REQUISITOS DEL CONTRATO</a:t>
            </a:r>
          </a:p>
        </p:txBody>
      </p:sp>
      <p:sp>
        <p:nvSpPr>
          <p:cNvPr id="3" name="2 Marcador de contenido"/>
          <p:cNvSpPr>
            <a:spLocks noGrp="1"/>
          </p:cNvSpPr>
          <p:nvPr>
            <p:ph idx="1"/>
          </p:nvPr>
        </p:nvSpPr>
        <p:spPr/>
        <p:txBody>
          <a:bodyPr>
            <a:normAutofit lnSpcReduction="10000"/>
          </a:bodyPr>
          <a:lstStyle/>
          <a:p>
            <a:r>
              <a:rPr lang="es-ES" dirty="0"/>
              <a:t>Elementos</a:t>
            </a:r>
          </a:p>
          <a:p>
            <a:pPr lvl="1"/>
            <a:r>
              <a:rPr lang="es-ES" dirty="0"/>
              <a:t>Naturales</a:t>
            </a:r>
          </a:p>
          <a:p>
            <a:pPr lvl="1"/>
            <a:r>
              <a:rPr lang="es-ES" dirty="0"/>
              <a:t>Esenciales </a:t>
            </a:r>
          </a:p>
          <a:p>
            <a:pPr lvl="2"/>
            <a:r>
              <a:rPr lang="es-ES" dirty="0"/>
              <a:t>Consentimiento</a:t>
            </a:r>
          </a:p>
          <a:p>
            <a:pPr lvl="2"/>
            <a:r>
              <a:rPr lang="es-ES" dirty="0"/>
              <a:t>Objeto</a:t>
            </a:r>
          </a:p>
          <a:p>
            <a:pPr lvl="2"/>
            <a:r>
              <a:rPr lang="es-ES" dirty="0"/>
              <a:t>Causa</a:t>
            </a:r>
          </a:p>
          <a:p>
            <a:pPr lvl="2"/>
            <a:r>
              <a:rPr lang="es-ES" dirty="0"/>
              <a:t>Excepcionalmente, la forma</a:t>
            </a:r>
          </a:p>
          <a:p>
            <a:pPr lvl="1"/>
            <a:r>
              <a:rPr lang="es-ES" dirty="0"/>
              <a:t>Accidentales</a:t>
            </a:r>
          </a:p>
          <a:p>
            <a:pPr lvl="2"/>
            <a:r>
              <a:rPr lang="es-ES" dirty="0"/>
              <a:t>Condición</a:t>
            </a:r>
          </a:p>
          <a:p>
            <a:pPr lvl="2"/>
            <a:r>
              <a:rPr lang="es-ES" dirty="0"/>
              <a:t>Término</a:t>
            </a:r>
          </a:p>
          <a:p>
            <a:pPr lvl="2"/>
            <a:r>
              <a:rPr lang="es-ES" dirty="0"/>
              <a:t>Modo</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720080"/>
          </a:xfrm>
        </p:spPr>
        <p:txBody>
          <a:bodyPr>
            <a:normAutofit/>
          </a:bodyPr>
          <a:lstStyle/>
          <a:p>
            <a:pPr algn="ctr"/>
            <a:r>
              <a:rPr lang="es-ES" sz="3600" b="1" dirty="0"/>
              <a:t>EL CONTRATO: EL CONSENTIMIENTO</a:t>
            </a:r>
          </a:p>
        </p:txBody>
      </p:sp>
      <p:sp>
        <p:nvSpPr>
          <p:cNvPr id="3" name="2 Marcador de contenido"/>
          <p:cNvSpPr>
            <a:spLocks noGrp="1"/>
          </p:cNvSpPr>
          <p:nvPr>
            <p:ph idx="1"/>
          </p:nvPr>
        </p:nvSpPr>
        <p:spPr>
          <a:xfrm>
            <a:off x="457200" y="1196752"/>
            <a:ext cx="8229600" cy="5127848"/>
          </a:xfrm>
        </p:spPr>
        <p:txBody>
          <a:bodyPr>
            <a:normAutofit fontScale="92500" lnSpcReduction="10000"/>
          </a:bodyPr>
          <a:lstStyle/>
          <a:p>
            <a:r>
              <a:rPr lang="es-ES" dirty="0"/>
              <a:t>Consentimiento contractual</a:t>
            </a:r>
          </a:p>
          <a:p>
            <a:r>
              <a:rPr lang="es-ES" dirty="0"/>
              <a:t>Capacidad de las partes contratantes</a:t>
            </a:r>
          </a:p>
          <a:p>
            <a:pPr lvl="1"/>
            <a:r>
              <a:rPr lang="es-ES" dirty="0"/>
              <a:t>Capacidad exigible</a:t>
            </a:r>
          </a:p>
          <a:p>
            <a:pPr lvl="1"/>
            <a:r>
              <a:rPr lang="es-ES" dirty="0"/>
              <a:t>Capacidad contractual del menor no emancipado (art. 1263 C. c.)</a:t>
            </a:r>
          </a:p>
          <a:p>
            <a:pPr lvl="1"/>
            <a:r>
              <a:rPr lang="es-ES" dirty="0"/>
              <a:t>Acción de nulidad de contratos celebrados por menores (arts. 1301 y 1302 C. c.)</a:t>
            </a:r>
          </a:p>
          <a:p>
            <a:pPr lvl="1"/>
            <a:r>
              <a:rPr lang="es-ES" dirty="0"/>
              <a:t>Acción nulidad de contratos celebrados por personas con discapacidad sin medidas de apoyo cuando sean precisas (art. 1302.3. C. c.)</a:t>
            </a:r>
          </a:p>
          <a:p>
            <a:r>
              <a:rPr lang="es-ES" dirty="0"/>
              <a:t>Prohibiciones legales (art. 1459 C. c.)</a:t>
            </a:r>
          </a:p>
          <a:p>
            <a:r>
              <a:rPr lang="es-ES" dirty="0"/>
              <a:t>Manifestación de la voluntad</a:t>
            </a:r>
          </a:p>
          <a:p>
            <a:pPr lvl="1"/>
            <a:r>
              <a:rPr lang="es-ES" dirty="0"/>
              <a:t>Consentimiento expreso: verbal o escrito</a:t>
            </a:r>
          </a:p>
          <a:p>
            <a:pPr lvl="1"/>
            <a:r>
              <a:rPr lang="es-ES" dirty="0"/>
              <a:t>Consentimiento tácito</a:t>
            </a:r>
          </a:p>
          <a:p>
            <a:endParaRPr lang="es-E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EL CONTRATO: VICIOS DEL CONSENTIMIENTO</a:t>
            </a:r>
          </a:p>
        </p:txBody>
      </p:sp>
      <p:sp>
        <p:nvSpPr>
          <p:cNvPr id="3" name="2 Marcador de contenido"/>
          <p:cNvSpPr>
            <a:spLocks noGrp="1"/>
          </p:cNvSpPr>
          <p:nvPr>
            <p:ph idx="1"/>
          </p:nvPr>
        </p:nvSpPr>
        <p:spPr/>
        <p:txBody>
          <a:bodyPr>
            <a:normAutofit/>
          </a:bodyPr>
          <a:lstStyle/>
          <a:p>
            <a:r>
              <a:rPr lang="es-ES" sz="2800" dirty="0"/>
              <a:t>Error (art. 1266 C. c.)</a:t>
            </a:r>
          </a:p>
          <a:p>
            <a:pPr lvl="1"/>
            <a:r>
              <a:rPr lang="es-ES" sz="2800" dirty="0"/>
              <a:t>Clases: de hecho y de derecho</a:t>
            </a:r>
          </a:p>
          <a:p>
            <a:pPr lvl="1"/>
            <a:r>
              <a:rPr lang="es-ES" sz="2800" dirty="0"/>
              <a:t>Características: relevante, excusable y </a:t>
            </a:r>
            <a:r>
              <a:rPr lang="es-ES" sz="2800" dirty="0" err="1"/>
              <a:t>recognoscible</a:t>
            </a:r>
            <a:r>
              <a:rPr lang="es-ES" sz="2800" dirty="0"/>
              <a:t> </a:t>
            </a:r>
          </a:p>
          <a:p>
            <a:pPr lvl="1"/>
            <a:r>
              <a:rPr lang="es-ES" sz="2800" dirty="0"/>
              <a:t>Relevancia</a:t>
            </a:r>
          </a:p>
          <a:p>
            <a:r>
              <a:rPr lang="es-ES" sz="2800" dirty="0"/>
              <a:t>Violencia (art. 1267.1º y 1268 C. c.)</a:t>
            </a:r>
          </a:p>
          <a:p>
            <a:r>
              <a:rPr lang="es-ES" sz="2800" dirty="0"/>
              <a:t>Intimidación (art. 1267.1º y 1268 C. c.)</a:t>
            </a:r>
          </a:p>
          <a:p>
            <a:r>
              <a:rPr lang="es-ES" sz="2800" dirty="0"/>
              <a:t>Dolo (art. 1269 y 1270 C. c.): el dolo recíproco</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EL OBJETO DEL CONTRATO</a:t>
            </a:r>
          </a:p>
        </p:txBody>
      </p:sp>
      <p:sp>
        <p:nvSpPr>
          <p:cNvPr id="3" name="2 Marcador de contenido"/>
          <p:cNvSpPr>
            <a:spLocks noGrp="1"/>
          </p:cNvSpPr>
          <p:nvPr>
            <p:ph idx="1"/>
          </p:nvPr>
        </p:nvSpPr>
        <p:spPr/>
        <p:txBody>
          <a:bodyPr>
            <a:normAutofit lnSpcReduction="10000"/>
          </a:bodyPr>
          <a:lstStyle/>
          <a:p>
            <a:r>
              <a:rPr lang="es-ES" dirty="0"/>
              <a:t>Concepto (art. 1271 y </a:t>
            </a:r>
            <a:r>
              <a:rPr lang="es-ES" dirty="0" err="1"/>
              <a:t>ss</a:t>
            </a:r>
            <a:r>
              <a:rPr lang="es-ES" dirty="0"/>
              <a:t> C. c.)</a:t>
            </a:r>
          </a:p>
          <a:p>
            <a:r>
              <a:rPr lang="es-ES" dirty="0"/>
              <a:t>Requisitos:</a:t>
            </a:r>
          </a:p>
          <a:p>
            <a:pPr lvl="1"/>
            <a:r>
              <a:rPr lang="es-ES" dirty="0"/>
              <a:t>Posibilidad (art. 1272 C. c.)</a:t>
            </a:r>
          </a:p>
          <a:p>
            <a:pPr lvl="2"/>
            <a:r>
              <a:rPr lang="es-ES" dirty="0"/>
              <a:t>Cosas/servicios</a:t>
            </a:r>
          </a:p>
          <a:p>
            <a:pPr lvl="2"/>
            <a:r>
              <a:rPr lang="es-ES" dirty="0"/>
              <a:t>Cosas futuras</a:t>
            </a:r>
          </a:p>
          <a:p>
            <a:pPr lvl="2"/>
            <a:r>
              <a:rPr lang="es-ES" dirty="0"/>
              <a:t>Imposibilidad natural o legal. </a:t>
            </a:r>
          </a:p>
          <a:p>
            <a:pPr lvl="2"/>
            <a:r>
              <a:rPr lang="es-ES" dirty="0"/>
              <a:t>Imposibilidad originaria o sobrevenida; total o parcial; transitoria o duradera; y absoluta o relativa</a:t>
            </a:r>
          </a:p>
          <a:p>
            <a:pPr lvl="1"/>
            <a:r>
              <a:rPr lang="es-ES" dirty="0"/>
              <a:t>Licitud (art. 1271 C. c.): Cosas o servicios fuera del comercio</a:t>
            </a:r>
          </a:p>
          <a:p>
            <a:pPr lvl="1"/>
            <a:r>
              <a:rPr lang="es-ES" dirty="0"/>
              <a:t>Determinación o </a:t>
            </a:r>
            <a:r>
              <a:rPr lang="es-ES" dirty="0" err="1"/>
              <a:t>determinabilidad</a:t>
            </a:r>
            <a:endParaRPr lang="es-E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CAUSA DEL CONTRATO</a:t>
            </a:r>
          </a:p>
        </p:txBody>
      </p:sp>
      <p:sp>
        <p:nvSpPr>
          <p:cNvPr id="3" name="2 Marcador de contenido"/>
          <p:cNvSpPr>
            <a:spLocks noGrp="1"/>
          </p:cNvSpPr>
          <p:nvPr>
            <p:ph idx="1"/>
          </p:nvPr>
        </p:nvSpPr>
        <p:spPr/>
        <p:txBody>
          <a:bodyPr/>
          <a:lstStyle/>
          <a:p>
            <a:pPr algn="just"/>
            <a:r>
              <a:rPr lang="es-ES" dirty="0"/>
              <a:t>Definición (art. 1274 C. c.): la causa objetiva del negocio</a:t>
            </a:r>
          </a:p>
          <a:p>
            <a:pPr algn="just"/>
            <a:r>
              <a:rPr lang="es-ES" dirty="0"/>
              <a:t>Su relevancia y la simulación</a:t>
            </a:r>
          </a:p>
          <a:p>
            <a:pPr algn="just"/>
            <a:r>
              <a:rPr lang="es-ES" dirty="0"/>
              <a:t>Requisitos causales:</a:t>
            </a:r>
          </a:p>
          <a:p>
            <a:pPr lvl="1" algn="just"/>
            <a:r>
              <a:rPr lang="es-ES" dirty="0"/>
              <a:t>Existencia  (art. 1274 C. c.)</a:t>
            </a:r>
          </a:p>
          <a:p>
            <a:pPr lvl="1" algn="just"/>
            <a:r>
              <a:rPr lang="es-ES" dirty="0"/>
              <a:t>Licitud (art. 1275 C. c.)</a:t>
            </a:r>
          </a:p>
          <a:p>
            <a:pPr lvl="1" algn="just"/>
            <a:r>
              <a:rPr lang="es-ES" dirty="0"/>
              <a:t>Veracidad (art 1276-1301 C. c.)</a:t>
            </a:r>
          </a:p>
          <a:p>
            <a:pPr algn="just"/>
            <a:r>
              <a:rPr lang="es-ES" dirty="0"/>
              <a:t>Presunciones legales (art. 1277 C. c.): existencia, veracidad y licitud</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b="1" dirty="0"/>
              <a:t>LA FORMA DEL CONTRATO</a:t>
            </a:r>
          </a:p>
        </p:txBody>
      </p:sp>
      <p:sp>
        <p:nvSpPr>
          <p:cNvPr id="3" name="2 Marcador de contenido"/>
          <p:cNvSpPr>
            <a:spLocks noGrp="1"/>
          </p:cNvSpPr>
          <p:nvPr>
            <p:ph idx="1"/>
          </p:nvPr>
        </p:nvSpPr>
        <p:spPr/>
        <p:txBody>
          <a:bodyPr/>
          <a:lstStyle/>
          <a:p>
            <a:r>
              <a:rPr lang="es-ES" dirty="0"/>
              <a:t>Concepto</a:t>
            </a:r>
          </a:p>
          <a:p>
            <a:r>
              <a:rPr lang="es-ES" dirty="0"/>
              <a:t>Principio de libertad de forma (art. 1278 y 1255 C. c.)</a:t>
            </a:r>
          </a:p>
          <a:p>
            <a:r>
              <a:rPr lang="es-ES" dirty="0"/>
              <a:t>Tipos de forma:</a:t>
            </a:r>
          </a:p>
          <a:p>
            <a:pPr lvl="1"/>
            <a:r>
              <a:rPr lang="es-ES" dirty="0"/>
              <a:t>Forma solemne o </a:t>
            </a:r>
            <a:r>
              <a:rPr lang="es-ES" i="1" dirty="0"/>
              <a:t>ad </a:t>
            </a:r>
            <a:r>
              <a:rPr lang="es-ES" i="1" dirty="0" err="1"/>
              <a:t>solemnitatem</a:t>
            </a:r>
            <a:r>
              <a:rPr lang="es-ES" i="1" dirty="0"/>
              <a:t> </a:t>
            </a:r>
            <a:r>
              <a:rPr lang="es-ES" dirty="0"/>
              <a:t>(art. 633, 1187 y 1667 C. c.)</a:t>
            </a:r>
            <a:endParaRPr lang="es-ES" i="1" dirty="0"/>
          </a:p>
          <a:p>
            <a:pPr lvl="1"/>
            <a:r>
              <a:rPr lang="es-ES" dirty="0"/>
              <a:t>Forma </a:t>
            </a:r>
            <a:r>
              <a:rPr lang="es-ES" i="1" dirty="0"/>
              <a:t>ad </a:t>
            </a:r>
            <a:r>
              <a:rPr lang="es-ES" i="1" dirty="0" err="1"/>
              <a:t>probationem</a:t>
            </a:r>
            <a:r>
              <a:rPr lang="es-ES" i="1" dirty="0"/>
              <a:t> </a:t>
            </a:r>
            <a:r>
              <a:rPr lang="es-ES" dirty="0"/>
              <a:t>o </a:t>
            </a:r>
            <a:r>
              <a:rPr lang="es-ES" i="1" dirty="0"/>
              <a:t>ad </a:t>
            </a:r>
            <a:r>
              <a:rPr lang="es-ES" i="1" dirty="0" err="1"/>
              <a:t>utilitatem</a:t>
            </a:r>
            <a:endParaRPr lang="es-ES" dirty="0"/>
          </a:p>
          <a:p>
            <a:pPr>
              <a:buNone/>
            </a:pPr>
            <a:endParaRPr lang="es-E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D79F8-DB37-0704-43A9-E9307321C474}"/>
            </a:ext>
          </a:extLst>
        </p:cNvPr>
        <p:cNvGrpSpPr/>
        <p:nvPr/>
      </p:nvGrpSpPr>
      <p:grpSpPr>
        <a:xfrm>
          <a:off x="0" y="0"/>
          <a:ext cx="0" cy="0"/>
          <a:chOff x="0" y="0"/>
          <a:chExt cx="0" cy="0"/>
        </a:xfrm>
      </p:grpSpPr>
      <p:sp>
        <p:nvSpPr>
          <p:cNvPr id="2" name="1 Título">
            <a:extLst>
              <a:ext uri="{FF2B5EF4-FFF2-40B4-BE49-F238E27FC236}">
                <a16:creationId xmlns:a16="http://schemas.microsoft.com/office/drawing/2014/main" id="{B2928DEC-9B7E-AC34-B83D-252924AACA3B}"/>
              </a:ext>
            </a:extLst>
          </p:cNvPr>
          <p:cNvSpPr>
            <a:spLocks noGrp="1"/>
          </p:cNvSpPr>
          <p:nvPr>
            <p:ph type="ctrTitle"/>
          </p:nvPr>
        </p:nvSpPr>
        <p:spPr/>
        <p:txBody>
          <a:bodyPr/>
          <a:lstStyle/>
          <a:p>
            <a:r>
              <a:rPr lang="es-ES" dirty="0"/>
              <a:t>TEMA 11</a:t>
            </a:r>
          </a:p>
        </p:txBody>
      </p:sp>
      <p:sp>
        <p:nvSpPr>
          <p:cNvPr id="3" name="2 Subtítulo">
            <a:extLst>
              <a:ext uri="{FF2B5EF4-FFF2-40B4-BE49-F238E27FC236}">
                <a16:creationId xmlns:a16="http://schemas.microsoft.com/office/drawing/2014/main" id="{9D16A663-8446-6EC8-9C1C-320D4924C8D6}"/>
              </a:ext>
            </a:extLst>
          </p:cNvPr>
          <p:cNvSpPr>
            <a:spLocks noGrp="1"/>
          </p:cNvSpPr>
          <p:nvPr>
            <p:ph type="subTitle" idx="1"/>
          </p:nvPr>
        </p:nvSpPr>
        <p:spPr/>
        <p:txBody>
          <a:bodyPr/>
          <a:lstStyle/>
          <a:p>
            <a:r>
              <a:rPr lang="es-ES" sz="2800" b="1" dirty="0"/>
              <a:t>FORMACIÓN, INTERPRETACIÓN, EFICACIA E INEFICACIA DE LOS CONTRATOS</a:t>
            </a:r>
          </a:p>
          <a:p>
            <a:endParaRPr lang="es-ES" dirty="0"/>
          </a:p>
        </p:txBody>
      </p:sp>
    </p:spTree>
    <p:extLst>
      <p:ext uri="{BB962C8B-B14F-4D97-AF65-F5344CB8AC3E}">
        <p14:creationId xmlns:p14="http://schemas.microsoft.com/office/powerpoint/2010/main" val="7304881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1899</TotalTime>
  <Words>11425</Words>
  <Application>Microsoft Office PowerPoint</Application>
  <PresentationFormat>Presentación en pantalla (4:3)</PresentationFormat>
  <Paragraphs>1046</Paragraphs>
  <Slides>129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129</vt:i4>
      </vt:variant>
    </vt:vector>
  </HeadingPairs>
  <TitlesOfParts>
    <vt:vector size="133" baseType="lpstr">
      <vt:lpstr>Calibri</vt:lpstr>
      <vt:lpstr>Constantia</vt:lpstr>
      <vt:lpstr>Wingdings 2</vt:lpstr>
      <vt:lpstr>Flujo</vt:lpstr>
      <vt:lpstr>MARÍA ROSARIO MARTIN BRICEÑO  PROFESORA TITULAR DE DERECHO CIVIL UNIVERSIDAD REY JUAN CARLOS   </vt:lpstr>
      <vt:lpstr>Presentación de PowerPoint</vt:lpstr>
      <vt:lpstr>ESQUEMA DEL MATERIAL DOCENTE</vt:lpstr>
      <vt:lpstr>ESQUEMA DEL MATERIAL DOCENTE</vt:lpstr>
      <vt:lpstr>PAUTAS DERECHO CIVIL II GRADO EN DERECHO CURSO 2024-25</vt:lpstr>
      <vt:lpstr>TEMA 1</vt:lpstr>
      <vt:lpstr>LA OBLIGACIÓN </vt:lpstr>
      <vt:lpstr>ELEMENTOS  DE LA RELACIÓN OBLIGATORIA</vt:lpstr>
      <vt:lpstr>LAS FUENTES DE LAS OBLIGACIONES (art. 1089 C. c.)</vt:lpstr>
      <vt:lpstr>¿LA VOLUNTAD UNILATERAL?</vt:lpstr>
      <vt:lpstr>TEMA 2</vt:lpstr>
      <vt:lpstr>PLURALIDAD DE SUJETOS</vt:lpstr>
      <vt:lpstr>OBLIGACIONES PARCIARIAS</vt:lpstr>
      <vt:lpstr>OBLIGACIONES MANCOMUNADAS</vt:lpstr>
      <vt:lpstr>OBLIGACIONES SOLIDARIAS</vt:lpstr>
      <vt:lpstr>PREGUNTA</vt:lpstr>
      <vt:lpstr>CASO PRÁCTICO</vt:lpstr>
      <vt:lpstr>CASO PRÁCTICO</vt:lpstr>
      <vt:lpstr>TEMA 3</vt:lpstr>
      <vt:lpstr>EL OBJETO DE LA OBLIGACIÓN</vt:lpstr>
      <vt:lpstr>CLASIFICACIÓN POR RAZÓN DE OBJETO</vt:lpstr>
      <vt:lpstr>OBLIGACIONES</vt:lpstr>
      <vt:lpstr>OBLIGACIONES</vt:lpstr>
      <vt:lpstr>OBLIGACIONES </vt:lpstr>
      <vt:lpstr>PREGUNTAS</vt:lpstr>
      <vt:lpstr>CASO PRÁCTICO</vt:lpstr>
      <vt:lpstr>OBLIGACIONES</vt:lpstr>
      <vt:lpstr>OBLIGACIONES</vt:lpstr>
      <vt:lpstr>TEMA 4</vt:lpstr>
      <vt:lpstr>TIEMPO Y LUGAR</vt:lpstr>
      <vt:lpstr>LA CONDICIÓN</vt:lpstr>
      <vt:lpstr>PREGUNTA</vt:lpstr>
      <vt:lpstr>CASO PRÁCTICO</vt:lpstr>
      <vt:lpstr>PREGUNTAS</vt:lpstr>
      <vt:lpstr>CASO PRÁCTICO</vt:lpstr>
      <vt:lpstr>TEMA 5</vt:lpstr>
      <vt:lpstr>EL PAGO</vt:lpstr>
      <vt:lpstr>LOS SUJETOS DEL PAGO. EL DEUDOR</vt:lpstr>
      <vt:lpstr>LOS SUJETOS DEL PAGO. EL ACREEDOR</vt:lpstr>
      <vt:lpstr>REQUISITOS OBJETIVOS DE PAGO</vt:lpstr>
      <vt:lpstr>OTRAS CUESTIONES RELACIONADAS CON EL PAGO</vt:lpstr>
      <vt:lpstr>LA IMPUTACIÓN DE PAGOS</vt:lpstr>
      <vt:lpstr>LA IMPUTACIÓN DEL PAGO (arts. 1172-1174 C. c.) </vt:lpstr>
      <vt:lpstr>CASO PRÁCTICO</vt:lpstr>
      <vt:lpstr>SUPUESTO PRÁCTICO</vt:lpstr>
      <vt:lpstr>LOS SUBROGADOS DEL PAGO</vt:lpstr>
      <vt:lpstr>LOS SUBROGADOS DEL PAGO</vt:lpstr>
      <vt:lpstr>LA MORA DEL ACREEDOR Y LA CONSIGNACIÓN</vt:lpstr>
      <vt:lpstr>PREGUNTAS</vt:lpstr>
      <vt:lpstr>PREGUNTAS</vt:lpstr>
      <vt:lpstr>CASO PRÁCTICO</vt:lpstr>
      <vt:lpstr>TEMA 6</vt:lpstr>
      <vt:lpstr>EL INCUMPLIMIENTO DE LA OBLIGACIÓN </vt:lpstr>
      <vt:lpstr>INCUMPLIMIENTO IMPUTABLE AL DEUDOR</vt:lpstr>
      <vt:lpstr>INCUMPLIMIENTO NO IMPUTABLE AL DEUDOR</vt:lpstr>
      <vt:lpstr>LA MORA DEL DEUDOR</vt:lpstr>
      <vt:lpstr>EFECTOS DEL INCUMPLIMIENTO</vt:lpstr>
      <vt:lpstr>CASO PRÁCTICO </vt:lpstr>
      <vt:lpstr>CASO PRÁCTICO</vt:lpstr>
      <vt:lpstr>CASO PRÁCTICO</vt:lpstr>
      <vt:lpstr>CASO PRÁCTICO</vt:lpstr>
      <vt:lpstr>TEMA 7</vt:lpstr>
      <vt:lpstr>GARANTÍAS DE LA OBLIGACIÓN</vt:lpstr>
      <vt:lpstr>LA PENA CONVENCIONAL</vt:lpstr>
      <vt:lpstr>LAS ARRAS</vt:lpstr>
      <vt:lpstr>EL DERECHO DE RETENCIÓN</vt:lpstr>
      <vt:lpstr>CASO PRÁCTICO</vt:lpstr>
      <vt:lpstr>CASO PRÁCTICO</vt:lpstr>
      <vt:lpstr>CASO PRÁCTICO</vt:lpstr>
      <vt:lpstr>CASO PRÁCTICO</vt:lpstr>
      <vt:lpstr>ACCIÓN SUBROGATORIA</vt:lpstr>
      <vt:lpstr>ACCIÓN DIRECTA</vt:lpstr>
      <vt:lpstr>ACCIÓN REVOCATORIA O PAULIANA</vt:lpstr>
      <vt:lpstr>TEMA 8</vt:lpstr>
      <vt:lpstr>LA RESPONSABILIDAD PATRIMONIAL</vt:lpstr>
      <vt:lpstr>CASO PRÁCTICO</vt:lpstr>
      <vt:lpstr>PREGUNTAS</vt:lpstr>
      <vt:lpstr>CASO PRÁCTICO</vt:lpstr>
      <vt:lpstr>TEMA 9</vt:lpstr>
      <vt:lpstr>MODIFICACIÓN DE LA OBLIGACIÓN</vt:lpstr>
      <vt:lpstr>CLASES EN LA MODIFICACIÓN DE LA RELACIÓN OBLIGATORIA (ART. 1203 C. c.)</vt:lpstr>
      <vt:lpstr>CAMBIOS DEL DEUDOR</vt:lpstr>
      <vt:lpstr>CAMBIOS DEL ACREEDOR</vt:lpstr>
      <vt:lpstr>MODOS DE EXTINCIÓN DE LA OBLIGACIÓN (art. 1156 C. c.)</vt:lpstr>
      <vt:lpstr>LA CONDONACIÓN</vt:lpstr>
      <vt:lpstr>LA COMPENSACIÓN</vt:lpstr>
      <vt:lpstr>LA CONFUSIÓN</vt:lpstr>
      <vt:lpstr>CASO PRÁCTICO</vt:lpstr>
      <vt:lpstr>CASO PRÁCTICO</vt:lpstr>
      <vt:lpstr>TEMA 10</vt:lpstr>
      <vt:lpstr>EL CONTRATO</vt:lpstr>
      <vt:lpstr>EL CONTRATO</vt:lpstr>
      <vt:lpstr>REQUISITOS DEL CONTRATO</vt:lpstr>
      <vt:lpstr>EL CONTRATO: EL CONSENTIMIENTO</vt:lpstr>
      <vt:lpstr>EL CONTRATO: VICIOS DEL CONSENTIMIENTO</vt:lpstr>
      <vt:lpstr>EL OBJETO DEL CONTRATO</vt:lpstr>
      <vt:lpstr>LA CAUSA DEL CONTRATO</vt:lpstr>
      <vt:lpstr>LA FORMA DEL CONTRATO</vt:lpstr>
      <vt:lpstr>TEMA 11</vt:lpstr>
      <vt:lpstr>FORMACIÓN DEL CONTRATO</vt:lpstr>
      <vt:lpstr>CONTRATOS ENTRE CONSUMIDORES Y EMPRESARIOS</vt:lpstr>
      <vt:lpstr>TRATOS PRELIMINARES</vt:lpstr>
      <vt:lpstr>CONCURSO OFERTA Y ACEPTACIÓN (art. 1262, pár. 1º C. c.)</vt:lpstr>
      <vt:lpstr>EL PRECONTRATO</vt:lpstr>
      <vt:lpstr>LOS EFECTOS DEL CONTRATO</vt:lpstr>
      <vt:lpstr>EFICACIA DE LOS CONTRATOS RESPECTO DE TERCEROS</vt:lpstr>
      <vt:lpstr>LA INEFICACIA DEL CONTRATO</vt:lpstr>
      <vt:lpstr>LA NULIDAD DE PLENO DERECHO</vt:lpstr>
      <vt:lpstr>LA ANULABILIDAD</vt:lpstr>
      <vt:lpstr>LA RESCISIÓN</vt:lpstr>
      <vt:lpstr>CASO PRÁCTICO</vt:lpstr>
      <vt:lpstr>CASO PRÁCTICO</vt:lpstr>
      <vt:lpstr>CASO PRÁCTICO</vt:lpstr>
      <vt:lpstr>CASO PRÁCTICO</vt:lpstr>
      <vt:lpstr>CASO PRÁCTICO</vt:lpstr>
      <vt:lpstr>TEMA 12</vt:lpstr>
      <vt:lpstr>LOS CUASICONTRATOS</vt:lpstr>
      <vt:lpstr>LA GESTIÓN DE NEGOCIOS AJENOS</vt:lpstr>
      <vt:lpstr>EL COBRO DE LO INDEBIDO</vt:lpstr>
      <vt:lpstr>EL ENRIQUECIMENTO SIN CAUSA</vt:lpstr>
      <vt:lpstr>TEMAS 13</vt:lpstr>
      <vt:lpstr>LA RESPONSABILIDAD CIVIL</vt:lpstr>
      <vt:lpstr>TIPOS DE RESPONSABILIDAD CIVIL EXTRACONTRACTUAL</vt:lpstr>
      <vt:lpstr>TIPOS DE RESPONSABILIDAD CIVIL EXTRACONTRACTUAL</vt:lpstr>
      <vt:lpstr>ELEMENTOS DE LA RESPONSABILIDAD CIVIL EXTRACONTRACTUAL</vt:lpstr>
      <vt:lpstr>RESPONSABILIDADES CIVILES CODIFICADAS</vt:lpstr>
      <vt:lpstr>RESPONSABILIDADES CIVILES CODIFICADAS</vt:lpstr>
      <vt:lpstr>LA RESPONSABILIDAD CIVIL EN LEYES ESPECIALES</vt:lpstr>
      <vt:lpstr>LA RESPONSABILIDAD CIVIL EN LEYES ESPECIALES</vt:lpstr>
    </vt:vector>
  </TitlesOfParts>
  <Company>Universidad Rey Juan Carlos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11</dc:title>
  <dc:creator>mariarosario.briceno</dc:creator>
  <cp:lastModifiedBy>María Rosario Martín Briceño</cp:lastModifiedBy>
  <cp:revision>90</cp:revision>
  <dcterms:created xsi:type="dcterms:W3CDTF">2009-10-22T08:39:48Z</dcterms:created>
  <dcterms:modified xsi:type="dcterms:W3CDTF">2025-06-16T12:11:20Z</dcterms:modified>
</cp:coreProperties>
</file>