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CC0099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0D0D0D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C0099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D0D0D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C0099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6939" y="1715998"/>
            <a:ext cx="4844415" cy="3783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50940" y="1811401"/>
            <a:ext cx="4803140" cy="4127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C0099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6939" y="191516"/>
            <a:ext cx="8650547" cy="1112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CC0099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39139" y="2954152"/>
            <a:ext cx="5254625" cy="13957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0D0D0D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hyperlink" Target="http://creativecommons.org/licenses/by-sa/4.0/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jpg"/><Relationship Id="rId6" Type="http://schemas.openxmlformats.org/officeDocument/2006/relationships/image" Target="../media/image38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9.jpg"/><Relationship Id="rId6" Type="http://schemas.openxmlformats.org/officeDocument/2006/relationships/image" Target="../media/image40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5.png"/><Relationship Id="rId3" Type="http://schemas.openxmlformats.org/officeDocument/2006/relationships/image" Target="../media/image46.jpg"/><Relationship Id="rId4" Type="http://schemas.openxmlformats.org/officeDocument/2006/relationships/image" Target="../media/image47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jpg"/><Relationship Id="rId4" Type="http://schemas.openxmlformats.org/officeDocument/2006/relationships/image" Target="../media/image50.jpg"/><Relationship Id="rId5" Type="http://schemas.openxmlformats.org/officeDocument/2006/relationships/image" Target="../media/image51.jpg"/><Relationship Id="rId6" Type="http://schemas.openxmlformats.org/officeDocument/2006/relationships/image" Target="../media/image52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jpg"/><Relationship Id="rId7" Type="http://schemas.openxmlformats.org/officeDocument/2006/relationships/image" Target="../media/image58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Relationship Id="rId3" Type="http://schemas.openxmlformats.org/officeDocument/2006/relationships/image" Target="../media/image54.png"/><Relationship Id="rId4" Type="http://schemas.openxmlformats.org/officeDocument/2006/relationships/image" Target="../media/image60.png"/><Relationship Id="rId5" Type="http://schemas.openxmlformats.org/officeDocument/2006/relationships/image" Target="../media/image61.jpg"/><Relationship Id="rId6" Type="http://schemas.openxmlformats.org/officeDocument/2006/relationships/image" Target="../media/image62.jpg"/><Relationship Id="rId7" Type="http://schemas.openxmlformats.org/officeDocument/2006/relationships/image" Target="../media/image63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3" Type="http://schemas.openxmlformats.org/officeDocument/2006/relationships/image" Target="../media/image65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Relationship Id="rId3" Type="http://schemas.openxmlformats.org/officeDocument/2006/relationships/image" Target="../media/image67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Relationship Id="rId3" Type="http://schemas.openxmlformats.org/officeDocument/2006/relationships/image" Target="../media/image66.png"/><Relationship Id="rId4" Type="http://schemas.openxmlformats.org/officeDocument/2006/relationships/image" Target="../media/image69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jpg"/><Relationship Id="rId4" Type="http://schemas.openxmlformats.org/officeDocument/2006/relationships/image" Target="../media/image7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jpg"/><Relationship Id="rId6" Type="http://schemas.openxmlformats.org/officeDocument/2006/relationships/image" Target="../media/image74.jpg"/><Relationship Id="rId7" Type="http://schemas.openxmlformats.org/officeDocument/2006/relationships/image" Target="../media/image75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Relationship Id="rId4" Type="http://schemas.openxmlformats.org/officeDocument/2006/relationships/image" Target="../media/image78.jpg"/><Relationship Id="rId5" Type="http://schemas.openxmlformats.org/officeDocument/2006/relationships/image" Target="../media/image79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Relationship Id="rId3" Type="http://schemas.openxmlformats.org/officeDocument/2006/relationships/image" Target="../media/image81.jpg"/><Relationship Id="rId4" Type="http://schemas.openxmlformats.org/officeDocument/2006/relationships/image" Target="../media/image82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5" Type="http://schemas.openxmlformats.org/officeDocument/2006/relationships/image" Target="../media/image87.png"/><Relationship Id="rId6" Type="http://schemas.openxmlformats.org/officeDocument/2006/relationships/image" Target="../media/image88.png"/><Relationship Id="rId7" Type="http://schemas.openxmlformats.org/officeDocument/2006/relationships/image" Target="../media/image89.png"/><Relationship Id="rId8" Type="http://schemas.openxmlformats.org/officeDocument/2006/relationships/image" Target="../media/image90.png"/><Relationship Id="rId9" Type="http://schemas.openxmlformats.org/officeDocument/2006/relationships/image" Target="../media/image91.pn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92.png"/><Relationship Id="rId4" Type="http://schemas.openxmlformats.org/officeDocument/2006/relationships/image" Target="../media/image93.png"/><Relationship Id="rId5" Type="http://schemas.openxmlformats.org/officeDocument/2006/relationships/image" Target="../media/image94.png"/><Relationship Id="rId6" Type="http://schemas.openxmlformats.org/officeDocument/2006/relationships/image" Target="../media/image3.jpg"/><Relationship Id="rId7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jpg"/><Relationship Id="rId4" Type="http://schemas.openxmlformats.org/officeDocument/2006/relationships/image" Target="../media/image18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9.jpg"/><Relationship Id="rId4" Type="http://schemas.openxmlformats.org/officeDocument/2006/relationships/image" Target="../media/image20.jpg"/><Relationship Id="rId5" Type="http://schemas.openxmlformats.org/officeDocument/2006/relationships/image" Target="../media/image21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jpg"/><Relationship Id="rId6" Type="http://schemas.openxmlformats.org/officeDocument/2006/relationships/image" Target="../media/image26.jpg"/><Relationship Id="rId7" Type="http://schemas.openxmlformats.org/officeDocument/2006/relationships/image" Target="../media/image27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jpg"/><Relationship Id="rId6" Type="http://schemas.openxmlformats.org/officeDocument/2006/relationships/image" Target="../media/image32.jpg"/><Relationship Id="rId7" Type="http://schemas.openxmlformats.org/officeDocument/2006/relationships/image" Target="../media/image33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310383" y="1709928"/>
            <a:ext cx="7687309" cy="1338580"/>
            <a:chOff x="2310383" y="1709928"/>
            <a:chExt cx="7687309" cy="133858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10383" y="1709928"/>
              <a:ext cx="7687055" cy="89915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19044" y="2148840"/>
              <a:ext cx="6182867" cy="899159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549810" y="1799873"/>
            <a:ext cx="7096125" cy="953135"/>
          </a:xfrm>
          <a:prstGeom prst="rect"/>
        </p:spPr>
        <p:txBody>
          <a:bodyPr wrap="square" lIns="0" tIns="67945" rIns="0" bIns="0" rtlCol="0" vert="horz">
            <a:spAutoFit/>
          </a:bodyPr>
          <a:lstStyle/>
          <a:p>
            <a:pPr marL="720725" marR="5080" indent="-708660">
              <a:lnSpc>
                <a:spcPts val="3460"/>
              </a:lnSpc>
              <a:spcBef>
                <a:spcPts val="535"/>
              </a:spcBef>
            </a:pPr>
            <a:r>
              <a:rPr dirty="0" sz="3200" spc="-120">
                <a:solidFill>
                  <a:srgbClr val="000000"/>
                </a:solidFill>
              </a:rPr>
              <a:t>Tema</a:t>
            </a:r>
            <a:r>
              <a:rPr dirty="0" sz="3200" spc="-75">
                <a:solidFill>
                  <a:srgbClr val="000000"/>
                </a:solidFill>
              </a:rPr>
              <a:t> </a:t>
            </a:r>
            <a:r>
              <a:rPr dirty="0" sz="3200">
                <a:solidFill>
                  <a:srgbClr val="000000"/>
                </a:solidFill>
              </a:rPr>
              <a:t>3.</a:t>
            </a:r>
            <a:r>
              <a:rPr dirty="0" sz="3200" spc="-114">
                <a:solidFill>
                  <a:srgbClr val="000000"/>
                </a:solidFill>
              </a:rPr>
              <a:t> </a:t>
            </a:r>
            <a:r>
              <a:rPr dirty="0" sz="3200" spc="-35">
                <a:solidFill>
                  <a:srgbClr val="000000"/>
                </a:solidFill>
              </a:rPr>
              <a:t>Evaluación</a:t>
            </a:r>
            <a:r>
              <a:rPr dirty="0" sz="3200" spc="-105">
                <a:solidFill>
                  <a:srgbClr val="000000"/>
                </a:solidFill>
              </a:rPr>
              <a:t> </a:t>
            </a:r>
            <a:r>
              <a:rPr dirty="0" sz="3200" spc="-35">
                <a:solidFill>
                  <a:srgbClr val="000000"/>
                </a:solidFill>
              </a:rPr>
              <a:t>neurológica</a:t>
            </a:r>
            <a:r>
              <a:rPr dirty="0" sz="3200" spc="-105">
                <a:solidFill>
                  <a:srgbClr val="000000"/>
                </a:solidFill>
              </a:rPr>
              <a:t> </a:t>
            </a:r>
            <a:r>
              <a:rPr dirty="0" sz="3200">
                <a:solidFill>
                  <a:srgbClr val="000000"/>
                </a:solidFill>
              </a:rPr>
              <a:t>del</a:t>
            </a:r>
            <a:r>
              <a:rPr dirty="0" sz="3200" spc="-75">
                <a:solidFill>
                  <a:srgbClr val="000000"/>
                </a:solidFill>
              </a:rPr>
              <a:t> </a:t>
            </a:r>
            <a:r>
              <a:rPr dirty="0" sz="3200" spc="-10">
                <a:solidFill>
                  <a:srgbClr val="000000"/>
                </a:solidFill>
              </a:rPr>
              <a:t>paciente </a:t>
            </a:r>
            <a:r>
              <a:rPr dirty="0" sz="3200" spc="-30">
                <a:solidFill>
                  <a:srgbClr val="000000"/>
                </a:solidFill>
              </a:rPr>
              <a:t>pediátrico</a:t>
            </a:r>
            <a:r>
              <a:rPr dirty="0" sz="3200" spc="-100">
                <a:solidFill>
                  <a:srgbClr val="000000"/>
                </a:solidFill>
              </a:rPr>
              <a:t> </a:t>
            </a:r>
            <a:r>
              <a:rPr dirty="0" sz="3200">
                <a:solidFill>
                  <a:srgbClr val="000000"/>
                </a:solidFill>
              </a:rPr>
              <a:t>II.</a:t>
            </a:r>
            <a:r>
              <a:rPr dirty="0" sz="3200" spc="-90">
                <a:solidFill>
                  <a:srgbClr val="000000"/>
                </a:solidFill>
              </a:rPr>
              <a:t> </a:t>
            </a:r>
            <a:r>
              <a:rPr dirty="0" sz="3200" spc="-30">
                <a:solidFill>
                  <a:srgbClr val="000000"/>
                </a:solidFill>
              </a:rPr>
              <a:t>Desarrollo</a:t>
            </a:r>
            <a:r>
              <a:rPr dirty="0" sz="3200" spc="-105">
                <a:solidFill>
                  <a:srgbClr val="000000"/>
                </a:solidFill>
              </a:rPr>
              <a:t> </a:t>
            </a:r>
            <a:r>
              <a:rPr dirty="0" sz="3200" spc="-10">
                <a:solidFill>
                  <a:srgbClr val="000000"/>
                </a:solidFill>
              </a:rPr>
              <a:t>psicomotor</a:t>
            </a:r>
            <a:endParaRPr sz="3200"/>
          </a:p>
        </p:txBody>
      </p:sp>
      <p:sp>
        <p:nvSpPr>
          <p:cNvPr id="6" name="object 6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122045" marR="1183005" indent="-1270">
              <a:lnSpc>
                <a:spcPct val="125000"/>
              </a:lnSpc>
              <a:spcBef>
                <a:spcPts val="100"/>
              </a:spcBef>
            </a:pPr>
            <a:r>
              <a:rPr dirty="0"/>
              <a:t>María</a:t>
            </a:r>
            <a:r>
              <a:rPr dirty="0" spc="-100"/>
              <a:t> </a:t>
            </a:r>
            <a:r>
              <a:rPr dirty="0" spc="-10"/>
              <a:t>Carratalá</a:t>
            </a:r>
            <a:r>
              <a:rPr dirty="0" spc="-80"/>
              <a:t> </a:t>
            </a:r>
            <a:r>
              <a:rPr dirty="0" spc="-10"/>
              <a:t>Tejada Evaluación</a:t>
            </a:r>
            <a:r>
              <a:rPr dirty="0" spc="-80"/>
              <a:t> </a:t>
            </a:r>
            <a:r>
              <a:rPr dirty="0" spc="-10"/>
              <a:t>Neurológica</a:t>
            </a:r>
          </a:p>
          <a:p>
            <a:pPr algn="ctr">
              <a:lnSpc>
                <a:spcPct val="100000"/>
              </a:lnSpc>
              <a:spcBef>
                <a:spcPts val="705"/>
              </a:spcBef>
            </a:pPr>
            <a:r>
              <a:rPr dirty="0"/>
              <a:t>Máster</a:t>
            </a:r>
            <a:r>
              <a:rPr dirty="0" spc="-55"/>
              <a:t> </a:t>
            </a:r>
            <a:r>
              <a:rPr dirty="0" spc="-10"/>
              <a:t>Universitario</a:t>
            </a:r>
            <a:r>
              <a:rPr dirty="0" spc="-70"/>
              <a:t> </a:t>
            </a:r>
            <a:r>
              <a:rPr dirty="0" spc="-10"/>
              <a:t>Neurocontrol</a:t>
            </a:r>
            <a:r>
              <a:rPr dirty="0" spc="-85"/>
              <a:t> </a:t>
            </a:r>
            <a:r>
              <a:rPr dirty="0" spc="-10"/>
              <a:t>Motor</a:t>
            </a: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1191772"/>
            <a:ext cx="1998923" cy="4404154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779264" y="5583936"/>
            <a:ext cx="2093485" cy="527303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4186219" y="4908892"/>
            <a:ext cx="7799070" cy="170180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3676650" marR="2053589">
              <a:lnSpc>
                <a:spcPts val="1200"/>
              </a:lnSpc>
              <a:spcBef>
                <a:spcPts val="340"/>
              </a:spcBef>
            </a:pPr>
            <a:r>
              <a:rPr dirty="0" sz="1200">
                <a:latin typeface="Arial"/>
                <a:cs typeface="Arial"/>
              </a:rPr>
              <a:t>©2024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María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Catarralá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Tejada </a:t>
            </a:r>
            <a:r>
              <a:rPr dirty="0" sz="1200">
                <a:latin typeface="Arial"/>
                <a:cs typeface="Arial"/>
              </a:rPr>
              <a:t>Algunos derechos </a:t>
            </a:r>
            <a:r>
              <a:rPr dirty="0" sz="1200" spc="-10">
                <a:latin typeface="Arial"/>
                <a:cs typeface="Arial"/>
              </a:rPr>
              <a:t>reservados.</a:t>
            </a:r>
            <a:endParaRPr sz="1200">
              <a:latin typeface="Arial"/>
              <a:cs typeface="Arial"/>
            </a:endParaRPr>
          </a:p>
          <a:p>
            <a:pPr marL="3676650">
              <a:lnSpc>
                <a:spcPts val="1080"/>
              </a:lnSpc>
            </a:pPr>
            <a:r>
              <a:rPr dirty="0" sz="1200">
                <a:latin typeface="Arial"/>
                <a:cs typeface="Arial"/>
              </a:rPr>
              <a:t>Este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trabajo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se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distribuye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bajo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la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licencia:</a:t>
            </a:r>
            <a:endParaRPr sz="1200">
              <a:latin typeface="Arial"/>
              <a:cs typeface="Arial"/>
            </a:endParaRPr>
          </a:p>
          <a:p>
            <a:pPr marL="3676650" marR="193040">
              <a:lnSpc>
                <a:spcPts val="1200"/>
              </a:lnSpc>
              <a:spcBef>
                <a:spcPts val="120"/>
              </a:spcBef>
            </a:pPr>
            <a:r>
              <a:rPr dirty="0" sz="1200">
                <a:latin typeface="Arial"/>
                <a:cs typeface="Arial"/>
              </a:rPr>
              <a:t>CC-BY-SA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4.0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Atribución-</a:t>
            </a:r>
            <a:r>
              <a:rPr dirty="0" sz="1200">
                <a:latin typeface="Arial"/>
                <a:cs typeface="Arial"/>
              </a:rPr>
              <a:t>CompartirIgual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4.0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Internacional </a:t>
            </a:r>
            <a:r>
              <a:rPr dirty="0" sz="1200">
                <a:latin typeface="Arial"/>
                <a:cs typeface="Arial"/>
              </a:rPr>
              <a:t>de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Creative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Commons.</a:t>
            </a:r>
            <a:endParaRPr sz="1200">
              <a:latin typeface="Arial"/>
              <a:cs typeface="Arial"/>
            </a:endParaRPr>
          </a:p>
          <a:p>
            <a:pPr marL="3676650" marR="5080">
              <a:lnSpc>
                <a:spcPts val="1200"/>
              </a:lnSpc>
            </a:pPr>
            <a:r>
              <a:rPr dirty="0" sz="1200">
                <a:latin typeface="Arial"/>
                <a:cs typeface="Arial"/>
              </a:rPr>
              <a:t>Disponible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en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  <a:hlinkClick r:id="rId6"/>
              </a:rPr>
              <a:t>http://creativecommons.org/licenses/by-</a:t>
            </a:r>
            <a:r>
              <a:rPr dirty="0" sz="1200" spc="-10">
                <a:latin typeface="Arial"/>
                <a:cs typeface="Arial"/>
                <a:hlinkClick r:id="rId6"/>
              </a:rPr>
              <a:t>sa/4.0/</a:t>
            </a:r>
            <a:r>
              <a:rPr dirty="0" sz="1200" spc="-10">
                <a:latin typeface="Arial"/>
                <a:cs typeface="Arial"/>
              </a:rPr>
              <a:t> deed.es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5"/>
              </a:spcBef>
            </a:pP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2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46147" y="1294310"/>
            <a:ext cx="7650480" cy="3987800"/>
          </a:xfrm>
          <a:prstGeom prst="rect">
            <a:avLst/>
          </a:prstGeom>
        </p:spPr>
        <p:txBody>
          <a:bodyPr wrap="square" lIns="0" tIns="9779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77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800">
                <a:latin typeface="Calibri"/>
                <a:cs typeface="Calibri"/>
              </a:rPr>
              <a:t>Se</a:t>
            </a:r>
            <a:r>
              <a:rPr dirty="0" sz="2800" spc="-5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agacha</a:t>
            </a:r>
            <a:r>
              <a:rPr dirty="0" sz="2800" spc="-7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a</a:t>
            </a:r>
            <a:r>
              <a:rPr dirty="0" sz="2800" spc="-4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coger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objetos</a:t>
            </a:r>
            <a:r>
              <a:rPr dirty="0" sz="2800" spc="-4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del</a:t>
            </a:r>
            <a:r>
              <a:rPr dirty="0" sz="2800" spc="-4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suelo</a:t>
            </a:r>
            <a:endParaRPr sz="28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67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800">
                <a:latin typeface="Calibri"/>
                <a:cs typeface="Calibri"/>
              </a:rPr>
              <a:t>Tira</a:t>
            </a:r>
            <a:r>
              <a:rPr dirty="0" sz="2800" spc="-4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de</a:t>
            </a:r>
            <a:r>
              <a:rPr dirty="0" sz="2800" spc="-4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un</a:t>
            </a:r>
            <a:r>
              <a:rPr dirty="0" sz="2800" spc="-2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juguete</a:t>
            </a:r>
            <a:r>
              <a:rPr dirty="0" sz="2800" spc="-3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en</a:t>
            </a:r>
            <a:r>
              <a:rPr dirty="0" sz="2800" spc="-5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bipedestación</a:t>
            </a:r>
            <a:endParaRPr sz="28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66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800">
                <a:latin typeface="Calibri"/>
                <a:cs typeface="Calibri"/>
              </a:rPr>
              <a:t>Sube</a:t>
            </a:r>
            <a:r>
              <a:rPr dirty="0" sz="2800" spc="-6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escaleras</a:t>
            </a:r>
            <a:r>
              <a:rPr dirty="0" sz="2800" spc="-8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con</a:t>
            </a:r>
            <a:r>
              <a:rPr dirty="0" sz="2800" spc="-7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ayuda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(18</a:t>
            </a:r>
            <a:r>
              <a:rPr dirty="0" sz="2800" spc="-70">
                <a:latin typeface="Calibri"/>
                <a:cs typeface="Calibri"/>
              </a:rPr>
              <a:t> </a:t>
            </a:r>
            <a:r>
              <a:rPr dirty="0" sz="2800" spc="-25">
                <a:latin typeface="Calibri"/>
                <a:cs typeface="Calibri"/>
              </a:rPr>
              <a:t>m)</a:t>
            </a:r>
            <a:endParaRPr sz="28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66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800">
                <a:latin typeface="Calibri"/>
                <a:cs typeface="Calibri"/>
              </a:rPr>
              <a:t>Baja</a:t>
            </a:r>
            <a:r>
              <a:rPr dirty="0" sz="2800" spc="-8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escaleras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con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ayuda</a:t>
            </a:r>
            <a:endParaRPr sz="28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67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800">
                <a:latin typeface="Calibri"/>
                <a:cs typeface="Calibri"/>
              </a:rPr>
              <a:t>Comienza</a:t>
            </a:r>
            <a:r>
              <a:rPr dirty="0" sz="2800" spc="-6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a</a:t>
            </a:r>
            <a:r>
              <a:rPr dirty="0" sz="2800" spc="-5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saltar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sobre</a:t>
            </a:r>
            <a:r>
              <a:rPr dirty="0" sz="2800" spc="-3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los</a:t>
            </a:r>
            <a:r>
              <a:rPr dirty="0" sz="2800" spc="-5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dos</a:t>
            </a:r>
            <a:r>
              <a:rPr dirty="0" sz="2800" spc="-50">
                <a:latin typeface="Calibri"/>
                <a:cs typeface="Calibri"/>
              </a:rPr>
              <a:t> </a:t>
            </a:r>
            <a:r>
              <a:rPr dirty="0" sz="2800" spc="-20">
                <a:latin typeface="Calibri"/>
                <a:cs typeface="Calibri"/>
              </a:rPr>
              <a:t>pies</a:t>
            </a:r>
            <a:endParaRPr sz="2800">
              <a:latin typeface="Calibri"/>
              <a:cs typeface="Calibri"/>
            </a:endParaRPr>
          </a:p>
          <a:p>
            <a:pPr marL="241300" marR="5080" indent="-228600">
              <a:lnSpc>
                <a:spcPts val="3030"/>
              </a:lnSpc>
              <a:spcBef>
                <a:spcPts val="1035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</a:tabLst>
            </a:pPr>
            <a:r>
              <a:rPr dirty="0" sz="2800">
                <a:latin typeface="Calibri"/>
                <a:cs typeface="Calibri"/>
              </a:rPr>
              <a:t>Corre</a:t>
            </a:r>
            <a:r>
              <a:rPr dirty="0" sz="2800" spc="-7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con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las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piernas</a:t>
            </a:r>
            <a:r>
              <a:rPr dirty="0" sz="2800" spc="-4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separadas,</a:t>
            </a:r>
            <a:r>
              <a:rPr dirty="0" sz="2800" spc="-5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puede</a:t>
            </a:r>
            <a:r>
              <a:rPr dirty="0" sz="2800" spc="-4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andar</a:t>
            </a:r>
            <a:r>
              <a:rPr dirty="0" sz="2800" spc="-6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hacia atrás</a:t>
            </a:r>
            <a:endParaRPr sz="28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61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800">
                <a:latin typeface="Calibri"/>
                <a:cs typeface="Calibri"/>
              </a:rPr>
              <a:t>Lanza</a:t>
            </a:r>
            <a:r>
              <a:rPr dirty="0" sz="2800" spc="-7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pelotas</a:t>
            </a:r>
            <a:r>
              <a:rPr dirty="0" sz="2800" spc="-6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(sin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caerse)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2691383" y="318528"/>
            <a:ext cx="6979920" cy="1009015"/>
            <a:chOff x="2691383" y="318528"/>
            <a:chExt cx="6979920" cy="100901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91383" y="318528"/>
              <a:ext cx="5141963" cy="1008875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35951" y="318528"/>
              <a:ext cx="734555" cy="100887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373112" y="318528"/>
              <a:ext cx="2298179" cy="1008875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961946" y="422405"/>
            <a:ext cx="640905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55"/>
              <a:t> </a:t>
            </a:r>
            <a:r>
              <a:rPr dirty="0" spc="-35"/>
              <a:t>psicomotor</a:t>
            </a:r>
            <a:r>
              <a:rPr dirty="0" spc="-125"/>
              <a:t> </a:t>
            </a:r>
            <a:r>
              <a:rPr dirty="0" spc="-45"/>
              <a:t>18-</a:t>
            </a:r>
            <a:r>
              <a:rPr dirty="0"/>
              <a:t>24</a:t>
            </a:r>
            <a:r>
              <a:rPr dirty="0" spc="-135"/>
              <a:t> </a:t>
            </a:r>
            <a:r>
              <a:rPr dirty="0" spc="-10"/>
              <a:t>meses</a:t>
            </a:r>
          </a:p>
        </p:txBody>
      </p:sp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988552" y="938783"/>
            <a:ext cx="1542287" cy="297179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823959" y="4384548"/>
            <a:ext cx="2467355" cy="184861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46147" y="1380264"/>
            <a:ext cx="9394190" cy="2880995"/>
          </a:xfrm>
          <a:prstGeom prst="rect">
            <a:avLst/>
          </a:prstGeom>
        </p:spPr>
        <p:txBody>
          <a:bodyPr wrap="square" lIns="0" tIns="59690" rIns="0" bIns="0" rtlCol="0" vert="horz">
            <a:spAutoFit/>
          </a:bodyPr>
          <a:lstStyle/>
          <a:p>
            <a:pPr marL="241300" marR="5080" indent="-228600">
              <a:lnSpc>
                <a:spcPts val="3030"/>
              </a:lnSpc>
              <a:spcBef>
                <a:spcPts val="470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</a:tabLst>
            </a:pPr>
            <a:r>
              <a:rPr dirty="0" sz="2800">
                <a:latin typeface="Calibri"/>
                <a:cs typeface="Calibri"/>
              </a:rPr>
              <a:t>Puede</a:t>
            </a:r>
            <a:r>
              <a:rPr dirty="0" sz="2800" spc="-7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quitarse</a:t>
            </a:r>
            <a:r>
              <a:rPr dirty="0" sz="2800" spc="-7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zapatos</a:t>
            </a:r>
            <a:r>
              <a:rPr dirty="0" sz="2800" spc="-9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(sin</a:t>
            </a:r>
            <a:r>
              <a:rPr dirty="0" sz="2800" spc="-7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cordones)</a:t>
            </a:r>
            <a:r>
              <a:rPr dirty="0" sz="2800" spc="-7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y</a:t>
            </a:r>
            <a:r>
              <a:rPr dirty="0" sz="2800" spc="-9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ropa</a:t>
            </a:r>
            <a:r>
              <a:rPr dirty="0" sz="2800" spc="-7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(sin</a:t>
            </a:r>
            <a:r>
              <a:rPr dirty="0" sz="2800" spc="-7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cremalleras</a:t>
            </a:r>
            <a:r>
              <a:rPr dirty="0" sz="2800" spc="-90">
                <a:latin typeface="Calibri"/>
                <a:cs typeface="Calibri"/>
              </a:rPr>
              <a:t> </a:t>
            </a:r>
            <a:r>
              <a:rPr dirty="0" sz="2800" spc="-25">
                <a:latin typeface="Calibri"/>
                <a:cs typeface="Calibri"/>
              </a:rPr>
              <a:t>ni </a:t>
            </a:r>
            <a:r>
              <a:rPr dirty="0" sz="2800" spc="-10">
                <a:latin typeface="Calibri"/>
                <a:cs typeface="Calibri"/>
              </a:rPr>
              <a:t>botones)</a:t>
            </a:r>
            <a:endParaRPr sz="28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62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800">
                <a:latin typeface="Calibri"/>
                <a:cs typeface="Calibri"/>
              </a:rPr>
              <a:t>Come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solo</a:t>
            </a:r>
            <a:r>
              <a:rPr dirty="0" sz="2800" spc="-5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con</a:t>
            </a:r>
            <a:r>
              <a:rPr dirty="0" sz="2800" spc="-6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limpieza,</a:t>
            </a:r>
            <a:r>
              <a:rPr dirty="0" sz="2800" spc="-5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ayuda</a:t>
            </a:r>
            <a:r>
              <a:rPr dirty="0" sz="2800" spc="-6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a</a:t>
            </a:r>
            <a:r>
              <a:rPr dirty="0" sz="2800" spc="-6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recoger</a:t>
            </a:r>
            <a:endParaRPr sz="28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66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800">
                <a:latin typeface="Calibri"/>
                <a:cs typeface="Calibri"/>
              </a:rPr>
              <a:t>Etapa</a:t>
            </a:r>
            <a:r>
              <a:rPr dirty="0" sz="2800" spc="-6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del</a:t>
            </a:r>
            <a:r>
              <a:rPr dirty="0" sz="2800" spc="-5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orinal</a:t>
            </a:r>
            <a:endParaRPr sz="28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66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800">
                <a:latin typeface="Calibri"/>
                <a:cs typeface="Calibri"/>
              </a:rPr>
              <a:t>Relaciones</a:t>
            </a:r>
            <a:r>
              <a:rPr dirty="0" sz="2800" spc="-8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sociales</a:t>
            </a:r>
            <a:r>
              <a:rPr dirty="0" sz="2800" spc="-9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poco</a:t>
            </a:r>
            <a:r>
              <a:rPr dirty="0" sz="2800" spc="-8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armoniosas</a:t>
            </a:r>
            <a:r>
              <a:rPr dirty="0" sz="2800" spc="-7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con</a:t>
            </a:r>
            <a:r>
              <a:rPr dirty="0" sz="2800" spc="-8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otros</a:t>
            </a:r>
            <a:r>
              <a:rPr dirty="0" sz="2800" spc="-8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niños</a:t>
            </a:r>
            <a:endParaRPr sz="28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67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800">
                <a:latin typeface="Calibri"/>
                <a:cs typeface="Calibri"/>
              </a:rPr>
              <a:t>No</a:t>
            </a:r>
            <a:r>
              <a:rPr dirty="0" sz="2800" spc="-6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participa</a:t>
            </a:r>
            <a:r>
              <a:rPr dirty="0" sz="2800" spc="-4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en</a:t>
            </a:r>
            <a:r>
              <a:rPr dirty="0" sz="2800" spc="-7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juegos</a:t>
            </a:r>
            <a:r>
              <a:rPr dirty="0" sz="2800" spc="-5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colectivos,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necesita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un</a:t>
            </a:r>
            <a:r>
              <a:rPr dirty="0" sz="2800" spc="-5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adulto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2691383" y="318528"/>
            <a:ext cx="6979920" cy="1009015"/>
            <a:chOff x="2691383" y="318528"/>
            <a:chExt cx="6979920" cy="100901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91383" y="318528"/>
              <a:ext cx="5141963" cy="1008875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35951" y="318528"/>
              <a:ext cx="734555" cy="100887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373112" y="318528"/>
              <a:ext cx="2298179" cy="1008875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43589" rIns="0" bIns="0" rtlCol="0" vert="horz">
            <a:spAutoFit/>
          </a:bodyPr>
          <a:lstStyle/>
          <a:p>
            <a:pPr marL="205740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55"/>
              <a:t> </a:t>
            </a:r>
            <a:r>
              <a:rPr dirty="0" spc="-35"/>
              <a:t>psicomotor</a:t>
            </a:r>
            <a:r>
              <a:rPr dirty="0" spc="-125"/>
              <a:t> </a:t>
            </a:r>
            <a:r>
              <a:rPr dirty="0" spc="-45"/>
              <a:t>18-</a:t>
            </a:r>
            <a:r>
              <a:rPr dirty="0"/>
              <a:t>24</a:t>
            </a:r>
            <a:r>
              <a:rPr dirty="0" spc="-135"/>
              <a:t> </a:t>
            </a:r>
            <a:r>
              <a:rPr dirty="0" spc="-10"/>
              <a:t>meses</a:t>
            </a:r>
          </a:p>
        </p:txBody>
      </p:sp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944623" y="4547616"/>
            <a:ext cx="3371087" cy="184403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655307" y="4468367"/>
            <a:ext cx="2831591" cy="195376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46147" y="1297967"/>
            <a:ext cx="10499090" cy="4006215"/>
          </a:xfrm>
          <a:prstGeom prst="rect">
            <a:avLst/>
          </a:prstGeom>
        </p:spPr>
        <p:txBody>
          <a:bodyPr wrap="square" lIns="0" tIns="10414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82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 spc="-40">
                <a:latin typeface="Calibri"/>
                <a:cs typeface="Calibri"/>
              </a:rPr>
              <a:t>Torres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4-</a:t>
            </a:r>
            <a:r>
              <a:rPr dirty="0" sz="2400">
                <a:latin typeface="Calibri"/>
                <a:cs typeface="Calibri"/>
              </a:rPr>
              <a:t>6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cubos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2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 b="1">
                <a:latin typeface="Calibri"/>
                <a:cs typeface="Calibri"/>
              </a:rPr>
              <a:t>Comienza</a:t>
            </a:r>
            <a:r>
              <a:rPr dirty="0" sz="2400" spc="-5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a</a:t>
            </a:r>
            <a:r>
              <a:rPr dirty="0" sz="2400" spc="-50" b="1">
                <a:latin typeface="Calibri"/>
                <a:cs typeface="Calibri"/>
              </a:rPr>
              <a:t> </a:t>
            </a:r>
            <a:r>
              <a:rPr dirty="0" sz="2400" spc="-25" b="1">
                <a:latin typeface="Calibri"/>
                <a:cs typeface="Calibri"/>
              </a:rPr>
              <a:t>representar,</a:t>
            </a:r>
            <a:r>
              <a:rPr dirty="0" sz="2400" spc="-1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a</a:t>
            </a:r>
            <a:r>
              <a:rPr dirty="0" sz="2400" spc="-5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sustituir</a:t>
            </a:r>
            <a:r>
              <a:rPr dirty="0" sz="2400" spc="-1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una</a:t>
            </a:r>
            <a:r>
              <a:rPr dirty="0" sz="2400" spc="-4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cosa</a:t>
            </a:r>
            <a:r>
              <a:rPr dirty="0" sz="2400" spc="-5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por</a:t>
            </a:r>
            <a:r>
              <a:rPr dirty="0" sz="2400" spc="-6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algo</a:t>
            </a:r>
            <a:r>
              <a:rPr dirty="0" sz="2400" spc="-4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que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se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le</a:t>
            </a:r>
            <a:r>
              <a:rPr dirty="0" sz="2400" spc="-55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parece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0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18m: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22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palabras,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24m: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72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palabras</a:t>
            </a:r>
            <a:endParaRPr sz="2400">
              <a:latin typeface="Calibri"/>
              <a:cs typeface="Calibri"/>
            </a:endParaRPr>
          </a:p>
          <a:p>
            <a:pPr marL="241300" marR="5080" indent="-228600">
              <a:lnSpc>
                <a:spcPts val="2590"/>
              </a:lnSpc>
              <a:spcBef>
                <a:spcPts val="1040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</a:tabLst>
            </a:pPr>
            <a:r>
              <a:rPr dirty="0" sz="2400">
                <a:latin typeface="Calibri"/>
                <a:cs typeface="Calibri"/>
              </a:rPr>
              <a:t>Aparición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frases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dos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elementos: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nombre-</a:t>
            </a:r>
            <a:r>
              <a:rPr dirty="0" sz="2400">
                <a:latin typeface="Calibri"/>
                <a:cs typeface="Calibri"/>
              </a:rPr>
              <a:t>nombre,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nombre-</a:t>
            </a:r>
            <a:r>
              <a:rPr dirty="0" sz="2400" spc="-10">
                <a:latin typeface="Calibri"/>
                <a:cs typeface="Calibri"/>
              </a:rPr>
              <a:t>adjetivo,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nombre- </a:t>
            </a:r>
            <a:r>
              <a:rPr dirty="0" sz="2400">
                <a:latin typeface="Calibri"/>
                <a:cs typeface="Calibri"/>
              </a:rPr>
              <a:t>verbo,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nombre-</a:t>
            </a:r>
            <a:r>
              <a:rPr dirty="0" sz="2400" spc="-10">
                <a:latin typeface="Calibri"/>
                <a:cs typeface="Calibri"/>
              </a:rPr>
              <a:t>adverbio,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adverbio-</a:t>
            </a:r>
            <a:r>
              <a:rPr dirty="0" sz="2400" spc="-10">
                <a:latin typeface="Calibri"/>
                <a:cs typeface="Calibri"/>
              </a:rPr>
              <a:t>nombre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68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  <a:tab pos="8961120" algn="l"/>
              </a:tabLst>
            </a:pPr>
            <a:r>
              <a:rPr dirty="0" sz="2400">
                <a:latin typeface="Calibri"/>
                <a:cs typeface="Calibri"/>
              </a:rPr>
              <a:t>Sus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frases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favoritas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son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las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que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significan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una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acción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terminada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“papa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0">
                <a:latin typeface="Calibri"/>
                <a:cs typeface="Calibri"/>
              </a:rPr>
              <a:t>ido”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1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Se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nombra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si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mismo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su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nombre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pronombre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“mi”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1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Las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oraciones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negativas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verbo-</a:t>
            </a:r>
            <a:r>
              <a:rPr dirty="0" sz="2400" spc="-25">
                <a:latin typeface="Calibri"/>
                <a:cs typeface="Calibri"/>
              </a:rPr>
              <a:t>no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2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Indica</a:t>
            </a:r>
            <a:r>
              <a:rPr dirty="0" sz="2400" spc="-8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posesión,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mío,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mi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2621279" y="580644"/>
            <a:ext cx="6979920" cy="1009015"/>
            <a:chOff x="2621279" y="580644"/>
            <a:chExt cx="6979920" cy="100901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21279" y="580644"/>
              <a:ext cx="5141975" cy="1008887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65847" y="580644"/>
              <a:ext cx="734567" cy="100888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303007" y="580644"/>
              <a:ext cx="2298191" cy="1008887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891154" y="684498"/>
            <a:ext cx="640905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55"/>
              <a:t> </a:t>
            </a:r>
            <a:r>
              <a:rPr dirty="0" spc="-35"/>
              <a:t>psicomotor</a:t>
            </a:r>
            <a:r>
              <a:rPr dirty="0" spc="-125"/>
              <a:t> </a:t>
            </a:r>
            <a:r>
              <a:rPr dirty="0" spc="-45"/>
              <a:t>18-</a:t>
            </a:r>
            <a:r>
              <a:rPr dirty="0"/>
              <a:t>24</a:t>
            </a:r>
            <a:r>
              <a:rPr dirty="0" spc="-135"/>
              <a:t> </a:t>
            </a:r>
            <a:r>
              <a:rPr dirty="0" spc="-10"/>
              <a:t>meses</a:t>
            </a:r>
          </a:p>
        </p:txBody>
      </p:sp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183880" y="4293108"/>
            <a:ext cx="3223259" cy="180898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77539" y="580644"/>
            <a:ext cx="5867399" cy="100888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5682" rIns="0" bIns="0" rtlCol="0" vert="horz">
            <a:spAutoFit/>
          </a:bodyPr>
          <a:lstStyle/>
          <a:p>
            <a:pPr marL="2543175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25"/>
              <a:t> </a:t>
            </a:r>
            <a:r>
              <a:rPr dirty="0" spc="-40"/>
              <a:t>psicomotor</a:t>
            </a:r>
            <a:r>
              <a:rPr dirty="0" spc="-105"/>
              <a:t> </a:t>
            </a:r>
            <a:r>
              <a:rPr dirty="0"/>
              <a:t>2</a:t>
            </a:r>
            <a:r>
              <a:rPr dirty="0" spc="-80"/>
              <a:t> </a:t>
            </a:r>
            <a:r>
              <a:rPr dirty="0" spc="-20"/>
              <a:t>años</a:t>
            </a:r>
          </a:p>
        </p:txBody>
      </p:sp>
      <p:sp>
        <p:nvSpPr>
          <p:cNvPr id="4" name="object 4" descr=""/>
          <p:cNvSpPr txBox="1">
            <a:spLocks noGrp="1"/>
          </p:cNvSpPr>
          <p:nvPr>
            <p:ph idx="3" sz="half"/>
          </p:nvPr>
        </p:nvSpPr>
        <p:spPr>
          <a:prstGeom prst="rect"/>
        </p:spPr>
        <p:txBody>
          <a:bodyPr wrap="square" lIns="0" tIns="47625" rIns="0" bIns="0" rtlCol="0" vert="horz">
            <a:spAutoFit/>
          </a:bodyPr>
          <a:lstStyle/>
          <a:p>
            <a:pPr marL="241300" marR="5080" indent="-228600">
              <a:lnSpc>
                <a:spcPts val="2160"/>
              </a:lnSpc>
              <a:spcBef>
                <a:spcPts val="375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</a:tabLst>
            </a:pPr>
            <a:r>
              <a:rPr dirty="0"/>
              <a:t>Al</a:t>
            </a:r>
            <a:r>
              <a:rPr dirty="0" spc="-40"/>
              <a:t> </a:t>
            </a:r>
            <a:r>
              <a:rPr dirty="0"/>
              <a:t>adquirir</a:t>
            </a:r>
            <a:r>
              <a:rPr dirty="0" spc="-35"/>
              <a:t> </a:t>
            </a:r>
            <a:r>
              <a:rPr dirty="0"/>
              <a:t>flexibilidad</a:t>
            </a:r>
            <a:r>
              <a:rPr dirty="0" spc="-10"/>
              <a:t> </a:t>
            </a:r>
            <a:r>
              <a:rPr dirty="0"/>
              <a:t>en</a:t>
            </a:r>
            <a:r>
              <a:rPr dirty="0" spc="-40"/>
              <a:t> </a:t>
            </a:r>
            <a:r>
              <a:rPr dirty="0"/>
              <a:t>muñeca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-55"/>
              <a:t> </a:t>
            </a:r>
            <a:r>
              <a:rPr dirty="0" spc="-10"/>
              <a:t>rotación </a:t>
            </a:r>
            <a:r>
              <a:rPr dirty="0"/>
              <a:t>en</a:t>
            </a:r>
            <a:r>
              <a:rPr dirty="0" spc="-20"/>
              <a:t> </a:t>
            </a:r>
            <a:r>
              <a:rPr dirty="0" spc="-10"/>
              <a:t>antebrazo:</a:t>
            </a:r>
          </a:p>
          <a:p>
            <a:pPr lvl="1" marL="697865" indent="-227965">
              <a:lnSpc>
                <a:spcPct val="100000"/>
              </a:lnSpc>
              <a:spcBef>
                <a:spcPts val="265"/>
              </a:spcBef>
              <a:buClr>
                <a:srgbClr val="FF3399"/>
              </a:buClr>
              <a:buFont typeface="Wingdings"/>
              <a:buChar char=""/>
              <a:tabLst>
                <a:tab pos="697865" algn="l"/>
              </a:tabLst>
            </a:pPr>
            <a:r>
              <a:rPr dirty="0" sz="1800">
                <a:latin typeface="Calibri"/>
                <a:cs typeface="Calibri"/>
              </a:rPr>
              <a:t>Abrir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cerrar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puertas</a:t>
            </a:r>
            <a:endParaRPr sz="1800">
              <a:latin typeface="Calibri"/>
              <a:cs typeface="Calibri"/>
            </a:endParaRPr>
          </a:p>
          <a:p>
            <a:pPr lvl="1" marL="697865" indent="-227965">
              <a:lnSpc>
                <a:spcPct val="100000"/>
              </a:lnSpc>
              <a:spcBef>
                <a:spcPts val="285"/>
              </a:spcBef>
              <a:buClr>
                <a:srgbClr val="FF3399"/>
              </a:buClr>
              <a:buFont typeface="Wingdings"/>
              <a:buChar char=""/>
              <a:tabLst>
                <a:tab pos="697865" algn="l"/>
              </a:tabLst>
            </a:pPr>
            <a:r>
              <a:rPr dirty="0" sz="1800" spc="-10">
                <a:latin typeface="Calibri"/>
                <a:cs typeface="Calibri"/>
              </a:rPr>
              <a:t>Lavarse</a:t>
            </a:r>
            <a:r>
              <a:rPr dirty="0" sz="1800" spc="-5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secarse</a:t>
            </a:r>
            <a:r>
              <a:rPr dirty="0" sz="1800" spc="-5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cara</a:t>
            </a:r>
            <a:r>
              <a:rPr dirty="0" sz="1800" spc="-40">
                <a:latin typeface="Calibri"/>
                <a:cs typeface="Calibri"/>
              </a:rPr>
              <a:t> </a:t>
            </a:r>
            <a:r>
              <a:rPr dirty="0" sz="1800" spc="-20">
                <a:latin typeface="Calibri"/>
                <a:cs typeface="Calibri"/>
              </a:rPr>
              <a:t>solo</a:t>
            </a:r>
            <a:endParaRPr sz="1800">
              <a:latin typeface="Calibri"/>
              <a:cs typeface="Calibri"/>
            </a:endParaRPr>
          </a:p>
          <a:p>
            <a:pPr lvl="1" marL="697865" indent="-227965">
              <a:lnSpc>
                <a:spcPct val="100000"/>
              </a:lnSpc>
              <a:spcBef>
                <a:spcPts val="275"/>
              </a:spcBef>
              <a:buClr>
                <a:srgbClr val="FF3399"/>
              </a:buClr>
              <a:buFont typeface="Wingdings"/>
              <a:buChar char=""/>
              <a:tabLst>
                <a:tab pos="697865" algn="l"/>
              </a:tabLst>
            </a:pPr>
            <a:r>
              <a:rPr dirty="0" sz="1800" spc="-10">
                <a:latin typeface="Calibri"/>
                <a:cs typeface="Calibri"/>
              </a:rPr>
              <a:t>Ponerse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los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zapatos</a:t>
            </a:r>
            <a:endParaRPr sz="1800">
              <a:latin typeface="Calibri"/>
              <a:cs typeface="Calibri"/>
            </a:endParaRPr>
          </a:p>
          <a:p>
            <a:pPr lvl="1" marL="697865" indent="-227965">
              <a:lnSpc>
                <a:spcPct val="100000"/>
              </a:lnSpc>
              <a:spcBef>
                <a:spcPts val="290"/>
              </a:spcBef>
              <a:buClr>
                <a:srgbClr val="FF3399"/>
              </a:buClr>
              <a:buFont typeface="Wingdings"/>
              <a:buChar char=""/>
              <a:tabLst>
                <a:tab pos="697865" algn="l"/>
              </a:tabLst>
            </a:pPr>
            <a:r>
              <a:rPr dirty="0" sz="1800" spc="-10">
                <a:latin typeface="Calibri"/>
                <a:cs typeface="Calibri"/>
              </a:rPr>
              <a:t>Ponerse</a:t>
            </a:r>
            <a:r>
              <a:rPr dirty="0" sz="1800" spc="-4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chaqueta</a:t>
            </a:r>
            <a:endParaRPr sz="1800">
              <a:latin typeface="Calibri"/>
              <a:cs typeface="Calibri"/>
            </a:endParaRPr>
          </a:p>
          <a:p>
            <a:pPr marL="241300" marR="547370" indent="-228600">
              <a:lnSpc>
                <a:spcPts val="2160"/>
              </a:lnSpc>
              <a:spcBef>
                <a:spcPts val="1019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</a:tabLst>
            </a:pPr>
            <a:r>
              <a:rPr dirty="0" b="1">
                <a:latin typeface="Calibri"/>
                <a:cs typeface="Calibri"/>
              </a:rPr>
              <a:t>Utiliza</a:t>
            </a:r>
            <a:r>
              <a:rPr dirty="0" spc="-7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el</a:t>
            </a:r>
            <a:r>
              <a:rPr dirty="0" spc="-5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verbo</a:t>
            </a:r>
            <a:r>
              <a:rPr dirty="0" spc="-4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en</a:t>
            </a:r>
            <a:r>
              <a:rPr dirty="0" spc="-3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sus</a:t>
            </a:r>
            <a:r>
              <a:rPr dirty="0" spc="-6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frases</a:t>
            </a:r>
            <a:r>
              <a:rPr dirty="0" spc="-2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“frases explicitas”</a:t>
            </a:r>
            <a:r>
              <a:rPr dirty="0" spc="-5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(ej.</a:t>
            </a:r>
            <a:r>
              <a:rPr dirty="0" spc="-2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nene</a:t>
            </a:r>
            <a:r>
              <a:rPr dirty="0" spc="-4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no</a:t>
            </a:r>
            <a:r>
              <a:rPr dirty="0" spc="-4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quiere</a:t>
            </a:r>
            <a:r>
              <a:rPr dirty="0" spc="-40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dormir)</a:t>
            </a:r>
          </a:p>
          <a:p>
            <a:pPr marL="240665" indent="-227965">
              <a:lnSpc>
                <a:spcPct val="100000"/>
              </a:lnSpc>
              <a:spcBef>
                <a:spcPts val="72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pc="-10"/>
              <a:t>Primeras</a:t>
            </a:r>
            <a:r>
              <a:rPr dirty="0" spc="-40"/>
              <a:t> </a:t>
            </a:r>
            <a:r>
              <a:rPr dirty="0" spc="-10"/>
              <a:t>preguntas</a:t>
            </a:r>
          </a:p>
          <a:p>
            <a:pPr marL="240665" indent="-227965">
              <a:lnSpc>
                <a:spcPct val="100000"/>
              </a:lnSpc>
              <a:spcBef>
                <a:spcPts val="76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/>
              <a:t>A</a:t>
            </a:r>
            <a:r>
              <a:rPr dirty="0" spc="-45"/>
              <a:t> </a:t>
            </a:r>
            <a:r>
              <a:rPr dirty="0"/>
              <a:t>nivel</a:t>
            </a:r>
            <a:r>
              <a:rPr dirty="0" spc="-25"/>
              <a:t> </a:t>
            </a:r>
            <a:r>
              <a:rPr dirty="0"/>
              <a:t>social:</a:t>
            </a:r>
            <a:r>
              <a:rPr dirty="0" spc="-25"/>
              <a:t> </a:t>
            </a:r>
            <a:r>
              <a:rPr dirty="0"/>
              <a:t>es</a:t>
            </a:r>
            <a:r>
              <a:rPr dirty="0" spc="-40"/>
              <a:t> </a:t>
            </a:r>
            <a:r>
              <a:rPr dirty="0" spc="-10"/>
              <a:t>egoísta</a:t>
            </a:r>
          </a:p>
          <a:p>
            <a:pPr marL="240665" indent="-227965">
              <a:lnSpc>
                <a:spcPct val="100000"/>
              </a:lnSpc>
              <a:spcBef>
                <a:spcPts val="76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b="1">
                <a:latin typeface="Calibri"/>
                <a:cs typeface="Calibri"/>
              </a:rPr>
              <a:t>Crisis</a:t>
            </a:r>
            <a:r>
              <a:rPr dirty="0" spc="-4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</a:t>
            </a:r>
            <a:r>
              <a:rPr dirty="0" spc="-4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personalidad</a:t>
            </a: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b="1">
                <a:latin typeface="Calibri"/>
                <a:cs typeface="Calibri"/>
              </a:rPr>
              <a:t>Control</a:t>
            </a:r>
            <a:r>
              <a:rPr dirty="0" spc="-6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anal</a:t>
            </a:r>
            <a:r>
              <a:rPr dirty="0" spc="-3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y</a:t>
            </a:r>
            <a:r>
              <a:rPr dirty="0" spc="-4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vesical</a:t>
            </a:r>
          </a:p>
        </p:txBody>
      </p:sp>
      <p:sp>
        <p:nvSpPr>
          <p:cNvPr id="5" name="object 5" descr=""/>
          <p:cNvSpPr txBox="1"/>
          <p:nvPr/>
        </p:nvSpPr>
        <p:spPr>
          <a:xfrm>
            <a:off x="824149" y="1799466"/>
            <a:ext cx="4206875" cy="3637279"/>
          </a:xfrm>
          <a:prstGeom prst="rect">
            <a:avLst/>
          </a:prstGeom>
        </p:spPr>
        <p:txBody>
          <a:bodyPr wrap="square" lIns="0" tIns="108585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8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Sube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baja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escaleras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solo,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sin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alternar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Gira,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baila,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salta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7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Chuta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con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equilibrio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precisión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b="1">
                <a:latin typeface="Calibri"/>
                <a:cs typeface="Calibri"/>
              </a:rPr>
              <a:t>Función</a:t>
            </a:r>
            <a:r>
              <a:rPr dirty="0" sz="2000" spc="-5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simbólica</a:t>
            </a:r>
            <a:r>
              <a:rPr dirty="0" sz="2000" spc="-50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(2-</a:t>
            </a:r>
            <a:r>
              <a:rPr dirty="0" sz="2000" b="1">
                <a:latin typeface="Calibri"/>
                <a:cs typeface="Calibri"/>
              </a:rPr>
              <a:t>4</a:t>
            </a:r>
            <a:r>
              <a:rPr dirty="0" sz="2000" spc="-25" b="1">
                <a:latin typeface="Calibri"/>
                <a:cs typeface="Calibri"/>
              </a:rPr>
              <a:t> </a:t>
            </a:r>
            <a:r>
              <a:rPr dirty="0" sz="2000" spc="-20" b="1">
                <a:latin typeface="Calibri"/>
                <a:cs typeface="Calibri"/>
              </a:rPr>
              <a:t>años)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Completa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un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circulo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7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spc="-30">
                <a:latin typeface="Calibri"/>
                <a:cs typeface="Calibri"/>
              </a:rPr>
              <a:t>Torres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6-</a:t>
            </a:r>
            <a:r>
              <a:rPr dirty="0" sz="2000">
                <a:latin typeface="Calibri"/>
                <a:cs typeface="Calibri"/>
              </a:rPr>
              <a:t>8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cubos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Puzzles</a:t>
            </a:r>
            <a:r>
              <a:rPr dirty="0" sz="2000" spc="-1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10">
                <a:latin typeface="Calibri"/>
                <a:cs typeface="Calibri"/>
              </a:rPr>
              <a:t> 3-</a:t>
            </a:r>
            <a:r>
              <a:rPr dirty="0" sz="2000">
                <a:latin typeface="Calibri"/>
                <a:cs typeface="Calibri"/>
              </a:rPr>
              <a:t>4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piezas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b="1">
                <a:latin typeface="Calibri"/>
                <a:cs typeface="Calibri"/>
              </a:rPr>
              <a:t>Conoce</a:t>
            </a:r>
            <a:r>
              <a:rPr dirty="0" sz="2000" spc="-60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colores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7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b="1">
                <a:latin typeface="Calibri"/>
                <a:cs typeface="Calibri"/>
              </a:rPr>
              <a:t>Puede</a:t>
            </a:r>
            <a:r>
              <a:rPr dirty="0" sz="2000" spc="-6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contar</a:t>
            </a:r>
            <a:r>
              <a:rPr dirty="0" sz="2000" spc="-6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hasta</a:t>
            </a:r>
            <a:r>
              <a:rPr dirty="0" sz="2000" spc="-5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3-</a:t>
            </a:r>
            <a:r>
              <a:rPr dirty="0" sz="2000" spc="-50" b="1">
                <a:latin typeface="Calibri"/>
                <a:cs typeface="Calibri"/>
              </a:rPr>
              <a:t>4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057415" y="4649239"/>
            <a:ext cx="2294860" cy="1338452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224528" y="3561588"/>
            <a:ext cx="1741931" cy="262889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77539" y="580644"/>
            <a:ext cx="5867399" cy="100888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5682" rIns="0" bIns="0" rtlCol="0" vert="horz">
            <a:spAutoFit/>
          </a:bodyPr>
          <a:lstStyle/>
          <a:p>
            <a:pPr marL="2543175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25"/>
              <a:t> </a:t>
            </a:r>
            <a:r>
              <a:rPr dirty="0" spc="-40"/>
              <a:t>psicomotor</a:t>
            </a:r>
            <a:r>
              <a:rPr dirty="0" spc="-105"/>
              <a:t> </a:t>
            </a:r>
            <a:r>
              <a:rPr dirty="0"/>
              <a:t>3</a:t>
            </a:r>
            <a:r>
              <a:rPr dirty="0" spc="-80"/>
              <a:t> </a:t>
            </a:r>
            <a:r>
              <a:rPr dirty="0" spc="-20"/>
              <a:t>años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918155" y="1812165"/>
            <a:ext cx="4704715" cy="3238500"/>
          </a:xfrm>
          <a:prstGeom prst="rect">
            <a:avLst/>
          </a:prstGeom>
        </p:spPr>
        <p:txBody>
          <a:bodyPr wrap="square" lIns="0" tIns="109855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86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b="1">
                <a:latin typeface="Calibri"/>
                <a:cs typeface="Calibri"/>
              </a:rPr>
              <a:t>Camina</a:t>
            </a:r>
            <a:r>
              <a:rPr dirty="0" sz="2000" spc="-3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de</a:t>
            </a:r>
            <a:r>
              <a:rPr dirty="0" sz="2000" spc="-2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puntillas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7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b="1">
                <a:latin typeface="Calibri"/>
                <a:cs typeface="Calibri"/>
              </a:rPr>
              <a:t>Sube</a:t>
            </a:r>
            <a:r>
              <a:rPr dirty="0" sz="2000" spc="-4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y</a:t>
            </a:r>
            <a:r>
              <a:rPr dirty="0" sz="2000" spc="-3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baja</a:t>
            </a:r>
            <a:r>
              <a:rPr dirty="0" sz="2000" spc="-40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escaleras</a:t>
            </a:r>
            <a:r>
              <a:rPr dirty="0" sz="2000" spc="-1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alternando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Salta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el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ultimo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escalón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b="1">
                <a:latin typeface="Calibri"/>
                <a:cs typeface="Calibri"/>
              </a:rPr>
              <a:t>Apoyo</a:t>
            </a:r>
            <a:r>
              <a:rPr dirty="0" sz="2000" spc="-4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monopodal</a:t>
            </a:r>
            <a:r>
              <a:rPr dirty="0" sz="2000" spc="-7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(3</a:t>
            </a:r>
            <a:r>
              <a:rPr dirty="0" sz="2000" spc="-3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segundos)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7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b="1">
                <a:latin typeface="Calibri"/>
                <a:cs typeface="Calibri"/>
              </a:rPr>
              <a:t>Conduce</a:t>
            </a:r>
            <a:r>
              <a:rPr dirty="0" sz="2000" spc="-4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triciclo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spc="-20">
                <a:latin typeface="Calibri"/>
                <a:cs typeface="Calibri"/>
              </a:rPr>
              <a:t>Vestirse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zapatos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solo.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Viste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una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muñeca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spc="-10">
                <a:latin typeface="Calibri"/>
                <a:cs typeface="Calibri"/>
              </a:rPr>
              <a:t>8-</a:t>
            </a:r>
            <a:r>
              <a:rPr dirty="0" sz="2000">
                <a:latin typeface="Calibri"/>
                <a:cs typeface="Calibri"/>
              </a:rPr>
              <a:t>9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cubos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(puente)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7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Explosión</a:t>
            </a:r>
            <a:r>
              <a:rPr dirty="0" sz="2000" spc="-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del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vocabulario.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Canta</a:t>
            </a:r>
            <a:r>
              <a:rPr dirty="0" sz="2000" spc="-60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canciones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38505" y="1591181"/>
            <a:ext cx="2753995" cy="2031364"/>
          </a:xfrm>
          <a:prstGeom prst="rect">
            <a:avLst/>
          </a:prstGeom>
        </p:spPr>
        <p:txBody>
          <a:bodyPr wrap="square" lIns="0" tIns="108585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8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Cuenta</a:t>
            </a:r>
            <a:r>
              <a:rPr dirty="0" sz="2000" spc="-10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hasta</a:t>
            </a:r>
            <a:r>
              <a:rPr dirty="0" sz="2000" spc="-75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Utiliza</a:t>
            </a:r>
            <a:r>
              <a:rPr dirty="0" sz="2000" spc="-7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tijeras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7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Cose</a:t>
            </a:r>
            <a:r>
              <a:rPr dirty="0" sz="2000" spc="-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plástico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perforado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Hace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rulos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con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plastilina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Colorea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con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pinceles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6338505" y="3693691"/>
            <a:ext cx="141478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  <a:tab pos="1222375" algn="l"/>
              </a:tabLst>
            </a:pPr>
            <a:r>
              <a:rPr dirty="0" sz="2000" spc="-10">
                <a:latin typeface="Calibri"/>
                <a:cs typeface="Calibri"/>
              </a:rPr>
              <a:t>Conoce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25">
                <a:latin typeface="Calibri"/>
                <a:cs typeface="Calibri"/>
              </a:rPr>
              <a:t>la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7937123" y="3693691"/>
            <a:ext cx="342328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22019" algn="l"/>
                <a:tab pos="1449705" algn="l"/>
                <a:tab pos="2110740" algn="l"/>
                <a:tab pos="2435225" algn="l"/>
                <a:tab pos="2964180" algn="l"/>
              </a:tabLst>
            </a:pPr>
            <a:r>
              <a:rPr dirty="0" sz="2000" spc="-10">
                <a:latin typeface="Calibri"/>
                <a:cs typeface="Calibri"/>
              </a:rPr>
              <a:t>noción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25">
                <a:latin typeface="Calibri"/>
                <a:cs typeface="Calibri"/>
              </a:rPr>
              <a:t>del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20">
                <a:latin typeface="Calibri"/>
                <a:cs typeface="Calibri"/>
              </a:rPr>
              <a:t>bien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50">
                <a:latin typeface="Calibri"/>
                <a:cs typeface="Calibri"/>
              </a:rPr>
              <a:t>y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25">
                <a:latin typeface="Calibri"/>
                <a:cs typeface="Calibri"/>
              </a:rPr>
              <a:t>del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20">
                <a:latin typeface="Calibri"/>
                <a:cs typeface="Calibri"/>
              </a:rPr>
              <a:t>mal,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338505" y="3872688"/>
            <a:ext cx="2164080" cy="827405"/>
          </a:xfrm>
          <a:prstGeom prst="rect">
            <a:avLst/>
          </a:prstGeom>
        </p:spPr>
        <p:txBody>
          <a:bodyPr wrap="square" lIns="0" tIns="108585" rIns="0" bIns="0" rtlCol="0" vert="horz">
            <a:spAutoFit/>
          </a:bodyPr>
          <a:lstStyle/>
          <a:p>
            <a:pPr marL="240665">
              <a:lnSpc>
                <a:spcPct val="100000"/>
              </a:lnSpc>
              <a:spcBef>
                <a:spcPts val="855"/>
              </a:spcBef>
            </a:pPr>
            <a:r>
              <a:rPr dirty="0" sz="2000" spc="-10">
                <a:latin typeface="Calibri"/>
                <a:cs typeface="Calibri"/>
              </a:rPr>
              <a:t>sexualidad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b="1">
                <a:latin typeface="Calibri"/>
                <a:cs typeface="Calibri"/>
              </a:rPr>
              <a:t>Edad</a:t>
            </a:r>
            <a:r>
              <a:rPr dirty="0" sz="2000" spc="-3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de</a:t>
            </a:r>
            <a:r>
              <a:rPr dirty="0" sz="2000" spc="-3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lo</a:t>
            </a:r>
            <a:r>
              <a:rPr dirty="0" sz="2000" spc="-3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mágico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6338505" y="4769635"/>
            <a:ext cx="241871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  <a:tab pos="1082040" algn="l"/>
              </a:tabLst>
            </a:pPr>
            <a:r>
              <a:rPr dirty="0" sz="2000" spc="-10" b="1">
                <a:latin typeface="Calibri"/>
                <a:cs typeface="Calibri"/>
              </a:rPr>
              <a:t>Mayor</a:t>
            </a:r>
            <a:r>
              <a:rPr dirty="0" sz="2000" b="1">
                <a:latin typeface="Calibri"/>
                <a:cs typeface="Calibri"/>
              </a:rPr>
              <a:t>	</a:t>
            </a:r>
            <a:r>
              <a:rPr dirty="0" sz="2000" spc="-10" b="1">
                <a:latin typeface="Calibri"/>
                <a:cs typeface="Calibri"/>
              </a:rPr>
              <a:t>sociabilidad: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8885165" y="4769635"/>
            <a:ext cx="247713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70585" algn="l"/>
                <a:tab pos="1777364" algn="l"/>
              </a:tabLst>
            </a:pPr>
            <a:r>
              <a:rPr dirty="0" sz="2000" spc="-10" b="1">
                <a:latin typeface="Calibri"/>
                <a:cs typeface="Calibri"/>
              </a:rPr>
              <a:t>espera</a:t>
            </a:r>
            <a:r>
              <a:rPr dirty="0" sz="2000" b="1">
                <a:latin typeface="Calibri"/>
                <a:cs typeface="Calibri"/>
              </a:rPr>
              <a:t>	</a:t>
            </a:r>
            <a:r>
              <a:rPr dirty="0" sz="2000" spc="-10" b="1">
                <a:latin typeface="Calibri"/>
                <a:cs typeface="Calibri"/>
              </a:rPr>
              <a:t>turnos,</a:t>
            </a:r>
            <a:r>
              <a:rPr dirty="0" sz="2000" b="1">
                <a:latin typeface="Calibri"/>
                <a:cs typeface="Calibri"/>
              </a:rPr>
              <a:t>	</a:t>
            </a:r>
            <a:r>
              <a:rPr dirty="0" sz="2000" spc="-10" b="1">
                <a:latin typeface="Calibri"/>
                <a:cs typeface="Calibri"/>
              </a:rPr>
              <a:t>juegos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6338505" y="4947108"/>
            <a:ext cx="3185160" cy="830580"/>
          </a:xfrm>
          <a:prstGeom prst="rect">
            <a:avLst/>
          </a:prstGeom>
        </p:spPr>
        <p:txBody>
          <a:bodyPr wrap="square" lIns="0" tIns="109855" rIns="0" bIns="0" rtlCol="0" vert="horz">
            <a:spAutoFit/>
          </a:bodyPr>
          <a:lstStyle/>
          <a:p>
            <a:pPr marL="241300">
              <a:lnSpc>
                <a:spcPct val="100000"/>
              </a:lnSpc>
              <a:spcBef>
                <a:spcPts val="865"/>
              </a:spcBef>
            </a:pPr>
            <a:r>
              <a:rPr dirty="0" sz="2000" spc="-10">
                <a:latin typeface="Calibri"/>
                <a:cs typeface="Calibri"/>
              </a:rPr>
              <a:t>colectivos,…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7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Desafío</a:t>
            </a:r>
            <a:r>
              <a:rPr dirty="0" sz="2000" spc="-7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constante,</a:t>
            </a:r>
            <a:r>
              <a:rPr dirty="0" sz="2000" spc="-7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narcisista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12" name="object 12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0059" y="504444"/>
            <a:ext cx="2365247" cy="1322831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15796" y="5265420"/>
            <a:ext cx="2404871" cy="1223759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536514" y="117348"/>
            <a:ext cx="2060326" cy="1836419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840468" y="2100071"/>
            <a:ext cx="1636775" cy="163677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>
            <a:spLocks noGrp="1"/>
          </p:cNvSpPr>
          <p:nvPr>
            <p:ph idx="2" sz="half"/>
          </p:nvPr>
        </p:nvSpPr>
        <p:spPr>
          <a:prstGeom prst="rect"/>
        </p:spPr>
        <p:txBody>
          <a:bodyPr wrap="square" lIns="0" tIns="108585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8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/>
              <a:t>Saltan</a:t>
            </a:r>
            <a:r>
              <a:rPr dirty="0" spc="-45"/>
              <a:t> </a:t>
            </a:r>
            <a:r>
              <a:rPr dirty="0"/>
              <a:t>sobre</a:t>
            </a:r>
            <a:r>
              <a:rPr dirty="0" spc="-45"/>
              <a:t> </a:t>
            </a:r>
            <a:r>
              <a:rPr dirty="0"/>
              <a:t>ambos</a:t>
            </a:r>
            <a:r>
              <a:rPr dirty="0" spc="-55"/>
              <a:t> </a:t>
            </a:r>
            <a:r>
              <a:rPr dirty="0"/>
              <a:t>pies</a:t>
            </a:r>
            <a:r>
              <a:rPr dirty="0" spc="-45"/>
              <a:t> </a:t>
            </a:r>
            <a:r>
              <a:rPr dirty="0" spc="-10"/>
              <a:t>alternativamente</a:t>
            </a: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pc="-10"/>
              <a:t>Recorren</a:t>
            </a:r>
            <a:r>
              <a:rPr dirty="0" spc="-35"/>
              <a:t> </a:t>
            </a:r>
            <a:r>
              <a:rPr dirty="0"/>
              <a:t>saltando</a:t>
            </a:r>
            <a:r>
              <a:rPr dirty="0" spc="-30"/>
              <a:t> </a:t>
            </a:r>
            <a:r>
              <a:rPr dirty="0"/>
              <a:t>sobre</a:t>
            </a:r>
            <a:r>
              <a:rPr dirty="0" spc="-35"/>
              <a:t> </a:t>
            </a:r>
            <a:r>
              <a:rPr dirty="0"/>
              <a:t>un</a:t>
            </a:r>
            <a:r>
              <a:rPr dirty="0" spc="-35"/>
              <a:t> </a:t>
            </a:r>
            <a:r>
              <a:rPr dirty="0"/>
              <a:t>pie</a:t>
            </a:r>
            <a:r>
              <a:rPr dirty="0" spc="-30"/>
              <a:t> </a:t>
            </a:r>
            <a:r>
              <a:rPr dirty="0"/>
              <a:t>mas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25"/>
              <a:t> </a:t>
            </a:r>
            <a:r>
              <a:rPr dirty="0"/>
              <a:t>10</a:t>
            </a:r>
            <a:r>
              <a:rPr dirty="0" spc="-50"/>
              <a:t> m</a:t>
            </a:r>
          </a:p>
          <a:p>
            <a:pPr marL="240665" indent="-227965">
              <a:lnSpc>
                <a:spcPct val="100000"/>
              </a:lnSpc>
              <a:spcBef>
                <a:spcPts val="77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b="1">
                <a:latin typeface="Calibri"/>
                <a:cs typeface="Calibri"/>
              </a:rPr>
              <a:t>Puntillas</a:t>
            </a:r>
            <a:r>
              <a:rPr dirty="0" spc="-5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más</a:t>
            </a:r>
            <a:r>
              <a:rPr dirty="0" spc="-2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</a:t>
            </a:r>
            <a:r>
              <a:rPr dirty="0" spc="-3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10</a:t>
            </a:r>
            <a:r>
              <a:rPr dirty="0" spc="-35" b="1">
                <a:latin typeface="Calibri"/>
                <a:cs typeface="Calibri"/>
              </a:rPr>
              <a:t> </a:t>
            </a:r>
            <a:r>
              <a:rPr dirty="0" spc="-25" b="1">
                <a:latin typeface="Calibri"/>
                <a:cs typeface="Calibri"/>
              </a:rPr>
              <a:t>sg</a:t>
            </a: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/>
              <a:t>Corta</a:t>
            </a:r>
            <a:r>
              <a:rPr dirty="0" spc="-50"/>
              <a:t> </a:t>
            </a:r>
            <a:r>
              <a:rPr dirty="0"/>
              <a:t>en</a:t>
            </a:r>
            <a:r>
              <a:rPr dirty="0" spc="-30"/>
              <a:t> </a:t>
            </a:r>
            <a:r>
              <a:rPr dirty="0"/>
              <a:t>línea</a:t>
            </a:r>
            <a:r>
              <a:rPr dirty="0" spc="-35"/>
              <a:t> </a:t>
            </a:r>
            <a:r>
              <a:rPr dirty="0" spc="-10"/>
              <a:t>recta</a:t>
            </a: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/>
              <a:t>Dibujo</a:t>
            </a:r>
            <a:r>
              <a:rPr dirty="0" spc="-45"/>
              <a:t> </a:t>
            </a:r>
            <a:r>
              <a:rPr dirty="0"/>
              <a:t>de</a:t>
            </a:r>
            <a:r>
              <a:rPr dirty="0" spc="-5"/>
              <a:t> </a:t>
            </a:r>
            <a:r>
              <a:rPr dirty="0"/>
              <a:t>cruz</a:t>
            </a:r>
            <a:r>
              <a:rPr dirty="0" spc="-25"/>
              <a:t> </a:t>
            </a:r>
            <a:r>
              <a:rPr dirty="0"/>
              <a:t>y</a:t>
            </a:r>
            <a:r>
              <a:rPr dirty="0" spc="-15"/>
              <a:t> </a:t>
            </a:r>
            <a:r>
              <a:rPr dirty="0" spc="-10"/>
              <a:t>cuadrado</a:t>
            </a:r>
          </a:p>
          <a:p>
            <a:pPr marL="240665" indent="-227965">
              <a:lnSpc>
                <a:spcPct val="100000"/>
              </a:lnSpc>
              <a:spcBef>
                <a:spcPts val="77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/>
              <a:t>Comienzo</a:t>
            </a:r>
            <a:r>
              <a:rPr dirty="0" spc="-45"/>
              <a:t> </a:t>
            </a:r>
            <a:r>
              <a:rPr dirty="0"/>
              <a:t>del</a:t>
            </a:r>
            <a:r>
              <a:rPr dirty="0" spc="-30"/>
              <a:t> </a:t>
            </a:r>
            <a:r>
              <a:rPr dirty="0"/>
              <a:t>dibujo</a:t>
            </a:r>
            <a:r>
              <a:rPr dirty="0" spc="-70"/>
              <a:t> </a:t>
            </a:r>
            <a:r>
              <a:rPr dirty="0"/>
              <a:t>del</a:t>
            </a:r>
            <a:r>
              <a:rPr dirty="0" spc="-30"/>
              <a:t> </a:t>
            </a:r>
            <a:r>
              <a:rPr dirty="0"/>
              <a:t>cuerpo</a:t>
            </a:r>
            <a:r>
              <a:rPr dirty="0" spc="-40"/>
              <a:t> </a:t>
            </a:r>
            <a:r>
              <a:rPr dirty="0" spc="-10"/>
              <a:t>humano</a:t>
            </a:r>
          </a:p>
          <a:p>
            <a:pPr marL="241300" marR="394970" indent="-228600">
              <a:lnSpc>
                <a:spcPts val="2160"/>
              </a:lnSpc>
              <a:spcBef>
                <a:spcPts val="1025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</a:tabLst>
            </a:pPr>
            <a:r>
              <a:rPr dirty="0" b="1">
                <a:latin typeface="Calibri"/>
                <a:cs typeface="Calibri"/>
              </a:rPr>
              <a:t>Pueden</a:t>
            </a:r>
            <a:r>
              <a:rPr dirty="0" spc="-3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escribir</a:t>
            </a:r>
            <a:r>
              <a:rPr dirty="0" spc="-5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su</a:t>
            </a:r>
            <a:r>
              <a:rPr dirty="0" spc="-3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nombre</a:t>
            </a:r>
            <a:r>
              <a:rPr dirty="0" spc="-4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y</a:t>
            </a:r>
            <a:r>
              <a:rPr dirty="0" spc="-3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en</a:t>
            </a:r>
            <a:r>
              <a:rPr dirty="0" spc="-2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algunos </a:t>
            </a:r>
            <a:r>
              <a:rPr dirty="0" b="1">
                <a:latin typeface="Calibri"/>
                <a:cs typeface="Calibri"/>
              </a:rPr>
              <a:t>casos</a:t>
            </a:r>
            <a:r>
              <a:rPr dirty="0" spc="-3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el</a:t>
            </a:r>
            <a:r>
              <a:rPr dirty="0" spc="-3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alfabeto</a:t>
            </a:r>
          </a:p>
          <a:p>
            <a:pPr marL="241300" marR="614045" indent="-228600">
              <a:lnSpc>
                <a:spcPts val="2160"/>
              </a:lnSpc>
              <a:spcBef>
                <a:spcPts val="994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</a:tabLst>
            </a:pPr>
            <a:r>
              <a:rPr dirty="0" spc="-10" b="1">
                <a:latin typeface="Calibri"/>
                <a:cs typeface="Calibri"/>
              </a:rPr>
              <a:t>Mezclan</a:t>
            </a:r>
            <a:r>
              <a:rPr dirty="0" spc="-50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letras</a:t>
            </a:r>
            <a:r>
              <a:rPr dirty="0" spc="-6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y</a:t>
            </a:r>
            <a:r>
              <a:rPr dirty="0" spc="-5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números</a:t>
            </a:r>
            <a:r>
              <a:rPr dirty="0" spc="-7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invertidos</a:t>
            </a:r>
            <a:r>
              <a:rPr dirty="0" spc="-70" b="1">
                <a:latin typeface="Calibri"/>
                <a:cs typeface="Calibri"/>
              </a:rPr>
              <a:t> </a:t>
            </a:r>
            <a:r>
              <a:rPr dirty="0" spc="-50" b="1">
                <a:latin typeface="Calibri"/>
                <a:cs typeface="Calibri"/>
              </a:rPr>
              <a:t>y </a:t>
            </a:r>
            <a:r>
              <a:rPr dirty="0" b="1">
                <a:latin typeface="Calibri"/>
                <a:cs typeface="Calibri"/>
              </a:rPr>
              <a:t>dispersos</a:t>
            </a:r>
            <a:r>
              <a:rPr dirty="0" spc="-5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por</a:t>
            </a:r>
            <a:r>
              <a:rPr dirty="0" spc="-5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el</a:t>
            </a:r>
            <a:r>
              <a:rPr dirty="0" spc="-45" b="1">
                <a:latin typeface="Calibri"/>
                <a:cs typeface="Calibri"/>
              </a:rPr>
              <a:t> </a:t>
            </a:r>
            <a:r>
              <a:rPr dirty="0" spc="-20" b="1">
                <a:latin typeface="Calibri"/>
                <a:cs typeface="Calibri"/>
              </a:rPr>
              <a:t>papel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250940" y="1715998"/>
            <a:ext cx="3882390" cy="2433320"/>
          </a:xfrm>
          <a:prstGeom prst="rect">
            <a:avLst/>
          </a:prstGeom>
        </p:spPr>
        <p:txBody>
          <a:bodyPr wrap="square" lIns="0" tIns="108585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8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Hace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objetos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con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pasta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modelar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Independencia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higiene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esfinteriana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7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b="1">
                <a:latin typeface="Calibri"/>
                <a:cs typeface="Calibri"/>
              </a:rPr>
              <a:t>Se</a:t>
            </a:r>
            <a:r>
              <a:rPr dirty="0" sz="2000" spc="-2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establece</a:t>
            </a:r>
            <a:r>
              <a:rPr dirty="0" sz="2000" spc="-3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la</a:t>
            </a:r>
            <a:r>
              <a:rPr dirty="0" sz="2000" spc="-30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lateralidad</a:t>
            </a:r>
            <a:r>
              <a:rPr dirty="0" sz="2000" spc="-2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manual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spc="-10">
                <a:latin typeface="Calibri"/>
                <a:cs typeface="Calibri"/>
              </a:rPr>
              <a:t>Pensamiento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intuitivo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spc="-10">
                <a:latin typeface="Calibri"/>
                <a:cs typeface="Calibri"/>
              </a:rPr>
              <a:t>Establecen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reglas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juego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7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b="1">
                <a:latin typeface="Calibri"/>
                <a:cs typeface="Calibri"/>
              </a:rPr>
              <a:t>Discurso</a:t>
            </a:r>
            <a:r>
              <a:rPr dirty="0" sz="2000" spc="-8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complejo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2996183" y="580644"/>
            <a:ext cx="6231890" cy="1009015"/>
            <a:chOff x="2996183" y="580644"/>
            <a:chExt cx="6231890" cy="1009015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96183" y="580644"/>
              <a:ext cx="4913375" cy="100888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312152" y="580644"/>
              <a:ext cx="734567" cy="1008887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449312" y="580644"/>
              <a:ext cx="1778507" cy="1008887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5682" rIns="0" bIns="0" rtlCol="0" vert="horz">
            <a:spAutoFit/>
          </a:bodyPr>
          <a:lstStyle/>
          <a:p>
            <a:pPr marL="2361565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35"/>
              <a:t> </a:t>
            </a:r>
            <a:r>
              <a:rPr dirty="0" spc="-35"/>
              <a:t>psicomotor</a:t>
            </a:r>
            <a:r>
              <a:rPr dirty="0" spc="-114"/>
              <a:t> </a:t>
            </a:r>
            <a:r>
              <a:rPr dirty="0" spc="-40"/>
              <a:t>4-</a:t>
            </a:r>
            <a:r>
              <a:rPr dirty="0"/>
              <a:t>5</a:t>
            </a:r>
            <a:r>
              <a:rPr dirty="0" spc="-110"/>
              <a:t> </a:t>
            </a:r>
            <a:r>
              <a:rPr dirty="0" spc="-20"/>
              <a:t>años</a:t>
            </a:r>
          </a:p>
        </p:txBody>
      </p:sp>
      <p:pic>
        <p:nvPicPr>
          <p:cNvPr id="9" name="object 9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06908" y="260604"/>
            <a:ext cx="2880359" cy="1283207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841491" y="4495800"/>
            <a:ext cx="2397251" cy="1678553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446007" y="4495800"/>
            <a:ext cx="3115055" cy="146608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996183" y="580644"/>
            <a:ext cx="6231890" cy="1009015"/>
            <a:chOff x="2996183" y="580644"/>
            <a:chExt cx="6231890" cy="100901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96183" y="580644"/>
              <a:ext cx="4913375" cy="1008887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312152" y="580644"/>
              <a:ext cx="734567" cy="1008887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449312" y="580644"/>
              <a:ext cx="1778507" cy="1008887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5682" rIns="0" bIns="0" rtlCol="0" vert="horz">
            <a:spAutoFit/>
          </a:bodyPr>
          <a:lstStyle/>
          <a:p>
            <a:pPr marL="2361565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35"/>
              <a:t> </a:t>
            </a:r>
            <a:r>
              <a:rPr dirty="0" spc="-35"/>
              <a:t>psicomotor</a:t>
            </a:r>
            <a:r>
              <a:rPr dirty="0" spc="-114"/>
              <a:t> </a:t>
            </a:r>
            <a:r>
              <a:rPr dirty="0" spc="-40"/>
              <a:t>5-</a:t>
            </a:r>
            <a:r>
              <a:rPr dirty="0"/>
              <a:t>6</a:t>
            </a:r>
            <a:r>
              <a:rPr dirty="0" spc="-110"/>
              <a:t> </a:t>
            </a:r>
            <a:r>
              <a:rPr dirty="0" spc="-20"/>
              <a:t>años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916939" y="1811401"/>
            <a:ext cx="10358120" cy="3307715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algn="just" marL="240029" marR="6350" indent="-227965">
              <a:lnSpc>
                <a:spcPts val="2160"/>
              </a:lnSpc>
              <a:spcBef>
                <a:spcPts val="375"/>
              </a:spcBef>
              <a:buClr>
                <a:srgbClr val="FF3399"/>
              </a:buClr>
              <a:buFont typeface="Wingdings"/>
              <a:buChar char=""/>
              <a:tabLst>
                <a:tab pos="241935" algn="l"/>
              </a:tabLst>
            </a:pPr>
            <a:r>
              <a:rPr dirty="0" sz="2000" spc="-20">
                <a:latin typeface="Calibri"/>
                <a:cs typeface="Calibri"/>
              </a:rPr>
              <a:t>Trepan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obstáculos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mayor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altura,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se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deslizan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por</a:t>
            </a:r>
            <a:r>
              <a:rPr dirty="0" sz="2000" spc="3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pendientes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elevadas,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les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gusta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mantenerse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en </a:t>
            </a:r>
            <a:r>
              <a:rPr dirty="0" sz="2000" spc="-25">
                <a:latin typeface="Calibri"/>
                <a:cs typeface="Calibri"/>
              </a:rPr>
              <a:t>	</a:t>
            </a:r>
            <a:r>
              <a:rPr dirty="0" sz="2000">
                <a:latin typeface="Calibri"/>
                <a:cs typeface="Calibri"/>
              </a:rPr>
              <a:t>equilibrio,</a:t>
            </a:r>
            <a:r>
              <a:rPr dirty="0" sz="2000" spc="-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saltan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desde</a:t>
            </a:r>
            <a:r>
              <a:rPr dirty="0" sz="2000" spc="-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alturas,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etc</a:t>
            </a:r>
            <a:endParaRPr sz="2000">
              <a:latin typeface="Calibri"/>
              <a:cs typeface="Calibri"/>
            </a:endParaRPr>
          </a:p>
          <a:p>
            <a:pPr algn="just" marL="240665" marR="6985" indent="-228600">
              <a:lnSpc>
                <a:spcPts val="2160"/>
              </a:lnSpc>
              <a:spcBef>
                <a:spcPts val="994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Mejora</a:t>
            </a:r>
            <a:r>
              <a:rPr dirty="0" sz="2000" spc="4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4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las</a:t>
            </a:r>
            <a:r>
              <a:rPr dirty="0" sz="2000" spc="4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capacidades</a:t>
            </a:r>
            <a:r>
              <a:rPr dirty="0" sz="2000" spc="4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4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coordinación</a:t>
            </a:r>
            <a:r>
              <a:rPr dirty="0" sz="2000" spc="4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motora</a:t>
            </a:r>
            <a:r>
              <a:rPr dirty="0" sz="2000" spc="4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gruesa</a:t>
            </a:r>
            <a:r>
              <a:rPr dirty="0" sz="2000" spc="4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4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fina,</a:t>
            </a:r>
            <a:r>
              <a:rPr dirty="0" sz="2000" spc="459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4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el</a:t>
            </a:r>
            <a:r>
              <a:rPr dirty="0" sz="2000" spc="4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equilibrio</a:t>
            </a:r>
            <a:r>
              <a:rPr dirty="0" sz="2000" spc="4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estático</a:t>
            </a:r>
            <a:r>
              <a:rPr dirty="0" sz="2000" spc="459">
                <a:latin typeface="Calibri"/>
                <a:cs typeface="Calibri"/>
              </a:rPr>
              <a:t> </a:t>
            </a:r>
            <a:r>
              <a:rPr dirty="0" sz="2000" spc="-50">
                <a:latin typeface="Calibri"/>
                <a:cs typeface="Calibri"/>
              </a:rPr>
              <a:t>y </a:t>
            </a:r>
            <a:r>
              <a:rPr dirty="0" sz="2000">
                <a:latin typeface="Calibri"/>
                <a:cs typeface="Calibri"/>
              </a:rPr>
              <a:t>dinámico.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Incluso</a:t>
            </a:r>
            <a:r>
              <a:rPr dirty="0" sz="2000" spc="-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cadencia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marcha: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lenta,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rápida…</a:t>
            </a:r>
            <a:endParaRPr sz="2000">
              <a:latin typeface="Calibri"/>
              <a:cs typeface="Calibri"/>
            </a:endParaRPr>
          </a:p>
          <a:p>
            <a:pPr algn="just" marL="240029" marR="5080" indent="-227965">
              <a:lnSpc>
                <a:spcPts val="2160"/>
              </a:lnSpc>
              <a:spcBef>
                <a:spcPts val="1010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</a:tabLst>
            </a:pPr>
            <a:r>
              <a:rPr dirty="0" sz="2000">
                <a:latin typeface="Calibri"/>
                <a:cs typeface="Calibri"/>
              </a:rPr>
              <a:t>Combinan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acciones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motoras: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correr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saltar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un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obstáculo,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correr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chutar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pelotas,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lanzar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pelota, </a:t>
            </a:r>
            <a:r>
              <a:rPr dirty="0" sz="2000" spc="-10">
                <a:latin typeface="Calibri"/>
                <a:cs typeface="Calibri"/>
              </a:rPr>
              <a:t>	</a:t>
            </a:r>
            <a:r>
              <a:rPr dirty="0" sz="2000">
                <a:latin typeface="Calibri"/>
                <a:cs typeface="Calibri"/>
              </a:rPr>
              <a:t>rebotar</a:t>
            </a:r>
            <a:r>
              <a:rPr dirty="0" sz="2000" spc="1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18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atraparla;</a:t>
            </a:r>
            <a:r>
              <a:rPr dirty="0" sz="2000" spc="18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son</a:t>
            </a:r>
            <a:r>
              <a:rPr dirty="0" sz="2000" spc="18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capaces</a:t>
            </a:r>
            <a:r>
              <a:rPr dirty="0" sz="2000" spc="18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1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atrapar</a:t>
            </a:r>
            <a:r>
              <a:rPr dirty="0" sz="2000" spc="1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18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pelota</a:t>
            </a:r>
            <a:r>
              <a:rPr dirty="0" sz="2000" spc="19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con</a:t>
            </a:r>
            <a:r>
              <a:rPr dirty="0" sz="2000" spc="1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las</a:t>
            </a:r>
            <a:r>
              <a:rPr dirty="0" sz="2000" spc="1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dos</a:t>
            </a:r>
            <a:r>
              <a:rPr dirty="0" sz="2000" spc="1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manos</a:t>
            </a:r>
            <a:r>
              <a:rPr dirty="0" sz="2000" spc="18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pero</a:t>
            </a:r>
            <a:r>
              <a:rPr dirty="0" sz="2000" spc="1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sin</a:t>
            </a:r>
            <a:r>
              <a:rPr dirty="0" sz="2000" spc="18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necesidad</a:t>
            </a:r>
            <a:r>
              <a:rPr dirty="0" sz="2000" spc="180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de </a:t>
            </a:r>
            <a:r>
              <a:rPr dirty="0" sz="2000" spc="-25">
                <a:latin typeface="Calibri"/>
                <a:cs typeface="Calibri"/>
              </a:rPr>
              <a:t>	</a:t>
            </a:r>
            <a:r>
              <a:rPr dirty="0" sz="2000">
                <a:latin typeface="Calibri"/>
                <a:cs typeface="Calibri"/>
              </a:rPr>
              <a:t>apoyo</a:t>
            </a:r>
            <a:r>
              <a:rPr dirty="0" sz="2000" spc="-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en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el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pecho,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como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sucedía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en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etapas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anteriores</a:t>
            </a:r>
            <a:endParaRPr sz="2000">
              <a:latin typeface="Calibri"/>
              <a:cs typeface="Calibri"/>
            </a:endParaRPr>
          </a:p>
          <a:p>
            <a:pPr algn="just" marL="240665" marR="8255" indent="-228600">
              <a:lnSpc>
                <a:spcPts val="2160"/>
              </a:lnSpc>
              <a:spcBef>
                <a:spcPts val="994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b="1">
                <a:latin typeface="Calibri"/>
                <a:cs typeface="Calibri"/>
              </a:rPr>
              <a:t>La</a:t>
            </a:r>
            <a:r>
              <a:rPr dirty="0" sz="2000" spc="20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independencia</a:t>
            </a:r>
            <a:r>
              <a:rPr dirty="0" sz="2000" spc="21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funcional</a:t>
            </a:r>
            <a:r>
              <a:rPr dirty="0" sz="2000" spc="19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está</a:t>
            </a:r>
            <a:r>
              <a:rPr dirty="0" sz="2000" spc="21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en</a:t>
            </a:r>
            <a:r>
              <a:rPr dirty="0" sz="2000" spc="20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auge,</a:t>
            </a:r>
            <a:r>
              <a:rPr dirty="0" sz="2000" spc="20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no</a:t>
            </a:r>
            <a:r>
              <a:rPr dirty="0" sz="2000" spc="204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solo</a:t>
            </a:r>
            <a:r>
              <a:rPr dirty="0" sz="2000" spc="20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quiere</a:t>
            </a:r>
            <a:r>
              <a:rPr dirty="0" sz="2000" spc="21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vestirse</a:t>
            </a:r>
            <a:r>
              <a:rPr dirty="0" sz="2000" spc="204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solo</a:t>
            </a:r>
            <a:r>
              <a:rPr dirty="0" sz="2000" spc="204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sino</a:t>
            </a:r>
            <a:r>
              <a:rPr dirty="0" sz="2000" spc="204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también</a:t>
            </a:r>
            <a:r>
              <a:rPr dirty="0" sz="2000" spc="20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elegir</a:t>
            </a:r>
            <a:r>
              <a:rPr dirty="0" sz="2000" spc="204" b="1">
                <a:latin typeface="Calibri"/>
                <a:cs typeface="Calibri"/>
              </a:rPr>
              <a:t> </a:t>
            </a:r>
            <a:r>
              <a:rPr dirty="0" sz="2000" spc="-25" b="1">
                <a:latin typeface="Calibri"/>
                <a:cs typeface="Calibri"/>
              </a:rPr>
              <a:t>su </a:t>
            </a:r>
            <a:r>
              <a:rPr dirty="0" sz="2000" b="1">
                <a:latin typeface="Calibri"/>
                <a:cs typeface="Calibri"/>
              </a:rPr>
              <a:t>ropa,</a:t>
            </a:r>
            <a:r>
              <a:rPr dirty="0" sz="2000" spc="-5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hace</a:t>
            </a:r>
            <a:r>
              <a:rPr dirty="0" sz="2000" spc="-3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tareas</a:t>
            </a:r>
            <a:r>
              <a:rPr dirty="0" sz="2000" spc="-2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domésticas</a:t>
            </a:r>
            <a:r>
              <a:rPr dirty="0" sz="2000" spc="-6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el</a:t>
            </a:r>
            <a:r>
              <a:rPr dirty="0" sz="2000" spc="-4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solo</a:t>
            </a:r>
            <a:r>
              <a:rPr dirty="0" sz="2000" spc="-5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como</a:t>
            </a:r>
            <a:r>
              <a:rPr dirty="0" sz="2000" spc="-5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quitar</a:t>
            </a:r>
            <a:r>
              <a:rPr dirty="0" sz="2000" spc="-5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su</a:t>
            </a:r>
            <a:r>
              <a:rPr dirty="0" sz="2000" spc="-4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plato,</a:t>
            </a:r>
            <a:r>
              <a:rPr dirty="0" sz="2000" spc="-5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cortar</a:t>
            </a:r>
            <a:r>
              <a:rPr dirty="0" sz="2000" spc="-5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con</a:t>
            </a:r>
            <a:r>
              <a:rPr dirty="0" sz="2000" spc="-40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cuchillo</a:t>
            </a:r>
            <a:endParaRPr sz="2000">
              <a:latin typeface="Calibri"/>
              <a:cs typeface="Calibri"/>
            </a:endParaRPr>
          </a:p>
          <a:p>
            <a:pPr algn="just" marL="240665" indent="-227965">
              <a:lnSpc>
                <a:spcPct val="100000"/>
              </a:lnSpc>
              <a:spcBef>
                <a:spcPts val="72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b="1">
                <a:latin typeface="Calibri"/>
                <a:cs typeface="Calibri"/>
              </a:rPr>
              <a:t>Comienza</a:t>
            </a:r>
            <a:r>
              <a:rPr dirty="0" sz="2000" spc="-5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a</a:t>
            </a:r>
            <a:r>
              <a:rPr dirty="0" sz="2000" spc="-4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crecer</a:t>
            </a:r>
            <a:r>
              <a:rPr dirty="0" sz="2000" spc="-2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el</a:t>
            </a:r>
            <a:r>
              <a:rPr dirty="0" sz="2000" spc="-4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deseo</a:t>
            </a:r>
            <a:r>
              <a:rPr dirty="0" sz="2000" spc="-3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de</a:t>
            </a:r>
            <a:r>
              <a:rPr dirty="0" sz="2000" spc="-4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un</a:t>
            </a:r>
            <a:r>
              <a:rPr dirty="0" sz="2000" spc="-4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rol:</a:t>
            </a:r>
            <a:r>
              <a:rPr dirty="0" sz="2000" spc="-4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ser</a:t>
            </a:r>
            <a:r>
              <a:rPr dirty="0" sz="2000" spc="-5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piloto,</a:t>
            </a:r>
            <a:r>
              <a:rPr dirty="0" sz="2000" spc="-70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enfermera,</a:t>
            </a:r>
            <a:r>
              <a:rPr dirty="0" sz="2000" spc="-20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maestra,</a:t>
            </a:r>
            <a:r>
              <a:rPr dirty="0" sz="2000" spc="-45" b="1">
                <a:latin typeface="Calibri"/>
                <a:cs typeface="Calibri"/>
              </a:rPr>
              <a:t> </a:t>
            </a:r>
            <a:r>
              <a:rPr dirty="0" sz="2000" spc="-25" b="1">
                <a:latin typeface="Calibri"/>
                <a:cs typeface="Calibri"/>
              </a:rPr>
              <a:t>explorador,</a:t>
            </a:r>
            <a:r>
              <a:rPr dirty="0" sz="2000" spc="-45" b="1">
                <a:latin typeface="Calibri"/>
                <a:cs typeface="Calibri"/>
              </a:rPr>
              <a:t> </a:t>
            </a:r>
            <a:r>
              <a:rPr dirty="0" sz="2000" spc="-25" b="1">
                <a:latin typeface="Calibri"/>
                <a:cs typeface="Calibri"/>
              </a:rPr>
              <a:t>etc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695688" y="332231"/>
            <a:ext cx="1909559" cy="1138427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39724" y="5445252"/>
            <a:ext cx="2232659" cy="1109471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242008" y="4581144"/>
            <a:ext cx="1133193" cy="2058823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926267" y="1273983"/>
            <a:ext cx="7800340" cy="1367155"/>
          </a:xfrm>
          <a:prstGeom prst="rect">
            <a:avLst/>
          </a:prstGeom>
        </p:spPr>
        <p:txBody>
          <a:bodyPr wrap="square" lIns="0" tIns="1625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80"/>
              </a:spcBef>
            </a:pPr>
            <a:r>
              <a:rPr dirty="0" sz="3200" b="1">
                <a:latin typeface="Times New Roman"/>
                <a:cs typeface="Times New Roman"/>
              </a:rPr>
              <a:t>15-18</a:t>
            </a:r>
            <a:r>
              <a:rPr dirty="0" sz="3200" spc="-10" b="1">
                <a:latin typeface="Times New Roman"/>
                <a:cs typeface="Times New Roman"/>
              </a:rPr>
              <a:t> </a:t>
            </a:r>
            <a:r>
              <a:rPr dirty="0" sz="3200" spc="-20" b="1">
                <a:latin typeface="Times New Roman"/>
                <a:cs typeface="Times New Roman"/>
              </a:rPr>
              <a:t>meses</a:t>
            </a:r>
            <a:endParaRPr sz="32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740"/>
              </a:spcBef>
            </a:pPr>
            <a:r>
              <a:rPr dirty="0" sz="2000">
                <a:latin typeface="Calibri"/>
                <a:cs typeface="Calibri"/>
              </a:rPr>
              <a:t>El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niño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hace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muchas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líneas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horizontales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inclinadas,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no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quiere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representar, </a:t>
            </a:r>
            <a:r>
              <a:rPr dirty="0" sz="2000">
                <a:latin typeface="Calibri"/>
                <a:cs typeface="Calibri"/>
              </a:rPr>
              <a:t>juega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trazar.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69364" y="74676"/>
            <a:ext cx="4817363" cy="1118615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070284" y="191516"/>
            <a:ext cx="418084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40"/>
              <a:t>Desarrollo</a:t>
            </a:r>
            <a:r>
              <a:rPr dirty="0" sz="4000" spc="-150"/>
              <a:t> </a:t>
            </a:r>
            <a:r>
              <a:rPr dirty="0" sz="4000"/>
              <a:t>del</a:t>
            </a:r>
            <a:r>
              <a:rPr dirty="0" sz="4000" spc="-135"/>
              <a:t> </a:t>
            </a:r>
            <a:r>
              <a:rPr dirty="0" sz="4000" spc="-10"/>
              <a:t>dibujo</a:t>
            </a:r>
            <a:endParaRPr sz="4000"/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56659" y="3343655"/>
            <a:ext cx="3994391" cy="265938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01594" y="1782729"/>
            <a:ext cx="2784475" cy="5137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b="1">
                <a:latin typeface="Times New Roman"/>
                <a:cs typeface="Times New Roman"/>
              </a:rPr>
              <a:t>18</a:t>
            </a:r>
            <a:r>
              <a:rPr dirty="0" sz="3200" spc="-10" b="1">
                <a:latin typeface="Times New Roman"/>
                <a:cs typeface="Times New Roman"/>
              </a:rPr>
              <a:t> meses-</a:t>
            </a:r>
            <a:r>
              <a:rPr dirty="0" sz="3200" b="1">
                <a:latin typeface="Times New Roman"/>
                <a:cs typeface="Times New Roman"/>
              </a:rPr>
              <a:t>2 </a:t>
            </a:r>
            <a:r>
              <a:rPr dirty="0" sz="3200" spc="-20" b="1">
                <a:latin typeface="Times New Roman"/>
                <a:cs typeface="Times New Roman"/>
              </a:rPr>
              <a:t>años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01339" y="2566360"/>
            <a:ext cx="4523105" cy="1855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Calibri"/>
                <a:cs typeface="Calibri"/>
              </a:rPr>
              <a:t>El</a:t>
            </a:r>
            <a:r>
              <a:rPr dirty="0" sz="2000" spc="465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niño</a:t>
            </a:r>
            <a:r>
              <a:rPr dirty="0" sz="2000" spc="465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perfecciona</a:t>
            </a:r>
            <a:r>
              <a:rPr dirty="0" sz="2000" spc="475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sus</a:t>
            </a:r>
            <a:r>
              <a:rPr dirty="0" sz="2000" spc="470">
                <a:latin typeface="Calibri"/>
                <a:cs typeface="Calibri"/>
              </a:rPr>
              <a:t>  </a:t>
            </a:r>
            <a:r>
              <a:rPr dirty="0" sz="2000" spc="-10">
                <a:latin typeface="Calibri"/>
                <a:cs typeface="Calibri"/>
              </a:rPr>
              <a:t>posibilidades </a:t>
            </a:r>
            <a:r>
              <a:rPr dirty="0" sz="2000">
                <a:latin typeface="Calibri"/>
                <a:cs typeface="Calibri"/>
              </a:rPr>
              <a:t>motrices.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Quiere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imitar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escritura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adulta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50">
                <a:latin typeface="Calibri"/>
                <a:cs typeface="Calibri"/>
              </a:rPr>
              <a:t>y </a:t>
            </a:r>
            <a:r>
              <a:rPr dirty="0" sz="2000">
                <a:latin typeface="Calibri"/>
                <a:cs typeface="Calibri"/>
              </a:rPr>
              <a:t>dibuja</a:t>
            </a:r>
            <a:r>
              <a:rPr dirty="0" sz="2000" spc="254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un</a:t>
            </a:r>
            <a:r>
              <a:rPr dirty="0" sz="2000" spc="2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torbellino</a:t>
            </a:r>
            <a:r>
              <a:rPr dirty="0" sz="2000" spc="2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2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espirales</a:t>
            </a:r>
            <a:r>
              <a:rPr dirty="0" sz="2000" spc="27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llamadas </a:t>
            </a:r>
            <a:r>
              <a:rPr dirty="0" sz="2000">
                <a:latin typeface="Calibri"/>
                <a:cs typeface="Calibri"/>
              </a:rPr>
              <a:t>“garabatos”,</a:t>
            </a:r>
            <a:r>
              <a:rPr dirty="0" sz="2000" spc="225">
                <a:latin typeface="Calibri"/>
                <a:cs typeface="Calibri"/>
              </a:rPr>
              <a:t>  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225">
                <a:latin typeface="Calibri"/>
                <a:cs typeface="Calibri"/>
              </a:rPr>
              <a:t>   </a:t>
            </a:r>
            <a:r>
              <a:rPr dirty="0" sz="2000">
                <a:latin typeface="Calibri"/>
                <a:cs typeface="Calibri"/>
              </a:rPr>
              <a:t>las</a:t>
            </a:r>
            <a:r>
              <a:rPr dirty="0" sz="2000" spc="225">
                <a:latin typeface="Calibri"/>
                <a:cs typeface="Calibri"/>
              </a:rPr>
              <a:t>   </a:t>
            </a:r>
            <a:r>
              <a:rPr dirty="0" sz="2000">
                <a:latin typeface="Calibri"/>
                <a:cs typeface="Calibri"/>
              </a:rPr>
              <a:t>que</a:t>
            </a:r>
            <a:r>
              <a:rPr dirty="0" sz="2000" spc="225">
                <a:latin typeface="Calibri"/>
                <a:cs typeface="Calibri"/>
              </a:rPr>
              <a:t>   </a:t>
            </a:r>
            <a:r>
              <a:rPr dirty="0" sz="2000">
                <a:latin typeface="Calibri"/>
                <a:cs typeface="Calibri"/>
              </a:rPr>
              <a:t>le</a:t>
            </a:r>
            <a:r>
              <a:rPr dirty="0" sz="2000" spc="225">
                <a:latin typeface="Calibri"/>
                <a:cs typeface="Calibri"/>
              </a:rPr>
              <a:t>   </a:t>
            </a:r>
            <a:r>
              <a:rPr dirty="0" sz="2000">
                <a:latin typeface="Calibri"/>
                <a:cs typeface="Calibri"/>
              </a:rPr>
              <a:t>da</a:t>
            </a:r>
            <a:r>
              <a:rPr dirty="0" sz="2000" spc="225">
                <a:latin typeface="Calibri"/>
                <a:cs typeface="Calibri"/>
              </a:rPr>
              <a:t>   </a:t>
            </a:r>
            <a:r>
              <a:rPr dirty="0" sz="2000" spc="-25">
                <a:latin typeface="Calibri"/>
                <a:cs typeface="Calibri"/>
              </a:rPr>
              <a:t>una </a:t>
            </a:r>
            <a:r>
              <a:rPr dirty="0" sz="2000">
                <a:latin typeface="Calibri"/>
                <a:cs typeface="Calibri"/>
              </a:rPr>
              <a:t>significación</a:t>
            </a:r>
            <a:r>
              <a:rPr dirty="0" sz="2000" spc="434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según</a:t>
            </a:r>
            <a:r>
              <a:rPr dirty="0" sz="2000" spc="434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434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disposición</a:t>
            </a:r>
            <a:r>
              <a:rPr dirty="0" sz="2000" spc="434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afectiva </a:t>
            </a:r>
            <a:r>
              <a:rPr dirty="0" sz="2000">
                <a:latin typeface="Calibri"/>
                <a:cs typeface="Calibri"/>
              </a:rPr>
              <a:t>del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momento.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5696" y="531876"/>
            <a:ext cx="4817363" cy="1118615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68471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40"/>
              <a:t>Desarrollo</a:t>
            </a:r>
            <a:r>
              <a:rPr dirty="0" sz="4000" spc="-150"/>
              <a:t> </a:t>
            </a:r>
            <a:r>
              <a:rPr dirty="0" sz="4000"/>
              <a:t>del</a:t>
            </a:r>
            <a:r>
              <a:rPr dirty="0" sz="4000" spc="-135"/>
              <a:t> </a:t>
            </a:r>
            <a:r>
              <a:rPr dirty="0" sz="4000" spc="-10"/>
              <a:t>dibujo</a:t>
            </a:r>
            <a:endParaRPr sz="4000"/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75959" y="2549652"/>
            <a:ext cx="6241884" cy="237917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46432" y="1441641"/>
            <a:ext cx="8777605" cy="17418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5240">
              <a:lnSpc>
                <a:spcPct val="100000"/>
              </a:lnSpc>
              <a:spcBef>
                <a:spcPts val="105"/>
              </a:spcBef>
            </a:pPr>
            <a:r>
              <a:rPr dirty="0" sz="3200" b="1">
                <a:latin typeface="Times New Roman"/>
                <a:cs typeface="Times New Roman"/>
              </a:rPr>
              <a:t>3</a:t>
            </a:r>
            <a:r>
              <a:rPr dirty="0" sz="3200" spc="-15" b="1">
                <a:latin typeface="Times New Roman"/>
                <a:cs typeface="Times New Roman"/>
              </a:rPr>
              <a:t> </a:t>
            </a:r>
            <a:r>
              <a:rPr dirty="0" sz="3200" spc="-20" b="1">
                <a:latin typeface="Times New Roman"/>
                <a:cs typeface="Times New Roman"/>
              </a:rPr>
              <a:t>años</a:t>
            </a:r>
            <a:endParaRPr sz="3200">
              <a:latin typeface="Times New Roman"/>
              <a:cs typeface="Times New Roman"/>
            </a:endParaRPr>
          </a:p>
          <a:p>
            <a:pPr algn="just" marL="12700" marR="5080" indent="2540">
              <a:lnSpc>
                <a:spcPct val="100000"/>
              </a:lnSpc>
              <a:spcBef>
                <a:spcPts val="2465"/>
              </a:spcBef>
            </a:pPr>
            <a:r>
              <a:rPr dirty="0" sz="2000">
                <a:latin typeface="Calibri"/>
                <a:cs typeface="Calibri"/>
              </a:rPr>
              <a:t>El</a:t>
            </a:r>
            <a:r>
              <a:rPr dirty="0" sz="2000" spc="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niño</a:t>
            </a:r>
            <a:r>
              <a:rPr dirty="0" sz="2000" spc="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mejor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su</a:t>
            </a:r>
            <a:r>
              <a:rPr dirty="0" sz="2000" spc="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técnica</a:t>
            </a:r>
            <a:r>
              <a:rPr dirty="0" sz="2000" spc="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representativa,</a:t>
            </a:r>
            <a:r>
              <a:rPr dirty="0" sz="2000" spc="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abandona</a:t>
            </a:r>
            <a:r>
              <a:rPr dirty="0" sz="2000" spc="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los</a:t>
            </a:r>
            <a:r>
              <a:rPr dirty="0" sz="2000" spc="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garabatos</a:t>
            </a:r>
            <a:r>
              <a:rPr dirty="0" sz="2000" spc="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</a:t>
            </a:r>
            <a:r>
              <a:rPr dirty="0" sz="2000" spc="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intenta</a:t>
            </a:r>
            <a:r>
              <a:rPr dirty="0" sz="2000" spc="5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dibujar. </a:t>
            </a:r>
            <a:r>
              <a:rPr dirty="0" sz="2000">
                <a:latin typeface="Calibri"/>
                <a:cs typeface="Calibri"/>
              </a:rPr>
              <a:t>Sea</a:t>
            </a:r>
            <a:r>
              <a:rPr dirty="0" sz="2000" spc="1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cual</a:t>
            </a:r>
            <a:r>
              <a:rPr dirty="0" sz="2000" spc="1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sea</a:t>
            </a:r>
            <a:r>
              <a:rPr dirty="0" sz="2000" spc="1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su</a:t>
            </a:r>
            <a:r>
              <a:rPr dirty="0" sz="2000" spc="1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nacionalidad</a:t>
            </a:r>
            <a:r>
              <a:rPr dirty="0" sz="2000" spc="1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un</a:t>
            </a:r>
            <a:r>
              <a:rPr dirty="0" sz="2000" spc="1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niño</a:t>
            </a:r>
            <a:r>
              <a:rPr dirty="0" sz="2000" spc="1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1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tres</a:t>
            </a:r>
            <a:r>
              <a:rPr dirty="0" sz="2000" spc="1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años</a:t>
            </a:r>
            <a:r>
              <a:rPr dirty="0" sz="2000" spc="1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representa</a:t>
            </a:r>
            <a:r>
              <a:rPr dirty="0" sz="2000" spc="1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1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un</a:t>
            </a:r>
            <a:r>
              <a:rPr dirty="0" sz="2000" spc="1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hombre</a:t>
            </a:r>
            <a:r>
              <a:rPr dirty="0" sz="2000" spc="1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bajo</a:t>
            </a:r>
            <a:r>
              <a:rPr dirty="0" sz="2000" spc="165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la </a:t>
            </a:r>
            <a:r>
              <a:rPr dirty="0" sz="2000">
                <a:latin typeface="Calibri"/>
                <a:cs typeface="Calibri"/>
              </a:rPr>
              <a:t>forma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de: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una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gran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cabeza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con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ojos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piernas.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El</a:t>
            </a:r>
            <a:r>
              <a:rPr dirty="0" sz="2000" spc="-2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niño</a:t>
            </a:r>
            <a:r>
              <a:rPr dirty="0" sz="2000" spc="-4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sabe</a:t>
            </a:r>
            <a:r>
              <a:rPr dirty="0" sz="2000" spc="-3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utilizar</a:t>
            </a:r>
            <a:r>
              <a:rPr dirty="0" sz="2000" spc="-5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el</a:t>
            </a:r>
            <a:r>
              <a:rPr dirty="0" sz="2000" spc="-30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círculo.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1072896" y="531876"/>
            <a:ext cx="4817745" cy="1529080"/>
            <a:chOff x="1072896" y="531876"/>
            <a:chExt cx="4817745" cy="152908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99386" y="1368552"/>
              <a:ext cx="697757" cy="691895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2896" y="531876"/>
              <a:ext cx="4817363" cy="1118615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68471" rIns="0" bIns="0" rtlCol="0" vert="horz">
            <a:spAutoFit/>
          </a:bodyPr>
          <a:lstStyle/>
          <a:p>
            <a:pPr marL="469900">
              <a:lnSpc>
                <a:spcPct val="100000"/>
              </a:lnSpc>
              <a:spcBef>
                <a:spcPts val="95"/>
              </a:spcBef>
            </a:pPr>
            <a:r>
              <a:rPr dirty="0" sz="4000" spc="-40"/>
              <a:t>Desarrollo</a:t>
            </a:r>
            <a:r>
              <a:rPr dirty="0" sz="4000" spc="-150"/>
              <a:t> </a:t>
            </a:r>
            <a:r>
              <a:rPr dirty="0" sz="4000"/>
              <a:t>del</a:t>
            </a:r>
            <a:r>
              <a:rPr dirty="0" sz="4000" spc="-135"/>
              <a:t> </a:t>
            </a:r>
            <a:r>
              <a:rPr dirty="0" sz="4000" spc="-10"/>
              <a:t>dibujo</a:t>
            </a:r>
            <a:endParaRPr sz="4000"/>
          </a:p>
        </p:txBody>
      </p:sp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355336" y="3857244"/>
            <a:ext cx="3454907" cy="259384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16939" y="1745869"/>
            <a:ext cx="6900545" cy="39700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 spc="-20">
                <a:latin typeface="Calibri"/>
                <a:cs typeface="Calibri"/>
              </a:rPr>
              <a:t>Perfeccionamiento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visual</a:t>
            </a:r>
            <a:r>
              <a:rPr dirty="0" sz="2400" spc="1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auditivo</a:t>
            </a:r>
            <a:endParaRPr sz="2400">
              <a:latin typeface="Calibri"/>
              <a:cs typeface="Calibri"/>
            </a:endParaRPr>
          </a:p>
          <a:p>
            <a:pPr marL="241300" marR="8255" indent="-228600">
              <a:lnSpc>
                <a:spcPct val="70000"/>
              </a:lnSpc>
              <a:spcBef>
                <a:spcPts val="994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</a:tabLst>
            </a:pP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3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contacto</a:t>
            </a:r>
            <a:r>
              <a:rPr dirty="0" sz="2400" spc="3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</a:t>
            </a:r>
            <a:r>
              <a:rPr dirty="0" sz="2400" spc="3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</a:t>
            </a:r>
            <a:r>
              <a:rPr dirty="0" sz="2400" spc="3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piel</a:t>
            </a:r>
            <a:r>
              <a:rPr dirty="0" sz="2400" spc="3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3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3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calor</a:t>
            </a:r>
            <a:r>
              <a:rPr dirty="0" sz="2400" spc="3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(sobre</a:t>
            </a:r>
            <a:r>
              <a:rPr dirty="0" sz="2400" spc="3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todo</a:t>
            </a:r>
            <a:r>
              <a:rPr dirty="0" sz="2400" spc="3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345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su </a:t>
            </a:r>
            <a:r>
              <a:rPr dirty="0" sz="2400">
                <a:latin typeface="Calibri"/>
                <a:cs typeface="Calibri"/>
              </a:rPr>
              <a:t>madre)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estimulación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muy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fuerte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14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 spc="-25">
                <a:latin typeface="Calibri"/>
                <a:cs typeface="Calibri"/>
              </a:rPr>
              <a:t>Pre-</a:t>
            </a:r>
            <a:r>
              <a:rPr dirty="0" sz="2400">
                <a:latin typeface="Calibri"/>
                <a:cs typeface="Calibri"/>
              </a:rPr>
              <a:t>apraxias</a:t>
            </a:r>
            <a:r>
              <a:rPr dirty="0" sz="2400" spc="-9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manuales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ts val="2450"/>
              </a:lnSpc>
              <a:spcBef>
                <a:spcPts val="13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  <a:tab pos="1522730" algn="l"/>
                <a:tab pos="3514725" algn="l"/>
                <a:tab pos="5168265" algn="l"/>
                <a:tab pos="5654040" algn="l"/>
              </a:tabLst>
            </a:pPr>
            <a:r>
              <a:rPr dirty="0" sz="2400" spc="-10">
                <a:latin typeface="Calibri"/>
                <a:cs typeface="Calibri"/>
              </a:rPr>
              <a:t>Lenguaje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30">
                <a:latin typeface="Calibri"/>
                <a:cs typeface="Calibri"/>
              </a:rPr>
              <a:t>pre-</a:t>
            </a:r>
            <a:r>
              <a:rPr dirty="0" sz="2400" spc="-10">
                <a:latin typeface="Calibri"/>
                <a:cs typeface="Calibri"/>
              </a:rPr>
              <a:t>linguistico,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vocalización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no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lingüística</a:t>
            </a:r>
            <a:endParaRPr sz="2400">
              <a:latin typeface="Calibri"/>
              <a:cs typeface="Calibri"/>
            </a:endParaRPr>
          </a:p>
          <a:p>
            <a:pPr marL="241300">
              <a:lnSpc>
                <a:spcPts val="2450"/>
              </a:lnSpc>
            </a:pPr>
            <a:r>
              <a:rPr dirty="0" sz="2400" spc="-10">
                <a:latin typeface="Calibri"/>
                <a:cs typeface="Calibri"/>
              </a:rPr>
              <a:t>/a//o//e/</a:t>
            </a:r>
            <a:endParaRPr sz="2400">
              <a:latin typeface="Calibri"/>
              <a:cs typeface="Calibri"/>
            </a:endParaRPr>
          </a:p>
          <a:p>
            <a:pPr marL="240665" marR="5080" indent="-228600">
              <a:lnSpc>
                <a:spcPct val="70000"/>
              </a:lnSpc>
              <a:spcBef>
                <a:spcPts val="994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Mayor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disfrute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estimulación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personas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que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con </a:t>
            </a:r>
            <a:r>
              <a:rPr dirty="0" sz="2400" spc="-10">
                <a:latin typeface="Calibri"/>
                <a:cs typeface="Calibri"/>
              </a:rPr>
              <a:t>objetos</a:t>
            </a:r>
            <a:endParaRPr sz="2400">
              <a:latin typeface="Calibri"/>
              <a:cs typeface="Calibri"/>
            </a:endParaRPr>
          </a:p>
          <a:p>
            <a:pPr algn="just" marL="240665" marR="5080" indent="-228600">
              <a:lnSpc>
                <a:spcPct val="70000"/>
              </a:lnSpc>
              <a:spcBef>
                <a:spcPts val="101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Al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final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trimestre: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gesto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llevarse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objetos</a:t>
            </a:r>
            <a:r>
              <a:rPr dirty="0" sz="2400" spc="-50">
                <a:latin typeface="Calibri"/>
                <a:cs typeface="Calibri"/>
              </a:rPr>
              <a:t> a </a:t>
            </a:r>
            <a:r>
              <a:rPr dirty="0" sz="2400">
                <a:latin typeface="Calibri"/>
                <a:cs typeface="Calibri"/>
              </a:rPr>
              <a:t>la</a:t>
            </a:r>
            <a:r>
              <a:rPr dirty="0" sz="2400" spc="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boca</a:t>
            </a:r>
            <a:r>
              <a:rPr dirty="0" sz="2400" spc="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inicio</a:t>
            </a:r>
            <a:r>
              <a:rPr dirty="0" sz="2400" spc="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60">
                <a:latin typeface="Calibri"/>
                <a:cs typeface="Calibri"/>
              </a:rPr>
              <a:t> </a:t>
            </a:r>
            <a:r>
              <a:rPr dirty="0" sz="2400" spc="-35">
                <a:latin typeface="Calibri"/>
                <a:cs typeface="Calibri"/>
              </a:rPr>
              <a:t>“causa-</a:t>
            </a:r>
            <a:r>
              <a:rPr dirty="0" sz="2400" spc="-25">
                <a:latin typeface="Calibri"/>
                <a:cs typeface="Calibri"/>
              </a:rPr>
              <a:t>efecto”.</a:t>
            </a:r>
            <a:r>
              <a:rPr dirty="0" sz="2400" spc="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Placer</a:t>
            </a:r>
            <a:r>
              <a:rPr dirty="0" sz="2400" spc="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visual</a:t>
            </a:r>
            <a:r>
              <a:rPr dirty="0" sz="2400" spc="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6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placer bucal</a:t>
            </a:r>
            <a:endParaRPr sz="2400">
              <a:latin typeface="Calibri"/>
              <a:cs typeface="Calibri"/>
            </a:endParaRPr>
          </a:p>
          <a:p>
            <a:pPr algn="just" marL="240665" indent="-227965">
              <a:lnSpc>
                <a:spcPct val="100000"/>
              </a:lnSpc>
              <a:spcBef>
                <a:spcPts val="13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Sonrisa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mimética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social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80716" y="580644"/>
            <a:ext cx="6862571" cy="10088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5682" rIns="0" bIns="0" rtlCol="0" vert="horz">
            <a:spAutoFit/>
          </a:bodyPr>
          <a:lstStyle/>
          <a:p>
            <a:pPr marL="204597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40"/>
              <a:t> </a:t>
            </a:r>
            <a:r>
              <a:rPr dirty="0" spc="-40"/>
              <a:t>psicomotor</a:t>
            </a:r>
            <a:r>
              <a:rPr dirty="0" spc="-114"/>
              <a:t> </a:t>
            </a:r>
            <a:r>
              <a:rPr dirty="0"/>
              <a:t>1º</a:t>
            </a:r>
            <a:r>
              <a:rPr dirty="0" spc="-105"/>
              <a:t> </a:t>
            </a:r>
            <a:r>
              <a:rPr dirty="0" spc="-10"/>
              <a:t>trimestre</a:t>
            </a:r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616695" y="1700783"/>
            <a:ext cx="3243072" cy="2054351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10143" y="4102608"/>
            <a:ext cx="4181855" cy="1726691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12850" y="1564229"/>
            <a:ext cx="10260330" cy="2906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105"/>
              </a:spcBef>
            </a:pPr>
            <a:r>
              <a:rPr dirty="0" sz="3200" b="1">
                <a:latin typeface="Times New Roman"/>
                <a:cs typeface="Times New Roman"/>
              </a:rPr>
              <a:t>4</a:t>
            </a:r>
            <a:r>
              <a:rPr dirty="0" sz="3200" spc="-15" b="1">
                <a:latin typeface="Times New Roman"/>
                <a:cs typeface="Times New Roman"/>
              </a:rPr>
              <a:t> </a:t>
            </a:r>
            <a:r>
              <a:rPr dirty="0" sz="3200" spc="-20" b="1">
                <a:latin typeface="Times New Roman"/>
                <a:cs typeface="Times New Roman"/>
              </a:rPr>
              <a:t>años</a:t>
            </a:r>
            <a:endParaRPr sz="3200">
              <a:latin typeface="Times New Roman"/>
              <a:cs typeface="Times New Roman"/>
            </a:endParaRPr>
          </a:p>
          <a:p>
            <a:pPr marL="12700" marR="8255" indent="-635">
              <a:lnSpc>
                <a:spcPct val="100000"/>
              </a:lnSpc>
              <a:spcBef>
                <a:spcPts val="1555"/>
              </a:spcBef>
            </a:pP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9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dibujo</a:t>
            </a:r>
            <a:r>
              <a:rPr dirty="0" sz="1800" spc="10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tiene</a:t>
            </a:r>
            <a:r>
              <a:rPr dirty="0" sz="1800" spc="1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una</a:t>
            </a:r>
            <a:r>
              <a:rPr dirty="0" sz="1800" spc="10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forma</a:t>
            </a:r>
            <a:r>
              <a:rPr dirty="0" sz="1800" spc="1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que</a:t>
            </a:r>
            <a:r>
              <a:rPr dirty="0" sz="1800" spc="1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evoca</a:t>
            </a:r>
            <a:r>
              <a:rPr dirty="0" sz="1800" spc="10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</a:t>
            </a:r>
            <a:r>
              <a:rPr dirty="0" sz="1800" spc="1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realidad;</a:t>
            </a:r>
            <a:r>
              <a:rPr dirty="0" sz="1800" spc="10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es</a:t>
            </a:r>
            <a:r>
              <a:rPr dirty="0" sz="1800" spc="1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114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periodo</a:t>
            </a:r>
            <a:r>
              <a:rPr dirty="0" sz="1800" spc="114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del</a:t>
            </a:r>
            <a:r>
              <a:rPr dirty="0" sz="1800" spc="110">
                <a:latin typeface="Calibri"/>
                <a:cs typeface="Calibri"/>
              </a:rPr>
              <a:t> </a:t>
            </a:r>
            <a:r>
              <a:rPr dirty="0" sz="1800" i="1">
                <a:latin typeface="Calibri"/>
                <a:cs typeface="Calibri"/>
              </a:rPr>
              <a:t>realismo</a:t>
            </a:r>
            <a:r>
              <a:rPr dirty="0" sz="1800" spc="120" i="1">
                <a:latin typeface="Calibri"/>
                <a:cs typeface="Calibri"/>
              </a:rPr>
              <a:t> </a:t>
            </a:r>
            <a:r>
              <a:rPr dirty="0" sz="1800" i="1">
                <a:latin typeface="Calibri"/>
                <a:cs typeface="Calibri"/>
              </a:rPr>
              <a:t>intelectual</a:t>
            </a:r>
            <a:r>
              <a:rPr dirty="0" sz="1800">
                <a:latin typeface="Calibri"/>
                <a:cs typeface="Calibri"/>
              </a:rPr>
              <a:t>,</a:t>
            </a:r>
            <a:r>
              <a:rPr dirty="0" sz="1800" spc="10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que</a:t>
            </a:r>
            <a:r>
              <a:rPr dirty="0" sz="1800" spc="114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dura</a:t>
            </a:r>
            <a:r>
              <a:rPr dirty="0" sz="1800" spc="10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hasta</a:t>
            </a:r>
            <a:r>
              <a:rPr dirty="0" sz="1800" spc="1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los</a:t>
            </a:r>
            <a:r>
              <a:rPr dirty="0" sz="1800" spc="110">
                <a:latin typeface="Calibri"/>
                <a:cs typeface="Calibri"/>
              </a:rPr>
              <a:t> </a:t>
            </a:r>
            <a:r>
              <a:rPr dirty="0" sz="1800" spc="-50">
                <a:latin typeface="Calibri"/>
                <a:cs typeface="Calibri"/>
              </a:rPr>
              <a:t>9 </a:t>
            </a:r>
            <a:r>
              <a:rPr dirty="0" sz="1800">
                <a:latin typeface="Calibri"/>
                <a:cs typeface="Calibri"/>
              </a:rPr>
              <a:t>años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aproximadamente.</a:t>
            </a:r>
            <a:endParaRPr sz="1800">
              <a:latin typeface="Calibri"/>
              <a:cs typeface="Calibri"/>
            </a:endParaRPr>
          </a:p>
          <a:p>
            <a:pPr marL="12700" marR="6985">
              <a:lnSpc>
                <a:spcPct val="100000"/>
              </a:lnSpc>
              <a:spcBef>
                <a:spcPts val="2160"/>
              </a:spcBef>
            </a:pPr>
            <a:r>
              <a:rPr dirty="0" sz="1800">
                <a:latin typeface="Calibri"/>
                <a:cs typeface="Calibri"/>
              </a:rPr>
              <a:t>Una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característica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4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los</a:t>
            </a:r>
            <a:r>
              <a:rPr dirty="0" sz="1800" spc="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dibujos</a:t>
            </a:r>
            <a:r>
              <a:rPr dirty="0" sz="1800" spc="4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partir</a:t>
            </a:r>
            <a:r>
              <a:rPr dirty="0" sz="1800" spc="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del</a:t>
            </a:r>
            <a:r>
              <a:rPr dirty="0" sz="1800" spc="5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cuarto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año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es</a:t>
            </a:r>
            <a:r>
              <a:rPr dirty="0" sz="1800" spc="4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transparencia:</a:t>
            </a:r>
            <a:r>
              <a:rPr dirty="0" sz="1800" spc="4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las</a:t>
            </a:r>
            <a:r>
              <a:rPr dirty="0" sz="1800" spc="4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casas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dejan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ver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sus</a:t>
            </a:r>
            <a:r>
              <a:rPr dirty="0" sz="1800" spc="3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interiores, </a:t>
            </a:r>
            <a:r>
              <a:rPr dirty="0" sz="1800">
                <a:latin typeface="Calibri"/>
                <a:cs typeface="Calibri"/>
              </a:rPr>
              <a:t>los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océanos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sus</a:t>
            </a:r>
            <a:r>
              <a:rPr dirty="0" sz="1800" spc="-5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peces,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hay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una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avalancha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detalles,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todos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muy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significativos</a:t>
            </a:r>
            <a:r>
              <a:rPr dirty="0" sz="1800" spc="-4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para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-4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niño.</a:t>
            </a:r>
            <a:endParaRPr sz="1800">
              <a:latin typeface="Calibri"/>
              <a:cs typeface="Calibri"/>
            </a:endParaRPr>
          </a:p>
          <a:p>
            <a:pPr marL="13970" marR="5080" indent="-1270">
              <a:lnSpc>
                <a:spcPct val="100000"/>
              </a:lnSpc>
              <a:spcBef>
                <a:spcPts val="2160"/>
              </a:spcBef>
            </a:pP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2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su</a:t>
            </a:r>
            <a:r>
              <a:rPr dirty="0" sz="1800" spc="2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representación</a:t>
            </a:r>
            <a:r>
              <a:rPr dirty="0" sz="1800" spc="2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del</a:t>
            </a:r>
            <a:r>
              <a:rPr dirty="0" sz="1800" spc="2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ser</a:t>
            </a:r>
            <a:r>
              <a:rPr dirty="0" sz="1800" spc="204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humano,</a:t>
            </a:r>
            <a:r>
              <a:rPr dirty="0" sz="1800" spc="2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2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niño</a:t>
            </a:r>
            <a:r>
              <a:rPr dirty="0" sz="1800" spc="2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añade</a:t>
            </a:r>
            <a:r>
              <a:rPr dirty="0" sz="1800" spc="2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2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tronco,</a:t>
            </a:r>
            <a:r>
              <a:rPr dirty="0" sz="1800" spc="2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las</a:t>
            </a:r>
            <a:r>
              <a:rPr dirty="0" sz="1800" spc="2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manos,</a:t>
            </a:r>
            <a:r>
              <a:rPr dirty="0" sz="1800" spc="2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los</a:t>
            </a:r>
            <a:r>
              <a:rPr dirty="0" sz="1800" spc="2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pies</a:t>
            </a:r>
            <a:r>
              <a:rPr dirty="0" sz="1800" spc="2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(a</a:t>
            </a:r>
            <a:r>
              <a:rPr dirty="0" sz="1800" spc="2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veces</a:t>
            </a:r>
            <a:r>
              <a:rPr dirty="0" sz="1800" spc="2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204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pelo).</a:t>
            </a:r>
            <a:r>
              <a:rPr dirty="0" sz="1800" spc="215">
                <a:latin typeface="Calibri"/>
                <a:cs typeface="Calibri"/>
              </a:rPr>
              <a:t> </a:t>
            </a:r>
            <a:r>
              <a:rPr dirty="0" sz="1800" spc="-20">
                <a:latin typeface="Calibri"/>
                <a:cs typeface="Calibri"/>
              </a:rPr>
              <a:t>Sabe </a:t>
            </a:r>
            <a:r>
              <a:rPr dirty="0" sz="1800">
                <a:latin typeface="Calibri"/>
                <a:cs typeface="Calibri"/>
              </a:rPr>
              <a:t>utilizar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rectángulo </a:t>
            </a:r>
            <a:r>
              <a:rPr dirty="0" sz="1800">
                <a:latin typeface="Calibri"/>
                <a:cs typeface="Calibri"/>
              </a:rPr>
              <a:t>y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cuadrado.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615696" y="438912"/>
            <a:ext cx="4857750" cy="1640205"/>
            <a:chOff x="615696" y="438912"/>
            <a:chExt cx="4857750" cy="164020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87268" y="1376172"/>
              <a:ext cx="683335" cy="66550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49036" y="1440251"/>
              <a:ext cx="1124336" cy="638378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15696" y="438912"/>
              <a:ext cx="4817363" cy="1118615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5752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40"/>
              <a:t>Desarrollo</a:t>
            </a:r>
            <a:r>
              <a:rPr dirty="0" sz="4000" spc="-150"/>
              <a:t> </a:t>
            </a:r>
            <a:r>
              <a:rPr dirty="0" sz="4000"/>
              <a:t>del</a:t>
            </a:r>
            <a:r>
              <a:rPr dirty="0" sz="4000" spc="-135"/>
              <a:t> </a:t>
            </a:r>
            <a:r>
              <a:rPr dirty="0" sz="4000" spc="-10"/>
              <a:t>dibujo</a:t>
            </a:r>
            <a:endParaRPr sz="4000"/>
          </a:p>
        </p:txBody>
      </p:sp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710684" y="4431792"/>
            <a:ext cx="3387851" cy="2382011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231380" y="96011"/>
            <a:ext cx="2750806" cy="2063495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456676" y="4442459"/>
            <a:ext cx="3430511" cy="241553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158599" y="1634675"/>
            <a:ext cx="8307070" cy="10991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92075">
              <a:lnSpc>
                <a:spcPct val="100000"/>
              </a:lnSpc>
              <a:spcBef>
                <a:spcPts val="105"/>
              </a:spcBef>
            </a:pPr>
            <a:r>
              <a:rPr dirty="0" sz="3200" b="1">
                <a:latin typeface="Times New Roman"/>
                <a:cs typeface="Times New Roman"/>
              </a:rPr>
              <a:t>5</a:t>
            </a:r>
            <a:r>
              <a:rPr dirty="0" sz="3200" spc="-15" b="1">
                <a:latin typeface="Times New Roman"/>
                <a:cs typeface="Times New Roman"/>
              </a:rPr>
              <a:t> </a:t>
            </a:r>
            <a:r>
              <a:rPr dirty="0" sz="3200" spc="-20" b="1">
                <a:latin typeface="Times New Roman"/>
                <a:cs typeface="Times New Roman"/>
              </a:rPr>
              <a:t>años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205"/>
              </a:spcBef>
            </a:pP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partir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los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5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años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el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niño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utiliza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el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triángulo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elabora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mucho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más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las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formas.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937260" y="158495"/>
            <a:ext cx="4817745" cy="2071370"/>
            <a:chOff x="937260" y="158495"/>
            <a:chExt cx="4817745" cy="207137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62172" y="1214628"/>
              <a:ext cx="899159" cy="1014983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37260" y="158495"/>
              <a:ext cx="4817363" cy="1118615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5588" rIns="0" bIns="0" rtlCol="0" vert="horz">
            <a:spAutoFit/>
          </a:bodyPr>
          <a:lstStyle/>
          <a:p>
            <a:pPr marL="334010">
              <a:lnSpc>
                <a:spcPct val="100000"/>
              </a:lnSpc>
              <a:spcBef>
                <a:spcPts val="95"/>
              </a:spcBef>
            </a:pPr>
            <a:r>
              <a:rPr dirty="0" sz="4000" spc="-40"/>
              <a:t>Desarrollo</a:t>
            </a:r>
            <a:r>
              <a:rPr dirty="0" sz="4000" spc="-150"/>
              <a:t> </a:t>
            </a:r>
            <a:r>
              <a:rPr dirty="0" sz="4000"/>
              <a:t>del</a:t>
            </a:r>
            <a:r>
              <a:rPr dirty="0" sz="4000" spc="-135"/>
              <a:t> </a:t>
            </a:r>
            <a:r>
              <a:rPr dirty="0" sz="4000" spc="-10"/>
              <a:t>dibujo</a:t>
            </a:r>
            <a:endParaRPr sz="4000"/>
          </a:p>
        </p:txBody>
      </p:sp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897740" y="3391707"/>
            <a:ext cx="1446601" cy="298889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756147" y="3198876"/>
            <a:ext cx="2150351" cy="299923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89450" y="1152536"/>
            <a:ext cx="7995920" cy="1511935"/>
          </a:xfrm>
          <a:prstGeom prst="rect">
            <a:avLst/>
          </a:prstGeom>
        </p:spPr>
        <p:txBody>
          <a:bodyPr wrap="square" lIns="0" tIns="2514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80"/>
              </a:spcBef>
            </a:pPr>
            <a:r>
              <a:rPr dirty="0" sz="3200" b="1">
                <a:latin typeface="Times New Roman"/>
                <a:cs typeface="Times New Roman"/>
              </a:rPr>
              <a:t>9</a:t>
            </a:r>
            <a:r>
              <a:rPr dirty="0" sz="3200" spc="-15" b="1">
                <a:latin typeface="Times New Roman"/>
                <a:cs typeface="Times New Roman"/>
              </a:rPr>
              <a:t> </a:t>
            </a:r>
            <a:r>
              <a:rPr dirty="0" sz="3200" spc="-20" b="1">
                <a:latin typeface="Times New Roman"/>
                <a:cs typeface="Times New Roman"/>
              </a:rPr>
              <a:t>años</a:t>
            </a:r>
            <a:endParaRPr sz="32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1180"/>
              </a:spcBef>
            </a:pPr>
            <a:r>
              <a:rPr dirty="0" sz="2000">
                <a:latin typeface="Calibri"/>
                <a:cs typeface="Calibri"/>
              </a:rPr>
              <a:t>Hasta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los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9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años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no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parece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un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realismo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visual: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el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niño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aprende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reproducir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la </a:t>
            </a:r>
            <a:r>
              <a:rPr dirty="0" sz="2000" spc="-10">
                <a:latin typeface="Calibri"/>
                <a:cs typeface="Calibri"/>
              </a:rPr>
              <a:t>realidad.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9076" y="173736"/>
            <a:ext cx="4817363" cy="1118615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89450" y="289808"/>
            <a:ext cx="418084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40"/>
              <a:t>Desarrollo</a:t>
            </a:r>
            <a:r>
              <a:rPr dirty="0" sz="4000" spc="-150"/>
              <a:t> </a:t>
            </a:r>
            <a:r>
              <a:rPr dirty="0" sz="4000"/>
              <a:t>del</a:t>
            </a:r>
            <a:r>
              <a:rPr dirty="0" sz="4000" spc="-135"/>
              <a:t> </a:t>
            </a:r>
            <a:r>
              <a:rPr dirty="0" sz="4000" spc="-10"/>
              <a:t>dibujo</a:t>
            </a:r>
            <a:endParaRPr sz="4000"/>
          </a:p>
        </p:txBody>
      </p:sp>
      <p:grpSp>
        <p:nvGrpSpPr>
          <p:cNvPr id="5" name="object 5" descr=""/>
          <p:cNvGrpSpPr/>
          <p:nvPr/>
        </p:nvGrpSpPr>
        <p:grpSpPr>
          <a:xfrm>
            <a:off x="1100327" y="2900172"/>
            <a:ext cx="10133330" cy="3832860"/>
            <a:chOff x="1100327" y="2900172"/>
            <a:chExt cx="10133330" cy="3832860"/>
          </a:xfrm>
        </p:grpSpPr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95999" y="2997708"/>
              <a:ext cx="5137403" cy="3735323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00327" y="2900172"/>
              <a:ext cx="4995671" cy="3745991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69364" y="74676"/>
            <a:ext cx="4786883" cy="111861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70284" y="191516"/>
            <a:ext cx="4153535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40"/>
              <a:t>Desarrollo</a:t>
            </a:r>
            <a:r>
              <a:rPr dirty="0" sz="4000" spc="-150"/>
              <a:t> </a:t>
            </a:r>
            <a:r>
              <a:rPr dirty="0" sz="4000"/>
              <a:t>del</a:t>
            </a:r>
            <a:r>
              <a:rPr dirty="0" sz="4000" spc="-135"/>
              <a:t> </a:t>
            </a:r>
            <a:r>
              <a:rPr dirty="0" sz="4000" spc="-10"/>
              <a:t>apego</a:t>
            </a:r>
            <a:endParaRPr sz="4000"/>
          </a:p>
        </p:txBody>
      </p:sp>
      <p:sp>
        <p:nvSpPr>
          <p:cNvPr id="4" name="object 4" descr=""/>
          <p:cNvSpPr txBox="1"/>
          <p:nvPr/>
        </p:nvSpPr>
        <p:spPr>
          <a:xfrm>
            <a:off x="1065058" y="966280"/>
            <a:ext cx="9767570" cy="4866005"/>
          </a:xfrm>
          <a:prstGeom prst="rect">
            <a:avLst/>
          </a:prstGeom>
        </p:spPr>
        <p:txBody>
          <a:bodyPr wrap="square" lIns="0" tIns="1041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dirty="0" sz="2400">
                <a:latin typeface="Calibri"/>
                <a:cs typeface="Calibri"/>
              </a:rPr>
              <a:t>4</a:t>
            </a:r>
            <a:r>
              <a:rPr dirty="0" sz="2400" spc="-10">
                <a:latin typeface="Calibri"/>
                <a:cs typeface="Calibri"/>
              </a:rPr>
              <a:t> etapas: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20"/>
              </a:spcBef>
              <a:buClr>
                <a:srgbClr val="FF33CC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Etapa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30">
                <a:latin typeface="Calibri"/>
                <a:cs typeface="Calibri"/>
              </a:rPr>
              <a:t>pre-</a:t>
            </a:r>
            <a:r>
              <a:rPr dirty="0" sz="2400">
                <a:latin typeface="Calibri"/>
                <a:cs typeface="Calibri"/>
              </a:rPr>
              <a:t>apego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(0-</a:t>
            </a:r>
            <a:r>
              <a:rPr dirty="0" sz="2400">
                <a:latin typeface="Calibri"/>
                <a:cs typeface="Calibri"/>
              </a:rPr>
              <a:t>6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semanas):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reflejos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innatos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como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llorar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agarrar</a:t>
            </a:r>
            <a:endParaRPr sz="2400">
              <a:latin typeface="Calibri"/>
              <a:cs typeface="Calibri"/>
            </a:endParaRPr>
          </a:p>
          <a:p>
            <a:pPr marL="240665" marR="6350" indent="-228600">
              <a:lnSpc>
                <a:spcPts val="2590"/>
              </a:lnSpc>
              <a:spcBef>
                <a:spcPts val="1035"/>
              </a:spcBef>
              <a:buClr>
                <a:srgbClr val="FF33CC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Etapa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formación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del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apego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(6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semanas-</a:t>
            </a:r>
            <a:r>
              <a:rPr dirty="0" sz="2400">
                <a:latin typeface="Calibri"/>
                <a:cs typeface="Calibri"/>
              </a:rPr>
              <a:t>6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meses):</a:t>
            </a:r>
            <a:r>
              <a:rPr dirty="0" sz="2400" spc="-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distingue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madre</a:t>
            </a:r>
            <a:r>
              <a:rPr dirty="0" sz="2400" spc="-5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del </a:t>
            </a:r>
            <a:r>
              <a:rPr dirty="0" sz="2400">
                <a:latin typeface="Calibri"/>
                <a:cs typeface="Calibri"/>
              </a:rPr>
              <a:t>resto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sonríe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mas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esta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mas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tranquilo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cuando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ella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está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presente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670"/>
              </a:spcBef>
              <a:buClr>
                <a:srgbClr val="FF33CC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Etapa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apego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(6-</a:t>
            </a:r>
            <a:r>
              <a:rPr dirty="0" sz="2400">
                <a:latin typeface="Calibri"/>
                <a:cs typeface="Calibri"/>
              </a:rPr>
              <a:t>18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meses):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rechazo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desconocidos</a:t>
            </a:r>
            <a:endParaRPr sz="2400">
              <a:latin typeface="Calibri"/>
              <a:cs typeface="Calibri"/>
            </a:endParaRPr>
          </a:p>
          <a:p>
            <a:pPr algn="just" marL="240665" marR="5080" indent="-228600">
              <a:lnSpc>
                <a:spcPts val="2590"/>
              </a:lnSpc>
              <a:spcBef>
                <a:spcPts val="1050"/>
              </a:spcBef>
              <a:buClr>
                <a:srgbClr val="FF33CC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Etapa</a:t>
            </a:r>
            <a:r>
              <a:rPr dirty="0" sz="2400" spc="5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5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formación</a:t>
            </a:r>
            <a:r>
              <a:rPr dirty="0" sz="2400" spc="5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5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relaciones</a:t>
            </a:r>
            <a:r>
              <a:rPr dirty="0" sz="2400" spc="5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reciprocas</a:t>
            </a:r>
            <a:r>
              <a:rPr dirty="0" sz="2400" spc="52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(18-</a:t>
            </a:r>
            <a:r>
              <a:rPr dirty="0" sz="2400">
                <a:latin typeface="Calibri"/>
                <a:cs typeface="Calibri"/>
              </a:rPr>
              <a:t>24</a:t>
            </a:r>
            <a:r>
              <a:rPr dirty="0" sz="2400" spc="5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meses):</a:t>
            </a:r>
            <a:r>
              <a:rPr dirty="0" sz="2400" spc="5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comienza</a:t>
            </a:r>
            <a:r>
              <a:rPr dirty="0" sz="2400" spc="535">
                <a:latin typeface="Calibri"/>
                <a:cs typeface="Calibri"/>
              </a:rPr>
              <a:t> </a:t>
            </a:r>
            <a:r>
              <a:rPr dirty="0" sz="2400" spc="-50">
                <a:latin typeface="Calibri"/>
                <a:cs typeface="Calibri"/>
              </a:rPr>
              <a:t>a </a:t>
            </a:r>
            <a:r>
              <a:rPr dirty="0" sz="2400">
                <a:latin typeface="Calibri"/>
                <a:cs typeface="Calibri"/>
              </a:rPr>
              <a:t>entender</a:t>
            </a:r>
            <a:r>
              <a:rPr dirty="0" sz="2400" spc="55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que</a:t>
            </a:r>
            <a:r>
              <a:rPr dirty="0" sz="2400" spc="50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la</a:t>
            </a:r>
            <a:r>
              <a:rPr dirty="0" sz="2400" spc="55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separación</a:t>
            </a:r>
            <a:r>
              <a:rPr dirty="0" sz="2400" spc="50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no</a:t>
            </a:r>
            <a:r>
              <a:rPr dirty="0" sz="2400" spc="45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es</a:t>
            </a:r>
            <a:r>
              <a:rPr dirty="0" sz="2400" spc="50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definitiva,</a:t>
            </a:r>
            <a:r>
              <a:rPr dirty="0" sz="2400" spc="55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entiende</a:t>
            </a:r>
            <a:r>
              <a:rPr dirty="0" sz="2400" spc="55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las</a:t>
            </a:r>
            <a:r>
              <a:rPr dirty="0" sz="2400" spc="50">
                <a:latin typeface="Calibri"/>
                <a:cs typeface="Calibri"/>
              </a:rPr>
              <a:t>  </a:t>
            </a:r>
            <a:r>
              <a:rPr dirty="0" sz="2400" spc="-10">
                <a:latin typeface="Calibri"/>
                <a:cs typeface="Calibri"/>
              </a:rPr>
              <a:t>explicaciones </a:t>
            </a:r>
            <a:r>
              <a:rPr dirty="0" sz="2400">
                <a:latin typeface="Calibri"/>
                <a:cs typeface="Calibri"/>
              </a:rPr>
              <a:t>(gracias</a:t>
            </a:r>
            <a:r>
              <a:rPr dirty="0" sz="2400" spc="85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al</a:t>
            </a:r>
            <a:r>
              <a:rPr dirty="0" sz="2400" spc="85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desarrollo</a:t>
            </a:r>
            <a:r>
              <a:rPr dirty="0" sz="2400" spc="85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del</a:t>
            </a:r>
            <a:r>
              <a:rPr dirty="0" sz="2400" spc="90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lenguaje),</a:t>
            </a:r>
            <a:r>
              <a:rPr dirty="0" sz="2400" spc="85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disminuyendo</a:t>
            </a:r>
            <a:r>
              <a:rPr dirty="0" sz="2400" spc="90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la</a:t>
            </a:r>
            <a:r>
              <a:rPr dirty="0" sz="2400" spc="90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ansiedad</a:t>
            </a:r>
            <a:r>
              <a:rPr dirty="0" sz="2400" spc="85">
                <a:latin typeface="Calibri"/>
                <a:cs typeface="Calibri"/>
              </a:rPr>
              <a:t>  </a:t>
            </a:r>
            <a:r>
              <a:rPr dirty="0" sz="2400">
                <a:latin typeface="Calibri"/>
                <a:cs typeface="Calibri"/>
              </a:rPr>
              <a:t>ante</a:t>
            </a:r>
            <a:r>
              <a:rPr dirty="0" sz="2400" spc="90">
                <a:latin typeface="Calibri"/>
                <a:cs typeface="Calibri"/>
              </a:rPr>
              <a:t>  </a:t>
            </a:r>
            <a:r>
              <a:rPr dirty="0" sz="2400" spc="-25">
                <a:latin typeface="Calibri"/>
                <a:cs typeface="Calibri"/>
              </a:rPr>
              <a:t>las </a:t>
            </a:r>
            <a:r>
              <a:rPr dirty="0" sz="2400" spc="-10">
                <a:latin typeface="Calibri"/>
                <a:cs typeface="Calibri"/>
              </a:rPr>
              <a:t>separaciones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660"/>
              </a:spcBef>
            </a:pPr>
            <a:endParaRPr sz="2400">
              <a:latin typeface="Calibri"/>
              <a:cs typeface="Calibri"/>
            </a:endParaRPr>
          </a:p>
          <a:p>
            <a:pPr marL="12700" marR="5080">
              <a:lnSpc>
                <a:spcPts val="2590"/>
              </a:lnSpc>
              <a:tabLst>
                <a:tab pos="859790" algn="l"/>
                <a:tab pos="1752600" algn="l"/>
                <a:tab pos="2723515" algn="l"/>
                <a:tab pos="4324985" algn="l"/>
                <a:tab pos="5443855" algn="l"/>
                <a:tab pos="5767070" algn="l"/>
                <a:tab pos="7385684" algn="l"/>
                <a:tab pos="8042275" algn="l"/>
                <a:tab pos="9537065" algn="l"/>
              </a:tabLst>
            </a:pPr>
            <a:r>
              <a:rPr dirty="0" sz="2400" spc="-10">
                <a:latin typeface="Calibri"/>
                <a:cs typeface="Calibri"/>
              </a:rPr>
              <a:t>Entre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18-</a:t>
            </a:r>
            <a:r>
              <a:rPr dirty="0" sz="2400" spc="-25">
                <a:latin typeface="Calibri"/>
                <a:cs typeface="Calibri"/>
              </a:rPr>
              <a:t>24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0">
                <a:latin typeface="Calibri"/>
                <a:cs typeface="Calibri"/>
              </a:rPr>
              <a:t>meses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intervienen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normas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50">
                <a:latin typeface="Calibri"/>
                <a:cs typeface="Calibri"/>
              </a:rPr>
              <a:t>y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obediencia,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que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permitirán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la </a:t>
            </a:r>
            <a:r>
              <a:rPr dirty="0" sz="2400">
                <a:latin typeface="Calibri"/>
                <a:cs typeface="Calibri"/>
              </a:rPr>
              <a:t>adecuación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las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nuevas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relaciones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sociales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34145" y="1613082"/>
            <a:ext cx="61556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Clr>
                <a:srgbClr val="212121"/>
              </a:buClr>
              <a:buFont typeface="Wingdings"/>
              <a:buChar char=""/>
              <a:tabLst>
                <a:tab pos="299085" algn="l"/>
              </a:tabLst>
            </a:pP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Programa</a:t>
            </a:r>
            <a:r>
              <a:rPr dirty="0" sz="1800" spc="-3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para</a:t>
            </a:r>
            <a:r>
              <a:rPr dirty="0" sz="1800" spc="-3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la</a:t>
            </a:r>
            <a:r>
              <a:rPr dirty="0" sz="1800" spc="-45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estimulación</a:t>
            </a:r>
            <a:r>
              <a:rPr dirty="0" sz="1800" spc="-2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del</a:t>
            </a:r>
            <a:r>
              <a:rPr dirty="0" sz="1800" spc="-3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desarrollo</a:t>
            </a:r>
            <a:r>
              <a:rPr dirty="0" sz="1800" spc="-25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infantil</a:t>
            </a:r>
            <a:r>
              <a:rPr dirty="0" sz="1800" spc="-25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212121"/>
                </a:solidFill>
                <a:latin typeface="Arial"/>
                <a:cs typeface="Arial"/>
              </a:rPr>
              <a:t>(PEI)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34145" y="4630602"/>
            <a:ext cx="10537190" cy="13912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720" marR="5080" indent="-287655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299720" algn="l"/>
              </a:tabLst>
            </a:pP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Cabezuelo</a:t>
            </a:r>
            <a:r>
              <a:rPr dirty="0" sz="1800" spc="4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G,</a:t>
            </a:r>
            <a:r>
              <a:rPr dirty="0" sz="1800" spc="4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Frontera</a:t>
            </a:r>
            <a:r>
              <a:rPr dirty="0" sz="1800" spc="4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 spc="-20">
                <a:solidFill>
                  <a:srgbClr val="212121"/>
                </a:solidFill>
                <a:latin typeface="Arial"/>
                <a:cs typeface="Arial"/>
              </a:rPr>
              <a:t>P.</a:t>
            </a:r>
            <a:r>
              <a:rPr dirty="0" sz="1800" spc="45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El</a:t>
            </a:r>
            <a:r>
              <a:rPr dirty="0" sz="1800" spc="35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desarrollo</a:t>
            </a:r>
            <a:r>
              <a:rPr dirty="0" sz="1800" spc="4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psicomotor:</a:t>
            </a:r>
            <a:r>
              <a:rPr dirty="0" sz="1800" spc="45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Desde</a:t>
            </a:r>
            <a:r>
              <a:rPr dirty="0" sz="1800" spc="55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la</a:t>
            </a:r>
            <a:r>
              <a:rPr dirty="0" sz="1800" spc="4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infancia</a:t>
            </a:r>
            <a:r>
              <a:rPr dirty="0" sz="1800" spc="4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hasta</a:t>
            </a:r>
            <a:r>
              <a:rPr dirty="0" sz="1800" spc="4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la</a:t>
            </a:r>
            <a:r>
              <a:rPr dirty="0" sz="1800" spc="4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adolescencia.</a:t>
            </a:r>
            <a:r>
              <a:rPr dirty="0" sz="1800" spc="55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212121"/>
                </a:solidFill>
                <a:latin typeface="Arial"/>
                <a:cs typeface="Arial"/>
              </a:rPr>
              <a:t>Narcea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Ediciones,</a:t>
            </a:r>
            <a:r>
              <a:rPr dirty="0" sz="1800" spc="-4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212121"/>
                </a:solidFill>
                <a:latin typeface="Arial"/>
                <a:cs typeface="Arial"/>
              </a:rPr>
              <a:t>2016.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0"/>
              </a:spcBef>
              <a:buClr>
                <a:srgbClr val="212121"/>
              </a:buClr>
              <a:buFont typeface="Wingdings"/>
              <a:buChar char=""/>
            </a:pPr>
            <a:endParaRPr sz="1800">
              <a:latin typeface="Arial"/>
              <a:cs typeface="Arial"/>
            </a:endParaRPr>
          </a:p>
          <a:p>
            <a:pPr marL="298450" marR="6350" indent="-286385">
              <a:lnSpc>
                <a:spcPts val="2110"/>
              </a:lnSpc>
              <a:buFont typeface="Wingdings"/>
              <a:buChar char=""/>
              <a:tabLst>
                <a:tab pos="298450" algn="l"/>
              </a:tabLst>
            </a:pP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Pérez</a:t>
            </a:r>
            <a:r>
              <a:rPr dirty="0" sz="1800" spc="3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Cameselle,</a:t>
            </a:r>
            <a:r>
              <a:rPr dirty="0" sz="1800" spc="35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R</a:t>
            </a:r>
            <a:r>
              <a:rPr dirty="0" sz="1800" spc="4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et</a:t>
            </a:r>
            <a:r>
              <a:rPr dirty="0" sz="1800" spc="35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al.</a:t>
            </a:r>
            <a:r>
              <a:rPr dirty="0" sz="1800" spc="35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Psicomotricidad:</a:t>
            </a:r>
            <a:r>
              <a:rPr dirty="0" sz="1800" spc="35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desarrollo</a:t>
            </a:r>
            <a:r>
              <a:rPr dirty="0" sz="1800" spc="3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psicomotor</a:t>
            </a:r>
            <a:r>
              <a:rPr dirty="0" sz="1800" spc="35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en</a:t>
            </a:r>
            <a:r>
              <a:rPr dirty="0" sz="1800" spc="4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la</a:t>
            </a:r>
            <a:r>
              <a:rPr dirty="0" sz="1800" spc="25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infancia.</a:t>
            </a:r>
            <a:r>
              <a:rPr dirty="0" sz="1800" spc="35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Vigo:</a:t>
            </a:r>
            <a:r>
              <a:rPr dirty="0" sz="1800" spc="45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212121"/>
                </a:solidFill>
                <a:latin typeface="Arial"/>
                <a:cs typeface="Arial"/>
              </a:rPr>
              <a:t>ideas</a:t>
            </a:r>
            <a:r>
              <a:rPr dirty="0" sz="1800" spc="3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212121"/>
                </a:solidFill>
                <a:latin typeface="Arial"/>
                <a:cs typeface="Arial"/>
              </a:rPr>
              <a:t>propias. 2004.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3674364" y="580644"/>
            <a:ext cx="4875530" cy="1009015"/>
            <a:chOff x="3674364" y="580644"/>
            <a:chExt cx="4875530" cy="1009015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74364" y="580644"/>
              <a:ext cx="787907" cy="100888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64864" y="580644"/>
              <a:ext cx="1921763" cy="1008887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86755" y="580644"/>
              <a:ext cx="2877311" cy="1008887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66659" y="580644"/>
              <a:ext cx="809243" cy="1008887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778495" y="580644"/>
              <a:ext cx="771143" cy="1008887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5682" rIns="0" bIns="0" rtlCol="0" vert="horz">
            <a:spAutoFit/>
          </a:bodyPr>
          <a:lstStyle/>
          <a:p>
            <a:pPr marL="3039745">
              <a:lnSpc>
                <a:spcPct val="100000"/>
              </a:lnSpc>
              <a:spcBef>
                <a:spcPts val="100"/>
              </a:spcBef>
            </a:pPr>
            <a:r>
              <a:rPr dirty="0" spc="-30"/>
              <a:t>Lecturas</a:t>
            </a:r>
            <a:r>
              <a:rPr dirty="0" spc="-160"/>
              <a:t> </a:t>
            </a:r>
            <a:r>
              <a:rPr dirty="0" spc="-35"/>
              <a:t>recomendadas</a:t>
            </a:r>
          </a:p>
        </p:txBody>
      </p:sp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80884" y="2372867"/>
            <a:ext cx="2572499" cy="182879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285988" y="2386583"/>
            <a:ext cx="2570987" cy="179069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718303" y="2372867"/>
            <a:ext cx="2570986" cy="181965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310383" y="1709928"/>
            <a:ext cx="7687309" cy="1338580"/>
            <a:chOff x="2310383" y="1709928"/>
            <a:chExt cx="7687309" cy="133858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10383" y="1709928"/>
              <a:ext cx="7687055" cy="89915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19044" y="2148840"/>
              <a:ext cx="2624327" cy="89915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09972" y="2148840"/>
              <a:ext cx="2266187" cy="899159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42759" y="2148840"/>
              <a:ext cx="2359151" cy="899159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549810" y="1799873"/>
            <a:ext cx="7096125" cy="953135"/>
          </a:xfrm>
          <a:prstGeom prst="rect"/>
        </p:spPr>
        <p:txBody>
          <a:bodyPr wrap="square" lIns="0" tIns="67945" rIns="0" bIns="0" rtlCol="0" vert="horz">
            <a:spAutoFit/>
          </a:bodyPr>
          <a:lstStyle/>
          <a:p>
            <a:pPr marL="720725" marR="5080" indent="-708660">
              <a:lnSpc>
                <a:spcPts val="3460"/>
              </a:lnSpc>
              <a:spcBef>
                <a:spcPts val="535"/>
              </a:spcBef>
            </a:pPr>
            <a:r>
              <a:rPr dirty="0" sz="3200" spc="-120">
                <a:solidFill>
                  <a:srgbClr val="000000"/>
                </a:solidFill>
              </a:rPr>
              <a:t>Tema</a:t>
            </a:r>
            <a:r>
              <a:rPr dirty="0" sz="3200" spc="-75">
                <a:solidFill>
                  <a:srgbClr val="000000"/>
                </a:solidFill>
              </a:rPr>
              <a:t> </a:t>
            </a:r>
            <a:r>
              <a:rPr dirty="0" sz="3200">
                <a:solidFill>
                  <a:srgbClr val="000000"/>
                </a:solidFill>
              </a:rPr>
              <a:t>3.</a:t>
            </a:r>
            <a:r>
              <a:rPr dirty="0" sz="3200" spc="-114">
                <a:solidFill>
                  <a:srgbClr val="000000"/>
                </a:solidFill>
              </a:rPr>
              <a:t> </a:t>
            </a:r>
            <a:r>
              <a:rPr dirty="0" sz="3200" spc="-35">
                <a:solidFill>
                  <a:srgbClr val="000000"/>
                </a:solidFill>
              </a:rPr>
              <a:t>Evaluación</a:t>
            </a:r>
            <a:r>
              <a:rPr dirty="0" sz="3200" spc="-105">
                <a:solidFill>
                  <a:srgbClr val="000000"/>
                </a:solidFill>
              </a:rPr>
              <a:t> </a:t>
            </a:r>
            <a:r>
              <a:rPr dirty="0" sz="3200" spc="-35">
                <a:solidFill>
                  <a:srgbClr val="000000"/>
                </a:solidFill>
              </a:rPr>
              <a:t>neurológica</a:t>
            </a:r>
            <a:r>
              <a:rPr dirty="0" sz="3200" spc="-105">
                <a:solidFill>
                  <a:srgbClr val="000000"/>
                </a:solidFill>
              </a:rPr>
              <a:t> </a:t>
            </a:r>
            <a:r>
              <a:rPr dirty="0" sz="3200">
                <a:solidFill>
                  <a:srgbClr val="000000"/>
                </a:solidFill>
              </a:rPr>
              <a:t>del</a:t>
            </a:r>
            <a:r>
              <a:rPr dirty="0" sz="3200" spc="-75">
                <a:solidFill>
                  <a:srgbClr val="000000"/>
                </a:solidFill>
              </a:rPr>
              <a:t> </a:t>
            </a:r>
            <a:r>
              <a:rPr dirty="0" sz="3200" spc="-10">
                <a:solidFill>
                  <a:srgbClr val="000000"/>
                </a:solidFill>
              </a:rPr>
              <a:t>paciente </a:t>
            </a:r>
            <a:r>
              <a:rPr dirty="0" sz="3200" spc="-30">
                <a:solidFill>
                  <a:srgbClr val="000000"/>
                </a:solidFill>
              </a:rPr>
              <a:t>pediátrico</a:t>
            </a:r>
            <a:r>
              <a:rPr dirty="0" sz="3200" spc="-100">
                <a:solidFill>
                  <a:srgbClr val="000000"/>
                </a:solidFill>
              </a:rPr>
              <a:t> </a:t>
            </a:r>
            <a:r>
              <a:rPr dirty="0" sz="3200">
                <a:solidFill>
                  <a:srgbClr val="000000"/>
                </a:solidFill>
              </a:rPr>
              <a:t>II.</a:t>
            </a:r>
            <a:r>
              <a:rPr dirty="0" sz="3200" spc="-80">
                <a:solidFill>
                  <a:srgbClr val="000000"/>
                </a:solidFill>
              </a:rPr>
              <a:t> </a:t>
            </a:r>
            <a:r>
              <a:rPr dirty="0" sz="3200" spc="-30">
                <a:solidFill>
                  <a:srgbClr val="000000"/>
                </a:solidFill>
              </a:rPr>
              <a:t>Desarrollo</a:t>
            </a:r>
            <a:r>
              <a:rPr dirty="0" sz="3200" spc="-105">
                <a:solidFill>
                  <a:srgbClr val="000000"/>
                </a:solidFill>
              </a:rPr>
              <a:t> </a:t>
            </a:r>
            <a:r>
              <a:rPr dirty="0" sz="3200" spc="-10">
                <a:solidFill>
                  <a:srgbClr val="000000"/>
                </a:solidFill>
              </a:rPr>
              <a:t>psicomotor</a:t>
            </a:r>
            <a:endParaRPr sz="3200"/>
          </a:p>
        </p:txBody>
      </p:sp>
      <p:sp>
        <p:nvSpPr>
          <p:cNvPr id="8" name="object 8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122045" marR="1183005" indent="-1270">
              <a:lnSpc>
                <a:spcPct val="125000"/>
              </a:lnSpc>
              <a:spcBef>
                <a:spcPts val="100"/>
              </a:spcBef>
            </a:pPr>
            <a:r>
              <a:rPr dirty="0"/>
              <a:t>María</a:t>
            </a:r>
            <a:r>
              <a:rPr dirty="0" spc="-100"/>
              <a:t> </a:t>
            </a:r>
            <a:r>
              <a:rPr dirty="0" spc="-10"/>
              <a:t>Carratalá</a:t>
            </a:r>
            <a:r>
              <a:rPr dirty="0" spc="-80"/>
              <a:t> </a:t>
            </a:r>
            <a:r>
              <a:rPr dirty="0" spc="-10"/>
              <a:t>Tejada Evaluación</a:t>
            </a:r>
            <a:r>
              <a:rPr dirty="0" spc="-80"/>
              <a:t> </a:t>
            </a:r>
            <a:r>
              <a:rPr dirty="0" spc="-10"/>
              <a:t>Neurológica</a:t>
            </a:r>
          </a:p>
          <a:p>
            <a:pPr algn="ctr">
              <a:lnSpc>
                <a:spcPct val="100000"/>
              </a:lnSpc>
              <a:spcBef>
                <a:spcPts val="705"/>
              </a:spcBef>
            </a:pPr>
            <a:r>
              <a:rPr dirty="0"/>
              <a:t>Máster</a:t>
            </a:r>
            <a:r>
              <a:rPr dirty="0" spc="-55"/>
              <a:t> </a:t>
            </a:r>
            <a:r>
              <a:rPr dirty="0" spc="-10"/>
              <a:t>Universitario</a:t>
            </a:r>
            <a:r>
              <a:rPr dirty="0" spc="-70"/>
              <a:t> </a:t>
            </a:r>
            <a:r>
              <a:rPr dirty="0" spc="-10"/>
              <a:t>Neurocontrol</a:t>
            </a:r>
            <a:r>
              <a:rPr dirty="0" spc="-85"/>
              <a:t> </a:t>
            </a:r>
            <a:r>
              <a:rPr dirty="0" spc="-10"/>
              <a:t>Motor</a:t>
            </a:r>
          </a:p>
        </p:txBody>
      </p:sp>
      <p:sp>
        <p:nvSpPr>
          <p:cNvPr id="9" name="object 9" descr=""/>
          <p:cNvSpPr txBox="1"/>
          <p:nvPr/>
        </p:nvSpPr>
        <p:spPr>
          <a:xfrm>
            <a:off x="4186219" y="6402114"/>
            <a:ext cx="42824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Evaluación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Neurológica.</a:t>
            </a:r>
            <a:r>
              <a:rPr dirty="0" sz="1200" spc="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Máster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Universitario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en</a:t>
            </a:r>
            <a:r>
              <a:rPr dirty="0" sz="1200" spc="2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Neurocontrol</a:t>
            </a:r>
            <a:r>
              <a:rPr dirty="0" sz="120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Motor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1191772"/>
            <a:ext cx="1998923" cy="4404154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779264" y="5583936"/>
            <a:ext cx="2093485" cy="52730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16939" y="1802257"/>
            <a:ext cx="10357485" cy="2875280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marL="241300" marR="11430" indent="-228600">
              <a:lnSpc>
                <a:spcPts val="2590"/>
              </a:lnSpc>
              <a:spcBef>
                <a:spcPts val="425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  <a:tab pos="1485900" algn="l"/>
                <a:tab pos="3177540" algn="l"/>
                <a:tab pos="3654425" algn="l"/>
                <a:tab pos="4168140" algn="l"/>
                <a:tab pos="5356860" algn="l"/>
                <a:tab pos="5833745" algn="l"/>
                <a:tab pos="7103745" algn="l"/>
                <a:tab pos="8065134" algn="l"/>
                <a:tab pos="9793605" algn="l"/>
              </a:tabLst>
            </a:pPr>
            <a:r>
              <a:rPr dirty="0" sz="2400" spc="-10">
                <a:latin typeface="Calibri"/>
                <a:cs typeface="Calibri"/>
              </a:rPr>
              <a:t>Participa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activamente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en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los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cambios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de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posición,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quiere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incorporarse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45">
                <a:latin typeface="Calibri"/>
                <a:cs typeface="Calibri"/>
              </a:rPr>
              <a:t>para </a:t>
            </a:r>
            <a:r>
              <a:rPr dirty="0" sz="2400" spc="-10">
                <a:latin typeface="Calibri"/>
                <a:cs typeface="Calibri"/>
              </a:rPr>
              <a:t>relacionarse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su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entorno</a:t>
            </a:r>
            <a:endParaRPr sz="2400">
              <a:latin typeface="Calibri"/>
              <a:cs typeface="Calibri"/>
            </a:endParaRPr>
          </a:p>
          <a:p>
            <a:pPr marL="240665" marR="5080" indent="-228600">
              <a:lnSpc>
                <a:spcPts val="2590"/>
              </a:lnSpc>
              <a:spcBef>
                <a:spcPts val="101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Dialogo</a:t>
            </a:r>
            <a:r>
              <a:rPr dirty="0" sz="2400" spc="1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vocal,</a:t>
            </a:r>
            <a:r>
              <a:rPr dirty="0" sz="2400" spc="18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mímica</a:t>
            </a:r>
            <a:r>
              <a:rPr dirty="0" sz="2400" spc="1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18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táctil</a:t>
            </a:r>
            <a:r>
              <a:rPr dirty="0" sz="2400" spc="1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(gorjeo).</a:t>
            </a:r>
            <a:r>
              <a:rPr dirty="0" sz="2400" spc="1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Sensibles</a:t>
            </a:r>
            <a:r>
              <a:rPr dirty="0" sz="2400" spc="18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variedades</a:t>
            </a:r>
            <a:r>
              <a:rPr dirty="0" sz="2400" spc="1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19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entonación.</a:t>
            </a:r>
            <a:r>
              <a:rPr dirty="0" sz="2400" spc="17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/u/. Vocaliza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alegría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67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nivel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social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esfuerza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por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comunicarse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1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Juego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su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propio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cuerpo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2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Juego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juguetes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80716" y="580644"/>
            <a:ext cx="6862571" cy="10088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5682" rIns="0" bIns="0" rtlCol="0" vert="horz">
            <a:spAutoFit/>
          </a:bodyPr>
          <a:lstStyle/>
          <a:p>
            <a:pPr marL="204597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40"/>
              <a:t> </a:t>
            </a:r>
            <a:r>
              <a:rPr dirty="0" spc="-40"/>
              <a:t>psicomotor</a:t>
            </a:r>
            <a:r>
              <a:rPr dirty="0" spc="-114"/>
              <a:t> </a:t>
            </a:r>
            <a:r>
              <a:rPr dirty="0"/>
              <a:t>2º</a:t>
            </a:r>
            <a:r>
              <a:rPr dirty="0" spc="-105"/>
              <a:t> </a:t>
            </a:r>
            <a:r>
              <a:rPr dirty="0" spc="-10"/>
              <a:t>trimestre</a:t>
            </a:r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07807" y="3349752"/>
            <a:ext cx="2528315" cy="26090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16939" y="1549044"/>
            <a:ext cx="8561705" cy="14141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Tira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los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objetos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13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Reflejo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en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espejo</a:t>
            </a:r>
            <a:endParaRPr sz="2400">
              <a:latin typeface="Calibri"/>
              <a:cs typeface="Calibri"/>
            </a:endParaRPr>
          </a:p>
          <a:p>
            <a:pPr marL="241300" marR="5080" indent="-228600">
              <a:lnSpc>
                <a:spcPct val="70000"/>
              </a:lnSpc>
              <a:spcBef>
                <a:spcPts val="1010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  <a:tab pos="1676400" algn="l"/>
                <a:tab pos="2865120" algn="l"/>
                <a:tab pos="3576954" algn="l"/>
                <a:tab pos="5023485" algn="l"/>
                <a:tab pos="6209030" algn="l"/>
                <a:tab pos="8071484" algn="l"/>
              </a:tabLst>
            </a:pPr>
            <a:r>
              <a:rPr dirty="0" sz="2400" spc="-10">
                <a:latin typeface="Calibri"/>
                <a:cs typeface="Calibri"/>
              </a:rPr>
              <a:t>Lenguaje: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lalación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0">
                <a:latin typeface="Calibri"/>
                <a:cs typeface="Calibri"/>
              </a:rPr>
              <a:t>/A/,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balbuceo,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sonidos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guturales/ga,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0">
                <a:latin typeface="Calibri"/>
                <a:cs typeface="Calibri"/>
              </a:rPr>
              <a:t>ga/, </a:t>
            </a:r>
            <a:r>
              <a:rPr dirty="0" sz="2400">
                <a:latin typeface="Calibri"/>
                <a:cs typeface="Calibri"/>
              </a:rPr>
              <a:t>bilabiales</a:t>
            </a:r>
            <a:r>
              <a:rPr dirty="0" sz="2400" spc="-10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/p/,/b/,/m//da,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da/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9690607" y="2315616"/>
            <a:ext cx="158369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latin typeface="Calibri"/>
                <a:cs typeface="Calibri"/>
              </a:rPr>
              <a:t>consonantes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16939" y="2954172"/>
            <a:ext cx="10073640" cy="31381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Lenguaje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por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imitación,</a:t>
            </a:r>
            <a:r>
              <a:rPr dirty="0" sz="2400" spc="-8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juego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pausa,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acompañado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gesticulación</a:t>
            </a:r>
            <a:r>
              <a:rPr dirty="0" sz="2400" spc="-8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mímica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13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Inicio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alimentación</a:t>
            </a:r>
            <a:r>
              <a:rPr dirty="0" sz="2400" spc="-8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solida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14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Aumenta</a:t>
            </a:r>
            <a:r>
              <a:rPr dirty="0" sz="2400" spc="-9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esquema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corporal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13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Empatía</a:t>
            </a:r>
            <a:r>
              <a:rPr dirty="0" sz="2400" spc="-9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selectiva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13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Aumenta</a:t>
            </a:r>
            <a:r>
              <a:rPr dirty="0" sz="2400" spc="-8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actividad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juegos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juguetes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ts val="2770"/>
              </a:lnSpc>
              <a:spcBef>
                <a:spcPts val="14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 spc="-10">
                <a:latin typeface="Calibri"/>
                <a:cs typeface="Calibri"/>
              </a:rPr>
              <a:t>8-</a:t>
            </a:r>
            <a:r>
              <a:rPr dirty="0" sz="2400">
                <a:latin typeface="Calibri"/>
                <a:cs typeface="Calibri"/>
              </a:rPr>
              <a:t>9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m:</a:t>
            </a:r>
            <a:endParaRPr sz="2400">
              <a:latin typeface="Calibri"/>
              <a:cs typeface="Calibri"/>
            </a:endParaRPr>
          </a:p>
          <a:p>
            <a:pPr lvl="1" marL="697865" indent="-227965">
              <a:lnSpc>
                <a:spcPts val="2180"/>
              </a:lnSpc>
              <a:buClr>
                <a:srgbClr val="FF3399"/>
              </a:buClr>
              <a:buFont typeface="Wingdings"/>
              <a:buChar char=""/>
              <a:tabLst>
                <a:tab pos="697865" algn="l"/>
              </a:tabLst>
            </a:pPr>
            <a:r>
              <a:rPr dirty="0" sz="2000">
                <a:latin typeface="Calibri"/>
                <a:cs typeface="Calibri"/>
              </a:rPr>
              <a:t>Dependencia</a:t>
            </a:r>
            <a:r>
              <a:rPr dirty="0" sz="2000" spc="-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materna.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Anticipa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situación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abandono,</a:t>
            </a:r>
            <a:r>
              <a:rPr dirty="0" sz="2000" spc="-9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no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comprende</a:t>
            </a:r>
            <a:r>
              <a:rPr dirty="0" sz="2000" spc="-7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separación</a:t>
            </a:r>
            <a:endParaRPr sz="2000">
              <a:latin typeface="Calibri"/>
              <a:cs typeface="Calibri"/>
            </a:endParaRPr>
          </a:p>
          <a:p>
            <a:pPr lvl="1" marL="697865" indent="-227965">
              <a:lnSpc>
                <a:spcPts val="2185"/>
              </a:lnSpc>
              <a:buClr>
                <a:srgbClr val="FF3399"/>
              </a:buClr>
              <a:buFont typeface="Wingdings"/>
              <a:buChar char=""/>
              <a:tabLst>
                <a:tab pos="697865" algn="l"/>
              </a:tabLst>
            </a:pPr>
            <a:r>
              <a:rPr dirty="0" sz="2000">
                <a:latin typeface="Calibri"/>
                <a:cs typeface="Calibri"/>
              </a:rPr>
              <a:t>Acción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secundaria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para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facilitar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acción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principal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(Piaget)(medio-</a:t>
            </a:r>
            <a:r>
              <a:rPr dirty="0" sz="2000" spc="-20">
                <a:latin typeface="Calibri"/>
                <a:cs typeface="Calibri"/>
              </a:rPr>
              <a:t>fin)</a:t>
            </a:r>
            <a:endParaRPr sz="2000">
              <a:latin typeface="Calibri"/>
              <a:cs typeface="Calibri"/>
            </a:endParaRPr>
          </a:p>
          <a:p>
            <a:pPr lvl="1" marL="697865" indent="-227965">
              <a:lnSpc>
                <a:spcPts val="2290"/>
              </a:lnSpc>
              <a:buClr>
                <a:srgbClr val="FF3399"/>
              </a:buClr>
              <a:buFont typeface="Wingdings"/>
              <a:buChar char=""/>
              <a:tabLst>
                <a:tab pos="697865" algn="l"/>
              </a:tabLst>
            </a:pPr>
            <a:r>
              <a:rPr dirty="0" sz="2000">
                <a:latin typeface="Calibri"/>
                <a:cs typeface="Calibri"/>
              </a:rPr>
              <a:t>Permanencia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del</a:t>
            </a:r>
            <a:r>
              <a:rPr dirty="0" sz="2000" spc="-7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objeto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80716" y="580644"/>
            <a:ext cx="6862571" cy="1008887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5682" rIns="0" bIns="0" rtlCol="0" vert="horz">
            <a:spAutoFit/>
          </a:bodyPr>
          <a:lstStyle/>
          <a:p>
            <a:pPr marL="204597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40"/>
              <a:t> </a:t>
            </a:r>
            <a:r>
              <a:rPr dirty="0" spc="-40"/>
              <a:t>psicomotor</a:t>
            </a:r>
            <a:r>
              <a:rPr dirty="0" spc="-114"/>
              <a:t> </a:t>
            </a:r>
            <a:r>
              <a:rPr dirty="0"/>
              <a:t>3º</a:t>
            </a:r>
            <a:r>
              <a:rPr dirty="0" spc="-105"/>
              <a:t> </a:t>
            </a:r>
            <a:r>
              <a:rPr dirty="0" spc="-10"/>
              <a:t>trimestre</a:t>
            </a:r>
          </a:p>
        </p:txBody>
      </p: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83880" y="3645408"/>
            <a:ext cx="2647186" cy="142036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647700" y="580644"/>
            <a:ext cx="4875530" cy="1009015"/>
            <a:chOff x="647700" y="580644"/>
            <a:chExt cx="4875530" cy="100901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7700" y="580644"/>
              <a:ext cx="2950463" cy="1008887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98292" y="580644"/>
              <a:ext cx="1156715" cy="1008887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53611" y="580644"/>
              <a:ext cx="1769364" cy="1008887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5682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40"/>
              <a:t>Permanencia</a:t>
            </a:r>
            <a:r>
              <a:rPr dirty="0" spc="-145"/>
              <a:t> </a:t>
            </a:r>
            <a:r>
              <a:rPr dirty="0"/>
              <a:t>del</a:t>
            </a:r>
            <a:r>
              <a:rPr dirty="0" spc="-125"/>
              <a:t> </a:t>
            </a:r>
            <a:r>
              <a:rPr dirty="0" spc="-10"/>
              <a:t>objeto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1599026" y="1673415"/>
            <a:ext cx="5255260" cy="3281679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241300" marR="167640" indent="-228600">
              <a:lnSpc>
                <a:spcPts val="2380"/>
              </a:lnSpc>
              <a:spcBef>
                <a:spcPts val="390"/>
              </a:spcBef>
              <a:buClr>
                <a:srgbClr val="FF33CC"/>
              </a:buClr>
              <a:buFont typeface="Wingdings"/>
              <a:buChar char=""/>
              <a:tabLst>
                <a:tab pos="241300" algn="l"/>
              </a:tabLst>
            </a:pPr>
            <a:r>
              <a:rPr dirty="0" sz="2200" b="1">
                <a:latin typeface="Calibri"/>
                <a:cs typeface="Calibri"/>
              </a:rPr>
              <a:t>Entre</a:t>
            </a:r>
            <a:r>
              <a:rPr dirty="0" sz="2200" spc="-35" b="1">
                <a:latin typeface="Calibri"/>
                <a:cs typeface="Calibri"/>
              </a:rPr>
              <a:t> </a:t>
            </a:r>
            <a:r>
              <a:rPr dirty="0" sz="2200" spc="-10" b="1">
                <a:latin typeface="Calibri"/>
                <a:cs typeface="Calibri"/>
              </a:rPr>
              <a:t>7-</a:t>
            </a:r>
            <a:r>
              <a:rPr dirty="0" sz="2200" b="1">
                <a:latin typeface="Calibri"/>
                <a:cs typeface="Calibri"/>
              </a:rPr>
              <a:t>8</a:t>
            </a:r>
            <a:r>
              <a:rPr dirty="0" sz="2200" spc="-35" b="1">
                <a:latin typeface="Calibri"/>
                <a:cs typeface="Calibri"/>
              </a:rPr>
              <a:t> </a:t>
            </a:r>
            <a:r>
              <a:rPr dirty="0" sz="2200" b="1">
                <a:latin typeface="Calibri"/>
                <a:cs typeface="Calibri"/>
              </a:rPr>
              <a:t>meses</a:t>
            </a:r>
            <a:r>
              <a:rPr dirty="0" sz="2200">
                <a:latin typeface="Calibri"/>
                <a:cs typeface="Calibri"/>
              </a:rPr>
              <a:t>: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El</a:t>
            </a:r>
            <a:r>
              <a:rPr dirty="0" sz="2200" spc="-4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bebé</a:t>
            </a:r>
            <a:r>
              <a:rPr dirty="0" sz="2200" spc="-2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busca</a:t>
            </a:r>
            <a:r>
              <a:rPr dirty="0" sz="2200" spc="-5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el</a:t>
            </a:r>
            <a:r>
              <a:rPr dirty="0" sz="2200" spc="-4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objeto</a:t>
            </a:r>
            <a:r>
              <a:rPr dirty="0" sz="2200" spc="-20">
                <a:latin typeface="Calibri"/>
                <a:cs typeface="Calibri"/>
              </a:rPr>
              <a:t> </a:t>
            </a:r>
            <a:r>
              <a:rPr dirty="0" sz="2200" spc="-25">
                <a:latin typeface="Calibri"/>
                <a:cs typeface="Calibri"/>
              </a:rPr>
              <a:t>si </a:t>
            </a:r>
            <a:r>
              <a:rPr dirty="0" sz="2200">
                <a:latin typeface="Calibri"/>
                <a:cs typeface="Calibri"/>
              </a:rPr>
              <a:t>está</a:t>
            </a:r>
            <a:r>
              <a:rPr dirty="0" sz="2200" spc="-60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parcialmente</a:t>
            </a:r>
            <a:r>
              <a:rPr dirty="0" sz="2200" spc="-45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escondido.</a:t>
            </a:r>
            <a:endParaRPr sz="2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675"/>
              </a:spcBef>
              <a:buClr>
                <a:srgbClr val="FF33CC"/>
              </a:buClr>
              <a:buFont typeface="Wingdings"/>
              <a:buChar char=""/>
            </a:pPr>
            <a:endParaRPr sz="2200">
              <a:latin typeface="Calibri"/>
              <a:cs typeface="Calibri"/>
            </a:endParaRPr>
          </a:p>
          <a:p>
            <a:pPr algn="just" marL="240665" marR="5080" indent="-228600">
              <a:lnSpc>
                <a:spcPts val="2380"/>
              </a:lnSpc>
              <a:buClr>
                <a:srgbClr val="FF33CC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200" b="1">
                <a:latin typeface="Calibri"/>
                <a:cs typeface="Calibri"/>
              </a:rPr>
              <a:t>Entre</a:t>
            </a:r>
            <a:r>
              <a:rPr dirty="0" sz="2200" spc="495" b="1">
                <a:latin typeface="Calibri"/>
                <a:cs typeface="Calibri"/>
              </a:rPr>
              <a:t> </a:t>
            </a:r>
            <a:r>
              <a:rPr dirty="0" sz="2200" spc="-10" b="1">
                <a:latin typeface="Calibri"/>
                <a:cs typeface="Calibri"/>
              </a:rPr>
              <a:t>8-</a:t>
            </a:r>
            <a:r>
              <a:rPr dirty="0" sz="2200" b="1">
                <a:latin typeface="Calibri"/>
                <a:cs typeface="Calibri"/>
              </a:rPr>
              <a:t>12</a:t>
            </a:r>
            <a:r>
              <a:rPr dirty="0" sz="2200" spc="515" b="1">
                <a:latin typeface="Calibri"/>
                <a:cs typeface="Calibri"/>
              </a:rPr>
              <a:t> </a:t>
            </a:r>
            <a:r>
              <a:rPr dirty="0" sz="2200" b="1">
                <a:latin typeface="Calibri"/>
                <a:cs typeface="Calibri"/>
              </a:rPr>
              <a:t>meses</a:t>
            </a:r>
            <a:r>
              <a:rPr dirty="0" sz="2200">
                <a:latin typeface="Calibri"/>
                <a:cs typeface="Calibri"/>
              </a:rPr>
              <a:t>:</a:t>
            </a:r>
            <a:r>
              <a:rPr dirty="0" sz="2200" spc="52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el</a:t>
            </a:r>
            <a:r>
              <a:rPr dirty="0" sz="2200" spc="50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bebé</a:t>
            </a:r>
            <a:r>
              <a:rPr dirty="0" sz="2200" spc="50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busca</a:t>
            </a:r>
            <a:r>
              <a:rPr dirty="0" sz="2200" spc="515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objetos </a:t>
            </a:r>
            <a:r>
              <a:rPr dirty="0" sz="2200">
                <a:latin typeface="Calibri"/>
                <a:cs typeface="Calibri"/>
              </a:rPr>
              <a:t>que</a:t>
            </a:r>
            <a:r>
              <a:rPr dirty="0" sz="2200" spc="265">
                <a:latin typeface="Calibri"/>
                <a:cs typeface="Calibri"/>
              </a:rPr>
              <a:t>   </a:t>
            </a:r>
            <a:r>
              <a:rPr dirty="0" sz="2200">
                <a:latin typeface="Calibri"/>
                <a:cs typeface="Calibri"/>
              </a:rPr>
              <a:t>han</a:t>
            </a:r>
            <a:r>
              <a:rPr dirty="0" sz="2200" spc="265">
                <a:latin typeface="Calibri"/>
                <a:cs typeface="Calibri"/>
              </a:rPr>
              <a:t>   </a:t>
            </a:r>
            <a:r>
              <a:rPr dirty="0" sz="2200">
                <a:latin typeface="Calibri"/>
                <a:cs typeface="Calibri"/>
              </a:rPr>
              <a:t>desparecido,</a:t>
            </a:r>
            <a:r>
              <a:rPr dirty="0" sz="2200" spc="265">
                <a:latin typeface="Calibri"/>
                <a:cs typeface="Calibri"/>
              </a:rPr>
              <a:t>   </a:t>
            </a:r>
            <a:r>
              <a:rPr dirty="0" sz="2200">
                <a:latin typeface="Calibri"/>
                <a:cs typeface="Calibri"/>
              </a:rPr>
              <a:t>pero</a:t>
            </a:r>
            <a:r>
              <a:rPr dirty="0" sz="2200" spc="265">
                <a:latin typeface="Calibri"/>
                <a:cs typeface="Calibri"/>
              </a:rPr>
              <a:t>   </a:t>
            </a:r>
            <a:r>
              <a:rPr dirty="0" sz="2200">
                <a:latin typeface="Calibri"/>
                <a:cs typeface="Calibri"/>
              </a:rPr>
              <a:t>que</a:t>
            </a:r>
            <a:r>
              <a:rPr dirty="0" sz="2200" spc="270">
                <a:latin typeface="Calibri"/>
                <a:cs typeface="Calibri"/>
              </a:rPr>
              <a:t>   </a:t>
            </a:r>
            <a:r>
              <a:rPr dirty="0" sz="2200" spc="-25">
                <a:latin typeface="Calibri"/>
                <a:cs typeface="Calibri"/>
              </a:rPr>
              <a:t>se </a:t>
            </a:r>
            <a:r>
              <a:rPr dirty="0" sz="2200">
                <a:latin typeface="Calibri"/>
                <a:cs typeface="Calibri"/>
              </a:rPr>
              <a:t>encuentran</a:t>
            </a:r>
            <a:r>
              <a:rPr dirty="0" sz="2200" spc="-4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en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el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lugar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que</a:t>
            </a:r>
            <a:r>
              <a:rPr dirty="0" sz="2200" spc="-3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ha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visto</a:t>
            </a:r>
            <a:r>
              <a:rPr dirty="0" sz="2200" spc="-3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como</a:t>
            </a:r>
            <a:r>
              <a:rPr dirty="0" sz="2200" spc="-30">
                <a:latin typeface="Calibri"/>
                <a:cs typeface="Calibri"/>
              </a:rPr>
              <a:t> </a:t>
            </a:r>
            <a:r>
              <a:rPr dirty="0" sz="2200" spc="-25">
                <a:latin typeface="Calibri"/>
                <a:cs typeface="Calibri"/>
              </a:rPr>
              <a:t>se </a:t>
            </a:r>
            <a:r>
              <a:rPr dirty="0" sz="2200">
                <a:latin typeface="Calibri"/>
                <a:cs typeface="Calibri"/>
              </a:rPr>
              <a:t>escondían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o</a:t>
            </a:r>
            <a:r>
              <a:rPr dirty="0" sz="2200" spc="-2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el</a:t>
            </a:r>
            <a:r>
              <a:rPr dirty="0" sz="2200" spc="-2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lugar</a:t>
            </a:r>
            <a:r>
              <a:rPr dirty="0" sz="2200" spc="-5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de</a:t>
            </a:r>
            <a:r>
              <a:rPr dirty="0" sz="2200" spc="-30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siempre.</a:t>
            </a:r>
            <a:endParaRPr sz="2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380"/>
              </a:spcBef>
              <a:buClr>
                <a:srgbClr val="FF33CC"/>
              </a:buClr>
              <a:buFont typeface="Wingdings"/>
              <a:buChar char=""/>
            </a:pPr>
            <a:endParaRPr sz="22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buClr>
                <a:srgbClr val="FF33CC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200" b="1">
                <a:latin typeface="Calibri"/>
                <a:cs typeface="Calibri"/>
              </a:rPr>
              <a:t>A</a:t>
            </a:r>
            <a:r>
              <a:rPr dirty="0" sz="2200" spc="130" b="1">
                <a:latin typeface="Calibri"/>
                <a:cs typeface="Calibri"/>
              </a:rPr>
              <a:t> </a:t>
            </a:r>
            <a:r>
              <a:rPr dirty="0" sz="2200" b="1">
                <a:latin typeface="Calibri"/>
                <a:cs typeface="Calibri"/>
              </a:rPr>
              <a:t>partir</a:t>
            </a:r>
            <a:r>
              <a:rPr dirty="0" sz="2200" spc="130" b="1">
                <a:latin typeface="Calibri"/>
                <a:cs typeface="Calibri"/>
              </a:rPr>
              <a:t> </a:t>
            </a:r>
            <a:r>
              <a:rPr dirty="0" sz="2200" b="1">
                <a:latin typeface="Calibri"/>
                <a:cs typeface="Calibri"/>
              </a:rPr>
              <a:t>de</a:t>
            </a:r>
            <a:r>
              <a:rPr dirty="0" sz="2200" spc="135" b="1">
                <a:latin typeface="Calibri"/>
                <a:cs typeface="Calibri"/>
              </a:rPr>
              <a:t> </a:t>
            </a:r>
            <a:r>
              <a:rPr dirty="0" sz="2200" b="1">
                <a:latin typeface="Calibri"/>
                <a:cs typeface="Calibri"/>
              </a:rPr>
              <a:t>16</a:t>
            </a:r>
            <a:r>
              <a:rPr dirty="0" sz="2200" spc="135" b="1">
                <a:latin typeface="Calibri"/>
                <a:cs typeface="Calibri"/>
              </a:rPr>
              <a:t> </a:t>
            </a:r>
            <a:r>
              <a:rPr dirty="0" sz="2200" b="1">
                <a:latin typeface="Calibri"/>
                <a:cs typeface="Calibri"/>
              </a:rPr>
              <a:t>meses</a:t>
            </a:r>
            <a:r>
              <a:rPr dirty="0" sz="2200" spc="140" b="1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entra</a:t>
            </a:r>
            <a:r>
              <a:rPr dirty="0" sz="2200" spc="13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en</a:t>
            </a:r>
            <a:r>
              <a:rPr dirty="0" sz="2200" spc="13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la</a:t>
            </a:r>
            <a:r>
              <a:rPr dirty="0" sz="2200" spc="13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fase</a:t>
            </a:r>
            <a:r>
              <a:rPr dirty="0" sz="2200" spc="1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en</a:t>
            </a:r>
            <a:r>
              <a:rPr dirty="0" sz="2200" spc="135">
                <a:latin typeface="Calibri"/>
                <a:cs typeface="Calibri"/>
              </a:rPr>
              <a:t> </a:t>
            </a:r>
            <a:r>
              <a:rPr dirty="0" sz="2200" spc="-25">
                <a:latin typeface="Calibri"/>
                <a:cs typeface="Calibri"/>
              </a:rPr>
              <a:t>la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828463" y="5198445"/>
            <a:ext cx="1099185" cy="360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spc="-10">
                <a:latin typeface="Calibri"/>
                <a:cs typeface="Calibri"/>
              </a:rPr>
              <a:t>comienza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828184" y="4896684"/>
            <a:ext cx="5022850" cy="662305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1260475" marR="5080" indent="-1248410">
              <a:lnSpc>
                <a:spcPts val="2380"/>
              </a:lnSpc>
              <a:spcBef>
                <a:spcPts val="390"/>
              </a:spcBef>
              <a:tabLst>
                <a:tab pos="645160" algn="l"/>
                <a:tab pos="1100455" algn="l"/>
                <a:tab pos="1553210" algn="l"/>
                <a:tab pos="2470785" algn="l"/>
                <a:tab pos="3235960" algn="l"/>
                <a:tab pos="3869690" algn="l"/>
                <a:tab pos="4131310" algn="l"/>
                <a:tab pos="4273550" algn="l"/>
                <a:tab pos="4806315" algn="l"/>
              </a:tabLst>
            </a:pPr>
            <a:r>
              <a:rPr dirty="0" sz="2200" spc="-25">
                <a:latin typeface="Calibri"/>
                <a:cs typeface="Calibri"/>
              </a:rPr>
              <a:t>que</a:t>
            </a:r>
            <a:r>
              <a:rPr dirty="0" sz="2200">
                <a:latin typeface="Calibri"/>
                <a:cs typeface="Calibri"/>
              </a:rPr>
              <a:t>	</a:t>
            </a:r>
            <a:r>
              <a:rPr dirty="0" sz="2200" spc="-25">
                <a:latin typeface="Calibri"/>
                <a:cs typeface="Calibri"/>
              </a:rPr>
              <a:t>ya</a:t>
            </a:r>
            <a:r>
              <a:rPr dirty="0" sz="2200">
                <a:latin typeface="Calibri"/>
                <a:cs typeface="Calibri"/>
              </a:rPr>
              <a:t>	</a:t>
            </a:r>
            <a:r>
              <a:rPr dirty="0" sz="2200" spc="-25">
                <a:latin typeface="Calibri"/>
                <a:cs typeface="Calibri"/>
              </a:rPr>
              <a:t>se</a:t>
            </a:r>
            <a:r>
              <a:rPr dirty="0" sz="2200">
                <a:latin typeface="Calibri"/>
                <a:cs typeface="Calibri"/>
              </a:rPr>
              <a:t>	</a:t>
            </a:r>
            <a:r>
              <a:rPr dirty="0" sz="2200" spc="-20">
                <a:latin typeface="Calibri"/>
                <a:cs typeface="Calibri"/>
              </a:rPr>
              <a:t>puede</a:t>
            </a:r>
            <a:r>
              <a:rPr dirty="0" sz="2200">
                <a:latin typeface="Calibri"/>
                <a:cs typeface="Calibri"/>
              </a:rPr>
              <a:t>	</a:t>
            </a:r>
            <a:r>
              <a:rPr dirty="0" sz="2200" spc="-20">
                <a:latin typeface="Calibri"/>
                <a:cs typeface="Calibri"/>
              </a:rPr>
              <a:t>decir</a:t>
            </a:r>
            <a:r>
              <a:rPr dirty="0" sz="2200">
                <a:latin typeface="Calibri"/>
                <a:cs typeface="Calibri"/>
              </a:rPr>
              <a:t>	</a:t>
            </a:r>
            <a:r>
              <a:rPr dirty="0" sz="2200" spc="-25">
                <a:latin typeface="Calibri"/>
                <a:cs typeface="Calibri"/>
              </a:rPr>
              <a:t>que</a:t>
            </a:r>
            <a:r>
              <a:rPr dirty="0" sz="2200">
                <a:latin typeface="Calibri"/>
                <a:cs typeface="Calibri"/>
              </a:rPr>
              <a:t>	</a:t>
            </a:r>
            <a:r>
              <a:rPr dirty="0" sz="2200" spc="-25">
                <a:latin typeface="Calibri"/>
                <a:cs typeface="Calibri"/>
              </a:rPr>
              <a:t>el</a:t>
            </a:r>
            <a:r>
              <a:rPr dirty="0" sz="2200">
                <a:latin typeface="Calibri"/>
                <a:cs typeface="Calibri"/>
              </a:rPr>
              <a:t>		</a:t>
            </a:r>
            <a:r>
              <a:rPr dirty="0" sz="2200" spc="-20">
                <a:latin typeface="Calibri"/>
                <a:cs typeface="Calibri"/>
              </a:rPr>
              <a:t>objeto </a:t>
            </a:r>
            <a:r>
              <a:rPr dirty="0" sz="2200" spc="-50">
                <a:latin typeface="Calibri"/>
                <a:cs typeface="Calibri"/>
              </a:rPr>
              <a:t>a</a:t>
            </a:r>
            <a:r>
              <a:rPr dirty="0" sz="2200">
                <a:latin typeface="Calibri"/>
                <a:cs typeface="Calibri"/>
              </a:rPr>
              <a:t>	</a:t>
            </a:r>
            <a:r>
              <a:rPr dirty="0" sz="2200" spc="-38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cobrar	</a:t>
            </a:r>
            <a:r>
              <a:rPr dirty="0" sz="2200" spc="-500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permanencia</a:t>
            </a:r>
            <a:r>
              <a:rPr dirty="0" sz="2200">
                <a:latin typeface="Calibri"/>
                <a:cs typeface="Calibri"/>
              </a:rPr>
              <a:t>	</a:t>
            </a:r>
            <a:r>
              <a:rPr dirty="0" sz="2200" spc="-20">
                <a:latin typeface="Calibri"/>
                <a:cs typeface="Calibri"/>
              </a:rPr>
              <a:t>para</a:t>
            </a:r>
            <a:r>
              <a:rPr dirty="0" sz="2200">
                <a:latin typeface="Calibri"/>
                <a:cs typeface="Calibri"/>
              </a:rPr>
              <a:t>	</a:t>
            </a:r>
            <a:r>
              <a:rPr dirty="0" sz="2200" spc="-25">
                <a:latin typeface="Calibri"/>
                <a:cs typeface="Calibri"/>
              </a:rPr>
              <a:t>el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827626" y="5500206"/>
            <a:ext cx="5024755" cy="96393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algn="just" marL="12700" marR="5080">
              <a:lnSpc>
                <a:spcPts val="2380"/>
              </a:lnSpc>
              <a:spcBef>
                <a:spcPts val="390"/>
              </a:spcBef>
            </a:pPr>
            <a:r>
              <a:rPr dirty="0" sz="2200">
                <a:latin typeface="Calibri"/>
                <a:cs typeface="Calibri"/>
              </a:rPr>
              <a:t>niño,</a:t>
            </a:r>
            <a:r>
              <a:rPr dirty="0" sz="2200" spc="45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que</a:t>
            </a:r>
            <a:r>
              <a:rPr dirty="0" sz="2200" spc="45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reconoce</a:t>
            </a:r>
            <a:r>
              <a:rPr dirty="0" sz="2200" spc="46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su</a:t>
            </a:r>
            <a:r>
              <a:rPr dirty="0" sz="2200" spc="46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existencia,</a:t>
            </a:r>
            <a:r>
              <a:rPr dirty="0" sz="2200" spc="459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aunque </a:t>
            </a:r>
            <a:r>
              <a:rPr dirty="0" sz="2200">
                <a:latin typeface="Calibri"/>
                <a:cs typeface="Calibri"/>
              </a:rPr>
              <a:t>no</a:t>
            </a:r>
            <a:r>
              <a:rPr dirty="0" sz="2200" spc="22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esté</a:t>
            </a:r>
            <a:r>
              <a:rPr dirty="0" sz="2200" spc="21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presente</a:t>
            </a:r>
            <a:r>
              <a:rPr dirty="0" sz="2200" spc="21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o</a:t>
            </a:r>
            <a:r>
              <a:rPr dirty="0" sz="2200" spc="22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se</a:t>
            </a:r>
            <a:r>
              <a:rPr dirty="0" sz="2200" spc="21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le</a:t>
            </a:r>
            <a:r>
              <a:rPr dirty="0" sz="2200" spc="22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haya</a:t>
            </a:r>
            <a:r>
              <a:rPr dirty="0" sz="2200" spc="22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apartado</a:t>
            </a:r>
            <a:r>
              <a:rPr dirty="0" sz="2200" spc="225">
                <a:latin typeface="Calibri"/>
                <a:cs typeface="Calibri"/>
              </a:rPr>
              <a:t> </a:t>
            </a:r>
            <a:r>
              <a:rPr dirty="0" sz="2200" spc="-25">
                <a:latin typeface="Calibri"/>
                <a:cs typeface="Calibri"/>
              </a:rPr>
              <a:t>de </a:t>
            </a:r>
            <a:r>
              <a:rPr dirty="0" sz="2200">
                <a:latin typeface="Calibri"/>
                <a:cs typeface="Calibri"/>
              </a:rPr>
              <a:t>su</a:t>
            </a:r>
            <a:r>
              <a:rPr dirty="0" sz="2200" spc="-10">
                <a:latin typeface="Calibri"/>
                <a:cs typeface="Calibri"/>
              </a:rPr>
              <a:t> vista.</a:t>
            </a:r>
            <a:endParaRPr sz="2200">
              <a:latin typeface="Calibri"/>
              <a:cs typeface="Calibri"/>
            </a:endParaRPr>
          </a:p>
        </p:txBody>
      </p:sp>
      <p:pic>
        <p:nvPicPr>
          <p:cNvPr id="11" name="object 11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004047" y="966216"/>
            <a:ext cx="2666999" cy="523493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5917" y="1658175"/>
            <a:ext cx="9951720" cy="3391535"/>
          </a:xfrm>
          <a:prstGeom prst="rect">
            <a:avLst/>
          </a:prstGeom>
        </p:spPr>
        <p:txBody>
          <a:bodyPr wrap="square" lIns="0" tIns="59690" rIns="0" bIns="0" rtlCol="0" vert="horz">
            <a:spAutoFit/>
          </a:bodyPr>
          <a:lstStyle/>
          <a:p>
            <a:pPr marL="240665" marR="5080" indent="-228600">
              <a:lnSpc>
                <a:spcPts val="3030"/>
              </a:lnSpc>
              <a:spcBef>
                <a:spcPts val="47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800">
                <a:latin typeface="Calibri"/>
                <a:cs typeface="Calibri"/>
              </a:rPr>
              <a:t>Lenguaje: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jerga</a:t>
            </a:r>
            <a:r>
              <a:rPr dirty="0" sz="2800" spc="-9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propositiva,</a:t>
            </a:r>
            <a:r>
              <a:rPr dirty="0" sz="2800" spc="-4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morfemas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(ta?),</a:t>
            </a:r>
            <a:r>
              <a:rPr dirty="0" sz="2800" spc="-7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.</a:t>
            </a:r>
            <a:r>
              <a:rPr dirty="0" sz="2800" spc="-6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Percibe</a:t>
            </a:r>
            <a:r>
              <a:rPr dirty="0" sz="2800" spc="-6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el</a:t>
            </a:r>
            <a:r>
              <a:rPr dirty="0" sz="2800" spc="-8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silencio</a:t>
            </a:r>
            <a:r>
              <a:rPr dirty="0" sz="2800" spc="-50">
                <a:latin typeface="Calibri"/>
                <a:cs typeface="Calibri"/>
              </a:rPr>
              <a:t> </a:t>
            </a:r>
            <a:r>
              <a:rPr dirty="0" sz="2800" spc="-25">
                <a:latin typeface="Calibri"/>
                <a:cs typeface="Calibri"/>
              </a:rPr>
              <a:t>del </a:t>
            </a:r>
            <a:r>
              <a:rPr dirty="0" sz="2800">
                <a:latin typeface="Calibri"/>
                <a:cs typeface="Calibri"/>
              </a:rPr>
              <a:t>adulto</a:t>
            </a:r>
            <a:r>
              <a:rPr dirty="0" sz="2800" spc="-6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y</a:t>
            </a:r>
            <a:r>
              <a:rPr dirty="0" sz="2800" spc="-6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acopla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sus</a:t>
            </a:r>
            <a:r>
              <a:rPr dirty="0" sz="2800" spc="-5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emisiones,</a:t>
            </a:r>
            <a:r>
              <a:rPr dirty="0" sz="2800" spc="-4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espera</a:t>
            </a:r>
            <a:r>
              <a:rPr dirty="0" sz="2800" spc="-5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respuesta</a:t>
            </a:r>
            <a:endParaRPr sz="28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62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800" spc="-10">
                <a:latin typeface="Calibri"/>
                <a:cs typeface="Calibri"/>
              </a:rPr>
              <a:t>Palabras:</a:t>
            </a:r>
            <a:r>
              <a:rPr dirty="0" sz="2800" spc="-8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silabas</a:t>
            </a:r>
            <a:r>
              <a:rPr dirty="0" sz="2800" spc="-7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repetidas</a:t>
            </a:r>
            <a:endParaRPr sz="28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66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800">
                <a:latin typeface="Calibri"/>
                <a:cs typeface="Calibri"/>
              </a:rPr>
              <a:t>Comprende</a:t>
            </a:r>
            <a:r>
              <a:rPr dirty="0" sz="2800" spc="-3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el</a:t>
            </a:r>
            <a:r>
              <a:rPr dirty="0" sz="2800" spc="-7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sentido</a:t>
            </a:r>
            <a:r>
              <a:rPr dirty="0" sz="2800" spc="-3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de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la</a:t>
            </a:r>
            <a:r>
              <a:rPr dirty="0" sz="2800" spc="-5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frase</a:t>
            </a:r>
            <a:r>
              <a:rPr dirty="0" sz="2800" spc="-6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e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imitara</a:t>
            </a:r>
            <a:r>
              <a:rPr dirty="0" sz="2800" spc="-4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(ej.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adiós,</a:t>
            </a:r>
            <a:r>
              <a:rPr dirty="0" sz="2800" spc="-5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besos)</a:t>
            </a:r>
            <a:endParaRPr sz="28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66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800">
                <a:latin typeface="Calibri"/>
                <a:cs typeface="Calibri"/>
              </a:rPr>
              <a:t>Hace</a:t>
            </a:r>
            <a:r>
              <a:rPr dirty="0" sz="2800" spc="-5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palmas,</a:t>
            </a:r>
            <a:r>
              <a:rPr dirty="0" sz="2800" spc="-2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lobitos,</a:t>
            </a:r>
            <a:r>
              <a:rPr dirty="0" sz="2800" spc="-30">
                <a:latin typeface="Calibri"/>
                <a:cs typeface="Calibri"/>
              </a:rPr>
              <a:t> </a:t>
            </a:r>
            <a:r>
              <a:rPr dirty="0" sz="2800" spc="-20">
                <a:latin typeface="Calibri"/>
                <a:cs typeface="Calibri"/>
              </a:rPr>
              <a:t>cucú-</a:t>
            </a:r>
            <a:r>
              <a:rPr dirty="0" sz="2800" spc="-25">
                <a:latin typeface="Calibri"/>
                <a:cs typeface="Calibri"/>
              </a:rPr>
              <a:t>tas</a:t>
            </a:r>
            <a:endParaRPr sz="28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67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800">
                <a:latin typeface="Calibri"/>
                <a:cs typeface="Calibri"/>
              </a:rPr>
              <a:t>Señala</a:t>
            </a:r>
            <a:r>
              <a:rPr dirty="0" sz="2800" spc="-3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con</a:t>
            </a:r>
            <a:r>
              <a:rPr dirty="0" sz="2800" spc="-3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el</a:t>
            </a:r>
            <a:r>
              <a:rPr dirty="0" sz="2800" spc="-4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índice</a:t>
            </a:r>
            <a:endParaRPr sz="28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66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800">
                <a:latin typeface="Calibri"/>
                <a:cs typeface="Calibri"/>
              </a:rPr>
              <a:t>Mete</a:t>
            </a:r>
            <a:r>
              <a:rPr dirty="0" sz="2800" spc="-5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y</a:t>
            </a:r>
            <a:r>
              <a:rPr dirty="0" sz="2800" spc="-6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saca</a:t>
            </a:r>
            <a:r>
              <a:rPr dirty="0" sz="2800" spc="-5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objetos</a:t>
            </a:r>
            <a:r>
              <a:rPr dirty="0" sz="2800" spc="-5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de</a:t>
            </a:r>
            <a:r>
              <a:rPr dirty="0" sz="2800" spc="-40">
                <a:latin typeface="Calibri"/>
                <a:cs typeface="Calibri"/>
              </a:rPr>
              <a:t> </a:t>
            </a:r>
            <a:r>
              <a:rPr dirty="0" sz="2800" spc="-20">
                <a:latin typeface="Calibri"/>
                <a:cs typeface="Calibri"/>
              </a:rPr>
              <a:t>caja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80716" y="580644"/>
            <a:ext cx="6862571" cy="100888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5682" rIns="0" bIns="0" rtlCol="0" vert="horz">
            <a:spAutoFit/>
          </a:bodyPr>
          <a:lstStyle/>
          <a:p>
            <a:pPr marL="204597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40"/>
              <a:t> </a:t>
            </a:r>
            <a:r>
              <a:rPr dirty="0" spc="-40"/>
              <a:t>psicomotor</a:t>
            </a:r>
            <a:r>
              <a:rPr dirty="0" spc="-114"/>
              <a:t> </a:t>
            </a:r>
            <a:r>
              <a:rPr dirty="0"/>
              <a:t>4º</a:t>
            </a:r>
            <a:r>
              <a:rPr dirty="0" spc="-105"/>
              <a:t> </a:t>
            </a:r>
            <a:r>
              <a:rPr dirty="0" spc="-10"/>
              <a:t>trimestre</a:t>
            </a:r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94576" y="4037076"/>
            <a:ext cx="1949195" cy="1944623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49383" y="3906011"/>
            <a:ext cx="1700783" cy="219760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80716" y="580644"/>
            <a:ext cx="6862571" cy="100888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5682" rIns="0" bIns="0" rtlCol="0" vert="horz">
            <a:spAutoFit/>
          </a:bodyPr>
          <a:lstStyle/>
          <a:p>
            <a:pPr marL="204597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40"/>
              <a:t> </a:t>
            </a:r>
            <a:r>
              <a:rPr dirty="0" spc="-40"/>
              <a:t>psicomotor</a:t>
            </a:r>
            <a:r>
              <a:rPr dirty="0" spc="-114"/>
              <a:t> </a:t>
            </a:r>
            <a:r>
              <a:rPr dirty="0"/>
              <a:t>4º</a:t>
            </a:r>
            <a:r>
              <a:rPr dirty="0" spc="-105"/>
              <a:t> </a:t>
            </a:r>
            <a:r>
              <a:rPr dirty="0" spc="-10"/>
              <a:t>trimestre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2059939" y="1485393"/>
            <a:ext cx="8181975" cy="2764155"/>
          </a:xfrm>
          <a:prstGeom prst="rect">
            <a:avLst/>
          </a:prstGeom>
        </p:spPr>
        <p:txBody>
          <a:bodyPr wrap="square" lIns="0" tIns="10414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820"/>
              </a:spcBef>
              <a:buClr>
                <a:srgbClr val="FF33CC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Mete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saca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objetos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caja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20"/>
              </a:spcBef>
              <a:buClr>
                <a:srgbClr val="FF33CC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Bebe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solo,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tira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ropa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para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llamar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atención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05"/>
              </a:spcBef>
              <a:buClr>
                <a:srgbClr val="FF33CC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Inicia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su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“carácter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20">
                <a:latin typeface="Calibri"/>
                <a:cs typeface="Calibri"/>
              </a:rPr>
              <a:t> personalidad”(comienza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oponerse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al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“no”)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10"/>
              </a:spcBef>
              <a:buClr>
                <a:srgbClr val="FF33CC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Rica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interacción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social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20"/>
              </a:spcBef>
              <a:buClr>
                <a:srgbClr val="FF33CC"/>
              </a:buClr>
              <a:buFont typeface="Wingdings"/>
              <a:buChar char=""/>
              <a:tabLst>
                <a:tab pos="240665" algn="l"/>
                <a:tab pos="4568825" algn="l"/>
              </a:tabLst>
            </a:pPr>
            <a:r>
              <a:rPr dirty="0" sz="2400">
                <a:latin typeface="Calibri"/>
                <a:cs typeface="Calibri"/>
              </a:rPr>
              <a:t>Juego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carácter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“investigador”.</a:t>
            </a:r>
            <a:r>
              <a:rPr dirty="0" sz="2400">
                <a:latin typeface="Calibri"/>
                <a:cs typeface="Calibri"/>
              </a:rPr>
              <a:t>	Rica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exploración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(enchufes)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05"/>
              </a:spcBef>
              <a:buClr>
                <a:srgbClr val="FF33CC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400">
                <a:latin typeface="Calibri"/>
                <a:cs typeface="Calibri"/>
              </a:rPr>
              <a:t>Empatía</a:t>
            </a:r>
            <a:r>
              <a:rPr dirty="0" sz="2400" spc="-8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“a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distancia”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31264" y="4576571"/>
            <a:ext cx="3313163" cy="1792223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48300" y="4533912"/>
            <a:ext cx="1904987" cy="1904987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685531" y="4530852"/>
            <a:ext cx="2487167" cy="183794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887979" y="626364"/>
            <a:ext cx="6979920" cy="1009015"/>
            <a:chOff x="2887979" y="626364"/>
            <a:chExt cx="6979920" cy="100901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87979" y="626364"/>
              <a:ext cx="5141963" cy="1008887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432547" y="626364"/>
              <a:ext cx="734555" cy="1008887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569708" y="626364"/>
              <a:ext cx="2298179" cy="1008887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51090" rIns="0" bIns="0" rtlCol="0" vert="horz">
            <a:spAutoFit/>
          </a:bodyPr>
          <a:lstStyle/>
          <a:p>
            <a:pPr marL="2253615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55"/>
              <a:t> </a:t>
            </a:r>
            <a:r>
              <a:rPr dirty="0" spc="-35"/>
              <a:t>psicomotor</a:t>
            </a:r>
            <a:r>
              <a:rPr dirty="0" spc="-125"/>
              <a:t> </a:t>
            </a:r>
            <a:r>
              <a:rPr dirty="0" spc="-45"/>
              <a:t>12-</a:t>
            </a:r>
            <a:r>
              <a:rPr dirty="0"/>
              <a:t>18</a:t>
            </a:r>
            <a:r>
              <a:rPr dirty="0" spc="-135"/>
              <a:t> </a:t>
            </a:r>
            <a:r>
              <a:rPr dirty="0" spc="-10"/>
              <a:t>meses</a:t>
            </a: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102107"/>
            <a:ext cx="6096000" cy="4013200"/>
            <a:chOff x="0" y="102107"/>
            <a:chExt cx="6096000" cy="4013200"/>
          </a:xfrm>
        </p:grpSpPr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02107"/>
              <a:ext cx="3003804" cy="3904117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80004" y="2058924"/>
              <a:ext cx="3015932" cy="2055876"/>
            </a:xfrm>
            <a:prstGeom prst="rect">
              <a:avLst/>
            </a:prstGeom>
          </p:spPr>
        </p:pic>
      </p:grpSp>
      <p:pic>
        <p:nvPicPr>
          <p:cNvPr id="10" name="object 10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89851" y="4268723"/>
            <a:ext cx="2813228" cy="2229535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9028576" y="2029745"/>
            <a:ext cx="240157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33400" algn="l"/>
                <a:tab pos="1781810" algn="l"/>
              </a:tabLst>
            </a:pPr>
            <a:r>
              <a:rPr dirty="0" sz="2000" spc="-25">
                <a:latin typeface="Calibri"/>
                <a:cs typeface="Calibri"/>
              </a:rPr>
              <a:t>del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10">
                <a:latin typeface="Calibri"/>
                <a:cs typeface="Calibri"/>
              </a:rPr>
              <a:t>equilibrio.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20">
                <a:latin typeface="Calibri"/>
                <a:cs typeface="Calibri"/>
              </a:rPr>
              <a:t>Chuta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6657274" y="1655451"/>
            <a:ext cx="2194560" cy="918844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37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spc="-10">
                <a:latin typeface="Calibri"/>
                <a:cs typeface="Calibri"/>
              </a:rPr>
              <a:t>Marcha</a:t>
            </a:r>
            <a:endParaRPr sz="2000">
              <a:latin typeface="Calibri"/>
              <a:cs typeface="Calibri"/>
            </a:endParaRPr>
          </a:p>
          <a:p>
            <a:pPr marL="240665" marR="5080" indent="-228600">
              <a:lnSpc>
                <a:spcPct val="70000"/>
              </a:lnSpc>
              <a:spcBef>
                <a:spcPts val="994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 spc="-10">
                <a:latin typeface="Calibri"/>
                <a:cs typeface="Calibri"/>
              </a:rPr>
              <a:t>Perfeccionamiento balón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657274" y="2584481"/>
            <a:ext cx="4775835" cy="3653154"/>
          </a:xfrm>
          <a:prstGeom prst="rect">
            <a:avLst/>
          </a:prstGeom>
        </p:spPr>
        <p:txBody>
          <a:bodyPr wrap="square" lIns="0" tIns="104775" rIns="0" bIns="0" rtlCol="0" vert="horz">
            <a:spAutoFit/>
          </a:bodyPr>
          <a:lstStyle/>
          <a:p>
            <a:pPr algn="just" marL="239395" marR="6350" indent="-227329">
              <a:lnSpc>
                <a:spcPct val="70000"/>
              </a:lnSpc>
              <a:spcBef>
                <a:spcPts val="825"/>
              </a:spcBef>
              <a:buClr>
                <a:srgbClr val="FF3399"/>
              </a:buClr>
              <a:buFont typeface="Wingdings"/>
              <a:buChar char=""/>
              <a:tabLst>
                <a:tab pos="239395" algn="l"/>
              </a:tabLst>
            </a:pPr>
            <a:r>
              <a:rPr dirty="0" sz="2000">
                <a:latin typeface="Calibri"/>
                <a:cs typeface="Calibri"/>
              </a:rPr>
              <a:t>Praxia</a:t>
            </a:r>
            <a:r>
              <a:rPr dirty="0" sz="2000" spc="9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ideomotora.</a:t>
            </a:r>
            <a:r>
              <a:rPr dirty="0" sz="2000" spc="9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Gesto</a:t>
            </a:r>
            <a:r>
              <a:rPr dirty="0" sz="2000" spc="10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complejo</a:t>
            </a:r>
            <a:r>
              <a:rPr dirty="0" sz="2000" spc="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útil</a:t>
            </a:r>
            <a:r>
              <a:rPr dirty="0" sz="2000" spc="95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(ej. </a:t>
            </a:r>
            <a:r>
              <a:rPr dirty="0" sz="2000">
                <a:latin typeface="Calibri"/>
                <a:cs typeface="Calibri"/>
              </a:rPr>
              <a:t>suelta</a:t>
            </a:r>
            <a:r>
              <a:rPr dirty="0" sz="2000" spc="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un</a:t>
            </a:r>
            <a:r>
              <a:rPr dirty="0" sz="2000" spc="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objeto</a:t>
            </a:r>
            <a:r>
              <a:rPr dirty="0" sz="2000" spc="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cuando</a:t>
            </a:r>
            <a:r>
              <a:rPr dirty="0" sz="2000" spc="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se</a:t>
            </a:r>
            <a:r>
              <a:rPr dirty="0" sz="2000" spc="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lo</a:t>
            </a:r>
            <a:r>
              <a:rPr dirty="0" sz="2000" spc="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piden),</a:t>
            </a:r>
            <a:r>
              <a:rPr dirty="0" sz="2000" spc="7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inicio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lateralidad</a:t>
            </a:r>
            <a:r>
              <a:rPr dirty="0" sz="2000" spc="-5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(50%)</a:t>
            </a:r>
            <a:endParaRPr sz="2000">
              <a:latin typeface="Calibri"/>
              <a:cs typeface="Calibri"/>
            </a:endParaRPr>
          </a:p>
          <a:p>
            <a:pPr algn="just" marL="240665" indent="-227965">
              <a:lnSpc>
                <a:spcPct val="100000"/>
              </a:lnSpc>
              <a:spcBef>
                <a:spcPts val="27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Coge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objetos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pequeños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los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tira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uno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uno</a:t>
            </a:r>
            <a:endParaRPr sz="2000">
              <a:latin typeface="Calibri"/>
              <a:cs typeface="Calibri"/>
            </a:endParaRPr>
          </a:p>
          <a:p>
            <a:pPr algn="just" marL="240665" indent="-227965">
              <a:lnSpc>
                <a:spcPct val="100000"/>
              </a:lnSpc>
              <a:spcBef>
                <a:spcPts val="27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Utiliza</a:t>
            </a:r>
            <a:r>
              <a:rPr dirty="0" sz="2000" spc="-7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cubiertos</a:t>
            </a:r>
            <a:endParaRPr sz="2000">
              <a:latin typeface="Calibri"/>
              <a:cs typeface="Calibri"/>
            </a:endParaRPr>
          </a:p>
          <a:p>
            <a:pPr algn="just" marL="240665" marR="5080" indent="-228600">
              <a:lnSpc>
                <a:spcPct val="70000"/>
              </a:lnSpc>
              <a:spcBef>
                <a:spcPts val="101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Juego</a:t>
            </a:r>
            <a:r>
              <a:rPr dirty="0" sz="2000" spc="305">
                <a:latin typeface="Calibri"/>
                <a:cs typeface="Calibri"/>
              </a:rPr>
              <a:t>  </a:t>
            </a:r>
            <a:r>
              <a:rPr dirty="0" sz="2000">
                <a:latin typeface="Calibri"/>
                <a:cs typeface="Calibri"/>
              </a:rPr>
              <a:t>organizado</a:t>
            </a:r>
            <a:r>
              <a:rPr dirty="0" sz="2000" spc="310">
                <a:latin typeface="Calibri"/>
                <a:cs typeface="Calibri"/>
              </a:rPr>
              <a:t>  </a:t>
            </a:r>
            <a:r>
              <a:rPr dirty="0" sz="2000" spc="-10">
                <a:latin typeface="Calibri"/>
                <a:cs typeface="Calibri"/>
              </a:rPr>
              <a:t>(continente/contenido,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10">
                <a:latin typeface="Calibri"/>
                <a:cs typeface="Calibri"/>
              </a:rPr>
              <a:t> encajar)</a:t>
            </a:r>
            <a:endParaRPr sz="2000">
              <a:latin typeface="Calibri"/>
              <a:cs typeface="Calibri"/>
            </a:endParaRPr>
          </a:p>
          <a:p>
            <a:pPr algn="just" marL="240665" indent="-227965">
              <a:lnSpc>
                <a:spcPct val="100000"/>
              </a:lnSpc>
              <a:spcBef>
                <a:spcPts val="27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Se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pone</a:t>
            </a:r>
            <a:r>
              <a:rPr dirty="0" sz="2000" spc="-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cestas,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gorros,...</a:t>
            </a:r>
            <a:r>
              <a:rPr dirty="0" sz="2000" spc="-8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sobre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cabeza</a:t>
            </a:r>
            <a:endParaRPr sz="2000">
              <a:latin typeface="Calibri"/>
              <a:cs typeface="Calibri"/>
            </a:endParaRPr>
          </a:p>
          <a:p>
            <a:pPr algn="just" marL="240029" marR="5080" indent="-227965">
              <a:lnSpc>
                <a:spcPct val="70000"/>
              </a:lnSpc>
              <a:spcBef>
                <a:spcPts val="994"/>
              </a:spcBef>
              <a:buClr>
                <a:srgbClr val="FF3399"/>
              </a:buClr>
              <a:buFont typeface="Wingdings"/>
              <a:buChar char=""/>
              <a:tabLst>
                <a:tab pos="240029" algn="l"/>
              </a:tabLst>
            </a:pPr>
            <a:r>
              <a:rPr dirty="0" sz="2000">
                <a:latin typeface="Calibri"/>
                <a:cs typeface="Calibri"/>
              </a:rPr>
              <a:t>Las</a:t>
            </a:r>
            <a:r>
              <a:rPr dirty="0" sz="2000" spc="459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primeras</a:t>
            </a:r>
            <a:r>
              <a:rPr dirty="0" sz="2000" spc="47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palabras</a:t>
            </a:r>
            <a:r>
              <a:rPr dirty="0" sz="2000" spc="4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tienen</a:t>
            </a:r>
            <a:r>
              <a:rPr dirty="0" sz="2000" spc="4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carácter</a:t>
            </a:r>
            <a:r>
              <a:rPr dirty="0" sz="2000" spc="459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de </a:t>
            </a:r>
            <a:r>
              <a:rPr dirty="0" sz="2000">
                <a:latin typeface="Calibri"/>
                <a:cs typeface="Calibri"/>
              </a:rPr>
              <a:t>frase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(holofrases)</a:t>
            </a:r>
            <a:r>
              <a:rPr dirty="0" sz="2000" spc="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(mama,</a:t>
            </a:r>
            <a:r>
              <a:rPr dirty="0" sz="2000" spc="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papa,</a:t>
            </a:r>
            <a:r>
              <a:rPr dirty="0" sz="2000" spc="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tata,</a:t>
            </a:r>
            <a:r>
              <a:rPr dirty="0" sz="2000" spc="5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nene, </a:t>
            </a:r>
            <a:r>
              <a:rPr dirty="0" sz="2000">
                <a:latin typeface="Calibri"/>
                <a:cs typeface="Calibri"/>
              </a:rPr>
              <a:t>aba,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…)</a:t>
            </a:r>
            <a:r>
              <a:rPr dirty="0" sz="2000" spc="-1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(12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m: 3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palabras/15m: </a:t>
            </a:r>
            <a:r>
              <a:rPr dirty="0" sz="2000" spc="-25">
                <a:latin typeface="Calibri"/>
                <a:cs typeface="Calibri"/>
              </a:rPr>
              <a:t>19)</a:t>
            </a:r>
            <a:endParaRPr sz="2000">
              <a:latin typeface="Calibri"/>
              <a:cs typeface="Calibri"/>
            </a:endParaRPr>
          </a:p>
          <a:p>
            <a:pPr algn="just" marL="240665" marR="6350" indent="-228600">
              <a:lnSpc>
                <a:spcPct val="70000"/>
              </a:lnSpc>
              <a:spcBef>
                <a:spcPts val="101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2000">
                <a:latin typeface="Calibri"/>
                <a:cs typeface="Calibri"/>
              </a:rPr>
              <a:t>Atención</a:t>
            </a:r>
            <a:r>
              <a:rPr dirty="0" sz="2000" spc="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y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concentración.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Comprende</a:t>
            </a:r>
            <a:r>
              <a:rPr dirty="0" sz="2000" spc="25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bien </a:t>
            </a:r>
            <a:r>
              <a:rPr dirty="0" sz="2000">
                <a:latin typeface="Calibri"/>
                <a:cs typeface="Calibri"/>
              </a:rPr>
              <a:t>las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ordenes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589020" y="774191"/>
            <a:ext cx="6979920" cy="1009015"/>
            <a:chOff x="3589020" y="774191"/>
            <a:chExt cx="6979920" cy="100901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89020" y="774191"/>
              <a:ext cx="5141975" cy="1008887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133588" y="774191"/>
              <a:ext cx="734567" cy="1008887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270747" y="774191"/>
              <a:ext cx="2298191" cy="1008887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859630" y="877653"/>
            <a:ext cx="640905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Desarrollo</a:t>
            </a:r>
            <a:r>
              <a:rPr dirty="0" spc="-155"/>
              <a:t> </a:t>
            </a:r>
            <a:r>
              <a:rPr dirty="0" spc="-35"/>
              <a:t>psicomotor</a:t>
            </a:r>
            <a:r>
              <a:rPr dirty="0" spc="-125"/>
              <a:t> </a:t>
            </a:r>
            <a:r>
              <a:rPr dirty="0" spc="-45"/>
              <a:t>12-</a:t>
            </a:r>
            <a:r>
              <a:rPr dirty="0"/>
              <a:t>18</a:t>
            </a:r>
            <a:r>
              <a:rPr dirty="0" spc="-135"/>
              <a:t> </a:t>
            </a:r>
            <a:r>
              <a:rPr dirty="0" spc="-10"/>
              <a:t>meses</a:t>
            </a:r>
          </a:p>
        </p:txBody>
      </p: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25780" y="778763"/>
            <a:ext cx="3015995" cy="2214156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38912" y="3578352"/>
            <a:ext cx="3003803" cy="2778213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6642758" y="2309393"/>
            <a:ext cx="4431030" cy="3674110"/>
          </a:xfrm>
          <a:prstGeom prst="rect">
            <a:avLst/>
          </a:prstGeom>
        </p:spPr>
        <p:txBody>
          <a:bodyPr wrap="square" lIns="0" tIns="8382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66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1800" spc="-10">
                <a:latin typeface="Calibri"/>
                <a:cs typeface="Calibri"/>
              </a:rPr>
              <a:t>Marcha</a:t>
            </a:r>
            <a:endParaRPr sz="1800">
              <a:latin typeface="Calibri"/>
              <a:cs typeface="Calibri"/>
            </a:endParaRPr>
          </a:p>
          <a:p>
            <a:pPr marL="241300" marR="353695" indent="-228600">
              <a:lnSpc>
                <a:spcPts val="1730"/>
              </a:lnSpc>
              <a:spcBef>
                <a:spcPts val="980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</a:tabLst>
            </a:pPr>
            <a:r>
              <a:rPr dirty="0" sz="1800">
                <a:latin typeface="Calibri"/>
                <a:cs typeface="Calibri"/>
              </a:rPr>
              <a:t>Empatía:</a:t>
            </a:r>
            <a:r>
              <a:rPr dirty="0" sz="1800" spc="-5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acepta,</a:t>
            </a:r>
            <a:r>
              <a:rPr dirty="0" sz="1800" spc="-5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rehúsa,</a:t>
            </a:r>
            <a:r>
              <a:rPr dirty="0" sz="1800" spc="-5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abraza.</a:t>
            </a:r>
            <a:r>
              <a:rPr dirty="0" sz="1800" spc="-6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Le</a:t>
            </a:r>
            <a:r>
              <a:rPr dirty="0" sz="1800" spc="-6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gusta “hacerse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interesante”</a:t>
            </a:r>
            <a:endParaRPr sz="18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590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1800">
                <a:latin typeface="Calibri"/>
                <a:cs typeface="Calibri"/>
              </a:rPr>
              <a:t>“Don</a:t>
            </a:r>
            <a:r>
              <a:rPr dirty="0" sz="1800" spc="-4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-4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imitación”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“adquiere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ritmo”</a:t>
            </a:r>
            <a:endParaRPr sz="1800">
              <a:latin typeface="Calibri"/>
              <a:cs typeface="Calibri"/>
            </a:endParaRPr>
          </a:p>
          <a:p>
            <a:pPr marL="241300" marR="5080" indent="-228600">
              <a:lnSpc>
                <a:spcPct val="80000"/>
              </a:lnSpc>
              <a:spcBef>
                <a:spcPts val="994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</a:tabLst>
            </a:pPr>
            <a:r>
              <a:rPr dirty="0" sz="1800" spc="-25">
                <a:latin typeface="Calibri"/>
                <a:cs typeface="Calibri"/>
              </a:rPr>
              <a:t>Toma</a:t>
            </a:r>
            <a:r>
              <a:rPr dirty="0" sz="1800" spc="-6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conciencia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-5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su</a:t>
            </a:r>
            <a:r>
              <a:rPr dirty="0" sz="1800" spc="-60">
                <a:latin typeface="Calibri"/>
                <a:cs typeface="Calibri"/>
              </a:rPr>
              <a:t> </a:t>
            </a:r>
            <a:r>
              <a:rPr dirty="0" sz="1800" spc="-30">
                <a:latin typeface="Calibri"/>
                <a:cs typeface="Calibri"/>
              </a:rPr>
              <a:t>“yo”.</a:t>
            </a:r>
            <a:r>
              <a:rPr dirty="0" sz="1800" spc="-6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Reconoce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partes </a:t>
            </a:r>
            <a:r>
              <a:rPr dirty="0" sz="1800">
                <a:latin typeface="Calibri"/>
                <a:cs typeface="Calibri"/>
              </a:rPr>
              <a:t>del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cuerpo</a:t>
            </a:r>
            <a:endParaRPr sz="18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56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1800">
                <a:latin typeface="Calibri"/>
                <a:cs typeface="Calibri"/>
              </a:rPr>
              <a:t>Pasa</a:t>
            </a:r>
            <a:r>
              <a:rPr dirty="0" sz="1800" spc="-5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páginas,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le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gustan</a:t>
            </a:r>
            <a:r>
              <a:rPr dirty="0" sz="1800" spc="-4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las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imágenes</a:t>
            </a:r>
            <a:endParaRPr sz="18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575"/>
              </a:spcBef>
              <a:buClr>
                <a:srgbClr val="FF3399"/>
              </a:buClr>
              <a:buFont typeface="Wingdings"/>
              <a:buChar char=""/>
              <a:tabLst>
                <a:tab pos="240665" algn="l"/>
              </a:tabLst>
            </a:pPr>
            <a:r>
              <a:rPr dirty="0" sz="1800" spc="-25">
                <a:latin typeface="Calibri"/>
                <a:cs typeface="Calibri"/>
              </a:rPr>
              <a:t>Torres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2-</a:t>
            </a:r>
            <a:r>
              <a:rPr dirty="0" sz="1800">
                <a:latin typeface="Calibri"/>
                <a:cs typeface="Calibri"/>
              </a:rPr>
              <a:t>4</a:t>
            </a:r>
            <a:r>
              <a:rPr dirty="0" sz="1800" spc="-4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cubos.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Coloca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las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tres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piezas</a:t>
            </a:r>
            <a:endParaRPr sz="1800">
              <a:latin typeface="Calibri"/>
              <a:cs typeface="Calibri"/>
            </a:endParaRPr>
          </a:p>
          <a:p>
            <a:pPr marL="241300" marR="487045" indent="-228600">
              <a:lnSpc>
                <a:spcPct val="80000"/>
              </a:lnSpc>
              <a:spcBef>
                <a:spcPts val="994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</a:tabLst>
            </a:pPr>
            <a:r>
              <a:rPr dirty="0" sz="1800" spc="-10">
                <a:latin typeface="Calibri"/>
                <a:cs typeface="Calibri"/>
              </a:rPr>
              <a:t>Realiza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un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“trazo”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imitando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un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adulto. Garabatea</a:t>
            </a:r>
            <a:r>
              <a:rPr dirty="0" sz="1800" spc="-5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vigorosamente</a:t>
            </a:r>
            <a:r>
              <a:rPr dirty="0" sz="1800" spc="-5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(15-</a:t>
            </a:r>
            <a:r>
              <a:rPr dirty="0" sz="1800" spc="-25">
                <a:latin typeface="Calibri"/>
                <a:cs typeface="Calibri"/>
              </a:rPr>
              <a:t>18)</a:t>
            </a:r>
            <a:endParaRPr sz="1800">
              <a:latin typeface="Calibri"/>
              <a:cs typeface="Calibri"/>
            </a:endParaRPr>
          </a:p>
          <a:p>
            <a:pPr marL="241300" marR="24765" indent="-228600">
              <a:lnSpc>
                <a:spcPts val="1730"/>
              </a:lnSpc>
              <a:spcBef>
                <a:spcPts val="980"/>
              </a:spcBef>
              <a:buClr>
                <a:srgbClr val="FF3399"/>
              </a:buClr>
              <a:buFont typeface="Wingdings"/>
              <a:buChar char=""/>
              <a:tabLst>
                <a:tab pos="241300" algn="l"/>
              </a:tabLst>
            </a:pPr>
            <a:r>
              <a:rPr dirty="0" sz="1800">
                <a:latin typeface="Calibri"/>
                <a:cs typeface="Calibri"/>
              </a:rPr>
              <a:t>Es</a:t>
            </a:r>
            <a:r>
              <a:rPr dirty="0" sz="1800" spc="-4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capaz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utilizar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un</a:t>
            </a:r>
            <a:r>
              <a:rPr dirty="0" sz="1800" spc="-4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“medio”</a:t>
            </a:r>
            <a:r>
              <a:rPr dirty="0" sz="1800" spc="-4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para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alcanzar </a:t>
            </a:r>
            <a:r>
              <a:rPr dirty="0" sz="1800">
                <a:latin typeface="Calibri"/>
                <a:cs typeface="Calibri"/>
              </a:rPr>
              <a:t>un</a:t>
            </a:r>
            <a:r>
              <a:rPr dirty="0" sz="1800" spc="-10">
                <a:latin typeface="Calibri"/>
                <a:cs typeface="Calibri"/>
              </a:rPr>
              <a:t> “fin”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956303" y="2412491"/>
            <a:ext cx="2139695" cy="213969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María Carratalá Tejada</dc:creator>
  <dc:title>Presentación de PowerPoint</dc:title>
  <dcterms:created xsi:type="dcterms:W3CDTF">2024-09-05T06:53:04Z</dcterms:created>
  <dcterms:modified xsi:type="dcterms:W3CDTF">2024-09-05T06:53:04Z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2024-09-04T00:00:00Z</vt:filetime>
  </property>
  <property fmtid="{D5CDD505-2E9C-101B-9397-08002B2CF9AE}" pid="3" name="Creator">
    <vt:lpwstr>Acrobat PDFMaker 24 para PowerPoint</vt:lpwstr>
  </property>
  <property fmtid="{D5CDD505-2E9C-101B-9397-08002B2CF9AE}" pid="4" name="LastSaved">
    <vt:filetime>2024-09-05T00:00:00Z</vt:filetime>
  </property>
  <property fmtid="{D5CDD505-2E9C-101B-9397-08002B2CF9AE}" pid="5" name="Producer">
    <vt:lpwstr>Adobe PDF Library 24.3.86</vt:lpwstr>
  </property>
</Properties>
</file>