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Default Extension="jpg" ContentType="image/jpg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63.xml" ContentType="application/vnd.openxmlformats-officedocument.presentationml.slide+xml"/>
  <Override PartName="/ppt/slides/slide164.xml" ContentType="application/vnd.openxmlformats-officedocument.presentationml.slide+xml"/>
  <Override PartName="/ppt/slides/slide165.xml" ContentType="application/vnd.openxmlformats-officedocument.presentationml.slide+xml"/>
  <Override PartName="/ppt/slides/slide166.xml" ContentType="application/vnd.openxmlformats-officedocument.presentationml.slide+xml"/>
  <Override PartName="/ppt/slides/slide167.xml" ContentType="application/vnd.openxmlformats-officedocument.presentationml.slide+xml"/>
  <Override PartName="/ppt/slides/slide168.xml" ContentType="application/vnd.openxmlformats-officedocument.presentationml.slide+xml"/>
  <Override PartName="/ppt/slides/slide169.xml" ContentType="application/vnd.openxmlformats-officedocument.presentationml.slide+xml"/>
  <Override PartName="/ppt/slides/slide170.xml" ContentType="application/vnd.openxmlformats-officedocument.presentationml.slide+xml"/>
  <Override PartName="/ppt/slides/slide171.xml" ContentType="application/vnd.openxmlformats-officedocument.presentationml.slide+xml"/>
  <Override PartName="/ppt/slides/slide172.xml" ContentType="application/vnd.openxmlformats-officedocument.presentationml.slide+xml"/>
  <Override PartName="/ppt/slides/slide173.xml" ContentType="application/vnd.openxmlformats-officedocument.presentationml.slide+xml"/>
  <Override PartName="/ppt/slides/slide174.xml" ContentType="application/vnd.openxmlformats-officedocument.presentationml.slide+xml"/>
  <Override PartName="/ppt/slides/slide175.xml" ContentType="application/vnd.openxmlformats-officedocument.presentationml.slide+xml"/>
  <Override PartName="/ppt/slides/slide176.xml" ContentType="application/vnd.openxmlformats-officedocument.presentationml.slide+xml"/>
  <Override PartName="/ppt/slides/slide177.xml" ContentType="application/vnd.openxmlformats-officedocument.presentationml.slide+xml"/>
  <Override PartName="/ppt/slides/slide178.xml" ContentType="application/vnd.openxmlformats-officedocument.presentationml.slide+xml"/>
  <Override PartName="/ppt/slides/slide179.xml" ContentType="application/vnd.openxmlformats-officedocument.presentationml.slide+xml"/>
  <Override PartName="/ppt/slides/slide180.xml" ContentType="application/vnd.openxmlformats-officedocument.presentationml.slide+xml"/>
  <Override PartName="/ppt/slides/slide181.xml" ContentType="application/vnd.openxmlformats-officedocument.presentationml.slide+xml"/>
  <Override PartName="/ppt/slides/slide182.xml" ContentType="application/vnd.openxmlformats-officedocument.presentationml.slide+xml"/>
  <Override PartName="/ppt/slides/slide183.xml" ContentType="application/vnd.openxmlformats-officedocument.presentationml.slide+xml"/>
  <Override PartName="/ppt/slides/slide184.xml" ContentType="application/vnd.openxmlformats-officedocument.presentationml.slide+xml"/>
  <Override PartName="/ppt/slides/slide185.xml" ContentType="application/vnd.openxmlformats-officedocument.presentationml.slide+xml"/>
  <Override PartName="/ppt/slides/slide186.xml" ContentType="application/vnd.openxmlformats-officedocument.presentationml.slide+xml"/>
  <Override PartName="/ppt/slides/slide187.xml" ContentType="application/vnd.openxmlformats-officedocument.presentationml.slide+xml"/>
  <Override PartName="/ppt/slides/slide188.xml" ContentType="application/vnd.openxmlformats-officedocument.presentationml.slide+xml"/>
  <Override PartName="/ppt/slides/slide189.xml" ContentType="application/vnd.openxmlformats-officedocument.presentationml.slide+xml"/>
  <Override PartName="/ppt/slides/slide190.xml" ContentType="application/vnd.openxmlformats-officedocument.presentationml.slide+xml"/>
  <Override PartName="/ppt/slides/slide191.xml" ContentType="application/vnd.openxmlformats-officedocument.presentationml.slide+xml"/>
  <Override PartName="/ppt/slides/slide192.xml" ContentType="application/vnd.openxmlformats-officedocument.presentationml.slide+xml"/>
  <Override PartName="/ppt/slides/slide193.xml" ContentType="application/vnd.openxmlformats-officedocument.presentationml.slide+xml"/>
  <Override PartName="/ppt/slides/slide194.xml" ContentType="application/vnd.openxmlformats-officedocument.presentationml.slide+xml"/>
  <Override PartName="/ppt/slides/slide195.xml" ContentType="application/vnd.openxmlformats-officedocument.presentationml.slide+xml"/>
  <Override PartName="/ppt/slides/slide196.xml" ContentType="application/vnd.openxmlformats-officedocument.presentationml.slide+xml"/>
  <Override PartName="/ppt/slides/slide197.xml" ContentType="application/vnd.openxmlformats-officedocument.presentationml.slide+xml"/>
  <Override PartName="/ppt/slides/slide198.xml" ContentType="application/vnd.openxmlformats-officedocument.presentationml.slide+xml"/>
  <Override PartName="/ppt/slides/slide199.xml" ContentType="application/vnd.openxmlformats-officedocument.presentationml.slide+xml"/>
  <Override PartName="/ppt/slides/slide200.xml" ContentType="application/vnd.openxmlformats-officedocument.presentationml.slide+xml"/>
  <Override PartName="/ppt/slides/slide201.xml" ContentType="application/vnd.openxmlformats-officedocument.presentationml.slide+xml"/>
  <Override PartName="/ppt/slides/slide202.xml" ContentType="application/vnd.openxmlformats-officedocument.presentationml.slide+xml"/>
  <Override PartName="/ppt/slides/slide203.xml" ContentType="application/vnd.openxmlformats-officedocument.presentationml.slide+xml"/>
  <Override PartName="/ppt/slides/slide204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  <p:sldId id="309" r:id="rId59"/>
    <p:sldId id="310" r:id="rId60"/>
    <p:sldId id="311" r:id="rId61"/>
    <p:sldId id="312" r:id="rId62"/>
    <p:sldId id="313" r:id="rId63"/>
    <p:sldId id="314" r:id="rId64"/>
    <p:sldId id="315" r:id="rId65"/>
    <p:sldId id="316" r:id="rId66"/>
    <p:sldId id="317" r:id="rId67"/>
    <p:sldId id="318" r:id="rId68"/>
    <p:sldId id="319" r:id="rId69"/>
    <p:sldId id="320" r:id="rId70"/>
    <p:sldId id="321" r:id="rId71"/>
    <p:sldId id="322" r:id="rId72"/>
    <p:sldId id="323" r:id="rId73"/>
    <p:sldId id="324" r:id="rId74"/>
    <p:sldId id="325" r:id="rId75"/>
    <p:sldId id="326" r:id="rId76"/>
    <p:sldId id="327" r:id="rId77"/>
    <p:sldId id="328" r:id="rId78"/>
    <p:sldId id="329" r:id="rId79"/>
    <p:sldId id="330" r:id="rId80"/>
    <p:sldId id="331" r:id="rId81"/>
    <p:sldId id="332" r:id="rId82"/>
    <p:sldId id="333" r:id="rId83"/>
    <p:sldId id="334" r:id="rId84"/>
    <p:sldId id="335" r:id="rId85"/>
    <p:sldId id="336" r:id="rId86"/>
    <p:sldId id="337" r:id="rId87"/>
    <p:sldId id="338" r:id="rId88"/>
    <p:sldId id="339" r:id="rId89"/>
    <p:sldId id="340" r:id="rId90"/>
    <p:sldId id="341" r:id="rId91"/>
    <p:sldId id="342" r:id="rId92"/>
    <p:sldId id="343" r:id="rId93"/>
    <p:sldId id="344" r:id="rId94"/>
    <p:sldId id="345" r:id="rId95"/>
    <p:sldId id="346" r:id="rId96"/>
    <p:sldId id="347" r:id="rId97"/>
    <p:sldId id="348" r:id="rId98"/>
    <p:sldId id="349" r:id="rId99"/>
    <p:sldId id="350" r:id="rId100"/>
    <p:sldId id="351" r:id="rId101"/>
    <p:sldId id="352" r:id="rId102"/>
    <p:sldId id="353" r:id="rId103"/>
    <p:sldId id="354" r:id="rId104"/>
    <p:sldId id="355" r:id="rId105"/>
    <p:sldId id="356" r:id="rId106"/>
    <p:sldId id="357" r:id="rId107"/>
    <p:sldId id="358" r:id="rId108"/>
    <p:sldId id="359" r:id="rId109"/>
    <p:sldId id="360" r:id="rId110"/>
    <p:sldId id="361" r:id="rId111"/>
    <p:sldId id="362" r:id="rId112"/>
    <p:sldId id="363" r:id="rId113"/>
    <p:sldId id="364" r:id="rId114"/>
    <p:sldId id="365" r:id="rId115"/>
    <p:sldId id="366" r:id="rId116"/>
    <p:sldId id="367" r:id="rId117"/>
    <p:sldId id="368" r:id="rId118"/>
    <p:sldId id="369" r:id="rId119"/>
    <p:sldId id="370" r:id="rId120"/>
    <p:sldId id="371" r:id="rId121"/>
    <p:sldId id="372" r:id="rId122"/>
    <p:sldId id="373" r:id="rId123"/>
    <p:sldId id="374" r:id="rId124"/>
    <p:sldId id="375" r:id="rId125"/>
    <p:sldId id="376" r:id="rId126"/>
    <p:sldId id="377" r:id="rId127"/>
    <p:sldId id="378" r:id="rId128"/>
    <p:sldId id="379" r:id="rId129"/>
    <p:sldId id="380" r:id="rId130"/>
    <p:sldId id="381" r:id="rId131"/>
    <p:sldId id="382" r:id="rId132"/>
    <p:sldId id="383" r:id="rId133"/>
    <p:sldId id="384" r:id="rId134"/>
    <p:sldId id="385" r:id="rId135"/>
    <p:sldId id="386" r:id="rId136"/>
    <p:sldId id="387" r:id="rId137"/>
    <p:sldId id="388" r:id="rId138"/>
    <p:sldId id="389" r:id="rId139"/>
    <p:sldId id="390" r:id="rId140"/>
    <p:sldId id="391" r:id="rId141"/>
    <p:sldId id="392" r:id="rId142"/>
    <p:sldId id="393" r:id="rId143"/>
    <p:sldId id="394" r:id="rId144"/>
    <p:sldId id="395" r:id="rId145"/>
    <p:sldId id="396" r:id="rId146"/>
    <p:sldId id="397" r:id="rId147"/>
    <p:sldId id="398" r:id="rId148"/>
    <p:sldId id="399" r:id="rId149"/>
    <p:sldId id="400" r:id="rId150"/>
    <p:sldId id="401" r:id="rId151"/>
    <p:sldId id="402" r:id="rId152"/>
    <p:sldId id="403" r:id="rId153"/>
    <p:sldId id="404" r:id="rId154"/>
    <p:sldId id="405" r:id="rId155"/>
    <p:sldId id="406" r:id="rId156"/>
    <p:sldId id="407" r:id="rId157"/>
    <p:sldId id="408" r:id="rId158"/>
    <p:sldId id="409" r:id="rId159"/>
    <p:sldId id="410" r:id="rId160"/>
    <p:sldId id="411" r:id="rId161"/>
    <p:sldId id="412" r:id="rId162"/>
    <p:sldId id="413" r:id="rId163"/>
    <p:sldId id="414" r:id="rId164"/>
    <p:sldId id="415" r:id="rId165"/>
    <p:sldId id="416" r:id="rId166"/>
    <p:sldId id="417" r:id="rId167"/>
    <p:sldId id="418" r:id="rId168"/>
    <p:sldId id="419" r:id="rId169"/>
    <p:sldId id="420" r:id="rId170"/>
    <p:sldId id="421" r:id="rId171"/>
    <p:sldId id="422" r:id="rId172"/>
    <p:sldId id="423" r:id="rId173"/>
    <p:sldId id="424" r:id="rId174"/>
    <p:sldId id="425" r:id="rId175"/>
    <p:sldId id="426" r:id="rId176"/>
    <p:sldId id="427" r:id="rId177"/>
    <p:sldId id="428" r:id="rId178"/>
    <p:sldId id="429" r:id="rId179"/>
    <p:sldId id="430" r:id="rId180"/>
    <p:sldId id="431" r:id="rId181"/>
    <p:sldId id="432" r:id="rId182"/>
    <p:sldId id="433" r:id="rId183"/>
    <p:sldId id="434" r:id="rId184"/>
    <p:sldId id="435" r:id="rId185"/>
    <p:sldId id="436" r:id="rId186"/>
    <p:sldId id="437" r:id="rId187"/>
    <p:sldId id="438" r:id="rId188"/>
    <p:sldId id="439" r:id="rId189"/>
    <p:sldId id="440" r:id="rId190"/>
    <p:sldId id="441" r:id="rId191"/>
    <p:sldId id="442" r:id="rId192"/>
    <p:sldId id="443" r:id="rId193"/>
    <p:sldId id="444" r:id="rId194"/>
    <p:sldId id="445" r:id="rId195"/>
    <p:sldId id="446" r:id="rId196"/>
    <p:sldId id="447" r:id="rId197"/>
    <p:sldId id="448" r:id="rId198"/>
    <p:sldId id="449" r:id="rId199"/>
    <p:sldId id="450" r:id="rId200"/>
    <p:sldId id="451" r:id="rId201"/>
    <p:sldId id="452" r:id="rId202"/>
    <p:sldId id="453" r:id="rId203"/>
    <p:sldId id="454" r:id="rId204"/>
    <p:sldId id="455" r:id="rId205"/>
    <p:sldId id="456" r:id="rId206"/>
    <p:sldId id="457" r:id="rId207"/>
    <p:sldId id="458" r:id="rId208"/>
    <p:sldId id="459" r:id="rId209"/>
  </p:sldIdLst>
  <p:sldSz cx="4610100" cy="3460750"/>
  <p:notesSz cx="4610100" cy="34607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37" Type="http://schemas.openxmlformats.org/officeDocument/2006/relationships/slide" Target="slides/slide32.xml"/><Relationship Id="rId38" Type="http://schemas.openxmlformats.org/officeDocument/2006/relationships/slide" Target="slides/slide33.xml"/><Relationship Id="rId39" Type="http://schemas.openxmlformats.org/officeDocument/2006/relationships/slide" Target="slides/slide34.xml"/><Relationship Id="rId40" Type="http://schemas.openxmlformats.org/officeDocument/2006/relationships/slide" Target="slides/slide35.xml"/><Relationship Id="rId41" Type="http://schemas.openxmlformats.org/officeDocument/2006/relationships/slide" Target="slides/slide36.xml"/><Relationship Id="rId42" Type="http://schemas.openxmlformats.org/officeDocument/2006/relationships/slide" Target="slides/slide37.xml"/><Relationship Id="rId43" Type="http://schemas.openxmlformats.org/officeDocument/2006/relationships/slide" Target="slides/slide38.xml"/><Relationship Id="rId44" Type="http://schemas.openxmlformats.org/officeDocument/2006/relationships/slide" Target="slides/slide39.xml"/><Relationship Id="rId45" Type="http://schemas.openxmlformats.org/officeDocument/2006/relationships/slide" Target="slides/slide40.xml"/><Relationship Id="rId46" Type="http://schemas.openxmlformats.org/officeDocument/2006/relationships/slide" Target="slides/slide41.xml"/><Relationship Id="rId47" Type="http://schemas.openxmlformats.org/officeDocument/2006/relationships/slide" Target="slides/slide42.xml"/><Relationship Id="rId48" Type="http://schemas.openxmlformats.org/officeDocument/2006/relationships/slide" Target="slides/slide43.xml"/><Relationship Id="rId49" Type="http://schemas.openxmlformats.org/officeDocument/2006/relationships/slide" Target="slides/slide44.xml"/><Relationship Id="rId50" Type="http://schemas.openxmlformats.org/officeDocument/2006/relationships/slide" Target="slides/slide45.xml"/><Relationship Id="rId51" Type="http://schemas.openxmlformats.org/officeDocument/2006/relationships/slide" Target="slides/slide46.xml"/><Relationship Id="rId52" Type="http://schemas.openxmlformats.org/officeDocument/2006/relationships/slide" Target="slides/slide47.xml"/><Relationship Id="rId53" Type="http://schemas.openxmlformats.org/officeDocument/2006/relationships/slide" Target="slides/slide48.xml"/><Relationship Id="rId54" Type="http://schemas.openxmlformats.org/officeDocument/2006/relationships/slide" Target="slides/slide49.xml"/><Relationship Id="rId55" Type="http://schemas.openxmlformats.org/officeDocument/2006/relationships/slide" Target="slides/slide50.xml"/><Relationship Id="rId56" Type="http://schemas.openxmlformats.org/officeDocument/2006/relationships/slide" Target="slides/slide51.xml"/><Relationship Id="rId57" Type="http://schemas.openxmlformats.org/officeDocument/2006/relationships/slide" Target="slides/slide52.xml"/><Relationship Id="rId58" Type="http://schemas.openxmlformats.org/officeDocument/2006/relationships/slide" Target="slides/slide53.xml"/><Relationship Id="rId59" Type="http://schemas.openxmlformats.org/officeDocument/2006/relationships/slide" Target="slides/slide54.xml"/><Relationship Id="rId60" Type="http://schemas.openxmlformats.org/officeDocument/2006/relationships/slide" Target="slides/slide55.xml"/><Relationship Id="rId61" Type="http://schemas.openxmlformats.org/officeDocument/2006/relationships/slide" Target="slides/slide56.xml"/><Relationship Id="rId62" Type="http://schemas.openxmlformats.org/officeDocument/2006/relationships/slide" Target="slides/slide57.xml"/><Relationship Id="rId63" Type="http://schemas.openxmlformats.org/officeDocument/2006/relationships/slide" Target="slides/slide58.xml"/><Relationship Id="rId64" Type="http://schemas.openxmlformats.org/officeDocument/2006/relationships/slide" Target="slides/slide59.xml"/><Relationship Id="rId65" Type="http://schemas.openxmlformats.org/officeDocument/2006/relationships/slide" Target="slides/slide60.xml"/><Relationship Id="rId66" Type="http://schemas.openxmlformats.org/officeDocument/2006/relationships/slide" Target="slides/slide61.xml"/><Relationship Id="rId67" Type="http://schemas.openxmlformats.org/officeDocument/2006/relationships/slide" Target="slides/slide62.xml"/><Relationship Id="rId68" Type="http://schemas.openxmlformats.org/officeDocument/2006/relationships/slide" Target="slides/slide63.xml"/><Relationship Id="rId69" Type="http://schemas.openxmlformats.org/officeDocument/2006/relationships/slide" Target="slides/slide64.xml"/><Relationship Id="rId70" Type="http://schemas.openxmlformats.org/officeDocument/2006/relationships/slide" Target="slides/slide65.xml"/><Relationship Id="rId71" Type="http://schemas.openxmlformats.org/officeDocument/2006/relationships/slide" Target="slides/slide66.xml"/><Relationship Id="rId72" Type="http://schemas.openxmlformats.org/officeDocument/2006/relationships/slide" Target="slides/slide67.xml"/><Relationship Id="rId73" Type="http://schemas.openxmlformats.org/officeDocument/2006/relationships/slide" Target="slides/slide68.xml"/><Relationship Id="rId74" Type="http://schemas.openxmlformats.org/officeDocument/2006/relationships/slide" Target="slides/slide69.xml"/><Relationship Id="rId75" Type="http://schemas.openxmlformats.org/officeDocument/2006/relationships/slide" Target="slides/slide70.xml"/><Relationship Id="rId76" Type="http://schemas.openxmlformats.org/officeDocument/2006/relationships/slide" Target="slides/slide71.xml"/><Relationship Id="rId77" Type="http://schemas.openxmlformats.org/officeDocument/2006/relationships/slide" Target="slides/slide72.xml"/><Relationship Id="rId78" Type="http://schemas.openxmlformats.org/officeDocument/2006/relationships/slide" Target="slides/slide73.xml"/><Relationship Id="rId79" Type="http://schemas.openxmlformats.org/officeDocument/2006/relationships/slide" Target="slides/slide74.xml"/><Relationship Id="rId80" Type="http://schemas.openxmlformats.org/officeDocument/2006/relationships/slide" Target="slides/slide75.xml"/><Relationship Id="rId81" Type="http://schemas.openxmlformats.org/officeDocument/2006/relationships/slide" Target="slides/slide76.xml"/><Relationship Id="rId82" Type="http://schemas.openxmlformats.org/officeDocument/2006/relationships/slide" Target="slides/slide77.xml"/><Relationship Id="rId83" Type="http://schemas.openxmlformats.org/officeDocument/2006/relationships/slide" Target="slides/slide78.xml"/><Relationship Id="rId84" Type="http://schemas.openxmlformats.org/officeDocument/2006/relationships/slide" Target="slides/slide79.xml"/><Relationship Id="rId85" Type="http://schemas.openxmlformats.org/officeDocument/2006/relationships/slide" Target="slides/slide80.xml"/><Relationship Id="rId86" Type="http://schemas.openxmlformats.org/officeDocument/2006/relationships/slide" Target="slides/slide81.xml"/><Relationship Id="rId87" Type="http://schemas.openxmlformats.org/officeDocument/2006/relationships/slide" Target="slides/slide82.xml"/><Relationship Id="rId88" Type="http://schemas.openxmlformats.org/officeDocument/2006/relationships/slide" Target="slides/slide83.xml"/><Relationship Id="rId89" Type="http://schemas.openxmlformats.org/officeDocument/2006/relationships/slide" Target="slides/slide84.xml"/><Relationship Id="rId90" Type="http://schemas.openxmlformats.org/officeDocument/2006/relationships/slide" Target="slides/slide85.xml"/><Relationship Id="rId91" Type="http://schemas.openxmlformats.org/officeDocument/2006/relationships/slide" Target="slides/slide86.xml"/><Relationship Id="rId92" Type="http://schemas.openxmlformats.org/officeDocument/2006/relationships/slide" Target="slides/slide87.xml"/><Relationship Id="rId93" Type="http://schemas.openxmlformats.org/officeDocument/2006/relationships/slide" Target="slides/slide88.xml"/><Relationship Id="rId94" Type="http://schemas.openxmlformats.org/officeDocument/2006/relationships/slide" Target="slides/slide89.xml"/><Relationship Id="rId95" Type="http://schemas.openxmlformats.org/officeDocument/2006/relationships/slide" Target="slides/slide90.xml"/><Relationship Id="rId96" Type="http://schemas.openxmlformats.org/officeDocument/2006/relationships/slide" Target="slides/slide91.xml"/><Relationship Id="rId97" Type="http://schemas.openxmlformats.org/officeDocument/2006/relationships/slide" Target="slides/slide92.xml"/><Relationship Id="rId98" Type="http://schemas.openxmlformats.org/officeDocument/2006/relationships/slide" Target="slides/slide93.xml"/><Relationship Id="rId99" Type="http://schemas.openxmlformats.org/officeDocument/2006/relationships/slide" Target="slides/slide94.xml"/><Relationship Id="rId100" Type="http://schemas.openxmlformats.org/officeDocument/2006/relationships/slide" Target="slides/slide95.xml"/><Relationship Id="rId101" Type="http://schemas.openxmlformats.org/officeDocument/2006/relationships/slide" Target="slides/slide96.xml"/><Relationship Id="rId102" Type="http://schemas.openxmlformats.org/officeDocument/2006/relationships/slide" Target="slides/slide97.xml"/><Relationship Id="rId103" Type="http://schemas.openxmlformats.org/officeDocument/2006/relationships/slide" Target="slides/slide98.xml"/><Relationship Id="rId104" Type="http://schemas.openxmlformats.org/officeDocument/2006/relationships/slide" Target="slides/slide99.xml"/><Relationship Id="rId105" Type="http://schemas.openxmlformats.org/officeDocument/2006/relationships/slide" Target="slides/slide100.xml"/><Relationship Id="rId106" Type="http://schemas.openxmlformats.org/officeDocument/2006/relationships/slide" Target="slides/slide101.xml"/><Relationship Id="rId107" Type="http://schemas.openxmlformats.org/officeDocument/2006/relationships/slide" Target="slides/slide102.xml"/><Relationship Id="rId108" Type="http://schemas.openxmlformats.org/officeDocument/2006/relationships/slide" Target="slides/slide103.xml"/><Relationship Id="rId109" Type="http://schemas.openxmlformats.org/officeDocument/2006/relationships/slide" Target="slides/slide104.xml"/><Relationship Id="rId110" Type="http://schemas.openxmlformats.org/officeDocument/2006/relationships/slide" Target="slides/slide105.xml"/><Relationship Id="rId111" Type="http://schemas.openxmlformats.org/officeDocument/2006/relationships/slide" Target="slides/slide106.xml"/><Relationship Id="rId112" Type="http://schemas.openxmlformats.org/officeDocument/2006/relationships/slide" Target="slides/slide107.xml"/><Relationship Id="rId113" Type="http://schemas.openxmlformats.org/officeDocument/2006/relationships/slide" Target="slides/slide108.xml"/><Relationship Id="rId114" Type="http://schemas.openxmlformats.org/officeDocument/2006/relationships/slide" Target="slides/slide109.xml"/><Relationship Id="rId115" Type="http://schemas.openxmlformats.org/officeDocument/2006/relationships/slide" Target="slides/slide110.xml"/><Relationship Id="rId116" Type="http://schemas.openxmlformats.org/officeDocument/2006/relationships/slide" Target="slides/slide111.xml"/><Relationship Id="rId117" Type="http://schemas.openxmlformats.org/officeDocument/2006/relationships/slide" Target="slides/slide112.xml"/><Relationship Id="rId118" Type="http://schemas.openxmlformats.org/officeDocument/2006/relationships/slide" Target="slides/slide113.xml"/><Relationship Id="rId119" Type="http://schemas.openxmlformats.org/officeDocument/2006/relationships/slide" Target="slides/slide114.xml"/><Relationship Id="rId120" Type="http://schemas.openxmlformats.org/officeDocument/2006/relationships/slide" Target="slides/slide115.xml"/><Relationship Id="rId121" Type="http://schemas.openxmlformats.org/officeDocument/2006/relationships/slide" Target="slides/slide116.xml"/><Relationship Id="rId122" Type="http://schemas.openxmlformats.org/officeDocument/2006/relationships/slide" Target="slides/slide117.xml"/><Relationship Id="rId123" Type="http://schemas.openxmlformats.org/officeDocument/2006/relationships/slide" Target="slides/slide118.xml"/><Relationship Id="rId124" Type="http://schemas.openxmlformats.org/officeDocument/2006/relationships/slide" Target="slides/slide119.xml"/><Relationship Id="rId125" Type="http://schemas.openxmlformats.org/officeDocument/2006/relationships/slide" Target="slides/slide120.xml"/><Relationship Id="rId126" Type="http://schemas.openxmlformats.org/officeDocument/2006/relationships/slide" Target="slides/slide121.xml"/><Relationship Id="rId127" Type="http://schemas.openxmlformats.org/officeDocument/2006/relationships/slide" Target="slides/slide122.xml"/><Relationship Id="rId128" Type="http://schemas.openxmlformats.org/officeDocument/2006/relationships/slide" Target="slides/slide123.xml"/><Relationship Id="rId129" Type="http://schemas.openxmlformats.org/officeDocument/2006/relationships/slide" Target="slides/slide124.xml"/><Relationship Id="rId130" Type="http://schemas.openxmlformats.org/officeDocument/2006/relationships/slide" Target="slides/slide125.xml"/><Relationship Id="rId131" Type="http://schemas.openxmlformats.org/officeDocument/2006/relationships/slide" Target="slides/slide126.xml"/><Relationship Id="rId132" Type="http://schemas.openxmlformats.org/officeDocument/2006/relationships/slide" Target="slides/slide127.xml"/><Relationship Id="rId133" Type="http://schemas.openxmlformats.org/officeDocument/2006/relationships/slide" Target="slides/slide128.xml"/><Relationship Id="rId134" Type="http://schemas.openxmlformats.org/officeDocument/2006/relationships/slide" Target="slides/slide129.xml"/><Relationship Id="rId135" Type="http://schemas.openxmlformats.org/officeDocument/2006/relationships/slide" Target="slides/slide130.xml"/><Relationship Id="rId136" Type="http://schemas.openxmlformats.org/officeDocument/2006/relationships/slide" Target="slides/slide131.xml"/><Relationship Id="rId137" Type="http://schemas.openxmlformats.org/officeDocument/2006/relationships/slide" Target="slides/slide132.xml"/><Relationship Id="rId138" Type="http://schemas.openxmlformats.org/officeDocument/2006/relationships/slide" Target="slides/slide133.xml"/><Relationship Id="rId139" Type="http://schemas.openxmlformats.org/officeDocument/2006/relationships/slide" Target="slides/slide134.xml"/><Relationship Id="rId140" Type="http://schemas.openxmlformats.org/officeDocument/2006/relationships/slide" Target="slides/slide135.xml"/><Relationship Id="rId141" Type="http://schemas.openxmlformats.org/officeDocument/2006/relationships/slide" Target="slides/slide136.xml"/><Relationship Id="rId142" Type="http://schemas.openxmlformats.org/officeDocument/2006/relationships/slide" Target="slides/slide137.xml"/><Relationship Id="rId143" Type="http://schemas.openxmlformats.org/officeDocument/2006/relationships/slide" Target="slides/slide138.xml"/><Relationship Id="rId144" Type="http://schemas.openxmlformats.org/officeDocument/2006/relationships/slide" Target="slides/slide139.xml"/><Relationship Id="rId145" Type="http://schemas.openxmlformats.org/officeDocument/2006/relationships/slide" Target="slides/slide140.xml"/><Relationship Id="rId146" Type="http://schemas.openxmlformats.org/officeDocument/2006/relationships/slide" Target="slides/slide141.xml"/><Relationship Id="rId147" Type="http://schemas.openxmlformats.org/officeDocument/2006/relationships/slide" Target="slides/slide142.xml"/><Relationship Id="rId148" Type="http://schemas.openxmlformats.org/officeDocument/2006/relationships/slide" Target="slides/slide143.xml"/><Relationship Id="rId149" Type="http://schemas.openxmlformats.org/officeDocument/2006/relationships/slide" Target="slides/slide144.xml"/><Relationship Id="rId150" Type="http://schemas.openxmlformats.org/officeDocument/2006/relationships/slide" Target="slides/slide145.xml"/><Relationship Id="rId151" Type="http://schemas.openxmlformats.org/officeDocument/2006/relationships/slide" Target="slides/slide146.xml"/><Relationship Id="rId152" Type="http://schemas.openxmlformats.org/officeDocument/2006/relationships/slide" Target="slides/slide147.xml"/><Relationship Id="rId153" Type="http://schemas.openxmlformats.org/officeDocument/2006/relationships/slide" Target="slides/slide148.xml"/><Relationship Id="rId154" Type="http://schemas.openxmlformats.org/officeDocument/2006/relationships/slide" Target="slides/slide149.xml"/><Relationship Id="rId155" Type="http://schemas.openxmlformats.org/officeDocument/2006/relationships/slide" Target="slides/slide150.xml"/><Relationship Id="rId156" Type="http://schemas.openxmlformats.org/officeDocument/2006/relationships/slide" Target="slides/slide151.xml"/><Relationship Id="rId157" Type="http://schemas.openxmlformats.org/officeDocument/2006/relationships/slide" Target="slides/slide152.xml"/><Relationship Id="rId158" Type="http://schemas.openxmlformats.org/officeDocument/2006/relationships/slide" Target="slides/slide153.xml"/><Relationship Id="rId159" Type="http://schemas.openxmlformats.org/officeDocument/2006/relationships/slide" Target="slides/slide154.xml"/><Relationship Id="rId160" Type="http://schemas.openxmlformats.org/officeDocument/2006/relationships/slide" Target="slides/slide155.xml"/><Relationship Id="rId161" Type="http://schemas.openxmlformats.org/officeDocument/2006/relationships/slide" Target="slides/slide156.xml"/><Relationship Id="rId162" Type="http://schemas.openxmlformats.org/officeDocument/2006/relationships/slide" Target="slides/slide157.xml"/><Relationship Id="rId163" Type="http://schemas.openxmlformats.org/officeDocument/2006/relationships/slide" Target="slides/slide158.xml"/><Relationship Id="rId164" Type="http://schemas.openxmlformats.org/officeDocument/2006/relationships/slide" Target="slides/slide159.xml"/><Relationship Id="rId165" Type="http://schemas.openxmlformats.org/officeDocument/2006/relationships/slide" Target="slides/slide160.xml"/><Relationship Id="rId166" Type="http://schemas.openxmlformats.org/officeDocument/2006/relationships/slide" Target="slides/slide161.xml"/><Relationship Id="rId167" Type="http://schemas.openxmlformats.org/officeDocument/2006/relationships/slide" Target="slides/slide162.xml"/><Relationship Id="rId168" Type="http://schemas.openxmlformats.org/officeDocument/2006/relationships/slide" Target="slides/slide163.xml"/><Relationship Id="rId169" Type="http://schemas.openxmlformats.org/officeDocument/2006/relationships/slide" Target="slides/slide164.xml"/><Relationship Id="rId170" Type="http://schemas.openxmlformats.org/officeDocument/2006/relationships/slide" Target="slides/slide165.xml"/><Relationship Id="rId171" Type="http://schemas.openxmlformats.org/officeDocument/2006/relationships/slide" Target="slides/slide166.xml"/><Relationship Id="rId172" Type="http://schemas.openxmlformats.org/officeDocument/2006/relationships/slide" Target="slides/slide167.xml"/><Relationship Id="rId173" Type="http://schemas.openxmlformats.org/officeDocument/2006/relationships/slide" Target="slides/slide168.xml"/><Relationship Id="rId174" Type="http://schemas.openxmlformats.org/officeDocument/2006/relationships/slide" Target="slides/slide169.xml"/><Relationship Id="rId175" Type="http://schemas.openxmlformats.org/officeDocument/2006/relationships/slide" Target="slides/slide170.xml"/><Relationship Id="rId176" Type="http://schemas.openxmlformats.org/officeDocument/2006/relationships/slide" Target="slides/slide171.xml"/><Relationship Id="rId177" Type="http://schemas.openxmlformats.org/officeDocument/2006/relationships/slide" Target="slides/slide172.xml"/><Relationship Id="rId178" Type="http://schemas.openxmlformats.org/officeDocument/2006/relationships/slide" Target="slides/slide173.xml"/><Relationship Id="rId179" Type="http://schemas.openxmlformats.org/officeDocument/2006/relationships/slide" Target="slides/slide174.xml"/><Relationship Id="rId180" Type="http://schemas.openxmlformats.org/officeDocument/2006/relationships/slide" Target="slides/slide175.xml"/><Relationship Id="rId181" Type="http://schemas.openxmlformats.org/officeDocument/2006/relationships/slide" Target="slides/slide176.xml"/><Relationship Id="rId182" Type="http://schemas.openxmlformats.org/officeDocument/2006/relationships/slide" Target="slides/slide177.xml"/><Relationship Id="rId183" Type="http://schemas.openxmlformats.org/officeDocument/2006/relationships/slide" Target="slides/slide178.xml"/><Relationship Id="rId184" Type="http://schemas.openxmlformats.org/officeDocument/2006/relationships/slide" Target="slides/slide179.xml"/><Relationship Id="rId185" Type="http://schemas.openxmlformats.org/officeDocument/2006/relationships/slide" Target="slides/slide180.xml"/><Relationship Id="rId186" Type="http://schemas.openxmlformats.org/officeDocument/2006/relationships/slide" Target="slides/slide181.xml"/><Relationship Id="rId187" Type="http://schemas.openxmlformats.org/officeDocument/2006/relationships/slide" Target="slides/slide182.xml"/><Relationship Id="rId188" Type="http://schemas.openxmlformats.org/officeDocument/2006/relationships/slide" Target="slides/slide183.xml"/><Relationship Id="rId189" Type="http://schemas.openxmlformats.org/officeDocument/2006/relationships/slide" Target="slides/slide184.xml"/><Relationship Id="rId190" Type="http://schemas.openxmlformats.org/officeDocument/2006/relationships/slide" Target="slides/slide185.xml"/><Relationship Id="rId191" Type="http://schemas.openxmlformats.org/officeDocument/2006/relationships/slide" Target="slides/slide186.xml"/><Relationship Id="rId192" Type="http://schemas.openxmlformats.org/officeDocument/2006/relationships/slide" Target="slides/slide187.xml"/><Relationship Id="rId193" Type="http://schemas.openxmlformats.org/officeDocument/2006/relationships/slide" Target="slides/slide188.xml"/><Relationship Id="rId194" Type="http://schemas.openxmlformats.org/officeDocument/2006/relationships/slide" Target="slides/slide189.xml"/><Relationship Id="rId195" Type="http://schemas.openxmlformats.org/officeDocument/2006/relationships/slide" Target="slides/slide190.xml"/><Relationship Id="rId196" Type="http://schemas.openxmlformats.org/officeDocument/2006/relationships/slide" Target="slides/slide191.xml"/><Relationship Id="rId197" Type="http://schemas.openxmlformats.org/officeDocument/2006/relationships/slide" Target="slides/slide192.xml"/><Relationship Id="rId198" Type="http://schemas.openxmlformats.org/officeDocument/2006/relationships/slide" Target="slides/slide193.xml"/><Relationship Id="rId199" Type="http://schemas.openxmlformats.org/officeDocument/2006/relationships/slide" Target="slides/slide194.xml"/><Relationship Id="rId200" Type="http://schemas.openxmlformats.org/officeDocument/2006/relationships/slide" Target="slides/slide195.xml"/><Relationship Id="rId201" Type="http://schemas.openxmlformats.org/officeDocument/2006/relationships/slide" Target="slides/slide196.xml"/><Relationship Id="rId202" Type="http://schemas.openxmlformats.org/officeDocument/2006/relationships/slide" Target="slides/slide197.xml"/><Relationship Id="rId203" Type="http://schemas.openxmlformats.org/officeDocument/2006/relationships/slide" Target="slides/slide198.xml"/><Relationship Id="rId204" Type="http://schemas.openxmlformats.org/officeDocument/2006/relationships/slide" Target="slides/slide199.xml"/><Relationship Id="rId205" Type="http://schemas.openxmlformats.org/officeDocument/2006/relationships/slide" Target="slides/slide200.xml"/><Relationship Id="rId206" Type="http://schemas.openxmlformats.org/officeDocument/2006/relationships/slide" Target="slides/slide201.xml"/><Relationship Id="rId207" Type="http://schemas.openxmlformats.org/officeDocument/2006/relationships/slide" Target="slides/slide202.xml"/><Relationship Id="rId208" Type="http://schemas.openxmlformats.org/officeDocument/2006/relationships/slide" Target="slides/slide203.xml"/><Relationship Id="rId209" Type="http://schemas.openxmlformats.org/officeDocument/2006/relationships/slide" Target="slides/slide204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45757" y="1072832"/>
            <a:ext cx="3918585" cy="72675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691515" y="1938020"/>
            <a:ext cx="3227070" cy="8651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3050668" y="3265512"/>
            <a:ext cx="43180" cy="30480"/>
          </a:xfrm>
          <a:custGeom>
            <a:avLst/>
            <a:gdLst/>
            <a:ahLst/>
            <a:cxnLst/>
            <a:rect l="l" t="t" r="r" b="b"/>
            <a:pathLst>
              <a:path w="43180" h="30479">
                <a:moveTo>
                  <a:pt x="0" y="30366"/>
                </a:moveTo>
                <a:lnTo>
                  <a:pt x="43019" y="30366"/>
                </a:lnTo>
                <a:lnTo>
                  <a:pt x="43019" y="0"/>
                </a:lnTo>
                <a:lnTo>
                  <a:pt x="0" y="0"/>
                </a:lnTo>
                <a:lnTo>
                  <a:pt x="0" y="30366"/>
                </a:lnTo>
                <a:close/>
              </a:path>
            </a:pathLst>
          </a:custGeom>
          <a:ln w="5060">
            <a:solidFill>
              <a:srgbClr val="ADADE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2971051" y="3261550"/>
            <a:ext cx="25400" cy="38100"/>
          </a:xfrm>
          <a:custGeom>
            <a:avLst/>
            <a:gdLst/>
            <a:ahLst/>
            <a:cxnLst/>
            <a:rect l="l" t="t" r="r" b="b"/>
            <a:pathLst>
              <a:path w="25400" h="38100">
                <a:moveTo>
                  <a:pt x="25400" y="0"/>
                </a:moveTo>
                <a:lnTo>
                  <a:pt x="0" y="19050"/>
                </a:lnTo>
                <a:lnTo>
                  <a:pt x="25400" y="38100"/>
                </a:lnTo>
                <a:lnTo>
                  <a:pt x="25400" y="0"/>
                </a:lnTo>
                <a:close/>
              </a:path>
            </a:pathLst>
          </a:custGeom>
          <a:solidFill>
            <a:srgbClr val="D6D6E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3148853" y="3261550"/>
            <a:ext cx="25400" cy="38100"/>
          </a:xfrm>
          <a:custGeom>
            <a:avLst/>
            <a:gdLst/>
            <a:ahLst/>
            <a:cxnLst/>
            <a:rect l="l" t="t" r="r" b="b"/>
            <a:pathLst>
              <a:path w="25400" h="38100">
                <a:moveTo>
                  <a:pt x="0" y="0"/>
                </a:moveTo>
                <a:lnTo>
                  <a:pt x="0" y="38100"/>
                </a:lnTo>
                <a:lnTo>
                  <a:pt x="25400" y="19050"/>
                </a:lnTo>
                <a:lnTo>
                  <a:pt x="0" y="0"/>
                </a:lnTo>
                <a:close/>
              </a:path>
            </a:pathLst>
          </a:custGeom>
          <a:solidFill>
            <a:srgbClr val="D6D6E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3308882" y="3255199"/>
            <a:ext cx="64135" cy="50800"/>
          </a:xfrm>
          <a:custGeom>
            <a:avLst/>
            <a:gdLst/>
            <a:ahLst/>
            <a:cxnLst/>
            <a:rect l="l" t="t" r="r" b="b"/>
            <a:pathLst>
              <a:path w="64135" h="50800">
                <a:moveTo>
                  <a:pt x="0" y="50800"/>
                </a:moveTo>
                <a:lnTo>
                  <a:pt x="43019" y="50800"/>
                </a:lnTo>
                <a:lnTo>
                  <a:pt x="43019" y="20434"/>
                </a:lnTo>
                <a:lnTo>
                  <a:pt x="0" y="20434"/>
                </a:lnTo>
                <a:lnTo>
                  <a:pt x="0" y="50800"/>
                </a:lnTo>
                <a:close/>
              </a:path>
              <a:path w="64135" h="50800">
                <a:moveTo>
                  <a:pt x="10491" y="20320"/>
                </a:moveTo>
                <a:lnTo>
                  <a:pt x="10491" y="10160"/>
                </a:lnTo>
                <a:lnTo>
                  <a:pt x="53672" y="10160"/>
                </a:lnTo>
                <a:lnTo>
                  <a:pt x="53672" y="40640"/>
                </a:lnTo>
                <a:lnTo>
                  <a:pt x="43512" y="40640"/>
                </a:lnTo>
              </a:path>
              <a:path w="64135" h="50800">
                <a:moveTo>
                  <a:pt x="20652" y="10160"/>
                </a:moveTo>
                <a:lnTo>
                  <a:pt x="20652" y="0"/>
                </a:lnTo>
                <a:lnTo>
                  <a:pt x="63832" y="0"/>
                </a:lnTo>
                <a:lnTo>
                  <a:pt x="63832" y="30480"/>
                </a:lnTo>
                <a:lnTo>
                  <a:pt x="53672" y="30480"/>
                </a:lnTo>
              </a:path>
            </a:pathLst>
          </a:custGeom>
          <a:ln w="5060">
            <a:solidFill>
              <a:srgbClr val="ADADE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3245713" y="3261550"/>
            <a:ext cx="203200" cy="38100"/>
          </a:xfrm>
          <a:custGeom>
            <a:avLst/>
            <a:gdLst/>
            <a:ahLst/>
            <a:cxnLst/>
            <a:rect l="l" t="t" r="r" b="b"/>
            <a:pathLst>
              <a:path w="203200" h="38100">
                <a:moveTo>
                  <a:pt x="25400" y="0"/>
                </a:moveTo>
                <a:lnTo>
                  <a:pt x="0" y="19050"/>
                </a:lnTo>
                <a:lnTo>
                  <a:pt x="25400" y="38100"/>
                </a:lnTo>
                <a:lnTo>
                  <a:pt x="25400" y="0"/>
                </a:lnTo>
                <a:close/>
              </a:path>
              <a:path w="203200" h="38100">
                <a:moveTo>
                  <a:pt x="177802" y="0"/>
                </a:moveTo>
                <a:lnTo>
                  <a:pt x="177802" y="38100"/>
                </a:lnTo>
                <a:lnTo>
                  <a:pt x="203202" y="19050"/>
                </a:lnTo>
                <a:lnTo>
                  <a:pt x="177802" y="0"/>
                </a:lnTo>
                <a:close/>
              </a:path>
            </a:pathLst>
          </a:custGeom>
          <a:solidFill>
            <a:srgbClr val="D6D6E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3609277" y="3267900"/>
            <a:ext cx="38100" cy="0"/>
          </a:xfrm>
          <a:custGeom>
            <a:avLst/>
            <a:gdLst/>
            <a:ahLst/>
            <a:cxnLst/>
            <a:rect l="l" t="t" r="r" b="b"/>
            <a:pathLst>
              <a:path w="38100" h="0">
                <a:moveTo>
                  <a:pt x="0" y="0"/>
                </a:moveTo>
                <a:lnTo>
                  <a:pt x="38100" y="0"/>
                </a:lnTo>
              </a:path>
            </a:pathLst>
          </a:custGeom>
          <a:ln w="7591">
            <a:solidFill>
              <a:srgbClr val="ADADE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3520376" y="3261550"/>
            <a:ext cx="203200" cy="38100"/>
          </a:xfrm>
          <a:custGeom>
            <a:avLst/>
            <a:gdLst/>
            <a:ahLst/>
            <a:cxnLst/>
            <a:rect l="l" t="t" r="r" b="b"/>
            <a:pathLst>
              <a:path w="203200" h="38100">
                <a:moveTo>
                  <a:pt x="25400" y="0"/>
                </a:moveTo>
                <a:lnTo>
                  <a:pt x="0" y="19050"/>
                </a:lnTo>
                <a:lnTo>
                  <a:pt x="25400" y="38100"/>
                </a:lnTo>
                <a:lnTo>
                  <a:pt x="25400" y="0"/>
                </a:lnTo>
                <a:close/>
              </a:path>
              <a:path w="203200" h="38100">
                <a:moveTo>
                  <a:pt x="177802" y="0"/>
                </a:moveTo>
                <a:lnTo>
                  <a:pt x="177802" y="38100"/>
                </a:lnTo>
                <a:lnTo>
                  <a:pt x="203202" y="19050"/>
                </a:lnTo>
                <a:lnTo>
                  <a:pt x="177802" y="0"/>
                </a:lnTo>
                <a:close/>
              </a:path>
            </a:pathLst>
          </a:custGeom>
          <a:solidFill>
            <a:srgbClr val="D6D6E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bg object 23"/>
          <p:cNvSpPr/>
          <p:nvPr/>
        </p:nvSpPr>
        <p:spPr>
          <a:xfrm>
            <a:off x="3596577" y="3255200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38100" y="0"/>
                </a:lnTo>
              </a:path>
              <a:path w="50800" h="50800">
                <a:moveTo>
                  <a:pt x="12700" y="25400"/>
                </a:moveTo>
                <a:lnTo>
                  <a:pt x="50800" y="25400"/>
                </a:lnTo>
              </a:path>
              <a:path w="50800" h="50800">
                <a:moveTo>
                  <a:pt x="0" y="38100"/>
                </a:moveTo>
                <a:lnTo>
                  <a:pt x="38100" y="38100"/>
                </a:lnTo>
              </a:path>
              <a:path w="50800" h="50800">
                <a:moveTo>
                  <a:pt x="12700" y="50800"/>
                </a:moveTo>
                <a:lnTo>
                  <a:pt x="50800" y="50800"/>
                </a:lnTo>
              </a:path>
            </a:pathLst>
          </a:custGeom>
          <a:ln w="7591">
            <a:solidFill>
              <a:srgbClr val="D6D6E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bg object 24"/>
          <p:cNvSpPr/>
          <p:nvPr/>
        </p:nvSpPr>
        <p:spPr>
          <a:xfrm>
            <a:off x="3871227" y="3255200"/>
            <a:ext cx="50800" cy="25400"/>
          </a:xfrm>
          <a:custGeom>
            <a:avLst/>
            <a:gdLst/>
            <a:ahLst/>
            <a:cxnLst/>
            <a:rect l="l" t="t" r="r" b="b"/>
            <a:pathLst>
              <a:path w="50800" h="25400">
                <a:moveTo>
                  <a:pt x="0" y="0"/>
                </a:moveTo>
                <a:lnTo>
                  <a:pt x="38100" y="0"/>
                </a:lnTo>
              </a:path>
              <a:path w="50800" h="25400">
                <a:moveTo>
                  <a:pt x="12700" y="12700"/>
                </a:moveTo>
                <a:lnTo>
                  <a:pt x="50800" y="12700"/>
                </a:lnTo>
              </a:path>
              <a:path w="50800" h="25400">
                <a:moveTo>
                  <a:pt x="12700" y="25400"/>
                </a:moveTo>
                <a:lnTo>
                  <a:pt x="50800" y="25400"/>
                </a:lnTo>
              </a:path>
            </a:pathLst>
          </a:custGeom>
          <a:ln w="7591">
            <a:solidFill>
              <a:srgbClr val="ADADE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bg object 25"/>
          <p:cNvSpPr/>
          <p:nvPr/>
        </p:nvSpPr>
        <p:spPr>
          <a:xfrm>
            <a:off x="3795026" y="3261550"/>
            <a:ext cx="203200" cy="38100"/>
          </a:xfrm>
          <a:custGeom>
            <a:avLst/>
            <a:gdLst/>
            <a:ahLst/>
            <a:cxnLst/>
            <a:rect l="l" t="t" r="r" b="b"/>
            <a:pathLst>
              <a:path w="203200" h="38100">
                <a:moveTo>
                  <a:pt x="25400" y="0"/>
                </a:moveTo>
                <a:lnTo>
                  <a:pt x="0" y="19050"/>
                </a:lnTo>
                <a:lnTo>
                  <a:pt x="25400" y="38100"/>
                </a:lnTo>
                <a:lnTo>
                  <a:pt x="25400" y="0"/>
                </a:lnTo>
                <a:close/>
              </a:path>
              <a:path w="203200" h="38100">
                <a:moveTo>
                  <a:pt x="177802" y="0"/>
                </a:moveTo>
                <a:lnTo>
                  <a:pt x="177802" y="38100"/>
                </a:lnTo>
                <a:lnTo>
                  <a:pt x="203202" y="19050"/>
                </a:lnTo>
                <a:lnTo>
                  <a:pt x="177802" y="0"/>
                </a:lnTo>
                <a:close/>
              </a:path>
            </a:pathLst>
          </a:custGeom>
          <a:solidFill>
            <a:srgbClr val="D6D6E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" name="bg object 26"/>
          <p:cNvSpPr/>
          <p:nvPr/>
        </p:nvSpPr>
        <p:spPr>
          <a:xfrm>
            <a:off x="3871227" y="3293300"/>
            <a:ext cx="50800" cy="12700"/>
          </a:xfrm>
          <a:custGeom>
            <a:avLst/>
            <a:gdLst/>
            <a:ahLst/>
            <a:cxnLst/>
            <a:rect l="l" t="t" r="r" b="b"/>
            <a:pathLst>
              <a:path w="50800" h="12700">
                <a:moveTo>
                  <a:pt x="0" y="0"/>
                </a:moveTo>
                <a:lnTo>
                  <a:pt x="38100" y="0"/>
                </a:lnTo>
              </a:path>
              <a:path w="50800" h="12700">
                <a:moveTo>
                  <a:pt x="12700" y="12699"/>
                </a:moveTo>
                <a:lnTo>
                  <a:pt x="50800" y="12699"/>
                </a:lnTo>
              </a:path>
            </a:pathLst>
          </a:custGeom>
          <a:ln w="7591">
            <a:solidFill>
              <a:srgbClr val="D6D6E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bg object 27"/>
          <p:cNvSpPr/>
          <p:nvPr/>
        </p:nvSpPr>
        <p:spPr>
          <a:xfrm>
            <a:off x="4145890" y="3255200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38100" y="0"/>
                </a:lnTo>
              </a:path>
              <a:path w="50800" h="50800">
                <a:moveTo>
                  <a:pt x="12700" y="12700"/>
                </a:moveTo>
                <a:lnTo>
                  <a:pt x="50800" y="12700"/>
                </a:lnTo>
              </a:path>
              <a:path w="50800" h="50800">
                <a:moveTo>
                  <a:pt x="12700" y="25400"/>
                </a:moveTo>
                <a:lnTo>
                  <a:pt x="50800" y="25400"/>
                </a:lnTo>
              </a:path>
              <a:path w="50800" h="50800">
                <a:moveTo>
                  <a:pt x="0" y="38100"/>
                </a:moveTo>
                <a:lnTo>
                  <a:pt x="38100" y="38100"/>
                </a:lnTo>
              </a:path>
              <a:path w="50800" h="50800">
                <a:moveTo>
                  <a:pt x="12700" y="50800"/>
                </a:moveTo>
                <a:lnTo>
                  <a:pt x="50800" y="50800"/>
                </a:lnTo>
              </a:path>
            </a:pathLst>
          </a:custGeom>
          <a:ln w="7591">
            <a:solidFill>
              <a:srgbClr val="ADADE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8" name="bg object 28"/>
          <p:cNvSpPr/>
          <p:nvPr/>
        </p:nvSpPr>
        <p:spPr>
          <a:xfrm>
            <a:off x="4451033" y="3285680"/>
            <a:ext cx="20320" cy="20320"/>
          </a:xfrm>
          <a:custGeom>
            <a:avLst/>
            <a:gdLst/>
            <a:ahLst/>
            <a:cxnLst/>
            <a:rect l="l" t="t" r="r" b="b"/>
            <a:pathLst>
              <a:path w="20320" h="20320">
                <a:moveTo>
                  <a:pt x="0" y="0"/>
                </a:moveTo>
                <a:lnTo>
                  <a:pt x="20320" y="20320"/>
                </a:lnTo>
              </a:path>
            </a:pathLst>
          </a:custGeom>
          <a:ln w="7591">
            <a:solidFill>
              <a:srgbClr val="ADADE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bg object 29"/>
          <p:cNvSpPr/>
          <p:nvPr/>
        </p:nvSpPr>
        <p:spPr>
          <a:xfrm>
            <a:off x="4423969" y="3259185"/>
            <a:ext cx="30480" cy="30480"/>
          </a:xfrm>
          <a:custGeom>
            <a:avLst/>
            <a:gdLst/>
            <a:ahLst/>
            <a:cxnLst/>
            <a:rect l="l" t="t" r="r" b="b"/>
            <a:pathLst>
              <a:path w="30479" h="30479">
                <a:moveTo>
                  <a:pt x="30366" y="15183"/>
                </a:moveTo>
                <a:lnTo>
                  <a:pt x="30366" y="6797"/>
                </a:lnTo>
                <a:lnTo>
                  <a:pt x="23568" y="0"/>
                </a:lnTo>
                <a:lnTo>
                  <a:pt x="15183" y="0"/>
                </a:lnTo>
                <a:lnTo>
                  <a:pt x="6797" y="0"/>
                </a:lnTo>
                <a:lnTo>
                  <a:pt x="0" y="6797"/>
                </a:lnTo>
                <a:lnTo>
                  <a:pt x="0" y="15183"/>
                </a:lnTo>
                <a:lnTo>
                  <a:pt x="0" y="23568"/>
                </a:lnTo>
                <a:lnTo>
                  <a:pt x="6797" y="30366"/>
                </a:lnTo>
                <a:lnTo>
                  <a:pt x="15183" y="30366"/>
                </a:lnTo>
                <a:lnTo>
                  <a:pt x="23568" y="30366"/>
                </a:lnTo>
                <a:lnTo>
                  <a:pt x="30366" y="23568"/>
                </a:lnTo>
                <a:lnTo>
                  <a:pt x="30366" y="15183"/>
                </a:lnTo>
                <a:close/>
              </a:path>
            </a:pathLst>
          </a:custGeom>
          <a:ln w="5060">
            <a:solidFill>
              <a:srgbClr val="ADADE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0" name="bg object 30"/>
          <p:cNvSpPr/>
          <p:nvPr/>
        </p:nvSpPr>
        <p:spPr>
          <a:xfrm>
            <a:off x="4329112" y="3255199"/>
            <a:ext cx="233679" cy="50800"/>
          </a:xfrm>
          <a:custGeom>
            <a:avLst/>
            <a:gdLst/>
            <a:ahLst/>
            <a:cxnLst/>
            <a:rect l="l" t="t" r="r" b="b"/>
            <a:pathLst>
              <a:path w="233679" h="50800">
                <a:moveTo>
                  <a:pt x="40640" y="50800"/>
                </a:moveTo>
                <a:lnTo>
                  <a:pt x="50400" y="48796"/>
                </a:lnTo>
                <a:lnTo>
                  <a:pt x="58488" y="43339"/>
                </a:lnTo>
                <a:lnTo>
                  <a:pt x="64002" y="35262"/>
                </a:lnTo>
                <a:lnTo>
                  <a:pt x="66040" y="25400"/>
                </a:lnTo>
                <a:lnTo>
                  <a:pt x="64036" y="15537"/>
                </a:lnTo>
                <a:lnTo>
                  <a:pt x="58579" y="7461"/>
                </a:lnTo>
                <a:lnTo>
                  <a:pt x="50502" y="2004"/>
                </a:lnTo>
                <a:lnTo>
                  <a:pt x="40640" y="0"/>
                </a:lnTo>
                <a:lnTo>
                  <a:pt x="30778" y="2004"/>
                </a:lnTo>
                <a:lnTo>
                  <a:pt x="22701" y="7461"/>
                </a:lnTo>
                <a:lnTo>
                  <a:pt x="17244" y="15537"/>
                </a:lnTo>
                <a:lnTo>
                  <a:pt x="15240" y="25400"/>
                </a:lnTo>
              </a:path>
              <a:path w="233679" h="50800">
                <a:moveTo>
                  <a:pt x="30480" y="17780"/>
                </a:moveTo>
                <a:lnTo>
                  <a:pt x="15240" y="30480"/>
                </a:lnTo>
                <a:lnTo>
                  <a:pt x="0" y="17780"/>
                </a:lnTo>
              </a:path>
              <a:path w="233679" h="50800">
                <a:moveTo>
                  <a:pt x="193042" y="50800"/>
                </a:moveTo>
                <a:lnTo>
                  <a:pt x="183179" y="48796"/>
                </a:lnTo>
                <a:lnTo>
                  <a:pt x="175103" y="43339"/>
                </a:lnTo>
                <a:lnTo>
                  <a:pt x="169646" y="35262"/>
                </a:lnTo>
                <a:lnTo>
                  <a:pt x="167642" y="25400"/>
                </a:lnTo>
                <a:lnTo>
                  <a:pt x="169646" y="15537"/>
                </a:lnTo>
                <a:lnTo>
                  <a:pt x="175103" y="7461"/>
                </a:lnTo>
                <a:lnTo>
                  <a:pt x="183179" y="2004"/>
                </a:lnTo>
                <a:lnTo>
                  <a:pt x="193042" y="0"/>
                </a:lnTo>
                <a:lnTo>
                  <a:pt x="202904" y="2004"/>
                </a:lnTo>
                <a:lnTo>
                  <a:pt x="210981" y="7461"/>
                </a:lnTo>
                <a:lnTo>
                  <a:pt x="216438" y="15537"/>
                </a:lnTo>
                <a:lnTo>
                  <a:pt x="218442" y="25400"/>
                </a:lnTo>
              </a:path>
              <a:path w="233679" h="50800">
                <a:moveTo>
                  <a:pt x="233682" y="17780"/>
                </a:moveTo>
                <a:lnTo>
                  <a:pt x="218442" y="30480"/>
                </a:lnTo>
                <a:lnTo>
                  <a:pt x="203202" y="17780"/>
                </a:lnTo>
              </a:path>
            </a:pathLst>
          </a:custGeom>
          <a:ln w="5060">
            <a:solidFill>
              <a:srgbClr val="ADADE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bg object 31"/>
          <p:cNvSpPr/>
          <p:nvPr/>
        </p:nvSpPr>
        <p:spPr>
          <a:xfrm>
            <a:off x="0" y="0"/>
            <a:ext cx="2304415" cy="195580"/>
          </a:xfrm>
          <a:custGeom>
            <a:avLst/>
            <a:gdLst/>
            <a:ahLst/>
            <a:cxnLst/>
            <a:rect l="l" t="t" r="r" b="b"/>
            <a:pathLst>
              <a:path w="2304415" h="195580">
                <a:moveTo>
                  <a:pt x="2303995" y="0"/>
                </a:moveTo>
                <a:lnTo>
                  <a:pt x="0" y="0"/>
                </a:lnTo>
                <a:lnTo>
                  <a:pt x="0" y="195402"/>
                </a:lnTo>
                <a:lnTo>
                  <a:pt x="2303995" y="19540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230505" y="795972"/>
            <a:ext cx="2005393" cy="22840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2374201" y="795972"/>
            <a:ext cx="2005393" cy="22840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3050668" y="3265512"/>
            <a:ext cx="43180" cy="30480"/>
          </a:xfrm>
          <a:custGeom>
            <a:avLst/>
            <a:gdLst/>
            <a:ahLst/>
            <a:cxnLst/>
            <a:rect l="l" t="t" r="r" b="b"/>
            <a:pathLst>
              <a:path w="43180" h="30479">
                <a:moveTo>
                  <a:pt x="0" y="30366"/>
                </a:moveTo>
                <a:lnTo>
                  <a:pt x="43019" y="30366"/>
                </a:lnTo>
                <a:lnTo>
                  <a:pt x="43019" y="0"/>
                </a:lnTo>
                <a:lnTo>
                  <a:pt x="0" y="0"/>
                </a:lnTo>
                <a:lnTo>
                  <a:pt x="0" y="30366"/>
                </a:lnTo>
                <a:close/>
              </a:path>
            </a:pathLst>
          </a:custGeom>
          <a:ln w="5060">
            <a:solidFill>
              <a:srgbClr val="ADADE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2971051" y="3261550"/>
            <a:ext cx="25400" cy="38100"/>
          </a:xfrm>
          <a:custGeom>
            <a:avLst/>
            <a:gdLst/>
            <a:ahLst/>
            <a:cxnLst/>
            <a:rect l="l" t="t" r="r" b="b"/>
            <a:pathLst>
              <a:path w="25400" h="38100">
                <a:moveTo>
                  <a:pt x="25400" y="0"/>
                </a:moveTo>
                <a:lnTo>
                  <a:pt x="0" y="19050"/>
                </a:lnTo>
                <a:lnTo>
                  <a:pt x="25400" y="38100"/>
                </a:lnTo>
                <a:lnTo>
                  <a:pt x="25400" y="0"/>
                </a:lnTo>
                <a:close/>
              </a:path>
            </a:pathLst>
          </a:custGeom>
          <a:solidFill>
            <a:srgbClr val="D6D6E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3148853" y="3261550"/>
            <a:ext cx="25400" cy="38100"/>
          </a:xfrm>
          <a:custGeom>
            <a:avLst/>
            <a:gdLst/>
            <a:ahLst/>
            <a:cxnLst/>
            <a:rect l="l" t="t" r="r" b="b"/>
            <a:pathLst>
              <a:path w="25400" h="38100">
                <a:moveTo>
                  <a:pt x="0" y="0"/>
                </a:moveTo>
                <a:lnTo>
                  <a:pt x="0" y="38100"/>
                </a:lnTo>
                <a:lnTo>
                  <a:pt x="25400" y="19050"/>
                </a:lnTo>
                <a:lnTo>
                  <a:pt x="0" y="0"/>
                </a:lnTo>
                <a:close/>
              </a:path>
            </a:pathLst>
          </a:custGeom>
          <a:solidFill>
            <a:srgbClr val="D6D6E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3308882" y="3255199"/>
            <a:ext cx="64135" cy="50800"/>
          </a:xfrm>
          <a:custGeom>
            <a:avLst/>
            <a:gdLst/>
            <a:ahLst/>
            <a:cxnLst/>
            <a:rect l="l" t="t" r="r" b="b"/>
            <a:pathLst>
              <a:path w="64135" h="50800">
                <a:moveTo>
                  <a:pt x="0" y="50800"/>
                </a:moveTo>
                <a:lnTo>
                  <a:pt x="43019" y="50800"/>
                </a:lnTo>
                <a:lnTo>
                  <a:pt x="43019" y="20434"/>
                </a:lnTo>
                <a:lnTo>
                  <a:pt x="0" y="20434"/>
                </a:lnTo>
                <a:lnTo>
                  <a:pt x="0" y="50800"/>
                </a:lnTo>
                <a:close/>
              </a:path>
              <a:path w="64135" h="50800">
                <a:moveTo>
                  <a:pt x="10491" y="20320"/>
                </a:moveTo>
                <a:lnTo>
                  <a:pt x="10491" y="10160"/>
                </a:lnTo>
                <a:lnTo>
                  <a:pt x="53672" y="10160"/>
                </a:lnTo>
                <a:lnTo>
                  <a:pt x="53672" y="40640"/>
                </a:lnTo>
                <a:lnTo>
                  <a:pt x="43512" y="40640"/>
                </a:lnTo>
              </a:path>
              <a:path w="64135" h="50800">
                <a:moveTo>
                  <a:pt x="20652" y="10160"/>
                </a:moveTo>
                <a:lnTo>
                  <a:pt x="20652" y="0"/>
                </a:lnTo>
                <a:lnTo>
                  <a:pt x="63832" y="0"/>
                </a:lnTo>
                <a:lnTo>
                  <a:pt x="63832" y="30480"/>
                </a:lnTo>
                <a:lnTo>
                  <a:pt x="53672" y="30480"/>
                </a:lnTo>
              </a:path>
            </a:pathLst>
          </a:custGeom>
          <a:ln w="5060">
            <a:solidFill>
              <a:srgbClr val="ADADE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3245713" y="3261550"/>
            <a:ext cx="203200" cy="38100"/>
          </a:xfrm>
          <a:custGeom>
            <a:avLst/>
            <a:gdLst/>
            <a:ahLst/>
            <a:cxnLst/>
            <a:rect l="l" t="t" r="r" b="b"/>
            <a:pathLst>
              <a:path w="203200" h="38100">
                <a:moveTo>
                  <a:pt x="25400" y="0"/>
                </a:moveTo>
                <a:lnTo>
                  <a:pt x="0" y="19050"/>
                </a:lnTo>
                <a:lnTo>
                  <a:pt x="25400" y="38100"/>
                </a:lnTo>
                <a:lnTo>
                  <a:pt x="25400" y="0"/>
                </a:lnTo>
                <a:close/>
              </a:path>
              <a:path w="203200" h="38100">
                <a:moveTo>
                  <a:pt x="177802" y="0"/>
                </a:moveTo>
                <a:lnTo>
                  <a:pt x="177802" y="38100"/>
                </a:lnTo>
                <a:lnTo>
                  <a:pt x="203202" y="19050"/>
                </a:lnTo>
                <a:lnTo>
                  <a:pt x="177802" y="0"/>
                </a:lnTo>
                <a:close/>
              </a:path>
            </a:pathLst>
          </a:custGeom>
          <a:solidFill>
            <a:srgbClr val="D6D6E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3609277" y="3267900"/>
            <a:ext cx="38100" cy="0"/>
          </a:xfrm>
          <a:custGeom>
            <a:avLst/>
            <a:gdLst/>
            <a:ahLst/>
            <a:cxnLst/>
            <a:rect l="l" t="t" r="r" b="b"/>
            <a:pathLst>
              <a:path w="38100" h="0">
                <a:moveTo>
                  <a:pt x="0" y="0"/>
                </a:moveTo>
                <a:lnTo>
                  <a:pt x="38100" y="0"/>
                </a:lnTo>
              </a:path>
            </a:pathLst>
          </a:custGeom>
          <a:ln w="7591">
            <a:solidFill>
              <a:srgbClr val="ADADE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3520376" y="3261550"/>
            <a:ext cx="203200" cy="38100"/>
          </a:xfrm>
          <a:custGeom>
            <a:avLst/>
            <a:gdLst/>
            <a:ahLst/>
            <a:cxnLst/>
            <a:rect l="l" t="t" r="r" b="b"/>
            <a:pathLst>
              <a:path w="203200" h="38100">
                <a:moveTo>
                  <a:pt x="25400" y="0"/>
                </a:moveTo>
                <a:lnTo>
                  <a:pt x="0" y="19050"/>
                </a:lnTo>
                <a:lnTo>
                  <a:pt x="25400" y="38100"/>
                </a:lnTo>
                <a:lnTo>
                  <a:pt x="25400" y="0"/>
                </a:lnTo>
                <a:close/>
              </a:path>
              <a:path w="203200" h="38100">
                <a:moveTo>
                  <a:pt x="177802" y="0"/>
                </a:moveTo>
                <a:lnTo>
                  <a:pt x="177802" y="38100"/>
                </a:lnTo>
                <a:lnTo>
                  <a:pt x="203202" y="19050"/>
                </a:lnTo>
                <a:lnTo>
                  <a:pt x="177802" y="0"/>
                </a:lnTo>
                <a:close/>
              </a:path>
            </a:pathLst>
          </a:custGeom>
          <a:solidFill>
            <a:srgbClr val="D6D6E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bg object 23"/>
          <p:cNvSpPr/>
          <p:nvPr/>
        </p:nvSpPr>
        <p:spPr>
          <a:xfrm>
            <a:off x="3596577" y="3255200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38100" y="0"/>
                </a:lnTo>
              </a:path>
              <a:path w="50800" h="50800">
                <a:moveTo>
                  <a:pt x="12700" y="25400"/>
                </a:moveTo>
                <a:lnTo>
                  <a:pt x="50800" y="25400"/>
                </a:lnTo>
              </a:path>
              <a:path w="50800" h="50800">
                <a:moveTo>
                  <a:pt x="0" y="38100"/>
                </a:moveTo>
                <a:lnTo>
                  <a:pt x="38100" y="38100"/>
                </a:lnTo>
              </a:path>
              <a:path w="50800" h="50800">
                <a:moveTo>
                  <a:pt x="12700" y="50800"/>
                </a:moveTo>
                <a:lnTo>
                  <a:pt x="50800" y="50800"/>
                </a:lnTo>
              </a:path>
            </a:pathLst>
          </a:custGeom>
          <a:ln w="7591">
            <a:solidFill>
              <a:srgbClr val="D6D6E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bg object 24"/>
          <p:cNvSpPr/>
          <p:nvPr/>
        </p:nvSpPr>
        <p:spPr>
          <a:xfrm>
            <a:off x="3871227" y="3255200"/>
            <a:ext cx="50800" cy="25400"/>
          </a:xfrm>
          <a:custGeom>
            <a:avLst/>
            <a:gdLst/>
            <a:ahLst/>
            <a:cxnLst/>
            <a:rect l="l" t="t" r="r" b="b"/>
            <a:pathLst>
              <a:path w="50800" h="25400">
                <a:moveTo>
                  <a:pt x="0" y="0"/>
                </a:moveTo>
                <a:lnTo>
                  <a:pt x="38100" y="0"/>
                </a:lnTo>
              </a:path>
              <a:path w="50800" h="25400">
                <a:moveTo>
                  <a:pt x="12700" y="12700"/>
                </a:moveTo>
                <a:lnTo>
                  <a:pt x="50800" y="12700"/>
                </a:lnTo>
              </a:path>
              <a:path w="50800" h="25400">
                <a:moveTo>
                  <a:pt x="12700" y="25400"/>
                </a:moveTo>
                <a:lnTo>
                  <a:pt x="50800" y="25400"/>
                </a:lnTo>
              </a:path>
            </a:pathLst>
          </a:custGeom>
          <a:ln w="7591">
            <a:solidFill>
              <a:srgbClr val="ADADE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bg object 25"/>
          <p:cNvSpPr/>
          <p:nvPr/>
        </p:nvSpPr>
        <p:spPr>
          <a:xfrm>
            <a:off x="3795026" y="3261550"/>
            <a:ext cx="203200" cy="38100"/>
          </a:xfrm>
          <a:custGeom>
            <a:avLst/>
            <a:gdLst/>
            <a:ahLst/>
            <a:cxnLst/>
            <a:rect l="l" t="t" r="r" b="b"/>
            <a:pathLst>
              <a:path w="203200" h="38100">
                <a:moveTo>
                  <a:pt x="25400" y="0"/>
                </a:moveTo>
                <a:lnTo>
                  <a:pt x="0" y="19050"/>
                </a:lnTo>
                <a:lnTo>
                  <a:pt x="25400" y="38100"/>
                </a:lnTo>
                <a:lnTo>
                  <a:pt x="25400" y="0"/>
                </a:lnTo>
                <a:close/>
              </a:path>
              <a:path w="203200" h="38100">
                <a:moveTo>
                  <a:pt x="177802" y="0"/>
                </a:moveTo>
                <a:lnTo>
                  <a:pt x="177802" y="38100"/>
                </a:lnTo>
                <a:lnTo>
                  <a:pt x="203202" y="19050"/>
                </a:lnTo>
                <a:lnTo>
                  <a:pt x="177802" y="0"/>
                </a:lnTo>
                <a:close/>
              </a:path>
            </a:pathLst>
          </a:custGeom>
          <a:solidFill>
            <a:srgbClr val="D6D6E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" name="bg object 26"/>
          <p:cNvSpPr/>
          <p:nvPr/>
        </p:nvSpPr>
        <p:spPr>
          <a:xfrm>
            <a:off x="3871227" y="3293300"/>
            <a:ext cx="50800" cy="12700"/>
          </a:xfrm>
          <a:custGeom>
            <a:avLst/>
            <a:gdLst/>
            <a:ahLst/>
            <a:cxnLst/>
            <a:rect l="l" t="t" r="r" b="b"/>
            <a:pathLst>
              <a:path w="50800" h="12700">
                <a:moveTo>
                  <a:pt x="0" y="0"/>
                </a:moveTo>
                <a:lnTo>
                  <a:pt x="38100" y="0"/>
                </a:lnTo>
              </a:path>
              <a:path w="50800" h="12700">
                <a:moveTo>
                  <a:pt x="12700" y="12699"/>
                </a:moveTo>
                <a:lnTo>
                  <a:pt x="50800" y="12699"/>
                </a:lnTo>
              </a:path>
            </a:pathLst>
          </a:custGeom>
          <a:ln w="7591">
            <a:solidFill>
              <a:srgbClr val="D6D6E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bg object 27"/>
          <p:cNvSpPr/>
          <p:nvPr/>
        </p:nvSpPr>
        <p:spPr>
          <a:xfrm>
            <a:off x="4145890" y="3255200"/>
            <a:ext cx="50800" cy="50800"/>
          </a:xfrm>
          <a:custGeom>
            <a:avLst/>
            <a:gdLst/>
            <a:ahLst/>
            <a:cxnLst/>
            <a:rect l="l" t="t" r="r" b="b"/>
            <a:pathLst>
              <a:path w="50800" h="50800">
                <a:moveTo>
                  <a:pt x="0" y="0"/>
                </a:moveTo>
                <a:lnTo>
                  <a:pt x="38100" y="0"/>
                </a:lnTo>
              </a:path>
              <a:path w="50800" h="50800">
                <a:moveTo>
                  <a:pt x="12700" y="12700"/>
                </a:moveTo>
                <a:lnTo>
                  <a:pt x="50800" y="12700"/>
                </a:lnTo>
              </a:path>
              <a:path w="50800" h="50800">
                <a:moveTo>
                  <a:pt x="12700" y="25400"/>
                </a:moveTo>
                <a:lnTo>
                  <a:pt x="50800" y="25400"/>
                </a:lnTo>
              </a:path>
              <a:path w="50800" h="50800">
                <a:moveTo>
                  <a:pt x="0" y="38100"/>
                </a:moveTo>
                <a:lnTo>
                  <a:pt x="38100" y="38100"/>
                </a:lnTo>
              </a:path>
              <a:path w="50800" h="50800">
                <a:moveTo>
                  <a:pt x="12700" y="50800"/>
                </a:moveTo>
                <a:lnTo>
                  <a:pt x="50800" y="50800"/>
                </a:lnTo>
              </a:path>
            </a:pathLst>
          </a:custGeom>
          <a:ln w="7591">
            <a:solidFill>
              <a:srgbClr val="ADADE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8" name="bg object 28"/>
          <p:cNvSpPr/>
          <p:nvPr/>
        </p:nvSpPr>
        <p:spPr>
          <a:xfrm>
            <a:off x="4451033" y="3285680"/>
            <a:ext cx="20320" cy="20320"/>
          </a:xfrm>
          <a:custGeom>
            <a:avLst/>
            <a:gdLst/>
            <a:ahLst/>
            <a:cxnLst/>
            <a:rect l="l" t="t" r="r" b="b"/>
            <a:pathLst>
              <a:path w="20320" h="20320">
                <a:moveTo>
                  <a:pt x="0" y="0"/>
                </a:moveTo>
                <a:lnTo>
                  <a:pt x="20320" y="20320"/>
                </a:lnTo>
              </a:path>
            </a:pathLst>
          </a:custGeom>
          <a:ln w="7591">
            <a:solidFill>
              <a:srgbClr val="ADADE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bg object 29"/>
          <p:cNvSpPr/>
          <p:nvPr/>
        </p:nvSpPr>
        <p:spPr>
          <a:xfrm>
            <a:off x="4423969" y="3259185"/>
            <a:ext cx="30480" cy="30480"/>
          </a:xfrm>
          <a:custGeom>
            <a:avLst/>
            <a:gdLst/>
            <a:ahLst/>
            <a:cxnLst/>
            <a:rect l="l" t="t" r="r" b="b"/>
            <a:pathLst>
              <a:path w="30479" h="30479">
                <a:moveTo>
                  <a:pt x="30366" y="15183"/>
                </a:moveTo>
                <a:lnTo>
                  <a:pt x="30366" y="6797"/>
                </a:lnTo>
                <a:lnTo>
                  <a:pt x="23568" y="0"/>
                </a:lnTo>
                <a:lnTo>
                  <a:pt x="15183" y="0"/>
                </a:lnTo>
                <a:lnTo>
                  <a:pt x="6797" y="0"/>
                </a:lnTo>
                <a:lnTo>
                  <a:pt x="0" y="6797"/>
                </a:lnTo>
                <a:lnTo>
                  <a:pt x="0" y="15183"/>
                </a:lnTo>
                <a:lnTo>
                  <a:pt x="0" y="23568"/>
                </a:lnTo>
                <a:lnTo>
                  <a:pt x="6797" y="30366"/>
                </a:lnTo>
                <a:lnTo>
                  <a:pt x="15183" y="30366"/>
                </a:lnTo>
                <a:lnTo>
                  <a:pt x="23568" y="30366"/>
                </a:lnTo>
                <a:lnTo>
                  <a:pt x="30366" y="23568"/>
                </a:lnTo>
                <a:lnTo>
                  <a:pt x="30366" y="15183"/>
                </a:lnTo>
                <a:close/>
              </a:path>
            </a:pathLst>
          </a:custGeom>
          <a:ln w="5060">
            <a:solidFill>
              <a:srgbClr val="ADADE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0" name="bg object 30"/>
          <p:cNvSpPr/>
          <p:nvPr/>
        </p:nvSpPr>
        <p:spPr>
          <a:xfrm>
            <a:off x="4329112" y="3255199"/>
            <a:ext cx="233679" cy="50800"/>
          </a:xfrm>
          <a:custGeom>
            <a:avLst/>
            <a:gdLst/>
            <a:ahLst/>
            <a:cxnLst/>
            <a:rect l="l" t="t" r="r" b="b"/>
            <a:pathLst>
              <a:path w="233679" h="50800">
                <a:moveTo>
                  <a:pt x="40640" y="50800"/>
                </a:moveTo>
                <a:lnTo>
                  <a:pt x="50400" y="48796"/>
                </a:lnTo>
                <a:lnTo>
                  <a:pt x="58488" y="43339"/>
                </a:lnTo>
                <a:lnTo>
                  <a:pt x="64002" y="35262"/>
                </a:lnTo>
                <a:lnTo>
                  <a:pt x="66040" y="25400"/>
                </a:lnTo>
                <a:lnTo>
                  <a:pt x="64036" y="15537"/>
                </a:lnTo>
                <a:lnTo>
                  <a:pt x="58579" y="7461"/>
                </a:lnTo>
                <a:lnTo>
                  <a:pt x="50502" y="2004"/>
                </a:lnTo>
                <a:lnTo>
                  <a:pt x="40640" y="0"/>
                </a:lnTo>
                <a:lnTo>
                  <a:pt x="30778" y="2004"/>
                </a:lnTo>
                <a:lnTo>
                  <a:pt x="22701" y="7461"/>
                </a:lnTo>
                <a:lnTo>
                  <a:pt x="17244" y="15537"/>
                </a:lnTo>
                <a:lnTo>
                  <a:pt x="15240" y="25400"/>
                </a:lnTo>
              </a:path>
              <a:path w="233679" h="50800">
                <a:moveTo>
                  <a:pt x="30480" y="17780"/>
                </a:moveTo>
                <a:lnTo>
                  <a:pt x="15240" y="30480"/>
                </a:lnTo>
                <a:lnTo>
                  <a:pt x="0" y="17780"/>
                </a:lnTo>
              </a:path>
              <a:path w="233679" h="50800">
                <a:moveTo>
                  <a:pt x="193042" y="50800"/>
                </a:moveTo>
                <a:lnTo>
                  <a:pt x="183179" y="48796"/>
                </a:lnTo>
                <a:lnTo>
                  <a:pt x="175103" y="43339"/>
                </a:lnTo>
                <a:lnTo>
                  <a:pt x="169646" y="35262"/>
                </a:lnTo>
                <a:lnTo>
                  <a:pt x="167642" y="25400"/>
                </a:lnTo>
                <a:lnTo>
                  <a:pt x="169646" y="15537"/>
                </a:lnTo>
                <a:lnTo>
                  <a:pt x="175103" y="7461"/>
                </a:lnTo>
                <a:lnTo>
                  <a:pt x="183179" y="2004"/>
                </a:lnTo>
                <a:lnTo>
                  <a:pt x="193042" y="0"/>
                </a:lnTo>
                <a:lnTo>
                  <a:pt x="202904" y="2004"/>
                </a:lnTo>
                <a:lnTo>
                  <a:pt x="210981" y="7461"/>
                </a:lnTo>
                <a:lnTo>
                  <a:pt x="216438" y="15537"/>
                </a:lnTo>
                <a:lnTo>
                  <a:pt x="218442" y="25400"/>
                </a:lnTo>
              </a:path>
              <a:path w="233679" h="50800">
                <a:moveTo>
                  <a:pt x="233682" y="17780"/>
                </a:moveTo>
                <a:lnTo>
                  <a:pt x="218442" y="30480"/>
                </a:lnTo>
                <a:lnTo>
                  <a:pt x="203202" y="17780"/>
                </a:lnTo>
              </a:path>
            </a:pathLst>
          </a:custGeom>
          <a:ln w="5060">
            <a:solidFill>
              <a:srgbClr val="ADADE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53174" y="194332"/>
            <a:ext cx="4303750" cy="2444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0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30505" y="795972"/>
            <a:ext cx="4149090" cy="22840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1567434" y="3218497"/>
            <a:ext cx="1475232" cy="173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230505" y="3218497"/>
            <a:ext cx="1060323" cy="173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3319272" y="3218497"/>
            <a:ext cx="1060323" cy="173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3.xml"/><Relationship Id="rId3" Type="http://schemas.openxmlformats.org/officeDocument/2006/relationships/slide" Target="slide6.xml"/><Relationship Id="rId4" Type="http://schemas.openxmlformats.org/officeDocument/2006/relationships/slide" Target="slide30.xml"/><Relationship Id="rId5" Type="http://schemas.openxmlformats.org/officeDocument/2006/relationships/slide" Target="slide50.xml"/><Relationship Id="rId6" Type="http://schemas.openxmlformats.org/officeDocument/2006/relationships/slide" Target="slide67.xml"/><Relationship Id="rId7" Type="http://schemas.openxmlformats.org/officeDocument/2006/relationships/image" Target="../media/image1.png"/><Relationship Id="rId8" Type="http://schemas.openxmlformats.org/officeDocument/2006/relationships/image" Target="../media/image2.png"/><Relationship Id="rId9" Type="http://schemas.openxmlformats.org/officeDocument/2006/relationships/slide" Target="slide74.xml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3.xml"/><Relationship Id="rId3" Type="http://schemas.openxmlformats.org/officeDocument/2006/relationships/slide" Target="slide6.xml"/><Relationship Id="rId4" Type="http://schemas.openxmlformats.org/officeDocument/2006/relationships/slide" Target="slide30.xml"/><Relationship Id="rId5" Type="http://schemas.openxmlformats.org/officeDocument/2006/relationships/slide" Target="slide50.xml"/><Relationship Id="rId6" Type="http://schemas.openxmlformats.org/officeDocument/2006/relationships/slide" Target="slide67.xml"/><Relationship Id="rId7" Type="http://schemas.openxmlformats.org/officeDocument/2006/relationships/slide" Target="slide10.xml"/><Relationship Id="rId8" Type="http://schemas.openxmlformats.org/officeDocument/2006/relationships/slide" Target="slide12.xml"/><Relationship Id="rId9" Type="http://schemas.openxmlformats.org/officeDocument/2006/relationships/slide" Target="slide15.xml"/><Relationship Id="rId10" Type="http://schemas.openxmlformats.org/officeDocument/2006/relationships/slide" Target="slide25.xml"/><Relationship Id="rId11" Type="http://schemas.openxmlformats.org/officeDocument/2006/relationships/image" Target="../media/image3.png"/><Relationship Id="rId12" Type="http://schemas.openxmlformats.org/officeDocument/2006/relationships/image" Target="../media/image21.png"/><Relationship Id="rId13" Type="http://schemas.openxmlformats.org/officeDocument/2006/relationships/image" Target="../media/image11.png"/><Relationship Id="rId14" Type="http://schemas.openxmlformats.org/officeDocument/2006/relationships/slide" Target="slide74.xml"/></Relationships>
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82.xml"/><Relationship Id="rId3" Type="http://schemas.openxmlformats.org/officeDocument/2006/relationships/slide" Target="slide96.xml"/><Relationship Id="rId4" Type="http://schemas.openxmlformats.org/officeDocument/2006/relationships/slide" Target="slide118.xml"/><Relationship Id="rId5" Type="http://schemas.openxmlformats.org/officeDocument/2006/relationships/slide" Target="slide130.xml"/><Relationship Id="rId6" Type="http://schemas.openxmlformats.org/officeDocument/2006/relationships/slide" Target="slide145.xml"/><Relationship Id="rId7" Type="http://schemas.openxmlformats.org/officeDocument/2006/relationships/slide" Target="slide148.xml"/><Relationship Id="rId8" Type="http://schemas.openxmlformats.org/officeDocument/2006/relationships/slide" Target="slide97.xml"/><Relationship Id="rId9" Type="http://schemas.openxmlformats.org/officeDocument/2006/relationships/slide" Target="slide114.xml"/><Relationship Id="rId10" Type="http://schemas.openxmlformats.org/officeDocument/2006/relationships/image" Target="../media/image3.png"/><Relationship Id="rId11" Type="http://schemas.openxmlformats.org/officeDocument/2006/relationships/image" Target="../media/image57.jpg"/><Relationship Id="rId12" Type="http://schemas.openxmlformats.org/officeDocument/2006/relationships/slide" Target="slide75.xml"/></Relationships>
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82.xml"/><Relationship Id="rId3" Type="http://schemas.openxmlformats.org/officeDocument/2006/relationships/slide" Target="slide96.xml"/><Relationship Id="rId4" Type="http://schemas.openxmlformats.org/officeDocument/2006/relationships/slide" Target="slide118.xml"/><Relationship Id="rId5" Type="http://schemas.openxmlformats.org/officeDocument/2006/relationships/slide" Target="slide130.xml"/><Relationship Id="rId6" Type="http://schemas.openxmlformats.org/officeDocument/2006/relationships/slide" Target="slide145.xml"/><Relationship Id="rId7" Type="http://schemas.openxmlformats.org/officeDocument/2006/relationships/slide" Target="slide148.xml"/><Relationship Id="rId8" Type="http://schemas.openxmlformats.org/officeDocument/2006/relationships/slide" Target="slide97.xml"/><Relationship Id="rId9" Type="http://schemas.openxmlformats.org/officeDocument/2006/relationships/slide" Target="slide114.xml"/><Relationship Id="rId10" Type="http://schemas.openxmlformats.org/officeDocument/2006/relationships/image" Target="../media/image3.png"/><Relationship Id="rId11" Type="http://schemas.openxmlformats.org/officeDocument/2006/relationships/image" Target="../media/image40.png"/><Relationship Id="rId12" Type="http://schemas.openxmlformats.org/officeDocument/2006/relationships/slide" Target="slide75.xml"/></Relationships>
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82.xml"/><Relationship Id="rId3" Type="http://schemas.openxmlformats.org/officeDocument/2006/relationships/slide" Target="slide96.xml"/><Relationship Id="rId4" Type="http://schemas.openxmlformats.org/officeDocument/2006/relationships/slide" Target="slide118.xml"/><Relationship Id="rId5" Type="http://schemas.openxmlformats.org/officeDocument/2006/relationships/slide" Target="slide130.xml"/><Relationship Id="rId6" Type="http://schemas.openxmlformats.org/officeDocument/2006/relationships/slide" Target="slide145.xml"/><Relationship Id="rId7" Type="http://schemas.openxmlformats.org/officeDocument/2006/relationships/slide" Target="slide148.xml"/><Relationship Id="rId8" Type="http://schemas.openxmlformats.org/officeDocument/2006/relationships/slide" Target="slide97.xml"/><Relationship Id="rId9" Type="http://schemas.openxmlformats.org/officeDocument/2006/relationships/slide" Target="slide114.xml"/><Relationship Id="rId10" Type="http://schemas.openxmlformats.org/officeDocument/2006/relationships/image" Target="../media/image3.png"/><Relationship Id="rId11" Type="http://schemas.openxmlformats.org/officeDocument/2006/relationships/image" Target="../media/image58.png"/><Relationship Id="rId12" Type="http://schemas.openxmlformats.org/officeDocument/2006/relationships/image" Target="../media/image11.png"/><Relationship Id="rId13" Type="http://schemas.openxmlformats.org/officeDocument/2006/relationships/slide" Target="slide75.xml"/></Relationships>
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82.xml"/><Relationship Id="rId3" Type="http://schemas.openxmlformats.org/officeDocument/2006/relationships/slide" Target="slide96.xml"/><Relationship Id="rId4" Type="http://schemas.openxmlformats.org/officeDocument/2006/relationships/slide" Target="slide118.xml"/><Relationship Id="rId5" Type="http://schemas.openxmlformats.org/officeDocument/2006/relationships/slide" Target="slide130.xml"/><Relationship Id="rId6" Type="http://schemas.openxmlformats.org/officeDocument/2006/relationships/slide" Target="slide145.xml"/><Relationship Id="rId7" Type="http://schemas.openxmlformats.org/officeDocument/2006/relationships/slide" Target="slide148.xml"/><Relationship Id="rId8" Type="http://schemas.openxmlformats.org/officeDocument/2006/relationships/slide" Target="slide97.xml"/><Relationship Id="rId9" Type="http://schemas.openxmlformats.org/officeDocument/2006/relationships/slide" Target="slide114.xml"/><Relationship Id="rId10" Type="http://schemas.openxmlformats.org/officeDocument/2006/relationships/image" Target="../media/image3.png"/><Relationship Id="rId11" Type="http://schemas.openxmlformats.org/officeDocument/2006/relationships/image" Target="../media/image14.png"/><Relationship Id="rId12" Type="http://schemas.openxmlformats.org/officeDocument/2006/relationships/slide" Target="slide75.xml"/></Relationships>
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82.xml"/><Relationship Id="rId3" Type="http://schemas.openxmlformats.org/officeDocument/2006/relationships/slide" Target="slide96.xml"/><Relationship Id="rId4" Type="http://schemas.openxmlformats.org/officeDocument/2006/relationships/slide" Target="slide118.xml"/><Relationship Id="rId5" Type="http://schemas.openxmlformats.org/officeDocument/2006/relationships/slide" Target="slide130.xml"/><Relationship Id="rId6" Type="http://schemas.openxmlformats.org/officeDocument/2006/relationships/slide" Target="slide145.xml"/><Relationship Id="rId7" Type="http://schemas.openxmlformats.org/officeDocument/2006/relationships/slide" Target="slide148.xml"/><Relationship Id="rId8" Type="http://schemas.openxmlformats.org/officeDocument/2006/relationships/slide" Target="slide97.xml"/><Relationship Id="rId9" Type="http://schemas.openxmlformats.org/officeDocument/2006/relationships/slide" Target="slide114.xml"/><Relationship Id="rId10" Type="http://schemas.openxmlformats.org/officeDocument/2006/relationships/image" Target="../media/image3.png"/><Relationship Id="rId11" Type="http://schemas.openxmlformats.org/officeDocument/2006/relationships/image" Target="../media/image14.png"/><Relationship Id="rId12" Type="http://schemas.openxmlformats.org/officeDocument/2006/relationships/image" Target="../media/image40.png"/><Relationship Id="rId13" Type="http://schemas.openxmlformats.org/officeDocument/2006/relationships/slide" Target="slide75.xml"/></Relationships>
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82.xml"/><Relationship Id="rId3" Type="http://schemas.openxmlformats.org/officeDocument/2006/relationships/slide" Target="slide96.xml"/><Relationship Id="rId4" Type="http://schemas.openxmlformats.org/officeDocument/2006/relationships/slide" Target="slide118.xml"/><Relationship Id="rId5" Type="http://schemas.openxmlformats.org/officeDocument/2006/relationships/slide" Target="slide130.xml"/><Relationship Id="rId6" Type="http://schemas.openxmlformats.org/officeDocument/2006/relationships/slide" Target="slide145.xml"/><Relationship Id="rId7" Type="http://schemas.openxmlformats.org/officeDocument/2006/relationships/slide" Target="slide148.xml"/><Relationship Id="rId8" Type="http://schemas.openxmlformats.org/officeDocument/2006/relationships/slide" Target="slide97.xml"/><Relationship Id="rId9" Type="http://schemas.openxmlformats.org/officeDocument/2006/relationships/slide" Target="slide114.xml"/><Relationship Id="rId10" Type="http://schemas.openxmlformats.org/officeDocument/2006/relationships/image" Target="../media/image3.png"/><Relationship Id="rId11" Type="http://schemas.openxmlformats.org/officeDocument/2006/relationships/image" Target="../media/image11.png"/><Relationship Id="rId12" Type="http://schemas.openxmlformats.org/officeDocument/2006/relationships/slide" Target="slide75.xml"/></Relationships>
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82.xml"/><Relationship Id="rId3" Type="http://schemas.openxmlformats.org/officeDocument/2006/relationships/slide" Target="slide96.xml"/><Relationship Id="rId4" Type="http://schemas.openxmlformats.org/officeDocument/2006/relationships/slide" Target="slide118.xml"/><Relationship Id="rId5" Type="http://schemas.openxmlformats.org/officeDocument/2006/relationships/slide" Target="slide130.xml"/><Relationship Id="rId6" Type="http://schemas.openxmlformats.org/officeDocument/2006/relationships/slide" Target="slide145.xml"/><Relationship Id="rId7" Type="http://schemas.openxmlformats.org/officeDocument/2006/relationships/slide" Target="slide148.xml"/><Relationship Id="rId8" Type="http://schemas.openxmlformats.org/officeDocument/2006/relationships/slide" Target="slide97.xml"/><Relationship Id="rId9" Type="http://schemas.openxmlformats.org/officeDocument/2006/relationships/slide" Target="slide114.xml"/><Relationship Id="rId10" Type="http://schemas.openxmlformats.org/officeDocument/2006/relationships/image" Target="../media/image3.png"/><Relationship Id="rId11" Type="http://schemas.openxmlformats.org/officeDocument/2006/relationships/image" Target="../media/image11.png"/><Relationship Id="rId12" Type="http://schemas.openxmlformats.org/officeDocument/2006/relationships/image" Target="../media/image14.png"/><Relationship Id="rId13" Type="http://schemas.openxmlformats.org/officeDocument/2006/relationships/slide" Target="slide75.xml"/></Relationships>
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82.xml"/><Relationship Id="rId3" Type="http://schemas.openxmlformats.org/officeDocument/2006/relationships/slide" Target="slide96.xml"/><Relationship Id="rId4" Type="http://schemas.openxmlformats.org/officeDocument/2006/relationships/slide" Target="slide118.xml"/><Relationship Id="rId5" Type="http://schemas.openxmlformats.org/officeDocument/2006/relationships/slide" Target="slide130.xml"/><Relationship Id="rId6" Type="http://schemas.openxmlformats.org/officeDocument/2006/relationships/slide" Target="slide145.xml"/><Relationship Id="rId7" Type="http://schemas.openxmlformats.org/officeDocument/2006/relationships/slide" Target="slide148.xml"/><Relationship Id="rId8" Type="http://schemas.openxmlformats.org/officeDocument/2006/relationships/slide" Target="slide97.xml"/><Relationship Id="rId9" Type="http://schemas.openxmlformats.org/officeDocument/2006/relationships/slide" Target="slide114.xml"/><Relationship Id="rId10" Type="http://schemas.openxmlformats.org/officeDocument/2006/relationships/image" Target="../media/image3.png"/><Relationship Id="rId11" Type="http://schemas.openxmlformats.org/officeDocument/2006/relationships/image" Target="../media/image11.png"/><Relationship Id="rId12" Type="http://schemas.openxmlformats.org/officeDocument/2006/relationships/image" Target="../media/image14.png"/><Relationship Id="rId13" Type="http://schemas.openxmlformats.org/officeDocument/2006/relationships/slide" Target="slide75.xml"/></Relationships>
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82.xml"/><Relationship Id="rId3" Type="http://schemas.openxmlformats.org/officeDocument/2006/relationships/slide" Target="slide96.xml"/><Relationship Id="rId4" Type="http://schemas.openxmlformats.org/officeDocument/2006/relationships/slide" Target="slide118.xml"/><Relationship Id="rId5" Type="http://schemas.openxmlformats.org/officeDocument/2006/relationships/slide" Target="slide130.xml"/><Relationship Id="rId6" Type="http://schemas.openxmlformats.org/officeDocument/2006/relationships/slide" Target="slide145.xml"/><Relationship Id="rId7" Type="http://schemas.openxmlformats.org/officeDocument/2006/relationships/slide" Target="slide148.xml"/><Relationship Id="rId8" Type="http://schemas.openxmlformats.org/officeDocument/2006/relationships/slide" Target="slide97.xml"/><Relationship Id="rId9" Type="http://schemas.openxmlformats.org/officeDocument/2006/relationships/slide" Target="slide114.xml"/><Relationship Id="rId10" Type="http://schemas.openxmlformats.org/officeDocument/2006/relationships/image" Target="../media/image3.png"/><Relationship Id="rId11" Type="http://schemas.openxmlformats.org/officeDocument/2006/relationships/image" Target="../media/image11.png"/><Relationship Id="rId12" Type="http://schemas.openxmlformats.org/officeDocument/2006/relationships/image" Target="../media/image14.png"/><Relationship Id="rId13" Type="http://schemas.openxmlformats.org/officeDocument/2006/relationships/slide" Target="slide75.xml"/></Relationships>
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82.xml"/><Relationship Id="rId3" Type="http://schemas.openxmlformats.org/officeDocument/2006/relationships/slide" Target="slide96.xml"/><Relationship Id="rId4" Type="http://schemas.openxmlformats.org/officeDocument/2006/relationships/slide" Target="slide118.xml"/><Relationship Id="rId5" Type="http://schemas.openxmlformats.org/officeDocument/2006/relationships/slide" Target="slide130.xml"/><Relationship Id="rId6" Type="http://schemas.openxmlformats.org/officeDocument/2006/relationships/slide" Target="slide145.xml"/><Relationship Id="rId7" Type="http://schemas.openxmlformats.org/officeDocument/2006/relationships/slide" Target="slide148.xml"/><Relationship Id="rId8" Type="http://schemas.openxmlformats.org/officeDocument/2006/relationships/slide" Target="slide97.xml"/><Relationship Id="rId9" Type="http://schemas.openxmlformats.org/officeDocument/2006/relationships/slide" Target="slide114.xml"/><Relationship Id="rId10" Type="http://schemas.openxmlformats.org/officeDocument/2006/relationships/image" Target="../media/image3.png"/><Relationship Id="rId11" Type="http://schemas.openxmlformats.org/officeDocument/2006/relationships/image" Target="../media/image11.png"/><Relationship Id="rId12" Type="http://schemas.openxmlformats.org/officeDocument/2006/relationships/image" Target="../media/image14.png"/><Relationship Id="rId13" Type="http://schemas.openxmlformats.org/officeDocument/2006/relationships/slide" Target="slide75.xml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3.xml"/><Relationship Id="rId3" Type="http://schemas.openxmlformats.org/officeDocument/2006/relationships/slide" Target="slide6.xml"/><Relationship Id="rId4" Type="http://schemas.openxmlformats.org/officeDocument/2006/relationships/slide" Target="slide30.xml"/><Relationship Id="rId5" Type="http://schemas.openxmlformats.org/officeDocument/2006/relationships/slide" Target="slide50.xml"/><Relationship Id="rId6" Type="http://schemas.openxmlformats.org/officeDocument/2006/relationships/slide" Target="slide67.xml"/><Relationship Id="rId7" Type="http://schemas.openxmlformats.org/officeDocument/2006/relationships/slide" Target="slide10.xml"/><Relationship Id="rId8" Type="http://schemas.openxmlformats.org/officeDocument/2006/relationships/slide" Target="slide12.xml"/><Relationship Id="rId9" Type="http://schemas.openxmlformats.org/officeDocument/2006/relationships/slide" Target="slide15.xml"/><Relationship Id="rId10" Type="http://schemas.openxmlformats.org/officeDocument/2006/relationships/slide" Target="slide25.xml"/><Relationship Id="rId11" Type="http://schemas.openxmlformats.org/officeDocument/2006/relationships/image" Target="../media/image3.png"/><Relationship Id="rId12" Type="http://schemas.openxmlformats.org/officeDocument/2006/relationships/image" Target="../media/image11.png"/><Relationship Id="rId13" Type="http://schemas.openxmlformats.org/officeDocument/2006/relationships/slide" Target="slide74.xml"/></Relationships>
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82.xml"/><Relationship Id="rId3" Type="http://schemas.openxmlformats.org/officeDocument/2006/relationships/slide" Target="slide96.xml"/><Relationship Id="rId4" Type="http://schemas.openxmlformats.org/officeDocument/2006/relationships/slide" Target="slide118.xml"/><Relationship Id="rId5" Type="http://schemas.openxmlformats.org/officeDocument/2006/relationships/slide" Target="slide130.xml"/><Relationship Id="rId6" Type="http://schemas.openxmlformats.org/officeDocument/2006/relationships/slide" Target="slide145.xml"/><Relationship Id="rId7" Type="http://schemas.openxmlformats.org/officeDocument/2006/relationships/slide" Target="slide148.xml"/><Relationship Id="rId8" Type="http://schemas.openxmlformats.org/officeDocument/2006/relationships/slide" Target="slide97.xml"/><Relationship Id="rId9" Type="http://schemas.openxmlformats.org/officeDocument/2006/relationships/slide" Target="slide114.xml"/><Relationship Id="rId10" Type="http://schemas.openxmlformats.org/officeDocument/2006/relationships/image" Target="../media/image3.png"/><Relationship Id="rId11" Type="http://schemas.openxmlformats.org/officeDocument/2006/relationships/image" Target="../media/image11.png"/><Relationship Id="rId12" Type="http://schemas.openxmlformats.org/officeDocument/2006/relationships/slide" Target="slide75.xml"/></Relationships>
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82.xml"/><Relationship Id="rId3" Type="http://schemas.openxmlformats.org/officeDocument/2006/relationships/slide" Target="slide96.xml"/><Relationship Id="rId4" Type="http://schemas.openxmlformats.org/officeDocument/2006/relationships/slide" Target="slide118.xml"/><Relationship Id="rId5" Type="http://schemas.openxmlformats.org/officeDocument/2006/relationships/slide" Target="slide130.xml"/><Relationship Id="rId6" Type="http://schemas.openxmlformats.org/officeDocument/2006/relationships/slide" Target="slide145.xml"/><Relationship Id="rId7" Type="http://schemas.openxmlformats.org/officeDocument/2006/relationships/slide" Target="slide148.xml"/><Relationship Id="rId8" Type="http://schemas.openxmlformats.org/officeDocument/2006/relationships/slide" Target="slide97.xml"/><Relationship Id="rId9" Type="http://schemas.openxmlformats.org/officeDocument/2006/relationships/slide" Target="slide114.xml"/><Relationship Id="rId10" Type="http://schemas.openxmlformats.org/officeDocument/2006/relationships/image" Target="../media/image3.png"/><Relationship Id="rId11" Type="http://schemas.openxmlformats.org/officeDocument/2006/relationships/image" Target="../media/image11.png"/><Relationship Id="rId12" Type="http://schemas.openxmlformats.org/officeDocument/2006/relationships/image" Target="../media/image14.png"/><Relationship Id="rId13" Type="http://schemas.openxmlformats.org/officeDocument/2006/relationships/slide" Target="slide75.xml"/></Relationships>
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82.xml"/><Relationship Id="rId3" Type="http://schemas.openxmlformats.org/officeDocument/2006/relationships/slide" Target="slide96.xml"/><Relationship Id="rId4" Type="http://schemas.openxmlformats.org/officeDocument/2006/relationships/slide" Target="slide118.xml"/><Relationship Id="rId5" Type="http://schemas.openxmlformats.org/officeDocument/2006/relationships/slide" Target="slide130.xml"/><Relationship Id="rId6" Type="http://schemas.openxmlformats.org/officeDocument/2006/relationships/slide" Target="slide145.xml"/><Relationship Id="rId7" Type="http://schemas.openxmlformats.org/officeDocument/2006/relationships/slide" Target="slide148.xml"/><Relationship Id="rId8" Type="http://schemas.openxmlformats.org/officeDocument/2006/relationships/slide" Target="slide97.xml"/><Relationship Id="rId9" Type="http://schemas.openxmlformats.org/officeDocument/2006/relationships/slide" Target="slide114.xml"/><Relationship Id="rId10" Type="http://schemas.openxmlformats.org/officeDocument/2006/relationships/image" Target="../media/image3.png"/><Relationship Id="rId11" Type="http://schemas.openxmlformats.org/officeDocument/2006/relationships/image" Target="../media/image11.png"/><Relationship Id="rId12" Type="http://schemas.openxmlformats.org/officeDocument/2006/relationships/image" Target="../media/image14.png"/><Relationship Id="rId13" Type="http://schemas.openxmlformats.org/officeDocument/2006/relationships/slide" Target="slide75.xml"/></Relationships>
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82.xml"/><Relationship Id="rId3" Type="http://schemas.openxmlformats.org/officeDocument/2006/relationships/slide" Target="slide96.xml"/><Relationship Id="rId4" Type="http://schemas.openxmlformats.org/officeDocument/2006/relationships/slide" Target="slide118.xml"/><Relationship Id="rId5" Type="http://schemas.openxmlformats.org/officeDocument/2006/relationships/slide" Target="slide130.xml"/><Relationship Id="rId6" Type="http://schemas.openxmlformats.org/officeDocument/2006/relationships/slide" Target="slide145.xml"/><Relationship Id="rId7" Type="http://schemas.openxmlformats.org/officeDocument/2006/relationships/slide" Target="slide148.xml"/><Relationship Id="rId8" Type="http://schemas.openxmlformats.org/officeDocument/2006/relationships/slide" Target="slide97.xml"/><Relationship Id="rId9" Type="http://schemas.openxmlformats.org/officeDocument/2006/relationships/slide" Target="slide114.xml"/><Relationship Id="rId10" Type="http://schemas.openxmlformats.org/officeDocument/2006/relationships/image" Target="../media/image3.png"/><Relationship Id="rId11" Type="http://schemas.openxmlformats.org/officeDocument/2006/relationships/image" Target="../media/image11.png"/><Relationship Id="rId12" Type="http://schemas.openxmlformats.org/officeDocument/2006/relationships/image" Target="../media/image14.png"/><Relationship Id="rId13" Type="http://schemas.openxmlformats.org/officeDocument/2006/relationships/image" Target="../media/image21.png"/><Relationship Id="rId14" Type="http://schemas.openxmlformats.org/officeDocument/2006/relationships/slide" Target="slide75.xml"/></Relationships>
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82.xml"/><Relationship Id="rId3" Type="http://schemas.openxmlformats.org/officeDocument/2006/relationships/slide" Target="slide96.xml"/><Relationship Id="rId4" Type="http://schemas.openxmlformats.org/officeDocument/2006/relationships/slide" Target="slide118.xml"/><Relationship Id="rId5" Type="http://schemas.openxmlformats.org/officeDocument/2006/relationships/slide" Target="slide130.xml"/><Relationship Id="rId6" Type="http://schemas.openxmlformats.org/officeDocument/2006/relationships/slide" Target="slide145.xml"/><Relationship Id="rId7" Type="http://schemas.openxmlformats.org/officeDocument/2006/relationships/slide" Target="slide148.xml"/><Relationship Id="rId8" Type="http://schemas.openxmlformats.org/officeDocument/2006/relationships/slide" Target="slide97.xml"/><Relationship Id="rId9" Type="http://schemas.openxmlformats.org/officeDocument/2006/relationships/slide" Target="slide114.xml"/><Relationship Id="rId10" Type="http://schemas.openxmlformats.org/officeDocument/2006/relationships/image" Target="../media/image3.png"/><Relationship Id="rId11" Type="http://schemas.openxmlformats.org/officeDocument/2006/relationships/image" Target="../media/image11.png"/><Relationship Id="rId12" Type="http://schemas.openxmlformats.org/officeDocument/2006/relationships/image" Target="../media/image59.jpg"/><Relationship Id="rId13" Type="http://schemas.openxmlformats.org/officeDocument/2006/relationships/slide" Target="slide75.xml"/></Relationships>
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82.xml"/><Relationship Id="rId3" Type="http://schemas.openxmlformats.org/officeDocument/2006/relationships/slide" Target="slide96.xml"/><Relationship Id="rId4" Type="http://schemas.openxmlformats.org/officeDocument/2006/relationships/slide" Target="slide118.xml"/><Relationship Id="rId5" Type="http://schemas.openxmlformats.org/officeDocument/2006/relationships/slide" Target="slide130.xml"/><Relationship Id="rId6" Type="http://schemas.openxmlformats.org/officeDocument/2006/relationships/slide" Target="slide145.xml"/><Relationship Id="rId7" Type="http://schemas.openxmlformats.org/officeDocument/2006/relationships/slide" Target="slide148.xml"/><Relationship Id="rId8" Type="http://schemas.openxmlformats.org/officeDocument/2006/relationships/slide" Target="slide97.xml"/><Relationship Id="rId9" Type="http://schemas.openxmlformats.org/officeDocument/2006/relationships/slide" Target="slide114.xml"/><Relationship Id="rId10" Type="http://schemas.openxmlformats.org/officeDocument/2006/relationships/image" Target="../media/image3.png"/><Relationship Id="rId11" Type="http://schemas.openxmlformats.org/officeDocument/2006/relationships/image" Target="../media/image14.png"/><Relationship Id="rId12" Type="http://schemas.openxmlformats.org/officeDocument/2006/relationships/slide" Target="slide75.xml"/></Relationships>
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82.xml"/><Relationship Id="rId3" Type="http://schemas.openxmlformats.org/officeDocument/2006/relationships/slide" Target="slide96.xml"/><Relationship Id="rId4" Type="http://schemas.openxmlformats.org/officeDocument/2006/relationships/slide" Target="slide118.xml"/><Relationship Id="rId5" Type="http://schemas.openxmlformats.org/officeDocument/2006/relationships/slide" Target="slide130.xml"/><Relationship Id="rId6" Type="http://schemas.openxmlformats.org/officeDocument/2006/relationships/slide" Target="slide145.xml"/><Relationship Id="rId7" Type="http://schemas.openxmlformats.org/officeDocument/2006/relationships/slide" Target="slide148.xml"/><Relationship Id="rId8" Type="http://schemas.openxmlformats.org/officeDocument/2006/relationships/slide" Target="slide97.xml"/><Relationship Id="rId9" Type="http://schemas.openxmlformats.org/officeDocument/2006/relationships/slide" Target="slide114.xml"/><Relationship Id="rId10" Type="http://schemas.openxmlformats.org/officeDocument/2006/relationships/image" Target="../media/image3.png"/><Relationship Id="rId11" Type="http://schemas.openxmlformats.org/officeDocument/2006/relationships/image" Target="../media/image14.png"/><Relationship Id="rId12" Type="http://schemas.openxmlformats.org/officeDocument/2006/relationships/image" Target="../media/image11.png"/><Relationship Id="rId13" Type="http://schemas.openxmlformats.org/officeDocument/2006/relationships/image" Target="../media/image21.png"/><Relationship Id="rId14" Type="http://schemas.openxmlformats.org/officeDocument/2006/relationships/slide" Target="slide75.xml"/></Relationships>
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82.xml"/><Relationship Id="rId3" Type="http://schemas.openxmlformats.org/officeDocument/2006/relationships/slide" Target="slide96.xml"/><Relationship Id="rId4" Type="http://schemas.openxmlformats.org/officeDocument/2006/relationships/slide" Target="slide118.xml"/><Relationship Id="rId5" Type="http://schemas.openxmlformats.org/officeDocument/2006/relationships/slide" Target="slide130.xml"/><Relationship Id="rId6" Type="http://schemas.openxmlformats.org/officeDocument/2006/relationships/slide" Target="slide145.xml"/><Relationship Id="rId7" Type="http://schemas.openxmlformats.org/officeDocument/2006/relationships/slide" Target="slide148.xml"/><Relationship Id="rId8" Type="http://schemas.openxmlformats.org/officeDocument/2006/relationships/slide" Target="slide97.xml"/><Relationship Id="rId9" Type="http://schemas.openxmlformats.org/officeDocument/2006/relationships/slide" Target="slide114.xml"/><Relationship Id="rId10" Type="http://schemas.openxmlformats.org/officeDocument/2006/relationships/image" Target="../media/image3.png"/><Relationship Id="rId11" Type="http://schemas.openxmlformats.org/officeDocument/2006/relationships/image" Target="../media/image14.png"/><Relationship Id="rId12" Type="http://schemas.openxmlformats.org/officeDocument/2006/relationships/image" Target="../media/image11.png"/><Relationship Id="rId13" Type="http://schemas.openxmlformats.org/officeDocument/2006/relationships/image" Target="../media/image21.png"/><Relationship Id="rId14" Type="http://schemas.openxmlformats.org/officeDocument/2006/relationships/slide" Target="slide75.xml"/></Relationships>
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82.xml"/><Relationship Id="rId3" Type="http://schemas.openxmlformats.org/officeDocument/2006/relationships/slide" Target="slide96.xml"/><Relationship Id="rId4" Type="http://schemas.openxmlformats.org/officeDocument/2006/relationships/slide" Target="slide118.xml"/><Relationship Id="rId5" Type="http://schemas.openxmlformats.org/officeDocument/2006/relationships/slide" Target="slide130.xml"/><Relationship Id="rId6" Type="http://schemas.openxmlformats.org/officeDocument/2006/relationships/slide" Target="slide145.xml"/><Relationship Id="rId7" Type="http://schemas.openxmlformats.org/officeDocument/2006/relationships/slide" Target="slide148.xml"/><Relationship Id="rId8" Type="http://schemas.openxmlformats.org/officeDocument/2006/relationships/slide" Target="slide125.xml"/><Relationship Id="rId9" Type="http://schemas.openxmlformats.org/officeDocument/2006/relationships/image" Target="../media/image3.png"/><Relationship Id="rId10" Type="http://schemas.openxmlformats.org/officeDocument/2006/relationships/image" Target="../media/image48.png"/><Relationship Id="rId11" Type="http://schemas.openxmlformats.org/officeDocument/2006/relationships/image" Target="../media/image60.png"/><Relationship Id="rId12" Type="http://schemas.openxmlformats.org/officeDocument/2006/relationships/image" Target="../media/image61.png"/><Relationship Id="rId13" Type="http://schemas.openxmlformats.org/officeDocument/2006/relationships/image" Target="../media/image44.png"/><Relationship Id="rId14" Type="http://schemas.openxmlformats.org/officeDocument/2006/relationships/image" Target="../media/image45.png"/><Relationship Id="rId15" Type="http://schemas.openxmlformats.org/officeDocument/2006/relationships/slide" Target="slide92.xml"/><Relationship Id="rId16" Type="http://schemas.openxmlformats.org/officeDocument/2006/relationships/slide" Target="slide94.xml"/><Relationship Id="rId17" Type="http://schemas.openxmlformats.org/officeDocument/2006/relationships/slide" Target="slide97.xml"/><Relationship Id="rId18" Type="http://schemas.openxmlformats.org/officeDocument/2006/relationships/slide" Target="slide114.xml"/><Relationship Id="rId19" Type="http://schemas.openxmlformats.org/officeDocument/2006/relationships/image" Target="../media/image41.png"/><Relationship Id="rId20" Type="http://schemas.openxmlformats.org/officeDocument/2006/relationships/image" Target="../media/image47.png"/><Relationship Id="rId21" Type="http://schemas.openxmlformats.org/officeDocument/2006/relationships/slide" Target="slide136.xml"/><Relationship Id="rId22" Type="http://schemas.openxmlformats.org/officeDocument/2006/relationships/slide" Target="slide139.xml"/><Relationship Id="rId23" Type="http://schemas.openxmlformats.org/officeDocument/2006/relationships/slide" Target="slide146.xml"/><Relationship Id="rId24" Type="http://schemas.openxmlformats.org/officeDocument/2006/relationships/slide" Target="slide149.xml"/><Relationship Id="rId25" Type="http://schemas.openxmlformats.org/officeDocument/2006/relationships/slide" Target="slide75.xml"/></Relationships>
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82.xml"/><Relationship Id="rId3" Type="http://schemas.openxmlformats.org/officeDocument/2006/relationships/slide" Target="slide96.xml"/><Relationship Id="rId4" Type="http://schemas.openxmlformats.org/officeDocument/2006/relationships/slide" Target="slide118.xml"/><Relationship Id="rId5" Type="http://schemas.openxmlformats.org/officeDocument/2006/relationships/slide" Target="slide130.xml"/><Relationship Id="rId6" Type="http://schemas.openxmlformats.org/officeDocument/2006/relationships/slide" Target="slide145.xml"/><Relationship Id="rId7" Type="http://schemas.openxmlformats.org/officeDocument/2006/relationships/slide" Target="slide148.xml"/><Relationship Id="rId8" Type="http://schemas.openxmlformats.org/officeDocument/2006/relationships/slide" Target="slide125.xml"/><Relationship Id="rId9" Type="http://schemas.openxmlformats.org/officeDocument/2006/relationships/image" Target="../media/image3.png"/><Relationship Id="rId10" Type="http://schemas.openxmlformats.org/officeDocument/2006/relationships/image" Target="../media/image11.png"/><Relationship Id="rId11" Type="http://schemas.openxmlformats.org/officeDocument/2006/relationships/slide" Target="slide75.xml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3.xml"/><Relationship Id="rId3" Type="http://schemas.openxmlformats.org/officeDocument/2006/relationships/slide" Target="slide6.xml"/><Relationship Id="rId4" Type="http://schemas.openxmlformats.org/officeDocument/2006/relationships/slide" Target="slide30.xml"/><Relationship Id="rId5" Type="http://schemas.openxmlformats.org/officeDocument/2006/relationships/slide" Target="slide50.xml"/><Relationship Id="rId6" Type="http://schemas.openxmlformats.org/officeDocument/2006/relationships/slide" Target="slide67.xml"/><Relationship Id="rId7" Type="http://schemas.openxmlformats.org/officeDocument/2006/relationships/slide" Target="slide10.xml"/><Relationship Id="rId8" Type="http://schemas.openxmlformats.org/officeDocument/2006/relationships/slide" Target="slide12.xml"/><Relationship Id="rId9" Type="http://schemas.openxmlformats.org/officeDocument/2006/relationships/slide" Target="slide15.xml"/><Relationship Id="rId10" Type="http://schemas.openxmlformats.org/officeDocument/2006/relationships/slide" Target="slide25.xml"/><Relationship Id="rId11" Type="http://schemas.openxmlformats.org/officeDocument/2006/relationships/image" Target="../media/image3.png"/><Relationship Id="rId12" Type="http://schemas.openxmlformats.org/officeDocument/2006/relationships/image" Target="../media/image21.png"/><Relationship Id="rId13" Type="http://schemas.openxmlformats.org/officeDocument/2006/relationships/slide" Target="slide74.xml"/></Relationships>
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82.xml"/><Relationship Id="rId3" Type="http://schemas.openxmlformats.org/officeDocument/2006/relationships/slide" Target="slide96.xml"/><Relationship Id="rId4" Type="http://schemas.openxmlformats.org/officeDocument/2006/relationships/slide" Target="slide118.xml"/><Relationship Id="rId5" Type="http://schemas.openxmlformats.org/officeDocument/2006/relationships/slide" Target="slide130.xml"/><Relationship Id="rId6" Type="http://schemas.openxmlformats.org/officeDocument/2006/relationships/slide" Target="slide145.xml"/><Relationship Id="rId7" Type="http://schemas.openxmlformats.org/officeDocument/2006/relationships/slide" Target="slide148.xml"/><Relationship Id="rId8" Type="http://schemas.openxmlformats.org/officeDocument/2006/relationships/slide" Target="slide125.xml"/><Relationship Id="rId9" Type="http://schemas.openxmlformats.org/officeDocument/2006/relationships/image" Target="../media/image3.png"/><Relationship Id="rId10" Type="http://schemas.openxmlformats.org/officeDocument/2006/relationships/image" Target="../media/image11.png"/><Relationship Id="rId11" Type="http://schemas.openxmlformats.org/officeDocument/2006/relationships/image" Target="../media/image13.png"/><Relationship Id="rId12" Type="http://schemas.openxmlformats.org/officeDocument/2006/relationships/slide" Target="slide75.xml"/></Relationships>
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82.xml"/><Relationship Id="rId3" Type="http://schemas.openxmlformats.org/officeDocument/2006/relationships/slide" Target="slide96.xml"/><Relationship Id="rId4" Type="http://schemas.openxmlformats.org/officeDocument/2006/relationships/slide" Target="slide118.xml"/><Relationship Id="rId5" Type="http://schemas.openxmlformats.org/officeDocument/2006/relationships/slide" Target="slide130.xml"/><Relationship Id="rId6" Type="http://schemas.openxmlformats.org/officeDocument/2006/relationships/slide" Target="slide145.xml"/><Relationship Id="rId7" Type="http://schemas.openxmlformats.org/officeDocument/2006/relationships/slide" Target="slide148.xml"/><Relationship Id="rId8" Type="http://schemas.openxmlformats.org/officeDocument/2006/relationships/slide" Target="slide125.xml"/><Relationship Id="rId9" Type="http://schemas.openxmlformats.org/officeDocument/2006/relationships/image" Target="../media/image3.png"/><Relationship Id="rId10" Type="http://schemas.openxmlformats.org/officeDocument/2006/relationships/image" Target="../media/image11.png"/><Relationship Id="rId11" Type="http://schemas.openxmlformats.org/officeDocument/2006/relationships/image" Target="../media/image13.png"/><Relationship Id="rId12" Type="http://schemas.openxmlformats.org/officeDocument/2006/relationships/image" Target="../media/image14.png"/><Relationship Id="rId13" Type="http://schemas.openxmlformats.org/officeDocument/2006/relationships/slide" Target="slide75.xml"/></Relationships>
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82.xml"/><Relationship Id="rId3" Type="http://schemas.openxmlformats.org/officeDocument/2006/relationships/slide" Target="slide96.xml"/><Relationship Id="rId4" Type="http://schemas.openxmlformats.org/officeDocument/2006/relationships/slide" Target="slide118.xml"/><Relationship Id="rId5" Type="http://schemas.openxmlformats.org/officeDocument/2006/relationships/slide" Target="slide130.xml"/><Relationship Id="rId6" Type="http://schemas.openxmlformats.org/officeDocument/2006/relationships/slide" Target="slide145.xml"/><Relationship Id="rId7" Type="http://schemas.openxmlformats.org/officeDocument/2006/relationships/slide" Target="slide148.xml"/><Relationship Id="rId8" Type="http://schemas.openxmlformats.org/officeDocument/2006/relationships/slide" Target="slide125.xml"/><Relationship Id="rId9" Type="http://schemas.openxmlformats.org/officeDocument/2006/relationships/image" Target="../media/image3.png"/><Relationship Id="rId10" Type="http://schemas.openxmlformats.org/officeDocument/2006/relationships/image" Target="../media/image11.png"/><Relationship Id="rId11" Type="http://schemas.openxmlformats.org/officeDocument/2006/relationships/image" Target="../media/image13.png"/><Relationship Id="rId12" Type="http://schemas.openxmlformats.org/officeDocument/2006/relationships/image" Target="../media/image14.png"/><Relationship Id="rId13" Type="http://schemas.openxmlformats.org/officeDocument/2006/relationships/slide" Target="slide75.xml"/></Relationships>
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82.xml"/><Relationship Id="rId3" Type="http://schemas.openxmlformats.org/officeDocument/2006/relationships/slide" Target="slide96.xml"/><Relationship Id="rId4" Type="http://schemas.openxmlformats.org/officeDocument/2006/relationships/slide" Target="slide118.xml"/><Relationship Id="rId5" Type="http://schemas.openxmlformats.org/officeDocument/2006/relationships/slide" Target="slide130.xml"/><Relationship Id="rId6" Type="http://schemas.openxmlformats.org/officeDocument/2006/relationships/slide" Target="slide145.xml"/><Relationship Id="rId7" Type="http://schemas.openxmlformats.org/officeDocument/2006/relationships/slide" Target="slide148.xml"/><Relationship Id="rId8" Type="http://schemas.openxmlformats.org/officeDocument/2006/relationships/slide" Target="slide125.xml"/><Relationship Id="rId9" Type="http://schemas.openxmlformats.org/officeDocument/2006/relationships/image" Target="../media/image3.png"/><Relationship Id="rId10" Type="http://schemas.openxmlformats.org/officeDocument/2006/relationships/image" Target="../media/image11.png"/><Relationship Id="rId11" Type="http://schemas.openxmlformats.org/officeDocument/2006/relationships/image" Target="../media/image13.png"/><Relationship Id="rId12" Type="http://schemas.openxmlformats.org/officeDocument/2006/relationships/image" Target="../media/image14.png"/><Relationship Id="rId13" Type="http://schemas.openxmlformats.org/officeDocument/2006/relationships/slide" Target="slide75.xml"/></Relationships>
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82.xml"/><Relationship Id="rId3" Type="http://schemas.openxmlformats.org/officeDocument/2006/relationships/slide" Target="slide96.xml"/><Relationship Id="rId4" Type="http://schemas.openxmlformats.org/officeDocument/2006/relationships/slide" Target="slide118.xml"/><Relationship Id="rId5" Type="http://schemas.openxmlformats.org/officeDocument/2006/relationships/slide" Target="slide130.xml"/><Relationship Id="rId6" Type="http://schemas.openxmlformats.org/officeDocument/2006/relationships/slide" Target="slide145.xml"/><Relationship Id="rId7" Type="http://schemas.openxmlformats.org/officeDocument/2006/relationships/slide" Target="slide148.xml"/><Relationship Id="rId8" Type="http://schemas.openxmlformats.org/officeDocument/2006/relationships/slide" Target="slide125.xml"/><Relationship Id="rId9" Type="http://schemas.openxmlformats.org/officeDocument/2006/relationships/image" Target="../media/image3.png"/><Relationship Id="rId10" Type="http://schemas.openxmlformats.org/officeDocument/2006/relationships/image" Target="../media/image11.png"/><Relationship Id="rId11" Type="http://schemas.openxmlformats.org/officeDocument/2006/relationships/image" Target="../media/image13.png"/><Relationship Id="rId12" Type="http://schemas.openxmlformats.org/officeDocument/2006/relationships/image" Target="../media/image14.png"/><Relationship Id="rId13" Type="http://schemas.openxmlformats.org/officeDocument/2006/relationships/slide" Target="slide75.xml"/></Relationships>
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82.xml"/><Relationship Id="rId3" Type="http://schemas.openxmlformats.org/officeDocument/2006/relationships/slide" Target="slide96.xml"/><Relationship Id="rId4" Type="http://schemas.openxmlformats.org/officeDocument/2006/relationships/slide" Target="slide118.xml"/><Relationship Id="rId5" Type="http://schemas.openxmlformats.org/officeDocument/2006/relationships/slide" Target="slide130.xml"/><Relationship Id="rId6" Type="http://schemas.openxmlformats.org/officeDocument/2006/relationships/slide" Target="slide145.xml"/><Relationship Id="rId7" Type="http://schemas.openxmlformats.org/officeDocument/2006/relationships/slide" Target="slide148.xml"/><Relationship Id="rId8" Type="http://schemas.openxmlformats.org/officeDocument/2006/relationships/slide" Target="slide129.xml"/><Relationship Id="rId9" Type="http://schemas.openxmlformats.org/officeDocument/2006/relationships/image" Target="../media/image3.png"/><Relationship Id="rId10" Type="http://schemas.openxmlformats.org/officeDocument/2006/relationships/image" Target="../media/image11.png"/><Relationship Id="rId11" Type="http://schemas.openxmlformats.org/officeDocument/2006/relationships/slide" Target="slide75.xml"/></Relationships>
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82.xml"/><Relationship Id="rId3" Type="http://schemas.openxmlformats.org/officeDocument/2006/relationships/slide" Target="slide96.xml"/><Relationship Id="rId4" Type="http://schemas.openxmlformats.org/officeDocument/2006/relationships/slide" Target="slide118.xml"/><Relationship Id="rId5" Type="http://schemas.openxmlformats.org/officeDocument/2006/relationships/slide" Target="slide130.xml"/><Relationship Id="rId6" Type="http://schemas.openxmlformats.org/officeDocument/2006/relationships/slide" Target="slide145.xml"/><Relationship Id="rId7" Type="http://schemas.openxmlformats.org/officeDocument/2006/relationships/slide" Target="slide148.xml"/><Relationship Id="rId8" Type="http://schemas.openxmlformats.org/officeDocument/2006/relationships/slide" Target="slide129.xml"/><Relationship Id="rId9" Type="http://schemas.openxmlformats.org/officeDocument/2006/relationships/image" Target="../media/image3.png"/><Relationship Id="rId10" Type="http://schemas.openxmlformats.org/officeDocument/2006/relationships/image" Target="../media/image11.png"/><Relationship Id="rId11" Type="http://schemas.openxmlformats.org/officeDocument/2006/relationships/image" Target="../media/image21.png"/><Relationship Id="rId12" Type="http://schemas.openxmlformats.org/officeDocument/2006/relationships/slide" Target="slide75.xml"/></Relationships>
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82.xml"/><Relationship Id="rId3" Type="http://schemas.openxmlformats.org/officeDocument/2006/relationships/slide" Target="slide96.xml"/><Relationship Id="rId4" Type="http://schemas.openxmlformats.org/officeDocument/2006/relationships/slide" Target="slide118.xml"/><Relationship Id="rId5" Type="http://schemas.openxmlformats.org/officeDocument/2006/relationships/slide" Target="slide130.xml"/><Relationship Id="rId6" Type="http://schemas.openxmlformats.org/officeDocument/2006/relationships/slide" Target="slide145.xml"/><Relationship Id="rId7" Type="http://schemas.openxmlformats.org/officeDocument/2006/relationships/slide" Target="slide148.xml"/><Relationship Id="rId8" Type="http://schemas.openxmlformats.org/officeDocument/2006/relationships/slide" Target="slide129.xml"/><Relationship Id="rId9" Type="http://schemas.openxmlformats.org/officeDocument/2006/relationships/image" Target="../media/image3.png"/><Relationship Id="rId10" Type="http://schemas.openxmlformats.org/officeDocument/2006/relationships/image" Target="../media/image11.png"/><Relationship Id="rId11" Type="http://schemas.openxmlformats.org/officeDocument/2006/relationships/image" Target="../media/image21.png"/><Relationship Id="rId12" Type="http://schemas.openxmlformats.org/officeDocument/2006/relationships/slide" Target="slide75.xml"/></Relationships>

</file>

<file path=ppt/slides/_rels/slide1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82.xml"/><Relationship Id="rId3" Type="http://schemas.openxmlformats.org/officeDocument/2006/relationships/slide" Target="slide96.xml"/><Relationship Id="rId4" Type="http://schemas.openxmlformats.org/officeDocument/2006/relationships/slide" Target="slide118.xml"/><Relationship Id="rId5" Type="http://schemas.openxmlformats.org/officeDocument/2006/relationships/slide" Target="slide130.xml"/><Relationship Id="rId6" Type="http://schemas.openxmlformats.org/officeDocument/2006/relationships/slide" Target="slide145.xml"/><Relationship Id="rId7" Type="http://schemas.openxmlformats.org/officeDocument/2006/relationships/slide" Target="slide148.xml"/><Relationship Id="rId8" Type="http://schemas.openxmlformats.org/officeDocument/2006/relationships/slide" Target="slide129.xml"/><Relationship Id="rId9" Type="http://schemas.openxmlformats.org/officeDocument/2006/relationships/image" Target="../media/image3.png"/><Relationship Id="rId10" Type="http://schemas.openxmlformats.org/officeDocument/2006/relationships/image" Target="../media/image11.png"/><Relationship Id="rId11" Type="http://schemas.openxmlformats.org/officeDocument/2006/relationships/image" Target="../media/image21.png"/><Relationship Id="rId12" Type="http://schemas.openxmlformats.org/officeDocument/2006/relationships/slide" Target="slide75.xml"/></Relationships>

</file>

<file path=ppt/slides/_rels/slide1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82.xml"/><Relationship Id="rId3" Type="http://schemas.openxmlformats.org/officeDocument/2006/relationships/slide" Target="slide96.xml"/><Relationship Id="rId4" Type="http://schemas.openxmlformats.org/officeDocument/2006/relationships/slide" Target="slide118.xml"/><Relationship Id="rId5" Type="http://schemas.openxmlformats.org/officeDocument/2006/relationships/slide" Target="slide130.xml"/><Relationship Id="rId6" Type="http://schemas.openxmlformats.org/officeDocument/2006/relationships/slide" Target="slide145.xml"/><Relationship Id="rId7" Type="http://schemas.openxmlformats.org/officeDocument/2006/relationships/slide" Target="slide148.xml"/><Relationship Id="rId8" Type="http://schemas.openxmlformats.org/officeDocument/2006/relationships/slide" Target="slide125.xml"/><Relationship Id="rId9" Type="http://schemas.openxmlformats.org/officeDocument/2006/relationships/image" Target="../media/image3.png"/><Relationship Id="rId10" Type="http://schemas.openxmlformats.org/officeDocument/2006/relationships/image" Target="../media/image11.png"/><Relationship Id="rId11" Type="http://schemas.openxmlformats.org/officeDocument/2006/relationships/image" Target="../media/image21.png"/><Relationship Id="rId12" Type="http://schemas.openxmlformats.org/officeDocument/2006/relationships/image" Target="../media/image14.png"/><Relationship Id="rId13" Type="http://schemas.openxmlformats.org/officeDocument/2006/relationships/slide" Target="slide75.xml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3.xml"/><Relationship Id="rId3" Type="http://schemas.openxmlformats.org/officeDocument/2006/relationships/slide" Target="slide6.xml"/><Relationship Id="rId4" Type="http://schemas.openxmlformats.org/officeDocument/2006/relationships/slide" Target="slide30.xml"/><Relationship Id="rId5" Type="http://schemas.openxmlformats.org/officeDocument/2006/relationships/slide" Target="slide50.xml"/><Relationship Id="rId6" Type="http://schemas.openxmlformats.org/officeDocument/2006/relationships/slide" Target="slide67.xml"/><Relationship Id="rId7" Type="http://schemas.openxmlformats.org/officeDocument/2006/relationships/slide" Target="slide10.xml"/><Relationship Id="rId8" Type="http://schemas.openxmlformats.org/officeDocument/2006/relationships/slide" Target="slide12.xml"/><Relationship Id="rId9" Type="http://schemas.openxmlformats.org/officeDocument/2006/relationships/slide" Target="slide15.xml"/><Relationship Id="rId10" Type="http://schemas.openxmlformats.org/officeDocument/2006/relationships/slide" Target="slide25.xml"/><Relationship Id="rId11" Type="http://schemas.openxmlformats.org/officeDocument/2006/relationships/image" Target="../media/image3.png"/><Relationship Id="rId12" Type="http://schemas.openxmlformats.org/officeDocument/2006/relationships/image" Target="../media/image11.png"/><Relationship Id="rId13" Type="http://schemas.openxmlformats.org/officeDocument/2006/relationships/slide" Target="slide74.xml"/></Relationships>

</file>

<file path=ppt/slides/_rels/slide1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82.xml"/><Relationship Id="rId3" Type="http://schemas.openxmlformats.org/officeDocument/2006/relationships/slide" Target="slide96.xml"/><Relationship Id="rId4" Type="http://schemas.openxmlformats.org/officeDocument/2006/relationships/slide" Target="slide118.xml"/><Relationship Id="rId5" Type="http://schemas.openxmlformats.org/officeDocument/2006/relationships/slide" Target="slide130.xml"/><Relationship Id="rId6" Type="http://schemas.openxmlformats.org/officeDocument/2006/relationships/slide" Target="slide145.xml"/><Relationship Id="rId7" Type="http://schemas.openxmlformats.org/officeDocument/2006/relationships/slide" Target="slide148.xml"/><Relationship Id="rId8" Type="http://schemas.openxmlformats.org/officeDocument/2006/relationships/slide" Target="slide136.xml"/><Relationship Id="rId9" Type="http://schemas.openxmlformats.org/officeDocument/2006/relationships/slide" Target="slide139.xml"/><Relationship Id="rId10" Type="http://schemas.openxmlformats.org/officeDocument/2006/relationships/image" Target="../media/image3.png"/><Relationship Id="rId11" Type="http://schemas.openxmlformats.org/officeDocument/2006/relationships/image" Target="../media/image48.png"/><Relationship Id="rId12" Type="http://schemas.openxmlformats.org/officeDocument/2006/relationships/image" Target="../media/image62.png"/><Relationship Id="rId13" Type="http://schemas.openxmlformats.org/officeDocument/2006/relationships/image" Target="../media/image63.png"/><Relationship Id="rId14" Type="http://schemas.openxmlformats.org/officeDocument/2006/relationships/image" Target="../media/image44.png"/><Relationship Id="rId15" Type="http://schemas.openxmlformats.org/officeDocument/2006/relationships/image" Target="../media/image45.png"/><Relationship Id="rId16" Type="http://schemas.openxmlformats.org/officeDocument/2006/relationships/slide" Target="slide92.xml"/><Relationship Id="rId17" Type="http://schemas.openxmlformats.org/officeDocument/2006/relationships/slide" Target="slide94.xml"/><Relationship Id="rId18" Type="http://schemas.openxmlformats.org/officeDocument/2006/relationships/slide" Target="slide97.xml"/><Relationship Id="rId19" Type="http://schemas.openxmlformats.org/officeDocument/2006/relationships/slide" Target="slide114.xml"/><Relationship Id="rId20" Type="http://schemas.openxmlformats.org/officeDocument/2006/relationships/image" Target="../media/image46.png"/><Relationship Id="rId21" Type="http://schemas.openxmlformats.org/officeDocument/2006/relationships/image" Target="../media/image47.png"/><Relationship Id="rId22" Type="http://schemas.openxmlformats.org/officeDocument/2006/relationships/image" Target="../media/image4.png"/><Relationship Id="rId23" Type="http://schemas.openxmlformats.org/officeDocument/2006/relationships/slide" Target="slide125.xml"/><Relationship Id="rId24" Type="http://schemas.openxmlformats.org/officeDocument/2006/relationships/slide" Target="slide146.xml"/><Relationship Id="rId25" Type="http://schemas.openxmlformats.org/officeDocument/2006/relationships/slide" Target="slide149.xml"/><Relationship Id="rId26" Type="http://schemas.openxmlformats.org/officeDocument/2006/relationships/slide" Target="slide75.xml"/></Relationships>

</file>

<file path=ppt/slides/_rels/slide1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82.xml"/><Relationship Id="rId3" Type="http://schemas.openxmlformats.org/officeDocument/2006/relationships/slide" Target="slide96.xml"/><Relationship Id="rId4" Type="http://schemas.openxmlformats.org/officeDocument/2006/relationships/slide" Target="slide118.xml"/><Relationship Id="rId5" Type="http://schemas.openxmlformats.org/officeDocument/2006/relationships/slide" Target="slide130.xml"/><Relationship Id="rId6" Type="http://schemas.openxmlformats.org/officeDocument/2006/relationships/slide" Target="slide145.xml"/><Relationship Id="rId7" Type="http://schemas.openxmlformats.org/officeDocument/2006/relationships/slide" Target="slide148.xml"/><Relationship Id="rId8" Type="http://schemas.openxmlformats.org/officeDocument/2006/relationships/slide" Target="slide136.xml"/><Relationship Id="rId9" Type="http://schemas.openxmlformats.org/officeDocument/2006/relationships/slide" Target="slide139.xml"/><Relationship Id="rId10" Type="http://schemas.openxmlformats.org/officeDocument/2006/relationships/image" Target="../media/image3.png"/><Relationship Id="rId11" Type="http://schemas.openxmlformats.org/officeDocument/2006/relationships/image" Target="../media/image21.png"/><Relationship Id="rId12" Type="http://schemas.openxmlformats.org/officeDocument/2006/relationships/slide" Target="slide75.xml"/></Relationships>

</file>

<file path=ppt/slides/_rels/slide1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82.xml"/><Relationship Id="rId3" Type="http://schemas.openxmlformats.org/officeDocument/2006/relationships/slide" Target="slide96.xml"/><Relationship Id="rId4" Type="http://schemas.openxmlformats.org/officeDocument/2006/relationships/slide" Target="slide118.xml"/><Relationship Id="rId5" Type="http://schemas.openxmlformats.org/officeDocument/2006/relationships/slide" Target="slide130.xml"/><Relationship Id="rId6" Type="http://schemas.openxmlformats.org/officeDocument/2006/relationships/slide" Target="slide145.xml"/><Relationship Id="rId7" Type="http://schemas.openxmlformats.org/officeDocument/2006/relationships/slide" Target="slide148.xml"/><Relationship Id="rId8" Type="http://schemas.openxmlformats.org/officeDocument/2006/relationships/slide" Target="slide136.xml"/><Relationship Id="rId9" Type="http://schemas.openxmlformats.org/officeDocument/2006/relationships/slide" Target="slide139.xml"/><Relationship Id="rId10" Type="http://schemas.openxmlformats.org/officeDocument/2006/relationships/image" Target="../media/image3.png"/><Relationship Id="rId11" Type="http://schemas.openxmlformats.org/officeDocument/2006/relationships/image" Target="../media/image21.png"/><Relationship Id="rId12" Type="http://schemas.openxmlformats.org/officeDocument/2006/relationships/image" Target="../media/image11.png"/><Relationship Id="rId13" Type="http://schemas.openxmlformats.org/officeDocument/2006/relationships/slide" Target="slide75.xml"/></Relationships>

</file>

<file path=ppt/slides/_rels/slide1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82.xml"/><Relationship Id="rId3" Type="http://schemas.openxmlformats.org/officeDocument/2006/relationships/slide" Target="slide96.xml"/><Relationship Id="rId4" Type="http://schemas.openxmlformats.org/officeDocument/2006/relationships/slide" Target="slide118.xml"/><Relationship Id="rId5" Type="http://schemas.openxmlformats.org/officeDocument/2006/relationships/slide" Target="slide130.xml"/><Relationship Id="rId6" Type="http://schemas.openxmlformats.org/officeDocument/2006/relationships/slide" Target="slide145.xml"/><Relationship Id="rId7" Type="http://schemas.openxmlformats.org/officeDocument/2006/relationships/slide" Target="slide148.xml"/><Relationship Id="rId8" Type="http://schemas.openxmlformats.org/officeDocument/2006/relationships/slide" Target="slide136.xml"/><Relationship Id="rId9" Type="http://schemas.openxmlformats.org/officeDocument/2006/relationships/slide" Target="slide139.xml"/><Relationship Id="rId10" Type="http://schemas.openxmlformats.org/officeDocument/2006/relationships/image" Target="../media/image3.png"/><Relationship Id="rId11" Type="http://schemas.openxmlformats.org/officeDocument/2006/relationships/image" Target="../media/image21.png"/><Relationship Id="rId12" Type="http://schemas.openxmlformats.org/officeDocument/2006/relationships/image" Target="../media/image11.png"/><Relationship Id="rId13" Type="http://schemas.openxmlformats.org/officeDocument/2006/relationships/slide" Target="slide75.xml"/></Relationships>

</file>

<file path=ppt/slides/_rels/slide1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82.xml"/><Relationship Id="rId3" Type="http://schemas.openxmlformats.org/officeDocument/2006/relationships/slide" Target="slide96.xml"/><Relationship Id="rId4" Type="http://schemas.openxmlformats.org/officeDocument/2006/relationships/slide" Target="slide118.xml"/><Relationship Id="rId5" Type="http://schemas.openxmlformats.org/officeDocument/2006/relationships/slide" Target="slide130.xml"/><Relationship Id="rId6" Type="http://schemas.openxmlformats.org/officeDocument/2006/relationships/slide" Target="slide145.xml"/><Relationship Id="rId7" Type="http://schemas.openxmlformats.org/officeDocument/2006/relationships/slide" Target="slide148.xml"/><Relationship Id="rId8" Type="http://schemas.openxmlformats.org/officeDocument/2006/relationships/slide" Target="slide136.xml"/><Relationship Id="rId9" Type="http://schemas.openxmlformats.org/officeDocument/2006/relationships/slide" Target="slide139.xml"/><Relationship Id="rId10" Type="http://schemas.openxmlformats.org/officeDocument/2006/relationships/image" Target="../media/image3.png"/><Relationship Id="rId11" Type="http://schemas.openxmlformats.org/officeDocument/2006/relationships/image" Target="../media/image21.png"/><Relationship Id="rId12" Type="http://schemas.openxmlformats.org/officeDocument/2006/relationships/image" Target="../media/image11.png"/><Relationship Id="rId13" Type="http://schemas.openxmlformats.org/officeDocument/2006/relationships/slide" Target="slide75.xml"/></Relationships>

</file>

<file path=ppt/slides/_rels/slide1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82.xml"/><Relationship Id="rId3" Type="http://schemas.openxmlformats.org/officeDocument/2006/relationships/slide" Target="slide96.xml"/><Relationship Id="rId4" Type="http://schemas.openxmlformats.org/officeDocument/2006/relationships/slide" Target="slide118.xml"/><Relationship Id="rId5" Type="http://schemas.openxmlformats.org/officeDocument/2006/relationships/slide" Target="slide130.xml"/><Relationship Id="rId6" Type="http://schemas.openxmlformats.org/officeDocument/2006/relationships/slide" Target="slide145.xml"/><Relationship Id="rId7" Type="http://schemas.openxmlformats.org/officeDocument/2006/relationships/slide" Target="slide148.xml"/><Relationship Id="rId8" Type="http://schemas.openxmlformats.org/officeDocument/2006/relationships/slide" Target="slide136.xml"/><Relationship Id="rId9" Type="http://schemas.openxmlformats.org/officeDocument/2006/relationships/slide" Target="slide139.xml"/><Relationship Id="rId10" Type="http://schemas.openxmlformats.org/officeDocument/2006/relationships/image" Target="../media/image3.png"/><Relationship Id="rId11" Type="http://schemas.openxmlformats.org/officeDocument/2006/relationships/image" Target="../media/image21.png"/><Relationship Id="rId12" Type="http://schemas.openxmlformats.org/officeDocument/2006/relationships/image" Target="../media/image11.png"/><Relationship Id="rId13" Type="http://schemas.openxmlformats.org/officeDocument/2006/relationships/image" Target="../media/image14.png"/><Relationship Id="rId14" Type="http://schemas.openxmlformats.org/officeDocument/2006/relationships/slide" Target="slide75.xml"/></Relationships>

</file>

<file path=ppt/slides/_rels/slide1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82.xml"/><Relationship Id="rId3" Type="http://schemas.openxmlformats.org/officeDocument/2006/relationships/slide" Target="slide96.xml"/><Relationship Id="rId4" Type="http://schemas.openxmlformats.org/officeDocument/2006/relationships/slide" Target="slide118.xml"/><Relationship Id="rId5" Type="http://schemas.openxmlformats.org/officeDocument/2006/relationships/slide" Target="slide130.xml"/><Relationship Id="rId6" Type="http://schemas.openxmlformats.org/officeDocument/2006/relationships/slide" Target="slide145.xml"/><Relationship Id="rId7" Type="http://schemas.openxmlformats.org/officeDocument/2006/relationships/slide" Target="slide148.xml"/><Relationship Id="rId8" Type="http://schemas.openxmlformats.org/officeDocument/2006/relationships/slide" Target="slide138.xml"/><Relationship Id="rId9" Type="http://schemas.openxmlformats.org/officeDocument/2006/relationships/slide" Target="slide139.xml"/><Relationship Id="rId10" Type="http://schemas.openxmlformats.org/officeDocument/2006/relationships/image" Target="../media/image3.png"/><Relationship Id="rId11" Type="http://schemas.openxmlformats.org/officeDocument/2006/relationships/image" Target="../media/image14.png"/><Relationship Id="rId12" Type="http://schemas.openxmlformats.org/officeDocument/2006/relationships/slide" Target="slide75.xml"/></Relationships>

</file>

<file path=ppt/slides/_rels/slide1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82.xml"/><Relationship Id="rId3" Type="http://schemas.openxmlformats.org/officeDocument/2006/relationships/slide" Target="slide96.xml"/><Relationship Id="rId4" Type="http://schemas.openxmlformats.org/officeDocument/2006/relationships/slide" Target="slide118.xml"/><Relationship Id="rId5" Type="http://schemas.openxmlformats.org/officeDocument/2006/relationships/slide" Target="slide130.xml"/><Relationship Id="rId6" Type="http://schemas.openxmlformats.org/officeDocument/2006/relationships/slide" Target="slide145.xml"/><Relationship Id="rId7" Type="http://schemas.openxmlformats.org/officeDocument/2006/relationships/slide" Target="slide148.xml"/><Relationship Id="rId8" Type="http://schemas.openxmlformats.org/officeDocument/2006/relationships/slide" Target="slide138.xml"/><Relationship Id="rId9" Type="http://schemas.openxmlformats.org/officeDocument/2006/relationships/slide" Target="slide139.xml"/><Relationship Id="rId10" Type="http://schemas.openxmlformats.org/officeDocument/2006/relationships/image" Target="../media/image3.png"/><Relationship Id="rId11" Type="http://schemas.openxmlformats.org/officeDocument/2006/relationships/image" Target="../media/image14.png"/><Relationship Id="rId12" Type="http://schemas.openxmlformats.org/officeDocument/2006/relationships/image" Target="../media/image11.png"/><Relationship Id="rId13" Type="http://schemas.openxmlformats.org/officeDocument/2006/relationships/slide" Target="slide75.xml"/></Relationships>

</file>

<file path=ppt/slides/_rels/slide1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82.xml"/><Relationship Id="rId3" Type="http://schemas.openxmlformats.org/officeDocument/2006/relationships/slide" Target="slide96.xml"/><Relationship Id="rId4" Type="http://schemas.openxmlformats.org/officeDocument/2006/relationships/slide" Target="slide118.xml"/><Relationship Id="rId5" Type="http://schemas.openxmlformats.org/officeDocument/2006/relationships/slide" Target="slide130.xml"/><Relationship Id="rId6" Type="http://schemas.openxmlformats.org/officeDocument/2006/relationships/slide" Target="slide145.xml"/><Relationship Id="rId7" Type="http://schemas.openxmlformats.org/officeDocument/2006/relationships/slide" Target="slide148.xml"/><Relationship Id="rId8" Type="http://schemas.openxmlformats.org/officeDocument/2006/relationships/slide" Target="slide136.xml"/><Relationship Id="rId9" Type="http://schemas.openxmlformats.org/officeDocument/2006/relationships/slide" Target="slide139.xml"/><Relationship Id="rId10" Type="http://schemas.openxmlformats.org/officeDocument/2006/relationships/image" Target="../media/image3.png"/><Relationship Id="rId11" Type="http://schemas.openxmlformats.org/officeDocument/2006/relationships/image" Target="../media/image14.png"/><Relationship Id="rId12" Type="http://schemas.openxmlformats.org/officeDocument/2006/relationships/image" Target="../media/image11.png"/><Relationship Id="rId13" Type="http://schemas.openxmlformats.org/officeDocument/2006/relationships/slide" Target="slide75.xml"/></Relationships>

</file>

<file path=ppt/slides/_rels/slide1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82.xml"/><Relationship Id="rId3" Type="http://schemas.openxmlformats.org/officeDocument/2006/relationships/slide" Target="slide96.xml"/><Relationship Id="rId4" Type="http://schemas.openxmlformats.org/officeDocument/2006/relationships/slide" Target="slide118.xml"/><Relationship Id="rId5" Type="http://schemas.openxmlformats.org/officeDocument/2006/relationships/slide" Target="slide130.xml"/><Relationship Id="rId6" Type="http://schemas.openxmlformats.org/officeDocument/2006/relationships/slide" Target="slide145.xml"/><Relationship Id="rId7" Type="http://schemas.openxmlformats.org/officeDocument/2006/relationships/slide" Target="slide148.xml"/><Relationship Id="rId8" Type="http://schemas.openxmlformats.org/officeDocument/2006/relationships/slide" Target="slide136.xml"/><Relationship Id="rId9" Type="http://schemas.openxmlformats.org/officeDocument/2006/relationships/slide" Target="slide140.xml"/><Relationship Id="rId10" Type="http://schemas.openxmlformats.org/officeDocument/2006/relationships/image" Target="../media/image3.png"/><Relationship Id="rId11" Type="http://schemas.openxmlformats.org/officeDocument/2006/relationships/image" Target="../media/image11.png"/><Relationship Id="rId12" Type="http://schemas.openxmlformats.org/officeDocument/2006/relationships/slide" Target="slide75.xml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3.xml"/><Relationship Id="rId3" Type="http://schemas.openxmlformats.org/officeDocument/2006/relationships/slide" Target="slide6.xml"/><Relationship Id="rId4" Type="http://schemas.openxmlformats.org/officeDocument/2006/relationships/slide" Target="slide30.xml"/><Relationship Id="rId5" Type="http://schemas.openxmlformats.org/officeDocument/2006/relationships/slide" Target="slide50.xml"/><Relationship Id="rId6" Type="http://schemas.openxmlformats.org/officeDocument/2006/relationships/slide" Target="slide67.xml"/><Relationship Id="rId7" Type="http://schemas.openxmlformats.org/officeDocument/2006/relationships/slide" Target="slide10.xml"/><Relationship Id="rId8" Type="http://schemas.openxmlformats.org/officeDocument/2006/relationships/slide" Target="slide12.xml"/><Relationship Id="rId9" Type="http://schemas.openxmlformats.org/officeDocument/2006/relationships/slide" Target="slide15.xml"/><Relationship Id="rId10" Type="http://schemas.openxmlformats.org/officeDocument/2006/relationships/slide" Target="slide25.xml"/><Relationship Id="rId11" Type="http://schemas.openxmlformats.org/officeDocument/2006/relationships/image" Target="../media/image3.png"/><Relationship Id="rId12" Type="http://schemas.openxmlformats.org/officeDocument/2006/relationships/image" Target="../media/image11.png"/><Relationship Id="rId13" Type="http://schemas.openxmlformats.org/officeDocument/2006/relationships/image" Target="../media/image14.png"/><Relationship Id="rId14" Type="http://schemas.openxmlformats.org/officeDocument/2006/relationships/slide" Target="slide1.xml"/><Relationship Id="rId15" Type="http://schemas.openxmlformats.org/officeDocument/2006/relationships/slide" Target="slide74.xml"/></Relationships>

</file>

<file path=ppt/slides/_rels/slide1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82.xml"/><Relationship Id="rId3" Type="http://schemas.openxmlformats.org/officeDocument/2006/relationships/slide" Target="slide96.xml"/><Relationship Id="rId4" Type="http://schemas.openxmlformats.org/officeDocument/2006/relationships/slide" Target="slide118.xml"/><Relationship Id="rId5" Type="http://schemas.openxmlformats.org/officeDocument/2006/relationships/slide" Target="slide130.xml"/><Relationship Id="rId6" Type="http://schemas.openxmlformats.org/officeDocument/2006/relationships/slide" Target="slide145.xml"/><Relationship Id="rId7" Type="http://schemas.openxmlformats.org/officeDocument/2006/relationships/slide" Target="slide148.xml"/><Relationship Id="rId8" Type="http://schemas.openxmlformats.org/officeDocument/2006/relationships/slide" Target="slide136.xml"/><Relationship Id="rId9" Type="http://schemas.openxmlformats.org/officeDocument/2006/relationships/slide" Target="slide139.xml"/><Relationship Id="rId10" Type="http://schemas.openxmlformats.org/officeDocument/2006/relationships/image" Target="../media/image3.png"/><Relationship Id="rId11" Type="http://schemas.openxmlformats.org/officeDocument/2006/relationships/image" Target="../media/image11.png"/><Relationship Id="rId12" Type="http://schemas.openxmlformats.org/officeDocument/2006/relationships/image" Target="../media/image14.png"/><Relationship Id="rId13" Type="http://schemas.openxmlformats.org/officeDocument/2006/relationships/slide" Target="slide75.xml"/></Relationships>

</file>

<file path=ppt/slides/_rels/slide1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82.xml"/><Relationship Id="rId3" Type="http://schemas.openxmlformats.org/officeDocument/2006/relationships/slide" Target="slide96.xml"/><Relationship Id="rId4" Type="http://schemas.openxmlformats.org/officeDocument/2006/relationships/slide" Target="slide118.xml"/><Relationship Id="rId5" Type="http://schemas.openxmlformats.org/officeDocument/2006/relationships/slide" Target="slide130.xml"/><Relationship Id="rId6" Type="http://schemas.openxmlformats.org/officeDocument/2006/relationships/slide" Target="slide145.xml"/><Relationship Id="rId7" Type="http://schemas.openxmlformats.org/officeDocument/2006/relationships/slide" Target="slide148.xml"/><Relationship Id="rId8" Type="http://schemas.openxmlformats.org/officeDocument/2006/relationships/slide" Target="slide136.xml"/><Relationship Id="rId9" Type="http://schemas.openxmlformats.org/officeDocument/2006/relationships/slide" Target="slide139.xml"/><Relationship Id="rId10" Type="http://schemas.openxmlformats.org/officeDocument/2006/relationships/image" Target="../media/image3.png"/><Relationship Id="rId11" Type="http://schemas.openxmlformats.org/officeDocument/2006/relationships/image" Target="../media/image11.png"/><Relationship Id="rId12" Type="http://schemas.openxmlformats.org/officeDocument/2006/relationships/slide" Target="slide75.xml"/></Relationships>

</file>

<file path=ppt/slides/_rels/slide1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82.xml"/><Relationship Id="rId3" Type="http://schemas.openxmlformats.org/officeDocument/2006/relationships/slide" Target="slide96.xml"/><Relationship Id="rId4" Type="http://schemas.openxmlformats.org/officeDocument/2006/relationships/slide" Target="slide118.xml"/><Relationship Id="rId5" Type="http://schemas.openxmlformats.org/officeDocument/2006/relationships/slide" Target="slide130.xml"/><Relationship Id="rId6" Type="http://schemas.openxmlformats.org/officeDocument/2006/relationships/slide" Target="slide145.xml"/><Relationship Id="rId7" Type="http://schemas.openxmlformats.org/officeDocument/2006/relationships/slide" Target="slide148.xml"/><Relationship Id="rId8" Type="http://schemas.openxmlformats.org/officeDocument/2006/relationships/slide" Target="slide136.xml"/><Relationship Id="rId9" Type="http://schemas.openxmlformats.org/officeDocument/2006/relationships/slide" Target="slide139.xml"/><Relationship Id="rId10" Type="http://schemas.openxmlformats.org/officeDocument/2006/relationships/image" Target="../media/image3.png"/><Relationship Id="rId11" Type="http://schemas.openxmlformats.org/officeDocument/2006/relationships/image" Target="../media/image11.png"/><Relationship Id="rId12" Type="http://schemas.openxmlformats.org/officeDocument/2006/relationships/slide" Target="slide75.xml"/></Relationships>

</file>

<file path=ppt/slides/_rels/slide1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82.xml"/><Relationship Id="rId3" Type="http://schemas.openxmlformats.org/officeDocument/2006/relationships/slide" Target="slide96.xml"/><Relationship Id="rId4" Type="http://schemas.openxmlformats.org/officeDocument/2006/relationships/slide" Target="slide118.xml"/><Relationship Id="rId5" Type="http://schemas.openxmlformats.org/officeDocument/2006/relationships/slide" Target="slide130.xml"/><Relationship Id="rId6" Type="http://schemas.openxmlformats.org/officeDocument/2006/relationships/slide" Target="slide145.xml"/><Relationship Id="rId7" Type="http://schemas.openxmlformats.org/officeDocument/2006/relationships/slide" Target="slide148.xml"/><Relationship Id="rId8" Type="http://schemas.openxmlformats.org/officeDocument/2006/relationships/slide" Target="slide136.xml"/><Relationship Id="rId9" Type="http://schemas.openxmlformats.org/officeDocument/2006/relationships/slide" Target="slide139.xml"/><Relationship Id="rId10" Type="http://schemas.openxmlformats.org/officeDocument/2006/relationships/image" Target="../media/image3.png"/><Relationship Id="rId11" Type="http://schemas.openxmlformats.org/officeDocument/2006/relationships/image" Target="../media/image11.png"/><Relationship Id="rId12" Type="http://schemas.openxmlformats.org/officeDocument/2006/relationships/slide" Target="slide75.xml"/></Relationships>

</file>

<file path=ppt/slides/_rels/slide1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82.xml"/><Relationship Id="rId3" Type="http://schemas.openxmlformats.org/officeDocument/2006/relationships/slide" Target="slide96.xml"/><Relationship Id="rId4" Type="http://schemas.openxmlformats.org/officeDocument/2006/relationships/slide" Target="slide118.xml"/><Relationship Id="rId5" Type="http://schemas.openxmlformats.org/officeDocument/2006/relationships/slide" Target="slide130.xml"/><Relationship Id="rId6" Type="http://schemas.openxmlformats.org/officeDocument/2006/relationships/slide" Target="slide145.xml"/><Relationship Id="rId7" Type="http://schemas.openxmlformats.org/officeDocument/2006/relationships/slide" Target="slide148.xml"/><Relationship Id="rId8" Type="http://schemas.openxmlformats.org/officeDocument/2006/relationships/slide" Target="slide136.xml"/><Relationship Id="rId9" Type="http://schemas.openxmlformats.org/officeDocument/2006/relationships/slide" Target="slide139.xml"/><Relationship Id="rId10" Type="http://schemas.openxmlformats.org/officeDocument/2006/relationships/image" Target="../media/image3.png"/><Relationship Id="rId11" Type="http://schemas.openxmlformats.org/officeDocument/2006/relationships/image" Target="../media/image11.png"/><Relationship Id="rId12" Type="http://schemas.openxmlformats.org/officeDocument/2006/relationships/slide" Target="slide75.xml"/></Relationships>

</file>

<file path=ppt/slides/_rels/slide1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82.xml"/><Relationship Id="rId3" Type="http://schemas.openxmlformats.org/officeDocument/2006/relationships/slide" Target="slide96.xml"/><Relationship Id="rId4" Type="http://schemas.openxmlformats.org/officeDocument/2006/relationships/slide" Target="slide118.xml"/><Relationship Id="rId5" Type="http://schemas.openxmlformats.org/officeDocument/2006/relationships/slide" Target="slide130.xml"/><Relationship Id="rId6" Type="http://schemas.openxmlformats.org/officeDocument/2006/relationships/slide" Target="slide145.xml"/><Relationship Id="rId7" Type="http://schemas.openxmlformats.org/officeDocument/2006/relationships/slide" Target="slide148.xml"/><Relationship Id="rId8" Type="http://schemas.openxmlformats.org/officeDocument/2006/relationships/slide" Target="slide146.xml"/><Relationship Id="rId9" Type="http://schemas.openxmlformats.org/officeDocument/2006/relationships/image" Target="../media/image3.png"/><Relationship Id="rId10" Type="http://schemas.openxmlformats.org/officeDocument/2006/relationships/image" Target="../media/image48.png"/><Relationship Id="rId11" Type="http://schemas.openxmlformats.org/officeDocument/2006/relationships/image" Target="../media/image64.png"/><Relationship Id="rId12" Type="http://schemas.openxmlformats.org/officeDocument/2006/relationships/image" Target="../media/image65.png"/><Relationship Id="rId13" Type="http://schemas.openxmlformats.org/officeDocument/2006/relationships/image" Target="../media/image44.png"/><Relationship Id="rId14" Type="http://schemas.openxmlformats.org/officeDocument/2006/relationships/image" Target="../media/image45.png"/><Relationship Id="rId15" Type="http://schemas.openxmlformats.org/officeDocument/2006/relationships/slide" Target="slide92.xml"/><Relationship Id="rId16" Type="http://schemas.openxmlformats.org/officeDocument/2006/relationships/slide" Target="slide94.xml"/><Relationship Id="rId17" Type="http://schemas.openxmlformats.org/officeDocument/2006/relationships/slide" Target="slide97.xml"/><Relationship Id="rId18" Type="http://schemas.openxmlformats.org/officeDocument/2006/relationships/slide" Target="slide114.xml"/><Relationship Id="rId19" Type="http://schemas.openxmlformats.org/officeDocument/2006/relationships/image" Target="../media/image46.png"/><Relationship Id="rId20" Type="http://schemas.openxmlformats.org/officeDocument/2006/relationships/image" Target="../media/image47.png"/><Relationship Id="rId21" Type="http://schemas.openxmlformats.org/officeDocument/2006/relationships/slide" Target="slide125.xml"/><Relationship Id="rId22" Type="http://schemas.openxmlformats.org/officeDocument/2006/relationships/slide" Target="slide136.xml"/><Relationship Id="rId23" Type="http://schemas.openxmlformats.org/officeDocument/2006/relationships/slide" Target="slide139.xml"/><Relationship Id="rId24" Type="http://schemas.openxmlformats.org/officeDocument/2006/relationships/image" Target="../media/image8.png"/><Relationship Id="rId25" Type="http://schemas.openxmlformats.org/officeDocument/2006/relationships/slide" Target="slide149.xml"/><Relationship Id="rId26" Type="http://schemas.openxmlformats.org/officeDocument/2006/relationships/slide" Target="slide75.xml"/></Relationships>

</file>

<file path=ppt/slides/_rels/slide1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82.xml"/><Relationship Id="rId3" Type="http://schemas.openxmlformats.org/officeDocument/2006/relationships/slide" Target="slide96.xml"/><Relationship Id="rId4" Type="http://schemas.openxmlformats.org/officeDocument/2006/relationships/slide" Target="slide118.xml"/><Relationship Id="rId5" Type="http://schemas.openxmlformats.org/officeDocument/2006/relationships/slide" Target="slide130.xml"/><Relationship Id="rId6" Type="http://schemas.openxmlformats.org/officeDocument/2006/relationships/slide" Target="slide145.xml"/><Relationship Id="rId7" Type="http://schemas.openxmlformats.org/officeDocument/2006/relationships/slide" Target="slide148.xml"/><Relationship Id="rId8" Type="http://schemas.openxmlformats.org/officeDocument/2006/relationships/slide" Target="slide147.xml"/><Relationship Id="rId9" Type="http://schemas.openxmlformats.org/officeDocument/2006/relationships/image" Target="../media/image3.png"/><Relationship Id="rId10" Type="http://schemas.openxmlformats.org/officeDocument/2006/relationships/image" Target="../media/image14.png"/><Relationship Id="rId11" Type="http://schemas.openxmlformats.org/officeDocument/2006/relationships/slide" Target="slide75.xml"/></Relationships>

</file>

<file path=ppt/slides/_rels/slide1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82.xml"/><Relationship Id="rId3" Type="http://schemas.openxmlformats.org/officeDocument/2006/relationships/slide" Target="slide96.xml"/><Relationship Id="rId4" Type="http://schemas.openxmlformats.org/officeDocument/2006/relationships/slide" Target="slide118.xml"/><Relationship Id="rId5" Type="http://schemas.openxmlformats.org/officeDocument/2006/relationships/slide" Target="slide130.xml"/><Relationship Id="rId6" Type="http://schemas.openxmlformats.org/officeDocument/2006/relationships/slide" Target="slide145.xml"/><Relationship Id="rId7" Type="http://schemas.openxmlformats.org/officeDocument/2006/relationships/slide" Target="slide148.xml"/><Relationship Id="rId8" Type="http://schemas.openxmlformats.org/officeDocument/2006/relationships/slide" Target="slide146.xml"/><Relationship Id="rId9" Type="http://schemas.openxmlformats.org/officeDocument/2006/relationships/image" Target="../media/image3.png"/><Relationship Id="rId10" Type="http://schemas.openxmlformats.org/officeDocument/2006/relationships/image" Target="../media/image14.png"/><Relationship Id="rId11" Type="http://schemas.openxmlformats.org/officeDocument/2006/relationships/slide" Target="slide75.xml"/></Relationships>

</file>

<file path=ppt/slides/_rels/slide1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82.xml"/><Relationship Id="rId3" Type="http://schemas.openxmlformats.org/officeDocument/2006/relationships/slide" Target="slide96.xml"/><Relationship Id="rId4" Type="http://schemas.openxmlformats.org/officeDocument/2006/relationships/slide" Target="slide118.xml"/><Relationship Id="rId5" Type="http://schemas.openxmlformats.org/officeDocument/2006/relationships/slide" Target="slide130.xml"/><Relationship Id="rId6" Type="http://schemas.openxmlformats.org/officeDocument/2006/relationships/slide" Target="slide145.xml"/><Relationship Id="rId7" Type="http://schemas.openxmlformats.org/officeDocument/2006/relationships/slide" Target="slide148.xml"/><Relationship Id="rId8" Type="http://schemas.openxmlformats.org/officeDocument/2006/relationships/slide" Target="slide149.xml"/><Relationship Id="rId9" Type="http://schemas.openxmlformats.org/officeDocument/2006/relationships/image" Target="../media/image3.png"/><Relationship Id="rId10" Type="http://schemas.openxmlformats.org/officeDocument/2006/relationships/image" Target="../media/image48.png"/><Relationship Id="rId11" Type="http://schemas.openxmlformats.org/officeDocument/2006/relationships/image" Target="../media/image66.png"/><Relationship Id="rId12" Type="http://schemas.openxmlformats.org/officeDocument/2006/relationships/image" Target="../media/image67.png"/><Relationship Id="rId13" Type="http://schemas.openxmlformats.org/officeDocument/2006/relationships/image" Target="../media/image44.png"/><Relationship Id="rId14" Type="http://schemas.openxmlformats.org/officeDocument/2006/relationships/image" Target="../media/image45.png"/><Relationship Id="rId15" Type="http://schemas.openxmlformats.org/officeDocument/2006/relationships/slide" Target="slide92.xml"/><Relationship Id="rId16" Type="http://schemas.openxmlformats.org/officeDocument/2006/relationships/slide" Target="slide94.xml"/><Relationship Id="rId17" Type="http://schemas.openxmlformats.org/officeDocument/2006/relationships/slide" Target="slide97.xml"/><Relationship Id="rId18" Type="http://schemas.openxmlformats.org/officeDocument/2006/relationships/slide" Target="slide114.xml"/><Relationship Id="rId19" Type="http://schemas.openxmlformats.org/officeDocument/2006/relationships/image" Target="../media/image46.png"/><Relationship Id="rId20" Type="http://schemas.openxmlformats.org/officeDocument/2006/relationships/image" Target="../media/image47.png"/><Relationship Id="rId21" Type="http://schemas.openxmlformats.org/officeDocument/2006/relationships/slide" Target="slide125.xml"/><Relationship Id="rId22" Type="http://schemas.openxmlformats.org/officeDocument/2006/relationships/slide" Target="slide136.xml"/><Relationship Id="rId23" Type="http://schemas.openxmlformats.org/officeDocument/2006/relationships/slide" Target="slide139.xml"/><Relationship Id="rId24" Type="http://schemas.openxmlformats.org/officeDocument/2006/relationships/image" Target="../media/image4.png"/><Relationship Id="rId25" Type="http://schemas.openxmlformats.org/officeDocument/2006/relationships/slide" Target="slide146.xml"/><Relationship Id="rId26" Type="http://schemas.openxmlformats.org/officeDocument/2006/relationships/slide" Target="slide75.xml"/></Relationships>

</file>

<file path=ppt/slides/_rels/slide1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82.xml"/><Relationship Id="rId3" Type="http://schemas.openxmlformats.org/officeDocument/2006/relationships/slide" Target="slide96.xml"/><Relationship Id="rId4" Type="http://schemas.openxmlformats.org/officeDocument/2006/relationships/slide" Target="slide118.xml"/><Relationship Id="rId5" Type="http://schemas.openxmlformats.org/officeDocument/2006/relationships/slide" Target="slide130.xml"/><Relationship Id="rId6" Type="http://schemas.openxmlformats.org/officeDocument/2006/relationships/slide" Target="slide145.xml"/><Relationship Id="rId7" Type="http://schemas.openxmlformats.org/officeDocument/2006/relationships/slide" Target="slide148.xml"/><Relationship Id="rId8" Type="http://schemas.openxmlformats.org/officeDocument/2006/relationships/slide" Target="slide152.xml"/><Relationship Id="rId9" Type="http://schemas.openxmlformats.org/officeDocument/2006/relationships/image" Target="../media/image3.png"/><Relationship Id="rId10" Type="http://schemas.openxmlformats.org/officeDocument/2006/relationships/image" Target="../media/image21.png"/><Relationship Id="rId11" Type="http://schemas.openxmlformats.org/officeDocument/2006/relationships/slide" Target="slide75.xml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3.xml"/><Relationship Id="rId3" Type="http://schemas.openxmlformats.org/officeDocument/2006/relationships/slide" Target="slide6.xml"/><Relationship Id="rId4" Type="http://schemas.openxmlformats.org/officeDocument/2006/relationships/slide" Target="slide30.xml"/><Relationship Id="rId5" Type="http://schemas.openxmlformats.org/officeDocument/2006/relationships/slide" Target="slide50.xml"/><Relationship Id="rId6" Type="http://schemas.openxmlformats.org/officeDocument/2006/relationships/slide" Target="slide67.xml"/><Relationship Id="rId7" Type="http://schemas.openxmlformats.org/officeDocument/2006/relationships/slide" Target="slide10.xml"/><Relationship Id="rId8" Type="http://schemas.openxmlformats.org/officeDocument/2006/relationships/slide" Target="slide12.xml"/><Relationship Id="rId9" Type="http://schemas.openxmlformats.org/officeDocument/2006/relationships/slide" Target="slide15.xml"/><Relationship Id="rId10" Type="http://schemas.openxmlformats.org/officeDocument/2006/relationships/slide" Target="slide25.xml"/><Relationship Id="rId11" Type="http://schemas.openxmlformats.org/officeDocument/2006/relationships/image" Target="../media/image3.png"/><Relationship Id="rId12" Type="http://schemas.openxmlformats.org/officeDocument/2006/relationships/image" Target="../media/image14.png"/><Relationship Id="rId13" Type="http://schemas.openxmlformats.org/officeDocument/2006/relationships/slide" Target="slide74.xml"/></Relationships>

</file>

<file path=ppt/slides/_rels/slide1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82.xml"/><Relationship Id="rId3" Type="http://schemas.openxmlformats.org/officeDocument/2006/relationships/slide" Target="slide96.xml"/><Relationship Id="rId4" Type="http://schemas.openxmlformats.org/officeDocument/2006/relationships/slide" Target="slide118.xml"/><Relationship Id="rId5" Type="http://schemas.openxmlformats.org/officeDocument/2006/relationships/slide" Target="slide130.xml"/><Relationship Id="rId6" Type="http://schemas.openxmlformats.org/officeDocument/2006/relationships/slide" Target="slide145.xml"/><Relationship Id="rId7" Type="http://schemas.openxmlformats.org/officeDocument/2006/relationships/slide" Target="slide148.xml"/><Relationship Id="rId8" Type="http://schemas.openxmlformats.org/officeDocument/2006/relationships/slide" Target="slide152.xml"/><Relationship Id="rId9" Type="http://schemas.openxmlformats.org/officeDocument/2006/relationships/image" Target="../media/image3.png"/><Relationship Id="rId10" Type="http://schemas.openxmlformats.org/officeDocument/2006/relationships/image" Target="../media/image21.png"/><Relationship Id="rId11" Type="http://schemas.openxmlformats.org/officeDocument/2006/relationships/image" Target="../media/image11.png"/><Relationship Id="rId12" Type="http://schemas.openxmlformats.org/officeDocument/2006/relationships/slide" Target="slide75.xml"/></Relationships>

</file>

<file path=ppt/slides/_rels/slide1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82.xml"/><Relationship Id="rId3" Type="http://schemas.openxmlformats.org/officeDocument/2006/relationships/slide" Target="slide96.xml"/><Relationship Id="rId4" Type="http://schemas.openxmlformats.org/officeDocument/2006/relationships/slide" Target="slide118.xml"/><Relationship Id="rId5" Type="http://schemas.openxmlformats.org/officeDocument/2006/relationships/slide" Target="slide130.xml"/><Relationship Id="rId6" Type="http://schemas.openxmlformats.org/officeDocument/2006/relationships/slide" Target="slide145.xml"/><Relationship Id="rId7" Type="http://schemas.openxmlformats.org/officeDocument/2006/relationships/slide" Target="slide148.xml"/><Relationship Id="rId8" Type="http://schemas.openxmlformats.org/officeDocument/2006/relationships/slide" Target="slide152.xml"/><Relationship Id="rId9" Type="http://schemas.openxmlformats.org/officeDocument/2006/relationships/image" Target="../media/image3.png"/><Relationship Id="rId10" Type="http://schemas.openxmlformats.org/officeDocument/2006/relationships/image" Target="../media/image21.png"/><Relationship Id="rId11" Type="http://schemas.openxmlformats.org/officeDocument/2006/relationships/image" Target="../media/image11.png"/><Relationship Id="rId12" Type="http://schemas.openxmlformats.org/officeDocument/2006/relationships/slide" Target="slide75.xml"/></Relationships>

</file>

<file path=ppt/slides/_rels/slide1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82.xml"/><Relationship Id="rId3" Type="http://schemas.openxmlformats.org/officeDocument/2006/relationships/slide" Target="slide96.xml"/><Relationship Id="rId4" Type="http://schemas.openxmlformats.org/officeDocument/2006/relationships/slide" Target="slide118.xml"/><Relationship Id="rId5" Type="http://schemas.openxmlformats.org/officeDocument/2006/relationships/slide" Target="slide130.xml"/><Relationship Id="rId6" Type="http://schemas.openxmlformats.org/officeDocument/2006/relationships/slide" Target="slide145.xml"/><Relationship Id="rId7" Type="http://schemas.openxmlformats.org/officeDocument/2006/relationships/slide" Target="slide148.xml"/><Relationship Id="rId8" Type="http://schemas.openxmlformats.org/officeDocument/2006/relationships/slide" Target="slide149.xml"/><Relationship Id="rId9" Type="http://schemas.openxmlformats.org/officeDocument/2006/relationships/image" Target="../media/image3.png"/><Relationship Id="rId10" Type="http://schemas.openxmlformats.org/officeDocument/2006/relationships/image" Target="../media/image21.png"/><Relationship Id="rId11" Type="http://schemas.openxmlformats.org/officeDocument/2006/relationships/image" Target="../media/image11.png"/><Relationship Id="rId12" Type="http://schemas.openxmlformats.org/officeDocument/2006/relationships/image" Target="../media/image40.png"/><Relationship Id="rId13" Type="http://schemas.openxmlformats.org/officeDocument/2006/relationships/slide" Target="slide75.xml"/></Relationships>

</file>

<file path=ppt/slides/_rels/slide1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82.xml"/><Relationship Id="rId3" Type="http://schemas.openxmlformats.org/officeDocument/2006/relationships/slide" Target="slide96.xml"/><Relationship Id="rId4" Type="http://schemas.openxmlformats.org/officeDocument/2006/relationships/slide" Target="slide118.xml"/><Relationship Id="rId5" Type="http://schemas.openxmlformats.org/officeDocument/2006/relationships/slide" Target="slide130.xml"/><Relationship Id="rId6" Type="http://schemas.openxmlformats.org/officeDocument/2006/relationships/slide" Target="slide145.xml"/><Relationship Id="rId7" Type="http://schemas.openxmlformats.org/officeDocument/2006/relationships/slide" Target="slide148.xml"/><Relationship Id="rId8" Type="http://schemas.openxmlformats.org/officeDocument/2006/relationships/slide" Target="slide149.xml"/><Relationship Id="rId9" Type="http://schemas.openxmlformats.org/officeDocument/2006/relationships/image" Target="../media/image40.png"/><Relationship Id="rId10" Type="http://schemas.openxmlformats.org/officeDocument/2006/relationships/hyperlink" Target="https://creativecommons.org/licenses/by-sa/4.0/deed.es" TargetMode="External"/><Relationship Id="rId11" Type="http://schemas.openxmlformats.org/officeDocument/2006/relationships/slide" Target="slide75.xml"/></Relationships>

</file>

<file path=ppt/slides/_rels/slide1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157.xml"/><Relationship Id="rId3" Type="http://schemas.openxmlformats.org/officeDocument/2006/relationships/slide" Target="slide169.xml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6" Type="http://schemas.openxmlformats.org/officeDocument/2006/relationships/slide" Target="slide75.xml"/></Relationships>

</file>

<file path=ppt/slides/_rels/slide1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157.xml"/><Relationship Id="rId3" Type="http://schemas.openxmlformats.org/officeDocument/2006/relationships/slide" Target="slide169.xml"/><Relationship Id="rId4" Type="http://schemas.openxmlformats.org/officeDocument/2006/relationships/image" Target="../media/image3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5.png"/><Relationship Id="rId8" Type="http://schemas.openxmlformats.org/officeDocument/2006/relationships/slide" Target="slide165.xml"/><Relationship Id="rId9" Type="http://schemas.openxmlformats.org/officeDocument/2006/relationships/slide" Target="slide167.xml"/><Relationship Id="rId10" Type="http://schemas.openxmlformats.org/officeDocument/2006/relationships/slide" Target="slide75.xml"/></Relationships>

</file>

<file path=ppt/slides/_rels/slide1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157.xml"/><Relationship Id="rId3" Type="http://schemas.openxmlformats.org/officeDocument/2006/relationships/slide" Target="slide169.xml"/><Relationship Id="rId4" Type="http://schemas.openxmlformats.org/officeDocument/2006/relationships/image" Target="../media/image3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5.png"/><Relationship Id="rId8" Type="http://schemas.openxmlformats.org/officeDocument/2006/relationships/slide" Target="slide165.xml"/><Relationship Id="rId9" Type="http://schemas.openxmlformats.org/officeDocument/2006/relationships/slide" Target="slide167.xml"/><Relationship Id="rId10" Type="http://schemas.openxmlformats.org/officeDocument/2006/relationships/image" Target="../media/image4.png"/><Relationship Id="rId11" Type="http://schemas.openxmlformats.org/officeDocument/2006/relationships/slide" Target="slide170.xml"/><Relationship Id="rId12" Type="http://schemas.openxmlformats.org/officeDocument/2006/relationships/slide" Target="slide75.xml"/></Relationships>

</file>

<file path=ppt/slides/_rels/slide1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157.xml"/><Relationship Id="rId3" Type="http://schemas.openxmlformats.org/officeDocument/2006/relationships/slide" Target="slide169.xml"/><Relationship Id="rId4" Type="http://schemas.openxmlformats.org/officeDocument/2006/relationships/slide" Target="slide165.xml"/><Relationship Id="rId5" Type="http://schemas.openxmlformats.org/officeDocument/2006/relationships/slide" Target="slide167.xml"/><Relationship Id="rId6" Type="http://schemas.openxmlformats.org/officeDocument/2006/relationships/image" Target="../media/image3.png"/><Relationship Id="rId7" Type="http://schemas.openxmlformats.org/officeDocument/2006/relationships/image" Target="../media/image8.png"/><Relationship Id="rId8" Type="http://schemas.openxmlformats.org/officeDocument/2006/relationships/image" Target="../media/image68.png"/><Relationship Id="rId9" Type="http://schemas.openxmlformats.org/officeDocument/2006/relationships/image" Target="../media/image69.png"/><Relationship Id="rId10" Type="http://schemas.openxmlformats.org/officeDocument/2006/relationships/image" Target="../media/image44.png"/><Relationship Id="rId11" Type="http://schemas.openxmlformats.org/officeDocument/2006/relationships/image" Target="../media/image70.png"/><Relationship Id="rId12" Type="http://schemas.openxmlformats.org/officeDocument/2006/relationships/slide" Target="slide170.xml"/><Relationship Id="rId13" Type="http://schemas.openxmlformats.org/officeDocument/2006/relationships/slide" Target="slide75.xml"/></Relationships>

</file>

<file path=ppt/slides/_rels/slide1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157.xml"/><Relationship Id="rId3" Type="http://schemas.openxmlformats.org/officeDocument/2006/relationships/slide" Target="slide169.xml"/><Relationship Id="rId4" Type="http://schemas.openxmlformats.org/officeDocument/2006/relationships/slide" Target="slide165.xml"/><Relationship Id="rId5" Type="http://schemas.openxmlformats.org/officeDocument/2006/relationships/slide" Target="slide167.xml"/><Relationship Id="rId6" Type="http://schemas.openxmlformats.org/officeDocument/2006/relationships/image" Target="../media/image3.png"/><Relationship Id="rId7" Type="http://schemas.openxmlformats.org/officeDocument/2006/relationships/image" Target="../media/image14.png"/><Relationship Id="rId8" Type="http://schemas.openxmlformats.org/officeDocument/2006/relationships/slide" Target="slide75.xml"/></Relationships>

</file>

<file path=ppt/slides/_rels/slide1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157.xml"/><Relationship Id="rId3" Type="http://schemas.openxmlformats.org/officeDocument/2006/relationships/slide" Target="slide169.xml"/><Relationship Id="rId4" Type="http://schemas.openxmlformats.org/officeDocument/2006/relationships/slide" Target="slide165.xml"/><Relationship Id="rId5" Type="http://schemas.openxmlformats.org/officeDocument/2006/relationships/slide" Target="slide167.xml"/><Relationship Id="rId6" Type="http://schemas.openxmlformats.org/officeDocument/2006/relationships/image" Target="../media/image3.png"/><Relationship Id="rId7" Type="http://schemas.openxmlformats.org/officeDocument/2006/relationships/image" Target="../media/image14.png"/><Relationship Id="rId8" Type="http://schemas.openxmlformats.org/officeDocument/2006/relationships/image" Target="../media/image11.png"/><Relationship Id="rId9" Type="http://schemas.openxmlformats.org/officeDocument/2006/relationships/slide" Target="slide75.xml"/></Relationships>
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3.xml"/><Relationship Id="rId3" Type="http://schemas.openxmlformats.org/officeDocument/2006/relationships/slide" Target="slide6.xml"/><Relationship Id="rId4" Type="http://schemas.openxmlformats.org/officeDocument/2006/relationships/slide" Target="slide30.xml"/><Relationship Id="rId5" Type="http://schemas.openxmlformats.org/officeDocument/2006/relationships/slide" Target="slide50.xml"/><Relationship Id="rId6" Type="http://schemas.openxmlformats.org/officeDocument/2006/relationships/slide" Target="slide67.xml"/><Relationship Id="rId7" Type="http://schemas.openxmlformats.org/officeDocument/2006/relationships/slide" Target="slide10.xml"/><Relationship Id="rId8" Type="http://schemas.openxmlformats.org/officeDocument/2006/relationships/slide" Target="slide12.xml"/><Relationship Id="rId9" Type="http://schemas.openxmlformats.org/officeDocument/2006/relationships/slide" Target="slide15.xml"/><Relationship Id="rId10" Type="http://schemas.openxmlformats.org/officeDocument/2006/relationships/slide" Target="slide25.xml"/><Relationship Id="rId11" Type="http://schemas.openxmlformats.org/officeDocument/2006/relationships/image" Target="../media/image3.png"/><Relationship Id="rId12" Type="http://schemas.openxmlformats.org/officeDocument/2006/relationships/image" Target="../media/image11.png"/><Relationship Id="rId13" Type="http://schemas.openxmlformats.org/officeDocument/2006/relationships/image" Target="../media/image14.png"/><Relationship Id="rId14" Type="http://schemas.openxmlformats.org/officeDocument/2006/relationships/slide" Target="slide74.xml"/></Relationships>

</file>

<file path=ppt/slides/_rels/slide1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157.xml"/><Relationship Id="rId3" Type="http://schemas.openxmlformats.org/officeDocument/2006/relationships/slide" Target="slide169.xml"/><Relationship Id="rId4" Type="http://schemas.openxmlformats.org/officeDocument/2006/relationships/slide" Target="slide165.xml"/><Relationship Id="rId5" Type="http://schemas.openxmlformats.org/officeDocument/2006/relationships/slide" Target="slide167.xml"/><Relationship Id="rId6" Type="http://schemas.openxmlformats.org/officeDocument/2006/relationships/image" Target="../media/image3.png"/><Relationship Id="rId7" Type="http://schemas.openxmlformats.org/officeDocument/2006/relationships/image" Target="../media/image14.png"/><Relationship Id="rId8" Type="http://schemas.openxmlformats.org/officeDocument/2006/relationships/image" Target="../media/image11.png"/><Relationship Id="rId9" Type="http://schemas.openxmlformats.org/officeDocument/2006/relationships/slide" Target="slide75.xml"/></Relationships>

</file>

<file path=ppt/slides/_rels/slide1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157.xml"/><Relationship Id="rId3" Type="http://schemas.openxmlformats.org/officeDocument/2006/relationships/slide" Target="slide169.xml"/><Relationship Id="rId4" Type="http://schemas.openxmlformats.org/officeDocument/2006/relationships/slide" Target="slide165.xml"/><Relationship Id="rId5" Type="http://schemas.openxmlformats.org/officeDocument/2006/relationships/slide" Target="slide167.xml"/><Relationship Id="rId6" Type="http://schemas.openxmlformats.org/officeDocument/2006/relationships/image" Target="../media/image3.png"/><Relationship Id="rId7" Type="http://schemas.openxmlformats.org/officeDocument/2006/relationships/image" Target="../media/image14.png"/><Relationship Id="rId8" Type="http://schemas.openxmlformats.org/officeDocument/2006/relationships/image" Target="../media/image11.png"/><Relationship Id="rId9" Type="http://schemas.openxmlformats.org/officeDocument/2006/relationships/slide" Target="slide75.xml"/></Relationships>

</file>

<file path=ppt/slides/_rels/slide1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157.xml"/><Relationship Id="rId3" Type="http://schemas.openxmlformats.org/officeDocument/2006/relationships/slide" Target="slide169.xml"/><Relationship Id="rId4" Type="http://schemas.openxmlformats.org/officeDocument/2006/relationships/slide" Target="slide165.xml"/><Relationship Id="rId5" Type="http://schemas.openxmlformats.org/officeDocument/2006/relationships/slide" Target="slide167.xml"/><Relationship Id="rId6" Type="http://schemas.openxmlformats.org/officeDocument/2006/relationships/image" Target="../media/image3.png"/><Relationship Id="rId7" Type="http://schemas.openxmlformats.org/officeDocument/2006/relationships/image" Target="../media/image71.jpg"/><Relationship Id="rId8" Type="http://schemas.openxmlformats.org/officeDocument/2006/relationships/slide" Target="slide75.xml"/></Relationships>

</file>

<file path=ppt/slides/_rels/slide1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157.xml"/><Relationship Id="rId3" Type="http://schemas.openxmlformats.org/officeDocument/2006/relationships/slide" Target="slide169.xml"/><Relationship Id="rId4" Type="http://schemas.openxmlformats.org/officeDocument/2006/relationships/slide" Target="slide165.xml"/><Relationship Id="rId5" Type="http://schemas.openxmlformats.org/officeDocument/2006/relationships/slide" Target="slide167.xml"/><Relationship Id="rId6" Type="http://schemas.openxmlformats.org/officeDocument/2006/relationships/image" Target="../media/image3.png"/><Relationship Id="rId7" Type="http://schemas.openxmlformats.org/officeDocument/2006/relationships/image" Target="../media/image72.jpg"/><Relationship Id="rId8" Type="http://schemas.openxmlformats.org/officeDocument/2006/relationships/slide" Target="slide154.xml"/></Relationships>

</file>

<file path=ppt/slides/_rels/slide1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157.xml"/><Relationship Id="rId3" Type="http://schemas.openxmlformats.org/officeDocument/2006/relationships/slide" Target="slide169.xml"/><Relationship Id="rId4" Type="http://schemas.openxmlformats.org/officeDocument/2006/relationships/slide" Target="slide165.xml"/><Relationship Id="rId5" Type="http://schemas.openxmlformats.org/officeDocument/2006/relationships/slide" Target="slide167.xml"/><Relationship Id="rId6" Type="http://schemas.openxmlformats.org/officeDocument/2006/relationships/image" Target="../media/image3.png"/><Relationship Id="rId7" Type="http://schemas.openxmlformats.org/officeDocument/2006/relationships/image" Target="../media/image73.jpg"/><Relationship Id="rId8" Type="http://schemas.openxmlformats.org/officeDocument/2006/relationships/slide" Target="slide154.xml"/></Relationships>

</file>

<file path=ppt/slides/_rels/slide1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157.xml"/><Relationship Id="rId3" Type="http://schemas.openxmlformats.org/officeDocument/2006/relationships/slide" Target="slide169.xml"/><Relationship Id="rId4" Type="http://schemas.openxmlformats.org/officeDocument/2006/relationships/slide" Target="slide166.xml"/><Relationship Id="rId5" Type="http://schemas.openxmlformats.org/officeDocument/2006/relationships/slide" Target="slide167.xml"/><Relationship Id="rId6" Type="http://schemas.openxmlformats.org/officeDocument/2006/relationships/image" Target="../media/image3.png"/><Relationship Id="rId7" Type="http://schemas.openxmlformats.org/officeDocument/2006/relationships/image" Target="../media/image14.png"/><Relationship Id="rId8" Type="http://schemas.openxmlformats.org/officeDocument/2006/relationships/slide" Target="slide154.xml"/></Relationships>

</file>

<file path=ppt/slides/_rels/slide1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157.xml"/><Relationship Id="rId3" Type="http://schemas.openxmlformats.org/officeDocument/2006/relationships/slide" Target="slide169.xml"/><Relationship Id="rId4" Type="http://schemas.openxmlformats.org/officeDocument/2006/relationships/slide" Target="slide165.xml"/><Relationship Id="rId5" Type="http://schemas.openxmlformats.org/officeDocument/2006/relationships/slide" Target="slide167.xml"/><Relationship Id="rId6" Type="http://schemas.openxmlformats.org/officeDocument/2006/relationships/image" Target="../media/image3.png"/><Relationship Id="rId7" Type="http://schemas.openxmlformats.org/officeDocument/2006/relationships/image" Target="../media/image14.png"/><Relationship Id="rId8" Type="http://schemas.openxmlformats.org/officeDocument/2006/relationships/image" Target="../media/image11.png"/><Relationship Id="rId9" Type="http://schemas.openxmlformats.org/officeDocument/2006/relationships/slide" Target="slide154.xml"/></Relationships>

</file>

<file path=ppt/slides/_rels/slide1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157.xml"/><Relationship Id="rId3" Type="http://schemas.openxmlformats.org/officeDocument/2006/relationships/slide" Target="slide169.xml"/><Relationship Id="rId4" Type="http://schemas.openxmlformats.org/officeDocument/2006/relationships/slide" Target="slide165.xml"/><Relationship Id="rId5" Type="http://schemas.openxmlformats.org/officeDocument/2006/relationships/slide" Target="slide168.xml"/><Relationship Id="rId6" Type="http://schemas.openxmlformats.org/officeDocument/2006/relationships/image" Target="../media/image3.png"/><Relationship Id="rId7" Type="http://schemas.openxmlformats.org/officeDocument/2006/relationships/image" Target="../media/image11.png"/><Relationship Id="rId8" Type="http://schemas.openxmlformats.org/officeDocument/2006/relationships/image" Target="../media/image14.png"/><Relationship Id="rId9" Type="http://schemas.openxmlformats.org/officeDocument/2006/relationships/slide" Target="slide154.xml"/></Relationships>

</file>

<file path=ppt/slides/_rels/slide1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157.xml"/><Relationship Id="rId3" Type="http://schemas.openxmlformats.org/officeDocument/2006/relationships/slide" Target="slide169.xml"/><Relationship Id="rId4" Type="http://schemas.openxmlformats.org/officeDocument/2006/relationships/slide" Target="slide165.xml"/><Relationship Id="rId5" Type="http://schemas.openxmlformats.org/officeDocument/2006/relationships/slide" Target="slide167.xml"/><Relationship Id="rId6" Type="http://schemas.openxmlformats.org/officeDocument/2006/relationships/image" Target="../media/image3.png"/><Relationship Id="rId7" Type="http://schemas.openxmlformats.org/officeDocument/2006/relationships/image" Target="../media/image11.png"/><Relationship Id="rId8" Type="http://schemas.openxmlformats.org/officeDocument/2006/relationships/image" Target="../media/image14.png"/><Relationship Id="rId9" Type="http://schemas.openxmlformats.org/officeDocument/2006/relationships/slide" Target="slide154.xml"/></Relationships>

</file>

<file path=ppt/slides/_rels/slide1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157.xml"/><Relationship Id="rId3" Type="http://schemas.openxmlformats.org/officeDocument/2006/relationships/slide" Target="slide169.xml"/><Relationship Id="rId4" Type="http://schemas.openxmlformats.org/officeDocument/2006/relationships/slide" Target="slide170.xml"/><Relationship Id="rId5" Type="http://schemas.openxmlformats.org/officeDocument/2006/relationships/image" Target="../media/image3.png"/><Relationship Id="rId6" Type="http://schemas.openxmlformats.org/officeDocument/2006/relationships/image" Target="../media/image48.png"/><Relationship Id="rId7" Type="http://schemas.openxmlformats.org/officeDocument/2006/relationships/image" Target="../media/image70.png"/><Relationship Id="rId8" Type="http://schemas.openxmlformats.org/officeDocument/2006/relationships/image" Target="../media/image74.png"/><Relationship Id="rId9" Type="http://schemas.openxmlformats.org/officeDocument/2006/relationships/slide" Target="slide165.xml"/><Relationship Id="rId10" Type="http://schemas.openxmlformats.org/officeDocument/2006/relationships/slide" Target="slide167.xml"/><Relationship Id="rId11" Type="http://schemas.openxmlformats.org/officeDocument/2006/relationships/image" Target="../media/image4.png"/><Relationship Id="rId12" Type="http://schemas.openxmlformats.org/officeDocument/2006/relationships/image" Target="../media/image75.png"/><Relationship Id="rId13" Type="http://schemas.openxmlformats.org/officeDocument/2006/relationships/slide" Target="slide154.xml"/></Relationships>
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3.xml"/><Relationship Id="rId3" Type="http://schemas.openxmlformats.org/officeDocument/2006/relationships/slide" Target="slide6.xml"/><Relationship Id="rId4" Type="http://schemas.openxmlformats.org/officeDocument/2006/relationships/slide" Target="slide30.xml"/><Relationship Id="rId5" Type="http://schemas.openxmlformats.org/officeDocument/2006/relationships/slide" Target="slide50.xml"/><Relationship Id="rId6" Type="http://schemas.openxmlformats.org/officeDocument/2006/relationships/slide" Target="slide67.xml"/><Relationship Id="rId7" Type="http://schemas.openxmlformats.org/officeDocument/2006/relationships/slide" Target="slide10.xml"/><Relationship Id="rId8" Type="http://schemas.openxmlformats.org/officeDocument/2006/relationships/slide" Target="slide12.xml"/><Relationship Id="rId9" Type="http://schemas.openxmlformats.org/officeDocument/2006/relationships/slide" Target="slide15.xml"/><Relationship Id="rId10" Type="http://schemas.openxmlformats.org/officeDocument/2006/relationships/slide" Target="slide25.xml"/><Relationship Id="rId11" Type="http://schemas.openxmlformats.org/officeDocument/2006/relationships/image" Target="../media/image3.png"/><Relationship Id="rId12" Type="http://schemas.openxmlformats.org/officeDocument/2006/relationships/image" Target="../media/image21.png"/><Relationship Id="rId13" Type="http://schemas.openxmlformats.org/officeDocument/2006/relationships/slide" Target="slide74.xml"/></Relationships>

</file>

<file path=ppt/slides/_rels/slide1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157.xml"/><Relationship Id="rId3" Type="http://schemas.openxmlformats.org/officeDocument/2006/relationships/slide" Target="slide169.xml"/><Relationship Id="rId4" Type="http://schemas.openxmlformats.org/officeDocument/2006/relationships/slide" Target="slide172.xml"/><Relationship Id="rId5" Type="http://schemas.openxmlformats.org/officeDocument/2006/relationships/image" Target="../media/image3.png"/><Relationship Id="rId6" Type="http://schemas.openxmlformats.org/officeDocument/2006/relationships/image" Target="../media/image11.png"/><Relationship Id="rId7" Type="http://schemas.openxmlformats.org/officeDocument/2006/relationships/slide" Target="slide154.xml"/></Relationships>

</file>

<file path=ppt/slides/_rels/slide1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157.xml"/><Relationship Id="rId3" Type="http://schemas.openxmlformats.org/officeDocument/2006/relationships/slide" Target="slide169.xml"/><Relationship Id="rId4" Type="http://schemas.openxmlformats.org/officeDocument/2006/relationships/slide" Target="slide172.xml"/><Relationship Id="rId5" Type="http://schemas.openxmlformats.org/officeDocument/2006/relationships/image" Target="../media/image3.png"/><Relationship Id="rId6" Type="http://schemas.openxmlformats.org/officeDocument/2006/relationships/image" Target="../media/image11.png"/><Relationship Id="rId7" Type="http://schemas.openxmlformats.org/officeDocument/2006/relationships/image" Target="../media/image14.png"/><Relationship Id="rId8" Type="http://schemas.openxmlformats.org/officeDocument/2006/relationships/slide" Target="slide154.xml"/></Relationships>

</file>

<file path=ppt/slides/_rels/slide1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157.xml"/><Relationship Id="rId3" Type="http://schemas.openxmlformats.org/officeDocument/2006/relationships/slide" Target="slide169.xml"/><Relationship Id="rId4" Type="http://schemas.openxmlformats.org/officeDocument/2006/relationships/slide" Target="slide170.xml"/><Relationship Id="rId5" Type="http://schemas.openxmlformats.org/officeDocument/2006/relationships/image" Target="../media/image3.png"/><Relationship Id="rId6" Type="http://schemas.openxmlformats.org/officeDocument/2006/relationships/image" Target="../media/image11.png"/><Relationship Id="rId7" Type="http://schemas.openxmlformats.org/officeDocument/2006/relationships/image" Target="../media/image14.png"/><Relationship Id="rId8" Type="http://schemas.openxmlformats.org/officeDocument/2006/relationships/slide" Target="slide154.xml"/></Relationships>

</file>

<file path=ppt/slides/_rels/slide1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157.xml"/><Relationship Id="rId3" Type="http://schemas.openxmlformats.org/officeDocument/2006/relationships/slide" Target="slide169.xml"/><Relationship Id="rId4" Type="http://schemas.openxmlformats.org/officeDocument/2006/relationships/slide" Target="slide170.xml"/><Relationship Id="rId5" Type="http://schemas.openxmlformats.org/officeDocument/2006/relationships/image" Target="../media/image3.png"/><Relationship Id="rId6" Type="http://schemas.openxmlformats.org/officeDocument/2006/relationships/image" Target="../media/image13.png"/><Relationship Id="rId7" Type="http://schemas.openxmlformats.org/officeDocument/2006/relationships/image" Target="../media/image11.png"/><Relationship Id="rId8" Type="http://schemas.openxmlformats.org/officeDocument/2006/relationships/image" Target="../media/image14.png"/><Relationship Id="rId9" Type="http://schemas.openxmlformats.org/officeDocument/2006/relationships/image" Target="../media/image21.png"/><Relationship Id="rId10" Type="http://schemas.openxmlformats.org/officeDocument/2006/relationships/slide" Target="slide154.xml"/></Relationships>

</file>

<file path=ppt/slides/_rels/slide1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157.xml"/><Relationship Id="rId3" Type="http://schemas.openxmlformats.org/officeDocument/2006/relationships/slide" Target="slide169.xml"/><Relationship Id="rId4" Type="http://schemas.openxmlformats.org/officeDocument/2006/relationships/slide" Target="slide170.xml"/><Relationship Id="rId5" Type="http://schemas.openxmlformats.org/officeDocument/2006/relationships/image" Target="../media/image3.png"/><Relationship Id="rId6" Type="http://schemas.openxmlformats.org/officeDocument/2006/relationships/image" Target="../media/image14.png"/><Relationship Id="rId7" Type="http://schemas.openxmlformats.org/officeDocument/2006/relationships/slide" Target="slide154.xml"/></Relationships>

</file>

<file path=ppt/slides/_rels/slide1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157.xml"/><Relationship Id="rId3" Type="http://schemas.openxmlformats.org/officeDocument/2006/relationships/slide" Target="slide169.xml"/><Relationship Id="rId4" Type="http://schemas.openxmlformats.org/officeDocument/2006/relationships/slide" Target="slide170.xml"/><Relationship Id="rId5" Type="http://schemas.openxmlformats.org/officeDocument/2006/relationships/image" Target="../media/image3.png"/><Relationship Id="rId6" Type="http://schemas.openxmlformats.org/officeDocument/2006/relationships/image" Target="../media/image14.png"/><Relationship Id="rId7" Type="http://schemas.openxmlformats.org/officeDocument/2006/relationships/image" Target="../media/image13.png"/><Relationship Id="rId8" Type="http://schemas.openxmlformats.org/officeDocument/2006/relationships/image" Target="../media/image11.png"/><Relationship Id="rId9" Type="http://schemas.openxmlformats.org/officeDocument/2006/relationships/slide" Target="slide154.xml"/></Relationships>

</file>

<file path=ppt/slides/_rels/slide1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157.xml"/><Relationship Id="rId3" Type="http://schemas.openxmlformats.org/officeDocument/2006/relationships/slide" Target="slide169.xml"/><Relationship Id="rId4" Type="http://schemas.openxmlformats.org/officeDocument/2006/relationships/slide" Target="slide170.xml"/><Relationship Id="rId5" Type="http://schemas.openxmlformats.org/officeDocument/2006/relationships/image" Target="../media/image3.png"/><Relationship Id="rId6" Type="http://schemas.openxmlformats.org/officeDocument/2006/relationships/image" Target="../media/image13.png"/><Relationship Id="rId7" Type="http://schemas.openxmlformats.org/officeDocument/2006/relationships/slide" Target="slide154.xml"/></Relationships>

</file>

<file path=ppt/slides/_rels/slide1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157.xml"/><Relationship Id="rId3" Type="http://schemas.openxmlformats.org/officeDocument/2006/relationships/slide" Target="slide169.xml"/><Relationship Id="rId4" Type="http://schemas.openxmlformats.org/officeDocument/2006/relationships/slide" Target="slide170.xml"/><Relationship Id="rId5" Type="http://schemas.openxmlformats.org/officeDocument/2006/relationships/image" Target="../media/image3.png"/><Relationship Id="rId6" Type="http://schemas.openxmlformats.org/officeDocument/2006/relationships/image" Target="../media/image13.png"/><Relationship Id="rId7" Type="http://schemas.openxmlformats.org/officeDocument/2006/relationships/slide" Target="slide154.xml"/></Relationships>

</file>

<file path=ppt/slides/_rels/slide1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157.xml"/><Relationship Id="rId3" Type="http://schemas.openxmlformats.org/officeDocument/2006/relationships/slide" Target="slide169.xml"/><Relationship Id="rId4" Type="http://schemas.openxmlformats.org/officeDocument/2006/relationships/slide" Target="slide170.xml"/><Relationship Id="rId5" Type="http://schemas.openxmlformats.org/officeDocument/2006/relationships/image" Target="../media/image3.png"/><Relationship Id="rId6" Type="http://schemas.openxmlformats.org/officeDocument/2006/relationships/image" Target="../media/image13.png"/><Relationship Id="rId7" Type="http://schemas.openxmlformats.org/officeDocument/2006/relationships/image" Target="../media/image11.png"/><Relationship Id="rId8" Type="http://schemas.openxmlformats.org/officeDocument/2006/relationships/slide" Target="slide154.xml"/></Relationships>

</file>

<file path=ppt/slides/_rels/slide1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157.xml"/><Relationship Id="rId3" Type="http://schemas.openxmlformats.org/officeDocument/2006/relationships/slide" Target="slide169.xml"/><Relationship Id="rId4" Type="http://schemas.openxmlformats.org/officeDocument/2006/relationships/slide" Target="slide170.xml"/><Relationship Id="rId5" Type="http://schemas.openxmlformats.org/officeDocument/2006/relationships/image" Target="../media/image3.png"/><Relationship Id="rId6" Type="http://schemas.openxmlformats.org/officeDocument/2006/relationships/image" Target="../media/image13.png"/><Relationship Id="rId7" Type="http://schemas.openxmlformats.org/officeDocument/2006/relationships/image" Target="../media/image11.png"/><Relationship Id="rId8" Type="http://schemas.openxmlformats.org/officeDocument/2006/relationships/image" Target="../media/image14.png"/><Relationship Id="rId9" Type="http://schemas.openxmlformats.org/officeDocument/2006/relationships/slide" Target="slide154.xml"/></Relationships>
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3.xml"/><Relationship Id="rId3" Type="http://schemas.openxmlformats.org/officeDocument/2006/relationships/slide" Target="slide6.xml"/><Relationship Id="rId4" Type="http://schemas.openxmlformats.org/officeDocument/2006/relationships/slide" Target="slide30.xml"/><Relationship Id="rId5" Type="http://schemas.openxmlformats.org/officeDocument/2006/relationships/slide" Target="slide50.xml"/><Relationship Id="rId6" Type="http://schemas.openxmlformats.org/officeDocument/2006/relationships/slide" Target="slide67.xml"/><Relationship Id="rId7" Type="http://schemas.openxmlformats.org/officeDocument/2006/relationships/slide" Target="slide10.xml"/><Relationship Id="rId8" Type="http://schemas.openxmlformats.org/officeDocument/2006/relationships/slide" Target="slide12.xml"/><Relationship Id="rId9" Type="http://schemas.openxmlformats.org/officeDocument/2006/relationships/slide" Target="slide15.xml"/><Relationship Id="rId10" Type="http://schemas.openxmlformats.org/officeDocument/2006/relationships/slide" Target="slide25.xml"/><Relationship Id="rId11" Type="http://schemas.openxmlformats.org/officeDocument/2006/relationships/image" Target="../media/image3.png"/><Relationship Id="rId12" Type="http://schemas.openxmlformats.org/officeDocument/2006/relationships/image" Target="../media/image22.png"/><Relationship Id="rId13" Type="http://schemas.openxmlformats.org/officeDocument/2006/relationships/slide" Target="slide74.xml"/></Relationships>

</file>

<file path=ppt/slides/_rels/slide1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157.xml"/><Relationship Id="rId3" Type="http://schemas.openxmlformats.org/officeDocument/2006/relationships/slide" Target="slide169.xml"/><Relationship Id="rId4" Type="http://schemas.openxmlformats.org/officeDocument/2006/relationships/slide" Target="slide170.xml"/><Relationship Id="rId5" Type="http://schemas.openxmlformats.org/officeDocument/2006/relationships/image" Target="../media/image3.png"/><Relationship Id="rId6" Type="http://schemas.openxmlformats.org/officeDocument/2006/relationships/image" Target="../media/image13.png"/><Relationship Id="rId7" Type="http://schemas.openxmlformats.org/officeDocument/2006/relationships/image" Target="../media/image11.png"/><Relationship Id="rId8" Type="http://schemas.openxmlformats.org/officeDocument/2006/relationships/image" Target="../media/image14.png"/><Relationship Id="rId9" Type="http://schemas.openxmlformats.org/officeDocument/2006/relationships/image" Target="../media/image21.png"/><Relationship Id="rId10" Type="http://schemas.openxmlformats.org/officeDocument/2006/relationships/slide" Target="slide154.xml"/></Relationships>

</file>

<file path=ppt/slides/_rels/slide1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157.xml"/><Relationship Id="rId3" Type="http://schemas.openxmlformats.org/officeDocument/2006/relationships/slide" Target="slide169.xml"/><Relationship Id="rId4" Type="http://schemas.openxmlformats.org/officeDocument/2006/relationships/slide" Target="slide170.xml"/><Relationship Id="rId5" Type="http://schemas.openxmlformats.org/officeDocument/2006/relationships/image" Target="../media/image40.png"/><Relationship Id="rId6" Type="http://schemas.openxmlformats.org/officeDocument/2006/relationships/hyperlink" Target="https://creativecommons.org/licenses/by-sa/4.0/deed.es" TargetMode="External"/><Relationship Id="rId7" Type="http://schemas.openxmlformats.org/officeDocument/2006/relationships/slide" Target="slide154.xml"/></Relationships>

</file>

<file path=ppt/slides/_rels/slide1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187.xml"/><Relationship Id="rId3" Type="http://schemas.openxmlformats.org/officeDocument/2006/relationships/slide" Target="slide189.xml"/><Relationship Id="rId4" Type="http://schemas.openxmlformats.org/officeDocument/2006/relationships/slide" Target="slide197.xml"/><Relationship Id="rId5" Type="http://schemas.openxmlformats.org/officeDocument/2006/relationships/slide" Target="slide199.xml"/><Relationship Id="rId6" Type="http://schemas.openxmlformats.org/officeDocument/2006/relationships/image" Target="../media/image1.png"/><Relationship Id="rId7" Type="http://schemas.openxmlformats.org/officeDocument/2006/relationships/image" Target="../media/image2.png"/><Relationship Id="rId8" Type="http://schemas.openxmlformats.org/officeDocument/2006/relationships/slide" Target="slide204.xml"/></Relationships>

</file>

<file path=ppt/slides/_rels/slide1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187.xml"/><Relationship Id="rId3" Type="http://schemas.openxmlformats.org/officeDocument/2006/relationships/slide" Target="slide189.xml"/><Relationship Id="rId4" Type="http://schemas.openxmlformats.org/officeDocument/2006/relationships/slide" Target="slide197.xml"/><Relationship Id="rId5" Type="http://schemas.openxmlformats.org/officeDocument/2006/relationships/slide" Target="slide199.xml"/><Relationship Id="rId6" Type="http://schemas.openxmlformats.org/officeDocument/2006/relationships/image" Target="../media/image3.png"/><Relationship Id="rId7" Type="http://schemas.openxmlformats.org/officeDocument/2006/relationships/image" Target="../media/image8.png"/><Relationship Id="rId8" Type="http://schemas.openxmlformats.org/officeDocument/2006/relationships/slide" Target="slide204.xml"/></Relationships>

</file>

<file path=ppt/slides/_rels/slide1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187.xml"/><Relationship Id="rId3" Type="http://schemas.openxmlformats.org/officeDocument/2006/relationships/slide" Target="slide189.xml"/><Relationship Id="rId4" Type="http://schemas.openxmlformats.org/officeDocument/2006/relationships/slide" Target="slide197.xml"/><Relationship Id="rId5" Type="http://schemas.openxmlformats.org/officeDocument/2006/relationships/slide" Target="slide199.xml"/><Relationship Id="rId6" Type="http://schemas.openxmlformats.org/officeDocument/2006/relationships/image" Target="../media/image3.png"/><Relationship Id="rId7" Type="http://schemas.openxmlformats.org/officeDocument/2006/relationships/image" Target="../media/image8.png"/><Relationship Id="rId8" Type="http://schemas.openxmlformats.org/officeDocument/2006/relationships/image" Target="../media/image4.png"/><Relationship Id="rId9" Type="http://schemas.openxmlformats.org/officeDocument/2006/relationships/slide" Target="slide204.xml"/></Relationships>

</file>

<file path=ppt/slides/_rels/slide1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187.xml"/><Relationship Id="rId3" Type="http://schemas.openxmlformats.org/officeDocument/2006/relationships/slide" Target="slide189.xml"/><Relationship Id="rId4" Type="http://schemas.openxmlformats.org/officeDocument/2006/relationships/slide" Target="slide197.xml"/><Relationship Id="rId5" Type="http://schemas.openxmlformats.org/officeDocument/2006/relationships/slide" Target="slide199.xml"/><Relationship Id="rId6" Type="http://schemas.openxmlformats.org/officeDocument/2006/relationships/image" Target="../media/image3.png"/><Relationship Id="rId7" Type="http://schemas.openxmlformats.org/officeDocument/2006/relationships/image" Target="../media/image8.png"/><Relationship Id="rId8" Type="http://schemas.openxmlformats.org/officeDocument/2006/relationships/image" Target="../media/image4.png"/><Relationship Id="rId9" Type="http://schemas.openxmlformats.org/officeDocument/2006/relationships/slide" Target="slide204.xml"/></Relationships>

</file>

<file path=ppt/slides/_rels/slide1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187.xml"/><Relationship Id="rId3" Type="http://schemas.openxmlformats.org/officeDocument/2006/relationships/slide" Target="slide189.xml"/><Relationship Id="rId4" Type="http://schemas.openxmlformats.org/officeDocument/2006/relationships/slide" Target="slide197.xml"/><Relationship Id="rId5" Type="http://schemas.openxmlformats.org/officeDocument/2006/relationships/slide" Target="slide199.xml"/><Relationship Id="rId6" Type="http://schemas.openxmlformats.org/officeDocument/2006/relationships/image" Target="../media/image3.png"/><Relationship Id="rId7" Type="http://schemas.openxmlformats.org/officeDocument/2006/relationships/image" Target="../media/image8.png"/><Relationship Id="rId8" Type="http://schemas.openxmlformats.org/officeDocument/2006/relationships/image" Target="../media/image4.png"/><Relationship Id="rId9" Type="http://schemas.openxmlformats.org/officeDocument/2006/relationships/slide" Target="slide204.xml"/></Relationships>

</file>

<file path=ppt/slides/_rels/slide1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187.xml"/><Relationship Id="rId3" Type="http://schemas.openxmlformats.org/officeDocument/2006/relationships/slide" Target="slide189.xml"/><Relationship Id="rId4" Type="http://schemas.openxmlformats.org/officeDocument/2006/relationships/slide" Target="slide197.xml"/><Relationship Id="rId5" Type="http://schemas.openxmlformats.org/officeDocument/2006/relationships/slide" Target="slide199.xml"/><Relationship Id="rId6" Type="http://schemas.openxmlformats.org/officeDocument/2006/relationships/image" Target="../media/image3.png"/><Relationship Id="rId7" Type="http://schemas.openxmlformats.org/officeDocument/2006/relationships/image" Target="../media/image76.png"/><Relationship Id="rId8" Type="http://schemas.openxmlformats.org/officeDocument/2006/relationships/slide" Target="slide204.xml"/></Relationships>

</file>

<file path=ppt/slides/_rels/slide1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187.xml"/><Relationship Id="rId3" Type="http://schemas.openxmlformats.org/officeDocument/2006/relationships/slide" Target="slide189.xml"/><Relationship Id="rId4" Type="http://schemas.openxmlformats.org/officeDocument/2006/relationships/slide" Target="slide197.xml"/><Relationship Id="rId5" Type="http://schemas.openxmlformats.org/officeDocument/2006/relationships/slide" Target="slide199.xml"/><Relationship Id="rId6" Type="http://schemas.openxmlformats.org/officeDocument/2006/relationships/image" Target="../media/image3.png"/><Relationship Id="rId7" Type="http://schemas.openxmlformats.org/officeDocument/2006/relationships/slide" Target="slide204.xml"/></Relationships>

</file>

<file path=ppt/slides/_rels/slide1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187.xml"/><Relationship Id="rId3" Type="http://schemas.openxmlformats.org/officeDocument/2006/relationships/slide" Target="slide189.xml"/><Relationship Id="rId4" Type="http://schemas.openxmlformats.org/officeDocument/2006/relationships/slide" Target="slide197.xml"/><Relationship Id="rId5" Type="http://schemas.openxmlformats.org/officeDocument/2006/relationships/slide" Target="slide199.xml"/><Relationship Id="rId6" Type="http://schemas.openxmlformats.org/officeDocument/2006/relationships/image" Target="../media/image3.png"/><Relationship Id="rId7" Type="http://schemas.openxmlformats.org/officeDocument/2006/relationships/image" Target="../media/image14.png"/><Relationship Id="rId8" Type="http://schemas.openxmlformats.org/officeDocument/2006/relationships/slide" Target="slide204.xml"/></Relationships>
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3.xml"/><Relationship Id="rId3" Type="http://schemas.openxmlformats.org/officeDocument/2006/relationships/slide" Target="slide6.xml"/><Relationship Id="rId4" Type="http://schemas.openxmlformats.org/officeDocument/2006/relationships/slide" Target="slide30.xml"/><Relationship Id="rId5" Type="http://schemas.openxmlformats.org/officeDocument/2006/relationships/slide" Target="slide50.xml"/><Relationship Id="rId6" Type="http://schemas.openxmlformats.org/officeDocument/2006/relationships/slide" Target="slide67.xml"/><Relationship Id="rId7" Type="http://schemas.openxmlformats.org/officeDocument/2006/relationships/slide" Target="slide10.xml"/><Relationship Id="rId8" Type="http://schemas.openxmlformats.org/officeDocument/2006/relationships/slide" Target="slide12.xml"/><Relationship Id="rId9" Type="http://schemas.openxmlformats.org/officeDocument/2006/relationships/slide" Target="slide15.xml"/><Relationship Id="rId10" Type="http://schemas.openxmlformats.org/officeDocument/2006/relationships/slide" Target="slide25.xml"/><Relationship Id="rId11" Type="http://schemas.openxmlformats.org/officeDocument/2006/relationships/image" Target="../media/image3.png"/><Relationship Id="rId12" Type="http://schemas.openxmlformats.org/officeDocument/2006/relationships/image" Target="../media/image11.png"/><Relationship Id="rId13" Type="http://schemas.openxmlformats.org/officeDocument/2006/relationships/image" Target="../media/image14.png"/><Relationship Id="rId14" Type="http://schemas.openxmlformats.org/officeDocument/2006/relationships/slide" Target="slide74.xml"/></Relationships>

</file>

<file path=ppt/slides/_rels/slide1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187.xml"/><Relationship Id="rId3" Type="http://schemas.openxmlformats.org/officeDocument/2006/relationships/slide" Target="slide189.xml"/><Relationship Id="rId4" Type="http://schemas.openxmlformats.org/officeDocument/2006/relationships/slide" Target="slide197.xml"/><Relationship Id="rId5" Type="http://schemas.openxmlformats.org/officeDocument/2006/relationships/slide" Target="slide199.xml"/><Relationship Id="rId6" Type="http://schemas.openxmlformats.org/officeDocument/2006/relationships/image" Target="../media/image3.png"/><Relationship Id="rId7" Type="http://schemas.openxmlformats.org/officeDocument/2006/relationships/image" Target="../media/image14.png"/><Relationship Id="rId8" Type="http://schemas.openxmlformats.org/officeDocument/2006/relationships/image" Target="../media/image12.png"/><Relationship Id="rId9" Type="http://schemas.openxmlformats.org/officeDocument/2006/relationships/image" Target="../media/image23.png"/><Relationship Id="rId10" Type="http://schemas.openxmlformats.org/officeDocument/2006/relationships/slide" Target="slide204.xml"/></Relationships>

</file>

<file path=ppt/slides/_rels/slide1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187.xml"/><Relationship Id="rId3" Type="http://schemas.openxmlformats.org/officeDocument/2006/relationships/slide" Target="slide189.xml"/><Relationship Id="rId4" Type="http://schemas.openxmlformats.org/officeDocument/2006/relationships/slide" Target="slide197.xml"/><Relationship Id="rId5" Type="http://schemas.openxmlformats.org/officeDocument/2006/relationships/slide" Target="slide199.xml"/><Relationship Id="rId6" Type="http://schemas.openxmlformats.org/officeDocument/2006/relationships/image" Target="../media/image3.png"/><Relationship Id="rId7" Type="http://schemas.openxmlformats.org/officeDocument/2006/relationships/image" Target="../media/image14.png"/><Relationship Id="rId8" Type="http://schemas.openxmlformats.org/officeDocument/2006/relationships/image" Target="../media/image12.png"/><Relationship Id="rId9" Type="http://schemas.openxmlformats.org/officeDocument/2006/relationships/image" Target="../media/image23.png"/><Relationship Id="rId10" Type="http://schemas.openxmlformats.org/officeDocument/2006/relationships/image" Target="../media/image21.png"/><Relationship Id="rId11" Type="http://schemas.openxmlformats.org/officeDocument/2006/relationships/slide" Target="slide204.xml"/></Relationships>

</file>

<file path=ppt/slides/_rels/slide1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187.xml"/><Relationship Id="rId3" Type="http://schemas.openxmlformats.org/officeDocument/2006/relationships/slide" Target="slide189.xml"/><Relationship Id="rId4" Type="http://schemas.openxmlformats.org/officeDocument/2006/relationships/slide" Target="slide197.xml"/><Relationship Id="rId5" Type="http://schemas.openxmlformats.org/officeDocument/2006/relationships/slide" Target="slide199.xml"/><Relationship Id="rId6" Type="http://schemas.openxmlformats.org/officeDocument/2006/relationships/image" Target="../media/image3.png"/><Relationship Id="rId7" Type="http://schemas.openxmlformats.org/officeDocument/2006/relationships/image" Target="../media/image14.png"/><Relationship Id="rId8" Type="http://schemas.openxmlformats.org/officeDocument/2006/relationships/image" Target="../media/image12.png"/><Relationship Id="rId9" Type="http://schemas.openxmlformats.org/officeDocument/2006/relationships/image" Target="../media/image23.png"/><Relationship Id="rId10" Type="http://schemas.openxmlformats.org/officeDocument/2006/relationships/image" Target="../media/image21.png"/><Relationship Id="rId11" Type="http://schemas.openxmlformats.org/officeDocument/2006/relationships/image" Target="../media/image11.png"/><Relationship Id="rId12" Type="http://schemas.openxmlformats.org/officeDocument/2006/relationships/slide" Target="slide204.xml"/></Relationships>

</file>

<file path=ppt/slides/_rels/slide1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187.xml"/><Relationship Id="rId3" Type="http://schemas.openxmlformats.org/officeDocument/2006/relationships/slide" Target="slide189.xml"/><Relationship Id="rId4" Type="http://schemas.openxmlformats.org/officeDocument/2006/relationships/slide" Target="slide197.xml"/><Relationship Id="rId5" Type="http://schemas.openxmlformats.org/officeDocument/2006/relationships/slide" Target="slide199.xml"/><Relationship Id="rId6" Type="http://schemas.openxmlformats.org/officeDocument/2006/relationships/image" Target="../media/image3.png"/><Relationship Id="rId7" Type="http://schemas.openxmlformats.org/officeDocument/2006/relationships/image" Target="../media/image14.png"/><Relationship Id="rId8" Type="http://schemas.openxmlformats.org/officeDocument/2006/relationships/image" Target="../media/image12.png"/><Relationship Id="rId9" Type="http://schemas.openxmlformats.org/officeDocument/2006/relationships/image" Target="../media/image23.png"/><Relationship Id="rId10" Type="http://schemas.openxmlformats.org/officeDocument/2006/relationships/image" Target="../media/image21.png"/><Relationship Id="rId11" Type="http://schemas.openxmlformats.org/officeDocument/2006/relationships/image" Target="../media/image11.png"/><Relationship Id="rId12" Type="http://schemas.openxmlformats.org/officeDocument/2006/relationships/slide" Target="slide204.xml"/></Relationships>

</file>

<file path=ppt/slides/_rels/slide1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187.xml"/><Relationship Id="rId3" Type="http://schemas.openxmlformats.org/officeDocument/2006/relationships/slide" Target="slide189.xml"/><Relationship Id="rId4" Type="http://schemas.openxmlformats.org/officeDocument/2006/relationships/slide" Target="slide197.xml"/><Relationship Id="rId5" Type="http://schemas.openxmlformats.org/officeDocument/2006/relationships/slide" Target="slide199.xml"/><Relationship Id="rId6" Type="http://schemas.openxmlformats.org/officeDocument/2006/relationships/image" Target="../media/image3.png"/><Relationship Id="rId7" Type="http://schemas.openxmlformats.org/officeDocument/2006/relationships/image" Target="../media/image14.png"/><Relationship Id="rId8" Type="http://schemas.openxmlformats.org/officeDocument/2006/relationships/image" Target="../media/image12.png"/><Relationship Id="rId9" Type="http://schemas.openxmlformats.org/officeDocument/2006/relationships/image" Target="../media/image23.png"/><Relationship Id="rId10" Type="http://schemas.openxmlformats.org/officeDocument/2006/relationships/image" Target="../media/image21.png"/><Relationship Id="rId11" Type="http://schemas.openxmlformats.org/officeDocument/2006/relationships/image" Target="../media/image11.png"/><Relationship Id="rId12" Type="http://schemas.openxmlformats.org/officeDocument/2006/relationships/slide" Target="slide204.xml"/></Relationships>

</file>

<file path=ppt/slides/_rels/slide1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187.xml"/><Relationship Id="rId3" Type="http://schemas.openxmlformats.org/officeDocument/2006/relationships/slide" Target="slide189.xml"/><Relationship Id="rId4" Type="http://schemas.openxmlformats.org/officeDocument/2006/relationships/slide" Target="slide197.xml"/><Relationship Id="rId5" Type="http://schemas.openxmlformats.org/officeDocument/2006/relationships/slide" Target="slide199.xml"/><Relationship Id="rId6" Type="http://schemas.openxmlformats.org/officeDocument/2006/relationships/image" Target="../media/image3.png"/><Relationship Id="rId7" Type="http://schemas.openxmlformats.org/officeDocument/2006/relationships/image" Target="../media/image14.png"/><Relationship Id="rId8" Type="http://schemas.openxmlformats.org/officeDocument/2006/relationships/image" Target="../media/image12.png"/><Relationship Id="rId9" Type="http://schemas.openxmlformats.org/officeDocument/2006/relationships/image" Target="../media/image23.png"/><Relationship Id="rId10" Type="http://schemas.openxmlformats.org/officeDocument/2006/relationships/image" Target="../media/image21.png"/><Relationship Id="rId11" Type="http://schemas.openxmlformats.org/officeDocument/2006/relationships/image" Target="../media/image11.png"/><Relationship Id="rId12" Type="http://schemas.openxmlformats.org/officeDocument/2006/relationships/slide" Target="slide204.xml"/></Relationships>

</file>

<file path=ppt/slides/_rels/slide1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187.xml"/><Relationship Id="rId3" Type="http://schemas.openxmlformats.org/officeDocument/2006/relationships/slide" Target="slide189.xml"/><Relationship Id="rId4" Type="http://schemas.openxmlformats.org/officeDocument/2006/relationships/slide" Target="slide197.xml"/><Relationship Id="rId5" Type="http://schemas.openxmlformats.org/officeDocument/2006/relationships/slide" Target="slide199.xml"/><Relationship Id="rId6" Type="http://schemas.openxmlformats.org/officeDocument/2006/relationships/image" Target="../media/image3.png"/><Relationship Id="rId7" Type="http://schemas.openxmlformats.org/officeDocument/2006/relationships/image" Target="../media/image14.png"/><Relationship Id="rId8" Type="http://schemas.openxmlformats.org/officeDocument/2006/relationships/image" Target="../media/image12.png"/><Relationship Id="rId9" Type="http://schemas.openxmlformats.org/officeDocument/2006/relationships/image" Target="../media/image23.png"/><Relationship Id="rId10" Type="http://schemas.openxmlformats.org/officeDocument/2006/relationships/image" Target="../media/image21.png"/><Relationship Id="rId11" Type="http://schemas.openxmlformats.org/officeDocument/2006/relationships/image" Target="../media/image11.png"/><Relationship Id="rId12" Type="http://schemas.openxmlformats.org/officeDocument/2006/relationships/slide" Target="slide204.xml"/></Relationships>

</file>

<file path=ppt/slides/_rels/slide1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187.xml"/><Relationship Id="rId3" Type="http://schemas.openxmlformats.org/officeDocument/2006/relationships/slide" Target="slide189.xml"/><Relationship Id="rId4" Type="http://schemas.openxmlformats.org/officeDocument/2006/relationships/slide" Target="slide197.xml"/><Relationship Id="rId5" Type="http://schemas.openxmlformats.org/officeDocument/2006/relationships/slide" Target="slide199.xml"/><Relationship Id="rId6" Type="http://schemas.openxmlformats.org/officeDocument/2006/relationships/hyperlink" Target="https://github.com/rollervan/FunMat" TargetMode="External"/><Relationship Id="rId7" Type="http://schemas.openxmlformats.org/officeDocument/2006/relationships/image" Target="../media/image77.jpg"/><Relationship Id="rId8" Type="http://schemas.openxmlformats.org/officeDocument/2006/relationships/image" Target="../media/image14.png"/><Relationship Id="rId9" Type="http://schemas.openxmlformats.org/officeDocument/2006/relationships/image" Target="../media/image11.png"/><Relationship Id="rId10" Type="http://schemas.openxmlformats.org/officeDocument/2006/relationships/image" Target="../media/image12.png"/><Relationship Id="rId11" Type="http://schemas.openxmlformats.org/officeDocument/2006/relationships/slide" Target="slide204.xml"/></Relationships>

</file>

<file path=ppt/slides/_rels/slide1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187.xml"/><Relationship Id="rId3" Type="http://schemas.openxmlformats.org/officeDocument/2006/relationships/slide" Target="slide189.xml"/><Relationship Id="rId4" Type="http://schemas.openxmlformats.org/officeDocument/2006/relationships/slide" Target="slide197.xml"/><Relationship Id="rId5" Type="http://schemas.openxmlformats.org/officeDocument/2006/relationships/slide" Target="slide199.xml"/><Relationship Id="rId6" Type="http://schemas.openxmlformats.org/officeDocument/2006/relationships/image" Target="../media/image14.png"/><Relationship Id="rId7" Type="http://schemas.openxmlformats.org/officeDocument/2006/relationships/image" Target="../media/image21.png"/><Relationship Id="rId8" Type="http://schemas.openxmlformats.org/officeDocument/2006/relationships/image" Target="../media/image11.png"/><Relationship Id="rId9" Type="http://schemas.openxmlformats.org/officeDocument/2006/relationships/image" Target="../media/image13.png"/><Relationship Id="rId10" Type="http://schemas.openxmlformats.org/officeDocument/2006/relationships/slide" Target="slide204.xml"/></Relationships>

</file>

<file path=ppt/slides/_rels/slide1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187.xml"/><Relationship Id="rId3" Type="http://schemas.openxmlformats.org/officeDocument/2006/relationships/slide" Target="slide189.xml"/><Relationship Id="rId4" Type="http://schemas.openxmlformats.org/officeDocument/2006/relationships/slide" Target="slide197.xml"/><Relationship Id="rId5" Type="http://schemas.openxmlformats.org/officeDocument/2006/relationships/slide" Target="slide199.xml"/><Relationship Id="rId6" Type="http://schemas.openxmlformats.org/officeDocument/2006/relationships/image" Target="../media/image3.png"/><Relationship Id="rId7" Type="http://schemas.openxmlformats.org/officeDocument/2006/relationships/image" Target="../media/image78.jpg"/><Relationship Id="rId8" Type="http://schemas.openxmlformats.org/officeDocument/2006/relationships/slide" Target="slide204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3.xml"/><Relationship Id="rId3" Type="http://schemas.openxmlformats.org/officeDocument/2006/relationships/slide" Target="slide6.xml"/><Relationship Id="rId4" Type="http://schemas.openxmlformats.org/officeDocument/2006/relationships/slide" Target="slide30.xml"/><Relationship Id="rId5" Type="http://schemas.openxmlformats.org/officeDocument/2006/relationships/slide" Target="slide50.xml"/><Relationship Id="rId6" Type="http://schemas.openxmlformats.org/officeDocument/2006/relationships/slide" Target="slide67.xml"/><Relationship Id="rId7" Type="http://schemas.openxmlformats.org/officeDocument/2006/relationships/image" Target="../media/image3.png"/><Relationship Id="rId8" Type="http://schemas.openxmlformats.org/officeDocument/2006/relationships/image" Target="../media/image4.png"/><Relationship Id="rId9" Type="http://schemas.openxmlformats.org/officeDocument/2006/relationships/image" Target="../media/image5.png"/><Relationship Id="rId10" Type="http://schemas.openxmlformats.org/officeDocument/2006/relationships/image" Target="../media/image6.png"/><Relationship Id="rId11" Type="http://schemas.openxmlformats.org/officeDocument/2006/relationships/image" Target="../media/image7.png"/><Relationship Id="rId12" Type="http://schemas.openxmlformats.org/officeDocument/2006/relationships/image" Target="../media/image8.png"/><Relationship Id="rId13" Type="http://schemas.openxmlformats.org/officeDocument/2006/relationships/slide" Target="slide10.xml"/><Relationship Id="rId14" Type="http://schemas.openxmlformats.org/officeDocument/2006/relationships/slide" Target="slide12.xml"/><Relationship Id="rId15" Type="http://schemas.openxmlformats.org/officeDocument/2006/relationships/slide" Target="slide15.xml"/><Relationship Id="rId16" Type="http://schemas.openxmlformats.org/officeDocument/2006/relationships/slide" Target="slide25.xml"/><Relationship Id="rId17" Type="http://schemas.openxmlformats.org/officeDocument/2006/relationships/image" Target="../media/image9.png"/><Relationship Id="rId18" Type="http://schemas.openxmlformats.org/officeDocument/2006/relationships/slide" Target="slide56.xml"/><Relationship Id="rId19" Type="http://schemas.openxmlformats.org/officeDocument/2006/relationships/slide" Target="slide57.xml"/><Relationship Id="rId20" Type="http://schemas.openxmlformats.org/officeDocument/2006/relationships/slide" Target="slide62.xml"/><Relationship Id="rId21" Type="http://schemas.openxmlformats.org/officeDocument/2006/relationships/slide" Target="slide68.xml"/><Relationship Id="rId22" Type="http://schemas.openxmlformats.org/officeDocument/2006/relationships/slide" Target="slide74.xml"/></Relationships>
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3.xml"/><Relationship Id="rId3" Type="http://schemas.openxmlformats.org/officeDocument/2006/relationships/slide" Target="slide6.xml"/><Relationship Id="rId4" Type="http://schemas.openxmlformats.org/officeDocument/2006/relationships/slide" Target="slide30.xml"/><Relationship Id="rId5" Type="http://schemas.openxmlformats.org/officeDocument/2006/relationships/slide" Target="slide50.xml"/><Relationship Id="rId6" Type="http://schemas.openxmlformats.org/officeDocument/2006/relationships/slide" Target="slide67.xml"/><Relationship Id="rId7" Type="http://schemas.openxmlformats.org/officeDocument/2006/relationships/slide" Target="slide10.xml"/><Relationship Id="rId8" Type="http://schemas.openxmlformats.org/officeDocument/2006/relationships/slide" Target="slide12.xml"/><Relationship Id="rId9" Type="http://schemas.openxmlformats.org/officeDocument/2006/relationships/slide" Target="slide15.xml"/><Relationship Id="rId10" Type="http://schemas.openxmlformats.org/officeDocument/2006/relationships/slide" Target="slide25.xml"/><Relationship Id="rId11" Type="http://schemas.openxmlformats.org/officeDocument/2006/relationships/image" Target="../media/image3.png"/><Relationship Id="rId12" Type="http://schemas.openxmlformats.org/officeDocument/2006/relationships/image" Target="../media/image14.png"/><Relationship Id="rId13" Type="http://schemas.openxmlformats.org/officeDocument/2006/relationships/image" Target="../media/image11.png"/><Relationship Id="rId14" Type="http://schemas.openxmlformats.org/officeDocument/2006/relationships/image" Target="../media/image12.png"/><Relationship Id="rId15" Type="http://schemas.openxmlformats.org/officeDocument/2006/relationships/image" Target="../media/image23.png"/><Relationship Id="rId16" Type="http://schemas.openxmlformats.org/officeDocument/2006/relationships/slide" Target="slide74.xml"/></Relationships>

</file>

<file path=ppt/slides/_rels/slide2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187.xml"/><Relationship Id="rId3" Type="http://schemas.openxmlformats.org/officeDocument/2006/relationships/slide" Target="slide189.xml"/><Relationship Id="rId4" Type="http://schemas.openxmlformats.org/officeDocument/2006/relationships/slide" Target="slide197.xml"/><Relationship Id="rId5" Type="http://schemas.openxmlformats.org/officeDocument/2006/relationships/slide" Target="slide199.xml"/><Relationship Id="rId6" Type="http://schemas.openxmlformats.org/officeDocument/2006/relationships/image" Target="../media/image3.png"/><Relationship Id="rId7" Type="http://schemas.openxmlformats.org/officeDocument/2006/relationships/image" Target="../media/image79.jpg"/><Relationship Id="rId8" Type="http://schemas.openxmlformats.org/officeDocument/2006/relationships/slide" Target="slide204.xml"/></Relationships>

</file>

<file path=ppt/slides/_rels/slide2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187.xml"/><Relationship Id="rId3" Type="http://schemas.openxmlformats.org/officeDocument/2006/relationships/slide" Target="slide189.xml"/><Relationship Id="rId4" Type="http://schemas.openxmlformats.org/officeDocument/2006/relationships/slide" Target="slide197.xml"/><Relationship Id="rId5" Type="http://schemas.openxmlformats.org/officeDocument/2006/relationships/slide" Target="slide199.xml"/><Relationship Id="rId6" Type="http://schemas.openxmlformats.org/officeDocument/2006/relationships/image" Target="../media/image3.png"/><Relationship Id="rId7" Type="http://schemas.openxmlformats.org/officeDocument/2006/relationships/image" Target="../media/image78.jpg"/><Relationship Id="rId8" Type="http://schemas.openxmlformats.org/officeDocument/2006/relationships/slide" Target="slide204.xml"/></Relationships>

</file>

<file path=ppt/slides/_rels/slide2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187.xml"/><Relationship Id="rId3" Type="http://schemas.openxmlformats.org/officeDocument/2006/relationships/slide" Target="slide189.xml"/><Relationship Id="rId4" Type="http://schemas.openxmlformats.org/officeDocument/2006/relationships/slide" Target="slide197.xml"/><Relationship Id="rId5" Type="http://schemas.openxmlformats.org/officeDocument/2006/relationships/slide" Target="slide199.xml"/><Relationship Id="rId6" Type="http://schemas.openxmlformats.org/officeDocument/2006/relationships/image" Target="../media/image3.png"/><Relationship Id="rId7" Type="http://schemas.openxmlformats.org/officeDocument/2006/relationships/image" Target="../media/image78.jpg"/><Relationship Id="rId8" Type="http://schemas.openxmlformats.org/officeDocument/2006/relationships/slide" Target="slide204.xml"/></Relationships>

</file>

<file path=ppt/slides/_rels/slide2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187.xml"/><Relationship Id="rId3" Type="http://schemas.openxmlformats.org/officeDocument/2006/relationships/slide" Target="slide189.xml"/><Relationship Id="rId4" Type="http://schemas.openxmlformats.org/officeDocument/2006/relationships/slide" Target="slide197.xml"/><Relationship Id="rId5" Type="http://schemas.openxmlformats.org/officeDocument/2006/relationships/slide" Target="slide199.xml"/><Relationship Id="rId6" Type="http://schemas.openxmlformats.org/officeDocument/2006/relationships/image" Target="../media/image3.png"/><Relationship Id="rId7" Type="http://schemas.openxmlformats.org/officeDocument/2006/relationships/image" Target="../media/image80.jpg"/><Relationship Id="rId8" Type="http://schemas.openxmlformats.org/officeDocument/2006/relationships/slide" Target="slide204.xml"/></Relationships>

</file>

<file path=ppt/slides/_rels/slide2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187.xml"/><Relationship Id="rId3" Type="http://schemas.openxmlformats.org/officeDocument/2006/relationships/slide" Target="slide189.xml"/><Relationship Id="rId4" Type="http://schemas.openxmlformats.org/officeDocument/2006/relationships/slide" Target="slide197.xml"/><Relationship Id="rId5" Type="http://schemas.openxmlformats.org/officeDocument/2006/relationships/slide" Target="slide199.xml"/><Relationship Id="rId6" Type="http://schemas.openxmlformats.org/officeDocument/2006/relationships/image" Target="../media/image40.png"/><Relationship Id="rId7" Type="http://schemas.openxmlformats.org/officeDocument/2006/relationships/hyperlink" Target="https://creativecommons.org/licenses/by-sa/4.0/deed.es" TargetMode="External"/><Relationship Id="rId8" Type="http://schemas.openxmlformats.org/officeDocument/2006/relationships/slide" Target="slide204.xml"/></Relationships>
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3.xml"/><Relationship Id="rId3" Type="http://schemas.openxmlformats.org/officeDocument/2006/relationships/slide" Target="slide6.xml"/><Relationship Id="rId4" Type="http://schemas.openxmlformats.org/officeDocument/2006/relationships/slide" Target="slide30.xml"/><Relationship Id="rId5" Type="http://schemas.openxmlformats.org/officeDocument/2006/relationships/slide" Target="slide50.xml"/><Relationship Id="rId6" Type="http://schemas.openxmlformats.org/officeDocument/2006/relationships/slide" Target="slide67.xml"/><Relationship Id="rId7" Type="http://schemas.openxmlformats.org/officeDocument/2006/relationships/slide" Target="slide10.xml"/><Relationship Id="rId8" Type="http://schemas.openxmlformats.org/officeDocument/2006/relationships/slide" Target="slide12.xml"/><Relationship Id="rId9" Type="http://schemas.openxmlformats.org/officeDocument/2006/relationships/slide" Target="slide15.xml"/><Relationship Id="rId10" Type="http://schemas.openxmlformats.org/officeDocument/2006/relationships/slide" Target="slide25.xml"/><Relationship Id="rId11" Type="http://schemas.openxmlformats.org/officeDocument/2006/relationships/image" Target="../media/image3.png"/><Relationship Id="rId12" Type="http://schemas.openxmlformats.org/officeDocument/2006/relationships/image" Target="../media/image14.png"/><Relationship Id="rId13" Type="http://schemas.openxmlformats.org/officeDocument/2006/relationships/image" Target="../media/image11.png"/><Relationship Id="rId14" Type="http://schemas.openxmlformats.org/officeDocument/2006/relationships/image" Target="../media/image21.png"/><Relationship Id="rId15" Type="http://schemas.openxmlformats.org/officeDocument/2006/relationships/slide" Target="slide74.xml"/></Relationships>
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3.xml"/><Relationship Id="rId3" Type="http://schemas.openxmlformats.org/officeDocument/2006/relationships/slide" Target="slide6.xml"/><Relationship Id="rId4" Type="http://schemas.openxmlformats.org/officeDocument/2006/relationships/slide" Target="slide30.xml"/><Relationship Id="rId5" Type="http://schemas.openxmlformats.org/officeDocument/2006/relationships/slide" Target="slide50.xml"/><Relationship Id="rId6" Type="http://schemas.openxmlformats.org/officeDocument/2006/relationships/slide" Target="slide67.xml"/><Relationship Id="rId7" Type="http://schemas.openxmlformats.org/officeDocument/2006/relationships/slide" Target="slide10.xml"/><Relationship Id="rId8" Type="http://schemas.openxmlformats.org/officeDocument/2006/relationships/slide" Target="slide12.xml"/><Relationship Id="rId9" Type="http://schemas.openxmlformats.org/officeDocument/2006/relationships/slide" Target="slide15.xml"/><Relationship Id="rId10" Type="http://schemas.openxmlformats.org/officeDocument/2006/relationships/slide" Target="slide25.xml"/><Relationship Id="rId11" Type="http://schemas.openxmlformats.org/officeDocument/2006/relationships/image" Target="../media/image3.png"/><Relationship Id="rId12" Type="http://schemas.openxmlformats.org/officeDocument/2006/relationships/image" Target="../media/image11.png"/><Relationship Id="rId13" Type="http://schemas.openxmlformats.org/officeDocument/2006/relationships/image" Target="../media/image21.png"/><Relationship Id="rId14" Type="http://schemas.openxmlformats.org/officeDocument/2006/relationships/image" Target="../media/image14.png"/><Relationship Id="rId15" Type="http://schemas.openxmlformats.org/officeDocument/2006/relationships/slide" Target="slide1.xml"/></Relationships>
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3.xml"/><Relationship Id="rId3" Type="http://schemas.openxmlformats.org/officeDocument/2006/relationships/slide" Target="slide6.xml"/><Relationship Id="rId4" Type="http://schemas.openxmlformats.org/officeDocument/2006/relationships/slide" Target="slide30.xml"/><Relationship Id="rId5" Type="http://schemas.openxmlformats.org/officeDocument/2006/relationships/slide" Target="slide50.xml"/><Relationship Id="rId6" Type="http://schemas.openxmlformats.org/officeDocument/2006/relationships/slide" Target="slide67.xml"/><Relationship Id="rId7" Type="http://schemas.openxmlformats.org/officeDocument/2006/relationships/slide" Target="slide10.xml"/><Relationship Id="rId8" Type="http://schemas.openxmlformats.org/officeDocument/2006/relationships/slide" Target="slide12.xml"/><Relationship Id="rId9" Type="http://schemas.openxmlformats.org/officeDocument/2006/relationships/slide" Target="slide15.xml"/><Relationship Id="rId10" Type="http://schemas.openxmlformats.org/officeDocument/2006/relationships/slide" Target="slide25.xml"/><Relationship Id="rId11" Type="http://schemas.openxmlformats.org/officeDocument/2006/relationships/image" Target="../media/image3.png"/><Relationship Id="rId12" Type="http://schemas.openxmlformats.org/officeDocument/2006/relationships/image" Target="../media/image11.png"/><Relationship Id="rId13" Type="http://schemas.openxmlformats.org/officeDocument/2006/relationships/image" Target="../media/image14.png"/><Relationship Id="rId14" Type="http://schemas.openxmlformats.org/officeDocument/2006/relationships/slide" Target="slide1.xml"/></Relationships>
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3.xml"/><Relationship Id="rId3" Type="http://schemas.openxmlformats.org/officeDocument/2006/relationships/slide" Target="slide6.xml"/><Relationship Id="rId4" Type="http://schemas.openxmlformats.org/officeDocument/2006/relationships/slide" Target="slide30.xml"/><Relationship Id="rId5" Type="http://schemas.openxmlformats.org/officeDocument/2006/relationships/slide" Target="slide50.xml"/><Relationship Id="rId6" Type="http://schemas.openxmlformats.org/officeDocument/2006/relationships/slide" Target="slide67.xml"/><Relationship Id="rId7" Type="http://schemas.openxmlformats.org/officeDocument/2006/relationships/slide" Target="slide10.xml"/><Relationship Id="rId8" Type="http://schemas.openxmlformats.org/officeDocument/2006/relationships/slide" Target="slide12.xml"/><Relationship Id="rId9" Type="http://schemas.openxmlformats.org/officeDocument/2006/relationships/slide" Target="slide15.xml"/><Relationship Id="rId10" Type="http://schemas.openxmlformats.org/officeDocument/2006/relationships/slide" Target="slide25.xml"/><Relationship Id="rId11" Type="http://schemas.openxmlformats.org/officeDocument/2006/relationships/image" Target="../media/image3.png"/><Relationship Id="rId12" Type="http://schemas.openxmlformats.org/officeDocument/2006/relationships/slide" Target="slide1.xml"/></Relationships>
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3.xml"/><Relationship Id="rId3" Type="http://schemas.openxmlformats.org/officeDocument/2006/relationships/slide" Target="slide6.xml"/><Relationship Id="rId4" Type="http://schemas.openxmlformats.org/officeDocument/2006/relationships/slide" Target="slide30.xml"/><Relationship Id="rId5" Type="http://schemas.openxmlformats.org/officeDocument/2006/relationships/slide" Target="slide50.xml"/><Relationship Id="rId6" Type="http://schemas.openxmlformats.org/officeDocument/2006/relationships/slide" Target="slide67.xml"/><Relationship Id="rId7" Type="http://schemas.openxmlformats.org/officeDocument/2006/relationships/slide" Target="slide10.xml"/><Relationship Id="rId8" Type="http://schemas.openxmlformats.org/officeDocument/2006/relationships/slide" Target="slide12.xml"/><Relationship Id="rId9" Type="http://schemas.openxmlformats.org/officeDocument/2006/relationships/slide" Target="slide15.xml"/><Relationship Id="rId10" Type="http://schemas.openxmlformats.org/officeDocument/2006/relationships/slide" Target="slide25.xml"/><Relationship Id="rId11" Type="http://schemas.openxmlformats.org/officeDocument/2006/relationships/image" Target="../media/image3.png"/><Relationship Id="rId12" Type="http://schemas.openxmlformats.org/officeDocument/2006/relationships/image" Target="../media/image11.png"/><Relationship Id="rId13" Type="http://schemas.openxmlformats.org/officeDocument/2006/relationships/image" Target="../media/image14.png"/><Relationship Id="rId14" Type="http://schemas.openxmlformats.org/officeDocument/2006/relationships/slide" Target="slide1.xml"/></Relationships>
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3.xml"/><Relationship Id="rId3" Type="http://schemas.openxmlformats.org/officeDocument/2006/relationships/slide" Target="slide6.xml"/><Relationship Id="rId4" Type="http://schemas.openxmlformats.org/officeDocument/2006/relationships/slide" Target="slide30.xml"/><Relationship Id="rId5" Type="http://schemas.openxmlformats.org/officeDocument/2006/relationships/slide" Target="slide50.xml"/><Relationship Id="rId6" Type="http://schemas.openxmlformats.org/officeDocument/2006/relationships/slide" Target="slide67.xml"/><Relationship Id="rId7" Type="http://schemas.openxmlformats.org/officeDocument/2006/relationships/slide" Target="slide10.xml"/><Relationship Id="rId8" Type="http://schemas.openxmlformats.org/officeDocument/2006/relationships/slide" Target="slide12.xml"/><Relationship Id="rId9" Type="http://schemas.openxmlformats.org/officeDocument/2006/relationships/slide" Target="slide15.xml"/><Relationship Id="rId10" Type="http://schemas.openxmlformats.org/officeDocument/2006/relationships/slide" Target="slide25.xml"/><Relationship Id="rId11" Type="http://schemas.openxmlformats.org/officeDocument/2006/relationships/image" Target="../media/image3.png"/><Relationship Id="rId12" Type="http://schemas.openxmlformats.org/officeDocument/2006/relationships/image" Target="../media/image11.png"/><Relationship Id="rId13" Type="http://schemas.openxmlformats.org/officeDocument/2006/relationships/image" Target="../media/image14.png"/><Relationship Id="rId14" Type="http://schemas.openxmlformats.org/officeDocument/2006/relationships/image" Target="../media/image21.png"/><Relationship Id="rId15" Type="http://schemas.openxmlformats.org/officeDocument/2006/relationships/slide" Target="slide1.xml"/></Relationships>
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3.xml"/><Relationship Id="rId3" Type="http://schemas.openxmlformats.org/officeDocument/2006/relationships/slide" Target="slide6.xml"/><Relationship Id="rId4" Type="http://schemas.openxmlformats.org/officeDocument/2006/relationships/slide" Target="slide30.xml"/><Relationship Id="rId5" Type="http://schemas.openxmlformats.org/officeDocument/2006/relationships/slide" Target="slide50.xml"/><Relationship Id="rId6" Type="http://schemas.openxmlformats.org/officeDocument/2006/relationships/slide" Target="slide67.xml"/><Relationship Id="rId7" Type="http://schemas.openxmlformats.org/officeDocument/2006/relationships/slide" Target="slide10.xml"/><Relationship Id="rId8" Type="http://schemas.openxmlformats.org/officeDocument/2006/relationships/slide" Target="slide12.xml"/><Relationship Id="rId9" Type="http://schemas.openxmlformats.org/officeDocument/2006/relationships/slide" Target="slide15.xml"/><Relationship Id="rId10" Type="http://schemas.openxmlformats.org/officeDocument/2006/relationships/slide" Target="slide25.xml"/><Relationship Id="rId11" Type="http://schemas.openxmlformats.org/officeDocument/2006/relationships/image" Target="../media/image3.png"/><Relationship Id="rId12" Type="http://schemas.openxmlformats.org/officeDocument/2006/relationships/slide" Target="slide1.xml"/></Relationships>
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3.xml"/><Relationship Id="rId3" Type="http://schemas.openxmlformats.org/officeDocument/2006/relationships/slide" Target="slide6.xml"/><Relationship Id="rId4" Type="http://schemas.openxmlformats.org/officeDocument/2006/relationships/slide" Target="slide30.xml"/><Relationship Id="rId5" Type="http://schemas.openxmlformats.org/officeDocument/2006/relationships/slide" Target="slide50.xml"/><Relationship Id="rId6" Type="http://schemas.openxmlformats.org/officeDocument/2006/relationships/slide" Target="slide67.xml"/><Relationship Id="rId7" Type="http://schemas.openxmlformats.org/officeDocument/2006/relationships/slide" Target="slide10.xml"/><Relationship Id="rId8" Type="http://schemas.openxmlformats.org/officeDocument/2006/relationships/slide" Target="slide12.xml"/><Relationship Id="rId9" Type="http://schemas.openxmlformats.org/officeDocument/2006/relationships/slide" Target="slide15.xml"/><Relationship Id="rId10" Type="http://schemas.openxmlformats.org/officeDocument/2006/relationships/slide" Target="slide25.xml"/><Relationship Id="rId11" Type="http://schemas.openxmlformats.org/officeDocument/2006/relationships/image" Target="../media/image10.png"/><Relationship Id="rId12" Type="http://schemas.openxmlformats.org/officeDocument/2006/relationships/image" Target="../media/image24.jpg"/><Relationship Id="rId13" Type="http://schemas.openxmlformats.org/officeDocument/2006/relationships/slide" Target="slide29.xml"/><Relationship Id="rId14" Type="http://schemas.openxmlformats.org/officeDocument/2006/relationships/slide" Target="slide1.xml"/><Relationship Id="rId15" Type="http://schemas.openxmlformats.org/officeDocument/2006/relationships/slide" Target="slide74.xml"/></Relationships>
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3.xml"/><Relationship Id="rId3" Type="http://schemas.openxmlformats.org/officeDocument/2006/relationships/slide" Target="slide6.xml"/><Relationship Id="rId4" Type="http://schemas.openxmlformats.org/officeDocument/2006/relationships/slide" Target="slide30.xml"/><Relationship Id="rId5" Type="http://schemas.openxmlformats.org/officeDocument/2006/relationships/slide" Target="slide50.xml"/><Relationship Id="rId6" Type="http://schemas.openxmlformats.org/officeDocument/2006/relationships/slide" Target="slide67.xml"/><Relationship Id="rId7" Type="http://schemas.openxmlformats.org/officeDocument/2006/relationships/slide" Target="slide10.xml"/><Relationship Id="rId8" Type="http://schemas.openxmlformats.org/officeDocument/2006/relationships/slide" Target="slide12.xml"/><Relationship Id="rId9" Type="http://schemas.openxmlformats.org/officeDocument/2006/relationships/slide" Target="slide15.xml"/><Relationship Id="rId10" Type="http://schemas.openxmlformats.org/officeDocument/2006/relationships/slide" Target="slide25.xml"/><Relationship Id="rId11" Type="http://schemas.openxmlformats.org/officeDocument/2006/relationships/image" Target="../media/image3.png"/><Relationship Id="rId12" Type="http://schemas.openxmlformats.org/officeDocument/2006/relationships/image" Target="../media/image14.png"/><Relationship Id="rId13" Type="http://schemas.openxmlformats.org/officeDocument/2006/relationships/image" Target="../media/image11.png"/><Relationship Id="rId14" Type="http://schemas.openxmlformats.org/officeDocument/2006/relationships/slide" Target="slide1.xml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3.xml"/><Relationship Id="rId3" Type="http://schemas.openxmlformats.org/officeDocument/2006/relationships/slide" Target="slide6.xml"/><Relationship Id="rId4" Type="http://schemas.openxmlformats.org/officeDocument/2006/relationships/slide" Target="slide30.xml"/><Relationship Id="rId5" Type="http://schemas.openxmlformats.org/officeDocument/2006/relationships/slide" Target="slide50.xml"/><Relationship Id="rId6" Type="http://schemas.openxmlformats.org/officeDocument/2006/relationships/slide" Target="slide67.xml"/><Relationship Id="rId7" Type="http://schemas.openxmlformats.org/officeDocument/2006/relationships/slide" Target="slide74.xml"/></Relationships>
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3.xml"/><Relationship Id="rId3" Type="http://schemas.openxmlformats.org/officeDocument/2006/relationships/slide" Target="slide6.xml"/><Relationship Id="rId4" Type="http://schemas.openxmlformats.org/officeDocument/2006/relationships/slide" Target="slide30.xml"/><Relationship Id="rId5" Type="http://schemas.openxmlformats.org/officeDocument/2006/relationships/slide" Target="slide50.xml"/><Relationship Id="rId6" Type="http://schemas.openxmlformats.org/officeDocument/2006/relationships/slide" Target="slide67.xml"/><Relationship Id="rId7" Type="http://schemas.openxmlformats.org/officeDocument/2006/relationships/slide" Target="slide1.xml"/></Relationships>
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3.xml"/><Relationship Id="rId3" Type="http://schemas.openxmlformats.org/officeDocument/2006/relationships/slide" Target="slide6.xml"/><Relationship Id="rId4" Type="http://schemas.openxmlformats.org/officeDocument/2006/relationships/slide" Target="slide30.xml"/><Relationship Id="rId5" Type="http://schemas.openxmlformats.org/officeDocument/2006/relationships/slide" Target="slide50.xml"/><Relationship Id="rId6" Type="http://schemas.openxmlformats.org/officeDocument/2006/relationships/slide" Target="slide67.xml"/><Relationship Id="rId7" Type="http://schemas.openxmlformats.org/officeDocument/2006/relationships/image" Target="../media/image3.png"/><Relationship Id="rId8" Type="http://schemas.openxmlformats.org/officeDocument/2006/relationships/image" Target="../media/image14.png"/><Relationship Id="rId9" Type="http://schemas.openxmlformats.org/officeDocument/2006/relationships/image" Target="../media/image21.png"/><Relationship Id="rId10" Type="http://schemas.openxmlformats.org/officeDocument/2006/relationships/image" Target="../media/image11.png"/><Relationship Id="rId11" Type="http://schemas.openxmlformats.org/officeDocument/2006/relationships/slide" Target="slide1.xml"/></Relationships>
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3.xml"/><Relationship Id="rId3" Type="http://schemas.openxmlformats.org/officeDocument/2006/relationships/slide" Target="slide6.xml"/><Relationship Id="rId4" Type="http://schemas.openxmlformats.org/officeDocument/2006/relationships/slide" Target="slide30.xml"/><Relationship Id="rId5" Type="http://schemas.openxmlformats.org/officeDocument/2006/relationships/slide" Target="slide50.xml"/><Relationship Id="rId6" Type="http://schemas.openxmlformats.org/officeDocument/2006/relationships/slide" Target="slide67.xml"/><Relationship Id="rId7" Type="http://schemas.openxmlformats.org/officeDocument/2006/relationships/image" Target="../media/image3.png"/><Relationship Id="rId8" Type="http://schemas.openxmlformats.org/officeDocument/2006/relationships/image" Target="../media/image11.png"/><Relationship Id="rId9" Type="http://schemas.openxmlformats.org/officeDocument/2006/relationships/image" Target="../media/image13.png"/><Relationship Id="rId10" Type="http://schemas.openxmlformats.org/officeDocument/2006/relationships/image" Target="../media/image14.png"/><Relationship Id="rId11" Type="http://schemas.openxmlformats.org/officeDocument/2006/relationships/image" Target="../media/image21.png"/><Relationship Id="rId12" Type="http://schemas.openxmlformats.org/officeDocument/2006/relationships/slide" Target="slide1.xml"/></Relationships>
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3.xml"/><Relationship Id="rId3" Type="http://schemas.openxmlformats.org/officeDocument/2006/relationships/slide" Target="slide6.xml"/><Relationship Id="rId4" Type="http://schemas.openxmlformats.org/officeDocument/2006/relationships/slide" Target="slide30.xml"/><Relationship Id="rId5" Type="http://schemas.openxmlformats.org/officeDocument/2006/relationships/slide" Target="slide50.xml"/><Relationship Id="rId6" Type="http://schemas.openxmlformats.org/officeDocument/2006/relationships/slide" Target="slide67.xml"/><Relationship Id="rId7" Type="http://schemas.openxmlformats.org/officeDocument/2006/relationships/image" Target="../media/image3.png"/><Relationship Id="rId8" Type="http://schemas.openxmlformats.org/officeDocument/2006/relationships/slide" Target="slide1.xml"/></Relationships>
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3.xml"/><Relationship Id="rId3" Type="http://schemas.openxmlformats.org/officeDocument/2006/relationships/slide" Target="slide6.xml"/><Relationship Id="rId4" Type="http://schemas.openxmlformats.org/officeDocument/2006/relationships/slide" Target="slide30.xml"/><Relationship Id="rId5" Type="http://schemas.openxmlformats.org/officeDocument/2006/relationships/slide" Target="slide50.xml"/><Relationship Id="rId6" Type="http://schemas.openxmlformats.org/officeDocument/2006/relationships/slide" Target="slide67.xml"/><Relationship Id="rId7" Type="http://schemas.openxmlformats.org/officeDocument/2006/relationships/image" Target="../media/image3.png"/><Relationship Id="rId8" Type="http://schemas.openxmlformats.org/officeDocument/2006/relationships/image" Target="../media/image25.png"/><Relationship Id="rId9" Type="http://schemas.openxmlformats.org/officeDocument/2006/relationships/slide" Target="slide1.xml"/></Relationships>
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3.xml"/><Relationship Id="rId3" Type="http://schemas.openxmlformats.org/officeDocument/2006/relationships/slide" Target="slide6.xml"/><Relationship Id="rId4" Type="http://schemas.openxmlformats.org/officeDocument/2006/relationships/slide" Target="slide30.xml"/><Relationship Id="rId5" Type="http://schemas.openxmlformats.org/officeDocument/2006/relationships/slide" Target="slide50.xml"/><Relationship Id="rId6" Type="http://schemas.openxmlformats.org/officeDocument/2006/relationships/slide" Target="slide67.xml"/><Relationship Id="rId7" Type="http://schemas.openxmlformats.org/officeDocument/2006/relationships/image" Target="../media/image3.png"/><Relationship Id="rId8" Type="http://schemas.openxmlformats.org/officeDocument/2006/relationships/image" Target="../media/image14.png"/><Relationship Id="rId9" Type="http://schemas.openxmlformats.org/officeDocument/2006/relationships/image" Target="../media/image13.png"/><Relationship Id="rId10" Type="http://schemas.openxmlformats.org/officeDocument/2006/relationships/image" Target="../media/image11.png"/><Relationship Id="rId11" Type="http://schemas.openxmlformats.org/officeDocument/2006/relationships/slide" Target="slide1.xml"/></Relationships>
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3.xml"/><Relationship Id="rId3" Type="http://schemas.openxmlformats.org/officeDocument/2006/relationships/slide" Target="slide6.xml"/><Relationship Id="rId4" Type="http://schemas.openxmlformats.org/officeDocument/2006/relationships/slide" Target="slide30.xml"/><Relationship Id="rId5" Type="http://schemas.openxmlformats.org/officeDocument/2006/relationships/slide" Target="slide50.xml"/><Relationship Id="rId6" Type="http://schemas.openxmlformats.org/officeDocument/2006/relationships/slide" Target="slide67.xml"/><Relationship Id="rId7" Type="http://schemas.openxmlformats.org/officeDocument/2006/relationships/image" Target="../media/image3.png"/><Relationship Id="rId8" Type="http://schemas.openxmlformats.org/officeDocument/2006/relationships/slide" Target="slide1.xml"/></Relationships>
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3.xml"/><Relationship Id="rId3" Type="http://schemas.openxmlformats.org/officeDocument/2006/relationships/slide" Target="slide6.xml"/><Relationship Id="rId4" Type="http://schemas.openxmlformats.org/officeDocument/2006/relationships/slide" Target="slide30.xml"/><Relationship Id="rId5" Type="http://schemas.openxmlformats.org/officeDocument/2006/relationships/slide" Target="slide50.xml"/><Relationship Id="rId6" Type="http://schemas.openxmlformats.org/officeDocument/2006/relationships/slide" Target="slide67.xml"/><Relationship Id="rId7" Type="http://schemas.openxmlformats.org/officeDocument/2006/relationships/image" Target="../media/image3.png"/><Relationship Id="rId8" Type="http://schemas.openxmlformats.org/officeDocument/2006/relationships/image" Target="../media/image26.png"/><Relationship Id="rId9" Type="http://schemas.openxmlformats.org/officeDocument/2006/relationships/slide" Target="slide1.xml"/></Relationships>
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3.xml"/><Relationship Id="rId3" Type="http://schemas.openxmlformats.org/officeDocument/2006/relationships/slide" Target="slide6.xml"/><Relationship Id="rId4" Type="http://schemas.openxmlformats.org/officeDocument/2006/relationships/slide" Target="slide30.xml"/><Relationship Id="rId5" Type="http://schemas.openxmlformats.org/officeDocument/2006/relationships/slide" Target="slide50.xml"/><Relationship Id="rId6" Type="http://schemas.openxmlformats.org/officeDocument/2006/relationships/slide" Target="slide67.xml"/><Relationship Id="rId7" Type="http://schemas.openxmlformats.org/officeDocument/2006/relationships/image" Target="../media/image3.png"/><Relationship Id="rId8" Type="http://schemas.openxmlformats.org/officeDocument/2006/relationships/image" Target="../media/image14.png"/><Relationship Id="rId9" Type="http://schemas.openxmlformats.org/officeDocument/2006/relationships/image" Target="../media/image11.png"/><Relationship Id="rId10" Type="http://schemas.openxmlformats.org/officeDocument/2006/relationships/image" Target="../media/image13.png"/><Relationship Id="rId11" Type="http://schemas.openxmlformats.org/officeDocument/2006/relationships/image" Target="../media/image21.png"/><Relationship Id="rId12" Type="http://schemas.openxmlformats.org/officeDocument/2006/relationships/slide" Target="slide1.xml"/></Relationships>
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3.xml"/><Relationship Id="rId3" Type="http://schemas.openxmlformats.org/officeDocument/2006/relationships/slide" Target="slide6.xml"/><Relationship Id="rId4" Type="http://schemas.openxmlformats.org/officeDocument/2006/relationships/slide" Target="slide30.xml"/><Relationship Id="rId5" Type="http://schemas.openxmlformats.org/officeDocument/2006/relationships/slide" Target="slide50.xml"/><Relationship Id="rId6" Type="http://schemas.openxmlformats.org/officeDocument/2006/relationships/slide" Target="slide67.xml"/><Relationship Id="rId7" Type="http://schemas.openxmlformats.org/officeDocument/2006/relationships/image" Target="../media/image3.png"/><Relationship Id="rId8" Type="http://schemas.openxmlformats.org/officeDocument/2006/relationships/slide" Target="slide1.xml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3.xml"/><Relationship Id="rId3" Type="http://schemas.openxmlformats.org/officeDocument/2006/relationships/slide" Target="slide6.xml"/><Relationship Id="rId4" Type="http://schemas.openxmlformats.org/officeDocument/2006/relationships/slide" Target="slide30.xml"/><Relationship Id="rId5" Type="http://schemas.openxmlformats.org/officeDocument/2006/relationships/slide" Target="slide50.xml"/><Relationship Id="rId6" Type="http://schemas.openxmlformats.org/officeDocument/2006/relationships/slide" Target="slide67.xml"/><Relationship Id="rId7" Type="http://schemas.openxmlformats.org/officeDocument/2006/relationships/image" Target="../media/image10.png"/><Relationship Id="rId8" Type="http://schemas.openxmlformats.org/officeDocument/2006/relationships/image" Target="../media/image11.png"/><Relationship Id="rId9" Type="http://schemas.openxmlformats.org/officeDocument/2006/relationships/image" Target="../media/image12.png"/><Relationship Id="rId10" Type="http://schemas.openxmlformats.org/officeDocument/2006/relationships/image" Target="../media/image13.png"/><Relationship Id="rId11" Type="http://schemas.openxmlformats.org/officeDocument/2006/relationships/slide" Target="slide74.xml"/></Relationships>
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3.xml"/><Relationship Id="rId3" Type="http://schemas.openxmlformats.org/officeDocument/2006/relationships/slide" Target="slide6.xml"/><Relationship Id="rId4" Type="http://schemas.openxmlformats.org/officeDocument/2006/relationships/slide" Target="slide30.xml"/><Relationship Id="rId5" Type="http://schemas.openxmlformats.org/officeDocument/2006/relationships/slide" Target="slide50.xml"/><Relationship Id="rId6" Type="http://schemas.openxmlformats.org/officeDocument/2006/relationships/slide" Target="slide67.xml"/><Relationship Id="rId7" Type="http://schemas.openxmlformats.org/officeDocument/2006/relationships/image" Target="../media/image3.png"/><Relationship Id="rId8" Type="http://schemas.openxmlformats.org/officeDocument/2006/relationships/image" Target="../media/image27.png"/><Relationship Id="rId9" Type="http://schemas.openxmlformats.org/officeDocument/2006/relationships/slide" Target="slide1.xml"/></Relationships>
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3.xml"/><Relationship Id="rId3" Type="http://schemas.openxmlformats.org/officeDocument/2006/relationships/slide" Target="slide6.xml"/><Relationship Id="rId4" Type="http://schemas.openxmlformats.org/officeDocument/2006/relationships/slide" Target="slide30.xml"/><Relationship Id="rId5" Type="http://schemas.openxmlformats.org/officeDocument/2006/relationships/slide" Target="slide50.xml"/><Relationship Id="rId6" Type="http://schemas.openxmlformats.org/officeDocument/2006/relationships/slide" Target="slide67.xml"/><Relationship Id="rId7" Type="http://schemas.openxmlformats.org/officeDocument/2006/relationships/image" Target="../media/image3.png"/><Relationship Id="rId8" Type="http://schemas.openxmlformats.org/officeDocument/2006/relationships/image" Target="../media/image21.png"/><Relationship Id="rId9" Type="http://schemas.openxmlformats.org/officeDocument/2006/relationships/image" Target="../media/image14.png"/><Relationship Id="rId10" Type="http://schemas.openxmlformats.org/officeDocument/2006/relationships/slide" Target="slide1.xml"/></Relationships>
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3.xml"/><Relationship Id="rId3" Type="http://schemas.openxmlformats.org/officeDocument/2006/relationships/slide" Target="slide6.xml"/><Relationship Id="rId4" Type="http://schemas.openxmlformats.org/officeDocument/2006/relationships/slide" Target="slide30.xml"/><Relationship Id="rId5" Type="http://schemas.openxmlformats.org/officeDocument/2006/relationships/slide" Target="slide50.xml"/><Relationship Id="rId6" Type="http://schemas.openxmlformats.org/officeDocument/2006/relationships/slide" Target="slide67.xml"/><Relationship Id="rId7" Type="http://schemas.openxmlformats.org/officeDocument/2006/relationships/image" Target="../media/image3.png"/><Relationship Id="rId8" Type="http://schemas.openxmlformats.org/officeDocument/2006/relationships/slide" Target="slide1.xml"/></Relationships>
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3.xml"/><Relationship Id="rId3" Type="http://schemas.openxmlformats.org/officeDocument/2006/relationships/slide" Target="slide6.xml"/><Relationship Id="rId4" Type="http://schemas.openxmlformats.org/officeDocument/2006/relationships/slide" Target="slide30.xml"/><Relationship Id="rId5" Type="http://schemas.openxmlformats.org/officeDocument/2006/relationships/slide" Target="slide50.xml"/><Relationship Id="rId6" Type="http://schemas.openxmlformats.org/officeDocument/2006/relationships/slide" Target="slide67.xml"/><Relationship Id="rId7" Type="http://schemas.openxmlformats.org/officeDocument/2006/relationships/image" Target="../media/image3.png"/><Relationship Id="rId8" Type="http://schemas.openxmlformats.org/officeDocument/2006/relationships/image" Target="../media/image28.png"/><Relationship Id="rId9" Type="http://schemas.openxmlformats.org/officeDocument/2006/relationships/slide" Target="slide1.xml"/></Relationships>
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3.xml"/><Relationship Id="rId3" Type="http://schemas.openxmlformats.org/officeDocument/2006/relationships/slide" Target="slide6.xml"/><Relationship Id="rId4" Type="http://schemas.openxmlformats.org/officeDocument/2006/relationships/slide" Target="slide30.xml"/><Relationship Id="rId5" Type="http://schemas.openxmlformats.org/officeDocument/2006/relationships/slide" Target="slide50.xml"/><Relationship Id="rId6" Type="http://schemas.openxmlformats.org/officeDocument/2006/relationships/slide" Target="slide67.xml"/><Relationship Id="rId7" Type="http://schemas.openxmlformats.org/officeDocument/2006/relationships/image" Target="../media/image3.png"/><Relationship Id="rId8" Type="http://schemas.openxmlformats.org/officeDocument/2006/relationships/image" Target="../media/image11.png"/><Relationship Id="rId9" Type="http://schemas.openxmlformats.org/officeDocument/2006/relationships/image" Target="../media/image21.png"/><Relationship Id="rId10" Type="http://schemas.openxmlformats.org/officeDocument/2006/relationships/image" Target="../media/image14.png"/><Relationship Id="rId11" Type="http://schemas.openxmlformats.org/officeDocument/2006/relationships/slide" Target="slide1.xml"/></Relationships>
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3.xml"/><Relationship Id="rId3" Type="http://schemas.openxmlformats.org/officeDocument/2006/relationships/slide" Target="slide6.xml"/><Relationship Id="rId4" Type="http://schemas.openxmlformats.org/officeDocument/2006/relationships/slide" Target="slide30.xml"/><Relationship Id="rId5" Type="http://schemas.openxmlformats.org/officeDocument/2006/relationships/slide" Target="slide50.xml"/><Relationship Id="rId6" Type="http://schemas.openxmlformats.org/officeDocument/2006/relationships/slide" Target="slide67.xml"/><Relationship Id="rId7" Type="http://schemas.openxmlformats.org/officeDocument/2006/relationships/image" Target="../media/image3.png"/><Relationship Id="rId8" Type="http://schemas.openxmlformats.org/officeDocument/2006/relationships/slide" Target="slide1.xml"/></Relationships>
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3.xml"/><Relationship Id="rId3" Type="http://schemas.openxmlformats.org/officeDocument/2006/relationships/slide" Target="slide6.xml"/><Relationship Id="rId4" Type="http://schemas.openxmlformats.org/officeDocument/2006/relationships/slide" Target="slide30.xml"/><Relationship Id="rId5" Type="http://schemas.openxmlformats.org/officeDocument/2006/relationships/slide" Target="slide50.xml"/><Relationship Id="rId6" Type="http://schemas.openxmlformats.org/officeDocument/2006/relationships/slide" Target="slide67.xml"/><Relationship Id="rId7" Type="http://schemas.openxmlformats.org/officeDocument/2006/relationships/image" Target="../media/image3.png"/><Relationship Id="rId8" Type="http://schemas.openxmlformats.org/officeDocument/2006/relationships/image" Target="../media/image29.png"/><Relationship Id="rId9" Type="http://schemas.openxmlformats.org/officeDocument/2006/relationships/slide" Target="slide1.xml"/></Relationships>
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3.xml"/><Relationship Id="rId3" Type="http://schemas.openxmlformats.org/officeDocument/2006/relationships/slide" Target="slide6.xml"/><Relationship Id="rId4" Type="http://schemas.openxmlformats.org/officeDocument/2006/relationships/slide" Target="slide30.xml"/><Relationship Id="rId5" Type="http://schemas.openxmlformats.org/officeDocument/2006/relationships/slide" Target="slide50.xml"/><Relationship Id="rId6" Type="http://schemas.openxmlformats.org/officeDocument/2006/relationships/slide" Target="slide67.xml"/><Relationship Id="rId7" Type="http://schemas.openxmlformats.org/officeDocument/2006/relationships/image" Target="../media/image3.png"/><Relationship Id="rId8" Type="http://schemas.openxmlformats.org/officeDocument/2006/relationships/image" Target="../media/image11.png"/><Relationship Id="rId9" Type="http://schemas.openxmlformats.org/officeDocument/2006/relationships/image" Target="../media/image13.png"/><Relationship Id="rId10" Type="http://schemas.openxmlformats.org/officeDocument/2006/relationships/image" Target="../media/image14.png"/><Relationship Id="rId11" Type="http://schemas.openxmlformats.org/officeDocument/2006/relationships/image" Target="../media/image21.png"/><Relationship Id="rId12" Type="http://schemas.openxmlformats.org/officeDocument/2006/relationships/slide" Target="slide1.xml"/></Relationships>
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3.xml"/><Relationship Id="rId3" Type="http://schemas.openxmlformats.org/officeDocument/2006/relationships/slide" Target="slide6.xml"/><Relationship Id="rId4" Type="http://schemas.openxmlformats.org/officeDocument/2006/relationships/slide" Target="slide30.xml"/><Relationship Id="rId5" Type="http://schemas.openxmlformats.org/officeDocument/2006/relationships/slide" Target="slide50.xml"/><Relationship Id="rId6" Type="http://schemas.openxmlformats.org/officeDocument/2006/relationships/slide" Target="slide67.xml"/><Relationship Id="rId7" Type="http://schemas.openxmlformats.org/officeDocument/2006/relationships/image" Target="../media/image3.png"/><Relationship Id="rId8" Type="http://schemas.openxmlformats.org/officeDocument/2006/relationships/slide" Target="slide1.xml"/></Relationships>
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3.xml"/><Relationship Id="rId3" Type="http://schemas.openxmlformats.org/officeDocument/2006/relationships/slide" Target="slide6.xml"/><Relationship Id="rId4" Type="http://schemas.openxmlformats.org/officeDocument/2006/relationships/slide" Target="slide30.xml"/><Relationship Id="rId5" Type="http://schemas.openxmlformats.org/officeDocument/2006/relationships/slide" Target="slide50.xml"/><Relationship Id="rId6" Type="http://schemas.openxmlformats.org/officeDocument/2006/relationships/slide" Target="slide67.xml"/><Relationship Id="rId7" Type="http://schemas.openxmlformats.org/officeDocument/2006/relationships/image" Target="../media/image3.png"/><Relationship Id="rId8" Type="http://schemas.openxmlformats.org/officeDocument/2006/relationships/image" Target="../media/image30.png"/><Relationship Id="rId9" Type="http://schemas.openxmlformats.org/officeDocument/2006/relationships/slide" Target="slide1.xml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3.xml"/><Relationship Id="rId3" Type="http://schemas.openxmlformats.org/officeDocument/2006/relationships/slide" Target="slide6.xml"/><Relationship Id="rId4" Type="http://schemas.openxmlformats.org/officeDocument/2006/relationships/slide" Target="slide30.xml"/><Relationship Id="rId5" Type="http://schemas.openxmlformats.org/officeDocument/2006/relationships/slide" Target="slide50.xml"/><Relationship Id="rId6" Type="http://schemas.openxmlformats.org/officeDocument/2006/relationships/slide" Target="slide67.xml"/><Relationship Id="rId7" Type="http://schemas.openxmlformats.org/officeDocument/2006/relationships/image" Target="../media/image10.png"/><Relationship Id="rId8" Type="http://schemas.openxmlformats.org/officeDocument/2006/relationships/slide" Target="slide74.xml"/></Relationships>
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3.xml"/><Relationship Id="rId3" Type="http://schemas.openxmlformats.org/officeDocument/2006/relationships/slide" Target="slide6.xml"/><Relationship Id="rId4" Type="http://schemas.openxmlformats.org/officeDocument/2006/relationships/slide" Target="slide30.xml"/><Relationship Id="rId5" Type="http://schemas.openxmlformats.org/officeDocument/2006/relationships/slide" Target="slide50.xml"/><Relationship Id="rId6" Type="http://schemas.openxmlformats.org/officeDocument/2006/relationships/slide" Target="slide67.xml"/><Relationship Id="rId7" Type="http://schemas.openxmlformats.org/officeDocument/2006/relationships/slide" Target="slide56.xml"/><Relationship Id="rId8" Type="http://schemas.openxmlformats.org/officeDocument/2006/relationships/slide" Target="slide57.xml"/><Relationship Id="rId9" Type="http://schemas.openxmlformats.org/officeDocument/2006/relationships/slide" Target="slide62.xml"/><Relationship Id="rId10" Type="http://schemas.openxmlformats.org/officeDocument/2006/relationships/slide" Target="slide1.xml"/></Relationships>
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3.xml"/><Relationship Id="rId3" Type="http://schemas.openxmlformats.org/officeDocument/2006/relationships/slide" Target="slide6.xml"/><Relationship Id="rId4" Type="http://schemas.openxmlformats.org/officeDocument/2006/relationships/slide" Target="slide30.xml"/><Relationship Id="rId5" Type="http://schemas.openxmlformats.org/officeDocument/2006/relationships/slide" Target="slide50.xml"/><Relationship Id="rId6" Type="http://schemas.openxmlformats.org/officeDocument/2006/relationships/slide" Target="slide67.xml"/><Relationship Id="rId7" Type="http://schemas.openxmlformats.org/officeDocument/2006/relationships/slide" Target="slide56.xml"/><Relationship Id="rId8" Type="http://schemas.openxmlformats.org/officeDocument/2006/relationships/slide" Target="slide57.xml"/><Relationship Id="rId9" Type="http://schemas.openxmlformats.org/officeDocument/2006/relationships/slide" Target="slide62.xml"/><Relationship Id="rId10" Type="http://schemas.openxmlformats.org/officeDocument/2006/relationships/image" Target="../media/image3.png"/><Relationship Id="rId11" Type="http://schemas.openxmlformats.org/officeDocument/2006/relationships/image" Target="../media/image11.png"/><Relationship Id="rId12" Type="http://schemas.openxmlformats.org/officeDocument/2006/relationships/image" Target="../media/image14.png"/><Relationship Id="rId13" Type="http://schemas.openxmlformats.org/officeDocument/2006/relationships/image" Target="../media/image31.jpg"/><Relationship Id="rId14" Type="http://schemas.openxmlformats.org/officeDocument/2006/relationships/slide" Target="slide1.xml"/></Relationships>
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3.xml"/><Relationship Id="rId3" Type="http://schemas.openxmlformats.org/officeDocument/2006/relationships/slide" Target="slide6.xml"/><Relationship Id="rId4" Type="http://schemas.openxmlformats.org/officeDocument/2006/relationships/slide" Target="slide30.xml"/><Relationship Id="rId5" Type="http://schemas.openxmlformats.org/officeDocument/2006/relationships/slide" Target="slide50.xml"/><Relationship Id="rId6" Type="http://schemas.openxmlformats.org/officeDocument/2006/relationships/slide" Target="slide67.xml"/><Relationship Id="rId7" Type="http://schemas.openxmlformats.org/officeDocument/2006/relationships/slide" Target="slide56.xml"/><Relationship Id="rId8" Type="http://schemas.openxmlformats.org/officeDocument/2006/relationships/slide" Target="slide57.xml"/><Relationship Id="rId9" Type="http://schemas.openxmlformats.org/officeDocument/2006/relationships/slide" Target="slide62.xml"/><Relationship Id="rId10" Type="http://schemas.openxmlformats.org/officeDocument/2006/relationships/image" Target="../media/image3.png"/><Relationship Id="rId11" Type="http://schemas.openxmlformats.org/officeDocument/2006/relationships/image" Target="../media/image14.png"/><Relationship Id="rId12" Type="http://schemas.openxmlformats.org/officeDocument/2006/relationships/image" Target="../media/image13.png"/><Relationship Id="rId13" Type="http://schemas.openxmlformats.org/officeDocument/2006/relationships/image" Target="../media/image32.png"/><Relationship Id="rId14" Type="http://schemas.openxmlformats.org/officeDocument/2006/relationships/image" Target="../media/image21.png"/><Relationship Id="rId15" Type="http://schemas.openxmlformats.org/officeDocument/2006/relationships/slide" Target="slide1.xml"/></Relationships>
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3.xml"/><Relationship Id="rId3" Type="http://schemas.openxmlformats.org/officeDocument/2006/relationships/slide" Target="slide6.xml"/><Relationship Id="rId4" Type="http://schemas.openxmlformats.org/officeDocument/2006/relationships/slide" Target="slide30.xml"/><Relationship Id="rId5" Type="http://schemas.openxmlformats.org/officeDocument/2006/relationships/slide" Target="slide50.xml"/><Relationship Id="rId6" Type="http://schemas.openxmlformats.org/officeDocument/2006/relationships/slide" Target="slide67.xml"/><Relationship Id="rId7" Type="http://schemas.openxmlformats.org/officeDocument/2006/relationships/slide" Target="slide56.xml"/><Relationship Id="rId8" Type="http://schemas.openxmlformats.org/officeDocument/2006/relationships/slide" Target="slide57.xml"/><Relationship Id="rId9" Type="http://schemas.openxmlformats.org/officeDocument/2006/relationships/slide" Target="slide62.xml"/><Relationship Id="rId10" Type="http://schemas.openxmlformats.org/officeDocument/2006/relationships/image" Target="../media/image3.png"/><Relationship Id="rId11" Type="http://schemas.openxmlformats.org/officeDocument/2006/relationships/image" Target="../media/image11.png"/><Relationship Id="rId12" Type="http://schemas.openxmlformats.org/officeDocument/2006/relationships/image" Target="../media/image14.png"/><Relationship Id="rId13" Type="http://schemas.openxmlformats.org/officeDocument/2006/relationships/image" Target="../media/image23.png"/><Relationship Id="rId14" Type="http://schemas.openxmlformats.org/officeDocument/2006/relationships/image" Target="../media/image12.png"/><Relationship Id="rId15" Type="http://schemas.openxmlformats.org/officeDocument/2006/relationships/image" Target="../media/image33.png"/><Relationship Id="rId16" Type="http://schemas.openxmlformats.org/officeDocument/2006/relationships/slide" Target="slide1.xml"/></Relationships>
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3.xml"/><Relationship Id="rId3" Type="http://schemas.openxmlformats.org/officeDocument/2006/relationships/slide" Target="slide6.xml"/><Relationship Id="rId4" Type="http://schemas.openxmlformats.org/officeDocument/2006/relationships/slide" Target="slide30.xml"/><Relationship Id="rId5" Type="http://schemas.openxmlformats.org/officeDocument/2006/relationships/slide" Target="slide50.xml"/><Relationship Id="rId6" Type="http://schemas.openxmlformats.org/officeDocument/2006/relationships/slide" Target="slide67.xml"/><Relationship Id="rId7" Type="http://schemas.openxmlformats.org/officeDocument/2006/relationships/slide" Target="slide56.xml"/><Relationship Id="rId8" Type="http://schemas.openxmlformats.org/officeDocument/2006/relationships/slide" Target="slide57.xml"/><Relationship Id="rId9" Type="http://schemas.openxmlformats.org/officeDocument/2006/relationships/slide" Target="slide62.xml"/><Relationship Id="rId10" Type="http://schemas.openxmlformats.org/officeDocument/2006/relationships/image" Target="../media/image3.png"/><Relationship Id="rId11" Type="http://schemas.openxmlformats.org/officeDocument/2006/relationships/image" Target="../media/image34.png"/><Relationship Id="rId12" Type="http://schemas.openxmlformats.org/officeDocument/2006/relationships/slide" Target="slide1.xml"/></Relationships>
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3.xml"/><Relationship Id="rId3" Type="http://schemas.openxmlformats.org/officeDocument/2006/relationships/slide" Target="slide6.xml"/><Relationship Id="rId4" Type="http://schemas.openxmlformats.org/officeDocument/2006/relationships/slide" Target="slide30.xml"/><Relationship Id="rId5" Type="http://schemas.openxmlformats.org/officeDocument/2006/relationships/slide" Target="slide50.xml"/><Relationship Id="rId6" Type="http://schemas.openxmlformats.org/officeDocument/2006/relationships/slide" Target="slide67.xml"/><Relationship Id="rId7" Type="http://schemas.openxmlformats.org/officeDocument/2006/relationships/slide" Target="slide56.xml"/><Relationship Id="rId8" Type="http://schemas.openxmlformats.org/officeDocument/2006/relationships/slide" Target="slide57.xml"/><Relationship Id="rId9" Type="http://schemas.openxmlformats.org/officeDocument/2006/relationships/slide" Target="slide62.xml"/><Relationship Id="rId10" Type="http://schemas.openxmlformats.org/officeDocument/2006/relationships/image" Target="../media/image3.png"/><Relationship Id="rId11" Type="http://schemas.openxmlformats.org/officeDocument/2006/relationships/image" Target="../media/image11.png"/><Relationship Id="rId12" Type="http://schemas.openxmlformats.org/officeDocument/2006/relationships/image" Target="../media/image14.png"/><Relationship Id="rId13" Type="http://schemas.openxmlformats.org/officeDocument/2006/relationships/slide" Target="slide1.xml"/></Relationships>
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3.xml"/><Relationship Id="rId3" Type="http://schemas.openxmlformats.org/officeDocument/2006/relationships/slide" Target="slide6.xml"/><Relationship Id="rId4" Type="http://schemas.openxmlformats.org/officeDocument/2006/relationships/slide" Target="slide30.xml"/><Relationship Id="rId5" Type="http://schemas.openxmlformats.org/officeDocument/2006/relationships/slide" Target="slide50.xml"/><Relationship Id="rId6" Type="http://schemas.openxmlformats.org/officeDocument/2006/relationships/slide" Target="slide67.xml"/><Relationship Id="rId7" Type="http://schemas.openxmlformats.org/officeDocument/2006/relationships/slide" Target="slide56.xml"/><Relationship Id="rId8" Type="http://schemas.openxmlformats.org/officeDocument/2006/relationships/slide" Target="slide57.xml"/><Relationship Id="rId9" Type="http://schemas.openxmlformats.org/officeDocument/2006/relationships/slide" Target="slide62.xml"/><Relationship Id="rId10" Type="http://schemas.openxmlformats.org/officeDocument/2006/relationships/image" Target="../media/image3.png"/><Relationship Id="rId11" Type="http://schemas.openxmlformats.org/officeDocument/2006/relationships/image" Target="../media/image14.png"/><Relationship Id="rId12" Type="http://schemas.openxmlformats.org/officeDocument/2006/relationships/image" Target="../media/image21.png"/><Relationship Id="rId13" Type="http://schemas.openxmlformats.org/officeDocument/2006/relationships/slide" Target="slide1.xml"/></Relationships>
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3.xml"/><Relationship Id="rId3" Type="http://schemas.openxmlformats.org/officeDocument/2006/relationships/slide" Target="slide6.xml"/><Relationship Id="rId4" Type="http://schemas.openxmlformats.org/officeDocument/2006/relationships/slide" Target="slide30.xml"/><Relationship Id="rId5" Type="http://schemas.openxmlformats.org/officeDocument/2006/relationships/slide" Target="slide50.xml"/><Relationship Id="rId6" Type="http://schemas.openxmlformats.org/officeDocument/2006/relationships/slide" Target="slide67.xml"/><Relationship Id="rId7" Type="http://schemas.openxmlformats.org/officeDocument/2006/relationships/slide" Target="slide56.xml"/><Relationship Id="rId8" Type="http://schemas.openxmlformats.org/officeDocument/2006/relationships/slide" Target="slide57.xml"/><Relationship Id="rId9" Type="http://schemas.openxmlformats.org/officeDocument/2006/relationships/slide" Target="slide62.xml"/><Relationship Id="rId10" Type="http://schemas.openxmlformats.org/officeDocument/2006/relationships/image" Target="../media/image3.png"/><Relationship Id="rId11" Type="http://schemas.openxmlformats.org/officeDocument/2006/relationships/image" Target="../media/image14.png"/><Relationship Id="rId12" Type="http://schemas.openxmlformats.org/officeDocument/2006/relationships/slide" Target="slide1.xml"/></Relationships>
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3.xml"/><Relationship Id="rId3" Type="http://schemas.openxmlformats.org/officeDocument/2006/relationships/slide" Target="slide6.xml"/><Relationship Id="rId4" Type="http://schemas.openxmlformats.org/officeDocument/2006/relationships/slide" Target="slide30.xml"/><Relationship Id="rId5" Type="http://schemas.openxmlformats.org/officeDocument/2006/relationships/slide" Target="slide50.xml"/><Relationship Id="rId6" Type="http://schemas.openxmlformats.org/officeDocument/2006/relationships/slide" Target="slide67.xml"/><Relationship Id="rId7" Type="http://schemas.openxmlformats.org/officeDocument/2006/relationships/slide" Target="slide56.xml"/><Relationship Id="rId8" Type="http://schemas.openxmlformats.org/officeDocument/2006/relationships/slide" Target="slide57.xml"/><Relationship Id="rId9" Type="http://schemas.openxmlformats.org/officeDocument/2006/relationships/slide" Target="slide62.xml"/><Relationship Id="rId10" Type="http://schemas.openxmlformats.org/officeDocument/2006/relationships/image" Target="../media/image3.png"/><Relationship Id="rId11" Type="http://schemas.openxmlformats.org/officeDocument/2006/relationships/image" Target="../media/image14.png"/><Relationship Id="rId12" Type="http://schemas.openxmlformats.org/officeDocument/2006/relationships/image" Target="../media/image11.png"/><Relationship Id="rId13" Type="http://schemas.openxmlformats.org/officeDocument/2006/relationships/slide" Target="slide1.xml"/></Relationships>
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3.xml"/><Relationship Id="rId3" Type="http://schemas.openxmlformats.org/officeDocument/2006/relationships/slide" Target="slide6.xml"/><Relationship Id="rId4" Type="http://schemas.openxmlformats.org/officeDocument/2006/relationships/slide" Target="slide30.xml"/><Relationship Id="rId5" Type="http://schemas.openxmlformats.org/officeDocument/2006/relationships/slide" Target="slide50.xml"/><Relationship Id="rId6" Type="http://schemas.openxmlformats.org/officeDocument/2006/relationships/slide" Target="slide67.xml"/><Relationship Id="rId7" Type="http://schemas.openxmlformats.org/officeDocument/2006/relationships/slide" Target="slide56.xml"/><Relationship Id="rId8" Type="http://schemas.openxmlformats.org/officeDocument/2006/relationships/slide" Target="slide57.xml"/><Relationship Id="rId9" Type="http://schemas.openxmlformats.org/officeDocument/2006/relationships/slide" Target="slide62.xml"/><Relationship Id="rId10" Type="http://schemas.openxmlformats.org/officeDocument/2006/relationships/image" Target="../media/image3.png"/><Relationship Id="rId11" Type="http://schemas.openxmlformats.org/officeDocument/2006/relationships/image" Target="../media/image13.png"/><Relationship Id="rId12" Type="http://schemas.openxmlformats.org/officeDocument/2006/relationships/image" Target="../media/image21.png"/><Relationship Id="rId13" Type="http://schemas.openxmlformats.org/officeDocument/2006/relationships/slide" Target="slide1.xml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3.xml"/><Relationship Id="rId3" Type="http://schemas.openxmlformats.org/officeDocument/2006/relationships/slide" Target="slide6.xml"/><Relationship Id="rId4" Type="http://schemas.openxmlformats.org/officeDocument/2006/relationships/slide" Target="slide30.xml"/><Relationship Id="rId5" Type="http://schemas.openxmlformats.org/officeDocument/2006/relationships/slide" Target="slide50.xml"/><Relationship Id="rId6" Type="http://schemas.openxmlformats.org/officeDocument/2006/relationships/slide" Target="slide67.xml"/><Relationship Id="rId7" Type="http://schemas.openxmlformats.org/officeDocument/2006/relationships/slide" Target="slide10.xml"/><Relationship Id="rId8" Type="http://schemas.openxmlformats.org/officeDocument/2006/relationships/slide" Target="slide12.xml"/><Relationship Id="rId9" Type="http://schemas.openxmlformats.org/officeDocument/2006/relationships/slide" Target="slide15.xml"/><Relationship Id="rId10" Type="http://schemas.openxmlformats.org/officeDocument/2006/relationships/slide" Target="slide25.xml"/><Relationship Id="rId11" Type="http://schemas.openxmlformats.org/officeDocument/2006/relationships/slide" Target="slide74.xml"/></Relationships>
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3.xml"/><Relationship Id="rId3" Type="http://schemas.openxmlformats.org/officeDocument/2006/relationships/slide" Target="slide6.xml"/><Relationship Id="rId4" Type="http://schemas.openxmlformats.org/officeDocument/2006/relationships/slide" Target="slide30.xml"/><Relationship Id="rId5" Type="http://schemas.openxmlformats.org/officeDocument/2006/relationships/slide" Target="slide50.xml"/><Relationship Id="rId6" Type="http://schemas.openxmlformats.org/officeDocument/2006/relationships/slide" Target="slide67.xml"/><Relationship Id="rId7" Type="http://schemas.openxmlformats.org/officeDocument/2006/relationships/slide" Target="slide56.xml"/><Relationship Id="rId8" Type="http://schemas.openxmlformats.org/officeDocument/2006/relationships/slide" Target="slide57.xml"/><Relationship Id="rId9" Type="http://schemas.openxmlformats.org/officeDocument/2006/relationships/slide" Target="slide62.xml"/><Relationship Id="rId10" Type="http://schemas.openxmlformats.org/officeDocument/2006/relationships/image" Target="../media/image3.png"/><Relationship Id="rId11" Type="http://schemas.openxmlformats.org/officeDocument/2006/relationships/image" Target="../media/image13.png"/><Relationship Id="rId12" Type="http://schemas.openxmlformats.org/officeDocument/2006/relationships/image" Target="../media/image14.png"/><Relationship Id="rId13" Type="http://schemas.openxmlformats.org/officeDocument/2006/relationships/slide" Target="slide1.xml"/></Relationships>
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3.xml"/><Relationship Id="rId3" Type="http://schemas.openxmlformats.org/officeDocument/2006/relationships/slide" Target="slide6.xml"/><Relationship Id="rId4" Type="http://schemas.openxmlformats.org/officeDocument/2006/relationships/slide" Target="slide30.xml"/><Relationship Id="rId5" Type="http://schemas.openxmlformats.org/officeDocument/2006/relationships/slide" Target="slide50.xml"/><Relationship Id="rId6" Type="http://schemas.openxmlformats.org/officeDocument/2006/relationships/slide" Target="slide67.xml"/><Relationship Id="rId7" Type="http://schemas.openxmlformats.org/officeDocument/2006/relationships/slide" Target="slide56.xml"/><Relationship Id="rId8" Type="http://schemas.openxmlformats.org/officeDocument/2006/relationships/slide" Target="slide57.xml"/><Relationship Id="rId9" Type="http://schemas.openxmlformats.org/officeDocument/2006/relationships/slide" Target="slide62.xml"/><Relationship Id="rId10" Type="http://schemas.openxmlformats.org/officeDocument/2006/relationships/image" Target="../media/image3.png"/><Relationship Id="rId11" Type="http://schemas.openxmlformats.org/officeDocument/2006/relationships/slide" Target="slide1.xml"/></Relationships>
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3.xml"/><Relationship Id="rId3" Type="http://schemas.openxmlformats.org/officeDocument/2006/relationships/slide" Target="slide6.xml"/><Relationship Id="rId4" Type="http://schemas.openxmlformats.org/officeDocument/2006/relationships/slide" Target="slide30.xml"/><Relationship Id="rId5" Type="http://schemas.openxmlformats.org/officeDocument/2006/relationships/slide" Target="slide50.xml"/><Relationship Id="rId6" Type="http://schemas.openxmlformats.org/officeDocument/2006/relationships/slide" Target="slide67.xml"/><Relationship Id="rId7" Type="http://schemas.openxmlformats.org/officeDocument/2006/relationships/slide" Target="slide56.xml"/><Relationship Id="rId8" Type="http://schemas.openxmlformats.org/officeDocument/2006/relationships/slide" Target="slide57.xml"/><Relationship Id="rId9" Type="http://schemas.openxmlformats.org/officeDocument/2006/relationships/slide" Target="slide62.xml"/><Relationship Id="rId10" Type="http://schemas.openxmlformats.org/officeDocument/2006/relationships/image" Target="../media/image3.png"/><Relationship Id="rId11" Type="http://schemas.openxmlformats.org/officeDocument/2006/relationships/image" Target="../media/image11.png"/><Relationship Id="rId12" Type="http://schemas.openxmlformats.org/officeDocument/2006/relationships/image" Target="../media/image14.png"/><Relationship Id="rId13" Type="http://schemas.openxmlformats.org/officeDocument/2006/relationships/image" Target="../media/image13.png"/><Relationship Id="rId14" Type="http://schemas.openxmlformats.org/officeDocument/2006/relationships/slide" Target="slide1.xml"/></Relationships>
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3.xml"/><Relationship Id="rId3" Type="http://schemas.openxmlformats.org/officeDocument/2006/relationships/slide" Target="slide6.xml"/><Relationship Id="rId4" Type="http://schemas.openxmlformats.org/officeDocument/2006/relationships/slide" Target="slide30.xml"/><Relationship Id="rId5" Type="http://schemas.openxmlformats.org/officeDocument/2006/relationships/slide" Target="slide50.xml"/><Relationship Id="rId6" Type="http://schemas.openxmlformats.org/officeDocument/2006/relationships/slide" Target="slide67.xml"/><Relationship Id="rId7" Type="http://schemas.openxmlformats.org/officeDocument/2006/relationships/slide" Target="slide56.xml"/><Relationship Id="rId8" Type="http://schemas.openxmlformats.org/officeDocument/2006/relationships/slide" Target="slide57.xml"/><Relationship Id="rId9" Type="http://schemas.openxmlformats.org/officeDocument/2006/relationships/slide" Target="slide62.xml"/><Relationship Id="rId10" Type="http://schemas.openxmlformats.org/officeDocument/2006/relationships/image" Target="../media/image3.png"/><Relationship Id="rId11" Type="http://schemas.openxmlformats.org/officeDocument/2006/relationships/image" Target="../media/image35.png"/><Relationship Id="rId12" Type="http://schemas.openxmlformats.org/officeDocument/2006/relationships/image" Target="../media/image36.png"/><Relationship Id="rId13" Type="http://schemas.openxmlformats.org/officeDocument/2006/relationships/slide" Target="slide1.xml"/></Relationships>
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3.xml"/><Relationship Id="rId3" Type="http://schemas.openxmlformats.org/officeDocument/2006/relationships/slide" Target="slide6.xml"/><Relationship Id="rId4" Type="http://schemas.openxmlformats.org/officeDocument/2006/relationships/slide" Target="slide30.xml"/><Relationship Id="rId5" Type="http://schemas.openxmlformats.org/officeDocument/2006/relationships/slide" Target="slide50.xml"/><Relationship Id="rId6" Type="http://schemas.openxmlformats.org/officeDocument/2006/relationships/slide" Target="slide67.xml"/><Relationship Id="rId7" Type="http://schemas.openxmlformats.org/officeDocument/2006/relationships/slide" Target="slide56.xml"/><Relationship Id="rId8" Type="http://schemas.openxmlformats.org/officeDocument/2006/relationships/slide" Target="slide57.xml"/><Relationship Id="rId9" Type="http://schemas.openxmlformats.org/officeDocument/2006/relationships/slide" Target="slide62.xml"/><Relationship Id="rId10" Type="http://schemas.openxmlformats.org/officeDocument/2006/relationships/image" Target="../media/image3.png"/><Relationship Id="rId11" Type="http://schemas.openxmlformats.org/officeDocument/2006/relationships/image" Target="../media/image11.png"/><Relationship Id="rId12" Type="http://schemas.openxmlformats.org/officeDocument/2006/relationships/image" Target="../media/image14.png"/><Relationship Id="rId13" Type="http://schemas.openxmlformats.org/officeDocument/2006/relationships/slide" Target="slide1.xml"/></Relationships>
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3.xml"/><Relationship Id="rId3" Type="http://schemas.openxmlformats.org/officeDocument/2006/relationships/slide" Target="slide6.xml"/><Relationship Id="rId4" Type="http://schemas.openxmlformats.org/officeDocument/2006/relationships/slide" Target="slide30.xml"/><Relationship Id="rId5" Type="http://schemas.openxmlformats.org/officeDocument/2006/relationships/slide" Target="slide50.xml"/><Relationship Id="rId6" Type="http://schemas.openxmlformats.org/officeDocument/2006/relationships/slide" Target="slide67.xml"/><Relationship Id="rId7" Type="http://schemas.openxmlformats.org/officeDocument/2006/relationships/slide" Target="slide56.xml"/><Relationship Id="rId8" Type="http://schemas.openxmlformats.org/officeDocument/2006/relationships/slide" Target="slide57.xml"/><Relationship Id="rId9" Type="http://schemas.openxmlformats.org/officeDocument/2006/relationships/slide" Target="slide62.xml"/><Relationship Id="rId10" Type="http://schemas.openxmlformats.org/officeDocument/2006/relationships/image" Target="../media/image3.png"/><Relationship Id="rId11" Type="http://schemas.openxmlformats.org/officeDocument/2006/relationships/image" Target="../media/image11.png"/><Relationship Id="rId12" Type="http://schemas.openxmlformats.org/officeDocument/2006/relationships/slide" Target="slide1.xml"/></Relationships>
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3.xml"/><Relationship Id="rId3" Type="http://schemas.openxmlformats.org/officeDocument/2006/relationships/slide" Target="slide6.xml"/><Relationship Id="rId4" Type="http://schemas.openxmlformats.org/officeDocument/2006/relationships/slide" Target="slide30.xml"/><Relationship Id="rId5" Type="http://schemas.openxmlformats.org/officeDocument/2006/relationships/slide" Target="slide50.xml"/><Relationship Id="rId6" Type="http://schemas.openxmlformats.org/officeDocument/2006/relationships/slide" Target="slide67.xml"/><Relationship Id="rId7" Type="http://schemas.openxmlformats.org/officeDocument/2006/relationships/slide" Target="slide56.xml"/><Relationship Id="rId8" Type="http://schemas.openxmlformats.org/officeDocument/2006/relationships/slide" Target="slide57.xml"/><Relationship Id="rId9" Type="http://schemas.openxmlformats.org/officeDocument/2006/relationships/slide" Target="slide62.xml"/><Relationship Id="rId10" Type="http://schemas.openxmlformats.org/officeDocument/2006/relationships/image" Target="../media/image3.png"/><Relationship Id="rId11" Type="http://schemas.openxmlformats.org/officeDocument/2006/relationships/image" Target="../media/image13.png"/><Relationship Id="rId12" Type="http://schemas.openxmlformats.org/officeDocument/2006/relationships/image" Target="../media/image14.png"/><Relationship Id="rId13" Type="http://schemas.openxmlformats.org/officeDocument/2006/relationships/slide" Target="slide1.xml"/></Relationships>
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3.xml"/><Relationship Id="rId3" Type="http://schemas.openxmlformats.org/officeDocument/2006/relationships/slide" Target="slide6.xml"/><Relationship Id="rId4" Type="http://schemas.openxmlformats.org/officeDocument/2006/relationships/slide" Target="slide30.xml"/><Relationship Id="rId5" Type="http://schemas.openxmlformats.org/officeDocument/2006/relationships/slide" Target="slide50.xml"/><Relationship Id="rId6" Type="http://schemas.openxmlformats.org/officeDocument/2006/relationships/slide" Target="slide67.xml"/><Relationship Id="rId7" Type="http://schemas.openxmlformats.org/officeDocument/2006/relationships/slide" Target="slide68.xml"/><Relationship Id="rId8" Type="http://schemas.openxmlformats.org/officeDocument/2006/relationships/slide" Target="slide1.xml"/></Relationships>
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3.xml"/><Relationship Id="rId3" Type="http://schemas.openxmlformats.org/officeDocument/2006/relationships/slide" Target="slide6.xml"/><Relationship Id="rId4" Type="http://schemas.openxmlformats.org/officeDocument/2006/relationships/slide" Target="slide30.xml"/><Relationship Id="rId5" Type="http://schemas.openxmlformats.org/officeDocument/2006/relationships/slide" Target="slide50.xml"/><Relationship Id="rId6" Type="http://schemas.openxmlformats.org/officeDocument/2006/relationships/slide" Target="slide67.xml"/><Relationship Id="rId7" Type="http://schemas.openxmlformats.org/officeDocument/2006/relationships/slide" Target="slide68.xml"/><Relationship Id="rId8" Type="http://schemas.openxmlformats.org/officeDocument/2006/relationships/image" Target="../media/image3.png"/><Relationship Id="rId9" Type="http://schemas.openxmlformats.org/officeDocument/2006/relationships/image" Target="../media/image14.png"/><Relationship Id="rId10" Type="http://schemas.openxmlformats.org/officeDocument/2006/relationships/image" Target="../media/image13.png"/><Relationship Id="rId11" Type="http://schemas.openxmlformats.org/officeDocument/2006/relationships/slide" Target="slide1.xml"/></Relationships>
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3.xml"/><Relationship Id="rId3" Type="http://schemas.openxmlformats.org/officeDocument/2006/relationships/slide" Target="slide6.xml"/><Relationship Id="rId4" Type="http://schemas.openxmlformats.org/officeDocument/2006/relationships/slide" Target="slide30.xml"/><Relationship Id="rId5" Type="http://schemas.openxmlformats.org/officeDocument/2006/relationships/slide" Target="slide50.xml"/><Relationship Id="rId6" Type="http://schemas.openxmlformats.org/officeDocument/2006/relationships/slide" Target="slide67.xml"/><Relationship Id="rId7" Type="http://schemas.openxmlformats.org/officeDocument/2006/relationships/slide" Target="slide68.xml"/><Relationship Id="rId8" Type="http://schemas.openxmlformats.org/officeDocument/2006/relationships/image" Target="../media/image37.png"/><Relationship Id="rId9" Type="http://schemas.openxmlformats.org/officeDocument/2006/relationships/slide" Target="slide1.xml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3.xml"/><Relationship Id="rId3" Type="http://schemas.openxmlformats.org/officeDocument/2006/relationships/slide" Target="slide6.xml"/><Relationship Id="rId4" Type="http://schemas.openxmlformats.org/officeDocument/2006/relationships/slide" Target="slide30.xml"/><Relationship Id="rId5" Type="http://schemas.openxmlformats.org/officeDocument/2006/relationships/slide" Target="slide50.xml"/><Relationship Id="rId6" Type="http://schemas.openxmlformats.org/officeDocument/2006/relationships/slide" Target="slide67.xml"/><Relationship Id="rId7" Type="http://schemas.openxmlformats.org/officeDocument/2006/relationships/slide" Target="slide10.xml"/><Relationship Id="rId8" Type="http://schemas.openxmlformats.org/officeDocument/2006/relationships/slide" Target="slide12.xml"/><Relationship Id="rId9" Type="http://schemas.openxmlformats.org/officeDocument/2006/relationships/slide" Target="slide15.xml"/><Relationship Id="rId10" Type="http://schemas.openxmlformats.org/officeDocument/2006/relationships/slide" Target="slide25.xml"/><Relationship Id="rId11" Type="http://schemas.openxmlformats.org/officeDocument/2006/relationships/image" Target="../media/image3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4.png"/><Relationship Id="rId15" Type="http://schemas.openxmlformats.org/officeDocument/2006/relationships/slide" Target="slide74.xml"/></Relationships>
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3.xml"/><Relationship Id="rId3" Type="http://schemas.openxmlformats.org/officeDocument/2006/relationships/slide" Target="slide6.xml"/><Relationship Id="rId4" Type="http://schemas.openxmlformats.org/officeDocument/2006/relationships/slide" Target="slide30.xml"/><Relationship Id="rId5" Type="http://schemas.openxmlformats.org/officeDocument/2006/relationships/slide" Target="slide50.xml"/><Relationship Id="rId6" Type="http://schemas.openxmlformats.org/officeDocument/2006/relationships/slide" Target="slide67.xml"/><Relationship Id="rId7" Type="http://schemas.openxmlformats.org/officeDocument/2006/relationships/slide" Target="slide68.xml"/><Relationship Id="rId8" Type="http://schemas.openxmlformats.org/officeDocument/2006/relationships/image" Target="../media/image10.png"/><Relationship Id="rId9" Type="http://schemas.openxmlformats.org/officeDocument/2006/relationships/image" Target="../media/image11.png"/><Relationship Id="rId10" Type="http://schemas.openxmlformats.org/officeDocument/2006/relationships/image" Target="../media/image14.png"/><Relationship Id="rId11" Type="http://schemas.openxmlformats.org/officeDocument/2006/relationships/slide" Target="slide1.xml"/></Relationships>
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3.xml"/><Relationship Id="rId3" Type="http://schemas.openxmlformats.org/officeDocument/2006/relationships/slide" Target="slide6.xml"/><Relationship Id="rId4" Type="http://schemas.openxmlformats.org/officeDocument/2006/relationships/slide" Target="slide30.xml"/><Relationship Id="rId5" Type="http://schemas.openxmlformats.org/officeDocument/2006/relationships/slide" Target="slide50.xml"/><Relationship Id="rId6" Type="http://schemas.openxmlformats.org/officeDocument/2006/relationships/slide" Target="slide67.xml"/><Relationship Id="rId7" Type="http://schemas.openxmlformats.org/officeDocument/2006/relationships/slide" Target="slide68.xml"/><Relationship Id="rId8" Type="http://schemas.openxmlformats.org/officeDocument/2006/relationships/image" Target="../media/image10.png"/><Relationship Id="rId9" Type="http://schemas.openxmlformats.org/officeDocument/2006/relationships/image" Target="../media/image38.jpg"/><Relationship Id="rId10" Type="http://schemas.openxmlformats.org/officeDocument/2006/relationships/slide" Target="slide1.xml"/></Relationships>
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3.xml"/><Relationship Id="rId3" Type="http://schemas.openxmlformats.org/officeDocument/2006/relationships/slide" Target="slide6.xml"/><Relationship Id="rId4" Type="http://schemas.openxmlformats.org/officeDocument/2006/relationships/slide" Target="slide30.xml"/><Relationship Id="rId5" Type="http://schemas.openxmlformats.org/officeDocument/2006/relationships/slide" Target="slide50.xml"/><Relationship Id="rId6" Type="http://schemas.openxmlformats.org/officeDocument/2006/relationships/slide" Target="slide67.xml"/><Relationship Id="rId7" Type="http://schemas.openxmlformats.org/officeDocument/2006/relationships/slide" Target="slide68.xml"/><Relationship Id="rId8" Type="http://schemas.openxmlformats.org/officeDocument/2006/relationships/image" Target="../media/image3.png"/><Relationship Id="rId9" Type="http://schemas.openxmlformats.org/officeDocument/2006/relationships/image" Target="../media/image21.png"/><Relationship Id="rId10" Type="http://schemas.openxmlformats.org/officeDocument/2006/relationships/image" Target="../media/image11.png"/><Relationship Id="rId11" Type="http://schemas.openxmlformats.org/officeDocument/2006/relationships/slide" Target="slide1.xml"/></Relationships>
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3.xml"/><Relationship Id="rId3" Type="http://schemas.openxmlformats.org/officeDocument/2006/relationships/slide" Target="slide6.xml"/><Relationship Id="rId4" Type="http://schemas.openxmlformats.org/officeDocument/2006/relationships/slide" Target="slide30.xml"/><Relationship Id="rId5" Type="http://schemas.openxmlformats.org/officeDocument/2006/relationships/slide" Target="slide50.xml"/><Relationship Id="rId6" Type="http://schemas.openxmlformats.org/officeDocument/2006/relationships/slide" Target="slide67.xml"/><Relationship Id="rId7" Type="http://schemas.openxmlformats.org/officeDocument/2006/relationships/slide" Target="slide68.xml"/><Relationship Id="rId8" Type="http://schemas.openxmlformats.org/officeDocument/2006/relationships/image" Target="../media/image3.png"/><Relationship Id="rId9" Type="http://schemas.openxmlformats.org/officeDocument/2006/relationships/image" Target="../media/image39.png"/><Relationship Id="rId10" Type="http://schemas.openxmlformats.org/officeDocument/2006/relationships/slide" Target="slide1.xml"/></Relationships>
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3.xml"/><Relationship Id="rId3" Type="http://schemas.openxmlformats.org/officeDocument/2006/relationships/slide" Target="slide6.xml"/><Relationship Id="rId4" Type="http://schemas.openxmlformats.org/officeDocument/2006/relationships/slide" Target="slide30.xml"/><Relationship Id="rId5" Type="http://schemas.openxmlformats.org/officeDocument/2006/relationships/slide" Target="slide50.xml"/><Relationship Id="rId6" Type="http://schemas.openxmlformats.org/officeDocument/2006/relationships/slide" Target="slide67.xml"/><Relationship Id="rId7" Type="http://schemas.openxmlformats.org/officeDocument/2006/relationships/slide" Target="slide68.xml"/><Relationship Id="rId8" Type="http://schemas.openxmlformats.org/officeDocument/2006/relationships/image" Target="../media/image40.png"/><Relationship Id="rId9" Type="http://schemas.openxmlformats.org/officeDocument/2006/relationships/hyperlink" Target="https://creativecommons.org/licenses/by-sa/4.0/deed.es" TargetMode="External"/><Relationship Id="rId10" Type="http://schemas.openxmlformats.org/officeDocument/2006/relationships/slide" Target="slide1.xml"/></Relationships>
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82.xml"/><Relationship Id="rId3" Type="http://schemas.openxmlformats.org/officeDocument/2006/relationships/slide" Target="slide96.xml"/><Relationship Id="rId4" Type="http://schemas.openxmlformats.org/officeDocument/2006/relationships/slide" Target="slide118.xml"/><Relationship Id="rId5" Type="http://schemas.openxmlformats.org/officeDocument/2006/relationships/slide" Target="slide130.xml"/><Relationship Id="rId6" Type="http://schemas.openxmlformats.org/officeDocument/2006/relationships/slide" Target="slide145.xml"/><Relationship Id="rId7" Type="http://schemas.openxmlformats.org/officeDocument/2006/relationships/slide" Target="slide148.xml"/><Relationship Id="rId8" Type="http://schemas.openxmlformats.org/officeDocument/2006/relationships/image" Target="../media/image1.png"/><Relationship Id="rId9" Type="http://schemas.openxmlformats.org/officeDocument/2006/relationships/image" Target="../media/image2.png"/><Relationship Id="rId10" Type="http://schemas.openxmlformats.org/officeDocument/2006/relationships/slide" Target="slide1.xml"/></Relationships>
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82.xml"/><Relationship Id="rId3" Type="http://schemas.openxmlformats.org/officeDocument/2006/relationships/slide" Target="slide96.xml"/><Relationship Id="rId4" Type="http://schemas.openxmlformats.org/officeDocument/2006/relationships/slide" Target="slide118.xml"/><Relationship Id="rId5" Type="http://schemas.openxmlformats.org/officeDocument/2006/relationships/slide" Target="slide130.xml"/><Relationship Id="rId6" Type="http://schemas.openxmlformats.org/officeDocument/2006/relationships/slide" Target="slide145.xml"/><Relationship Id="rId7" Type="http://schemas.openxmlformats.org/officeDocument/2006/relationships/slide" Target="slide148.xml"/><Relationship Id="rId8" Type="http://schemas.openxmlformats.org/officeDocument/2006/relationships/image" Target="../media/image3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5.png"/><Relationship Id="rId12" Type="http://schemas.openxmlformats.org/officeDocument/2006/relationships/slide" Target="slide92.xml"/><Relationship Id="rId13" Type="http://schemas.openxmlformats.org/officeDocument/2006/relationships/slide" Target="slide94.xml"/><Relationship Id="rId14" Type="http://schemas.openxmlformats.org/officeDocument/2006/relationships/slide" Target="slide1.xml"/></Relationships>
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82.xml"/><Relationship Id="rId3" Type="http://schemas.openxmlformats.org/officeDocument/2006/relationships/slide" Target="slide96.xml"/><Relationship Id="rId4" Type="http://schemas.openxmlformats.org/officeDocument/2006/relationships/slide" Target="slide118.xml"/><Relationship Id="rId5" Type="http://schemas.openxmlformats.org/officeDocument/2006/relationships/slide" Target="slide130.xml"/><Relationship Id="rId6" Type="http://schemas.openxmlformats.org/officeDocument/2006/relationships/slide" Target="slide145.xml"/><Relationship Id="rId7" Type="http://schemas.openxmlformats.org/officeDocument/2006/relationships/slide" Target="slide148.xml"/><Relationship Id="rId8" Type="http://schemas.openxmlformats.org/officeDocument/2006/relationships/image" Target="../media/image3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5.png"/><Relationship Id="rId12" Type="http://schemas.openxmlformats.org/officeDocument/2006/relationships/image" Target="../media/image4.png"/><Relationship Id="rId13" Type="http://schemas.openxmlformats.org/officeDocument/2006/relationships/image" Target="../media/image6.png"/><Relationship Id="rId14" Type="http://schemas.openxmlformats.org/officeDocument/2006/relationships/slide" Target="slide92.xml"/><Relationship Id="rId15" Type="http://schemas.openxmlformats.org/officeDocument/2006/relationships/slide" Target="slide94.xml"/><Relationship Id="rId16" Type="http://schemas.openxmlformats.org/officeDocument/2006/relationships/slide" Target="slide97.xml"/><Relationship Id="rId17" Type="http://schemas.openxmlformats.org/officeDocument/2006/relationships/slide" Target="slide114.xml"/><Relationship Id="rId18" Type="http://schemas.openxmlformats.org/officeDocument/2006/relationships/slide" Target="slide1.xml"/></Relationships>
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82.xml"/><Relationship Id="rId3" Type="http://schemas.openxmlformats.org/officeDocument/2006/relationships/slide" Target="slide96.xml"/><Relationship Id="rId4" Type="http://schemas.openxmlformats.org/officeDocument/2006/relationships/slide" Target="slide118.xml"/><Relationship Id="rId5" Type="http://schemas.openxmlformats.org/officeDocument/2006/relationships/slide" Target="slide130.xml"/><Relationship Id="rId6" Type="http://schemas.openxmlformats.org/officeDocument/2006/relationships/slide" Target="slide145.xml"/><Relationship Id="rId7" Type="http://schemas.openxmlformats.org/officeDocument/2006/relationships/slide" Target="slide148.xml"/><Relationship Id="rId8" Type="http://schemas.openxmlformats.org/officeDocument/2006/relationships/image" Target="../media/image3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5.png"/><Relationship Id="rId12" Type="http://schemas.openxmlformats.org/officeDocument/2006/relationships/image" Target="../media/image4.png"/><Relationship Id="rId13" Type="http://schemas.openxmlformats.org/officeDocument/2006/relationships/image" Target="../media/image6.png"/><Relationship Id="rId14" Type="http://schemas.openxmlformats.org/officeDocument/2006/relationships/slide" Target="slide92.xml"/><Relationship Id="rId15" Type="http://schemas.openxmlformats.org/officeDocument/2006/relationships/slide" Target="slide94.xml"/><Relationship Id="rId16" Type="http://schemas.openxmlformats.org/officeDocument/2006/relationships/slide" Target="slide97.xml"/><Relationship Id="rId17" Type="http://schemas.openxmlformats.org/officeDocument/2006/relationships/slide" Target="slide114.xml"/><Relationship Id="rId18" Type="http://schemas.openxmlformats.org/officeDocument/2006/relationships/image" Target="../media/image41.png"/><Relationship Id="rId19" Type="http://schemas.openxmlformats.org/officeDocument/2006/relationships/image" Target="../media/image7.png"/><Relationship Id="rId20" Type="http://schemas.openxmlformats.org/officeDocument/2006/relationships/slide" Target="slide125.xml"/><Relationship Id="rId21" Type="http://schemas.openxmlformats.org/officeDocument/2006/relationships/slide" Target="slide1.xml"/></Relationships>
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82.xml"/><Relationship Id="rId3" Type="http://schemas.openxmlformats.org/officeDocument/2006/relationships/slide" Target="slide96.xml"/><Relationship Id="rId4" Type="http://schemas.openxmlformats.org/officeDocument/2006/relationships/slide" Target="slide118.xml"/><Relationship Id="rId5" Type="http://schemas.openxmlformats.org/officeDocument/2006/relationships/slide" Target="slide130.xml"/><Relationship Id="rId6" Type="http://schemas.openxmlformats.org/officeDocument/2006/relationships/slide" Target="slide145.xml"/><Relationship Id="rId7" Type="http://schemas.openxmlformats.org/officeDocument/2006/relationships/slide" Target="slide148.xml"/><Relationship Id="rId8" Type="http://schemas.openxmlformats.org/officeDocument/2006/relationships/image" Target="../media/image3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5.png"/><Relationship Id="rId12" Type="http://schemas.openxmlformats.org/officeDocument/2006/relationships/image" Target="../media/image4.png"/><Relationship Id="rId13" Type="http://schemas.openxmlformats.org/officeDocument/2006/relationships/image" Target="../media/image6.png"/><Relationship Id="rId14" Type="http://schemas.openxmlformats.org/officeDocument/2006/relationships/slide" Target="slide92.xml"/><Relationship Id="rId15" Type="http://schemas.openxmlformats.org/officeDocument/2006/relationships/slide" Target="slide94.xml"/><Relationship Id="rId16" Type="http://schemas.openxmlformats.org/officeDocument/2006/relationships/slide" Target="slide97.xml"/><Relationship Id="rId17" Type="http://schemas.openxmlformats.org/officeDocument/2006/relationships/slide" Target="slide114.xml"/><Relationship Id="rId18" Type="http://schemas.openxmlformats.org/officeDocument/2006/relationships/image" Target="../media/image41.png"/><Relationship Id="rId19" Type="http://schemas.openxmlformats.org/officeDocument/2006/relationships/image" Target="../media/image7.png"/><Relationship Id="rId20" Type="http://schemas.openxmlformats.org/officeDocument/2006/relationships/slide" Target="slide125.xml"/><Relationship Id="rId21" Type="http://schemas.openxmlformats.org/officeDocument/2006/relationships/slide" Target="slide136.xml"/><Relationship Id="rId22" Type="http://schemas.openxmlformats.org/officeDocument/2006/relationships/slide" Target="slide139.xml"/><Relationship Id="rId23" Type="http://schemas.openxmlformats.org/officeDocument/2006/relationships/slide" Target="slide1.xml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3.xml"/><Relationship Id="rId3" Type="http://schemas.openxmlformats.org/officeDocument/2006/relationships/slide" Target="slide6.xml"/><Relationship Id="rId4" Type="http://schemas.openxmlformats.org/officeDocument/2006/relationships/slide" Target="slide30.xml"/><Relationship Id="rId5" Type="http://schemas.openxmlformats.org/officeDocument/2006/relationships/slide" Target="slide50.xml"/><Relationship Id="rId6" Type="http://schemas.openxmlformats.org/officeDocument/2006/relationships/slide" Target="slide67.xml"/><Relationship Id="rId7" Type="http://schemas.openxmlformats.org/officeDocument/2006/relationships/slide" Target="slide10.xml"/><Relationship Id="rId8" Type="http://schemas.openxmlformats.org/officeDocument/2006/relationships/slide" Target="slide12.xml"/><Relationship Id="rId9" Type="http://schemas.openxmlformats.org/officeDocument/2006/relationships/slide" Target="slide15.xml"/><Relationship Id="rId10" Type="http://schemas.openxmlformats.org/officeDocument/2006/relationships/slide" Target="slide25.xml"/><Relationship Id="rId11" Type="http://schemas.openxmlformats.org/officeDocument/2006/relationships/image" Target="../media/image3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5.png"/><Relationship Id="rId15" Type="http://schemas.openxmlformats.org/officeDocument/2006/relationships/image" Target="../media/image16.png"/><Relationship Id="rId16" Type="http://schemas.openxmlformats.org/officeDocument/2006/relationships/image" Target="../media/image17.png"/><Relationship Id="rId17" Type="http://schemas.openxmlformats.org/officeDocument/2006/relationships/image" Target="../media/image18.jpg"/><Relationship Id="rId18" Type="http://schemas.openxmlformats.org/officeDocument/2006/relationships/image" Target="../media/image19.jpg"/><Relationship Id="rId19" Type="http://schemas.openxmlformats.org/officeDocument/2006/relationships/slide" Target="slide74.xml"/></Relationships>
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82.xml"/><Relationship Id="rId3" Type="http://schemas.openxmlformats.org/officeDocument/2006/relationships/slide" Target="slide96.xml"/><Relationship Id="rId4" Type="http://schemas.openxmlformats.org/officeDocument/2006/relationships/slide" Target="slide118.xml"/><Relationship Id="rId5" Type="http://schemas.openxmlformats.org/officeDocument/2006/relationships/slide" Target="slide130.xml"/><Relationship Id="rId6" Type="http://schemas.openxmlformats.org/officeDocument/2006/relationships/slide" Target="slide145.xml"/><Relationship Id="rId7" Type="http://schemas.openxmlformats.org/officeDocument/2006/relationships/slide" Target="slide148.xml"/><Relationship Id="rId8" Type="http://schemas.openxmlformats.org/officeDocument/2006/relationships/image" Target="../media/image3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5.png"/><Relationship Id="rId12" Type="http://schemas.openxmlformats.org/officeDocument/2006/relationships/image" Target="../media/image4.png"/><Relationship Id="rId13" Type="http://schemas.openxmlformats.org/officeDocument/2006/relationships/image" Target="../media/image6.png"/><Relationship Id="rId14" Type="http://schemas.openxmlformats.org/officeDocument/2006/relationships/slide" Target="slide92.xml"/><Relationship Id="rId15" Type="http://schemas.openxmlformats.org/officeDocument/2006/relationships/slide" Target="slide94.xml"/><Relationship Id="rId16" Type="http://schemas.openxmlformats.org/officeDocument/2006/relationships/slide" Target="slide97.xml"/><Relationship Id="rId17" Type="http://schemas.openxmlformats.org/officeDocument/2006/relationships/slide" Target="slide114.xml"/><Relationship Id="rId18" Type="http://schemas.openxmlformats.org/officeDocument/2006/relationships/image" Target="../media/image41.png"/><Relationship Id="rId19" Type="http://schemas.openxmlformats.org/officeDocument/2006/relationships/image" Target="../media/image7.png"/><Relationship Id="rId20" Type="http://schemas.openxmlformats.org/officeDocument/2006/relationships/slide" Target="slide125.xml"/><Relationship Id="rId21" Type="http://schemas.openxmlformats.org/officeDocument/2006/relationships/slide" Target="slide136.xml"/><Relationship Id="rId22" Type="http://schemas.openxmlformats.org/officeDocument/2006/relationships/slide" Target="slide139.xml"/><Relationship Id="rId23" Type="http://schemas.openxmlformats.org/officeDocument/2006/relationships/slide" Target="slide146.xml"/><Relationship Id="rId24" Type="http://schemas.openxmlformats.org/officeDocument/2006/relationships/slide" Target="slide1.xml"/></Relationships>
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82.xml"/><Relationship Id="rId3" Type="http://schemas.openxmlformats.org/officeDocument/2006/relationships/slide" Target="slide96.xml"/><Relationship Id="rId4" Type="http://schemas.openxmlformats.org/officeDocument/2006/relationships/slide" Target="slide118.xml"/><Relationship Id="rId5" Type="http://schemas.openxmlformats.org/officeDocument/2006/relationships/slide" Target="slide130.xml"/><Relationship Id="rId6" Type="http://schemas.openxmlformats.org/officeDocument/2006/relationships/slide" Target="slide145.xml"/><Relationship Id="rId7" Type="http://schemas.openxmlformats.org/officeDocument/2006/relationships/slide" Target="slide148.xml"/><Relationship Id="rId8" Type="http://schemas.openxmlformats.org/officeDocument/2006/relationships/image" Target="../media/image3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5.png"/><Relationship Id="rId12" Type="http://schemas.openxmlformats.org/officeDocument/2006/relationships/image" Target="../media/image4.png"/><Relationship Id="rId13" Type="http://schemas.openxmlformats.org/officeDocument/2006/relationships/image" Target="../media/image6.png"/><Relationship Id="rId14" Type="http://schemas.openxmlformats.org/officeDocument/2006/relationships/slide" Target="slide92.xml"/><Relationship Id="rId15" Type="http://schemas.openxmlformats.org/officeDocument/2006/relationships/slide" Target="slide94.xml"/><Relationship Id="rId16" Type="http://schemas.openxmlformats.org/officeDocument/2006/relationships/slide" Target="slide97.xml"/><Relationship Id="rId17" Type="http://schemas.openxmlformats.org/officeDocument/2006/relationships/slide" Target="slide114.xml"/><Relationship Id="rId18" Type="http://schemas.openxmlformats.org/officeDocument/2006/relationships/image" Target="../media/image41.png"/><Relationship Id="rId19" Type="http://schemas.openxmlformats.org/officeDocument/2006/relationships/image" Target="../media/image7.png"/><Relationship Id="rId20" Type="http://schemas.openxmlformats.org/officeDocument/2006/relationships/slide" Target="slide125.xml"/><Relationship Id="rId21" Type="http://schemas.openxmlformats.org/officeDocument/2006/relationships/slide" Target="slide136.xml"/><Relationship Id="rId22" Type="http://schemas.openxmlformats.org/officeDocument/2006/relationships/slide" Target="slide139.xml"/><Relationship Id="rId23" Type="http://schemas.openxmlformats.org/officeDocument/2006/relationships/slide" Target="slide146.xml"/><Relationship Id="rId24" Type="http://schemas.openxmlformats.org/officeDocument/2006/relationships/slide" Target="slide149.xml"/><Relationship Id="rId25" Type="http://schemas.openxmlformats.org/officeDocument/2006/relationships/slide" Target="slide1.xml"/></Relationships>
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82.xml"/><Relationship Id="rId3" Type="http://schemas.openxmlformats.org/officeDocument/2006/relationships/slide" Target="slide96.xml"/><Relationship Id="rId4" Type="http://schemas.openxmlformats.org/officeDocument/2006/relationships/slide" Target="slide118.xml"/><Relationship Id="rId5" Type="http://schemas.openxmlformats.org/officeDocument/2006/relationships/slide" Target="slide130.xml"/><Relationship Id="rId6" Type="http://schemas.openxmlformats.org/officeDocument/2006/relationships/slide" Target="slide145.xml"/><Relationship Id="rId7" Type="http://schemas.openxmlformats.org/officeDocument/2006/relationships/slide" Target="slide148.xml"/><Relationship Id="rId8" Type="http://schemas.openxmlformats.org/officeDocument/2006/relationships/slide" Target="slide92.xml"/><Relationship Id="rId9" Type="http://schemas.openxmlformats.org/officeDocument/2006/relationships/slide" Target="slide94.xml"/><Relationship Id="rId10" Type="http://schemas.openxmlformats.org/officeDocument/2006/relationships/image" Target="../media/image3.png"/><Relationship Id="rId11" Type="http://schemas.openxmlformats.org/officeDocument/2006/relationships/image" Target="../media/image8.png"/><Relationship Id="rId12" Type="http://schemas.openxmlformats.org/officeDocument/2006/relationships/image" Target="../media/image42.png"/><Relationship Id="rId13" Type="http://schemas.openxmlformats.org/officeDocument/2006/relationships/image" Target="../media/image43.png"/><Relationship Id="rId14" Type="http://schemas.openxmlformats.org/officeDocument/2006/relationships/image" Target="../media/image44.png"/><Relationship Id="rId15" Type="http://schemas.openxmlformats.org/officeDocument/2006/relationships/image" Target="../media/image45.png"/><Relationship Id="rId16" Type="http://schemas.openxmlformats.org/officeDocument/2006/relationships/slide" Target="slide97.xml"/><Relationship Id="rId17" Type="http://schemas.openxmlformats.org/officeDocument/2006/relationships/slide" Target="slide114.xml"/><Relationship Id="rId18" Type="http://schemas.openxmlformats.org/officeDocument/2006/relationships/image" Target="../media/image46.png"/><Relationship Id="rId19" Type="http://schemas.openxmlformats.org/officeDocument/2006/relationships/image" Target="../media/image47.png"/><Relationship Id="rId20" Type="http://schemas.openxmlformats.org/officeDocument/2006/relationships/slide" Target="slide125.xml"/><Relationship Id="rId21" Type="http://schemas.openxmlformats.org/officeDocument/2006/relationships/slide" Target="slide136.xml"/><Relationship Id="rId22" Type="http://schemas.openxmlformats.org/officeDocument/2006/relationships/slide" Target="slide139.xml"/><Relationship Id="rId23" Type="http://schemas.openxmlformats.org/officeDocument/2006/relationships/image" Target="../media/image48.png"/><Relationship Id="rId24" Type="http://schemas.openxmlformats.org/officeDocument/2006/relationships/slide" Target="slide146.xml"/><Relationship Id="rId25" Type="http://schemas.openxmlformats.org/officeDocument/2006/relationships/slide" Target="slide149.xml"/><Relationship Id="rId26" Type="http://schemas.openxmlformats.org/officeDocument/2006/relationships/slide" Target="slide75.xml"/></Relationships>
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82.xml"/><Relationship Id="rId3" Type="http://schemas.openxmlformats.org/officeDocument/2006/relationships/slide" Target="slide96.xml"/><Relationship Id="rId4" Type="http://schemas.openxmlformats.org/officeDocument/2006/relationships/slide" Target="slide118.xml"/><Relationship Id="rId5" Type="http://schemas.openxmlformats.org/officeDocument/2006/relationships/slide" Target="slide130.xml"/><Relationship Id="rId6" Type="http://schemas.openxmlformats.org/officeDocument/2006/relationships/slide" Target="slide145.xml"/><Relationship Id="rId7" Type="http://schemas.openxmlformats.org/officeDocument/2006/relationships/slide" Target="slide148.xml"/><Relationship Id="rId8" Type="http://schemas.openxmlformats.org/officeDocument/2006/relationships/slide" Target="slide92.xml"/><Relationship Id="rId9" Type="http://schemas.openxmlformats.org/officeDocument/2006/relationships/slide" Target="slide94.xml"/><Relationship Id="rId10" Type="http://schemas.openxmlformats.org/officeDocument/2006/relationships/image" Target="../media/image3.png"/><Relationship Id="rId11" Type="http://schemas.openxmlformats.org/officeDocument/2006/relationships/image" Target="../media/image11.png"/><Relationship Id="rId12" Type="http://schemas.openxmlformats.org/officeDocument/2006/relationships/slide" Target="slide75.xml"/></Relationships>
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82.xml"/><Relationship Id="rId3" Type="http://schemas.openxmlformats.org/officeDocument/2006/relationships/slide" Target="slide96.xml"/><Relationship Id="rId4" Type="http://schemas.openxmlformats.org/officeDocument/2006/relationships/slide" Target="slide118.xml"/><Relationship Id="rId5" Type="http://schemas.openxmlformats.org/officeDocument/2006/relationships/slide" Target="slide130.xml"/><Relationship Id="rId6" Type="http://schemas.openxmlformats.org/officeDocument/2006/relationships/slide" Target="slide145.xml"/><Relationship Id="rId7" Type="http://schemas.openxmlformats.org/officeDocument/2006/relationships/slide" Target="slide148.xml"/><Relationship Id="rId8" Type="http://schemas.openxmlformats.org/officeDocument/2006/relationships/slide" Target="slide92.xml"/><Relationship Id="rId9" Type="http://schemas.openxmlformats.org/officeDocument/2006/relationships/slide" Target="slide94.xml"/><Relationship Id="rId10" Type="http://schemas.openxmlformats.org/officeDocument/2006/relationships/image" Target="../media/image3.png"/><Relationship Id="rId11" Type="http://schemas.openxmlformats.org/officeDocument/2006/relationships/image" Target="../media/image11.png"/><Relationship Id="rId12" Type="http://schemas.openxmlformats.org/officeDocument/2006/relationships/image" Target="../media/image14.png"/><Relationship Id="rId13" Type="http://schemas.openxmlformats.org/officeDocument/2006/relationships/slide" Target="slide75.xml"/></Relationships>
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82.xml"/><Relationship Id="rId3" Type="http://schemas.openxmlformats.org/officeDocument/2006/relationships/slide" Target="slide96.xml"/><Relationship Id="rId4" Type="http://schemas.openxmlformats.org/officeDocument/2006/relationships/slide" Target="slide118.xml"/><Relationship Id="rId5" Type="http://schemas.openxmlformats.org/officeDocument/2006/relationships/slide" Target="slide130.xml"/><Relationship Id="rId6" Type="http://schemas.openxmlformats.org/officeDocument/2006/relationships/slide" Target="slide145.xml"/><Relationship Id="rId7" Type="http://schemas.openxmlformats.org/officeDocument/2006/relationships/slide" Target="slide148.xml"/><Relationship Id="rId8" Type="http://schemas.openxmlformats.org/officeDocument/2006/relationships/slide" Target="slide92.xml"/><Relationship Id="rId9" Type="http://schemas.openxmlformats.org/officeDocument/2006/relationships/slide" Target="slide94.xml"/><Relationship Id="rId10" Type="http://schemas.openxmlformats.org/officeDocument/2006/relationships/image" Target="../media/image3.png"/><Relationship Id="rId11" Type="http://schemas.openxmlformats.org/officeDocument/2006/relationships/image" Target="../media/image11.png"/><Relationship Id="rId12" Type="http://schemas.openxmlformats.org/officeDocument/2006/relationships/image" Target="../media/image14.png"/><Relationship Id="rId13" Type="http://schemas.openxmlformats.org/officeDocument/2006/relationships/slide" Target="slide75.xml"/></Relationships>
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82.xml"/><Relationship Id="rId3" Type="http://schemas.openxmlformats.org/officeDocument/2006/relationships/slide" Target="slide96.xml"/><Relationship Id="rId4" Type="http://schemas.openxmlformats.org/officeDocument/2006/relationships/slide" Target="slide118.xml"/><Relationship Id="rId5" Type="http://schemas.openxmlformats.org/officeDocument/2006/relationships/slide" Target="slide130.xml"/><Relationship Id="rId6" Type="http://schemas.openxmlformats.org/officeDocument/2006/relationships/slide" Target="slide145.xml"/><Relationship Id="rId7" Type="http://schemas.openxmlformats.org/officeDocument/2006/relationships/slide" Target="slide148.xml"/><Relationship Id="rId8" Type="http://schemas.openxmlformats.org/officeDocument/2006/relationships/slide" Target="slide92.xml"/><Relationship Id="rId9" Type="http://schemas.openxmlformats.org/officeDocument/2006/relationships/slide" Target="slide94.xml"/><Relationship Id="rId10" Type="http://schemas.openxmlformats.org/officeDocument/2006/relationships/image" Target="../media/image3.png"/><Relationship Id="rId11" Type="http://schemas.openxmlformats.org/officeDocument/2006/relationships/image" Target="../media/image11.png"/><Relationship Id="rId12" Type="http://schemas.openxmlformats.org/officeDocument/2006/relationships/image" Target="../media/image14.png"/><Relationship Id="rId13" Type="http://schemas.openxmlformats.org/officeDocument/2006/relationships/image" Target="../media/image13.png"/><Relationship Id="rId14" Type="http://schemas.openxmlformats.org/officeDocument/2006/relationships/slide" Target="slide75.xml"/></Relationships>
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82.xml"/><Relationship Id="rId3" Type="http://schemas.openxmlformats.org/officeDocument/2006/relationships/slide" Target="slide96.xml"/><Relationship Id="rId4" Type="http://schemas.openxmlformats.org/officeDocument/2006/relationships/slide" Target="slide118.xml"/><Relationship Id="rId5" Type="http://schemas.openxmlformats.org/officeDocument/2006/relationships/slide" Target="slide130.xml"/><Relationship Id="rId6" Type="http://schemas.openxmlformats.org/officeDocument/2006/relationships/slide" Target="slide145.xml"/><Relationship Id="rId7" Type="http://schemas.openxmlformats.org/officeDocument/2006/relationships/slide" Target="slide148.xml"/><Relationship Id="rId8" Type="http://schemas.openxmlformats.org/officeDocument/2006/relationships/slide" Target="slide92.xml"/><Relationship Id="rId9" Type="http://schemas.openxmlformats.org/officeDocument/2006/relationships/slide" Target="slide94.xml"/><Relationship Id="rId10" Type="http://schemas.openxmlformats.org/officeDocument/2006/relationships/image" Target="../media/image3.png"/><Relationship Id="rId11" Type="http://schemas.openxmlformats.org/officeDocument/2006/relationships/image" Target="../media/image49.png"/><Relationship Id="rId12" Type="http://schemas.openxmlformats.org/officeDocument/2006/relationships/slide" Target="slide75.xml"/></Relationships>
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82.xml"/><Relationship Id="rId3" Type="http://schemas.openxmlformats.org/officeDocument/2006/relationships/slide" Target="slide96.xml"/><Relationship Id="rId4" Type="http://schemas.openxmlformats.org/officeDocument/2006/relationships/slide" Target="slide118.xml"/><Relationship Id="rId5" Type="http://schemas.openxmlformats.org/officeDocument/2006/relationships/slide" Target="slide130.xml"/><Relationship Id="rId6" Type="http://schemas.openxmlformats.org/officeDocument/2006/relationships/slide" Target="slide145.xml"/><Relationship Id="rId7" Type="http://schemas.openxmlformats.org/officeDocument/2006/relationships/slide" Target="slide148.xml"/><Relationship Id="rId8" Type="http://schemas.openxmlformats.org/officeDocument/2006/relationships/slide" Target="slide92.xml"/><Relationship Id="rId9" Type="http://schemas.openxmlformats.org/officeDocument/2006/relationships/slide" Target="slide94.xml"/><Relationship Id="rId10" Type="http://schemas.openxmlformats.org/officeDocument/2006/relationships/image" Target="../media/image3.png"/><Relationship Id="rId11" Type="http://schemas.openxmlformats.org/officeDocument/2006/relationships/image" Target="../media/image50.jpg"/><Relationship Id="rId12" Type="http://schemas.openxmlformats.org/officeDocument/2006/relationships/slide" Target="slide75.xml"/></Relationships>
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82.xml"/><Relationship Id="rId3" Type="http://schemas.openxmlformats.org/officeDocument/2006/relationships/slide" Target="slide96.xml"/><Relationship Id="rId4" Type="http://schemas.openxmlformats.org/officeDocument/2006/relationships/slide" Target="slide118.xml"/><Relationship Id="rId5" Type="http://schemas.openxmlformats.org/officeDocument/2006/relationships/slide" Target="slide130.xml"/><Relationship Id="rId6" Type="http://schemas.openxmlformats.org/officeDocument/2006/relationships/slide" Target="slide145.xml"/><Relationship Id="rId7" Type="http://schemas.openxmlformats.org/officeDocument/2006/relationships/slide" Target="slide148.xml"/><Relationship Id="rId8" Type="http://schemas.openxmlformats.org/officeDocument/2006/relationships/slide" Target="slide92.xml"/><Relationship Id="rId9" Type="http://schemas.openxmlformats.org/officeDocument/2006/relationships/slide" Target="slide94.xml"/><Relationship Id="rId10" Type="http://schemas.openxmlformats.org/officeDocument/2006/relationships/image" Target="../media/image3.png"/><Relationship Id="rId11" Type="http://schemas.openxmlformats.org/officeDocument/2006/relationships/image" Target="../media/image51.jpg"/><Relationship Id="rId12" Type="http://schemas.openxmlformats.org/officeDocument/2006/relationships/slide" Target="slide75.xml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3.xml"/><Relationship Id="rId3" Type="http://schemas.openxmlformats.org/officeDocument/2006/relationships/slide" Target="slide6.xml"/><Relationship Id="rId4" Type="http://schemas.openxmlformats.org/officeDocument/2006/relationships/slide" Target="slide30.xml"/><Relationship Id="rId5" Type="http://schemas.openxmlformats.org/officeDocument/2006/relationships/slide" Target="slide50.xml"/><Relationship Id="rId6" Type="http://schemas.openxmlformats.org/officeDocument/2006/relationships/slide" Target="slide67.xml"/><Relationship Id="rId7" Type="http://schemas.openxmlformats.org/officeDocument/2006/relationships/slide" Target="slide10.xml"/><Relationship Id="rId8" Type="http://schemas.openxmlformats.org/officeDocument/2006/relationships/slide" Target="slide12.xml"/><Relationship Id="rId9" Type="http://schemas.openxmlformats.org/officeDocument/2006/relationships/slide" Target="slide15.xml"/><Relationship Id="rId10" Type="http://schemas.openxmlformats.org/officeDocument/2006/relationships/slide" Target="slide25.xml"/><Relationship Id="rId11" Type="http://schemas.openxmlformats.org/officeDocument/2006/relationships/image" Target="../media/image3.png"/><Relationship Id="rId12" Type="http://schemas.openxmlformats.org/officeDocument/2006/relationships/image" Target="../media/image11.png"/><Relationship Id="rId13" Type="http://schemas.openxmlformats.org/officeDocument/2006/relationships/image" Target="../media/image14.png"/><Relationship Id="rId14" Type="http://schemas.openxmlformats.org/officeDocument/2006/relationships/image" Target="../media/image20.png"/><Relationship Id="rId15" Type="http://schemas.openxmlformats.org/officeDocument/2006/relationships/slide" Target="slide74.xml"/></Relationships>
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82.xml"/><Relationship Id="rId3" Type="http://schemas.openxmlformats.org/officeDocument/2006/relationships/slide" Target="slide96.xml"/><Relationship Id="rId4" Type="http://schemas.openxmlformats.org/officeDocument/2006/relationships/slide" Target="slide118.xml"/><Relationship Id="rId5" Type="http://schemas.openxmlformats.org/officeDocument/2006/relationships/slide" Target="slide130.xml"/><Relationship Id="rId6" Type="http://schemas.openxmlformats.org/officeDocument/2006/relationships/slide" Target="slide145.xml"/><Relationship Id="rId7" Type="http://schemas.openxmlformats.org/officeDocument/2006/relationships/slide" Target="slide148.xml"/><Relationship Id="rId8" Type="http://schemas.openxmlformats.org/officeDocument/2006/relationships/slide" Target="slide92.xml"/><Relationship Id="rId9" Type="http://schemas.openxmlformats.org/officeDocument/2006/relationships/slide" Target="slide94.xml"/><Relationship Id="rId10" Type="http://schemas.openxmlformats.org/officeDocument/2006/relationships/image" Target="../media/image3.png"/><Relationship Id="rId11" Type="http://schemas.openxmlformats.org/officeDocument/2006/relationships/image" Target="../media/image52.jpg"/><Relationship Id="rId12" Type="http://schemas.openxmlformats.org/officeDocument/2006/relationships/slide" Target="slide75.xml"/></Relationships>
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82.xml"/><Relationship Id="rId3" Type="http://schemas.openxmlformats.org/officeDocument/2006/relationships/slide" Target="slide96.xml"/><Relationship Id="rId4" Type="http://schemas.openxmlformats.org/officeDocument/2006/relationships/slide" Target="slide118.xml"/><Relationship Id="rId5" Type="http://schemas.openxmlformats.org/officeDocument/2006/relationships/slide" Target="slide130.xml"/><Relationship Id="rId6" Type="http://schemas.openxmlformats.org/officeDocument/2006/relationships/slide" Target="slide145.xml"/><Relationship Id="rId7" Type="http://schemas.openxmlformats.org/officeDocument/2006/relationships/slide" Target="slide148.xml"/><Relationship Id="rId8" Type="http://schemas.openxmlformats.org/officeDocument/2006/relationships/slide" Target="slide92.xml"/><Relationship Id="rId9" Type="http://schemas.openxmlformats.org/officeDocument/2006/relationships/slide" Target="slide94.xml"/><Relationship Id="rId10" Type="http://schemas.openxmlformats.org/officeDocument/2006/relationships/image" Target="../media/image3.png"/><Relationship Id="rId11" Type="http://schemas.openxmlformats.org/officeDocument/2006/relationships/image" Target="../media/image53.jpg"/><Relationship Id="rId12" Type="http://schemas.openxmlformats.org/officeDocument/2006/relationships/slide" Target="slide75.xml"/></Relationships>
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82.xml"/><Relationship Id="rId3" Type="http://schemas.openxmlformats.org/officeDocument/2006/relationships/slide" Target="slide96.xml"/><Relationship Id="rId4" Type="http://schemas.openxmlformats.org/officeDocument/2006/relationships/slide" Target="slide118.xml"/><Relationship Id="rId5" Type="http://schemas.openxmlformats.org/officeDocument/2006/relationships/slide" Target="slide130.xml"/><Relationship Id="rId6" Type="http://schemas.openxmlformats.org/officeDocument/2006/relationships/slide" Target="slide145.xml"/><Relationship Id="rId7" Type="http://schemas.openxmlformats.org/officeDocument/2006/relationships/slide" Target="slide148.xml"/><Relationship Id="rId8" Type="http://schemas.openxmlformats.org/officeDocument/2006/relationships/slide" Target="slide93.xml"/><Relationship Id="rId9" Type="http://schemas.openxmlformats.org/officeDocument/2006/relationships/slide" Target="slide94.xml"/><Relationship Id="rId10" Type="http://schemas.openxmlformats.org/officeDocument/2006/relationships/image" Target="../media/image3.png"/><Relationship Id="rId11" Type="http://schemas.openxmlformats.org/officeDocument/2006/relationships/image" Target="../media/image11.png"/><Relationship Id="rId12" Type="http://schemas.openxmlformats.org/officeDocument/2006/relationships/slide" Target="slide75.xml"/></Relationships>
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82.xml"/><Relationship Id="rId3" Type="http://schemas.openxmlformats.org/officeDocument/2006/relationships/slide" Target="slide96.xml"/><Relationship Id="rId4" Type="http://schemas.openxmlformats.org/officeDocument/2006/relationships/slide" Target="slide118.xml"/><Relationship Id="rId5" Type="http://schemas.openxmlformats.org/officeDocument/2006/relationships/slide" Target="slide130.xml"/><Relationship Id="rId6" Type="http://schemas.openxmlformats.org/officeDocument/2006/relationships/slide" Target="slide145.xml"/><Relationship Id="rId7" Type="http://schemas.openxmlformats.org/officeDocument/2006/relationships/slide" Target="slide148.xml"/><Relationship Id="rId8" Type="http://schemas.openxmlformats.org/officeDocument/2006/relationships/slide" Target="slide92.xml"/><Relationship Id="rId9" Type="http://schemas.openxmlformats.org/officeDocument/2006/relationships/slide" Target="slide94.xml"/><Relationship Id="rId10" Type="http://schemas.openxmlformats.org/officeDocument/2006/relationships/image" Target="../media/image3.png"/><Relationship Id="rId11" Type="http://schemas.openxmlformats.org/officeDocument/2006/relationships/image" Target="../media/image11.png"/><Relationship Id="rId12" Type="http://schemas.openxmlformats.org/officeDocument/2006/relationships/image" Target="../media/image21.png"/><Relationship Id="rId13" Type="http://schemas.openxmlformats.org/officeDocument/2006/relationships/slide" Target="slide75.xml"/></Relationships>
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82.xml"/><Relationship Id="rId3" Type="http://schemas.openxmlformats.org/officeDocument/2006/relationships/slide" Target="slide96.xml"/><Relationship Id="rId4" Type="http://schemas.openxmlformats.org/officeDocument/2006/relationships/slide" Target="slide118.xml"/><Relationship Id="rId5" Type="http://schemas.openxmlformats.org/officeDocument/2006/relationships/slide" Target="slide130.xml"/><Relationship Id="rId6" Type="http://schemas.openxmlformats.org/officeDocument/2006/relationships/slide" Target="slide145.xml"/><Relationship Id="rId7" Type="http://schemas.openxmlformats.org/officeDocument/2006/relationships/slide" Target="slide148.xml"/><Relationship Id="rId8" Type="http://schemas.openxmlformats.org/officeDocument/2006/relationships/slide" Target="slide92.xml"/><Relationship Id="rId9" Type="http://schemas.openxmlformats.org/officeDocument/2006/relationships/slide" Target="slide95.xml"/><Relationship Id="rId10" Type="http://schemas.openxmlformats.org/officeDocument/2006/relationships/image" Target="../media/image3.png"/><Relationship Id="rId11" Type="http://schemas.openxmlformats.org/officeDocument/2006/relationships/image" Target="../media/image13.png"/><Relationship Id="rId12" Type="http://schemas.openxmlformats.org/officeDocument/2006/relationships/image" Target="../media/image21.png"/><Relationship Id="rId13" Type="http://schemas.openxmlformats.org/officeDocument/2006/relationships/image" Target="../media/image11.png"/><Relationship Id="rId14" Type="http://schemas.openxmlformats.org/officeDocument/2006/relationships/slide" Target="slide75.xml"/></Relationships>
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82.xml"/><Relationship Id="rId3" Type="http://schemas.openxmlformats.org/officeDocument/2006/relationships/slide" Target="slide96.xml"/><Relationship Id="rId4" Type="http://schemas.openxmlformats.org/officeDocument/2006/relationships/slide" Target="slide118.xml"/><Relationship Id="rId5" Type="http://schemas.openxmlformats.org/officeDocument/2006/relationships/slide" Target="slide130.xml"/><Relationship Id="rId6" Type="http://schemas.openxmlformats.org/officeDocument/2006/relationships/slide" Target="slide145.xml"/><Relationship Id="rId7" Type="http://schemas.openxmlformats.org/officeDocument/2006/relationships/slide" Target="slide148.xml"/><Relationship Id="rId8" Type="http://schemas.openxmlformats.org/officeDocument/2006/relationships/slide" Target="slide92.xml"/><Relationship Id="rId9" Type="http://schemas.openxmlformats.org/officeDocument/2006/relationships/slide" Target="slide94.xml"/><Relationship Id="rId10" Type="http://schemas.openxmlformats.org/officeDocument/2006/relationships/image" Target="../media/image3.png"/><Relationship Id="rId11" Type="http://schemas.openxmlformats.org/officeDocument/2006/relationships/image" Target="../media/image13.png"/><Relationship Id="rId12" Type="http://schemas.openxmlformats.org/officeDocument/2006/relationships/image" Target="../media/image21.png"/><Relationship Id="rId13" Type="http://schemas.openxmlformats.org/officeDocument/2006/relationships/image" Target="../media/image11.png"/><Relationship Id="rId14" Type="http://schemas.openxmlformats.org/officeDocument/2006/relationships/slide" Target="slide75.xml"/></Relationships>
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82.xml"/><Relationship Id="rId3" Type="http://schemas.openxmlformats.org/officeDocument/2006/relationships/slide" Target="slide96.xml"/><Relationship Id="rId4" Type="http://schemas.openxmlformats.org/officeDocument/2006/relationships/slide" Target="slide118.xml"/><Relationship Id="rId5" Type="http://schemas.openxmlformats.org/officeDocument/2006/relationships/slide" Target="slide130.xml"/><Relationship Id="rId6" Type="http://schemas.openxmlformats.org/officeDocument/2006/relationships/slide" Target="slide145.xml"/><Relationship Id="rId7" Type="http://schemas.openxmlformats.org/officeDocument/2006/relationships/slide" Target="slide148.xml"/><Relationship Id="rId8" Type="http://schemas.openxmlformats.org/officeDocument/2006/relationships/slide" Target="slide97.xml"/><Relationship Id="rId9" Type="http://schemas.openxmlformats.org/officeDocument/2006/relationships/slide" Target="slide114.xml"/><Relationship Id="rId10" Type="http://schemas.openxmlformats.org/officeDocument/2006/relationships/image" Target="../media/image3.png"/><Relationship Id="rId11" Type="http://schemas.openxmlformats.org/officeDocument/2006/relationships/image" Target="../media/image48.png"/><Relationship Id="rId12" Type="http://schemas.openxmlformats.org/officeDocument/2006/relationships/image" Target="../media/image54.png"/><Relationship Id="rId13" Type="http://schemas.openxmlformats.org/officeDocument/2006/relationships/image" Target="../media/image55.png"/><Relationship Id="rId14" Type="http://schemas.openxmlformats.org/officeDocument/2006/relationships/image" Target="../media/image4.png"/><Relationship Id="rId15" Type="http://schemas.openxmlformats.org/officeDocument/2006/relationships/image" Target="../media/image45.png"/><Relationship Id="rId16" Type="http://schemas.openxmlformats.org/officeDocument/2006/relationships/slide" Target="slide92.xml"/><Relationship Id="rId17" Type="http://schemas.openxmlformats.org/officeDocument/2006/relationships/slide" Target="slide94.xml"/><Relationship Id="rId18" Type="http://schemas.openxmlformats.org/officeDocument/2006/relationships/image" Target="../media/image46.png"/><Relationship Id="rId19" Type="http://schemas.openxmlformats.org/officeDocument/2006/relationships/image" Target="../media/image47.png"/><Relationship Id="rId20" Type="http://schemas.openxmlformats.org/officeDocument/2006/relationships/image" Target="../media/image44.png"/><Relationship Id="rId21" Type="http://schemas.openxmlformats.org/officeDocument/2006/relationships/slide" Target="slide125.xml"/><Relationship Id="rId22" Type="http://schemas.openxmlformats.org/officeDocument/2006/relationships/slide" Target="slide136.xml"/><Relationship Id="rId23" Type="http://schemas.openxmlformats.org/officeDocument/2006/relationships/slide" Target="slide139.xml"/><Relationship Id="rId24" Type="http://schemas.openxmlformats.org/officeDocument/2006/relationships/slide" Target="slide146.xml"/><Relationship Id="rId25" Type="http://schemas.openxmlformats.org/officeDocument/2006/relationships/slide" Target="slide149.xml"/><Relationship Id="rId26" Type="http://schemas.openxmlformats.org/officeDocument/2006/relationships/slide" Target="slide75.xml"/></Relationships>
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82.xml"/><Relationship Id="rId3" Type="http://schemas.openxmlformats.org/officeDocument/2006/relationships/slide" Target="slide96.xml"/><Relationship Id="rId4" Type="http://schemas.openxmlformats.org/officeDocument/2006/relationships/slide" Target="slide118.xml"/><Relationship Id="rId5" Type="http://schemas.openxmlformats.org/officeDocument/2006/relationships/slide" Target="slide130.xml"/><Relationship Id="rId6" Type="http://schemas.openxmlformats.org/officeDocument/2006/relationships/slide" Target="slide145.xml"/><Relationship Id="rId7" Type="http://schemas.openxmlformats.org/officeDocument/2006/relationships/slide" Target="slide148.xml"/><Relationship Id="rId8" Type="http://schemas.openxmlformats.org/officeDocument/2006/relationships/slide" Target="slide98.xml"/><Relationship Id="rId9" Type="http://schemas.openxmlformats.org/officeDocument/2006/relationships/slide" Target="slide114.xml"/><Relationship Id="rId10" Type="http://schemas.openxmlformats.org/officeDocument/2006/relationships/image" Target="../media/image3.png"/><Relationship Id="rId11" Type="http://schemas.openxmlformats.org/officeDocument/2006/relationships/image" Target="../media/image14.png"/><Relationship Id="rId12" Type="http://schemas.openxmlformats.org/officeDocument/2006/relationships/slide" Target="slide75.xml"/></Relationships>
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82.xml"/><Relationship Id="rId3" Type="http://schemas.openxmlformats.org/officeDocument/2006/relationships/slide" Target="slide96.xml"/><Relationship Id="rId4" Type="http://schemas.openxmlformats.org/officeDocument/2006/relationships/slide" Target="slide118.xml"/><Relationship Id="rId5" Type="http://schemas.openxmlformats.org/officeDocument/2006/relationships/slide" Target="slide130.xml"/><Relationship Id="rId6" Type="http://schemas.openxmlformats.org/officeDocument/2006/relationships/slide" Target="slide145.xml"/><Relationship Id="rId7" Type="http://schemas.openxmlformats.org/officeDocument/2006/relationships/slide" Target="slide148.xml"/><Relationship Id="rId8" Type="http://schemas.openxmlformats.org/officeDocument/2006/relationships/slide" Target="slide97.xml"/><Relationship Id="rId9" Type="http://schemas.openxmlformats.org/officeDocument/2006/relationships/slide" Target="slide114.xml"/><Relationship Id="rId10" Type="http://schemas.openxmlformats.org/officeDocument/2006/relationships/image" Target="../media/image3.png"/><Relationship Id="rId11" Type="http://schemas.openxmlformats.org/officeDocument/2006/relationships/image" Target="../media/image14.png"/><Relationship Id="rId12" Type="http://schemas.openxmlformats.org/officeDocument/2006/relationships/image" Target="../media/image11.png"/><Relationship Id="rId13" Type="http://schemas.openxmlformats.org/officeDocument/2006/relationships/slide" Target="slide75.xml"/></Relationships>
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82.xml"/><Relationship Id="rId3" Type="http://schemas.openxmlformats.org/officeDocument/2006/relationships/slide" Target="slide96.xml"/><Relationship Id="rId4" Type="http://schemas.openxmlformats.org/officeDocument/2006/relationships/slide" Target="slide118.xml"/><Relationship Id="rId5" Type="http://schemas.openxmlformats.org/officeDocument/2006/relationships/slide" Target="slide130.xml"/><Relationship Id="rId6" Type="http://schemas.openxmlformats.org/officeDocument/2006/relationships/slide" Target="slide145.xml"/><Relationship Id="rId7" Type="http://schemas.openxmlformats.org/officeDocument/2006/relationships/slide" Target="slide148.xml"/><Relationship Id="rId8" Type="http://schemas.openxmlformats.org/officeDocument/2006/relationships/slide" Target="slide97.xml"/><Relationship Id="rId9" Type="http://schemas.openxmlformats.org/officeDocument/2006/relationships/slide" Target="slide114.xml"/><Relationship Id="rId10" Type="http://schemas.openxmlformats.org/officeDocument/2006/relationships/image" Target="../media/image3.png"/><Relationship Id="rId11" Type="http://schemas.openxmlformats.org/officeDocument/2006/relationships/image" Target="../media/image56.jpg"/><Relationship Id="rId12" Type="http://schemas.openxmlformats.org/officeDocument/2006/relationships/slide" Target="slide7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45337" y="0"/>
            <a:ext cx="1264285" cy="4051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2700" marR="5080" indent="84518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Fundamentos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de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Estadística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Bayesiana.</a:t>
            </a:r>
            <a:endParaRPr sz="500">
              <a:latin typeface="Calibri"/>
              <a:cs typeface="Calibri"/>
            </a:endParaRPr>
          </a:p>
          <a:p>
            <a:pPr algn="r" marL="429895" marR="5080" indent="378460">
              <a:lnSpc>
                <a:spcPts val="600"/>
              </a:lnSpc>
              <a:spcBef>
                <a:spcPts val="15"/>
              </a:spcBef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Distribuciones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Estadísticos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y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Variabilidad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Aprendizaje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Automático.</a:t>
            </a:r>
            <a:endParaRPr sz="5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0"/>
            <a:ext cx="4608195" cy="459740"/>
            <a:chOff x="0" y="0"/>
            <a:chExt cx="4608195" cy="459740"/>
          </a:xfrm>
        </p:grpSpPr>
        <p:sp>
          <p:nvSpPr>
            <p:cNvPr id="5" name="object 5"/>
            <p:cNvSpPr/>
            <p:nvPr/>
          </p:nvSpPr>
          <p:spPr>
            <a:xfrm>
              <a:off x="2303995" y="0"/>
              <a:ext cx="2304415" cy="408940"/>
            </a:xfrm>
            <a:custGeom>
              <a:avLst/>
              <a:gdLst/>
              <a:ahLst/>
              <a:cxnLst/>
              <a:rect l="l" t="t" r="r" b="b"/>
              <a:pathLst>
                <a:path w="2304415" h="408940">
                  <a:moveTo>
                    <a:pt x="2303995" y="0"/>
                  </a:moveTo>
                  <a:lnTo>
                    <a:pt x="0" y="0"/>
                  </a:lnTo>
                  <a:lnTo>
                    <a:pt x="0" y="408660"/>
                  </a:lnTo>
                  <a:lnTo>
                    <a:pt x="2303995" y="40866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0" y="408660"/>
              <a:ext cx="4608195" cy="50800"/>
            </a:xfrm>
            <a:custGeom>
              <a:avLst/>
              <a:gdLst/>
              <a:ahLst/>
              <a:cxnLst/>
              <a:rect l="l" t="t" r="r" b="b"/>
              <a:pathLst>
                <a:path w="4608195" h="50800">
                  <a:moveTo>
                    <a:pt x="4608060" y="0"/>
                  </a:moveTo>
                  <a:lnTo>
                    <a:pt x="0" y="0"/>
                  </a:lnTo>
                  <a:lnTo>
                    <a:pt x="0" y="50610"/>
                  </a:lnTo>
                  <a:lnTo>
                    <a:pt x="4608060" y="50610"/>
                  </a:lnTo>
                  <a:lnTo>
                    <a:pt x="460806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7" name="object 7"/>
          <p:cNvGrpSpPr/>
          <p:nvPr/>
        </p:nvGrpSpPr>
        <p:grpSpPr>
          <a:xfrm>
            <a:off x="309193" y="639444"/>
            <a:ext cx="4040504" cy="497840"/>
            <a:chOff x="309193" y="639444"/>
            <a:chExt cx="4040504" cy="497840"/>
          </a:xfrm>
        </p:grpSpPr>
        <p:sp>
          <p:nvSpPr>
            <p:cNvPr id="8" name="object 8"/>
            <p:cNvSpPr/>
            <p:nvPr/>
          </p:nvSpPr>
          <p:spPr>
            <a:xfrm>
              <a:off x="309193" y="639444"/>
              <a:ext cx="3989704" cy="82550"/>
            </a:xfrm>
            <a:custGeom>
              <a:avLst/>
              <a:gdLst/>
              <a:ahLst/>
              <a:cxnLst/>
              <a:rect l="l" t="t" r="r" b="b"/>
              <a:pathLst>
                <a:path w="3989704" h="82550">
                  <a:moveTo>
                    <a:pt x="3938852" y="0"/>
                  </a:moveTo>
                  <a:lnTo>
                    <a:pt x="50800" y="0"/>
                  </a:lnTo>
                  <a:lnTo>
                    <a:pt x="31075" y="4008"/>
                  </a:lnTo>
                  <a:lnTo>
                    <a:pt x="14922" y="14922"/>
                  </a:lnTo>
                  <a:lnTo>
                    <a:pt x="4008" y="31075"/>
                  </a:lnTo>
                  <a:lnTo>
                    <a:pt x="0" y="50800"/>
                  </a:lnTo>
                  <a:lnTo>
                    <a:pt x="0" y="82384"/>
                  </a:lnTo>
                  <a:lnTo>
                    <a:pt x="3989652" y="82384"/>
                  </a:lnTo>
                  <a:lnTo>
                    <a:pt x="3989652" y="50800"/>
                  </a:lnTo>
                  <a:lnTo>
                    <a:pt x="3985644" y="31075"/>
                  </a:lnTo>
                  <a:lnTo>
                    <a:pt x="3974729" y="14922"/>
                  </a:lnTo>
                  <a:lnTo>
                    <a:pt x="3958576" y="4008"/>
                  </a:lnTo>
                  <a:lnTo>
                    <a:pt x="3938852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359994" y="702706"/>
              <a:ext cx="3989704" cy="434340"/>
            </a:xfrm>
            <a:custGeom>
              <a:avLst/>
              <a:gdLst/>
              <a:ahLst/>
              <a:cxnLst/>
              <a:rect l="l" t="t" r="r" b="b"/>
              <a:pathLst>
                <a:path w="3989704" h="434340">
                  <a:moveTo>
                    <a:pt x="3989652" y="0"/>
                  </a:moveTo>
                  <a:lnTo>
                    <a:pt x="0" y="0"/>
                  </a:lnTo>
                  <a:lnTo>
                    <a:pt x="0" y="434033"/>
                  </a:lnTo>
                  <a:lnTo>
                    <a:pt x="3989652" y="434033"/>
                  </a:lnTo>
                  <a:lnTo>
                    <a:pt x="3989652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309193" y="683869"/>
              <a:ext cx="3989704" cy="402590"/>
            </a:xfrm>
            <a:custGeom>
              <a:avLst/>
              <a:gdLst/>
              <a:ahLst/>
              <a:cxnLst/>
              <a:rect l="l" t="t" r="r" b="b"/>
              <a:pathLst>
                <a:path w="3989704" h="402590">
                  <a:moveTo>
                    <a:pt x="3989652" y="0"/>
                  </a:moveTo>
                  <a:lnTo>
                    <a:pt x="0" y="0"/>
                  </a:lnTo>
                  <a:lnTo>
                    <a:pt x="0" y="351269"/>
                  </a:lnTo>
                  <a:lnTo>
                    <a:pt x="4008" y="370994"/>
                  </a:lnTo>
                  <a:lnTo>
                    <a:pt x="14922" y="387146"/>
                  </a:lnTo>
                  <a:lnTo>
                    <a:pt x="31075" y="398061"/>
                  </a:lnTo>
                  <a:lnTo>
                    <a:pt x="50800" y="402069"/>
                  </a:lnTo>
                  <a:lnTo>
                    <a:pt x="3938852" y="402069"/>
                  </a:lnTo>
                  <a:lnTo>
                    <a:pt x="3958576" y="398061"/>
                  </a:lnTo>
                  <a:lnTo>
                    <a:pt x="3974729" y="387146"/>
                  </a:lnTo>
                  <a:lnTo>
                    <a:pt x="3985644" y="370994"/>
                  </a:lnTo>
                  <a:lnTo>
                    <a:pt x="3989652" y="351269"/>
                  </a:lnTo>
                  <a:lnTo>
                    <a:pt x="3989652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/>
          <p:cNvSpPr txBox="1"/>
          <p:nvPr/>
        </p:nvSpPr>
        <p:spPr>
          <a:xfrm>
            <a:off x="1259954" y="745398"/>
            <a:ext cx="208788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15">
                <a:solidFill>
                  <a:srgbClr val="FFFFFF"/>
                </a:solidFill>
                <a:latin typeface="Calibri"/>
                <a:cs typeface="Calibri"/>
              </a:rPr>
              <a:t>Introducción</a:t>
            </a:r>
            <a:r>
              <a:rPr dirty="0" sz="1400" spc="1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5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dirty="0" sz="1400" spc="1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1400" spc="1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FFFFFF"/>
                </a:solidFill>
                <a:latin typeface="Calibri"/>
                <a:cs typeface="Calibri"/>
              </a:rPr>
              <a:t>Estadística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065009" y="1291138"/>
            <a:ext cx="247777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5">
                <a:latin typeface="Calibri"/>
                <a:cs typeface="Calibri"/>
              </a:rPr>
              <a:t>Victoria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25">
                <a:latin typeface="Calibri"/>
                <a:cs typeface="Calibri"/>
              </a:rPr>
              <a:t>Ruiz,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Iván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Ramírez,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Emanuele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Schiavi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13" name="object 13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108936" y="1592249"/>
            <a:ext cx="390144" cy="390144"/>
          </a:xfrm>
          <a:prstGeom prst="rect">
            <a:avLst/>
          </a:prstGeom>
        </p:spPr>
      </p:pic>
      <p:sp>
        <p:nvSpPr>
          <p:cNvPr id="14" name="object 14"/>
          <p:cNvSpPr txBox="1"/>
          <p:nvPr/>
        </p:nvSpPr>
        <p:spPr>
          <a:xfrm>
            <a:off x="1520088" y="2083564"/>
            <a:ext cx="1567815" cy="95376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dirty="0" sz="700" spc="105">
                <a:latin typeface="Calibri"/>
                <a:cs typeface="Calibri"/>
              </a:rPr>
              <a:t>FUNDAMENTOS</a:t>
            </a:r>
            <a:r>
              <a:rPr dirty="0" sz="700" spc="75">
                <a:latin typeface="Calibri"/>
                <a:cs typeface="Calibri"/>
              </a:rPr>
              <a:t> </a:t>
            </a:r>
            <a:r>
              <a:rPr dirty="0" sz="700" spc="95">
                <a:latin typeface="Calibri"/>
                <a:cs typeface="Calibri"/>
              </a:rPr>
              <a:t>MATEMÁTICOS</a:t>
            </a:r>
            <a:endParaRPr sz="700">
              <a:latin typeface="Calibri"/>
              <a:cs typeface="Calibri"/>
            </a:endParaRPr>
          </a:p>
          <a:p>
            <a:pPr marL="12700" marR="5080" indent="381635">
              <a:lnSpc>
                <a:spcPct val="266300"/>
              </a:lnSpc>
            </a:pPr>
            <a:r>
              <a:rPr dirty="0" sz="700" spc="100">
                <a:latin typeface="Calibri"/>
                <a:cs typeface="Calibri"/>
              </a:rPr>
              <a:t>CURSO </a:t>
            </a:r>
            <a:r>
              <a:rPr dirty="0" sz="700" spc="25">
                <a:latin typeface="Calibri"/>
                <a:cs typeface="Calibri"/>
              </a:rPr>
              <a:t>2023-2024 </a:t>
            </a:r>
            <a:r>
              <a:rPr dirty="0" sz="700" spc="30">
                <a:latin typeface="Calibri"/>
                <a:cs typeface="Calibri"/>
              </a:rPr>
              <a:t> </a:t>
            </a:r>
            <a:r>
              <a:rPr dirty="0" sz="700" spc="90">
                <a:latin typeface="Calibri"/>
                <a:cs typeface="Calibri"/>
              </a:rPr>
              <a:t>UNIVERSIDAD</a:t>
            </a:r>
            <a:r>
              <a:rPr dirty="0" sz="700" spc="80">
                <a:latin typeface="Calibri"/>
                <a:cs typeface="Calibri"/>
              </a:rPr>
              <a:t> </a:t>
            </a:r>
            <a:r>
              <a:rPr dirty="0" sz="700" spc="130">
                <a:latin typeface="Calibri"/>
                <a:cs typeface="Calibri"/>
              </a:rPr>
              <a:t>REY</a:t>
            </a:r>
            <a:r>
              <a:rPr dirty="0" sz="700" spc="80">
                <a:latin typeface="Calibri"/>
                <a:cs typeface="Calibri"/>
              </a:rPr>
              <a:t> </a:t>
            </a:r>
            <a:r>
              <a:rPr dirty="0" sz="700" spc="100">
                <a:latin typeface="Calibri"/>
                <a:cs typeface="Calibri"/>
              </a:rPr>
              <a:t>JUAN</a:t>
            </a:r>
            <a:r>
              <a:rPr dirty="0" sz="700" spc="85">
                <a:latin typeface="Calibri"/>
                <a:cs typeface="Calibri"/>
              </a:rPr>
              <a:t> </a:t>
            </a:r>
            <a:r>
              <a:rPr dirty="0" sz="700" spc="110">
                <a:latin typeface="Calibri"/>
                <a:cs typeface="Calibri"/>
              </a:rPr>
              <a:t>CARLOS</a:t>
            </a:r>
            <a:endParaRPr sz="7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100">
              <a:latin typeface="Calibri"/>
              <a:cs typeface="Calibri"/>
            </a:endParaRPr>
          </a:p>
          <a:p>
            <a:pPr algn="ctr" marL="635">
              <a:lnSpc>
                <a:spcPct val="100000"/>
              </a:lnSpc>
            </a:pPr>
            <a:r>
              <a:rPr dirty="0" sz="500" spc="90">
                <a:latin typeface="Verdana"/>
                <a:cs typeface="Verdana"/>
              </a:rPr>
              <a:t>MÁSTER</a:t>
            </a:r>
            <a:r>
              <a:rPr dirty="0" sz="500" spc="15">
                <a:latin typeface="Verdana"/>
                <a:cs typeface="Verdana"/>
              </a:rPr>
              <a:t> </a:t>
            </a:r>
            <a:r>
              <a:rPr dirty="0" sz="500" spc="80">
                <a:latin typeface="Verdana"/>
                <a:cs typeface="Verdana"/>
              </a:rPr>
              <a:t>EN</a:t>
            </a:r>
            <a:r>
              <a:rPr dirty="0" sz="500" spc="20">
                <a:latin typeface="Verdana"/>
                <a:cs typeface="Verdana"/>
              </a:rPr>
              <a:t> </a:t>
            </a:r>
            <a:r>
              <a:rPr dirty="0" sz="500" spc="40">
                <a:latin typeface="Verdana"/>
                <a:cs typeface="Verdana"/>
              </a:rPr>
              <a:t>VISIÓN</a:t>
            </a:r>
            <a:r>
              <a:rPr dirty="0" sz="500" spc="20">
                <a:latin typeface="Verdana"/>
                <a:cs typeface="Verdana"/>
              </a:rPr>
              <a:t> </a:t>
            </a:r>
            <a:r>
              <a:rPr dirty="0" sz="500" spc="65">
                <a:latin typeface="Verdana"/>
                <a:cs typeface="Verdana"/>
              </a:rPr>
              <a:t>ARTIFICIAL</a:t>
            </a:r>
            <a:endParaRPr sz="500">
              <a:latin typeface="Verdana"/>
              <a:cs typeface="Verdana"/>
            </a:endParaRPr>
          </a:p>
        </p:txBody>
      </p:sp>
      <p:pic>
        <p:nvPicPr>
          <p:cNvPr id="15" name="object 15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3633825" y="2933026"/>
            <a:ext cx="614172" cy="214884"/>
          </a:xfrm>
          <a:prstGeom prst="rect">
            <a:avLst/>
          </a:prstGeom>
        </p:spPr>
      </p:pic>
      <p:grpSp>
        <p:nvGrpSpPr>
          <p:cNvPr id="16" name="object 16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7" name="object 17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9" name="object 19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45337" y="0"/>
            <a:ext cx="1264285" cy="4051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2700" marR="5080" indent="84518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Fundamentos</a:t>
            </a:r>
            <a:r>
              <a:rPr dirty="0" sz="500" spc="7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de</a:t>
            </a:r>
            <a:r>
              <a:rPr dirty="0" sz="500" spc="7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Estadística</a:t>
            </a:r>
            <a:r>
              <a:rPr dirty="0" sz="500" spc="7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Bayesiana.</a:t>
            </a:r>
            <a:endParaRPr sz="500">
              <a:latin typeface="Calibri"/>
              <a:cs typeface="Calibri"/>
            </a:endParaRPr>
          </a:p>
          <a:p>
            <a:pPr algn="r" marL="429895" marR="5080" indent="378460">
              <a:lnSpc>
                <a:spcPts val="600"/>
              </a:lnSpc>
              <a:spcBef>
                <a:spcPts val="15"/>
              </a:spcBef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Distribuciones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Estadísticos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y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Variabilidad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Aprendizaje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Automático.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28164"/>
            <a:ext cx="1396365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600"/>
              </a:lnSpc>
              <a:spcBef>
                <a:spcPts val="95"/>
              </a:spcBef>
            </a:pP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Probabilidad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 Condicionada</a:t>
            </a:r>
            <a:endParaRPr sz="500">
              <a:latin typeface="Calibri"/>
              <a:cs typeface="Calibri"/>
            </a:endParaRPr>
          </a:p>
          <a:p>
            <a:pPr marL="12700" marR="5080">
              <a:lnSpc>
                <a:spcPts val="600"/>
              </a:lnSpc>
              <a:spcBef>
                <a:spcPts val="20"/>
              </a:spcBef>
            </a:pP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Independencia</a:t>
            </a:r>
            <a:r>
              <a:rPr dirty="0" sz="500" spc="8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e</a:t>
            </a:r>
            <a:r>
              <a:rPr dirty="0" sz="500" spc="8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Independencia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Condicional </a:t>
            </a:r>
            <a:r>
              <a:rPr dirty="0" sz="500" spc="-100" b="1">
                <a:solidFill>
                  <a:srgbClr val="9898D8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Variables</a:t>
            </a:r>
            <a:r>
              <a:rPr dirty="0" sz="500" spc="8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Aleatorias</a:t>
            </a:r>
            <a:endParaRPr sz="500">
              <a:latin typeface="Calibri"/>
              <a:cs typeface="Calibri"/>
            </a:endParaRPr>
          </a:p>
          <a:p>
            <a:pPr marL="12700">
              <a:lnSpc>
                <a:spcPts val="575"/>
              </a:lnSpc>
            </a:pP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10" action="ppaction://hlinksldjump"/>
              </a:rPr>
              <a:t>Variables</a:t>
            </a:r>
            <a:r>
              <a:rPr dirty="0" sz="500" spc="70" b="1">
                <a:solidFill>
                  <a:srgbClr val="9898D8"/>
                </a:solidFill>
                <a:latin typeface="Calibri"/>
                <a:cs typeface="Calibri"/>
                <a:hlinkClick r:id="rId10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10" action="ppaction://hlinksldjump"/>
              </a:rPr>
              <a:t>Multimensionales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0" y="408654"/>
            <a:ext cx="4608060" cy="31277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407591"/>
            <a:ext cx="195961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10">
                <a:solidFill>
                  <a:srgbClr val="FFFFFF"/>
                </a:solidFill>
                <a:latin typeface="Calibri"/>
                <a:cs typeface="Calibri"/>
              </a:rPr>
              <a:t>Probabilidad</a:t>
            </a:r>
            <a:r>
              <a:rPr dirty="0" sz="1400" spc="10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5">
                <a:solidFill>
                  <a:srgbClr val="FFFFFF"/>
                </a:solidFill>
                <a:latin typeface="Calibri"/>
                <a:cs typeface="Calibri"/>
              </a:rPr>
              <a:t>Condicionada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490194" y="1114564"/>
            <a:ext cx="59588" cy="59588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490194" y="1608010"/>
            <a:ext cx="59588" cy="59588"/>
          </a:xfrm>
          <a:prstGeom prst="rect">
            <a:avLst/>
          </a:prstGeom>
        </p:spPr>
      </p:pic>
      <p:sp>
        <p:nvSpPr>
          <p:cNvPr id="10" name="object 10"/>
          <p:cNvSpPr txBox="1"/>
          <p:nvPr/>
        </p:nvSpPr>
        <p:spPr>
          <a:xfrm>
            <a:off x="1340611" y="2179541"/>
            <a:ext cx="108394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35" b="0" i="1">
                <a:latin typeface="Bookman Old Style"/>
                <a:cs typeface="Bookman Old Style"/>
              </a:rPr>
              <a:t>P</a:t>
            </a:r>
            <a:r>
              <a:rPr dirty="0" sz="1000" spc="-165" b="0" i="1">
                <a:latin typeface="Bookman Old Style"/>
                <a:cs typeface="Bookman Old Style"/>
              </a:rPr>
              <a:t> </a:t>
            </a:r>
            <a:r>
              <a:rPr dirty="0" sz="1000" spc="10">
                <a:latin typeface="Georgia"/>
                <a:cs typeface="Georgia"/>
              </a:rPr>
              <a:t>(</a:t>
            </a:r>
            <a:r>
              <a:rPr dirty="0" sz="1000" spc="-85" b="0" i="1">
                <a:latin typeface="Bookman Old Style"/>
                <a:cs typeface="Bookman Old Style"/>
              </a:rPr>
              <a:t>Y</a:t>
            </a:r>
            <a:r>
              <a:rPr dirty="0" sz="1000" b="0" i="1">
                <a:latin typeface="Bookman Old Style"/>
                <a:cs typeface="Bookman Old Style"/>
              </a:rPr>
              <a:t> </a:t>
            </a:r>
            <a:r>
              <a:rPr dirty="0" sz="1000" spc="-105" b="0" i="1">
                <a:latin typeface="Bookman Old Style"/>
                <a:cs typeface="Bookman Old Style"/>
              </a:rPr>
              <a:t> </a:t>
            </a:r>
            <a:r>
              <a:rPr dirty="0" sz="1000" spc="130">
                <a:latin typeface="Georgia"/>
                <a:cs typeface="Georgia"/>
              </a:rPr>
              <a:t>=</a:t>
            </a:r>
            <a:r>
              <a:rPr dirty="0" sz="1000" spc="35">
                <a:latin typeface="Georgia"/>
                <a:cs typeface="Georgia"/>
              </a:rPr>
              <a:t> </a:t>
            </a:r>
            <a:r>
              <a:rPr dirty="0" sz="1000" spc="-80" b="0" i="1">
                <a:latin typeface="Bookman Old Style"/>
                <a:cs typeface="Bookman Old Style"/>
              </a:rPr>
              <a:t>y</a:t>
            </a:r>
            <a:r>
              <a:rPr dirty="0" sz="1000" spc="-30" i="1">
                <a:latin typeface="DejaVu Sans Condensed"/>
                <a:cs typeface="DejaVu Sans Condensed"/>
              </a:rPr>
              <a:t>|</a:t>
            </a:r>
            <a:r>
              <a:rPr dirty="0" sz="1000" spc="120" b="0" i="1">
                <a:latin typeface="Bookman Old Style"/>
                <a:cs typeface="Bookman Old Style"/>
              </a:rPr>
              <a:t>X</a:t>
            </a:r>
            <a:r>
              <a:rPr dirty="0" sz="1000" spc="55" b="0" i="1">
                <a:latin typeface="Bookman Old Style"/>
                <a:cs typeface="Bookman Old Style"/>
              </a:rPr>
              <a:t> </a:t>
            </a:r>
            <a:r>
              <a:rPr dirty="0" sz="1000" spc="130">
                <a:latin typeface="Georgia"/>
                <a:cs typeface="Georgia"/>
              </a:rPr>
              <a:t>=</a:t>
            </a:r>
            <a:r>
              <a:rPr dirty="0" sz="1000" spc="35">
                <a:latin typeface="Georgia"/>
                <a:cs typeface="Georgia"/>
              </a:rPr>
              <a:t> </a:t>
            </a:r>
            <a:r>
              <a:rPr dirty="0" sz="1000" spc="25" b="0" i="1">
                <a:latin typeface="Bookman Old Style"/>
                <a:cs typeface="Bookman Old Style"/>
              </a:rPr>
              <a:t>x</a:t>
            </a:r>
            <a:r>
              <a:rPr dirty="0" sz="1000" spc="10">
                <a:latin typeface="Georgia"/>
                <a:cs typeface="Georgia"/>
              </a:rPr>
              <a:t>)</a:t>
            </a:r>
            <a:r>
              <a:rPr dirty="0" sz="1000" spc="35">
                <a:latin typeface="Georgia"/>
                <a:cs typeface="Georgia"/>
              </a:rPr>
              <a:t> </a:t>
            </a:r>
            <a:r>
              <a:rPr dirty="0" sz="1000" spc="130">
                <a:latin typeface="Georgia"/>
                <a:cs typeface="Georgia"/>
              </a:rPr>
              <a:t>=</a:t>
            </a:r>
            <a:endParaRPr sz="1000">
              <a:latin typeface="Georgia"/>
              <a:cs typeface="Georgi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00354" y="1037455"/>
            <a:ext cx="3662679" cy="12338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1000" spc="45">
                <a:latin typeface="Calibri"/>
                <a:cs typeface="Calibri"/>
              </a:rPr>
              <a:t>En</a:t>
            </a:r>
            <a:r>
              <a:rPr dirty="0" sz="1000" spc="7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muchas</a:t>
            </a:r>
            <a:r>
              <a:rPr dirty="0" sz="1000" spc="8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situaciones,</a:t>
            </a:r>
            <a:r>
              <a:rPr dirty="0" sz="1000" spc="8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aun</a:t>
            </a:r>
            <a:r>
              <a:rPr dirty="0" sz="1000" spc="7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sin</a:t>
            </a:r>
            <a:r>
              <a:rPr dirty="0" sz="1000" spc="8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conocer</a:t>
            </a:r>
            <a:r>
              <a:rPr dirty="0" sz="1000" spc="8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8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resultado</a:t>
            </a:r>
            <a:r>
              <a:rPr dirty="0" sz="1000" spc="7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del</a:t>
            </a:r>
            <a:r>
              <a:rPr dirty="0" sz="1000" spc="8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experimento,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sí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-2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disponemos</a:t>
            </a:r>
            <a:r>
              <a:rPr dirty="0" sz="1000" spc="18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4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información</a:t>
            </a:r>
            <a:r>
              <a:rPr dirty="0" sz="1000" spc="19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adicional,</a:t>
            </a:r>
            <a:r>
              <a:rPr dirty="0" sz="1000" spc="22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  </a:t>
            </a:r>
            <a:r>
              <a:rPr dirty="0" sz="1000" spc="-5">
                <a:latin typeface="Calibri"/>
                <a:cs typeface="Calibri"/>
              </a:rPr>
              <a:t>dicha</a:t>
            </a:r>
            <a:r>
              <a:rPr dirty="0" sz="1000" spc="22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información 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debe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incorporarse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al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cálculo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probabilidad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los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sucesos.</a:t>
            </a:r>
            <a:endParaRPr sz="1000">
              <a:latin typeface="Calibri"/>
              <a:cs typeface="Calibri"/>
            </a:endParaRPr>
          </a:p>
          <a:p>
            <a:pPr marL="12700" marR="157480">
              <a:lnSpc>
                <a:spcPct val="100000"/>
              </a:lnSpc>
              <a:spcBef>
                <a:spcPts val="285"/>
              </a:spcBef>
            </a:pPr>
            <a:r>
              <a:rPr dirty="0" sz="1000" spc="45">
                <a:latin typeface="Calibri"/>
                <a:cs typeface="Calibri"/>
              </a:rPr>
              <a:t>Es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decir,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nos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interesa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15" b="1">
                <a:latin typeface="Calibri"/>
                <a:cs typeface="Calibri"/>
              </a:rPr>
              <a:t>probabilidad</a:t>
            </a:r>
            <a:r>
              <a:rPr dirty="0" sz="1000" spc="140" b="1">
                <a:latin typeface="Calibri"/>
                <a:cs typeface="Calibri"/>
              </a:rPr>
              <a:t> </a:t>
            </a:r>
            <a:r>
              <a:rPr dirty="0" sz="1000" spc="20" b="1">
                <a:latin typeface="Calibri"/>
                <a:cs typeface="Calibri"/>
              </a:rPr>
              <a:t>condicional</a:t>
            </a:r>
            <a:r>
              <a:rPr dirty="0" sz="1000" spc="20">
                <a:latin typeface="Calibri"/>
                <a:cs typeface="Calibri"/>
              </a:rPr>
              <a:t>.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Denotamos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la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probabilidad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condicional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85" b="0" i="1">
                <a:latin typeface="Bookman Old Style"/>
                <a:cs typeface="Bookman Old Style"/>
              </a:rPr>
              <a:t>Y</a:t>
            </a:r>
            <a:r>
              <a:rPr dirty="0" sz="1000" spc="-15" b="0" i="1">
                <a:latin typeface="Bookman Old Style"/>
                <a:cs typeface="Bookman Old Style"/>
              </a:rPr>
              <a:t> </a:t>
            </a:r>
            <a:r>
              <a:rPr dirty="0" sz="1000" spc="130">
                <a:latin typeface="Georgia"/>
                <a:cs typeface="Georgia"/>
              </a:rPr>
              <a:t>=</a:t>
            </a:r>
            <a:r>
              <a:rPr dirty="0" sz="1000" spc="35">
                <a:latin typeface="Georgia"/>
                <a:cs typeface="Georgia"/>
              </a:rPr>
              <a:t> </a:t>
            </a:r>
            <a:r>
              <a:rPr dirty="0" sz="1000" spc="-114" b="0" i="1">
                <a:latin typeface="Bookman Old Style"/>
                <a:cs typeface="Bookman Old Style"/>
              </a:rPr>
              <a:t>y</a:t>
            </a:r>
            <a:r>
              <a:rPr dirty="0" sz="1000" spc="65" b="0" i="1">
                <a:latin typeface="Bookman Old Style"/>
                <a:cs typeface="Bookman Old Style"/>
              </a:rPr>
              <a:t> </a:t>
            </a:r>
            <a:r>
              <a:rPr dirty="0" sz="1000" spc="-20">
                <a:latin typeface="Calibri"/>
                <a:cs typeface="Calibri"/>
              </a:rPr>
              <a:t>dado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120" b="0" i="1">
                <a:latin typeface="Bookman Old Style"/>
                <a:cs typeface="Bookman Old Style"/>
              </a:rPr>
              <a:t>X</a:t>
            </a:r>
            <a:r>
              <a:rPr dirty="0" sz="1000" spc="55" b="0" i="1">
                <a:latin typeface="Bookman Old Style"/>
                <a:cs typeface="Bookman Old Style"/>
              </a:rPr>
              <a:t> </a:t>
            </a:r>
            <a:r>
              <a:rPr dirty="0" sz="1000" spc="130">
                <a:latin typeface="Georgia"/>
                <a:cs typeface="Georgia"/>
              </a:rPr>
              <a:t>=</a:t>
            </a:r>
            <a:r>
              <a:rPr dirty="0" sz="1000" spc="35">
                <a:latin typeface="Georgia"/>
                <a:cs typeface="Georgia"/>
              </a:rPr>
              <a:t> </a:t>
            </a:r>
            <a:r>
              <a:rPr dirty="0" sz="1000" spc="25" b="0" i="1">
                <a:latin typeface="Bookman Old Style"/>
                <a:cs typeface="Bookman Old Style"/>
              </a:rPr>
              <a:t>x</a:t>
            </a:r>
            <a:r>
              <a:rPr dirty="0" sz="1000" spc="30" b="0" i="1">
                <a:latin typeface="Bookman Old Style"/>
                <a:cs typeface="Bookman Old Style"/>
              </a:rPr>
              <a:t> </a:t>
            </a:r>
            <a:r>
              <a:rPr dirty="0" sz="1000" spc="-15">
                <a:latin typeface="Calibri"/>
                <a:cs typeface="Calibri"/>
              </a:rPr>
              <a:t>como</a:t>
            </a:r>
            <a:endParaRPr sz="1000">
              <a:latin typeface="Calibri"/>
              <a:cs typeface="Calibri"/>
            </a:endParaRPr>
          </a:p>
          <a:p>
            <a:pPr marL="12700">
              <a:lnSpc>
                <a:spcPts val="1190"/>
              </a:lnSpc>
            </a:pPr>
            <a:r>
              <a:rPr dirty="0" sz="1000" spc="35" b="0" i="1">
                <a:latin typeface="Bookman Old Style"/>
                <a:cs typeface="Bookman Old Style"/>
              </a:rPr>
              <a:t>P</a:t>
            </a:r>
            <a:r>
              <a:rPr dirty="0" sz="1000" spc="-165" b="0" i="1">
                <a:latin typeface="Bookman Old Style"/>
                <a:cs typeface="Bookman Old Style"/>
              </a:rPr>
              <a:t> </a:t>
            </a:r>
            <a:r>
              <a:rPr dirty="0" sz="1000" spc="10">
                <a:latin typeface="Georgia"/>
                <a:cs typeface="Georgia"/>
              </a:rPr>
              <a:t>(</a:t>
            </a:r>
            <a:r>
              <a:rPr dirty="0" sz="1000" spc="-85" b="0" i="1">
                <a:latin typeface="Bookman Old Style"/>
                <a:cs typeface="Bookman Old Style"/>
              </a:rPr>
              <a:t>Y</a:t>
            </a:r>
            <a:r>
              <a:rPr dirty="0" sz="1000" b="0" i="1">
                <a:latin typeface="Bookman Old Style"/>
                <a:cs typeface="Bookman Old Style"/>
              </a:rPr>
              <a:t> </a:t>
            </a:r>
            <a:r>
              <a:rPr dirty="0" sz="1000" spc="-105" b="0" i="1">
                <a:latin typeface="Bookman Old Style"/>
                <a:cs typeface="Bookman Old Style"/>
              </a:rPr>
              <a:t> </a:t>
            </a:r>
            <a:r>
              <a:rPr dirty="0" sz="1000" spc="130">
                <a:latin typeface="Georgia"/>
                <a:cs typeface="Georgia"/>
              </a:rPr>
              <a:t>=</a:t>
            </a:r>
            <a:r>
              <a:rPr dirty="0" sz="1000" spc="35">
                <a:latin typeface="Georgia"/>
                <a:cs typeface="Georgia"/>
              </a:rPr>
              <a:t> </a:t>
            </a:r>
            <a:r>
              <a:rPr dirty="0" sz="1000" spc="-80" b="0" i="1">
                <a:latin typeface="Bookman Old Style"/>
                <a:cs typeface="Bookman Old Style"/>
              </a:rPr>
              <a:t>y</a:t>
            </a:r>
            <a:r>
              <a:rPr dirty="0" sz="1000" spc="-30" i="1">
                <a:latin typeface="DejaVu Sans Condensed"/>
                <a:cs typeface="DejaVu Sans Condensed"/>
              </a:rPr>
              <a:t>|</a:t>
            </a:r>
            <a:r>
              <a:rPr dirty="0" sz="1000" spc="120" b="0" i="1">
                <a:latin typeface="Bookman Old Style"/>
                <a:cs typeface="Bookman Old Style"/>
              </a:rPr>
              <a:t>X</a:t>
            </a:r>
            <a:r>
              <a:rPr dirty="0" sz="1000" spc="55" b="0" i="1">
                <a:latin typeface="Bookman Old Style"/>
                <a:cs typeface="Bookman Old Style"/>
              </a:rPr>
              <a:t> </a:t>
            </a:r>
            <a:r>
              <a:rPr dirty="0" sz="1000" spc="130">
                <a:latin typeface="Georgia"/>
                <a:cs typeface="Georgia"/>
              </a:rPr>
              <a:t>=</a:t>
            </a:r>
            <a:r>
              <a:rPr dirty="0" sz="1000" spc="35">
                <a:latin typeface="Georgia"/>
                <a:cs typeface="Georgia"/>
              </a:rPr>
              <a:t> </a:t>
            </a:r>
            <a:r>
              <a:rPr dirty="0" sz="1000" spc="25" b="0" i="1">
                <a:latin typeface="Bookman Old Style"/>
                <a:cs typeface="Bookman Old Style"/>
              </a:rPr>
              <a:t>x</a:t>
            </a:r>
            <a:r>
              <a:rPr dirty="0" sz="1000" spc="10">
                <a:latin typeface="Georgia"/>
                <a:cs typeface="Georgia"/>
              </a:rPr>
              <a:t>)</a:t>
            </a:r>
            <a:r>
              <a:rPr dirty="0" sz="1000" spc="20">
                <a:latin typeface="Calibri"/>
                <a:cs typeface="Calibri"/>
              </a:rPr>
              <a:t>.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20">
                <a:latin typeface="Calibri"/>
                <a:cs typeface="Calibri"/>
              </a:rPr>
              <a:t>Esto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se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pued</a:t>
            </a:r>
            <a:r>
              <a:rPr dirty="0" sz="1000" spc="-30">
                <a:latin typeface="Calibri"/>
                <a:cs typeface="Calibri"/>
              </a:rPr>
              <a:t>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calcul</a:t>
            </a:r>
            <a:r>
              <a:rPr dirty="0" sz="1000" spc="-35">
                <a:latin typeface="Calibri"/>
                <a:cs typeface="Calibri"/>
              </a:rPr>
              <a:t>a</a:t>
            </a:r>
            <a:r>
              <a:rPr dirty="0" sz="1000" spc="-10">
                <a:latin typeface="Calibri"/>
                <a:cs typeface="Calibri"/>
              </a:rPr>
              <a:t>r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como:</a:t>
            </a:r>
            <a:endParaRPr sz="1000">
              <a:latin typeface="Calibri"/>
              <a:cs typeface="Calibri"/>
            </a:endParaRPr>
          </a:p>
          <a:p>
            <a:pPr algn="ctr" marL="574040">
              <a:lnSpc>
                <a:spcPct val="100000"/>
              </a:lnSpc>
              <a:spcBef>
                <a:spcPts val="840"/>
              </a:spcBef>
            </a:pPr>
            <a:r>
              <a:rPr dirty="0" u="sng" sz="1000" spc="35" b="0" i="1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P</a:t>
            </a:r>
            <a:r>
              <a:rPr dirty="0" u="sng" sz="1000" spc="-165" b="0" i="1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 </a:t>
            </a:r>
            <a:r>
              <a:rPr dirty="0" u="sng" sz="1000" spc="1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(</a:t>
            </a:r>
            <a:r>
              <a:rPr dirty="0" u="sng" sz="1000" spc="-85" b="0" i="1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Y</a:t>
            </a:r>
            <a:r>
              <a:rPr dirty="0" u="sng" sz="1000" b="0" i="1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 </a:t>
            </a:r>
            <a:r>
              <a:rPr dirty="0" u="sng" sz="1000" spc="-105" b="0" i="1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 </a:t>
            </a:r>
            <a:r>
              <a:rPr dirty="0" u="sng" sz="1000" spc="13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=</a:t>
            </a:r>
            <a:r>
              <a:rPr dirty="0" u="sng" sz="1000" spc="35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dirty="0" u="sng" sz="1000" spc="-114" b="0" i="1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y</a:t>
            </a:r>
            <a:r>
              <a:rPr dirty="0" u="sng" sz="1000" spc="-45" b="0" i="1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 </a:t>
            </a:r>
            <a:endParaRPr sz="1000">
              <a:latin typeface="Bookman Old Style"/>
              <a:cs typeface="Bookman Old Style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962427" y="2093943"/>
            <a:ext cx="54292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sng" sz="1000" i="1">
                <a:uFill>
                  <a:solidFill>
                    <a:srgbClr val="000000"/>
                  </a:solidFill>
                </a:uFill>
                <a:latin typeface="DejaVu Sans Condensed"/>
                <a:cs typeface="DejaVu Sans Condensed"/>
              </a:rPr>
              <a:t>∩</a:t>
            </a:r>
            <a:r>
              <a:rPr dirty="0" u="sng" sz="1000" spc="-65" i="1">
                <a:uFill>
                  <a:solidFill>
                    <a:srgbClr val="000000"/>
                  </a:solidFill>
                </a:uFill>
                <a:latin typeface="DejaVu Sans Condensed"/>
                <a:cs typeface="DejaVu Sans Condensed"/>
              </a:rPr>
              <a:t> </a:t>
            </a:r>
            <a:r>
              <a:rPr dirty="0" u="sng" sz="1000" spc="120" b="0" i="1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X</a:t>
            </a:r>
            <a:r>
              <a:rPr dirty="0" u="sng" sz="1000" spc="55" b="0" i="1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 </a:t>
            </a:r>
            <a:r>
              <a:rPr dirty="0" u="sng" sz="1000" spc="13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=</a:t>
            </a:r>
            <a:r>
              <a:rPr dirty="0" u="sng" sz="1000" spc="35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dirty="0" u="sng" sz="1000" spc="25" b="0" i="1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x</a:t>
            </a:r>
            <a:r>
              <a:rPr dirty="0" u="sng" sz="1000" spc="1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)</a:t>
            </a:r>
            <a:endParaRPr sz="1000">
              <a:latin typeface="Georgia"/>
              <a:cs typeface="Georgi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688170" y="2266332"/>
            <a:ext cx="57848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35" b="0" i="1">
                <a:latin typeface="Bookman Old Style"/>
                <a:cs typeface="Bookman Old Style"/>
              </a:rPr>
              <a:t>P</a:t>
            </a:r>
            <a:r>
              <a:rPr dirty="0" sz="1000" spc="-165" b="0" i="1">
                <a:latin typeface="Bookman Old Style"/>
                <a:cs typeface="Bookman Old Style"/>
              </a:rPr>
              <a:t> </a:t>
            </a:r>
            <a:r>
              <a:rPr dirty="0" sz="1000" spc="10">
                <a:latin typeface="Georgia"/>
                <a:cs typeface="Georgia"/>
              </a:rPr>
              <a:t>(</a:t>
            </a:r>
            <a:r>
              <a:rPr dirty="0" sz="1000" spc="120" b="0" i="1">
                <a:latin typeface="Bookman Old Style"/>
                <a:cs typeface="Bookman Old Style"/>
              </a:rPr>
              <a:t>X</a:t>
            </a:r>
            <a:r>
              <a:rPr dirty="0" sz="1000" spc="55" b="0" i="1">
                <a:latin typeface="Bookman Old Style"/>
                <a:cs typeface="Bookman Old Style"/>
              </a:rPr>
              <a:t> </a:t>
            </a:r>
            <a:r>
              <a:rPr dirty="0" sz="1000" spc="130">
                <a:latin typeface="Georgia"/>
                <a:cs typeface="Georgia"/>
              </a:rPr>
              <a:t>=</a:t>
            </a:r>
            <a:r>
              <a:rPr dirty="0" sz="1000" spc="35">
                <a:latin typeface="Georgia"/>
                <a:cs typeface="Georgia"/>
              </a:rPr>
              <a:t> </a:t>
            </a:r>
            <a:r>
              <a:rPr dirty="0" sz="1000" spc="25" b="0" i="1">
                <a:latin typeface="Bookman Old Style"/>
                <a:cs typeface="Bookman Old Style"/>
              </a:rPr>
              <a:t>x</a:t>
            </a:r>
            <a:r>
              <a:rPr dirty="0" sz="1000" spc="10">
                <a:latin typeface="Georgia"/>
                <a:cs typeface="Georgia"/>
              </a:rPr>
              <a:t>)</a:t>
            </a:r>
            <a:endParaRPr sz="1000">
              <a:latin typeface="Georgia"/>
              <a:cs typeface="Georgia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073664" y="2179541"/>
            <a:ext cx="18732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45">
                <a:latin typeface="Calibri"/>
                <a:cs typeface="Calibri"/>
              </a:rPr>
              <a:t>(1)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15" name="object 15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490194" y="2558529"/>
            <a:ext cx="59588" cy="59588"/>
          </a:xfrm>
          <a:prstGeom prst="rect">
            <a:avLst/>
          </a:prstGeom>
        </p:spPr>
      </p:pic>
      <p:sp>
        <p:nvSpPr>
          <p:cNvPr id="16" name="object 16"/>
          <p:cNvSpPr txBox="1"/>
          <p:nvPr/>
        </p:nvSpPr>
        <p:spPr>
          <a:xfrm>
            <a:off x="600354" y="2481420"/>
            <a:ext cx="3653790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1000" spc="55">
                <a:latin typeface="Calibri"/>
                <a:cs typeface="Calibri"/>
              </a:rPr>
              <a:t>La </a:t>
            </a:r>
            <a:r>
              <a:rPr dirty="0" sz="1000" spc="-15">
                <a:latin typeface="Calibri"/>
                <a:cs typeface="Calibri"/>
              </a:rPr>
              <a:t>probabilidad </a:t>
            </a:r>
            <a:r>
              <a:rPr dirty="0" sz="1000" spc="-5">
                <a:latin typeface="Calibri"/>
                <a:cs typeface="Calibri"/>
              </a:rPr>
              <a:t>condicional </a:t>
            </a:r>
            <a:r>
              <a:rPr dirty="0" sz="1000" spc="-15">
                <a:latin typeface="Calibri"/>
                <a:cs typeface="Calibri"/>
              </a:rPr>
              <a:t>sólo </a:t>
            </a:r>
            <a:r>
              <a:rPr dirty="0" sz="1000" spc="-35">
                <a:latin typeface="Calibri"/>
                <a:cs typeface="Calibri"/>
              </a:rPr>
              <a:t>se</a:t>
            </a:r>
            <a:r>
              <a:rPr dirty="0" sz="1000" spc="-30">
                <a:latin typeface="Calibri"/>
                <a:cs typeface="Calibri"/>
              </a:rPr>
              <a:t> define</a:t>
            </a:r>
            <a:r>
              <a:rPr dirty="0" sz="1000" spc="-2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cuando </a:t>
            </a:r>
            <a:r>
              <a:rPr dirty="0" sz="1000" spc="35" b="0" i="1">
                <a:latin typeface="Bookman Old Style"/>
                <a:cs typeface="Bookman Old Style"/>
              </a:rPr>
              <a:t>P </a:t>
            </a:r>
            <a:r>
              <a:rPr dirty="0" sz="1000" spc="65">
                <a:latin typeface="Georgia"/>
                <a:cs typeface="Georgia"/>
              </a:rPr>
              <a:t>(</a:t>
            </a:r>
            <a:r>
              <a:rPr dirty="0" sz="1000" spc="65" b="0" i="1">
                <a:latin typeface="Bookman Old Style"/>
                <a:cs typeface="Bookman Old Style"/>
              </a:rPr>
              <a:t>X </a:t>
            </a:r>
            <a:r>
              <a:rPr dirty="0" sz="1000" spc="130">
                <a:latin typeface="Georgia"/>
                <a:cs typeface="Georgia"/>
              </a:rPr>
              <a:t>= </a:t>
            </a:r>
            <a:r>
              <a:rPr dirty="0" sz="1000" spc="20" b="0" i="1">
                <a:latin typeface="Bookman Old Style"/>
                <a:cs typeface="Bookman Old Style"/>
              </a:rPr>
              <a:t>x</a:t>
            </a:r>
            <a:r>
              <a:rPr dirty="0" sz="1000" spc="20">
                <a:latin typeface="Georgia"/>
                <a:cs typeface="Georgia"/>
              </a:rPr>
              <a:t>) </a:t>
            </a:r>
            <a:r>
              <a:rPr dirty="0" sz="1000" spc="170" b="0" i="1">
                <a:latin typeface="Bookman Old Style"/>
                <a:cs typeface="Bookman Old Style"/>
              </a:rPr>
              <a:t>&gt; </a:t>
            </a:r>
            <a:r>
              <a:rPr dirty="0" sz="1000" spc="-45">
                <a:latin typeface="Georgia"/>
                <a:cs typeface="Georgia"/>
              </a:rPr>
              <a:t>0</a:t>
            </a:r>
            <a:r>
              <a:rPr dirty="0" sz="1000" spc="-45">
                <a:latin typeface="Calibri"/>
                <a:cs typeface="Calibri"/>
              </a:rPr>
              <a:t>,</a:t>
            </a:r>
            <a:r>
              <a:rPr dirty="0" sz="1000" spc="-4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ya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caso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contrario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no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posible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calcularla.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17" name="object 17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8" name="object 18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0" name="object 20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4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084338" y="0"/>
            <a:ext cx="1125220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478155" marR="5080" indent="24066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Espacios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Vectoriales </a:t>
            </a:r>
            <a:r>
              <a:rPr dirty="0" sz="500" spc="-10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Formas</a:t>
            </a:r>
            <a:r>
              <a:rPr dirty="0" sz="500" spc="5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cuadráticas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Sistemas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Lineales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590"/>
              </a:lnSpc>
            </a:pPr>
            <a:r>
              <a:rPr dirty="0" sz="500" spc="5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El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problema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de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mínimos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cuadrados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600"/>
              </a:lnSpc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Álgebra</a:t>
            </a:r>
            <a:r>
              <a:rPr dirty="0" sz="500" spc="2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numérica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139620"/>
            <a:ext cx="115125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Dependencia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e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Independencia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1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lineal </a:t>
            </a:r>
            <a:r>
              <a:rPr dirty="0" sz="500" spc="-10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Transformaciones</a:t>
            </a:r>
            <a:r>
              <a:rPr dirty="0" sz="500" spc="75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Lineales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0" y="479736"/>
            <a:ext cx="4608060" cy="31277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478685"/>
            <a:ext cx="1678939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25">
                <a:solidFill>
                  <a:srgbClr val="FFFFFF"/>
                </a:solidFill>
                <a:latin typeface="Calibri"/>
                <a:cs typeface="Calibri"/>
              </a:rPr>
              <a:t>Combinaciones</a:t>
            </a:r>
            <a:r>
              <a:rPr dirty="0" sz="1400" spc="10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30">
                <a:solidFill>
                  <a:srgbClr val="FFFFFF"/>
                </a:solidFill>
                <a:latin typeface="Calibri"/>
                <a:cs typeface="Calibri"/>
              </a:rPr>
              <a:t>lineales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1120330" y="1011161"/>
            <a:ext cx="2479852" cy="1958644"/>
          </a:xfrm>
          <a:prstGeom prst="rect">
            <a:avLst/>
          </a:prstGeom>
        </p:spPr>
      </p:pic>
      <p:grpSp>
        <p:nvGrpSpPr>
          <p:cNvPr id="9" name="object 9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0" name="object 10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" name="object 12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2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084338" y="0"/>
            <a:ext cx="1125220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478155" marR="5080" indent="24066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Espacios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Vectoriales </a:t>
            </a:r>
            <a:r>
              <a:rPr dirty="0" sz="500" spc="-10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Formas</a:t>
            </a:r>
            <a:r>
              <a:rPr dirty="0" sz="500" spc="5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cuadráticas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Sistemas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Lineales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590"/>
              </a:lnSpc>
            </a:pPr>
            <a:r>
              <a:rPr dirty="0" sz="500" spc="5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El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problema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de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mínimos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cuadrados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600"/>
              </a:lnSpc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Álgebra</a:t>
            </a:r>
            <a:r>
              <a:rPr dirty="0" sz="500" spc="2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numérica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139620"/>
            <a:ext cx="115125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Dependencia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e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Independencia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1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lineal </a:t>
            </a:r>
            <a:r>
              <a:rPr dirty="0" sz="500" spc="-10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Transformaciones</a:t>
            </a:r>
            <a:r>
              <a:rPr dirty="0" sz="500" spc="75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Lineales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0" y="479736"/>
            <a:ext cx="4608060" cy="31277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478685"/>
            <a:ext cx="82296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30">
                <a:solidFill>
                  <a:srgbClr val="FFFFFF"/>
                </a:solidFill>
                <a:latin typeface="Calibri"/>
                <a:cs typeface="Calibri"/>
              </a:rPr>
              <a:t>Generación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309193" y="1284655"/>
            <a:ext cx="3989704" cy="173990"/>
          </a:xfrm>
          <a:custGeom>
            <a:avLst/>
            <a:gdLst/>
            <a:ahLst/>
            <a:cxnLst/>
            <a:rect l="l" t="t" r="r" b="b"/>
            <a:pathLst>
              <a:path w="3989704" h="173990">
                <a:moveTo>
                  <a:pt x="3938852" y="0"/>
                </a:moveTo>
                <a:lnTo>
                  <a:pt x="50800" y="0"/>
                </a:lnTo>
                <a:lnTo>
                  <a:pt x="31075" y="4008"/>
                </a:lnTo>
                <a:lnTo>
                  <a:pt x="14922" y="14922"/>
                </a:lnTo>
                <a:lnTo>
                  <a:pt x="4008" y="31075"/>
                </a:lnTo>
                <a:lnTo>
                  <a:pt x="0" y="50800"/>
                </a:lnTo>
                <a:lnTo>
                  <a:pt x="0" y="173743"/>
                </a:lnTo>
                <a:lnTo>
                  <a:pt x="3989652" y="173743"/>
                </a:lnTo>
                <a:lnTo>
                  <a:pt x="3989652" y="50800"/>
                </a:lnTo>
                <a:lnTo>
                  <a:pt x="3985644" y="31075"/>
                </a:lnTo>
                <a:lnTo>
                  <a:pt x="3974729" y="14922"/>
                </a:lnTo>
                <a:lnTo>
                  <a:pt x="3958576" y="4008"/>
                </a:lnTo>
                <a:lnTo>
                  <a:pt x="3938852" y="0"/>
                </a:lnTo>
                <a:close/>
              </a:path>
            </a:pathLst>
          </a:custGeom>
          <a:solidFill>
            <a:srgbClr val="26268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359994" y="1300107"/>
            <a:ext cx="723900" cy="15494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100"/>
              </a:lnSpc>
            </a:pPr>
            <a:r>
              <a:rPr dirty="0" sz="1000" spc="75">
                <a:solidFill>
                  <a:srgbClr val="FFFFFF"/>
                </a:solidFill>
                <a:latin typeface="Calibri"/>
                <a:cs typeface="Calibri"/>
              </a:rPr>
              <a:t>F</a:t>
            </a:r>
            <a:r>
              <a:rPr dirty="0" sz="1000" spc="-6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dirty="0" sz="1000" spc="-5">
                <a:solidFill>
                  <a:srgbClr val="FFFFFF"/>
                </a:solidFill>
                <a:latin typeface="Calibri"/>
                <a:cs typeface="Calibri"/>
              </a:rPr>
              <a:t>rmal</a:t>
            </a:r>
            <a:r>
              <a:rPr dirty="0" sz="100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dirty="0" sz="1000" spc="-5">
                <a:solidFill>
                  <a:srgbClr val="FFFFFF"/>
                </a:solidFill>
                <a:latin typeface="Calibri"/>
                <a:cs typeface="Calibri"/>
              </a:rPr>
              <a:t>zación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309193" y="1341568"/>
            <a:ext cx="4040504" cy="1305560"/>
            <a:chOff x="309193" y="1341568"/>
            <a:chExt cx="4040504" cy="1305560"/>
          </a:xfrm>
        </p:grpSpPr>
        <p:pic>
          <p:nvPicPr>
            <p:cNvPr id="11" name="object 11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309194" y="1445742"/>
              <a:ext cx="3989651" cy="50609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359994" y="1341568"/>
              <a:ext cx="3989704" cy="1305560"/>
            </a:xfrm>
            <a:custGeom>
              <a:avLst/>
              <a:gdLst/>
              <a:ahLst/>
              <a:cxnLst/>
              <a:rect l="l" t="t" r="r" b="b"/>
              <a:pathLst>
                <a:path w="3989704" h="1305560">
                  <a:moveTo>
                    <a:pt x="3989652" y="0"/>
                  </a:moveTo>
                  <a:lnTo>
                    <a:pt x="0" y="0"/>
                  </a:lnTo>
                  <a:lnTo>
                    <a:pt x="0" y="1305493"/>
                  </a:lnTo>
                  <a:lnTo>
                    <a:pt x="3989652" y="1305493"/>
                  </a:lnTo>
                  <a:lnTo>
                    <a:pt x="3989652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309193" y="1490006"/>
              <a:ext cx="3989704" cy="1106805"/>
            </a:xfrm>
            <a:custGeom>
              <a:avLst/>
              <a:gdLst/>
              <a:ahLst/>
              <a:cxnLst/>
              <a:rect l="l" t="t" r="r" b="b"/>
              <a:pathLst>
                <a:path w="3989704" h="1106805">
                  <a:moveTo>
                    <a:pt x="3989652" y="0"/>
                  </a:moveTo>
                  <a:lnTo>
                    <a:pt x="0" y="0"/>
                  </a:lnTo>
                  <a:lnTo>
                    <a:pt x="0" y="1055454"/>
                  </a:lnTo>
                  <a:lnTo>
                    <a:pt x="4008" y="1075179"/>
                  </a:lnTo>
                  <a:lnTo>
                    <a:pt x="14922" y="1091332"/>
                  </a:lnTo>
                  <a:lnTo>
                    <a:pt x="31075" y="1102246"/>
                  </a:lnTo>
                  <a:lnTo>
                    <a:pt x="50800" y="1106254"/>
                  </a:lnTo>
                  <a:lnTo>
                    <a:pt x="3938852" y="1106254"/>
                  </a:lnTo>
                  <a:lnTo>
                    <a:pt x="3958576" y="1102246"/>
                  </a:lnTo>
                  <a:lnTo>
                    <a:pt x="3974729" y="1091332"/>
                  </a:lnTo>
                  <a:lnTo>
                    <a:pt x="3985644" y="1075179"/>
                  </a:lnTo>
                  <a:lnTo>
                    <a:pt x="3989652" y="1055454"/>
                  </a:lnTo>
                  <a:lnTo>
                    <a:pt x="3989652" y="0"/>
                  </a:lnTo>
                  <a:close/>
                </a:path>
              </a:pathLst>
            </a:custGeom>
            <a:solidFill>
              <a:srgbClr val="E9E9F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/>
          <p:nvPr/>
        </p:nvSpPr>
        <p:spPr>
          <a:xfrm>
            <a:off x="321894" y="1470995"/>
            <a:ext cx="364236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000" spc="5" i="1">
                <a:latin typeface="Calibri"/>
                <a:cs typeface="Calibri"/>
              </a:rPr>
              <a:t>Sea</a:t>
            </a:r>
            <a:r>
              <a:rPr dirty="0" sz="1000" spc="105" i="1">
                <a:latin typeface="Calibri"/>
                <a:cs typeface="Calibri"/>
              </a:rPr>
              <a:t> </a:t>
            </a:r>
            <a:r>
              <a:rPr dirty="0" sz="1000" spc="-15" i="1">
                <a:latin typeface="Calibri"/>
                <a:cs typeface="Calibri"/>
              </a:rPr>
              <a:t>dado</a:t>
            </a:r>
            <a:r>
              <a:rPr dirty="0" sz="1000" spc="105" i="1">
                <a:latin typeface="Calibri"/>
                <a:cs typeface="Calibri"/>
              </a:rPr>
              <a:t> </a:t>
            </a:r>
            <a:r>
              <a:rPr dirty="0" sz="1000" spc="-5" i="1">
                <a:latin typeface="Calibri"/>
                <a:cs typeface="Calibri"/>
              </a:rPr>
              <a:t>un</a:t>
            </a:r>
            <a:r>
              <a:rPr dirty="0" sz="1000" spc="105" i="1">
                <a:latin typeface="Calibri"/>
                <a:cs typeface="Calibri"/>
              </a:rPr>
              <a:t> </a:t>
            </a:r>
            <a:r>
              <a:rPr dirty="0" sz="1000" spc="5" i="1">
                <a:latin typeface="Calibri"/>
                <a:cs typeface="Calibri"/>
              </a:rPr>
              <a:t>conjunto</a:t>
            </a:r>
            <a:r>
              <a:rPr dirty="0" sz="1000" spc="105" i="1">
                <a:latin typeface="Calibri"/>
                <a:cs typeface="Calibri"/>
              </a:rPr>
              <a:t> </a:t>
            </a:r>
            <a:r>
              <a:rPr dirty="0" sz="1000" spc="-20" i="1">
                <a:latin typeface="Calibri"/>
                <a:cs typeface="Calibri"/>
              </a:rPr>
              <a:t>de</a:t>
            </a:r>
            <a:r>
              <a:rPr dirty="0" sz="1000" spc="100" i="1">
                <a:latin typeface="Calibri"/>
                <a:cs typeface="Calibri"/>
              </a:rPr>
              <a:t> </a:t>
            </a:r>
            <a:r>
              <a:rPr dirty="0" sz="1000" spc="-10" b="0" i="1">
                <a:latin typeface="Bookman Old Style"/>
                <a:cs typeface="Bookman Old Style"/>
              </a:rPr>
              <a:t>m</a:t>
            </a:r>
            <a:r>
              <a:rPr dirty="0" sz="1000" spc="30" b="0" i="1">
                <a:latin typeface="Bookman Old Style"/>
                <a:cs typeface="Bookman Old Style"/>
              </a:rPr>
              <a:t> </a:t>
            </a:r>
            <a:r>
              <a:rPr dirty="0" sz="1000" spc="-10" i="1">
                <a:latin typeface="Calibri"/>
                <a:cs typeface="Calibri"/>
              </a:rPr>
              <a:t>vectores</a:t>
            </a:r>
            <a:r>
              <a:rPr dirty="0" sz="1000" spc="105" i="1">
                <a:latin typeface="Calibri"/>
                <a:cs typeface="Calibri"/>
              </a:rPr>
              <a:t> </a:t>
            </a:r>
            <a:r>
              <a:rPr dirty="0" sz="1000" i="1">
                <a:latin typeface="DejaVu Serif"/>
                <a:cs typeface="DejaVu Serif"/>
              </a:rPr>
              <a:t>{</a:t>
            </a:r>
            <a:r>
              <a:rPr dirty="0" sz="1000" b="1">
                <a:latin typeface="Trebuchet MS"/>
                <a:cs typeface="Trebuchet MS"/>
              </a:rPr>
              <a:t>v</a:t>
            </a:r>
            <a:r>
              <a:rPr dirty="0" baseline="-11904" sz="1050" b="1">
                <a:latin typeface="Cambria"/>
                <a:cs typeface="Cambria"/>
              </a:rPr>
              <a:t>1</a:t>
            </a:r>
            <a:r>
              <a:rPr dirty="0" sz="1000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-25" b="0" i="1">
                <a:latin typeface="Bookman Old Style"/>
                <a:cs typeface="Bookman Old Style"/>
              </a:rPr>
              <a:t>...,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35" b="1">
                <a:latin typeface="Trebuchet MS"/>
                <a:cs typeface="Trebuchet MS"/>
              </a:rPr>
              <a:t>v</a:t>
            </a:r>
            <a:r>
              <a:rPr dirty="0" baseline="-11904" sz="1050" spc="52" b="1">
                <a:latin typeface="Cambria"/>
                <a:cs typeface="Cambria"/>
              </a:rPr>
              <a:t>m</a:t>
            </a:r>
            <a:r>
              <a:rPr dirty="0" sz="1000" spc="35" i="1">
                <a:latin typeface="DejaVu Serif"/>
                <a:cs typeface="DejaVu Serif"/>
              </a:rPr>
              <a:t>}</a:t>
            </a:r>
            <a:r>
              <a:rPr dirty="0" sz="1000" spc="10" i="1">
                <a:latin typeface="DejaVu Serif"/>
                <a:cs typeface="DejaVu Serif"/>
              </a:rPr>
              <a:t> </a:t>
            </a:r>
            <a:r>
              <a:rPr dirty="0" sz="1000" spc="-20" i="1">
                <a:latin typeface="Calibri"/>
                <a:cs typeface="Calibri"/>
              </a:rPr>
              <a:t>de</a:t>
            </a:r>
            <a:r>
              <a:rPr dirty="0" sz="1000" spc="105" i="1">
                <a:latin typeface="Calibri"/>
                <a:cs typeface="Calibri"/>
              </a:rPr>
              <a:t> </a:t>
            </a:r>
            <a:r>
              <a:rPr dirty="0" sz="1000" spc="55">
                <a:latin typeface="Century"/>
                <a:cs typeface="Century"/>
              </a:rPr>
              <a:t>R</a:t>
            </a:r>
            <a:r>
              <a:rPr dirty="0" baseline="27777" sz="1050" spc="82" i="1">
                <a:latin typeface="Trebuchet MS"/>
                <a:cs typeface="Trebuchet MS"/>
              </a:rPr>
              <a:t>n</a:t>
            </a:r>
            <a:r>
              <a:rPr dirty="0" sz="1000" spc="55" i="1">
                <a:latin typeface="Calibri"/>
                <a:cs typeface="Calibri"/>
              </a:rPr>
              <a:t>.</a:t>
            </a:r>
            <a:r>
              <a:rPr dirty="0" sz="1000" spc="105" i="1">
                <a:latin typeface="Calibri"/>
                <a:cs typeface="Calibri"/>
              </a:rPr>
              <a:t> </a:t>
            </a:r>
            <a:r>
              <a:rPr dirty="0" sz="1000" spc="10" i="1">
                <a:latin typeface="Calibri"/>
                <a:cs typeface="Calibri"/>
              </a:rPr>
              <a:t>Entonces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47294" y="1622823"/>
            <a:ext cx="3002280" cy="38481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5" i="1">
                <a:latin typeface="Calibri"/>
                <a:cs typeface="Calibri"/>
              </a:rPr>
              <a:t>cualquier</a:t>
            </a:r>
            <a:r>
              <a:rPr dirty="0" sz="1000" spc="100" i="1">
                <a:latin typeface="Calibri"/>
                <a:cs typeface="Calibri"/>
              </a:rPr>
              <a:t> </a:t>
            </a:r>
            <a:r>
              <a:rPr dirty="0" sz="1000" spc="-5" i="1">
                <a:latin typeface="Calibri"/>
                <a:cs typeface="Calibri"/>
              </a:rPr>
              <a:t>vector</a:t>
            </a:r>
            <a:r>
              <a:rPr dirty="0" sz="1000" spc="95" i="1">
                <a:latin typeface="Calibri"/>
                <a:cs typeface="Calibri"/>
              </a:rPr>
              <a:t> </a:t>
            </a:r>
            <a:r>
              <a:rPr dirty="0" sz="1000" spc="40" b="1">
                <a:latin typeface="Trebuchet MS"/>
                <a:cs typeface="Trebuchet MS"/>
              </a:rPr>
              <a:t>w </a:t>
            </a:r>
            <a:r>
              <a:rPr dirty="0" sz="1000" spc="-10" i="1">
                <a:latin typeface="Calibri"/>
                <a:cs typeface="Calibri"/>
              </a:rPr>
              <a:t>definido</a:t>
            </a:r>
            <a:r>
              <a:rPr dirty="0" sz="1000" spc="100" i="1">
                <a:latin typeface="Calibri"/>
                <a:cs typeface="Calibri"/>
              </a:rPr>
              <a:t> </a:t>
            </a:r>
            <a:r>
              <a:rPr dirty="0" sz="1000" spc="-10" i="1">
                <a:latin typeface="Calibri"/>
                <a:cs typeface="Calibri"/>
              </a:rPr>
              <a:t>mediante</a:t>
            </a:r>
            <a:r>
              <a:rPr dirty="0" sz="1000" spc="100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combinación</a:t>
            </a:r>
            <a:r>
              <a:rPr dirty="0" sz="1000" spc="100" i="1">
                <a:latin typeface="Calibri"/>
                <a:cs typeface="Calibri"/>
              </a:rPr>
              <a:t> </a:t>
            </a:r>
            <a:r>
              <a:rPr dirty="0" sz="1000" spc="-15" i="1">
                <a:latin typeface="Calibri"/>
                <a:cs typeface="Calibri"/>
              </a:rPr>
              <a:t>lineal</a:t>
            </a:r>
            <a:endParaRPr sz="1000">
              <a:latin typeface="Calibri"/>
              <a:cs typeface="Calibri"/>
            </a:endParaRPr>
          </a:p>
          <a:p>
            <a:pPr marL="976630">
              <a:lnSpc>
                <a:spcPct val="100000"/>
              </a:lnSpc>
              <a:spcBef>
                <a:spcPts val="790"/>
              </a:spcBef>
            </a:pPr>
            <a:r>
              <a:rPr dirty="0" sz="700" spc="125" i="1">
                <a:latin typeface="Trebuchet MS"/>
                <a:cs typeface="Trebuchet MS"/>
              </a:rPr>
              <a:t>m</a:t>
            </a:r>
            <a:endParaRPr sz="700">
              <a:latin typeface="Trebuchet MS"/>
              <a:cs typeface="Trebuchet MS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264818" y="1875350"/>
            <a:ext cx="208279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880">
                <a:latin typeface="Arial"/>
                <a:cs typeface="Arial"/>
              </a:rPr>
              <a:t>L</a:t>
            </a:r>
            <a:endParaRPr sz="10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549603" y="2052487"/>
            <a:ext cx="138493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22909" algn="l"/>
                <a:tab pos="1108710" algn="l"/>
              </a:tabLst>
            </a:pPr>
            <a:r>
              <a:rPr dirty="0" sz="700" spc="65" i="1">
                <a:latin typeface="Trebuchet MS"/>
                <a:cs typeface="Trebuchet MS"/>
              </a:rPr>
              <a:t>i </a:t>
            </a:r>
            <a:r>
              <a:rPr dirty="0" sz="700" spc="165" i="1">
                <a:latin typeface="Trebuchet MS"/>
                <a:cs typeface="Trebuchet MS"/>
              </a:rPr>
              <a:t> </a:t>
            </a:r>
            <a:r>
              <a:rPr dirty="0" sz="700" spc="65" i="1">
                <a:latin typeface="Trebuchet MS"/>
                <a:cs typeface="Trebuchet MS"/>
              </a:rPr>
              <a:t>i	</a:t>
            </a:r>
            <a:r>
              <a:rPr dirty="0" sz="700" spc="10">
                <a:latin typeface="Tahoma"/>
                <a:cs typeface="Tahoma"/>
              </a:rPr>
              <a:t>1 </a:t>
            </a:r>
            <a:r>
              <a:rPr dirty="0" sz="700" spc="210">
                <a:latin typeface="Tahoma"/>
                <a:cs typeface="Tahoma"/>
              </a:rPr>
              <a:t> </a:t>
            </a:r>
            <a:r>
              <a:rPr dirty="0" sz="700" spc="10">
                <a:latin typeface="Tahoma"/>
                <a:cs typeface="Tahoma"/>
              </a:rPr>
              <a:t>1	</a:t>
            </a:r>
            <a:r>
              <a:rPr dirty="0" sz="700" spc="125" i="1">
                <a:latin typeface="Trebuchet MS"/>
                <a:cs typeface="Trebuchet MS"/>
              </a:rPr>
              <a:t>m</a:t>
            </a:r>
            <a:r>
              <a:rPr dirty="0" sz="700" spc="355" i="1">
                <a:latin typeface="Trebuchet MS"/>
                <a:cs typeface="Trebuchet MS"/>
              </a:rPr>
              <a:t> </a:t>
            </a:r>
            <a:r>
              <a:rPr dirty="0" sz="700" spc="125" i="1">
                <a:latin typeface="Trebuchet MS"/>
                <a:cs typeface="Trebuchet MS"/>
              </a:rPr>
              <a:t>m</a:t>
            </a:r>
            <a:endParaRPr sz="700">
              <a:latin typeface="Trebuchet MS"/>
              <a:cs typeface="Trebuchet MS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963612" y="1995543"/>
            <a:ext cx="268097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  <a:tabLst>
                <a:tab pos="517525" algn="l"/>
                <a:tab pos="2273300" algn="l"/>
              </a:tabLst>
            </a:pPr>
            <a:r>
              <a:rPr dirty="0" sz="1000" spc="40" b="1">
                <a:latin typeface="Trebuchet MS"/>
                <a:cs typeface="Trebuchet MS"/>
              </a:rPr>
              <a:t>w</a:t>
            </a:r>
            <a:r>
              <a:rPr dirty="0" sz="1000" spc="-10" b="1">
                <a:latin typeface="Trebuchet MS"/>
                <a:cs typeface="Trebuchet MS"/>
              </a:rPr>
              <a:t> </a:t>
            </a:r>
            <a:r>
              <a:rPr dirty="0" sz="1000" spc="45">
                <a:latin typeface="Tahoma"/>
                <a:cs typeface="Tahoma"/>
              </a:rPr>
              <a:t>=</a:t>
            </a:r>
            <a:r>
              <a:rPr dirty="0" sz="1000">
                <a:latin typeface="Tahoma"/>
                <a:cs typeface="Tahoma"/>
              </a:rPr>
              <a:t>	</a:t>
            </a:r>
            <a:r>
              <a:rPr dirty="0" sz="1000" spc="-5" b="0" i="1">
                <a:latin typeface="Bookman Old Style"/>
                <a:cs typeface="Bookman Old Style"/>
              </a:rPr>
              <a:t>α</a:t>
            </a:r>
            <a:r>
              <a:rPr dirty="0" sz="1000" spc="30" b="0" i="1">
                <a:latin typeface="Bookman Old Style"/>
                <a:cs typeface="Bookman Old Style"/>
              </a:rPr>
              <a:t> </a:t>
            </a:r>
            <a:r>
              <a:rPr dirty="0" sz="1000" spc="75" b="1">
                <a:latin typeface="Trebuchet MS"/>
                <a:cs typeface="Trebuchet MS"/>
              </a:rPr>
              <a:t>v</a:t>
            </a:r>
            <a:r>
              <a:rPr dirty="0" sz="1000" b="1">
                <a:latin typeface="Trebuchet MS"/>
                <a:cs typeface="Trebuchet MS"/>
              </a:rPr>
              <a:t> </a:t>
            </a:r>
            <a:r>
              <a:rPr dirty="0" sz="1000" spc="5" b="1">
                <a:latin typeface="Trebuchet MS"/>
                <a:cs typeface="Trebuchet MS"/>
              </a:rPr>
              <a:t> </a:t>
            </a:r>
            <a:r>
              <a:rPr dirty="0" sz="1000" spc="45">
                <a:latin typeface="Tahoma"/>
                <a:cs typeface="Tahoma"/>
              </a:rPr>
              <a:t>=</a:t>
            </a:r>
            <a:r>
              <a:rPr dirty="0" sz="1000" spc="-35">
                <a:latin typeface="Tahoma"/>
                <a:cs typeface="Tahoma"/>
              </a:rPr>
              <a:t> </a:t>
            </a:r>
            <a:r>
              <a:rPr dirty="0" sz="1000" spc="-5" b="0" i="1">
                <a:latin typeface="Bookman Old Style"/>
                <a:cs typeface="Bookman Old Style"/>
              </a:rPr>
              <a:t>α</a:t>
            </a:r>
            <a:r>
              <a:rPr dirty="0" sz="1000" spc="145" b="0" i="1">
                <a:latin typeface="Bookman Old Style"/>
                <a:cs typeface="Bookman Old Style"/>
              </a:rPr>
              <a:t> </a:t>
            </a:r>
            <a:r>
              <a:rPr dirty="0" sz="1000" spc="75" b="1">
                <a:latin typeface="Trebuchet MS"/>
                <a:cs typeface="Trebuchet MS"/>
              </a:rPr>
              <a:t>v</a:t>
            </a:r>
            <a:r>
              <a:rPr dirty="0" sz="1000" b="1">
                <a:latin typeface="Trebuchet MS"/>
                <a:cs typeface="Trebuchet MS"/>
              </a:rPr>
              <a:t> </a:t>
            </a:r>
            <a:r>
              <a:rPr dirty="0" sz="1000" spc="65" b="1">
                <a:latin typeface="Trebuchet MS"/>
                <a:cs typeface="Trebuchet MS"/>
              </a:rPr>
              <a:t> </a:t>
            </a:r>
            <a:r>
              <a:rPr dirty="0" sz="1000" spc="45">
                <a:latin typeface="Tahoma"/>
                <a:cs typeface="Tahoma"/>
              </a:rPr>
              <a:t>+</a:t>
            </a:r>
            <a:r>
              <a:rPr dirty="0" sz="1000" spc="-95">
                <a:latin typeface="Tahoma"/>
                <a:cs typeface="Tahoma"/>
              </a:rPr>
              <a:t> </a:t>
            </a:r>
            <a:r>
              <a:rPr dirty="0" sz="1000" spc="-25" b="0" i="1">
                <a:latin typeface="Bookman Old Style"/>
                <a:cs typeface="Bookman Old Style"/>
              </a:rPr>
              <a:t>...</a:t>
            </a:r>
            <a:r>
              <a:rPr dirty="0" sz="1000" spc="-80" b="0" i="1">
                <a:latin typeface="Bookman Old Style"/>
                <a:cs typeface="Bookman Old Style"/>
              </a:rPr>
              <a:t> </a:t>
            </a:r>
            <a:r>
              <a:rPr dirty="0" sz="1000" spc="45">
                <a:latin typeface="Tahoma"/>
                <a:cs typeface="Tahoma"/>
              </a:rPr>
              <a:t>+</a:t>
            </a:r>
            <a:r>
              <a:rPr dirty="0" sz="1000" spc="-95">
                <a:latin typeface="Tahoma"/>
                <a:cs typeface="Tahoma"/>
              </a:rPr>
              <a:t> </a:t>
            </a:r>
            <a:r>
              <a:rPr dirty="0" sz="1000" spc="-5" b="0" i="1">
                <a:latin typeface="Bookman Old Style"/>
                <a:cs typeface="Bookman Old Style"/>
              </a:rPr>
              <a:t>α</a:t>
            </a:r>
            <a:r>
              <a:rPr dirty="0" sz="1000" b="0" i="1">
                <a:latin typeface="Bookman Old Style"/>
                <a:cs typeface="Bookman Old Style"/>
              </a:rPr>
              <a:t>  </a:t>
            </a:r>
            <a:r>
              <a:rPr dirty="0" sz="1000" spc="-145" b="0" i="1">
                <a:latin typeface="Bookman Old Style"/>
                <a:cs typeface="Bookman Old Style"/>
              </a:rPr>
              <a:t> </a:t>
            </a:r>
            <a:r>
              <a:rPr dirty="0" sz="1000" spc="75" b="1">
                <a:latin typeface="Trebuchet MS"/>
                <a:cs typeface="Trebuchet MS"/>
              </a:rPr>
              <a:t>v</a:t>
            </a:r>
            <a:r>
              <a:rPr dirty="0" sz="1000" b="1">
                <a:latin typeface="Trebuchet MS"/>
                <a:cs typeface="Trebuchet MS"/>
              </a:rPr>
              <a:t>  </a:t>
            </a:r>
            <a:r>
              <a:rPr dirty="0" sz="1000" spc="-150" b="1">
                <a:latin typeface="Trebuchet MS"/>
                <a:cs typeface="Trebuchet MS"/>
              </a:rPr>
              <a:t> 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r>
              <a:rPr dirty="0" sz="1000" b="0" i="1">
                <a:latin typeface="Bookman Old Style"/>
                <a:cs typeface="Bookman Old Style"/>
              </a:rPr>
              <a:t>	</a:t>
            </a:r>
            <a:r>
              <a:rPr dirty="0" sz="1000" spc="-5" b="0" i="1">
                <a:latin typeface="Bookman Old Style"/>
                <a:cs typeface="Bookman Old Style"/>
              </a:rPr>
              <a:t>α</a:t>
            </a:r>
            <a:r>
              <a:rPr dirty="0" baseline="-11904" sz="1050" spc="97" i="1">
                <a:latin typeface="Trebuchet MS"/>
                <a:cs typeface="Trebuchet MS"/>
              </a:rPr>
              <a:t>i</a:t>
            </a:r>
            <a:r>
              <a:rPr dirty="0" baseline="-11904" sz="1050" i="1">
                <a:latin typeface="Trebuchet MS"/>
                <a:cs typeface="Trebuchet MS"/>
              </a:rPr>
              <a:t> </a:t>
            </a:r>
            <a:r>
              <a:rPr dirty="0" baseline="-11904" sz="1050" spc="-150" i="1">
                <a:latin typeface="Trebuchet MS"/>
                <a:cs typeface="Trebuchet MS"/>
              </a:rPr>
              <a:t> </a:t>
            </a:r>
            <a:r>
              <a:rPr dirty="0" sz="1000" spc="-80" i="1">
                <a:latin typeface="DejaVu Serif"/>
                <a:cs typeface="DejaVu Serif"/>
              </a:rPr>
              <a:t>∈</a:t>
            </a:r>
            <a:r>
              <a:rPr dirty="0" sz="1000" spc="-45" i="1">
                <a:latin typeface="DejaVu Serif"/>
                <a:cs typeface="DejaVu Serif"/>
              </a:rPr>
              <a:t> </a:t>
            </a:r>
            <a:r>
              <a:rPr dirty="0" sz="1000" spc="-5">
                <a:latin typeface="Century"/>
                <a:cs typeface="Century"/>
              </a:rPr>
              <a:t>R</a:t>
            </a:r>
            <a:endParaRPr sz="1000">
              <a:latin typeface="Century"/>
              <a:cs typeface="Century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47294" y="2182789"/>
            <a:ext cx="3110230" cy="3829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939165">
              <a:lnSpc>
                <a:spcPct val="100000"/>
              </a:lnSpc>
              <a:spcBef>
                <a:spcPts val="95"/>
              </a:spcBef>
            </a:pPr>
            <a:r>
              <a:rPr dirty="0" sz="700" spc="60" i="1">
                <a:latin typeface="Trebuchet MS"/>
                <a:cs typeface="Trebuchet MS"/>
              </a:rPr>
              <a:t>i</a:t>
            </a:r>
            <a:r>
              <a:rPr dirty="0" sz="700" spc="60">
                <a:latin typeface="Tahoma"/>
                <a:cs typeface="Tahoma"/>
              </a:rPr>
              <a:t>=1</a:t>
            </a:r>
            <a:endParaRPr sz="7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6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</a:pPr>
            <a:r>
              <a:rPr dirty="0" sz="1000" spc="-10" i="1">
                <a:latin typeface="Calibri"/>
                <a:cs typeface="Calibri"/>
              </a:rPr>
              <a:t>pertenece</a:t>
            </a:r>
            <a:r>
              <a:rPr dirty="0" sz="1000" spc="105" i="1">
                <a:latin typeface="Calibri"/>
                <a:cs typeface="Calibri"/>
              </a:rPr>
              <a:t> </a:t>
            </a:r>
            <a:r>
              <a:rPr dirty="0" sz="1000" spc="-15" i="1">
                <a:latin typeface="Calibri"/>
                <a:cs typeface="Calibri"/>
              </a:rPr>
              <a:t>al</a:t>
            </a:r>
            <a:r>
              <a:rPr dirty="0" sz="1000" spc="110" i="1">
                <a:latin typeface="Calibri"/>
                <a:cs typeface="Calibri"/>
              </a:rPr>
              <a:t> </a:t>
            </a:r>
            <a:r>
              <a:rPr dirty="0" sz="1000" spc="-10" i="1">
                <a:latin typeface="Calibri"/>
                <a:cs typeface="Calibri"/>
              </a:rPr>
              <a:t>espacio</a:t>
            </a:r>
            <a:r>
              <a:rPr dirty="0" sz="1000" spc="110" i="1">
                <a:latin typeface="Calibri"/>
                <a:cs typeface="Calibri"/>
              </a:rPr>
              <a:t> </a:t>
            </a:r>
            <a:r>
              <a:rPr dirty="0" sz="1000" spc="-25" i="1">
                <a:latin typeface="Calibri"/>
                <a:cs typeface="Calibri"/>
              </a:rPr>
              <a:t>generado</a:t>
            </a:r>
            <a:r>
              <a:rPr dirty="0" sz="1000" spc="105" i="1">
                <a:latin typeface="Calibri"/>
                <a:cs typeface="Calibri"/>
              </a:rPr>
              <a:t> </a:t>
            </a:r>
            <a:r>
              <a:rPr dirty="0" sz="1000" spc="-10" i="1">
                <a:latin typeface="Calibri"/>
                <a:cs typeface="Calibri"/>
              </a:rPr>
              <a:t>por</a:t>
            </a:r>
            <a:r>
              <a:rPr dirty="0" sz="1000" spc="110" i="1">
                <a:latin typeface="Calibri"/>
                <a:cs typeface="Calibri"/>
              </a:rPr>
              <a:t> </a:t>
            </a:r>
            <a:r>
              <a:rPr dirty="0" sz="1000" spc="-15" i="1">
                <a:latin typeface="Calibri"/>
                <a:cs typeface="Calibri"/>
              </a:rPr>
              <a:t>el</a:t>
            </a:r>
            <a:r>
              <a:rPr dirty="0" sz="1000" spc="110" i="1">
                <a:latin typeface="Calibri"/>
                <a:cs typeface="Calibri"/>
              </a:rPr>
              <a:t> </a:t>
            </a:r>
            <a:r>
              <a:rPr dirty="0" sz="1000" spc="5" i="1">
                <a:latin typeface="Calibri"/>
                <a:cs typeface="Calibri"/>
              </a:rPr>
              <a:t>conjunto</a:t>
            </a:r>
            <a:r>
              <a:rPr dirty="0" sz="1000" spc="105" i="1">
                <a:latin typeface="Calibri"/>
                <a:cs typeface="Calibri"/>
              </a:rPr>
              <a:t> </a:t>
            </a:r>
            <a:r>
              <a:rPr dirty="0" sz="1000" spc="-20" i="1">
                <a:latin typeface="Calibri"/>
                <a:cs typeface="Calibri"/>
              </a:rPr>
              <a:t>de</a:t>
            </a:r>
            <a:r>
              <a:rPr dirty="0" sz="1000" spc="110" i="1">
                <a:latin typeface="Calibri"/>
                <a:cs typeface="Calibri"/>
              </a:rPr>
              <a:t> </a:t>
            </a:r>
            <a:r>
              <a:rPr dirty="0" sz="1000" spc="-10" i="1">
                <a:latin typeface="Calibri"/>
                <a:cs typeface="Calibri"/>
              </a:rPr>
              <a:t>vectores.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20" name="object 20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21" name="object 21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3" name="object 23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2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084338" y="0"/>
            <a:ext cx="1125220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478155" marR="5080" indent="24066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Espacios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Vectoriales </a:t>
            </a:r>
            <a:r>
              <a:rPr dirty="0" sz="500" spc="-10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Formas</a:t>
            </a:r>
            <a:r>
              <a:rPr dirty="0" sz="500" spc="5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cuadráticas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Sistemas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Lineales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590"/>
              </a:lnSpc>
            </a:pPr>
            <a:r>
              <a:rPr dirty="0" sz="500" spc="5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El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problema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de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mínimos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cuadrados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600"/>
              </a:lnSpc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Álgebra</a:t>
            </a:r>
            <a:r>
              <a:rPr dirty="0" sz="500" spc="2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numérica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139620"/>
            <a:ext cx="115125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Dependencia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e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Independencia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1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lineal </a:t>
            </a:r>
            <a:r>
              <a:rPr dirty="0" sz="500" spc="-10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Transformaciones</a:t>
            </a:r>
            <a:r>
              <a:rPr dirty="0" sz="500" spc="75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Lineales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0" y="479736"/>
            <a:ext cx="4608060" cy="31277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478685"/>
            <a:ext cx="259778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25">
                <a:solidFill>
                  <a:srgbClr val="FFFFFF"/>
                </a:solidFill>
                <a:latin typeface="Calibri"/>
                <a:cs typeface="Calibri"/>
              </a:rPr>
              <a:t>Dependencia</a:t>
            </a:r>
            <a:r>
              <a:rPr dirty="0" sz="1400" spc="1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9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dirty="0" sz="1400" spc="1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30">
                <a:solidFill>
                  <a:srgbClr val="FFFFFF"/>
                </a:solidFill>
                <a:latin typeface="Calibri"/>
                <a:cs typeface="Calibri"/>
              </a:rPr>
              <a:t>Independencia</a:t>
            </a:r>
            <a:r>
              <a:rPr dirty="0" sz="1400" spc="1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20">
                <a:solidFill>
                  <a:srgbClr val="FFFFFF"/>
                </a:solidFill>
                <a:latin typeface="Calibri"/>
                <a:cs typeface="Calibri"/>
              </a:rPr>
              <a:t>lineal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309193" y="902258"/>
            <a:ext cx="3989704" cy="173990"/>
          </a:xfrm>
          <a:custGeom>
            <a:avLst/>
            <a:gdLst/>
            <a:ahLst/>
            <a:cxnLst/>
            <a:rect l="l" t="t" r="r" b="b"/>
            <a:pathLst>
              <a:path w="3989704" h="173990">
                <a:moveTo>
                  <a:pt x="3938852" y="0"/>
                </a:moveTo>
                <a:lnTo>
                  <a:pt x="50800" y="0"/>
                </a:lnTo>
                <a:lnTo>
                  <a:pt x="31075" y="4008"/>
                </a:lnTo>
                <a:lnTo>
                  <a:pt x="14922" y="14922"/>
                </a:lnTo>
                <a:lnTo>
                  <a:pt x="4008" y="31075"/>
                </a:lnTo>
                <a:lnTo>
                  <a:pt x="0" y="50800"/>
                </a:lnTo>
                <a:lnTo>
                  <a:pt x="0" y="173743"/>
                </a:lnTo>
                <a:lnTo>
                  <a:pt x="3989652" y="173743"/>
                </a:lnTo>
                <a:lnTo>
                  <a:pt x="3989652" y="50800"/>
                </a:lnTo>
                <a:lnTo>
                  <a:pt x="3985644" y="31075"/>
                </a:lnTo>
                <a:lnTo>
                  <a:pt x="3974729" y="14922"/>
                </a:lnTo>
                <a:lnTo>
                  <a:pt x="3958576" y="4008"/>
                </a:lnTo>
                <a:lnTo>
                  <a:pt x="3938852" y="0"/>
                </a:lnTo>
                <a:close/>
              </a:path>
            </a:pathLst>
          </a:custGeom>
          <a:solidFill>
            <a:srgbClr val="26268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359994" y="917723"/>
            <a:ext cx="723900" cy="15494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100"/>
              </a:lnSpc>
            </a:pPr>
            <a:r>
              <a:rPr dirty="0" sz="1000" spc="75">
                <a:solidFill>
                  <a:srgbClr val="FFFFFF"/>
                </a:solidFill>
                <a:latin typeface="Calibri"/>
                <a:cs typeface="Calibri"/>
              </a:rPr>
              <a:t>F</a:t>
            </a:r>
            <a:r>
              <a:rPr dirty="0" sz="1000" spc="-6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dirty="0" sz="1000" spc="-5">
                <a:solidFill>
                  <a:srgbClr val="FFFFFF"/>
                </a:solidFill>
                <a:latin typeface="Calibri"/>
                <a:cs typeface="Calibri"/>
              </a:rPr>
              <a:t>rmal</a:t>
            </a:r>
            <a:r>
              <a:rPr dirty="0" sz="100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dirty="0" sz="1000" spc="-5">
                <a:solidFill>
                  <a:srgbClr val="FFFFFF"/>
                </a:solidFill>
                <a:latin typeface="Calibri"/>
                <a:cs typeface="Calibri"/>
              </a:rPr>
              <a:t>zación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309193" y="959183"/>
            <a:ext cx="4040504" cy="1553845"/>
            <a:chOff x="309193" y="959183"/>
            <a:chExt cx="4040504" cy="1553845"/>
          </a:xfrm>
        </p:grpSpPr>
        <p:pic>
          <p:nvPicPr>
            <p:cNvPr id="11" name="object 11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309194" y="1063345"/>
              <a:ext cx="3989651" cy="50609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359994" y="959183"/>
              <a:ext cx="3989704" cy="1553845"/>
            </a:xfrm>
            <a:custGeom>
              <a:avLst/>
              <a:gdLst/>
              <a:ahLst/>
              <a:cxnLst/>
              <a:rect l="l" t="t" r="r" b="b"/>
              <a:pathLst>
                <a:path w="3989704" h="1553845">
                  <a:moveTo>
                    <a:pt x="3989652" y="0"/>
                  </a:moveTo>
                  <a:lnTo>
                    <a:pt x="0" y="0"/>
                  </a:lnTo>
                  <a:lnTo>
                    <a:pt x="0" y="1553639"/>
                  </a:lnTo>
                  <a:lnTo>
                    <a:pt x="3989652" y="1553639"/>
                  </a:lnTo>
                  <a:lnTo>
                    <a:pt x="3989652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309193" y="1107621"/>
              <a:ext cx="3989704" cy="1354455"/>
            </a:xfrm>
            <a:custGeom>
              <a:avLst/>
              <a:gdLst/>
              <a:ahLst/>
              <a:cxnLst/>
              <a:rect l="l" t="t" r="r" b="b"/>
              <a:pathLst>
                <a:path w="3989704" h="1354455">
                  <a:moveTo>
                    <a:pt x="3989652" y="0"/>
                  </a:moveTo>
                  <a:lnTo>
                    <a:pt x="0" y="0"/>
                  </a:lnTo>
                  <a:lnTo>
                    <a:pt x="0" y="1303600"/>
                  </a:lnTo>
                  <a:lnTo>
                    <a:pt x="4008" y="1323324"/>
                  </a:lnTo>
                  <a:lnTo>
                    <a:pt x="14922" y="1339477"/>
                  </a:lnTo>
                  <a:lnTo>
                    <a:pt x="31075" y="1350392"/>
                  </a:lnTo>
                  <a:lnTo>
                    <a:pt x="50800" y="1354400"/>
                  </a:lnTo>
                  <a:lnTo>
                    <a:pt x="3938852" y="1354400"/>
                  </a:lnTo>
                  <a:lnTo>
                    <a:pt x="3958576" y="1350392"/>
                  </a:lnTo>
                  <a:lnTo>
                    <a:pt x="3974729" y="1339477"/>
                  </a:lnTo>
                  <a:lnTo>
                    <a:pt x="3985644" y="1323324"/>
                  </a:lnTo>
                  <a:lnTo>
                    <a:pt x="3989652" y="1303600"/>
                  </a:lnTo>
                  <a:lnTo>
                    <a:pt x="3989652" y="0"/>
                  </a:lnTo>
                  <a:close/>
                </a:path>
              </a:pathLst>
            </a:custGeom>
            <a:solidFill>
              <a:srgbClr val="E9E9F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/>
          <p:nvPr/>
        </p:nvSpPr>
        <p:spPr>
          <a:xfrm>
            <a:off x="334594" y="1088611"/>
            <a:ext cx="340106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dirty="0" sz="1000" spc="5" i="1">
                <a:latin typeface="Calibri"/>
                <a:cs typeface="Calibri"/>
              </a:rPr>
              <a:t>Diremos</a:t>
            </a:r>
            <a:r>
              <a:rPr dirty="0" sz="1000" spc="105" i="1">
                <a:latin typeface="Calibri"/>
                <a:cs typeface="Calibri"/>
              </a:rPr>
              <a:t> </a:t>
            </a:r>
            <a:r>
              <a:rPr dirty="0" sz="1000" spc="-15" i="1">
                <a:latin typeface="Calibri"/>
                <a:cs typeface="Calibri"/>
              </a:rPr>
              <a:t>que</a:t>
            </a:r>
            <a:r>
              <a:rPr dirty="0" sz="1000" spc="105" i="1">
                <a:latin typeface="Calibri"/>
                <a:cs typeface="Calibri"/>
              </a:rPr>
              <a:t> </a:t>
            </a:r>
            <a:r>
              <a:rPr dirty="0" sz="1000" spc="-5" i="1">
                <a:latin typeface="Calibri"/>
                <a:cs typeface="Calibri"/>
              </a:rPr>
              <a:t>un</a:t>
            </a:r>
            <a:r>
              <a:rPr dirty="0" sz="1000" spc="105" i="1">
                <a:latin typeface="Calibri"/>
                <a:cs typeface="Calibri"/>
              </a:rPr>
              <a:t> </a:t>
            </a:r>
            <a:r>
              <a:rPr dirty="0" sz="1000" spc="5" i="1">
                <a:latin typeface="Calibri"/>
                <a:cs typeface="Calibri"/>
              </a:rPr>
              <a:t>conjunto</a:t>
            </a:r>
            <a:r>
              <a:rPr dirty="0" sz="1000" spc="105" i="1">
                <a:latin typeface="Calibri"/>
                <a:cs typeface="Calibri"/>
              </a:rPr>
              <a:t> </a:t>
            </a:r>
            <a:r>
              <a:rPr dirty="0" sz="1000" spc="-20" i="1">
                <a:latin typeface="Calibri"/>
                <a:cs typeface="Calibri"/>
              </a:rPr>
              <a:t>de</a:t>
            </a:r>
            <a:r>
              <a:rPr dirty="0" sz="1000" spc="100" i="1">
                <a:latin typeface="Calibri"/>
                <a:cs typeface="Calibri"/>
              </a:rPr>
              <a:t> </a:t>
            </a:r>
            <a:r>
              <a:rPr dirty="0" sz="1000" spc="-10" b="0" i="1">
                <a:latin typeface="Bookman Old Style"/>
                <a:cs typeface="Bookman Old Style"/>
              </a:rPr>
              <a:t>m</a:t>
            </a:r>
            <a:r>
              <a:rPr dirty="0" sz="1000" spc="30" b="0" i="1">
                <a:latin typeface="Bookman Old Style"/>
                <a:cs typeface="Bookman Old Style"/>
              </a:rPr>
              <a:t> </a:t>
            </a:r>
            <a:r>
              <a:rPr dirty="0" sz="1000" spc="-10" i="1">
                <a:latin typeface="Calibri"/>
                <a:cs typeface="Calibri"/>
              </a:rPr>
              <a:t>vectores</a:t>
            </a:r>
            <a:r>
              <a:rPr dirty="0" sz="1000" spc="105" i="1">
                <a:latin typeface="Calibri"/>
                <a:cs typeface="Calibri"/>
              </a:rPr>
              <a:t> </a:t>
            </a:r>
            <a:r>
              <a:rPr dirty="0" sz="1000" spc="-5" i="1">
                <a:latin typeface="DejaVu Serif"/>
                <a:cs typeface="DejaVu Serif"/>
              </a:rPr>
              <a:t>{</a:t>
            </a:r>
            <a:r>
              <a:rPr dirty="0" sz="1000" spc="-5" b="1">
                <a:latin typeface="Trebuchet MS"/>
                <a:cs typeface="Trebuchet MS"/>
              </a:rPr>
              <a:t>v</a:t>
            </a:r>
            <a:r>
              <a:rPr dirty="0" baseline="-11904" sz="1050" spc="-7" b="1">
                <a:latin typeface="Cambria"/>
                <a:cs typeface="Cambria"/>
              </a:rPr>
              <a:t>1</a:t>
            </a:r>
            <a:r>
              <a:rPr dirty="0" sz="1000" spc="-5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-25" b="0" i="1">
                <a:latin typeface="Bookman Old Style"/>
                <a:cs typeface="Bookman Old Style"/>
              </a:rPr>
              <a:t>...,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35" b="1">
                <a:latin typeface="Trebuchet MS"/>
                <a:cs typeface="Trebuchet MS"/>
              </a:rPr>
              <a:t>v</a:t>
            </a:r>
            <a:r>
              <a:rPr dirty="0" baseline="-11904" sz="1050" spc="52" b="1">
                <a:latin typeface="Cambria"/>
                <a:cs typeface="Cambria"/>
              </a:rPr>
              <a:t>m</a:t>
            </a:r>
            <a:r>
              <a:rPr dirty="0" sz="1000" spc="35" i="1">
                <a:latin typeface="DejaVu Serif"/>
                <a:cs typeface="DejaVu Serif"/>
              </a:rPr>
              <a:t>}</a:t>
            </a:r>
            <a:r>
              <a:rPr dirty="0" sz="1000" spc="10" i="1">
                <a:latin typeface="DejaVu Serif"/>
                <a:cs typeface="DejaVu Serif"/>
              </a:rPr>
              <a:t> </a:t>
            </a:r>
            <a:r>
              <a:rPr dirty="0" sz="1000" spc="-20" i="1">
                <a:latin typeface="Calibri"/>
                <a:cs typeface="Calibri"/>
              </a:rPr>
              <a:t>de</a:t>
            </a:r>
            <a:r>
              <a:rPr dirty="0" sz="1000" spc="105" i="1">
                <a:latin typeface="Calibri"/>
                <a:cs typeface="Calibri"/>
              </a:rPr>
              <a:t> </a:t>
            </a:r>
            <a:r>
              <a:rPr dirty="0" sz="1000" spc="50">
                <a:latin typeface="Century"/>
                <a:cs typeface="Century"/>
              </a:rPr>
              <a:t>R</a:t>
            </a:r>
            <a:r>
              <a:rPr dirty="0" baseline="27777" sz="1050" spc="75" i="1">
                <a:latin typeface="Trebuchet MS"/>
                <a:cs typeface="Trebuchet MS"/>
              </a:rPr>
              <a:t>n</a:t>
            </a:r>
            <a:r>
              <a:rPr dirty="0" baseline="27777" sz="1050" spc="254" i="1">
                <a:latin typeface="Trebuchet MS"/>
                <a:cs typeface="Trebuchet MS"/>
              </a:rPr>
              <a:t> </a:t>
            </a:r>
            <a:r>
              <a:rPr dirty="0" sz="1000" spc="-25" i="1">
                <a:latin typeface="Calibri"/>
                <a:cs typeface="Calibri"/>
              </a:rPr>
              <a:t>es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59994" y="1240439"/>
            <a:ext cx="2986405" cy="3854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1000" spc="-5" i="1">
                <a:latin typeface="Calibri"/>
                <a:cs typeface="Calibri"/>
              </a:rPr>
              <a:t>Linealmente</a:t>
            </a:r>
            <a:r>
              <a:rPr dirty="0" sz="1000" spc="110" i="1">
                <a:latin typeface="Calibri"/>
                <a:cs typeface="Calibri"/>
              </a:rPr>
              <a:t> </a:t>
            </a:r>
            <a:r>
              <a:rPr dirty="0" sz="1000" spc="-10" i="1">
                <a:latin typeface="Calibri"/>
                <a:cs typeface="Calibri"/>
              </a:rPr>
              <a:t>Independiente</a:t>
            </a:r>
            <a:r>
              <a:rPr dirty="0" sz="1000" spc="110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si</a:t>
            </a:r>
            <a:r>
              <a:rPr dirty="0" sz="1000" spc="110" i="1">
                <a:latin typeface="Calibri"/>
                <a:cs typeface="Calibri"/>
              </a:rPr>
              <a:t> </a:t>
            </a:r>
            <a:r>
              <a:rPr dirty="0" sz="1000" spc="-15" i="1">
                <a:latin typeface="Calibri"/>
                <a:cs typeface="Calibri"/>
              </a:rPr>
              <a:t>el</a:t>
            </a:r>
            <a:r>
              <a:rPr dirty="0" sz="1000" spc="110" i="1">
                <a:latin typeface="Calibri"/>
                <a:cs typeface="Calibri"/>
              </a:rPr>
              <a:t> </a:t>
            </a:r>
            <a:r>
              <a:rPr dirty="0" sz="1000" spc="-10" i="1">
                <a:latin typeface="Calibri"/>
                <a:cs typeface="Calibri"/>
              </a:rPr>
              <a:t>sistema</a:t>
            </a:r>
            <a:r>
              <a:rPr dirty="0" sz="1000" spc="110" i="1">
                <a:latin typeface="Calibri"/>
                <a:cs typeface="Calibri"/>
              </a:rPr>
              <a:t> </a:t>
            </a:r>
            <a:r>
              <a:rPr dirty="0" sz="1000" spc="-20" i="1">
                <a:latin typeface="Calibri"/>
                <a:cs typeface="Calibri"/>
              </a:rPr>
              <a:t>de</a:t>
            </a:r>
            <a:r>
              <a:rPr dirty="0" sz="1000" spc="110" i="1">
                <a:latin typeface="Calibri"/>
                <a:cs typeface="Calibri"/>
              </a:rPr>
              <a:t> </a:t>
            </a:r>
            <a:r>
              <a:rPr dirty="0" sz="1000" spc="-25" b="0" i="1">
                <a:latin typeface="Bookman Old Style"/>
                <a:cs typeface="Bookman Old Style"/>
              </a:rPr>
              <a:t>n</a:t>
            </a:r>
            <a:r>
              <a:rPr dirty="0" sz="1000" spc="40" b="0" i="1">
                <a:latin typeface="Bookman Old Style"/>
                <a:cs typeface="Bookman Old Style"/>
              </a:rPr>
              <a:t> </a:t>
            </a:r>
            <a:r>
              <a:rPr dirty="0" sz="1000" spc="-10" i="1">
                <a:latin typeface="Calibri"/>
                <a:cs typeface="Calibri"/>
              </a:rPr>
              <a:t>ecuaciones</a:t>
            </a:r>
            <a:endParaRPr sz="1000">
              <a:latin typeface="Calibri"/>
              <a:cs typeface="Calibri"/>
            </a:endParaRPr>
          </a:p>
          <a:p>
            <a:pPr algn="ctr" marR="799465">
              <a:lnSpc>
                <a:spcPct val="100000"/>
              </a:lnSpc>
              <a:spcBef>
                <a:spcPts val="795"/>
              </a:spcBef>
            </a:pPr>
            <a:r>
              <a:rPr dirty="0" sz="700" spc="125" i="1">
                <a:latin typeface="Trebuchet MS"/>
                <a:cs typeface="Trebuchet MS"/>
              </a:rPr>
              <a:t>m</a:t>
            </a:r>
            <a:endParaRPr sz="700">
              <a:latin typeface="Trebuchet MS"/>
              <a:cs typeface="Trebuchet MS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358049" y="1493664"/>
            <a:ext cx="19558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1000" spc="880">
                <a:latin typeface="Arial"/>
                <a:cs typeface="Arial"/>
              </a:rPr>
              <a:t>L</a:t>
            </a:r>
            <a:endParaRPr sz="10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642833" y="1670801"/>
            <a:ext cx="137223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  <a:tabLst>
                <a:tab pos="410209" algn="l"/>
                <a:tab pos="1096010" algn="l"/>
              </a:tabLst>
            </a:pPr>
            <a:r>
              <a:rPr dirty="0" sz="700" spc="65" i="1">
                <a:latin typeface="Trebuchet MS"/>
                <a:cs typeface="Trebuchet MS"/>
              </a:rPr>
              <a:t>i </a:t>
            </a:r>
            <a:r>
              <a:rPr dirty="0" sz="700" spc="165" i="1">
                <a:latin typeface="Trebuchet MS"/>
                <a:cs typeface="Trebuchet MS"/>
              </a:rPr>
              <a:t> </a:t>
            </a:r>
            <a:r>
              <a:rPr dirty="0" sz="700" spc="65" i="1">
                <a:latin typeface="Trebuchet MS"/>
                <a:cs typeface="Trebuchet MS"/>
              </a:rPr>
              <a:t>i	</a:t>
            </a:r>
            <a:r>
              <a:rPr dirty="0" sz="700" spc="10">
                <a:latin typeface="Tahoma"/>
                <a:cs typeface="Tahoma"/>
              </a:rPr>
              <a:t>1 </a:t>
            </a:r>
            <a:r>
              <a:rPr dirty="0" sz="700" spc="210">
                <a:latin typeface="Tahoma"/>
                <a:cs typeface="Tahoma"/>
              </a:rPr>
              <a:t> </a:t>
            </a:r>
            <a:r>
              <a:rPr dirty="0" sz="700" spc="10">
                <a:latin typeface="Tahoma"/>
                <a:cs typeface="Tahoma"/>
              </a:rPr>
              <a:t>1	</a:t>
            </a:r>
            <a:r>
              <a:rPr dirty="0" sz="700" spc="125" i="1">
                <a:latin typeface="Trebuchet MS"/>
                <a:cs typeface="Trebuchet MS"/>
              </a:rPr>
              <a:t>m</a:t>
            </a:r>
            <a:r>
              <a:rPr dirty="0" sz="700" spc="355" i="1">
                <a:latin typeface="Trebuchet MS"/>
                <a:cs typeface="Trebuchet MS"/>
              </a:rPr>
              <a:t> </a:t>
            </a:r>
            <a:r>
              <a:rPr dirty="0" sz="700" spc="125" i="1">
                <a:latin typeface="Trebuchet MS"/>
                <a:cs typeface="Trebuchet MS"/>
              </a:rPr>
              <a:t>m</a:t>
            </a:r>
            <a:endParaRPr sz="700">
              <a:latin typeface="Trebuchet MS"/>
              <a:cs typeface="Trebuchet MS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561896" y="1613870"/>
            <a:ext cx="1701164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  <a:tabLst>
                <a:tab pos="1481455" algn="l"/>
              </a:tabLst>
            </a:pPr>
            <a:r>
              <a:rPr dirty="0" sz="1000" spc="-5" b="0" i="1">
                <a:latin typeface="Bookman Old Style"/>
                <a:cs typeface="Bookman Old Style"/>
              </a:rPr>
              <a:t>α</a:t>
            </a:r>
            <a:r>
              <a:rPr dirty="0" sz="1000" spc="30" b="0" i="1">
                <a:latin typeface="Bookman Old Style"/>
                <a:cs typeface="Bookman Old Style"/>
              </a:rPr>
              <a:t> </a:t>
            </a:r>
            <a:r>
              <a:rPr dirty="0" sz="1000" spc="75" b="1">
                <a:latin typeface="Trebuchet MS"/>
                <a:cs typeface="Trebuchet MS"/>
              </a:rPr>
              <a:t>v</a:t>
            </a:r>
            <a:r>
              <a:rPr dirty="0" sz="1000" b="1">
                <a:latin typeface="Trebuchet MS"/>
                <a:cs typeface="Trebuchet MS"/>
              </a:rPr>
              <a:t> </a:t>
            </a:r>
            <a:r>
              <a:rPr dirty="0" sz="1000" spc="5" b="1">
                <a:latin typeface="Trebuchet MS"/>
                <a:cs typeface="Trebuchet MS"/>
              </a:rPr>
              <a:t> </a:t>
            </a:r>
            <a:r>
              <a:rPr dirty="0" sz="1000" spc="45">
                <a:latin typeface="Tahoma"/>
                <a:cs typeface="Tahoma"/>
              </a:rPr>
              <a:t>=</a:t>
            </a:r>
            <a:r>
              <a:rPr dirty="0" sz="1000" spc="-35">
                <a:latin typeface="Tahoma"/>
                <a:cs typeface="Tahoma"/>
              </a:rPr>
              <a:t> </a:t>
            </a:r>
            <a:r>
              <a:rPr dirty="0" sz="1000" spc="-5" b="0" i="1">
                <a:latin typeface="Bookman Old Style"/>
                <a:cs typeface="Bookman Old Style"/>
              </a:rPr>
              <a:t>α</a:t>
            </a:r>
            <a:r>
              <a:rPr dirty="0" sz="1000" spc="145" b="0" i="1">
                <a:latin typeface="Bookman Old Style"/>
                <a:cs typeface="Bookman Old Style"/>
              </a:rPr>
              <a:t> </a:t>
            </a:r>
            <a:r>
              <a:rPr dirty="0" sz="1000" spc="75" b="1">
                <a:latin typeface="Trebuchet MS"/>
                <a:cs typeface="Trebuchet MS"/>
              </a:rPr>
              <a:t>v</a:t>
            </a:r>
            <a:r>
              <a:rPr dirty="0" sz="1000" b="1">
                <a:latin typeface="Trebuchet MS"/>
                <a:cs typeface="Trebuchet MS"/>
              </a:rPr>
              <a:t> </a:t>
            </a:r>
            <a:r>
              <a:rPr dirty="0" sz="1000" spc="65" b="1">
                <a:latin typeface="Trebuchet MS"/>
                <a:cs typeface="Trebuchet MS"/>
              </a:rPr>
              <a:t> </a:t>
            </a:r>
            <a:r>
              <a:rPr dirty="0" sz="1000" spc="45">
                <a:latin typeface="Tahoma"/>
                <a:cs typeface="Tahoma"/>
              </a:rPr>
              <a:t>+</a:t>
            </a:r>
            <a:r>
              <a:rPr dirty="0" sz="1000" spc="-95">
                <a:latin typeface="Tahoma"/>
                <a:cs typeface="Tahoma"/>
              </a:rPr>
              <a:t> </a:t>
            </a:r>
            <a:r>
              <a:rPr dirty="0" sz="1000" spc="-25" b="0" i="1">
                <a:latin typeface="Bookman Old Style"/>
                <a:cs typeface="Bookman Old Style"/>
              </a:rPr>
              <a:t>...</a:t>
            </a:r>
            <a:r>
              <a:rPr dirty="0" sz="1000" spc="-80" b="0" i="1">
                <a:latin typeface="Bookman Old Style"/>
                <a:cs typeface="Bookman Old Style"/>
              </a:rPr>
              <a:t> </a:t>
            </a:r>
            <a:r>
              <a:rPr dirty="0" sz="1000" spc="45">
                <a:latin typeface="Tahoma"/>
                <a:cs typeface="Tahoma"/>
              </a:rPr>
              <a:t>+</a:t>
            </a:r>
            <a:r>
              <a:rPr dirty="0" sz="1000" spc="-95">
                <a:latin typeface="Tahoma"/>
                <a:cs typeface="Tahoma"/>
              </a:rPr>
              <a:t> </a:t>
            </a:r>
            <a:r>
              <a:rPr dirty="0" sz="1000" spc="-5" b="0" i="1">
                <a:latin typeface="Bookman Old Style"/>
                <a:cs typeface="Bookman Old Style"/>
              </a:rPr>
              <a:t>α</a:t>
            </a:r>
            <a:r>
              <a:rPr dirty="0" sz="1000" b="0" i="1">
                <a:latin typeface="Bookman Old Style"/>
                <a:cs typeface="Bookman Old Style"/>
              </a:rPr>
              <a:t>  </a:t>
            </a:r>
            <a:r>
              <a:rPr dirty="0" sz="1000" spc="-145" b="0" i="1">
                <a:latin typeface="Bookman Old Style"/>
                <a:cs typeface="Bookman Old Style"/>
              </a:rPr>
              <a:t> </a:t>
            </a:r>
            <a:r>
              <a:rPr dirty="0" sz="1000" spc="75" b="1">
                <a:latin typeface="Trebuchet MS"/>
                <a:cs typeface="Trebuchet MS"/>
              </a:rPr>
              <a:t>v</a:t>
            </a:r>
            <a:r>
              <a:rPr dirty="0" sz="1000" b="1">
                <a:latin typeface="Trebuchet MS"/>
                <a:cs typeface="Trebuchet MS"/>
              </a:rPr>
              <a:t>	</a:t>
            </a:r>
            <a:r>
              <a:rPr dirty="0" sz="1000" spc="45">
                <a:latin typeface="Tahoma"/>
                <a:cs typeface="Tahoma"/>
              </a:rPr>
              <a:t>=</a:t>
            </a:r>
            <a:r>
              <a:rPr dirty="0" sz="1000" spc="-35">
                <a:latin typeface="Tahoma"/>
                <a:cs typeface="Tahoma"/>
              </a:rPr>
              <a:t> </a:t>
            </a:r>
            <a:r>
              <a:rPr dirty="0" sz="1000" spc="-15" b="1">
                <a:latin typeface="Trebuchet MS"/>
                <a:cs typeface="Trebuchet MS"/>
              </a:rPr>
              <a:t>0</a:t>
            </a:r>
            <a:endParaRPr sz="1000">
              <a:latin typeface="Trebuchet MS"/>
              <a:cs typeface="Trebuchet MS"/>
            </a:endParaRPr>
          </a:p>
        </p:txBody>
      </p:sp>
      <p:pic>
        <p:nvPicPr>
          <p:cNvPr id="19" name="object 19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490194" y="2640342"/>
            <a:ext cx="59588" cy="59588"/>
          </a:xfrm>
          <a:prstGeom prst="rect">
            <a:avLst/>
          </a:prstGeom>
        </p:spPr>
      </p:pic>
      <p:sp>
        <p:nvSpPr>
          <p:cNvPr id="20" name="object 20"/>
          <p:cNvSpPr txBox="1"/>
          <p:nvPr/>
        </p:nvSpPr>
        <p:spPr>
          <a:xfrm>
            <a:off x="321894" y="1767263"/>
            <a:ext cx="3977004" cy="1428750"/>
          </a:xfrm>
          <a:prstGeom prst="rect">
            <a:avLst/>
          </a:prstGeom>
        </p:spPr>
        <p:txBody>
          <a:bodyPr wrap="square" lIns="0" tIns="45720" rIns="0" bIns="0" rtlCol="0" vert="horz">
            <a:spAutoFit/>
          </a:bodyPr>
          <a:lstStyle/>
          <a:p>
            <a:pPr marL="1045210">
              <a:lnSpc>
                <a:spcPct val="100000"/>
              </a:lnSpc>
              <a:spcBef>
                <a:spcPts val="360"/>
              </a:spcBef>
            </a:pPr>
            <a:r>
              <a:rPr dirty="0" sz="700" spc="60" i="1">
                <a:latin typeface="Trebuchet MS"/>
                <a:cs typeface="Trebuchet MS"/>
              </a:rPr>
              <a:t>i</a:t>
            </a:r>
            <a:r>
              <a:rPr dirty="0" sz="700" spc="60">
                <a:latin typeface="Tahoma"/>
                <a:cs typeface="Tahoma"/>
              </a:rPr>
              <a:t>=1</a:t>
            </a:r>
            <a:endParaRPr sz="700">
              <a:latin typeface="Tahoma"/>
              <a:cs typeface="Tahoma"/>
            </a:endParaRPr>
          </a:p>
          <a:p>
            <a:pPr algn="ctr" marR="5080">
              <a:lnSpc>
                <a:spcPct val="100000"/>
              </a:lnSpc>
              <a:spcBef>
                <a:spcPts val="380"/>
              </a:spcBef>
            </a:pPr>
            <a:r>
              <a:rPr dirty="0" sz="1000" spc="-10" i="1">
                <a:latin typeface="Calibri"/>
                <a:cs typeface="Calibri"/>
              </a:rPr>
              <a:t>tiene</a:t>
            </a:r>
            <a:r>
              <a:rPr dirty="0" sz="1000" spc="80" i="1">
                <a:latin typeface="Calibri"/>
                <a:cs typeface="Calibri"/>
              </a:rPr>
              <a:t> </a:t>
            </a:r>
            <a:r>
              <a:rPr dirty="0" sz="1000" spc="-10" i="1">
                <a:latin typeface="Calibri"/>
                <a:cs typeface="Calibri"/>
              </a:rPr>
              <a:t>sólo</a:t>
            </a:r>
            <a:r>
              <a:rPr dirty="0" sz="1000" spc="85" i="1">
                <a:latin typeface="Calibri"/>
                <a:cs typeface="Calibri"/>
              </a:rPr>
              <a:t> </a:t>
            </a:r>
            <a:r>
              <a:rPr dirty="0" sz="1000" spc="-20" i="1">
                <a:latin typeface="Calibri"/>
                <a:cs typeface="Calibri"/>
              </a:rPr>
              <a:t>la</a:t>
            </a:r>
            <a:r>
              <a:rPr dirty="0" sz="1000" spc="8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solución</a:t>
            </a:r>
            <a:r>
              <a:rPr dirty="0" sz="1000" spc="8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trivial</a:t>
            </a:r>
            <a:r>
              <a:rPr dirty="0" sz="1000" spc="80" i="1">
                <a:latin typeface="Calibri"/>
                <a:cs typeface="Calibri"/>
              </a:rPr>
              <a:t> </a:t>
            </a:r>
            <a:r>
              <a:rPr dirty="0" sz="1000" spc="-15" b="1">
                <a:latin typeface="Trebuchet MS"/>
                <a:cs typeface="Trebuchet MS"/>
              </a:rPr>
              <a:t>0</a:t>
            </a:r>
            <a:r>
              <a:rPr dirty="0" sz="1000" spc="10" b="1">
                <a:latin typeface="Trebuchet MS"/>
                <a:cs typeface="Trebuchet MS"/>
              </a:rPr>
              <a:t> </a:t>
            </a:r>
            <a:r>
              <a:rPr dirty="0" sz="1000" spc="-25" i="1">
                <a:latin typeface="Calibri"/>
                <a:cs typeface="Calibri"/>
              </a:rPr>
              <a:t>es</a:t>
            </a:r>
            <a:r>
              <a:rPr dirty="0" sz="1000" spc="8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decir,</a:t>
            </a:r>
            <a:r>
              <a:rPr dirty="0" sz="1000" spc="8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todos</a:t>
            </a:r>
            <a:r>
              <a:rPr dirty="0" sz="1000" spc="85" i="1">
                <a:latin typeface="Calibri"/>
                <a:cs typeface="Calibri"/>
              </a:rPr>
              <a:t> </a:t>
            </a:r>
            <a:r>
              <a:rPr dirty="0" sz="1000" spc="-10" i="1">
                <a:latin typeface="Calibri"/>
                <a:cs typeface="Calibri"/>
              </a:rPr>
              <a:t>los</a:t>
            </a:r>
            <a:r>
              <a:rPr dirty="0" sz="1000" spc="85" i="1">
                <a:latin typeface="Calibri"/>
                <a:cs typeface="Calibri"/>
              </a:rPr>
              <a:t> </a:t>
            </a:r>
            <a:r>
              <a:rPr dirty="0" sz="1000" spc="-5" i="1">
                <a:latin typeface="Calibri"/>
                <a:cs typeface="Calibri"/>
              </a:rPr>
              <a:t>coeficientes</a:t>
            </a:r>
            <a:r>
              <a:rPr dirty="0" sz="1000" spc="85" i="1">
                <a:latin typeface="Calibri"/>
                <a:cs typeface="Calibri"/>
              </a:rPr>
              <a:t> </a:t>
            </a:r>
            <a:r>
              <a:rPr dirty="0" sz="1000" spc="30" b="0" i="1">
                <a:latin typeface="Bookman Old Style"/>
                <a:cs typeface="Bookman Old Style"/>
              </a:rPr>
              <a:t>α</a:t>
            </a:r>
            <a:r>
              <a:rPr dirty="0" baseline="-11904" sz="1050" spc="44" i="1">
                <a:latin typeface="Trebuchet MS"/>
                <a:cs typeface="Trebuchet MS"/>
              </a:rPr>
              <a:t>i</a:t>
            </a:r>
            <a:r>
              <a:rPr dirty="0" baseline="-11904" sz="1050" spc="225" i="1">
                <a:latin typeface="Trebuchet MS"/>
                <a:cs typeface="Trebuchet MS"/>
              </a:rPr>
              <a:t> </a:t>
            </a:r>
            <a:r>
              <a:rPr dirty="0" sz="1000" spc="-10" i="1">
                <a:latin typeface="Calibri"/>
                <a:cs typeface="Calibri"/>
              </a:rPr>
              <a:t>son</a:t>
            </a:r>
            <a:r>
              <a:rPr dirty="0" sz="1000" spc="85" i="1">
                <a:latin typeface="Calibri"/>
                <a:cs typeface="Calibri"/>
              </a:rPr>
              <a:t> </a:t>
            </a:r>
            <a:r>
              <a:rPr dirty="0" sz="1000" spc="-10" i="1">
                <a:latin typeface="Calibri"/>
                <a:cs typeface="Calibri"/>
              </a:rPr>
              <a:t>nulos:</a:t>
            </a:r>
            <a:endParaRPr sz="10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950">
              <a:latin typeface="Calibri"/>
              <a:cs typeface="Calibri"/>
            </a:endParaRPr>
          </a:p>
          <a:p>
            <a:pPr algn="ctr" marR="4445">
              <a:lnSpc>
                <a:spcPct val="100000"/>
              </a:lnSpc>
            </a:pPr>
            <a:r>
              <a:rPr dirty="0" sz="1000" spc="5" b="0" i="1">
                <a:latin typeface="Bookman Old Style"/>
                <a:cs typeface="Bookman Old Style"/>
              </a:rPr>
              <a:t>α</a:t>
            </a:r>
            <a:r>
              <a:rPr dirty="0" baseline="-11904" sz="1050" spc="7">
                <a:latin typeface="Tahoma"/>
                <a:cs typeface="Tahoma"/>
              </a:rPr>
              <a:t>1</a:t>
            </a:r>
            <a:r>
              <a:rPr dirty="0" baseline="-11904" sz="1050" spc="135">
                <a:latin typeface="Tahoma"/>
                <a:cs typeface="Tahoma"/>
              </a:rPr>
              <a:t> </a:t>
            </a:r>
            <a:r>
              <a:rPr dirty="0" sz="1000" spc="45">
                <a:latin typeface="Tahoma"/>
                <a:cs typeface="Tahoma"/>
              </a:rPr>
              <a:t>=</a:t>
            </a:r>
            <a:r>
              <a:rPr dirty="0" sz="1000" spc="-45">
                <a:latin typeface="Tahoma"/>
                <a:cs typeface="Tahoma"/>
              </a:rPr>
              <a:t> </a:t>
            </a:r>
            <a:r>
              <a:rPr dirty="0" sz="1000" spc="-25" b="0" i="1">
                <a:latin typeface="Bookman Old Style"/>
                <a:cs typeface="Bookman Old Style"/>
              </a:rPr>
              <a:t>......</a:t>
            </a:r>
            <a:r>
              <a:rPr dirty="0" sz="1000" spc="-35" b="0" i="1">
                <a:latin typeface="Bookman Old Style"/>
                <a:cs typeface="Bookman Old Style"/>
              </a:rPr>
              <a:t> </a:t>
            </a:r>
            <a:r>
              <a:rPr dirty="0" sz="1000" spc="45">
                <a:latin typeface="Tahoma"/>
                <a:cs typeface="Tahoma"/>
              </a:rPr>
              <a:t>=</a:t>
            </a:r>
            <a:r>
              <a:rPr dirty="0" sz="1000" spc="-50">
                <a:latin typeface="Tahoma"/>
                <a:cs typeface="Tahoma"/>
              </a:rPr>
              <a:t> </a:t>
            </a:r>
            <a:r>
              <a:rPr dirty="0" sz="1000" spc="60" b="0" i="1">
                <a:latin typeface="Bookman Old Style"/>
                <a:cs typeface="Bookman Old Style"/>
              </a:rPr>
              <a:t>α</a:t>
            </a:r>
            <a:r>
              <a:rPr dirty="0" baseline="-11904" sz="1050" spc="89" i="1">
                <a:latin typeface="Trebuchet MS"/>
                <a:cs typeface="Trebuchet MS"/>
              </a:rPr>
              <a:t>m</a:t>
            </a:r>
            <a:r>
              <a:rPr dirty="0" baseline="-11904" sz="1050" spc="157" i="1">
                <a:latin typeface="Trebuchet MS"/>
                <a:cs typeface="Trebuchet MS"/>
              </a:rPr>
              <a:t> </a:t>
            </a:r>
            <a:r>
              <a:rPr dirty="0" sz="1000" spc="45">
                <a:latin typeface="Tahoma"/>
                <a:cs typeface="Tahoma"/>
              </a:rPr>
              <a:t>=</a:t>
            </a:r>
            <a:r>
              <a:rPr dirty="0" sz="1000" spc="-45">
                <a:latin typeface="Tahoma"/>
                <a:cs typeface="Tahoma"/>
              </a:rPr>
              <a:t> </a:t>
            </a:r>
            <a:r>
              <a:rPr dirty="0" sz="1000" spc="-50">
                <a:latin typeface="Tahoma"/>
                <a:cs typeface="Tahoma"/>
              </a:rPr>
              <a:t>0</a:t>
            </a:r>
            <a:endParaRPr sz="10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950">
              <a:latin typeface="Tahoma"/>
              <a:cs typeface="Tahoma"/>
            </a:endParaRPr>
          </a:p>
          <a:p>
            <a:pPr marL="290830" marR="103505">
              <a:lnSpc>
                <a:spcPct val="100000"/>
              </a:lnSpc>
            </a:pPr>
            <a:r>
              <a:rPr dirty="0" sz="1000" spc="-5">
                <a:latin typeface="Calibri"/>
                <a:cs typeface="Calibri"/>
              </a:rPr>
              <a:t>Determinar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si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conjunto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vectores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es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linealmente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independiente 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se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reconduce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al </a:t>
            </a:r>
            <a:r>
              <a:rPr dirty="0" sz="1000" spc="-15">
                <a:latin typeface="Calibri"/>
                <a:cs typeface="Calibri"/>
              </a:rPr>
              <a:t>estudio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</a:t>
            </a:r>
            <a:r>
              <a:rPr dirty="0" sz="1000" spc="-10">
                <a:latin typeface="Calibri"/>
                <a:cs typeface="Calibri"/>
              </a:rPr>
              <a:t> sistema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ecuaciones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lineal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 </a:t>
            </a:r>
            <a:r>
              <a:rPr dirty="0" sz="1000" spc="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homogéneo: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45" b="0" i="1">
                <a:latin typeface="Bookman Old Style"/>
                <a:cs typeface="Bookman Old Style"/>
              </a:rPr>
              <a:t>A</a:t>
            </a:r>
            <a:r>
              <a:rPr dirty="0" sz="1000" spc="45" b="1">
                <a:latin typeface="Trebuchet MS"/>
                <a:cs typeface="Trebuchet MS"/>
              </a:rPr>
              <a:t>x </a:t>
            </a:r>
            <a:r>
              <a:rPr dirty="0" sz="1000" spc="45">
                <a:latin typeface="Tahoma"/>
                <a:cs typeface="Tahoma"/>
              </a:rPr>
              <a:t>= </a:t>
            </a:r>
            <a:r>
              <a:rPr dirty="0" sz="1000" spc="5" b="1">
                <a:latin typeface="Trebuchet MS"/>
                <a:cs typeface="Trebuchet MS"/>
              </a:rPr>
              <a:t>0</a:t>
            </a:r>
            <a:r>
              <a:rPr dirty="0" sz="1000" spc="5">
                <a:latin typeface="Calibri"/>
                <a:cs typeface="Calibri"/>
              </a:rPr>
              <a:t>. </a:t>
            </a:r>
            <a:r>
              <a:rPr dirty="0" sz="1000" spc="55">
                <a:latin typeface="Calibri"/>
                <a:cs typeface="Calibri"/>
              </a:rPr>
              <a:t>El </a:t>
            </a:r>
            <a:r>
              <a:rPr dirty="0" sz="1000" spc="-10">
                <a:latin typeface="Calibri"/>
                <a:cs typeface="Calibri"/>
              </a:rPr>
              <a:t>algoritmo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reducción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a </a:t>
            </a:r>
            <a:r>
              <a:rPr dirty="0" sz="1000" spc="-20">
                <a:latin typeface="Calibri"/>
                <a:cs typeface="Calibri"/>
              </a:rPr>
              <a:t>forma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escalonada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por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filas.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21" name="object 21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22" name="object 22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4" name="object 24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3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084338" y="0"/>
            <a:ext cx="1125220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478155" marR="5080" indent="24066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Espacios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Vectoriales </a:t>
            </a:r>
            <a:r>
              <a:rPr dirty="0" sz="500" spc="-10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Formas</a:t>
            </a:r>
            <a:r>
              <a:rPr dirty="0" sz="500" spc="5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cuadráticas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Sistemas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Lineales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590"/>
              </a:lnSpc>
            </a:pPr>
            <a:r>
              <a:rPr dirty="0" sz="500" spc="5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El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problema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de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mínimos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cuadrados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600"/>
              </a:lnSpc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Álgebra</a:t>
            </a:r>
            <a:r>
              <a:rPr dirty="0" sz="500" spc="2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numérica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139620"/>
            <a:ext cx="115125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Dependencia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e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Independencia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1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lineal </a:t>
            </a:r>
            <a:r>
              <a:rPr dirty="0" sz="500" spc="-10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Transformaciones</a:t>
            </a:r>
            <a:r>
              <a:rPr dirty="0" sz="500" spc="75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Lineales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0" y="479736"/>
            <a:ext cx="4608060" cy="312770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860437"/>
            <a:ext cx="59588" cy="59588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153174" y="354836"/>
            <a:ext cx="4108450" cy="1061720"/>
          </a:xfrm>
          <a:prstGeom prst="rect">
            <a:avLst/>
          </a:prstGeom>
        </p:spPr>
        <p:txBody>
          <a:bodyPr wrap="square" lIns="0" tIns="140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10"/>
              </a:spcBef>
            </a:pPr>
            <a:r>
              <a:rPr dirty="0" sz="1400" spc="-5">
                <a:solidFill>
                  <a:srgbClr val="FFFFFF"/>
                </a:solidFill>
                <a:latin typeface="Calibri"/>
                <a:cs typeface="Calibri"/>
              </a:rPr>
              <a:t>Sistemas</a:t>
            </a:r>
            <a:r>
              <a:rPr dirty="0" sz="1400" spc="1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65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14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45">
                <a:solidFill>
                  <a:srgbClr val="FFFFFF"/>
                </a:solidFill>
                <a:latin typeface="Calibri"/>
                <a:cs typeface="Calibri"/>
              </a:rPr>
              <a:t>Generadores</a:t>
            </a:r>
            <a:r>
              <a:rPr dirty="0" sz="14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14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FFFFFF"/>
                </a:solidFill>
                <a:latin typeface="Calibri"/>
                <a:cs typeface="Calibri"/>
              </a:rPr>
              <a:t>Bases.</a:t>
            </a:r>
            <a:r>
              <a:rPr dirty="0" sz="1400" spc="1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Calibri"/>
                <a:cs typeface="Calibri"/>
              </a:rPr>
              <a:t>Bases</a:t>
            </a:r>
            <a:r>
              <a:rPr dirty="0" sz="1400" spc="1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35">
                <a:solidFill>
                  <a:srgbClr val="FFFFFF"/>
                </a:solidFill>
                <a:latin typeface="Calibri"/>
                <a:cs typeface="Calibri"/>
              </a:rPr>
              <a:t>ortogonales</a:t>
            </a:r>
            <a:endParaRPr sz="1400">
              <a:latin typeface="Calibri"/>
              <a:cs typeface="Calibri"/>
            </a:endParaRPr>
          </a:p>
          <a:p>
            <a:pPr marL="459740" marR="5080">
              <a:lnSpc>
                <a:spcPct val="100000"/>
              </a:lnSpc>
              <a:spcBef>
                <a:spcPts val="680"/>
              </a:spcBef>
            </a:pPr>
            <a:r>
              <a:rPr dirty="0" sz="1000" spc="20">
                <a:latin typeface="Calibri"/>
                <a:cs typeface="Calibri"/>
              </a:rPr>
              <a:t>Los </a:t>
            </a:r>
            <a:r>
              <a:rPr dirty="0" sz="1000" spc="-10">
                <a:latin typeface="Calibri"/>
                <a:cs typeface="Calibri"/>
              </a:rPr>
              <a:t>sistemas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generadores</a:t>
            </a:r>
            <a:r>
              <a:rPr dirty="0" sz="1000" spc="-2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espacio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25">
                <a:latin typeface="Calibri"/>
                <a:cs typeface="Calibri"/>
              </a:rPr>
              <a:t>(o </a:t>
            </a:r>
            <a:r>
              <a:rPr dirty="0" sz="1000">
                <a:latin typeface="Calibri"/>
                <a:cs typeface="Calibri"/>
              </a:rPr>
              <a:t>sub-espacio) </a:t>
            </a:r>
            <a:r>
              <a:rPr dirty="0" sz="1000" spc="-10">
                <a:latin typeface="Calibri"/>
                <a:cs typeface="Calibri"/>
              </a:rPr>
              <a:t>vectorial 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permiten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generar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cualquier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elemento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del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espacio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vectorial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a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partir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 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conjunto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finito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vectores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mediante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operación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combinación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lineal.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0" name="object 10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" name="object 12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2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084338" y="0"/>
            <a:ext cx="1125220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478155" marR="5080" indent="24066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Espacios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Vectoriales </a:t>
            </a:r>
            <a:r>
              <a:rPr dirty="0" sz="500" spc="-10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Formas</a:t>
            </a:r>
            <a:r>
              <a:rPr dirty="0" sz="500" spc="5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cuadráticas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Sistemas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Lineales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590"/>
              </a:lnSpc>
            </a:pPr>
            <a:r>
              <a:rPr dirty="0" sz="500" spc="5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El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problema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de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mínimos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cuadrados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600"/>
              </a:lnSpc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Álgebra</a:t>
            </a:r>
            <a:r>
              <a:rPr dirty="0" sz="500" spc="2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numérica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139620"/>
            <a:ext cx="115125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Dependencia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e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Independencia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1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lineal </a:t>
            </a:r>
            <a:r>
              <a:rPr dirty="0" sz="500" spc="-10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Transformaciones</a:t>
            </a:r>
            <a:r>
              <a:rPr dirty="0" sz="500" spc="75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Lineales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0" y="479736"/>
            <a:ext cx="4608060" cy="312770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860437"/>
            <a:ext cx="59588" cy="59588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153174" y="354836"/>
            <a:ext cx="4108450" cy="1061720"/>
          </a:xfrm>
          <a:prstGeom prst="rect">
            <a:avLst/>
          </a:prstGeom>
        </p:spPr>
        <p:txBody>
          <a:bodyPr wrap="square" lIns="0" tIns="140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10"/>
              </a:spcBef>
            </a:pPr>
            <a:r>
              <a:rPr dirty="0" sz="1400" spc="-5">
                <a:solidFill>
                  <a:srgbClr val="FFFFFF"/>
                </a:solidFill>
                <a:latin typeface="Calibri"/>
                <a:cs typeface="Calibri"/>
              </a:rPr>
              <a:t>Sistemas</a:t>
            </a:r>
            <a:r>
              <a:rPr dirty="0" sz="1400" spc="1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65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14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45">
                <a:solidFill>
                  <a:srgbClr val="FFFFFF"/>
                </a:solidFill>
                <a:latin typeface="Calibri"/>
                <a:cs typeface="Calibri"/>
              </a:rPr>
              <a:t>Generadores</a:t>
            </a:r>
            <a:r>
              <a:rPr dirty="0" sz="14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14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FFFFFF"/>
                </a:solidFill>
                <a:latin typeface="Calibri"/>
                <a:cs typeface="Calibri"/>
              </a:rPr>
              <a:t>Bases.</a:t>
            </a:r>
            <a:r>
              <a:rPr dirty="0" sz="1400" spc="1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Calibri"/>
                <a:cs typeface="Calibri"/>
              </a:rPr>
              <a:t>Bases</a:t>
            </a:r>
            <a:r>
              <a:rPr dirty="0" sz="1400" spc="1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35">
                <a:solidFill>
                  <a:srgbClr val="FFFFFF"/>
                </a:solidFill>
                <a:latin typeface="Calibri"/>
                <a:cs typeface="Calibri"/>
              </a:rPr>
              <a:t>ortogonales</a:t>
            </a:r>
            <a:endParaRPr sz="1400">
              <a:latin typeface="Calibri"/>
              <a:cs typeface="Calibri"/>
            </a:endParaRPr>
          </a:p>
          <a:p>
            <a:pPr marL="459740" marR="5080">
              <a:lnSpc>
                <a:spcPct val="100000"/>
              </a:lnSpc>
              <a:spcBef>
                <a:spcPts val="680"/>
              </a:spcBef>
            </a:pPr>
            <a:r>
              <a:rPr dirty="0" sz="1000" spc="20">
                <a:latin typeface="Calibri"/>
                <a:cs typeface="Calibri"/>
              </a:rPr>
              <a:t>Los </a:t>
            </a:r>
            <a:r>
              <a:rPr dirty="0" sz="1000" spc="-10">
                <a:latin typeface="Calibri"/>
                <a:cs typeface="Calibri"/>
              </a:rPr>
              <a:t>sistemas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generadores</a:t>
            </a:r>
            <a:r>
              <a:rPr dirty="0" sz="1000" spc="-2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espacio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25">
                <a:latin typeface="Calibri"/>
                <a:cs typeface="Calibri"/>
              </a:rPr>
              <a:t>(o </a:t>
            </a:r>
            <a:r>
              <a:rPr dirty="0" sz="1000">
                <a:latin typeface="Calibri"/>
                <a:cs typeface="Calibri"/>
              </a:rPr>
              <a:t>sub-espacio) </a:t>
            </a:r>
            <a:r>
              <a:rPr dirty="0" sz="1000" spc="-10">
                <a:latin typeface="Calibri"/>
                <a:cs typeface="Calibri"/>
              </a:rPr>
              <a:t>vectorial 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permiten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generar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cualquier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elemento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del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espacio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vectorial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a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partir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 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conjunto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finito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vectores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mediante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operación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combinación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lineal.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309193" y="1489455"/>
            <a:ext cx="3989704" cy="173990"/>
          </a:xfrm>
          <a:custGeom>
            <a:avLst/>
            <a:gdLst/>
            <a:ahLst/>
            <a:cxnLst/>
            <a:rect l="l" t="t" r="r" b="b"/>
            <a:pathLst>
              <a:path w="3989704" h="173989">
                <a:moveTo>
                  <a:pt x="3938852" y="0"/>
                </a:moveTo>
                <a:lnTo>
                  <a:pt x="50800" y="0"/>
                </a:lnTo>
                <a:lnTo>
                  <a:pt x="31075" y="4008"/>
                </a:lnTo>
                <a:lnTo>
                  <a:pt x="14922" y="14922"/>
                </a:lnTo>
                <a:lnTo>
                  <a:pt x="4008" y="31075"/>
                </a:lnTo>
                <a:lnTo>
                  <a:pt x="0" y="50800"/>
                </a:lnTo>
                <a:lnTo>
                  <a:pt x="0" y="173743"/>
                </a:lnTo>
                <a:lnTo>
                  <a:pt x="3989652" y="173743"/>
                </a:lnTo>
                <a:lnTo>
                  <a:pt x="3989652" y="50800"/>
                </a:lnTo>
                <a:lnTo>
                  <a:pt x="3985644" y="31075"/>
                </a:lnTo>
                <a:lnTo>
                  <a:pt x="3974729" y="14922"/>
                </a:lnTo>
                <a:lnTo>
                  <a:pt x="3958576" y="4008"/>
                </a:lnTo>
                <a:lnTo>
                  <a:pt x="3938852" y="0"/>
                </a:lnTo>
                <a:close/>
              </a:path>
            </a:pathLst>
          </a:custGeom>
          <a:solidFill>
            <a:srgbClr val="26268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359994" y="1504920"/>
            <a:ext cx="723900" cy="15494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100"/>
              </a:lnSpc>
            </a:pPr>
            <a:r>
              <a:rPr dirty="0" sz="1000" spc="75">
                <a:solidFill>
                  <a:srgbClr val="FFFFFF"/>
                </a:solidFill>
                <a:latin typeface="Calibri"/>
                <a:cs typeface="Calibri"/>
              </a:rPr>
              <a:t>F</a:t>
            </a:r>
            <a:r>
              <a:rPr dirty="0" sz="1000" spc="-6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dirty="0" sz="1000" spc="-5">
                <a:solidFill>
                  <a:srgbClr val="FFFFFF"/>
                </a:solidFill>
                <a:latin typeface="Calibri"/>
                <a:cs typeface="Calibri"/>
              </a:rPr>
              <a:t>rmal</a:t>
            </a:r>
            <a:r>
              <a:rPr dirty="0" sz="100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dirty="0" sz="1000" spc="-5">
                <a:solidFill>
                  <a:srgbClr val="FFFFFF"/>
                </a:solidFill>
                <a:latin typeface="Calibri"/>
                <a:cs typeface="Calibri"/>
              </a:rPr>
              <a:t>zación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309193" y="1546369"/>
            <a:ext cx="4040504" cy="1760220"/>
            <a:chOff x="309193" y="1546369"/>
            <a:chExt cx="4040504" cy="1760220"/>
          </a:xfrm>
        </p:grpSpPr>
        <p:pic>
          <p:nvPicPr>
            <p:cNvPr id="12" name="object 12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309194" y="1650555"/>
              <a:ext cx="3989651" cy="50609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359994" y="1546369"/>
              <a:ext cx="3989704" cy="1760220"/>
            </a:xfrm>
            <a:custGeom>
              <a:avLst/>
              <a:gdLst/>
              <a:ahLst/>
              <a:cxnLst/>
              <a:rect l="l" t="t" r="r" b="b"/>
              <a:pathLst>
                <a:path w="3989704" h="1760220">
                  <a:moveTo>
                    <a:pt x="3989652" y="0"/>
                  </a:moveTo>
                  <a:lnTo>
                    <a:pt x="0" y="0"/>
                  </a:lnTo>
                  <a:lnTo>
                    <a:pt x="0" y="1759619"/>
                  </a:lnTo>
                  <a:lnTo>
                    <a:pt x="3989652" y="1759619"/>
                  </a:lnTo>
                  <a:lnTo>
                    <a:pt x="3989652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309193" y="1694807"/>
              <a:ext cx="3989704" cy="1560830"/>
            </a:xfrm>
            <a:custGeom>
              <a:avLst/>
              <a:gdLst/>
              <a:ahLst/>
              <a:cxnLst/>
              <a:rect l="l" t="t" r="r" b="b"/>
              <a:pathLst>
                <a:path w="3989704" h="1560829">
                  <a:moveTo>
                    <a:pt x="3989652" y="0"/>
                  </a:moveTo>
                  <a:lnTo>
                    <a:pt x="0" y="0"/>
                  </a:lnTo>
                  <a:lnTo>
                    <a:pt x="0" y="1509580"/>
                  </a:lnTo>
                  <a:lnTo>
                    <a:pt x="4008" y="1529305"/>
                  </a:lnTo>
                  <a:lnTo>
                    <a:pt x="14922" y="1545458"/>
                  </a:lnTo>
                  <a:lnTo>
                    <a:pt x="31075" y="1556372"/>
                  </a:lnTo>
                  <a:lnTo>
                    <a:pt x="50800" y="1560381"/>
                  </a:lnTo>
                  <a:lnTo>
                    <a:pt x="3938852" y="1560381"/>
                  </a:lnTo>
                  <a:lnTo>
                    <a:pt x="3958576" y="1556372"/>
                  </a:lnTo>
                  <a:lnTo>
                    <a:pt x="3974729" y="1545458"/>
                  </a:lnTo>
                  <a:lnTo>
                    <a:pt x="3985644" y="1529305"/>
                  </a:lnTo>
                  <a:lnTo>
                    <a:pt x="3989652" y="1509580"/>
                  </a:lnTo>
                  <a:lnTo>
                    <a:pt x="3989652" y="0"/>
                  </a:lnTo>
                  <a:close/>
                </a:path>
              </a:pathLst>
            </a:custGeom>
            <a:solidFill>
              <a:srgbClr val="E9E9F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 txBox="1"/>
          <p:nvPr/>
        </p:nvSpPr>
        <p:spPr>
          <a:xfrm>
            <a:off x="321894" y="1675808"/>
            <a:ext cx="357251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000" spc="5" i="1">
                <a:latin typeface="Calibri"/>
                <a:cs typeface="Calibri"/>
              </a:rPr>
              <a:t>Sea</a:t>
            </a:r>
            <a:r>
              <a:rPr dirty="0" sz="1000" spc="105" i="1">
                <a:latin typeface="Calibri"/>
                <a:cs typeface="Calibri"/>
              </a:rPr>
              <a:t> </a:t>
            </a:r>
            <a:r>
              <a:rPr dirty="0" sz="1000" spc="20" b="0" i="1">
                <a:latin typeface="Bookman Old Style"/>
                <a:cs typeface="Bookman Old Style"/>
              </a:rPr>
              <a:t>G</a:t>
            </a:r>
            <a:r>
              <a:rPr dirty="0" sz="1000" spc="30" b="0" i="1">
                <a:latin typeface="Bookman Old Style"/>
                <a:cs typeface="Bookman Old Style"/>
              </a:rPr>
              <a:t> </a:t>
            </a:r>
            <a:r>
              <a:rPr dirty="0" sz="1000" spc="-5" i="1">
                <a:latin typeface="Calibri"/>
                <a:cs typeface="Calibri"/>
              </a:rPr>
              <a:t>u</a:t>
            </a:r>
            <a:r>
              <a:rPr dirty="0" sz="1000" i="1">
                <a:latin typeface="Calibri"/>
                <a:cs typeface="Calibri"/>
              </a:rPr>
              <a:t>n</a:t>
            </a:r>
            <a:r>
              <a:rPr dirty="0" sz="1000" spc="105" i="1">
                <a:latin typeface="Calibri"/>
                <a:cs typeface="Calibri"/>
              </a:rPr>
              <a:t> </a:t>
            </a:r>
            <a:r>
              <a:rPr dirty="0" sz="1000" spc="5" i="1">
                <a:latin typeface="Calibri"/>
                <a:cs typeface="Calibri"/>
              </a:rPr>
              <a:t>conjun</a:t>
            </a:r>
            <a:r>
              <a:rPr dirty="0" sz="1000" i="1">
                <a:latin typeface="Calibri"/>
                <a:cs typeface="Calibri"/>
              </a:rPr>
              <a:t>to</a:t>
            </a:r>
            <a:r>
              <a:rPr dirty="0" sz="1000" spc="105" i="1">
                <a:latin typeface="Calibri"/>
                <a:cs typeface="Calibri"/>
              </a:rPr>
              <a:t> </a:t>
            </a:r>
            <a:r>
              <a:rPr dirty="0" sz="1000" spc="-25" i="1">
                <a:latin typeface="Calibri"/>
                <a:cs typeface="Calibri"/>
              </a:rPr>
              <a:t>d</a:t>
            </a:r>
            <a:r>
              <a:rPr dirty="0" sz="1000" spc="-20" i="1">
                <a:latin typeface="Calibri"/>
                <a:cs typeface="Calibri"/>
              </a:rPr>
              <a:t>e</a:t>
            </a:r>
            <a:r>
              <a:rPr dirty="0" sz="1000" spc="100" i="1">
                <a:latin typeface="Calibri"/>
                <a:cs typeface="Calibri"/>
              </a:rPr>
              <a:t> </a:t>
            </a:r>
            <a:r>
              <a:rPr dirty="0" sz="1000" spc="-10" b="0" i="1">
                <a:latin typeface="Bookman Old Style"/>
                <a:cs typeface="Bookman Old Style"/>
              </a:rPr>
              <a:t>m</a:t>
            </a:r>
            <a:r>
              <a:rPr dirty="0" sz="1000" spc="30" b="0" i="1">
                <a:latin typeface="Bookman Old Style"/>
                <a:cs typeface="Bookman Old Style"/>
              </a:rPr>
              <a:t> </a:t>
            </a:r>
            <a:r>
              <a:rPr dirty="0" sz="1000" i="1">
                <a:latin typeface="Calibri"/>
                <a:cs typeface="Calibri"/>
              </a:rPr>
              <a:t>vect</a:t>
            </a:r>
            <a:r>
              <a:rPr dirty="0" sz="1000" spc="-30" i="1">
                <a:latin typeface="Calibri"/>
                <a:cs typeface="Calibri"/>
              </a:rPr>
              <a:t>o</a:t>
            </a:r>
            <a:r>
              <a:rPr dirty="0" sz="1000" spc="-25" i="1">
                <a:latin typeface="Calibri"/>
                <a:cs typeface="Calibri"/>
              </a:rPr>
              <a:t>re</a:t>
            </a:r>
            <a:r>
              <a:rPr dirty="0" sz="1000" spc="-15" i="1">
                <a:latin typeface="Calibri"/>
                <a:cs typeface="Calibri"/>
              </a:rPr>
              <a:t>s</a:t>
            </a:r>
            <a:r>
              <a:rPr dirty="0" sz="1000" spc="105" i="1">
                <a:latin typeface="Calibri"/>
                <a:cs typeface="Calibri"/>
              </a:rPr>
              <a:t> </a:t>
            </a:r>
            <a:r>
              <a:rPr dirty="0" sz="1000" spc="20" b="0" i="1">
                <a:latin typeface="Bookman Old Style"/>
                <a:cs typeface="Bookman Old Style"/>
              </a:rPr>
              <a:t>G</a:t>
            </a:r>
            <a:r>
              <a:rPr dirty="0" sz="1000" spc="-25" b="0" i="1">
                <a:latin typeface="Bookman Old Style"/>
                <a:cs typeface="Bookman Old Style"/>
              </a:rPr>
              <a:t> </a:t>
            </a:r>
            <a:r>
              <a:rPr dirty="0" sz="1000" spc="45">
                <a:latin typeface="Tahoma"/>
                <a:cs typeface="Tahoma"/>
              </a:rPr>
              <a:t>=</a:t>
            </a:r>
            <a:r>
              <a:rPr dirty="0" sz="1000" spc="-35">
                <a:latin typeface="Tahoma"/>
                <a:cs typeface="Tahoma"/>
              </a:rPr>
              <a:t> </a:t>
            </a:r>
            <a:r>
              <a:rPr dirty="0" sz="1000" spc="-140" i="1">
                <a:latin typeface="DejaVu Serif"/>
                <a:cs typeface="DejaVu Serif"/>
              </a:rPr>
              <a:t>{</a:t>
            </a:r>
            <a:r>
              <a:rPr dirty="0" sz="1000" spc="75" b="1">
                <a:latin typeface="Trebuchet MS"/>
                <a:cs typeface="Trebuchet MS"/>
              </a:rPr>
              <a:t>v</a:t>
            </a:r>
            <a:r>
              <a:rPr dirty="0" baseline="-11904" sz="1050" spc="127" b="1">
                <a:latin typeface="Cambria"/>
                <a:cs typeface="Cambria"/>
              </a:rPr>
              <a:t>1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-25" b="0" i="1">
                <a:latin typeface="Bookman Old Style"/>
                <a:cs typeface="Bookman Old Style"/>
              </a:rPr>
              <a:t>...,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75" b="1">
                <a:latin typeface="Trebuchet MS"/>
                <a:cs typeface="Trebuchet MS"/>
              </a:rPr>
              <a:t>v</a:t>
            </a:r>
            <a:r>
              <a:rPr dirty="0" baseline="-11904" sz="1050" spc="262" b="1">
                <a:latin typeface="Cambria"/>
                <a:cs typeface="Cambria"/>
              </a:rPr>
              <a:t>m</a:t>
            </a:r>
            <a:r>
              <a:rPr dirty="0" sz="1000" spc="-140" i="1">
                <a:latin typeface="DejaVu Serif"/>
                <a:cs typeface="DejaVu Serif"/>
              </a:rPr>
              <a:t>}</a:t>
            </a:r>
            <a:r>
              <a:rPr dirty="0" sz="1000" spc="10" i="1">
                <a:latin typeface="DejaVu Serif"/>
                <a:cs typeface="DejaVu Serif"/>
              </a:rPr>
              <a:t> </a:t>
            </a:r>
            <a:r>
              <a:rPr dirty="0" sz="1000" spc="-25" i="1">
                <a:latin typeface="Calibri"/>
                <a:cs typeface="Calibri"/>
              </a:rPr>
              <a:t>d</a:t>
            </a:r>
            <a:r>
              <a:rPr dirty="0" sz="1000" spc="-20" i="1">
                <a:latin typeface="Calibri"/>
                <a:cs typeface="Calibri"/>
              </a:rPr>
              <a:t>e</a:t>
            </a:r>
            <a:r>
              <a:rPr dirty="0" sz="1000" spc="105" i="1">
                <a:latin typeface="Calibri"/>
                <a:cs typeface="Calibri"/>
              </a:rPr>
              <a:t> </a:t>
            </a:r>
            <a:r>
              <a:rPr dirty="0" sz="1000" spc="-5">
                <a:latin typeface="Century"/>
                <a:cs typeface="Century"/>
              </a:rPr>
              <a:t>R</a:t>
            </a:r>
            <a:r>
              <a:rPr dirty="0" baseline="27777" sz="1050" spc="157" i="1">
                <a:latin typeface="Trebuchet MS"/>
                <a:cs typeface="Trebuchet MS"/>
              </a:rPr>
              <a:t>n</a:t>
            </a:r>
            <a:r>
              <a:rPr dirty="0" baseline="27777" sz="1050" i="1">
                <a:latin typeface="Trebuchet MS"/>
                <a:cs typeface="Trebuchet MS"/>
              </a:rPr>
              <a:t> </a:t>
            </a:r>
            <a:r>
              <a:rPr dirty="0" baseline="27777" sz="1050" spc="-60" i="1">
                <a:latin typeface="Trebuchet MS"/>
                <a:cs typeface="Trebuchet MS"/>
              </a:rPr>
              <a:t> </a:t>
            </a:r>
            <a:r>
              <a:rPr dirty="0" sz="1000" spc="-10" i="1">
                <a:latin typeface="Calibri"/>
                <a:cs typeface="Calibri"/>
              </a:rPr>
              <a:t>siendo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200160" y="2895323"/>
            <a:ext cx="8826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105" i="1">
                <a:latin typeface="Trebuchet MS"/>
                <a:cs typeface="Trebuchet MS"/>
              </a:rPr>
              <a:t>n</a:t>
            </a:r>
            <a:endParaRPr sz="700">
              <a:latin typeface="Trebuchet MS"/>
              <a:cs typeface="Trebuchet MS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21894" y="1827636"/>
            <a:ext cx="3520440" cy="109347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000" spc="-10" b="0" i="1">
                <a:latin typeface="Bookman Old Style"/>
                <a:cs typeface="Bookman Old Style"/>
              </a:rPr>
              <a:t>m</a:t>
            </a:r>
            <a:r>
              <a:rPr dirty="0" sz="1000" spc="-25" b="0" i="1">
                <a:latin typeface="Bookman Old Style"/>
                <a:cs typeface="Bookman Old Style"/>
              </a:rPr>
              <a:t> </a:t>
            </a:r>
            <a:r>
              <a:rPr dirty="0" sz="1000" spc="-65" i="1">
                <a:latin typeface="DejaVu Serif"/>
                <a:cs typeface="DejaVu Serif"/>
              </a:rPr>
              <a:t>≤</a:t>
            </a:r>
            <a:r>
              <a:rPr dirty="0" sz="1000" spc="-45" i="1">
                <a:latin typeface="DejaVu Serif"/>
                <a:cs typeface="DejaVu Serif"/>
              </a:rPr>
              <a:t> </a:t>
            </a:r>
            <a:r>
              <a:rPr dirty="0" sz="1000" spc="-25" b="0" i="1">
                <a:latin typeface="Bookman Old Style"/>
                <a:cs typeface="Bookman Old Style"/>
              </a:rPr>
              <a:t>n</a:t>
            </a:r>
            <a:r>
              <a:rPr dirty="0" sz="1000" spc="20" i="1">
                <a:latin typeface="Calibri"/>
                <a:cs typeface="Calibri"/>
              </a:rPr>
              <a:t>.</a:t>
            </a:r>
            <a:r>
              <a:rPr dirty="0" sz="1000" spc="105" i="1">
                <a:latin typeface="Calibri"/>
                <a:cs typeface="Calibri"/>
              </a:rPr>
              <a:t> </a:t>
            </a:r>
            <a:r>
              <a:rPr dirty="0" sz="1000" spc="55" i="1">
                <a:latin typeface="Calibri"/>
                <a:cs typeface="Calibri"/>
              </a:rPr>
              <a:t>El</a:t>
            </a:r>
            <a:r>
              <a:rPr dirty="0" sz="1000" spc="105" i="1">
                <a:latin typeface="Calibri"/>
                <a:cs typeface="Calibri"/>
              </a:rPr>
              <a:t> </a:t>
            </a:r>
            <a:r>
              <a:rPr dirty="0" sz="1000" spc="-5" i="1">
                <a:latin typeface="Calibri"/>
                <a:cs typeface="Calibri"/>
              </a:rPr>
              <a:t>sub-espacio</a:t>
            </a:r>
            <a:r>
              <a:rPr dirty="0" sz="1000" spc="100" i="1">
                <a:latin typeface="Calibri"/>
                <a:cs typeface="Calibri"/>
              </a:rPr>
              <a:t> </a:t>
            </a:r>
            <a:r>
              <a:rPr dirty="0" sz="1000" spc="-100" b="0" i="1">
                <a:latin typeface="Bookman Old Style"/>
                <a:cs typeface="Bookman Old Style"/>
              </a:rPr>
              <a:t>V</a:t>
            </a:r>
            <a:r>
              <a:rPr dirty="0" sz="1000" b="0" i="1">
                <a:latin typeface="Bookman Old Style"/>
                <a:cs typeface="Bookman Old Style"/>
              </a:rPr>
              <a:t> </a:t>
            </a:r>
            <a:r>
              <a:rPr dirty="0" sz="1000" spc="-105" b="0" i="1">
                <a:latin typeface="Bookman Old Style"/>
                <a:cs typeface="Bookman Old Style"/>
              </a:rPr>
              <a:t> </a:t>
            </a:r>
            <a:r>
              <a:rPr dirty="0" sz="1000" spc="-65" i="1">
                <a:latin typeface="DejaVu Serif"/>
                <a:cs typeface="DejaVu Serif"/>
              </a:rPr>
              <a:t>⊂</a:t>
            </a:r>
            <a:r>
              <a:rPr dirty="0" sz="1000" spc="-45" i="1">
                <a:latin typeface="DejaVu Serif"/>
                <a:cs typeface="DejaVu Serif"/>
              </a:rPr>
              <a:t> </a:t>
            </a:r>
            <a:r>
              <a:rPr dirty="0" sz="1000" spc="-5">
                <a:latin typeface="Century"/>
                <a:cs typeface="Century"/>
              </a:rPr>
              <a:t>R</a:t>
            </a:r>
            <a:r>
              <a:rPr dirty="0" baseline="27777" sz="1050" spc="157" i="1">
                <a:latin typeface="Trebuchet MS"/>
                <a:cs typeface="Trebuchet MS"/>
              </a:rPr>
              <a:t>n</a:t>
            </a:r>
            <a:r>
              <a:rPr dirty="0" baseline="27777" sz="1050" i="1">
                <a:latin typeface="Trebuchet MS"/>
                <a:cs typeface="Trebuchet MS"/>
              </a:rPr>
              <a:t> </a:t>
            </a:r>
            <a:r>
              <a:rPr dirty="0" baseline="27777" sz="1050" spc="-60" i="1">
                <a:latin typeface="Trebuchet MS"/>
                <a:cs typeface="Trebuchet MS"/>
              </a:rPr>
              <a:t> </a:t>
            </a:r>
            <a:r>
              <a:rPr dirty="0" sz="1000" spc="-25" i="1">
                <a:latin typeface="Calibri"/>
                <a:cs typeface="Calibri"/>
              </a:rPr>
              <a:t>generad</a:t>
            </a:r>
            <a:r>
              <a:rPr dirty="0" sz="1000" spc="-20" i="1">
                <a:latin typeface="Calibri"/>
                <a:cs typeface="Calibri"/>
              </a:rPr>
              <a:t>o</a:t>
            </a:r>
            <a:r>
              <a:rPr dirty="0" sz="1000" spc="105" i="1">
                <a:latin typeface="Calibri"/>
                <a:cs typeface="Calibri"/>
              </a:rPr>
              <a:t> </a:t>
            </a:r>
            <a:r>
              <a:rPr dirty="0" sz="1000" spc="-25" i="1">
                <a:latin typeface="Calibri"/>
                <a:cs typeface="Calibri"/>
              </a:rPr>
              <a:t>se</a:t>
            </a:r>
            <a:r>
              <a:rPr dirty="0" sz="1000" spc="105" i="1">
                <a:latin typeface="Calibri"/>
                <a:cs typeface="Calibri"/>
              </a:rPr>
              <a:t> </a:t>
            </a:r>
            <a:r>
              <a:rPr dirty="0" sz="1000" spc="-15" i="1">
                <a:latin typeface="Calibri"/>
                <a:cs typeface="Calibri"/>
              </a:rPr>
              <a:t>denot</a:t>
            </a:r>
            <a:r>
              <a:rPr dirty="0" sz="1000" spc="-15" i="1">
                <a:latin typeface="Calibri"/>
                <a:cs typeface="Calibri"/>
              </a:rPr>
              <a:t>a</a:t>
            </a:r>
            <a:r>
              <a:rPr dirty="0" sz="1000" spc="105" i="1">
                <a:latin typeface="Calibri"/>
                <a:cs typeface="Calibri"/>
              </a:rPr>
              <a:t> </a:t>
            </a:r>
            <a:r>
              <a:rPr dirty="0" sz="1000" spc="25" i="1">
                <a:latin typeface="Calibri"/>
                <a:cs typeface="Calibri"/>
              </a:rPr>
              <a:t>p</a:t>
            </a:r>
            <a:r>
              <a:rPr dirty="0" sz="1000" spc="-50" i="1">
                <a:latin typeface="Calibri"/>
                <a:cs typeface="Calibri"/>
              </a:rPr>
              <a:t>o</a:t>
            </a:r>
            <a:r>
              <a:rPr dirty="0" sz="1000" spc="-5" i="1">
                <a:latin typeface="Calibri"/>
                <a:cs typeface="Calibri"/>
              </a:rPr>
              <a:t>r</a:t>
            </a:r>
            <a:endParaRPr sz="1000">
              <a:latin typeface="Calibri"/>
              <a:cs typeface="Calibri"/>
            </a:endParaRPr>
          </a:p>
          <a:p>
            <a:pPr algn="ctr" marL="437515">
              <a:lnSpc>
                <a:spcPct val="100000"/>
              </a:lnSpc>
              <a:spcBef>
                <a:spcPts val="990"/>
              </a:spcBef>
            </a:pPr>
            <a:r>
              <a:rPr dirty="0" sz="1000" spc="-100" b="0" i="1">
                <a:latin typeface="Bookman Old Style"/>
                <a:cs typeface="Bookman Old Style"/>
              </a:rPr>
              <a:t>V</a:t>
            </a:r>
            <a:r>
              <a:rPr dirty="0" sz="1000" spc="-100" b="0" i="1">
                <a:latin typeface="Bookman Old Style"/>
                <a:cs typeface="Bookman Old Style"/>
              </a:rPr>
              <a:t> </a:t>
            </a:r>
            <a:r>
              <a:rPr dirty="0" sz="1000" spc="-105" b="0" i="1">
                <a:latin typeface="Bookman Old Style"/>
                <a:cs typeface="Bookman Old Style"/>
              </a:rPr>
              <a:t> </a:t>
            </a:r>
            <a:r>
              <a:rPr dirty="0" sz="1000" spc="45">
                <a:latin typeface="Tahoma"/>
                <a:cs typeface="Tahoma"/>
              </a:rPr>
              <a:t>=</a:t>
            </a:r>
            <a:r>
              <a:rPr dirty="0" sz="1000" spc="-35">
                <a:latin typeface="Tahoma"/>
                <a:cs typeface="Tahoma"/>
              </a:rPr>
              <a:t> </a:t>
            </a:r>
            <a:r>
              <a:rPr dirty="0" sz="1000" spc="95" b="0" i="1">
                <a:latin typeface="Bookman Old Style"/>
                <a:cs typeface="Bookman Old Style"/>
              </a:rPr>
              <a:t>L</a:t>
            </a:r>
            <a:r>
              <a:rPr dirty="0" sz="1000" spc="-110">
                <a:latin typeface="Tahoma"/>
                <a:cs typeface="Tahoma"/>
              </a:rPr>
              <a:t>[</a:t>
            </a:r>
            <a:r>
              <a:rPr dirty="0" sz="1000" spc="75" b="1">
                <a:latin typeface="Trebuchet MS"/>
                <a:cs typeface="Trebuchet MS"/>
              </a:rPr>
              <a:t>v</a:t>
            </a:r>
            <a:r>
              <a:rPr dirty="0" baseline="-11904" sz="1050" spc="127" b="1">
                <a:latin typeface="Cambria"/>
                <a:cs typeface="Cambria"/>
              </a:rPr>
              <a:t>1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-25" b="0" i="1">
                <a:latin typeface="Bookman Old Style"/>
                <a:cs typeface="Bookman Old Style"/>
              </a:rPr>
              <a:t>...,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75" b="1">
                <a:latin typeface="Trebuchet MS"/>
                <a:cs typeface="Trebuchet MS"/>
              </a:rPr>
              <a:t>v</a:t>
            </a:r>
            <a:r>
              <a:rPr dirty="0" baseline="-11904" sz="1050" spc="262" b="1">
                <a:latin typeface="Cambria"/>
                <a:cs typeface="Cambria"/>
              </a:rPr>
              <a:t>m</a:t>
            </a:r>
            <a:r>
              <a:rPr dirty="0" sz="1000" spc="-110">
                <a:latin typeface="Tahoma"/>
                <a:cs typeface="Tahoma"/>
              </a:rPr>
              <a:t>]</a:t>
            </a:r>
            <a:r>
              <a:rPr dirty="0" sz="1000" spc="-40">
                <a:latin typeface="Tahoma"/>
                <a:cs typeface="Tahoma"/>
              </a:rPr>
              <a:t> </a:t>
            </a:r>
            <a:r>
              <a:rPr dirty="0" sz="1000" spc="-65" i="1">
                <a:latin typeface="DejaVu Serif"/>
                <a:cs typeface="DejaVu Serif"/>
              </a:rPr>
              <a:t>⊂</a:t>
            </a:r>
            <a:r>
              <a:rPr dirty="0" sz="1000" spc="-45" i="1">
                <a:latin typeface="DejaVu Serif"/>
                <a:cs typeface="DejaVu Serif"/>
              </a:rPr>
              <a:t> </a:t>
            </a:r>
            <a:r>
              <a:rPr dirty="0" sz="1000" spc="-5">
                <a:latin typeface="Century"/>
                <a:cs typeface="Century"/>
              </a:rPr>
              <a:t>R</a:t>
            </a:r>
            <a:r>
              <a:rPr dirty="0" baseline="31746" sz="1050" spc="157" i="1">
                <a:latin typeface="Trebuchet MS"/>
                <a:cs typeface="Trebuchet MS"/>
              </a:rPr>
              <a:t>n</a:t>
            </a:r>
            <a:endParaRPr baseline="31746" sz="1050">
              <a:latin typeface="Trebuchet MS"/>
              <a:cs typeface="Trebuchet MS"/>
            </a:endParaRPr>
          </a:p>
          <a:p>
            <a:pPr marL="38100" marR="30480">
              <a:lnSpc>
                <a:spcPct val="100000"/>
              </a:lnSpc>
              <a:spcBef>
                <a:spcPts val="995"/>
              </a:spcBef>
            </a:pPr>
            <a:r>
              <a:rPr dirty="0" sz="1000" spc="10" i="1">
                <a:latin typeface="Calibri"/>
                <a:cs typeface="Calibri"/>
              </a:rPr>
              <a:t>y</a:t>
            </a:r>
            <a:r>
              <a:rPr dirty="0" sz="1000" spc="105" i="1">
                <a:latin typeface="Calibri"/>
                <a:cs typeface="Calibri"/>
              </a:rPr>
              <a:t> </a:t>
            </a:r>
            <a:r>
              <a:rPr dirty="0" sz="1000" spc="-10" i="1">
                <a:latin typeface="Calibri"/>
                <a:cs typeface="Calibri"/>
              </a:rPr>
              <a:t>los</a:t>
            </a:r>
            <a:r>
              <a:rPr dirty="0" sz="1000" spc="110" i="1">
                <a:latin typeface="Calibri"/>
                <a:cs typeface="Calibri"/>
              </a:rPr>
              <a:t> </a:t>
            </a:r>
            <a:r>
              <a:rPr dirty="0" sz="1000" spc="-5" i="1">
                <a:latin typeface="Calibri"/>
                <a:cs typeface="Calibri"/>
              </a:rPr>
              <a:t>infinitos</a:t>
            </a:r>
            <a:r>
              <a:rPr dirty="0" sz="1000" spc="105" i="1">
                <a:latin typeface="Calibri"/>
                <a:cs typeface="Calibri"/>
              </a:rPr>
              <a:t> </a:t>
            </a:r>
            <a:r>
              <a:rPr dirty="0" sz="1000" spc="-10" i="1">
                <a:latin typeface="Calibri"/>
                <a:cs typeface="Calibri"/>
              </a:rPr>
              <a:t>vectores</a:t>
            </a:r>
            <a:r>
              <a:rPr dirty="0" sz="1000" spc="110" i="1">
                <a:latin typeface="Calibri"/>
                <a:cs typeface="Calibri"/>
              </a:rPr>
              <a:t> </a:t>
            </a:r>
            <a:r>
              <a:rPr dirty="0" sz="1000" spc="-20" i="1">
                <a:latin typeface="Calibri"/>
                <a:cs typeface="Calibri"/>
              </a:rPr>
              <a:t>de</a:t>
            </a:r>
            <a:r>
              <a:rPr dirty="0" sz="1000" spc="110" i="1">
                <a:latin typeface="Calibri"/>
                <a:cs typeface="Calibri"/>
              </a:rPr>
              <a:t> </a:t>
            </a:r>
            <a:r>
              <a:rPr dirty="0" sz="1000" spc="-100" b="0" i="1">
                <a:latin typeface="Bookman Old Style"/>
                <a:cs typeface="Bookman Old Style"/>
              </a:rPr>
              <a:t>V</a:t>
            </a:r>
            <a:r>
              <a:rPr dirty="0" sz="1000" spc="60" b="0" i="1">
                <a:latin typeface="Bookman Old Style"/>
                <a:cs typeface="Bookman Old Style"/>
              </a:rPr>
              <a:t> </a:t>
            </a:r>
            <a:r>
              <a:rPr dirty="0" sz="1000" spc="-25" i="1">
                <a:latin typeface="Calibri"/>
                <a:cs typeface="Calibri"/>
              </a:rPr>
              <a:t>se</a:t>
            </a:r>
            <a:r>
              <a:rPr dirty="0" sz="1000" spc="105" i="1">
                <a:latin typeface="Calibri"/>
                <a:cs typeface="Calibri"/>
              </a:rPr>
              <a:t> </a:t>
            </a:r>
            <a:r>
              <a:rPr dirty="0" sz="1000" spc="-25" i="1">
                <a:latin typeface="Calibri"/>
                <a:cs typeface="Calibri"/>
              </a:rPr>
              <a:t>generan</a:t>
            </a:r>
            <a:r>
              <a:rPr dirty="0" sz="1000" spc="110" i="1">
                <a:latin typeface="Calibri"/>
                <a:cs typeface="Calibri"/>
              </a:rPr>
              <a:t> </a:t>
            </a:r>
            <a:r>
              <a:rPr dirty="0" sz="1000" spc="-10" i="1">
                <a:latin typeface="Calibri"/>
                <a:cs typeface="Calibri"/>
              </a:rPr>
              <a:t>mediante</a:t>
            </a:r>
            <a:r>
              <a:rPr dirty="0" sz="1000" spc="110" i="1">
                <a:latin typeface="Calibri"/>
                <a:cs typeface="Calibri"/>
              </a:rPr>
              <a:t> </a:t>
            </a:r>
            <a:r>
              <a:rPr dirty="0" sz="1000" spc="-20" i="1">
                <a:latin typeface="Calibri"/>
                <a:cs typeface="Calibri"/>
              </a:rPr>
              <a:t>la</a:t>
            </a:r>
            <a:r>
              <a:rPr dirty="0" sz="1000" spc="105" i="1">
                <a:latin typeface="Calibri"/>
                <a:cs typeface="Calibri"/>
              </a:rPr>
              <a:t> </a:t>
            </a:r>
            <a:r>
              <a:rPr dirty="0" sz="1000" spc="-10" i="1">
                <a:latin typeface="Calibri"/>
                <a:cs typeface="Calibri"/>
              </a:rPr>
              <a:t>operación</a:t>
            </a:r>
            <a:r>
              <a:rPr dirty="0" sz="1000" spc="110" i="1">
                <a:latin typeface="Calibri"/>
                <a:cs typeface="Calibri"/>
              </a:rPr>
              <a:t> </a:t>
            </a:r>
            <a:r>
              <a:rPr dirty="0" sz="1000" spc="-25" i="1">
                <a:latin typeface="Calibri"/>
                <a:cs typeface="Calibri"/>
              </a:rPr>
              <a:t>de </a:t>
            </a:r>
            <a:r>
              <a:rPr dirty="0" sz="1000" spc="-21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combinación</a:t>
            </a:r>
            <a:r>
              <a:rPr dirty="0" sz="1000" spc="100" i="1">
                <a:latin typeface="Calibri"/>
                <a:cs typeface="Calibri"/>
              </a:rPr>
              <a:t> </a:t>
            </a:r>
            <a:r>
              <a:rPr dirty="0" sz="1000" spc="-10" i="1">
                <a:latin typeface="Calibri"/>
                <a:cs typeface="Calibri"/>
              </a:rPr>
              <a:t>lineal:</a:t>
            </a:r>
            <a:endParaRPr sz="1000">
              <a:latin typeface="Calibri"/>
              <a:cs typeface="Calibri"/>
            </a:endParaRPr>
          </a:p>
          <a:p>
            <a:pPr algn="r" marR="1035050">
              <a:lnSpc>
                <a:spcPct val="100000"/>
              </a:lnSpc>
              <a:spcBef>
                <a:spcPts val="790"/>
              </a:spcBef>
            </a:pPr>
            <a:r>
              <a:rPr dirty="0" sz="700" spc="125" i="1">
                <a:latin typeface="Trebuchet MS"/>
                <a:cs typeface="Trebuchet MS"/>
              </a:rPr>
              <a:t>m</a:t>
            </a:r>
            <a:endParaRPr sz="700">
              <a:latin typeface="Trebuchet MS"/>
              <a:cs typeface="Trebuchet MS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650274" y="2789407"/>
            <a:ext cx="208279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880">
                <a:latin typeface="Arial"/>
                <a:cs typeface="Arial"/>
              </a:rPr>
              <a:t>L</a:t>
            </a:r>
            <a:endParaRPr sz="10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2659710" y="3096846"/>
            <a:ext cx="18986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65" i="1">
                <a:latin typeface="Trebuchet MS"/>
                <a:cs typeface="Trebuchet MS"/>
              </a:rPr>
              <a:t>i</a:t>
            </a:r>
            <a:r>
              <a:rPr dirty="0" sz="700" spc="55">
                <a:latin typeface="Tahoma"/>
                <a:cs typeface="Tahoma"/>
              </a:rPr>
              <a:t>=1</a:t>
            </a:r>
            <a:endParaRPr sz="700">
              <a:latin typeface="Tahoma"/>
              <a:cs typeface="Tahoma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120190" y="2966544"/>
            <a:ext cx="2192020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70840" algn="l"/>
                <a:tab pos="1826895" algn="l"/>
                <a:tab pos="2143125" algn="l"/>
              </a:tabLst>
            </a:pPr>
            <a:r>
              <a:rPr dirty="0" sz="700" spc="35" b="1">
                <a:latin typeface="Cambria"/>
                <a:cs typeface="Cambria"/>
              </a:rPr>
              <a:t>1</a:t>
            </a:r>
            <a:r>
              <a:rPr dirty="0" sz="700" spc="35" b="1">
                <a:latin typeface="Cambria"/>
                <a:cs typeface="Cambria"/>
              </a:rPr>
              <a:t>	</a:t>
            </a:r>
            <a:r>
              <a:rPr dirty="0" sz="700" spc="125" b="1">
                <a:latin typeface="Cambria"/>
                <a:cs typeface="Cambria"/>
              </a:rPr>
              <a:t>m</a:t>
            </a:r>
            <a:r>
              <a:rPr dirty="0" sz="700" spc="125" b="1">
                <a:latin typeface="Cambria"/>
                <a:cs typeface="Cambria"/>
              </a:rPr>
              <a:t>	</a:t>
            </a:r>
            <a:r>
              <a:rPr dirty="0" sz="700" spc="65" i="1">
                <a:latin typeface="Trebuchet MS"/>
                <a:cs typeface="Trebuchet MS"/>
              </a:rPr>
              <a:t>i</a:t>
            </a:r>
            <a:r>
              <a:rPr dirty="0" sz="700" spc="65" i="1">
                <a:latin typeface="Trebuchet MS"/>
                <a:cs typeface="Trebuchet MS"/>
              </a:rPr>
              <a:t>  </a:t>
            </a:r>
            <a:r>
              <a:rPr dirty="0" sz="700" spc="20" i="1">
                <a:latin typeface="Trebuchet MS"/>
                <a:cs typeface="Trebuchet MS"/>
              </a:rPr>
              <a:t> </a:t>
            </a:r>
            <a:r>
              <a:rPr dirty="0" sz="700" spc="30" b="1">
                <a:latin typeface="Cambria"/>
                <a:cs typeface="Cambria"/>
              </a:rPr>
              <a:t>i</a:t>
            </a:r>
            <a:r>
              <a:rPr dirty="0" sz="700" b="1">
                <a:latin typeface="Cambria"/>
                <a:cs typeface="Cambria"/>
              </a:rPr>
              <a:t>	</a:t>
            </a:r>
            <a:r>
              <a:rPr dirty="0" sz="700" spc="65" i="1">
                <a:latin typeface="Trebuchet MS"/>
                <a:cs typeface="Trebuchet MS"/>
              </a:rPr>
              <a:t>i</a:t>
            </a:r>
            <a:endParaRPr sz="700">
              <a:latin typeface="Trebuchet MS"/>
              <a:cs typeface="Trebuchet MS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651509" y="2909613"/>
            <a:ext cx="323659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214880" algn="l"/>
              </a:tabLst>
            </a:pPr>
            <a:r>
              <a:rPr dirty="0" sz="1000" spc="-100" b="0" i="1">
                <a:latin typeface="Bookman Old Style"/>
                <a:cs typeface="Bookman Old Style"/>
              </a:rPr>
              <a:t>V</a:t>
            </a:r>
            <a:r>
              <a:rPr dirty="0" sz="1000" spc="-100" b="0" i="1">
                <a:latin typeface="Bookman Old Style"/>
                <a:cs typeface="Bookman Old Style"/>
              </a:rPr>
              <a:t> </a:t>
            </a:r>
            <a:r>
              <a:rPr dirty="0" sz="1000" spc="-105" b="0" i="1">
                <a:latin typeface="Bookman Old Style"/>
                <a:cs typeface="Bookman Old Style"/>
              </a:rPr>
              <a:t> </a:t>
            </a:r>
            <a:r>
              <a:rPr dirty="0" sz="1000" spc="45">
                <a:latin typeface="Tahoma"/>
                <a:cs typeface="Tahoma"/>
              </a:rPr>
              <a:t>=</a:t>
            </a:r>
            <a:r>
              <a:rPr dirty="0" sz="1000" spc="-35">
                <a:latin typeface="Tahoma"/>
                <a:cs typeface="Tahoma"/>
              </a:rPr>
              <a:t> </a:t>
            </a:r>
            <a:r>
              <a:rPr dirty="0" sz="1000" spc="95" b="0" i="1">
                <a:latin typeface="Bookman Old Style"/>
                <a:cs typeface="Bookman Old Style"/>
              </a:rPr>
              <a:t>L</a:t>
            </a:r>
            <a:r>
              <a:rPr dirty="0" sz="1000" spc="-110">
                <a:latin typeface="Tahoma"/>
                <a:cs typeface="Tahoma"/>
              </a:rPr>
              <a:t>[</a:t>
            </a:r>
            <a:r>
              <a:rPr dirty="0" sz="1000" spc="75" b="1">
                <a:latin typeface="Trebuchet MS"/>
                <a:cs typeface="Trebuchet MS"/>
              </a:rPr>
              <a:t>v</a:t>
            </a:r>
            <a:r>
              <a:rPr dirty="0" sz="1000" b="1">
                <a:latin typeface="Trebuchet MS"/>
                <a:cs typeface="Trebuchet MS"/>
              </a:rPr>
              <a:t> </a:t>
            </a:r>
            <a:r>
              <a:rPr dirty="0" sz="1000" spc="-105" b="1">
                <a:latin typeface="Trebuchet MS"/>
                <a:cs typeface="Trebuchet MS"/>
              </a:rPr>
              <a:t> 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-25" b="0" i="1">
                <a:latin typeface="Bookman Old Style"/>
                <a:cs typeface="Bookman Old Style"/>
              </a:rPr>
              <a:t>...,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75" b="1">
                <a:latin typeface="Trebuchet MS"/>
                <a:cs typeface="Trebuchet MS"/>
              </a:rPr>
              <a:t>v</a:t>
            </a:r>
            <a:r>
              <a:rPr dirty="0" sz="1000" b="1">
                <a:latin typeface="Trebuchet MS"/>
                <a:cs typeface="Trebuchet MS"/>
              </a:rPr>
              <a:t>  </a:t>
            </a:r>
            <a:r>
              <a:rPr dirty="0" sz="1000" spc="-105" b="1">
                <a:latin typeface="Trebuchet MS"/>
                <a:cs typeface="Trebuchet MS"/>
              </a:rPr>
              <a:t> </a:t>
            </a:r>
            <a:r>
              <a:rPr dirty="0" sz="1000" spc="-110">
                <a:latin typeface="Tahoma"/>
                <a:cs typeface="Tahoma"/>
              </a:rPr>
              <a:t>]</a:t>
            </a:r>
            <a:r>
              <a:rPr dirty="0" sz="1000" spc="-35">
                <a:latin typeface="Tahoma"/>
                <a:cs typeface="Tahoma"/>
              </a:rPr>
              <a:t> </a:t>
            </a:r>
            <a:r>
              <a:rPr dirty="0" sz="1000" spc="45">
                <a:latin typeface="Tahoma"/>
                <a:cs typeface="Tahoma"/>
              </a:rPr>
              <a:t>=</a:t>
            </a:r>
            <a:r>
              <a:rPr dirty="0" sz="1000" spc="-40">
                <a:latin typeface="Tahoma"/>
                <a:cs typeface="Tahoma"/>
              </a:rPr>
              <a:t> </a:t>
            </a:r>
            <a:r>
              <a:rPr dirty="0" sz="1000" spc="-140" i="1">
                <a:latin typeface="DejaVu Serif"/>
                <a:cs typeface="DejaVu Serif"/>
              </a:rPr>
              <a:t>{</a:t>
            </a:r>
            <a:r>
              <a:rPr dirty="0" sz="1000" spc="40" b="1">
                <a:latin typeface="Trebuchet MS"/>
                <a:cs typeface="Trebuchet MS"/>
              </a:rPr>
              <a:t>w</a:t>
            </a:r>
            <a:r>
              <a:rPr dirty="0" sz="1000" spc="-10" b="1">
                <a:latin typeface="Trebuchet MS"/>
                <a:cs typeface="Trebuchet MS"/>
              </a:rPr>
              <a:t> </a:t>
            </a:r>
            <a:r>
              <a:rPr dirty="0" sz="1000" spc="-80" i="1">
                <a:latin typeface="DejaVu Serif"/>
                <a:cs typeface="DejaVu Serif"/>
              </a:rPr>
              <a:t>∈</a:t>
            </a:r>
            <a:r>
              <a:rPr dirty="0" sz="1000" spc="-45" i="1">
                <a:latin typeface="DejaVu Serif"/>
                <a:cs typeface="DejaVu Serif"/>
              </a:rPr>
              <a:t> </a:t>
            </a:r>
            <a:r>
              <a:rPr dirty="0" sz="1000" spc="-5">
                <a:latin typeface="Century"/>
                <a:cs typeface="Century"/>
              </a:rPr>
              <a:t>R</a:t>
            </a:r>
            <a:r>
              <a:rPr dirty="0" sz="1000">
                <a:latin typeface="Century"/>
                <a:cs typeface="Century"/>
              </a:rPr>
              <a:t>  </a:t>
            </a:r>
            <a:r>
              <a:rPr dirty="0" sz="1000" spc="-125">
                <a:latin typeface="Century"/>
                <a:cs typeface="Century"/>
              </a:rPr>
              <a:t> </a:t>
            </a:r>
            <a:r>
              <a:rPr dirty="0" sz="1000" spc="-105" b="0" i="1">
                <a:latin typeface="Bookman Old Style"/>
                <a:cs typeface="Bookman Old Style"/>
              </a:rPr>
              <a:t>/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40" b="1">
                <a:latin typeface="Trebuchet MS"/>
                <a:cs typeface="Trebuchet MS"/>
              </a:rPr>
              <a:t>w</a:t>
            </a:r>
            <a:r>
              <a:rPr dirty="0" sz="1000" spc="-10" b="1">
                <a:latin typeface="Trebuchet MS"/>
                <a:cs typeface="Trebuchet MS"/>
              </a:rPr>
              <a:t> </a:t>
            </a:r>
            <a:r>
              <a:rPr dirty="0" sz="1000" spc="45">
                <a:latin typeface="Tahoma"/>
                <a:cs typeface="Tahoma"/>
              </a:rPr>
              <a:t>=</a:t>
            </a:r>
            <a:r>
              <a:rPr dirty="0" sz="1000">
                <a:latin typeface="Tahoma"/>
                <a:cs typeface="Tahoma"/>
              </a:rPr>
              <a:t>	</a:t>
            </a:r>
            <a:r>
              <a:rPr dirty="0" sz="1000" spc="-5" b="0" i="1">
                <a:latin typeface="Bookman Old Style"/>
                <a:cs typeface="Bookman Old Style"/>
              </a:rPr>
              <a:t>α</a:t>
            </a:r>
            <a:r>
              <a:rPr dirty="0" sz="1000" spc="30" b="0" i="1">
                <a:latin typeface="Bookman Old Style"/>
                <a:cs typeface="Bookman Old Style"/>
              </a:rPr>
              <a:t> </a:t>
            </a:r>
            <a:r>
              <a:rPr dirty="0" sz="1000" spc="75" b="1">
                <a:latin typeface="Trebuchet MS"/>
                <a:cs typeface="Trebuchet MS"/>
              </a:rPr>
              <a:t>v</a:t>
            </a:r>
            <a:r>
              <a:rPr dirty="0" sz="1000" b="1">
                <a:latin typeface="Trebuchet MS"/>
                <a:cs typeface="Trebuchet MS"/>
              </a:rPr>
              <a:t> 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r>
              <a:rPr dirty="0" sz="1000" spc="30" b="0" i="1">
                <a:latin typeface="Bookman Old Style"/>
                <a:cs typeface="Bookman Old Style"/>
              </a:rPr>
              <a:t> </a:t>
            </a:r>
            <a:r>
              <a:rPr dirty="0" sz="1000" spc="-5" b="0" i="1">
                <a:latin typeface="Bookman Old Style"/>
                <a:cs typeface="Bookman Old Style"/>
              </a:rPr>
              <a:t>α</a:t>
            </a:r>
            <a:r>
              <a:rPr dirty="0" sz="1000" b="0" i="1">
                <a:latin typeface="Bookman Old Style"/>
                <a:cs typeface="Bookman Old Style"/>
              </a:rPr>
              <a:t> </a:t>
            </a:r>
            <a:r>
              <a:rPr dirty="0" sz="1000" spc="5" b="0" i="1">
                <a:latin typeface="Bookman Old Style"/>
                <a:cs typeface="Bookman Old Style"/>
              </a:rPr>
              <a:t> </a:t>
            </a:r>
            <a:r>
              <a:rPr dirty="0" sz="1000" spc="-80" i="1">
                <a:latin typeface="DejaVu Serif"/>
                <a:cs typeface="DejaVu Serif"/>
              </a:rPr>
              <a:t>∈</a:t>
            </a:r>
            <a:r>
              <a:rPr dirty="0" sz="1000" spc="-45" i="1">
                <a:latin typeface="DejaVu Serif"/>
                <a:cs typeface="DejaVu Serif"/>
              </a:rPr>
              <a:t> </a:t>
            </a:r>
            <a:r>
              <a:rPr dirty="0" sz="1000" spc="-5">
                <a:latin typeface="Century"/>
                <a:cs typeface="Century"/>
              </a:rPr>
              <a:t>R</a:t>
            </a:r>
            <a:r>
              <a:rPr dirty="0" sz="1000" spc="-140" i="1">
                <a:latin typeface="DejaVu Serif"/>
                <a:cs typeface="DejaVu Serif"/>
              </a:rPr>
              <a:t>}</a:t>
            </a:r>
            <a:r>
              <a:rPr dirty="0" sz="1000" spc="-45" i="1">
                <a:latin typeface="DejaVu Serif"/>
                <a:cs typeface="DejaVu Serif"/>
              </a:rPr>
              <a:t> </a:t>
            </a:r>
            <a:r>
              <a:rPr dirty="0" sz="1000" spc="-65" i="1">
                <a:latin typeface="DejaVu Serif"/>
                <a:cs typeface="DejaVu Serif"/>
              </a:rPr>
              <a:t>⊂</a:t>
            </a:r>
            <a:r>
              <a:rPr dirty="0" sz="1000" spc="-45" i="1">
                <a:latin typeface="DejaVu Serif"/>
                <a:cs typeface="DejaVu Serif"/>
              </a:rPr>
              <a:t> </a:t>
            </a:r>
            <a:r>
              <a:rPr dirty="0" sz="1000" spc="-5">
                <a:latin typeface="Century"/>
                <a:cs typeface="Century"/>
              </a:rPr>
              <a:t>R</a:t>
            </a:r>
            <a:endParaRPr sz="1000">
              <a:latin typeface="Century"/>
              <a:cs typeface="Century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3862209" y="2895323"/>
            <a:ext cx="8826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105" i="1">
                <a:latin typeface="Trebuchet MS"/>
                <a:cs typeface="Trebuchet MS"/>
              </a:rPr>
              <a:t>n</a:t>
            </a:r>
            <a:endParaRPr sz="700">
              <a:latin typeface="Trebuchet MS"/>
              <a:cs typeface="Trebuchet MS"/>
            </a:endParaRPr>
          </a:p>
        </p:txBody>
      </p:sp>
      <p:grpSp>
        <p:nvGrpSpPr>
          <p:cNvPr id="23" name="object 23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24" name="object 24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6" name="object 26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3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084338" y="0"/>
            <a:ext cx="1125220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478155" marR="5080" indent="24066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Espacios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Vectoriales </a:t>
            </a:r>
            <a:r>
              <a:rPr dirty="0" sz="500" spc="-10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Formas</a:t>
            </a:r>
            <a:r>
              <a:rPr dirty="0" sz="500" spc="5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cuadráticas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Sistemas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Lineales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590"/>
              </a:lnSpc>
            </a:pPr>
            <a:r>
              <a:rPr dirty="0" sz="500" spc="5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El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problema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de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mínimos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cuadrados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600"/>
              </a:lnSpc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Álgebra</a:t>
            </a:r>
            <a:r>
              <a:rPr dirty="0" sz="500" spc="2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numérica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139620"/>
            <a:ext cx="115125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Dependencia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e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Independencia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1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lineal </a:t>
            </a:r>
            <a:r>
              <a:rPr dirty="0" sz="500" spc="-10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Transformaciones</a:t>
            </a:r>
            <a:r>
              <a:rPr dirty="0" sz="500" spc="75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Lineales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0" y="479736"/>
            <a:ext cx="4608060" cy="312770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955116"/>
            <a:ext cx="59588" cy="59588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153174" y="478685"/>
            <a:ext cx="3949700" cy="880744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5">
                <a:solidFill>
                  <a:srgbClr val="FFFFFF"/>
                </a:solidFill>
                <a:latin typeface="Calibri"/>
                <a:cs typeface="Calibri"/>
              </a:rPr>
              <a:t>Sistemas</a:t>
            </a:r>
            <a:r>
              <a:rPr dirty="0" sz="1400" spc="1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65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1400" spc="1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45">
                <a:solidFill>
                  <a:srgbClr val="FFFFFF"/>
                </a:solidFill>
                <a:latin typeface="Calibri"/>
                <a:cs typeface="Calibri"/>
              </a:rPr>
              <a:t>Generadores</a:t>
            </a:r>
            <a:r>
              <a:rPr dirty="0" sz="1400" spc="1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1400" spc="1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Calibri"/>
                <a:cs typeface="Calibri"/>
              </a:rPr>
              <a:t>Bases</a:t>
            </a:r>
            <a:endParaRPr sz="1400">
              <a:latin typeface="Calibri"/>
              <a:cs typeface="Calibri"/>
            </a:endParaRPr>
          </a:p>
          <a:p>
            <a:pPr marL="459740" marR="5080">
              <a:lnSpc>
                <a:spcPct val="100000"/>
              </a:lnSpc>
              <a:spcBef>
                <a:spcPts val="1425"/>
              </a:spcBef>
            </a:pPr>
            <a:r>
              <a:rPr dirty="0" sz="1000" spc="-10">
                <a:latin typeface="Calibri"/>
                <a:cs typeface="Calibri"/>
              </a:rPr>
              <a:t>Implicitamente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sistema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generadores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tiene</a:t>
            </a:r>
            <a:r>
              <a:rPr dirty="0" sz="1000" spc="120">
                <a:latin typeface="Calibri"/>
                <a:cs typeface="Calibri"/>
              </a:rPr>
              <a:t> </a:t>
            </a:r>
            <a:r>
              <a:rPr dirty="0" sz="1000" spc="-15" i="1">
                <a:latin typeface="Calibri"/>
                <a:cs typeface="Calibri"/>
              </a:rPr>
              <a:t>redundancia</a:t>
            </a:r>
            <a:r>
              <a:rPr dirty="0" sz="1000" spc="120" i="1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en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la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información.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55">
                <a:latin typeface="Calibri"/>
                <a:cs typeface="Calibri"/>
              </a:rPr>
              <a:t>La </a:t>
            </a:r>
            <a:r>
              <a:rPr dirty="0" sz="1000" spc="-20">
                <a:latin typeface="Calibri"/>
                <a:cs typeface="Calibri"/>
              </a:rPr>
              <a:t>forma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generar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elemento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del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espacio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no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es 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única.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0" name="object 10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" name="object 12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2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084338" y="0"/>
            <a:ext cx="1125220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478155" marR="5080" indent="24066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Espacios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Vectoriales </a:t>
            </a:r>
            <a:r>
              <a:rPr dirty="0" sz="500" spc="-10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Formas</a:t>
            </a:r>
            <a:r>
              <a:rPr dirty="0" sz="500" spc="5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cuadráticas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Sistemas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Lineales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590"/>
              </a:lnSpc>
            </a:pPr>
            <a:r>
              <a:rPr dirty="0" sz="500" spc="5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El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problema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de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mínimos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cuadrados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600"/>
              </a:lnSpc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Álgebra</a:t>
            </a:r>
            <a:r>
              <a:rPr dirty="0" sz="500" spc="2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numérica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139620"/>
            <a:ext cx="115125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Dependencia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e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Independencia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1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lineal </a:t>
            </a:r>
            <a:r>
              <a:rPr dirty="0" sz="500" spc="-10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Transformaciones</a:t>
            </a:r>
            <a:r>
              <a:rPr dirty="0" sz="500" spc="75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Lineales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0" y="479736"/>
            <a:ext cx="4608060" cy="312770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955116"/>
            <a:ext cx="59588" cy="59588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490194" y="1448574"/>
            <a:ext cx="59588" cy="59588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153174" y="478685"/>
            <a:ext cx="4073525" cy="152590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5">
                <a:solidFill>
                  <a:srgbClr val="FFFFFF"/>
                </a:solidFill>
                <a:latin typeface="Calibri"/>
                <a:cs typeface="Calibri"/>
              </a:rPr>
              <a:t>Sistemas</a:t>
            </a:r>
            <a:r>
              <a:rPr dirty="0" sz="1400" spc="1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65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1400" spc="1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45">
                <a:solidFill>
                  <a:srgbClr val="FFFFFF"/>
                </a:solidFill>
                <a:latin typeface="Calibri"/>
                <a:cs typeface="Calibri"/>
              </a:rPr>
              <a:t>Generadores</a:t>
            </a:r>
            <a:r>
              <a:rPr dirty="0" sz="1400" spc="1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1400" spc="1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Calibri"/>
                <a:cs typeface="Calibri"/>
              </a:rPr>
              <a:t>Bases</a:t>
            </a:r>
            <a:endParaRPr sz="1400">
              <a:latin typeface="Calibri"/>
              <a:cs typeface="Calibri"/>
            </a:endParaRPr>
          </a:p>
          <a:p>
            <a:pPr marL="459740" marR="128270">
              <a:lnSpc>
                <a:spcPct val="100000"/>
              </a:lnSpc>
              <a:spcBef>
                <a:spcPts val="1425"/>
              </a:spcBef>
            </a:pPr>
            <a:r>
              <a:rPr dirty="0" sz="1000" spc="-10">
                <a:latin typeface="Calibri"/>
                <a:cs typeface="Calibri"/>
              </a:rPr>
              <a:t>Implicitamente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sistema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generadores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tiene</a:t>
            </a:r>
            <a:r>
              <a:rPr dirty="0" sz="1000" spc="120">
                <a:latin typeface="Calibri"/>
                <a:cs typeface="Calibri"/>
              </a:rPr>
              <a:t> </a:t>
            </a:r>
            <a:r>
              <a:rPr dirty="0" sz="1000" spc="-15" i="1">
                <a:latin typeface="Calibri"/>
                <a:cs typeface="Calibri"/>
              </a:rPr>
              <a:t>redundancia</a:t>
            </a:r>
            <a:r>
              <a:rPr dirty="0" sz="1000" spc="120" i="1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en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la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información.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55">
                <a:latin typeface="Calibri"/>
                <a:cs typeface="Calibri"/>
              </a:rPr>
              <a:t>La </a:t>
            </a:r>
            <a:r>
              <a:rPr dirty="0" sz="1000" spc="-20">
                <a:latin typeface="Calibri"/>
                <a:cs typeface="Calibri"/>
              </a:rPr>
              <a:t>forma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generar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elemento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del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espacio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no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es 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única.</a:t>
            </a:r>
            <a:endParaRPr sz="1000">
              <a:latin typeface="Calibri"/>
              <a:cs typeface="Calibri"/>
            </a:endParaRPr>
          </a:p>
          <a:p>
            <a:pPr algn="just" marL="459740" marR="5080">
              <a:lnSpc>
                <a:spcPct val="100000"/>
              </a:lnSpc>
              <a:spcBef>
                <a:spcPts val="285"/>
              </a:spcBef>
            </a:pPr>
            <a:r>
              <a:rPr dirty="0" sz="1000" spc="55">
                <a:latin typeface="Calibri"/>
                <a:cs typeface="Calibri"/>
              </a:rPr>
              <a:t>El </a:t>
            </a:r>
            <a:r>
              <a:rPr dirty="0" sz="1000">
                <a:latin typeface="Calibri"/>
                <a:cs typeface="Calibri"/>
              </a:rPr>
              <a:t>cálculo </a:t>
            </a:r>
            <a:r>
              <a:rPr dirty="0" sz="1000" spc="-25">
                <a:latin typeface="Calibri"/>
                <a:cs typeface="Calibri"/>
              </a:rPr>
              <a:t>del </a:t>
            </a:r>
            <a:r>
              <a:rPr dirty="0" sz="1000" spc="-10">
                <a:latin typeface="Calibri"/>
                <a:cs typeface="Calibri"/>
              </a:rPr>
              <a:t>rango </a:t>
            </a:r>
            <a:r>
              <a:rPr dirty="0" sz="1000" spc="-40">
                <a:latin typeface="Calibri"/>
                <a:cs typeface="Calibri"/>
              </a:rPr>
              <a:t>de </a:t>
            </a:r>
            <a:r>
              <a:rPr dirty="0" sz="1000" spc="-15">
                <a:latin typeface="Calibri"/>
                <a:cs typeface="Calibri"/>
              </a:rPr>
              <a:t>una </a:t>
            </a:r>
            <a:r>
              <a:rPr dirty="0" sz="1000" spc="5">
                <a:latin typeface="Calibri"/>
                <a:cs typeface="Calibri"/>
              </a:rPr>
              <a:t>matriz </a:t>
            </a:r>
            <a:r>
              <a:rPr dirty="0" sz="1000" spc="-35">
                <a:latin typeface="Calibri"/>
                <a:cs typeface="Calibri"/>
              </a:rPr>
              <a:t>es </a:t>
            </a:r>
            <a:r>
              <a:rPr dirty="0" sz="1000" spc="-15">
                <a:latin typeface="Calibri"/>
                <a:cs typeface="Calibri"/>
              </a:rPr>
              <a:t>una medida </a:t>
            </a:r>
            <a:r>
              <a:rPr dirty="0" sz="1000" spc="-40">
                <a:latin typeface="Calibri"/>
                <a:cs typeface="Calibri"/>
              </a:rPr>
              <a:t>de </a:t>
            </a:r>
            <a:r>
              <a:rPr dirty="0" sz="1000">
                <a:latin typeface="Calibri"/>
                <a:cs typeface="Calibri"/>
              </a:rPr>
              <a:t>la </a:t>
            </a:r>
            <a:r>
              <a:rPr dirty="0" sz="1000" spc="-15">
                <a:latin typeface="Calibri"/>
                <a:cs typeface="Calibri"/>
              </a:rPr>
              <a:t>información 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presente </a:t>
            </a:r>
            <a:r>
              <a:rPr dirty="0" sz="1000" spc="-35">
                <a:latin typeface="Calibri"/>
                <a:cs typeface="Calibri"/>
              </a:rPr>
              <a:t>en </a:t>
            </a:r>
            <a:r>
              <a:rPr dirty="0" sz="1000">
                <a:latin typeface="Calibri"/>
                <a:cs typeface="Calibri"/>
              </a:rPr>
              <a:t>la </a:t>
            </a:r>
            <a:r>
              <a:rPr dirty="0" sz="1000" spc="10">
                <a:latin typeface="Calibri"/>
                <a:cs typeface="Calibri"/>
              </a:rPr>
              <a:t>matriz. </a:t>
            </a:r>
            <a:r>
              <a:rPr dirty="0" sz="1000" spc="45">
                <a:latin typeface="Calibri"/>
                <a:cs typeface="Calibri"/>
              </a:rPr>
              <a:t>Es </a:t>
            </a:r>
            <a:r>
              <a:rPr dirty="0" sz="1000" spc="-25">
                <a:latin typeface="Calibri"/>
                <a:cs typeface="Calibri"/>
              </a:rPr>
              <a:t>el número </a:t>
            </a:r>
            <a:r>
              <a:rPr dirty="0" sz="1000" spc="-5">
                <a:latin typeface="Calibri"/>
                <a:cs typeface="Calibri"/>
              </a:rPr>
              <a:t>máximo </a:t>
            </a:r>
            <a:r>
              <a:rPr dirty="0" sz="1000" spc="-40">
                <a:latin typeface="Calibri"/>
                <a:cs typeface="Calibri"/>
              </a:rPr>
              <a:t>de </a:t>
            </a:r>
            <a:r>
              <a:rPr dirty="0" sz="1000" spc="-20">
                <a:latin typeface="Calibri"/>
                <a:cs typeface="Calibri"/>
              </a:rPr>
              <a:t>vectores </a:t>
            </a:r>
            <a:r>
              <a:rPr dirty="0" sz="1000" spc="5">
                <a:latin typeface="Calibri"/>
                <a:cs typeface="Calibri"/>
              </a:rPr>
              <a:t>(columnas) </a:t>
            </a:r>
            <a:r>
              <a:rPr dirty="0" sz="1000" spc="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linealmente independientes. </a:t>
            </a:r>
            <a:r>
              <a:rPr dirty="0" sz="1000" spc="55">
                <a:latin typeface="Calibri"/>
                <a:cs typeface="Calibri"/>
              </a:rPr>
              <a:t>El </a:t>
            </a:r>
            <a:r>
              <a:rPr dirty="0" sz="1000" spc="-10">
                <a:latin typeface="Calibri"/>
                <a:cs typeface="Calibri"/>
              </a:rPr>
              <a:t>concepto </a:t>
            </a:r>
            <a:r>
              <a:rPr dirty="0" sz="1000" spc="-40">
                <a:latin typeface="Calibri"/>
                <a:cs typeface="Calibri"/>
              </a:rPr>
              <a:t>de </a:t>
            </a:r>
            <a:r>
              <a:rPr dirty="0" sz="1000" spc="-20">
                <a:latin typeface="Calibri"/>
                <a:cs typeface="Calibri"/>
              </a:rPr>
              <a:t>dimensión </a:t>
            </a:r>
            <a:r>
              <a:rPr dirty="0" sz="1000" spc="-40">
                <a:latin typeface="Calibri"/>
                <a:cs typeface="Calibri"/>
              </a:rPr>
              <a:t>de </a:t>
            </a:r>
            <a:r>
              <a:rPr dirty="0" sz="1000" spc="-15">
                <a:latin typeface="Calibri"/>
                <a:cs typeface="Calibri"/>
              </a:rPr>
              <a:t>un espacio </a:t>
            </a:r>
            <a:r>
              <a:rPr dirty="0" sz="1000" spc="-10">
                <a:latin typeface="Calibri"/>
                <a:cs typeface="Calibri"/>
              </a:rPr>
              <a:t> vectorial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como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número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mínimo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generadores.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1" name="object 11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3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084338" y="0"/>
            <a:ext cx="1125220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478155" marR="5080" indent="24066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Espacios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Vectoriales </a:t>
            </a:r>
            <a:r>
              <a:rPr dirty="0" sz="500" spc="-10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Formas</a:t>
            </a:r>
            <a:r>
              <a:rPr dirty="0" sz="500" spc="5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cuadráticas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Sistemas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Lineales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590"/>
              </a:lnSpc>
            </a:pPr>
            <a:r>
              <a:rPr dirty="0" sz="500" spc="5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El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problema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de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mínimos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cuadrados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600"/>
              </a:lnSpc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Álgebra</a:t>
            </a:r>
            <a:r>
              <a:rPr dirty="0" sz="500" spc="2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numérica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139620"/>
            <a:ext cx="115125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Dependencia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e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Independencia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1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lineal </a:t>
            </a:r>
            <a:r>
              <a:rPr dirty="0" sz="500" spc="-10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Transformaciones</a:t>
            </a:r>
            <a:r>
              <a:rPr dirty="0" sz="500" spc="75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Lineales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0" y="479736"/>
            <a:ext cx="4608060" cy="312770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955116"/>
            <a:ext cx="59588" cy="59588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490194" y="1448574"/>
            <a:ext cx="59588" cy="59588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2093849"/>
            <a:ext cx="59588" cy="59588"/>
          </a:xfrm>
          <a:prstGeom prst="rect">
            <a:avLst/>
          </a:prstGeom>
        </p:spPr>
      </p:pic>
      <p:sp>
        <p:nvSpPr>
          <p:cNvPr id="10" name="object 10"/>
          <p:cNvSpPr txBox="1"/>
          <p:nvPr/>
        </p:nvSpPr>
        <p:spPr>
          <a:xfrm>
            <a:off x="153174" y="478685"/>
            <a:ext cx="4073525" cy="217106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5">
                <a:solidFill>
                  <a:srgbClr val="FFFFFF"/>
                </a:solidFill>
                <a:latin typeface="Calibri"/>
                <a:cs typeface="Calibri"/>
              </a:rPr>
              <a:t>Sistemas</a:t>
            </a:r>
            <a:r>
              <a:rPr dirty="0" sz="1400" spc="1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65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1400" spc="1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45">
                <a:solidFill>
                  <a:srgbClr val="FFFFFF"/>
                </a:solidFill>
                <a:latin typeface="Calibri"/>
                <a:cs typeface="Calibri"/>
              </a:rPr>
              <a:t>Generadores</a:t>
            </a:r>
            <a:r>
              <a:rPr dirty="0" sz="1400" spc="1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1400" spc="1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Calibri"/>
                <a:cs typeface="Calibri"/>
              </a:rPr>
              <a:t>Bases</a:t>
            </a:r>
            <a:endParaRPr sz="1400">
              <a:latin typeface="Calibri"/>
              <a:cs typeface="Calibri"/>
            </a:endParaRPr>
          </a:p>
          <a:p>
            <a:pPr marL="459740" marR="128270">
              <a:lnSpc>
                <a:spcPct val="100000"/>
              </a:lnSpc>
              <a:spcBef>
                <a:spcPts val="1425"/>
              </a:spcBef>
            </a:pPr>
            <a:r>
              <a:rPr dirty="0" sz="1000" spc="-10">
                <a:latin typeface="Calibri"/>
                <a:cs typeface="Calibri"/>
              </a:rPr>
              <a:t>Implicitamente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sistema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generadores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tiene</a:t>
            </a:r>
            <a:r>
              <a:rPr dirty="0" sz="1000" spc="120">
                <a:latin typeface="Calibri"/>
                <a:cs typeface="Calibri"/>
              </a:rPr>
              <a:t> </a:t>
            </a:r>
            <a:r>
              <a:rPr dirty="0" sz="1000" spc="-15" i="1">
                <a:latin typeface="Calibri"/>
                <a:cs typeface="Calibri"/>
              </a:rPr>
              <a:t>redundancia</a:t>
            </a:r>
            <a:r>
              <a:rPr dirty="0" sz="1000" spc="120" i="1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en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la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información.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55">
                <a:latin typeface="Calibri"/>
                <a:cs typeface="Calibri"/>
              </a:rPr>
              <a:t>La </a:t>
            </a:r>
            <a:r>
              <a:rPr dirty="0" sz="1000" spc="-20">
                <a:latin typeface="Calibri"/>
                <a:cs typeface="Calibri"/>
              </a:rPr>
              <a:t>forma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generar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elemento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del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espacio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no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es 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única.</a:t>
            </a:r>
            <a:endParaRPr sz="1000">
              <a:latin typeface="Calibri"/>
              <a:cs typeface="Calibri"/>
            </a:endParaRPr>
          </a:p>
          <a:p>
            <a:pPr algn="just" marL="459740" marR="5080">
              <a:lnSpc>
                <a:spcPct val="100000"/>
              </a:lnSpc>
              <a:spcBef>
                <a:spcPts val="285"/>
              </a:spcBef>
            </a:pPr>
            <a:r>
              <a:rPr dirty="0" sz="1000" spc="55">
                <a:latin typeface="Calibri"/>
                <a:cs typeface="Calibri"/>
              </a:rPr>
              <a:t>El </a:t>
            </a:r>
            <a:r>
              <a:rPr dirty="0" sz="1000">
                <a:latin typeface="Calibri"/>
                <a:cs typeface="Calibri"/>
              </a:rPr>
              <a:t>cálculo </a:t>
            </a:r>
            <a:r>
              <a:rPr dirty="0" sz="1000" spc="-25">
                <a:latin typeface="Calibri"/>
                <a:cs typeface="Calibri"/>
              </a:rPr>
              <a:t>del </a:t>
            </a:r>
            <a:r>
              <a:rPr dirty="0" sz="1000" spc="-10">
                <a:latin typeface="Calibri"/>
                <a:cs typeface="Calibri"/>
              </a:rPr>
              <a:t>rango </a:t>
            </a:r>
            <a:r>
              <a:rPr dirty="0" sz="1000" spc="-40">
                <a:latin typeface="Calibri"/>
                <a:cs typeface="Calibri"/>
              </a:rPr>
              <a:t>de </a:t>
            </a:r>
            <a:r>
              <a:rPr dirty="0" sz="1000" spc="-15">
                <a:latin typeface="Calibri"/>
                <a:cs typeface="Calibri"/>
              </a:rPr>
              <a:t>una </a:t>
            </a:r>
            <a:r>
              <a:rPr dirty="0" sz="1000" spc="5">
                <a:latin typeface="Calibri"/>
                <a:cs typeface="Calibri"/>
              </a:rPr>
              <a:t>matriz </a:t>
            </a:r>
            <a:r>
              <a:rPr dirty="0" sz="1000" spc="-35">
                <a:latin typeface="Calibri"/>
                <a:cs typeface="Calibri"/>
              </a:rPr>
              <a:t>es </a:t>
            </a:r>
            <a:r>
              <a:rPr dirty="0" sz="1000" spc="-15">
                <a:latin typeface="Calibri"/>
                <a:cs typeface="Calibri"/>
              </a:rPr>
              <a:t>una medida </a:t>
            </a:r>
            <a:r>
              <a:rPr dirty="0" sz="1000" spc="-40">
                <a:latin typeface="Calibri"/>
                <a:cs typeface="Calibri"/>
              </a:rPr>
              <a:t>de </a:t>
            </a:r>
            <a:r>
              <a:rPr dirty="0" sz="1000">
                <a:latin typeface="Calibri"/>
                <a:cs typeface="Calibri"/>
              </a:rPr>
              <a:t>la </a:t>
            </a:r>
            <a:r>
              <a:rPr dirty="0" sz="1000" spc="-15">
                <a:latin typeface="Calibri"/>
                <a:cs typeface="Calibri"/>
              </a:rPr>
              <a:t>información 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presente </a:t>
            </a:r>
            <a:r>
              <a:rPr dirty="0" sz="1000" spc="-35">
                <a:latin typeface="Calibri"/>
                <a:cs typeface="Calibri"/>
              </a:rPr>
              <a:t>en </a:t>
            </a:r>
            <a:r>
              <a:rPr dirty="0" sz="1000">
                <a:latin typeface="Calibri"/>
                <a:cs typeface="Calibri"/>
              </a:rPr>
              <a:t>la </a:t>
            </a:r>
            <a:r>
              <a:rPr dirty="0" sz="1000" spc="10">
                <a:latin typeface="Calibri"/>
                <a:cs typeface="Calibri"/>
              </a:rPr>
              <a:t>matriz. </a:t>
            </a:r>
            <a:r>
              <a:rPr dirty="0" sz="1000" spc="45">
                <a:latin typeface="Calibri"/>
                <a:cs typeface="Calibri"/>
              </a:rPr>
              <a:t>Es </a:t>
            </a:r>
            <a:r>
              <a:rPr dirty="0" sz="1000" spc="-25">
                <a:latin typeface="Calibri"/>
                <a:cs typeface="Calibri"/>
              </a:rPr>
              <a:t>el número </a:t>
            </a:r>
            <a:r>
              <a:rPr dirty="0" sz="1000" spc="-5">
                <a:latin typeface="Calibri"/>
                <a:cs typeface="Calibri"/>
              </a:rPr>
              <a:t>máximo </a:t>
            </a:r>
            <a:r>
              <a:rPr dirty="0" sz="1000" spc="-40">
                <a:latin typeface="Calibri"/>
                <a:cs typeface="Calibri"/>
              </a:rPr>
              <a:t>de </a:t>
            </a:r>
            <a:r>
              <a:rPr dirty="0" sz="1000" spc="-20">
                <a:latin typeface="Calibri"/>
                <a:cs typeface="Calibri"/>
              </a:rPr>
              <a:t>vectores </a:t>
            </a:r>
            <a:r>
              <a:rPr dirty="0" sz="1000" spc="5">
                <a:latin typeface="Calibri"/>
                <a:cs typeface="Calibri"/>
              </a:rPr>
              <a:t>(columnas) </a:t>
            </a:r>
            <a:r>
              <a:rPr dirty="0" sz="1000" spc="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linealmente independientes. </a:t>
            </a:r>
            <a:r>
              <a:rPr dirty="0" sz="1000" spc="55">
                <a:latin typeface="Calibri"/>
                <a:cs typeface="Calibri"/>
              </a:rPr>
              <a:t>El </a:t>
            </a:r>
            <a:r>
              <a:rPr dirty="0" sz="1000" spc="-10">
                <a:latin typeface="Calibri"/>
                <a:cs typeface="Calibri"/>
              </a:rPr>
              <a:t>concepto </a:t>
            </a:r>
            <a:r>
              <a:rPr dirty="0" sz="1000" spc="-40">
                <a:latin typeface="Calibri"/>
                <a:cs typeface="Calibri"/>
              </a:rPr>
              <a:t>de </a:t>
            </a:r>
            <a:r>
              <a:rPr dirty="0" sz="1000" spc="-20">
                <a:latin typeface="Calibri"/>
                <a:cs typeface="Calibri"/>
              </a:rPr>
              <a:t>dimensión </a:t>
            </a:r>
            <a:r>
              <a:rPr dirty="0" sz="1000" spc="-40">
                <a:latin typeface="Calibri"/>
                <a:cs typeface="Calibri"/>
              </a:rPr>
              <a:t>de </a:t>
            </a:r>
            <a:r>
              <a:rPr dirty="0" sz="1000" spc="-15">
                <a:latin typeface="Calibri"/>
                <a:cs typeface="Calibri"/>
              </a:rPr>
              <a:t>un espacio </a:t>
            </a:r>
            <a:r>
              <a:rPr dirty="0" sz="1000" spc="-10">
                <a:latin typeface="Calibri"/>
                <a:cs typeface="Calibri"/>
              </a:rPr>
              <a:t> vectorial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como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número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mínimo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generadores.</a:t>
            </a:r>
            <a:endParaRPr sz="1000">
              <a:latin typeface="Calibri"/>
              <a:cs typeface="Calibri"/>
            </a:endParaRPr>
          </a:p>
          <a:p>
            <a:pPr marL="459740" marR="51435">
              <a:lnSpc>
                <a:spcPct val="100000"/>
              </a:lnSpc>
              <a:spcBef>
                <a:spcPts val="280"/>
              </a:spcBef>
            </a:pPr>
            <a:r>
              <a:rPr dirty="0" sz="1000" spc="-5">
                <a:latin typeface="Calibri"/>
                <a:cs typeface="Calibri"/>
              </a:rPr>
              <a:t>Necesitamos </a:t>
            </a:r>
            <a:r>
              <a:rPr dirty="0" sz="1000" spc="-15">
                <a:latin typeface="Calibri"/>
                <a:cs typeface="Calibri"/>
              </a:rPr>
              <a:t>independencia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lineal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para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-2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</a:t>
            </a:r>
            <a:r>
              <a:rPr dirty="0" sz="1000" spc="19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sistema</a:t>
            </a:r>
            <a:r>
              <a:rPr dirty="0" sz="1000" spc="204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 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generadores</a:t>
            </a:r>
            <a:r>
              <a:rPr dirty="0" sz="1000" spc="-25">
                <a:latin typeface="Calibri"/>
                <a:cs typeface="Calibri"/>
              </a:rPr>
              <a:t> sea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una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base.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20">
                <a:latin typeface="Calibri"/>
                <a:cs typeface="Calibri"/>
              </a:rPr>
              <a:t>Esto </a:t>
            </a:r>
            <a:r>
              <a:rPr dirty="0" sz="1000" spc="-20">
                <a:latin typeface="Calibri"/>
                <a:cs typeface="Calibri"/>
              </a:rPr>
              <a:t>nos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proporciona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 </a:t>
            </a:r>
            <a:r>
              <a:rPr dirty="0" sz="1000" spc="-5">
                <a:latin typeface="Calibri"/>
                <a:cs typeface="Calibri"/>
              </a:rPr>
              <a:t>unicidad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la 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representación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permite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definir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las</a:t>
            </a:r>
            <a:r>
              <a:rPr dirty="0" sz="1000" spc="12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coordenadas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elemento</a:t>
            </a:r>
            <a:r>
              <a:rPr dirty="0" sz="1000" spc="12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en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una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base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forma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única.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2" name="object 12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3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084338" y="0"/>
            <a:ext cx="1125220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478155" marR="5080" indent="24066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Espacios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Vectoriales </a:t>
            </a:r>
            <a:r>
              <a:rPr dirty="0" sz="500" spc="-10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Formas</a:t>
            </a:r>
            <a:r>
              <a:rPr dirty="0" sz="500" spc="5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cuadráticas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Sistemas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Lineales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590"/>
              </a:lnSpc>
            </a:pPr>
            <a:r>
              <a:rPr dirty="0" sz="500" spc="5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El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problema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de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mínimos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cuadrados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600"/>
              </a:lnSpc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Álgebra</a:t>
            </a:r>
            <a:r>
              <a:rPr dirty="0" sz="500" spc="2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numérica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139620"/>
            <a:ext cx="115125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Dependencia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e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Independencia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1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lineal </a:t>
            </a:r>
            <a:r>
              <a:rPr dirty="0" sz="500" spc="-10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Transformaciones</a:t>
            </a:r>
            <a:r>
              <a:rPr dirty="0" sz="500" spc="75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Lineales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0" y="479736"/>
            <a:ext cx="4608060" cy="312770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955116"/>
            <a:ext cx="59588" cy="59588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490194" y="1448574"/>
            <a:ext cx="59588" cy="59588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2093849"/>
            <a:ext cx="59588" cy="59588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490194" y="2739136"/>
            <a:ext cx="59588" cy="59588"/>
          </a:xfrm>
          <a:prstGeom prst="rect">
            <a:avLst/>
          </a:prstGeom>
        </p:spPr>
      </p:pic>
      <p:sp>
        <p:nvSpPr>
          <p:cNvPr id="11" name="object 11"/>
          <p:cNvSpPr txBox="1"/>
          <p:nvPr/>
        </p:nvSpPr>
        <p:spPr>
          <a:xfrm>
            <a:off x="153174" y="478685"/>
            <a:ext cx="4073525" cy="236093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5">
                <a:solidFill>
                  <a:srgbClr val="FFFFFF"/>
                </a:solidFill>
                <a:latin typeface="Calibri"/>
                <a:cs typeface="Calibri"/>
              </a:rPr>
              <a:t>Sistemas</a:t>
            </a:r>
            <a:r>
              <a:rPr dirty="0" sz="1400" spc="1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65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1400" spc="1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45">
                <a:solidFill>
                  <a:srgbClr val="FFFFFF"/>
                </a:solidFill>
                <a:latin typeface="Calibri"/>
                <a:cs typeface="Calibri"/>
              </a:rPr>
              <a:t>Generadores</a:t>
            </a:r>
            <a:r>
              <a:rPr dirty="0" sz="1400" spc="1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1400" spc="1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Calibri"/>
                <a:cs typeface="Calibri"/>
              </a:rPr>
              <a:t>Bases</a:t>
            </a:r>
            <a:endParaRPr sz="1400">
              <a:latin typeface="Calibri"/>
              <a:cs typeface="Calibri"/>
            </a:endParaRPr>
          </a:p>
          <a:p>
            <a:pPr marL="459740" marR="128270">
              <a:lnSpc>
                <a:spcPct val="100000"/>
              </a:lnSpc>
              <a:spcBef>
                <a:spcPts val="1425"/>
              </a:spcBef>
            </a:pPr>
            <a:r>
              <a:rPr dirty="0" sz="1000" spc="-10">
                <a:latin typeface="Calibri"/>
                <a:cs typeface="Calibri"/>
              </a:rPr>
              <a:t>Implicitamente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sistema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generadores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tiene</a:t>
            </a:r>
            <a:r>
              <a:rPr dirty="0" sz="1000" spc="120">
                <a:latin typeface="Calibri"/>
                <a:cs typeface="Calibri"/>
              </a:rPr>
              <a:t> </a:t>
            </a:r>
            <a:r>
              <a:rPr dirty="0" sz="1000" spc="-15" i="1">
                <a:latin typeface="Calibri"/>
                <a:cs typeface="Calibri"/>
              </a:rPr>
              <a:t>redundancia</a:t>
            </a:r>
            <a:r>
              <a:rPr dirty="0" sz="1000" spc="120" i="1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en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la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información.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55">
                <a:latin typeface="Calibri"/>
                <a:cs typeface="Calibri"/>
              </a:rPr>
              <a:t>La </a:t>
            </a:r>
            <a:r>
              <a:rPr dirty="0" sz="1000" spc="-20">
                <a:latin typeface="Calibri"/>
                <a:cs typeface="Calibri"/>
              </a:rPr>
              <a:t>forma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generar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elemento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del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espacio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no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es 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única.</a:t>
            </a:r>
            <a:endParaRPr sz="1000">
              <a:latin typeface="Calibri"/>
              <a:cs typeface="Calibri"/>
            </a:endParaRPr>
          </a:p>
          <a:p>
            <a:pPr algn="just" marL="459740" marR="5080">
              <a:lnSpc>
                <a:spcPct val="100000"/>
              </a:lnSpc>
              <a:spcBef>
                <a:spcPts val="285"/>
              </a:spcBef>
            </a:pPr>
            <a:r>
              <a:rPr dirty="0" sz="1000" spc="55">
                <a:latin typeface="Calibri"/>
                <a:cs typeface="Calibri"/>
              </a:rPr>
              <a:t>El </a:t>
            </a:r>
            <a:r>
              <a:rPr dirty="0" sz="1000">
                <a:latin typeface="Calibri"/>
                <a:cs typeface="Calibri"/>
              </a:rPr>
              <a:t>cálculo </a:t>
            </a:r>
            <a:r>
              <a:rPr dirty="0" sz="1000" spc="-25">
                <a:latin typeface="Calibri"/>
                <a:cs typeface="Calibri"/>
              </a:rPr>
              <a:t>del </a:t>
            </a:r>
            <a:r>
              <a:rPr dirty="0" sz="1000" spc="-10">
                <a:latin typeface="Calibri"/>
                <a:cs typeface="Calibri"/>
              </a:rPr>
              <a:t>rango </a:t>
            </a:r>
            <a:r>
              <a:rPr dirty="0" sz="1000" spc="-40">
                <a:latin typeface="Calibri"/>
                <a:cs typeface="Calibri"/>
              </a:rPr>
              <a:t>de </a:t>
            </a:r>
            <a:r>
              <a:rPr dirty="0" sz="1000" spc="-15">
                <a:latin typeface="Calibri"/>
                <a:cs typeface="Calibri"/>
              </a:rPr>
              <a:t>una </a:t>
            </a:r>
            <a:r>
              <a:rPr dirty="0" sz="1000" spc="5">
                <a:latin typeface="Calibri"/>
                <a:cs typeface="Calibri"/>
              </a:rPr>
              <a:t>matriz </a:t>
            </a:r>
            <a:r>
              <a:rPr dirty="0" sz="1000" spc="-35">
                <a:latin typeface="Calibri"/>
                <a:cs typeface="Calibri"/>
              </a:rPr>
              <a:t>es </a:t>
            </a:r>
            <a:r>
              <a:rPr dirty="0" sz="1000" spc="-15">
                <a:latin typeface="Calibri"/>
                <a:cs typeface="Calibri"/>
              </a:rPr>
              <a:t>una medida </a:t>
            </a:r>
            <a:r>
              <a:rPr dirty="0" sz="1000" spc="-40">
                <a:latin typeface="Calibri"/>
                <a:cs typeface="Calibri"/>
              </a:rPr>
              <a:t>de </a:t>
            </a:r>
            <a:r>
              <a:rPr dirty="0" sz="1000">
                <a:latin typeface="Calibri"/>
                <a:cs typeface="Calibri"/>
              </a:rPr>
              <a:t>la </a:t>
            </a:r>
            <a:r>
              <a:rPr dirty="0" sz="1000" spc="-15">
                <a:latin typeface="Calibri"/>
                <a:cs typeface="Calibri"/>
              </a:rPr>
              <a:t>información 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presente </a:t>
            </a:r>
            <a:r>
              <a:rPr dirty="0" sz="1000" spc="-35">
                <a:latin typeface="Calibri"/>
                <a:cs typeface="Calibri"/>
              </a:rPr>
              <a:t>en </a:t>
            </a:r>
            <a:r>
              <a:rPr dirty="0" sz="1000">
                <a:latin typeface="Calibri"/>
                <a:cs typeface="Calibri"/>
              </a:rPr>
              <a:t>la </a:t>
            </a:r>
            <a:r>
              <a:rPr dirty="0" sz="1000" spc="10">
                <a:latin typeface="Calibri"/>
                <a:cs typeface="Calibri"/>
              </a:rPr>
              <a:t>matriz. </a:t>
            </a:r>
            <a:r>
              <a:rPr dirty="0" sz="1000" spc="45">
                <a:latin typeface="Calibri"/>
                <a:cs typeface="Calibri"/>
              </a:rPr>
              <a:t>Es </a:t>
            </a:r>
            <a:r>
              <a:rPr dirty="0" sz="1000" spc="-25">
                <a:latin typeface="Calibri"/>
                <a:cs typeface="Calibri"/>
              </a:rPr>
              <a:t>el número </a:t>
            </a:r>
            <a:r>
              <a:rPr dirty="0" sz="1000" spc="-5">
                <a:latin typeface="Calibri"/>
                <a:cs typeface="Calibri"/>
              </a:rPr>
              <a:t>máximo </a:t>
            </a:r>
            <a:r>
              <a:rPr dirty="0" sz="1000" spc="-40">
                <a:latin typeface="Calibri"/>
                <a:cs typeface="Calibri"/>
              </a:rPr>
              <a:t>de </a:t>
            </a:r>
            <a:r>
              <a:rPr dirty="0" sz="1000" spc="-20">
                <a:latin typeface="Calibri"/>
                <a:cs typeface="Calibri"/>
              </a:rPr>
              <a:t>vectores </a:t>
            </a:r>
            <a:r>
              <a:rPr dirty="0" sz="1000" spc="5">
                <a:latin typeface="Calibri"/>
                <a:cs typeface="Calibri"/>
              </a:rPr>
              <a:t>(columnas) </a:t>
            </a:r>
            <a:r>
              <a:rPr dirty="0" sz="1000" spc="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linealmente independientes. </a:t>
            </a:r>
            <a:r>
              <a:rPr dirty="0" sz="1000" spc="55">
                <a:latin typeface="Calibri"/>
                <a:cs typeface="Calibri"/>
              </a:rPr>
              <a:t>El </a:t>
            </a:r>
            <a:r>
              <a:rPr dirty="0" sz="1000" spc="-10">
                <a:latin typeface="Calibri"/>
                <a:cs typeface="Calibri"/>
              </a:rPr>
              <a:t>concepto </a:t>
            </a:r>
            <a:r>
              <a:rPr dirty="0" sz="1000" spc="-40">
                <a:latin typeface="Calibri"/>
                <a:cs typeface="Calibri"/>
              </a:rPr>
              <a:t>de </a:t>
            </a:r>
            <a:r>
              <a:rPr dirty="0" sz="1000" spc="-20">
                <a:latin typeface="Calibri"/>
                <a:cs typeface="Calibri"/>
              </a:rPr>
              <a:t>dimensión </a:t>
            </a:r>
            <a:r>
              <a:rPr dirty="0" sz="1000" spc="-40">
                <a:latin typeface="Calibri"/>
                <a:cs typeface="Calibri"/>
              </a:rPr>
              <a:t>de </a:t>
            </a:r>
            <a:r>
              <a:rPr dirty="0" sz="1000" spc="-15">
                <a:latin typeface="Calibri"/>
                <a:cs typeface="Calibri"/>
              </a:rPr>
              <a:t>un espacio </a:t>
            </a:r>
            <a:r>
              <a:rPr dirty="0" sz="1000" spc="-10">
                <a:latin typeface="Calibri"/>
                <a:cs typeface="Calibri"/>
              </a:rPr>
              <a:t> vectorial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como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número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mínimo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generadores.</a:t>
            </a:r>
            <a:endParaRPr sz="1000">
              <a:latin typeface="Calibri"/>
              <a:cs typeface="Calibri"/>
            </a:endParaRPr>
          </a:p>
          <a:p>
            <a:pPr marL="459740" marR="51435">
              <a:lnSpc>
                <a:spcPct val="100000"/>
              </a:lnSpc>
              <a:spcBef>
                <a:spcPts val="280"/>
              </a:spcBef>
            </a:pPr>
            <a:r>
              <a:rPr dirty="0" sz="1000" spc="-5">
                <a:latin typeface="Calibri"/>
                <a:cs typeface="Calibri"/>
              </a:rPr>
              <a:t>Necesitamos </a:t>
            </a:r>
            <a:r>
              <a:rPr dirty="0" sz="1000" spc="-15">
                <a:latin typeface="Calibri"/>
                <a:cs typeface="Calibri"/>
              </a:rPr>
              <a:t>independencia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lineal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para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-2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</a:t>
            </a:r>
            <a:r>
              <a:rPr dirty="0" sz="1000" spc="19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sistema</a:t>
            </a:r>
            <a:r>
              <a:rPr dirty="0" sz="1000" spc="204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 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generadores</a:t>
            </a:r>
            <a:r>
              <a:rPr dirty="0" sz="1000" spc="-25">
                <a:latin typeface="Calibri"/>
                <a:cs typeface="Calibri"/>
              </a:rPr>
              <a:t> sea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una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base.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20">
                <a:latin typeface="Calibri"/>
                <a:cs typeface="Calibri"/>
              </a:rPr>
              <a:t>Esto </a:t>
            </a:r>
            <a:r>
              <a:rPr dirty="0" sz="1000" spc="-20">
                <a:latin typeface="Calibri"/>
                <a:cs typeface="Calibri"/>
              </a:rPr>
              <a:t>nos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proporciona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 </a:t>
            </a:r>
            <a:r>
              <a:rPr dirty="0" sz="1000" spc="-5">
                <a:latin typeface="Calibri"/>
                <a:cs typeface="Calibri"/>
              </a:rPr>
              <a:t>unicidad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la 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representación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permite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definir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las</a:t>
            </a:r>
            <a:r>
              <a:rPr dirty="0" sz="1000" spc="12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coordenadas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elemento</a:t>
            </a:r>
            <a:r>
              <a:rPr dirty="0" sz="1000" spc="12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en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una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base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forma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única.</a:t>
            </a:r>
            <a:endParaRPr sz="1000">
              <a:latin typeface="Calibri"/>
              <a:cs typeface="Calibri"/>
            </a:endParaRPr>
          </a:p>
          <a:p>
            <a:pPr marL="459740">
              <a:lnSpc>
                <a:spcPct val="100000"/>
              </a:lnSpc>
              <a:spcBef>
                <a:spcPts val="280"/>
              </a:spcBef>
            </a:pPr>
            <a:r>
              <a:rPr dirty="0" sz="1000" spc="-5">
                <a:latin typeface="Calibri"/>
                <a:cs typeface="Calibri"/>
              </a:rPr>
              <a:t>Álgebra: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Espacios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vectoriales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dimensión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finita.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3" name="object 13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3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084338" y="0"/>
            <a:ext cx="1125220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478155" marR="5080" indent="24066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Espacios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Vectoriales </a:t>
            </a:r>
            <a:r>
              <a:rPr dirty="0" sz="500" spc="-10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Formas</a:t>
            </a:r>
            <a:r>
              <a:rPr dirty="0" sz="500" spc="5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cuadráticas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Sistemas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Lineales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590"/>
              </a:lnSpc>
            </a:pPr>
            <a:r>
              <a:rPr dirty="0" sz="500" spc="5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El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problema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de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mínimos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cuadrados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600"/>
              </a:lnSpc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Álgebra</a:t>
            </a:r>
            <a:r>
              <a:rPr dirty="0" sz="500" spc="2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numérica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139620"/>
            <a:ext cx="115125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Dependencia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e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Independencia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1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lineal </a:t>
            </a:r>
            <a:r>
              <a:rPr dirty="0" sz="500" spc="-10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Transformaciones</a:t>
            </a:r>
            <a:r>
              <a:rPr dirty="0" sz="500" spc="75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Lineales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0" y="479736"/>
            <a:ext cx="4608060" cy="312770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955116"/>
            <a:ext cx="59588" cy="59588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490194" y="1448574"/>
            <a:ext cx="59588" cy="59588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2093849"/>
            <a:ext cx="59588" cy="59588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490194" y="2739136"/>
            <a:ext cx="59588" cy="59588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490194" y="2928912"/>
            <a:ext cx="59588" cy="59588"/>
          </a:xfrm>
          <a:prstGeom prst="rect">
            <a:avLst/>
          </a:prstGeom>
        </p:spPr>
      </p:pic>
      <p:sp>
        <p:nvSpPr>
          <p:cNvPr id="12" name="object 12"/>
          <p:cNvSpPr txBox="1"/>
          <p:nvPr/>
        </p:nvSpPr>
        <p:spPr>
          <a:xfrm>
            <a:off x="153174" y="478685"/>
            <a:ext cx="4073525" cy="270256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5">
                <a:solidFill>
                  <a:srgbClr val="FFFFFF"/>
                </a:solidFill>
                <a:latin typeface="Calibri"/>
                <a:cs typeface="Calibri"/>
              </a:rPr>
              <a:t>Sistemas</a:t>
            </a:r>
            <a:r>
              <a:rPr dirty="0" sz="1400" spc="1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65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1400" spc="1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45">
                <a:solidFill>
                  <a:srgbClr val="FFFFFF"/>
                </a:solidFill>
                <a:latin typeface="Calibri"/>
                <a:cs typeface="Calibri"/>
              </a:rPr>
              <a:t>Generadores</a:t>
            </a:r>
            <a:r>
              <a:rPr dirty="0" sz="1400" spc="1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1400" spc="1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Calibri"/>
                <a:cs typeface="Calibri"/>
              </a:rPr>
              <a:t>Bases</a:t>
            </a:r>
            <a:endParaRPr sz="1400">
              <a:latin typeface="Calibri"/>
              <a:cs typeface="Calibri"/>
            </a:endParaRPr>
          </a:p>
          <a:p>
            <a:pPr marL="459740" marR="128270">
              <a:lnSpc>
                <a:spcPct val="100000"/>
              </a:lnSpc>
              <a:spcBef>
                <a:spcPts val="1425"/>
              </a:spcBef>
            </a:pPr>
            <a:r>
              <a:rPr dirty="0" sz="1000" spc="-10">
                <a:latin typeface="Calibri"/>
                <a:cs typeface="Calibri"/>
              </a:rPr>
              <a:t>Implicitamente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sistema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generadores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tiene</a:t>
            </a:r>
            <a:r>
              <a:rPr dirty="0" sz="1000" spc="120">
                <a:latin typeface="Calibri"/>
                <a:cs typeface="Calibri"/>
              </a:rPr>
              <a:t> </a:t>
            </a:r>
            <a:r>
              <a:rPr dirty="0" sz="1000" spc="-15" i="1">
                <a:latin typeface="Calibri"/>
                <a:cs typeface="Calibri"/>
              </a:rPr>
              <a:t>redundancia</a:t>
            </a:r>
            <a:r>
              <a:rPr dirty="0" sz="1000" spc="120" i="1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en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la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información.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55">
                <a:latin typeface="Calibri"/>
                <a:cs typeface="Calibri"/>
              </a:rPr>
              <a:t>La </a:t>
            </a:r>
            <a:r>
              <a:rPr dirty="0" sz="1000" spc="-20">
                <a:latin typeface="Calibri"/>
                <a:cs typeface="Calibri"/>
              </a:rPr>
              <a:t>forma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generar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elemento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del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espacio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no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es 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única.</a:t>
            </a:r>
            <a:endParaRPr sz="1000">
              <a:latin typeface="Calibri"/>
              <a:cs typeface="Calibri"/>
            </a:endParaRPr>
          </a:p>
          <a:p>
            <a:pPr algn="just" marL="459740" marR="5080">
              <a:lnSpc>
                <a:spcPct val="100000"/>
              </a:lnSpc>
              <a:spcBef>
                <a:spcPts val="285"/>
              </a:spcBef>
            </a:pPr>
            <a:r>
              <a:rPr dirty="0" sz="1000" spc="55">
                <a:latin typeface="Calibri"/>
                <a:cs typeface="Calibri"/>
              </a:rPr>
              <a:t>El </a:t>
            </a:r>
            <a:r>
              <a:rPr dirty="0" sz="1000">
                <a:latin typeface="Calibri"/>
                <a:cs typeface="Calibri"/>
              </a:rPr>
              <a:t>cálculo </a:t>
            </a:r>
            <a:r>
              <a:rPr dirty="0" sz="1000" spc="-25">
                <a:latin typeface="Calibri"/>
                <a:cs typeface="Calibri"/>
              </a:rPr>
              <a:t>del </a:t>
            </a:r>
            <a:r>
              <a:rPr dirty="0" sz="1000" spc="-10">
                <a:latin typeface="Calibri"/>
                <a:cs typeface="Calibri"/>
              </a:rPr>
              <a:t>rango </a:t>
            </a:r>
            <a:r>
              <a:rPr dirty="0" sz="1000" spc="-40">
                <a:latin typeface="Calibri"/>
                <a:cs typeface="Calibri"/>
              </a:rPr>
              <a:t>de </a:t>
            </a:r>
            <a:r>
              <a:rPr dirty="0" sz="1000" spc="-15">
                <a:latin typeface="Calibri"/>
                <a:cs typeface="Calibri"/>
              </a:rPr>
              <a:t>una </a:t>
            </a:r>
            <a:r>
              <a:rPr dirty="0" sz="1000" spc="5">
                <a:latin typeface="Calibri"/>
                <a:cs typeface="Calibri"/>
              </a:rPr>
              <a:t>matriz </a:t>
            </a:r>
            <a:r>
              <a:rPr dirty="0" sz="1000" spc="-35">
                <a:latin typeface="Calibri"/>
                <a:cs typeface="Calibri"/>
              </a:rPr>
              <a:t>es </a:t>
            </a:r>
            <a:r>
              <a:rPr dirty="0" sz="1000" spc="-15">
                <a:latin typeface="Calibri"/>
                <a:cs typeface="Calibri"/>
              </a:rPr>
              <a:t>una medida </a:t>
            </a:r>
            <a:r>
              <a:rPr dirty="0" sz="1000" spc="-40">
                <a:latin typeface="Calibri"/>
                <a:cs typeface="Calibri"/>
              </a:rPr>
              <a:t>de </a:t>
            </a:r>
            <a:r>
              <a:rPr dirty="0" sz="1000">
                <a:latin typeface="Calibri"/>
                <a:cs typeface="Calibri"/>
              </a:rPr>
              <a:t>la </a:t>
            </a:r>
            <a:r>
              <a:rPr dirty="0" sz="1000" spc="-15">
                <a:latin typeface="Calibri"/>
                <a:cs typeface="Calibri"/>
              </a:rPr>
              <a:t>información 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presente </a:t>
            </a:r>
            <a:r>
              <a:rPr dirty="0" sz="1000" spc="-35">
                <a:latin typeface="Calibri"/>
                <a:cs typeface="Calibri"/>
              </a:rPr>
              <a:t>en </a:t>
            </a:r>
            <a:r>
              <a:rPr dirty="0" sz="1000">
                <a:latin typeface="Calibri"/>
                <a:cs typeface="Calibri"/>
              </a:rPr>
              <a:t>la </a:t>
            </a:r>
            <a:r>
              <a:rPr dirty="0" sz="1000" spc="10">
                <a:latin typeface="Calibri"/>
                <a:cs typeface="Calibri"/>
              </a:rPr>
              <a:t>matriz. </a:t>
            </a:r>
            <a:r>
              <a:rPr dirty="0" sz="1000" spc="45">
                <a:latin typeface="Calibri"/>
                <a:cs typeface="Calibri"/>
              </a:rPr>
              <a:t>Es </a:t>
            </a:r>
            <a:r>
              <a:rPr dirty="0" sz="1000" spc="-25">
                <a:latin typeface="Calibri"/>
                <a:cs typeface="Calibri"/>
              </a:rPr>
              <a:t>el número </a:t>
            </a:r>
            <a:r>
              <a:rPr dirty="0" sz="1000" spc="-5">
                <a:latin typeface="Calibri"/>
                <a:cs typeface="Calibri"/>
              </a:rPr>
              <a:t>máximo </a:t>
            </a:r>
            <a:r>
              <a:rPr dirty="0" sz="1000" spc="-40">
                <a:latin typeface="Calibri"/>
                <a:cs typeface="Calibri"/>
              </a:rPr>
              <a:t>de </a:t>
            </a:r>
            <a:r>
              <a:rPr dirty="0" sz="1000" spc="-20">
                <a:latin typeface="Calibri"/>
                <a:cs typeface="Calibri"/>
              </a:rPr>
              <a:t>vectores </a:t>
            </a:r>
            <a:r>
              <a:rPr dirty="0" sz="1000" spc="5">
                <a:latin typeface="Calibri"/>
                <a:cs typeface="Calibri"/>
              </a:rPr>
              <a:t>(columnas) </a:t>
            </a:r>
            <a:r>
              <a:rPr dirty="0" sz="1000" spc="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linealmente independientes. </a:t>
            </a:r>
            <a:r>
              <a:rPr dirty="0" sz="1000" spc="55">
                <a:latin typeface="Calibri"/>
                <a:cs typeface="Calibri"/>
              </a:rPr>
              <a:t>El </a:t>
            </a:r>
            <a:r>
              <a:rPr dirty="0" sz="1000" spc="-10">
                <a:latin typeface="Calibri"/>
                <a:cs typeface="Calibri"/>
              </a:rPr>
              <a:t>concepto </a:t>
            </a:r>
            <a:r>
              <a:rPr dirty="0" sz="1000" spc="-40">
                <a:latin typeface="Calibri"/>
                <a:cs typeface="Calibri"/>
              </a:rPr>
              <a:t>de </a:t>
            </a:r>
            <a:r>
              <a:rPr dirty="0" sz="1000" spc="-20">
                <a:latin typeface="Calibri"/>
                <a:cs typeface="Calibri"/>
              </a:rPr>
              <a:t>dimensión </a:t>
            </a:r>
            <a:r>
              <a:rPr dirty="0" sz="1000" spc="-40">
                <a:latin typeface="Calibri"/>
                <a:cs typeface="Calibri"/>
              </a:rPr>
              <a:t>de </a:t>
            </a:r>
            <a:r>
              <a:rPr dirty="0" sz="1000" spc="-15">
                <a:latin typeface="Calibri"/>
                <a:cs typeface="Calibri"/>
              </a:rPr>
              <a:t>un espacio </a:t>
            </a:r>
            <a:r>
              <a:rPr dirty="0" sz="1000" spc="-10">
                <a:latin typeface="Calibri"/>
                <a:cs typeface="Calibri"/>
              </a:rPr>
              <a:t> vectorial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como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número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mínimo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generadores.</a:t>
            </a:r>
            <a:endParaRPr sz="1000">
              <a:latin typeface="Calibri"/>
              <a:cs typeface="Calibri"/>
            </a:endParaRPr>
          </a:p>
          <a:p>
            <a:pPr marL="459740" marR="51435">
              <a:lnSpc>
                <a:spcPct val="100000"/>
              </a:lnSpc>
              <a:spcBef>
                <a:spcPts val="280"/>
              </a:spcBef>
            </a:pPr>
            <a:r>
              <a:rPr dirty="0" sz="1000" spc="-5">
                <a:latin typeface="Calibri"/>
                <a:cs typeface="Calibri"/>
              </a:rPr>
              <a:t>Necesitamos </a:t>
            </a:r>
            <a:r>
              <a:rPr dirty="0" sz="1000" spc="-15">
                <a:latin typeface="Calibri"/>
                <a:cs typeface="Calibri"/>
              </a:rPr>
              <a:t>independencia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lineal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para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-2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</a:t>
            </a:r>
            <a:r>
              <a:rPr dirty="0" sz="1000" spc="19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sistema</a:t>
            </a:r>
            <a:r>
              <a:rPr dirty="0" sz="1000" spc="204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 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generadores</a:t>
            </a:r>
            <a:r>
              <a:rPr dirty="0" sz="1000" spc="-25">
                <a:latin typeface="Calibri"/>
                <a:cs typeface="Calibri"/>
              </a:rPr>
              <a:t> sea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una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base.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20">
                <a:latin typeface="Calibri"/>
                <a:cs typeface="Calibri"/>
              </a:rPr>
              <a:t>Esto </a:t>
            </a:r>
            <a:r>
              <a:rPr dirty="0" sz="1000" spc="-20">
                <a:latin typeface="Calibri"/>
                <a:cs typeface="Calibri"/>
              </a:rPr>
              <a:t>nos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proporciona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 </a:t>
            </a:r>
            <a:r>
              <a:rPr dirty="0" sz="1000" spc="-5">
                <a:latin typeface="Calibri"/>
                <a:cs typeface="Calibri"/>
              </a:rPr>
              <a:t>unicidad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la 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representación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permite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definir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las</a:t>
            </a:r>
            <a:r>
              <a:rPr dirty="0" sz="1000" spc="12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coordenadas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elemento</a:t>
            </a:r>
            <a:r>
              <a:rPr dirty="0" sz="1000" spc="12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en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una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base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forma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única.</a:t>
            </a:r>
            <a:endParaRPr sz="1000">
              <a:latin typeface="Calibri"/>
              <a:cs typeface="Calibri"/>
            </a:endParaRPr>
          </a:p>
          <a:p>
            <a:pPr marL="459740">
              <a:lnSpc>
                <a:spcPct val="100000"/>
              </a:lnSpc>
              <a:spcBef>
                <a:spcPts val="280"/>
              </a:spcBef>
            </a:pPr>
            <a:r>
              <a:rPr dirty="0" sz="1000" spc="-5">
                <a:latin typeface="Calibri"/>
                <a:cs typeface="Calibri"/>
              </a:rPr>
              <a:t>Álgebra: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Espacios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vectoriales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dimensión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finita.</a:t>
            </a:r>
            <a:endParaRPr sz="1000">
              <a:latin typeface="Calibri"/>
              <a:cs typeface="Calibri"/>
            </a:endParaRPr>
          </a:p>
          <a:p>
            <a:pPr marL="459740" marR="441959">
              <a:lnSpc>
                <a:spcPct val="100000"/>
              </a:lnSpc>
              <a:spcBef>
                <a:spcPts val="295"/>
              </a:spcBef>
            </a:pPr>
            <a:r>
              <a:rPr dirty="0" sz="1000" spc="5">
                <a:latin typeface="Calibri"/>
                <a:cs typeface="Calibri"/>
              </a:rPr>
              <a:t>Cálculo: Espacios </a:t>
            </a:r>
            <a:r>
              <a:rPr dirty="0" sz="1000" spc="-15">
                <a:latin typeface="Calibri"/>
                <a:cs typeface="Calibri"/>
              </a:rPr>
              <a:t>vectoriales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dimensión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infinita.</a:t>
            </a:r>
            <a:r>
              <a:rPr dirty="0" sz="1000" spc="5">
                <a:latin typeface="Calibri"/>
                <a:cs typeface="Calibri"/>
              </a:rPr>
              <a:t> Espacios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funcionales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4" name="object 14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3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45337" y="0"/>
            <a:ext cx="1264285" cy="4051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2700" marR="5080" indent="84518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Fundamentos</a:t>
            </a:r>
            <a:r>
              <a:rPr dirty="0" sz="500" spc="7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de</a:t>
            </a:r>
            <a:r>
              <a:rPr dirty="0" sz="500" spc="7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Estadística</a:t>
            </a:r>
            <a:r>
              <a:rPr dirty="0" sz="500" spc="7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Bayesiana.</a:t>
            </a:r>
            <a:endParaRPr sz="500">
              <a:latin typeface="Calibri"/>
              <a:cs typeface="Calibri"/>
            </a:endParaRPr>
          </a:p>
          <a:p>
            <a:pPr algn="r" marL="429895" marR="5080" indent="378460">
              <a:lnSpc>
                <a:spcPts val="600"/>
              </a:lnSpc>
              <a:spcBef>
                <a:spcPts val="15"/>
              </a:spcBef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Distribuciones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Estadísticos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y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Variabilidad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Aprendizaje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Automático.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28164"/>
            <a:ext cx="1396365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600"/>
              </a:lnSpc>
              <a:spcBef>
                <a:spcPts val="95"/>
              </a:spcBef>
            </a:pP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Probabilidad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 Condicionada</a:t>
            </a:r>
            <a:endParaRPr sz="500">
              <a:latin typeface="Calibri"/>
              <a:cs typeface="Calibri"/>
            </a:endParaRPr>
          </a:p>
          <a:p>
            <a:pPr marL="12700" marR="5080">
              <a:lnSpc>
                <a:spcPts val="600"/>
              </a:lnSpc>
              <a:spcBef>
                <a:spcPts val="20"/>
              </a:spcBef>
            </a:pP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Independencia</a:t>
            </a:r>
            <a:r>
              <a:rPr dirty="0" sz="500" spc="8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e</a:t>
            </a:r>
            <a:r>
              <a:rPr dirty="0" sz="500" spc="8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Independencia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Condicional </a:t>
            </a:r>
            <a:r>
              <a:rPr dirty="0" sz="500" spc="-100" b="1">
                <a:solidFill>
                  <a:srgbClr val="9898D8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Variables</a:t>
            </a:r>
            <a:r>
              <a:rPr dirty="0" sz="500" spc="8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Aleatorias</a:t>
            </a:r>
            <a:endParaRPr sz="500">
              <a:latin typeface="Calibri"/>
              <a:cs typeface="Calibri"/>
            </a:endParaRPr>
          </a:p>
          <a:p>
            <a:pPr marL="12700">
              <a:lnSpc>
                <a:spcPts val="575"/>
              </a:lnSpc>
            </a:pP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10" action="ppaction://hlinksldjump"/>
              </a:rPr>
              <a:t>Variables</a:t>
            </a:r>
            <a:r>
              <a:rPr dirty="0" sz="500" spc="70" b="1">
                <a:solidFill>
                  <a:srgbClr val="9898D8"/>
                </a:solidFill>
                <a:latin typeface="Calibri"/>
                <a:cs typeface="Calibri"/>
                <a:hlinkClick r:id="rId10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10" action="ppaction://hlinksldjump"/>
              </a:rPr>
              <a:t>Multimensionales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0" y="408654"/>
            <a:ext cx="4608060" cy="31277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407591"/>
            <a:ext cx="195961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10">
                <a:solidFill>
                  <a:srgbClr val="FFFFFF"/>
                </a:solidFill>
                <a:latin typeface="Calibri"/>
                <a:cs typeface="Calibri"/>
              </a:rPr>
              <a:t>Probabilidad</a:t>
            </a:r>
            <a:r>
              <a:rPr dirty="0" sz="1400" spc="11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5">
                <a:solidFill>
                  <a:srgbClr val="FFFFFF"/>
                </a:solidFill>
                <a:latin typeface="Calibri"/>
                <a:cs typeface="Calibri"/>
              </a:rPr>
              <a:t>Condicionada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490194" y="1191768"/>
            <a:ext cx="59588" cy="59588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587654" y="1114671"/>
            <a:ext cx="3685540" cy="106299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5400" marR="17780">
              <a:lnSpc>
                <a:spcPct val="100000"/>
              </a:lnSpc>
              <a:spcBef>
                <a:spcPts val="95"/>
              </a:spcBef>
            </a:pPr>
            <a:r>
              <a:rPr dirty="0" sz="1000" spc="-5">
                <a:latin typeface="Calibri"/>
                <a:cs typeface="Calibri"/>
              </a:rPr>
              <a:t>Cualquier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distribución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probabilidad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conjunta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sobra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varias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variables 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puede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descomponerse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en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 </a:t>
            </a:r>
            <a:r>
              <a:rPr dirty="0" sz="1000" spc="-10">
                <a:latin typeface="Calibri"/>
                <a:cs typeface="Calibri"/>
              </a:rPr>
              <a:t>distribución</a:t>
            </a:r>
            <a:r>
              <a:rPr dirty="0" sz="1000" spc="-5">
                <a:latin typeface="Calibri"/>
                <a:cs typeface="Calibri"/>
              </a:rPr>
              <a:t> condicional </a:t>
            </a:r>
            <a:r>
              <a:rPr dirty="0" sz="1000" spc="-35">
                <a:latin typeface="Calibri"/>
                <a:cs typeface="Calibri"/>
              </a:rPr>
              <a:t>sobre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una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las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variables.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45">
                <a:latin typeface="Calibri"/>
                <a:cs typeface="Calibri"/>
              </a:rPr>
              <a:t>Es </a:t>
            </a:r>
            <a:r>
              <a:rPr dirty="0" sz="1000" spc="-10">
                <a:latin typeface="Calibri"/>
                <a:cs typeface="Calibri"/>
              </a:rPr>
              <a:t>decir,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se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cumple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 </a:t>
            </a:r>
            <a:r>
              <a:rPr dirty="0" sz="1000" spc="25" b="1">
                <a:latin typeface="Calibri"/>
                <a:cs typeface="Calibri"/>
              </a:rPr>
              <a:t>regla </a:t>
            </a:r>
            <a:r>
              <a:rPr dirty="0" sz="1000" spc="10" b="1">
                <a:latin typeface="Calibri"/>
                <a:cs typeface="Calibri"/>
              </a:rPr>
              <a:t>de</a:t>
            </a:r>
            <a:r>
              <a:rPr dirty="0" sz="1000" spc="15" b="1">
                <a:latin typeface="Calibri"/>
                <a:cs typeface="Calibri"/>
              </a:rPr>
              <a:t> la </a:t>
            </a:r>
            <a:r>
              <a:rPr dirty="0" sz="1000" spc="25" b="1">
                <a:latin typeface="Calibri"/>
                <a:cs typeface="Calibri"/>
              </a:rPr>
              <a:t>cadena </a:t>
            </a:r>
            <a:r>
              <a:rPr dirty="0" sz="1000" spc="10" b="1">
                <a:latin typeface="Calibri"/>
                <a:cs typeface="Calibri"/>
              </a:rPr>
              <a:t>de</a:t>
            </a:r>
            <a:r>
              <a:rPr dirty="0" sz="1000" spc="15" b="1">
                <a:latin typeface="Calibri"/>
                <a:cs typeface="Calibri"/>
              </a:rPr>
              <a:t> la </a:t>
            </a:r>
            <a:r>
              <a:rPr dirty="0" sz="1000" spc="20" b="1">
                <a:latin typeface="Calibri"/>
                <a:cs typeface="Calibri"/>
              </a:rPr>
              <a:t> </a:t>
            </a:r>
            <a:r>
              <a:rPr dirty="0" sz="1000" spc="15" b="1">
                <a:latin typeface="Calibri"/>
                <a:cs typeface="Calibri"/>
              </a:rPr>
              <a:t>probabilidad</a:t>
            </a:r>
            <a:r>
              <a:rPr dirty="0" sz="1000" spc="15">
                <a:latin typeface="Calibri"/>
                <a:cs typeface="Calibri"/>
              </a:rPr>
              <a:t>.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Por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ejemplo,</a:t>
            </a:r>
            <a:endParaRPr sz="10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750">
              <a:latin typeface="Calibri"/>
              <a:cs typeface="Calibri"/>
            </a:endParaRPr>
          </a:p>
          <a:p>
            <a:pPr marL="534035">
              <a:lnSpc>
                <a:spcPct val="100000"/>
              </a:lnSpc>
            </a:pPr>
            <a:r>
              <a:rPr dirty="0" sz="1000" spc="35" b="0" i="1">
                <a:latin typeface="Bookman Old Style"/>
                <a:cs typeface="Bookman Old Style"/>
              </a:rPr>
              <a:t>P</a:t>
            </a:r>
            <a:r>
              <a:rPr dirty="0" sz="1000" spc="-165" b="0" i="1">
                <a:latin typeface="Bookman Old Style"/>
                <a:cs typeface="Bookman Old Style"/>
              </a:rPr>
              <a:t> </a:t>
            </a:r>
            <a:r>
              <a:rPr dirty="0" sz="1000" spc="10">
                <a:latin typeface="Georgia"/>
                <a:cs typeface="Georgia"/>
              </a:rPr>
              <a:t>(</a:t>
            </a:r>
            <a:r>
              <a:rPr dirty="0" sz="1000" spc="120" b="0" i="1">
                <a:latin typeface="Bookman Old Style"/>
                <a:cs typeface="Bookman Old Style"/>
              </a:rPr>
              <a:t>X</a:t>
            </a:r>
            <a:r>
              <a:rPr dirty="0" baseline="-11904" sz="1050" spc="-75">
                <a:latin typeface="Verdana"/>
                <a:cs typeface="Verdana"/>
              </a:rPr>
              <a:t>1</a:t>
            </a:r>
            <a:r>
              <a:rPr dirty="0" baseline="-11904" sz="1050" spc="120">
                <a:latin typeface="Verdana"/>
                <a:cs typeface="Verdana"/>
              </a:rPr>
              <a:t> </a:t>
            </a:r>
            <a:r>
              <a:rPr dirty="0" sz="1000" spc="130">
                <a:latin typeface="Georgia"/>
                <a:cs typeface="Georgia"/>
              </a:rPr>
              <a:t>=</a:t>
            </a:r>
            <a:r>
              <a:rPr dirty="0" sz="1000" spc="35">
                <a:latin typeface="Georgia"/>
                <a:cs typeface="Georgia"/>
              </a:rPr>
              <a:t> </a:t>
            </a:r>
            <a:r>
              <a:rPr dirty="0" sz="1000" spc="25" b="0" i="1">
                <a:latin typeface="Bookman Old Style"/>
                <a:cs typeface="Bookman Old Style"/>
              </a:rPr>
              <a:t>x</a:t>
            </a:r>
            <a:r>
              <a:rPr dirty="0" baseline="-11904" sz="1050">
                <a:latin typeface="Verdana"/>
                <a:cs typeface="Verdana"/>
              </a:rPr>
              <a:t>1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-120" i="1">
                <a:latin typeface="DejaVu Sans Condensed"/>
                <a:cs typeface="DejaVu Sans Condensed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-120" i="1">
                <a:latin typeface="DejaVu Sans Condensed"/>
                <a:cs typeface="DejaVu Sans Condensed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45" i="1">
                <a:latin typeface="DejaVu Sans Condensed"/>
                <a:cs typeface="DejaVu Sans Condensed"/>
              </a:rPr>
              <a:t> 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120" b="0" i="1">
                <a:latin typeface="Bookman Old Style"/>
                <a:cs typeface="Bookman Old Style"/>
              </a:rPr>
              <a:t>X</a:t>
            </a:r>
            <a:r>
              <a:rPr dirty="0" baseline="-11904" sz="1050" spc="82" b="0" i="1">
                <a:latin typeface="Bookman Old Style"/>
                <a:cs typeface="Bookman Old Style"/>
              </a:rPr>
              <a:t>n</a:t>
            </a:r>
            <a:r>
              <a:rPr dirty="0" baseline="-11904" sz="1050" b="0" i="1">
                <a:latin typeface="Bookman Old Style"/>
                <a:cs typeface="Bookman Old Style"/>
              </a:rPr>
              <a:t> </a:t>
            </a:r>
            <a:r>
              <a:rPr dirty="0" baseline="-11904" sz="1050" spc="-142" b="0" i="1">
                <a:latin typeface="Bookman Old Style"/>
                <a:cs typeface="Bookman Old Style"/>
              </a:rPr>
              <a:t> </a:t>
            </a:r>
            <a:r>
              <a:rPr dirty="0" sz="1000" spc="130">
                <a:latin typeface="Georgia"/>
                <a:cs typeface="Georgia"/>
              </a:rPr>
              <a:t>=</a:t>
            </a:r>
            <a:r>
              <a:rPr dirty="0" sz="1000" spc="35">
                <a:latin typeface="Georgia"/>
                <a:cs typeface="Georgia"/>
              </a:rPr>
              <a:t> </a:t>
            </a:r>
            <a:r>
              <a:rPr dirty="0" sz="1000" spc="25" b="0" i="1">
                <a:latin typeface="Bookman Old Style"/>
                <a:cs typeface="Bookman Old Style"/>
              </a:rPr>
              <a:t>x</a:t>
            </a:r>
            <a:r>
              <a:rPr dirty="0" baseline="-11904" sz="1050" spc="150" b="0" i="1">
                <a:latin typeface="Bookman Old Style"/>
                <a:cs typeface="Bookman Old Style"/>
              </a:rPr>
              <a:t>n</a:t>
            </a:r>
            <a:r>
              <a:rPr dirty="0" sz="1000" spc="10">
                <a:latin typeface="Georgia"/>
                <a:cs typeface="Georgia"/>
              </a:rPr>
              <a:t>)</a:t>
            </a:r>
            <a:r>
              <a:rPr dirty="0" sz="1000" spc="35">
                <a:latin typeface="Georgia"/>
                <a:cs typeface="Georgia"/>
              </a:rPr>
              <a:t> </a:t>
            </a:r>
            <a:r>
              <a:rPr dirty="0" sz="1000" spc="130">
                <a:latin typeface="Georgia"/>
                <a:cs typeface="Georgia"/>
              </a:rPr>
              <a:t>=</a:t>
            </a:r>
            <a:endParaRPr sz="1000">
              <a:latin typeface="Georgia"/>
              <a:cs typeface="Georgi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907794" y="2171334"/>
            <a:ext cx="8826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55" b="0" i="1">
                <a:latin typeface="Bookman Old Style"/>
                <a:cs typeface="Bookman Old Style"/>
              </a:rPr>
              <a:t>n</a:t>
            </a:r>
            <a:endParaRPr sz="700">
              <a:latin typeface="Bookman Old Style"/>
              <a:cs typeface="Bookman Old Style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858238" y="2171324"/>
            <a:ext cx="18732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300">
                <a:latin typeface="Arial"/>
                <a:cs typeface="Arial"/>
              </a:rPr>
              <a:t>rr</a:t>
            </a:r>
            <a:endParaRPr sz="10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857120" y="2478776"/>
            <a:ext cx="18986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85" b="0" i="1">
                <a:latin typeface="Bookman Old Style"/>
                <a:cs typeface="Bookman Old Style"/>
              </a:rPr>
              <a:t>i</a:t>
            </a:r>
            <a:r>
              <a:rPr dirty="0" sz="700" spc="-5">
                <a:latin typeface="Verdana"/>
                <a:cs typeface="Verdana"/>
              </a:rPr>
              <a:t>=2</a:t>
            </a:r>
            <a:endParaRPr sz="700">
              <a:latin typeface="Verdana"/>
              <a:cs typeface="Verdan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361998" y="2348461"/>
            <a:ext cx="177228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09880" algn="l"/>
                <a:tab pos="945515" algn="l"/>
                <a:tab pos="1228090" algn="l"/>
                <a:tab pos="1410335" algn="l"/>
                <a:tab pos="1708150" algn="l"/>
              </a:tabLst>
            </a:pPr>
            <a:r>
              <a:rPr dirty="0" sz="700" spc="-50">
                <a:latin typeface="Verdana"/>
                <a:cs typeface="Verdana"/>
              </a:rPr>
              <a:t>1</a:t>
            </a:r>
            <a:r>
              <a:rPr dirty="0" sz="700" spc="-50">
                <a:latin typeface="Verdana"/>
                <a:cs typeface="Verdana"/>
              </a:rPr>
              <a:t>	</a:t>
            </a:r>
            <a:r>
              <a:rPr dirty="0" sz="700" spc="-50">
                <a:latin typeface="Verdana"/>
                <a:cs typeface="Verdana"/>
              </a:rPr>
              <a:t>1</a:t>
            </a:r>
            <a:r>
              <a:rPr dirty="0" sz="700" spc="-50">
                <a:latin typeface="Verdana"/>
                <a:cs typeface="Verdana"/>
              </a:rPr>
              <a:t>	</a:t>
            </a:r>
            <a:r>
              <a:rPr dirty="0" sz="700" spc="85" b="0" i="1">
                <a:latin typeface="Bookman Old Style"/>
                <a:cs typeface="Bookman Old Style"/>
              </a:rPr>
              <a:t>i</a:t>
            </a:r>
            <a:r>
              <a:rPr dirty="0" sz="700" spc="85" b="0" i="1">
                <a:latin typeface="Bookman Old Style"/>
                <a:cs typeface="Bookman Old Style"/>
              </a:rPr>
              <a:t>	</a:t>
            </a:r>
            <a:r>
              <a:rPr dirty="0" sz="700" spc="85" b="0" i="1">
                <a:latin typeface="Bookman Old Style"/>
                <a:cs typeface="Bookman Old Style"/>
              </a:rPr>
              <a:t>i</a:t>
            </a:r>
            <a:r>
              <a:rPr dirty="0" sz="700" spc="85" b="0" i="1">
                <a:latin typeface="Bookman Old Style"/>
                <a:cs typeface="Bookman Old Style"/>
              </a:rPr>
              <a:t>	</a:t>
            </a:r>
            <a:r>
              <a:rPr dirty="0" sz="700" spc="-50">
                <a:latin typeface="Verdana"/>
                <a:cs typeface="Verdana"/>
              </a:rPr>
              <a:t>1</a:t>
            </a:r>
            <a:r>
              <a:rPr dirty="0" sz="700" spc="-50">
                <a:latin typeface="Verdana"/>
                <a:cs typeface="Verdana"/>
              </a:rPr>
              <a:t>	</a:t>
            </a:r>
            <a:r>
              <a:rPr dirty="0" sz="700" spc="-50">
                <a:latin typeface="Verdana"/>
                <a:cs typeface="Verdana"/>
              </a:rPr>
              <a:t>1</a:t>
            </a:r>
            <a:endParaRPr sz="700">
              <a:latin typeface="Verdana"/>
              <a:cs typeface="Verdana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884237" y="2291529"/>
            <a:ext cx="258572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1170305" algn="l"/>
              </a:tabLst>
            </a:pPr>
            <a:r>
              <a:rPr dirty="0" sz="1000" spc="130">
                <a:latin typeface="Georgia"/>
                <a:cs typeface="Georgia"/>
              </a:rPr>
              <a:t>=</a:t>
            </a:r>
            <a:r>
              <a:rPr dirty="0" sz="1000" spc="130">
                <a:latin typeface="Georgia"/>
                <a:cs typeface="Georgia"/>
              </a:rPr>
              <a:t>   </a:t>
            </a:r>
            <a:r>
              <a:rPr dirty="0" sz="1000" spc="30">
                <a:latin typeface="Georgia"/>
                <a:cs typeface="Georgia"/>
              </a:rPr>
              <a:t> </a:t>
            </a:r>
            <a:r>
              <a:rPr dirty="0" sz="1000" spc="35" b="0" i="1">
                <a:latin typeface="Bookman Old Style"/>
                <a:cs typeface="Bookman Old Style"/>
              </a:rPr>
              <a:t>P</a:t>
            </a:r>
            <a:r>
              <a:rPr dirty="0" sz="1000" spc="-165" b="0" i="1">
                <a:latin typeface="Bookman Old Style"/>
                <a:cs typeface="Bookman Old Style"/>
              </a:rPr>
              <a:t> </a:t>
            </a:r>
            <a:r>
              <a:rPr dirty="0" sz="1000" spc="10">
                <a:latin typeface="Georgia"/>
                <a:cs typeface="Georgia"/>
              </a:rPr>
              <a:t>(</a:t>
            </a:r>
            <a:r>
              <a:rPr dirty="0" sz="1000" spc="120" b="0" i="1">
                <a:latin typeface="Bookman Old Style"/>
                <a:cs typeface="Bookman Old Style"/>
              </a:rPr>
              <a:t>X</a:t>
            </a:r>
            <a:r>
              <a:rPr dirty="0" sz="1000" b="0" i="1">
                <a:latin typeface="Bookman Old Style"/>
                <a:cs typeface="Bookman Old Style"/>
              </a:rPr>
              <a:t> </a:t>
            </a:r>
            <a:r>
              <a:rPr dirty="0" sz="1000" spc="120" b="0" i="1">
                <a:latin typeface="Bookman Old Style"/>
                <a:cs typeface="Bookman Old Style"/>
              </a:rPr>
              <a:t> </a:t>
            </a:r>
            <a:r>
              <a:rPr dirty="0" sz="1000" spc="130">
                <a:latin typeface="Georgia"/>
                <a:cs typeface="Georgia"/>
              </a:rPr>
              <a:t>=</a:t>
            </a:r>
            <a:r>
              <a:rPr dirty="0" sz="1000" spc="35">
                <a:latin typeface="Georgia"/>
                <a:cs typeface="Georgia"/>
              </a:rPr>
              <a:t> </a:t>
            </a:r>
            <a:r>
              <a:rPr dirty="0" sz="1000" spc="25" b="0" i="1">
                <a:latin typeface="Bookman Old Style"/>
                <a:cs typeface="Bookman Old Style"/>
              </a:rPr>
              <a:t>x</a:t>
            </a:r>
            <a:r>
              <a:rPr dirty="0" sz="1000" spc="145" b="0" i="1">
                <a:latin typeface="Bookman Old Style"/>
                <a:cs typeface="Bookman Old Style"/>
              </a:rPr>
              <a:t> </a:t>
            </a:r>
            <a:r>
              <a:rPr dirty="0" sz="1000" spc="10">
                <a:latin typeface="Georgia"/>
                <a:cs typeface="Georgia"/>
              </a:rPr>
              <a:t>)</a:t>
            </a:r>
            <a:r>
              <a:rPr dirty="0" sz="1000" spc="-20">
                <a:latin typeface="Georgia"/>
                <a:cs typeface="Georgia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i="1">
                <a:latin typeface="DejaVu Sans Condensed"/>
                <a:cs typeface="DejaVu Sans Condensed"/>
              </a:rPr>
              <a:t>	</a:t>
            </a:r>
            <a:r>
              <a:rPr dirty="0" sz="1000" spc="35" b="0" i="1">
                <a:latin typeface="Bookman Old Style"/>
                <a:cs typeface="Bookman Old Style"/>
              </a:rPr>
              <a:t>P</a:t>
            </a:r>
            <a:r>
              <a:rPr dirty="0" sz="1000" spc="-165" b="0" i="1">
                <a:latin typeface="Bookman Old Style"/>
                <a:cs typeface="Bookman Old Style"/>
              </a:rPr>
              <a:t> </a:t>
            </a:r>
            <a:r>
              <a:rPr dirty="0" sz="1000" spc="10">
                <a:latin typeface="Georgia"/>
                <a:cs typeface="Georgia"/>
              </a:rPr>
              <a:t>(</a:t>
            </a:r>
            <a:r>
              <a:rPr dirty="0" sz="1000" spc="120" b="0" i="1">
                <a:latin typeface="Bookman Old Style"/>
                <a:cs typeface="Bookman Old Style"/>
              </a:rPr>
              <a:t>X</a:t>
            </a:r>
            <a:r>
              <a:rPr dirty="0" sz="1000" b="0" i="1">
                <a:latin typeface="Bookman Old Style"/>
                <a:cs typeface="Bookman Old Style"/>
              </a:rPr>
              <a:t> </a:t>
            </a:r>
            <a:r>
              <a:rPr dirty="0" sz="1000" spc="5" b="0" i="1">
                <a:latin typeface="Bookman Old Style"/>
                <a:cs typeface="Bookman Old Style"/>
              </a:rPr>
              <a:t> </a:t>
            </a:r>
            <a:r>
              <a:rPr dirty="0" sz="1000" spc="130">
                <a:latin typeface="Georgia"/>
                <a:cs typeface="Georgia"/>
              </a:rPr>
              <a:t>=</a:t>
            </a:r>
            <a:r>
              <a:rPr dirty="0" sz="1000" spc="35">
                <a:latin typeface="Georgia"/>
                <a:cs typeface="Georgia"/>
              </a:rPr>
              <a:t> </a:t>
            </a:r>
            <a:r>
              <a:rPr dirty="0" sz="1000" spc="25" b="0" i="1">
                <a:latin typeface="Bookman Old Style"/>
                <a:cs typeface="Bookman Old Style"/>
              </a:rPr>
              <a:t>x</a:t>
            </a:r>
            <a:r>
              <a:rPr dirty="0" sz="1000" spc="30" b="0" i="1">
                <a:latin typeface="Bookman Old Style"/>
                <a:cs typeface="Bookman Old Style"/>
              </a:rPr>
              <a:t> </a:t>
            </a:r>
            <a:r>
              <a:rPr dirty="0" sz="1000" spc="-30" i="1">
                <a:latin typeface="DejaVu Sans Condensed"/>
                <a:cs typeface="DejaVu Sans Condensed"/>
              </a:rPr>
              <a:t>|</a:t>
            </a:r>
            <a:r>
              <a:rPr dirty="0" sz="1000" spc="120" b="0" i="1">
                <a:latin typeface="Bookman Old Style"/>
                <a:cs typeface="Bookman Old Style"/>
              </a:rPr>
              <a:t>X</a:t>
            </a:r>
            <a:r>
              <a:rPr dirty="0" sz="1000" b="0" i="1">
                <a:latin typeface="Bookman Old Style"/>
                <a:cs typeface="Bookman Old Style"/>
              </a:rPr>
              <a:t> </a:t>
            </a:r>
            <a:r>
              <a:rPr dirty="0" sz="1000" spc="120" b="0" i="1">
                <a:latin typeface="Bookman Old Style"/>
                <a:cs typeface="Bookman Old Style"/>
              </a:rPr>
              <a:t> </a:t>
            </a:r>
            <a:r>
              <a:rPr dirty="0" sz="1000" spc="130">
                <a:latin typeface="Georgia"/>
                <a:cs typeface="Georgia"/>
              </a:rPr>
              <a:t>=</a:t>
            </a:r>
            <a:r>
              <a:rPr dirty="0" sz="1000" spc="35">
                <a:latin typeface="Georgia"/>
                <a:cs typeface="Georgia"/>
              </a:rPr>
              <a:t> </a:t>
            </a:r>
            <a:r>
              <a:rPr dirty="0" sz="1000" spc="25" b="0" i="1">
                <a:latin typeface="Bookman Old Style"/>
                <a:cs typeface="Bookman Old Style"/>
              </a:rPr>
              <a:t>x</a:t>
            </a:r>
            <a:r>
              <a:rPr dirty="0" sz="1000" spc="145" b="0" i="1">
                <a:latin typeface="Bookman Old Style"/>
                <a:cs typeface="Bookman Old Style"/>
              </a:rPr>
              <a:t> 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-120" i="1">
                <a:latin typeface="DejaVu Sans Condensed"/>
                <a:cs typeface="DejaVu Sans Condensed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-120" i="1">
                <a:latin typeface="DejaVu Sans Condensed"/>
                <a:cs typeface="DejaVu Sans Condensed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-120" i="1">
                <a:latin typeface="DejaVu Sans Condensed"/>
                <a:cs typeface="DejaVu Sans Condensed"/>
              </a:rPr>
              <a:t> </a:t>
            </a:r>
            <a:r>
              <a:rPr dirty="0" sz="1000" spc="120" b="0" i="1">
                <a:latin typeface="Bookman Old Style"/>
                <a:cs typeface="Bookman Old Style"/>
              </a:rPr>
              <a:t>X</a:t>
            </a:r>
            <a:endParaRPr sz="1000">
              <a:latin typeface="Bookman Old Style"/>
              <a:cs typeface="Bookman Old Style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444456" y="2348461"/>
            <a:ext cx="60388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24815" algn="l"/>
              </a:tabLst>
            </a:pPr>
            <a:r>
              <a:rPr dirty="0" sz="700" spc="85" b="0" i="1">
                <a:latin typeface="Bookman Old Style"/>
                <a:cs typeface="Bookman Old Style"/>
              </a:rPr>
              <a:t>i</a:t>
            </a:r>
            <a:r>
              <a:rPr dirty="0" sz="700" spc="35" i="1">
                <a:latin typeface="DejaVu Serif"/>
                <a:cs typeface="DejaVu Serif"/>
              </a:rPr>
              <a:t>−</a:t>
            </a:r>
            <a:r>
              <a:rPr dirty="0" sz="700" spc="-50">
                <a:latin typeface="Verdana"/>
                <a:cs typeface="Verdana"/>
              </a:rPr>
              <a:t>1</a:t>
            </a:r>
            <a:r>
              <a:rPr dirty="0" sz="700" spc="-50">
                <a:latin typeface="Verdana"/>
                <a:cs typeface="Verdana"/>
              </a:rPr>
              <a:t>	</a:t>
            </a:r>
            <a:r>
              <a:rPr dirty="0" sz="700" spc="85" b="0" i="1">
                <a:latin typeface="Bookman Old Style"/>
                <a:cs typeface="Bookman Old Style"/>
              </a:rPr>
              <a:t>i</a:t>
            </a:r>
            <a:r>
              <a:rPr dirty="0" sz="700" spc="35" i="1">
                <a:latin typeface="DejaVu Serif"/>
                <a:cs typeface="DejaVu Serif"/>
              </a:rPr>
              <a:t>−</a:t>
            </a:r>
            <a:r>
              <a:rPr dirty="0" sz="700" spc="-50">
                <a:latin typeface="Verdana"/>
                <a:cs typeface="Verdana"/>
              </a:rPr>
              <a:t>1</a:t>
            </a:r>
            <a:endParaRPr sz="700">
              <a:latin typeface="Verdana"/>
              <a:cs typeface="Verdan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651237" y="2291529"/>
            <a:ext cx="45212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89890" algn="l"/>
              </a:tabLst>
            </a:pPr>
            <a:r>
              <a:rPr dirty="0" sz="1000" spc="130">
                <a:latin typeface="Georgia"/>
                <a:cs typeface="Georgia"/>
              </a:rPr>
              <a:t>=</a:t>
            </a:r>
            <a:r>
              <a:rPr dirty="0" sz="1000" spc="35">
                <a:latin typeface="Georgia"/>
                <a:cs typeface="Georgia"/>
              </a:rPr>
              <a:t> </a:t>
            </a:r>
            <a:r>
              <a:rPr dirty="0" sz="1000" spc="25" b="0" i="1">
                <a:latin typeface="Bookman Old Style"/>
                <a:cs typeface="Bookman Old Style"/>
              </a:rPr>
              <a:t>x</a:t>
            </a:r>
            <a:r>
              <a:rPr dirty="0" sz="1000" b="0" i="1">
                <a:latin typeface="Bookman Old Style"/>
                <a:cs typeface="Bookman Old Style"/>
              </a:rPr>
              <a:t>	</a:t>
            </a:r>
            <a:r>
              <a:rPr dirty="0" sz="1000" spc="10">
                <a:latin typeface="Georgia"/>
                <a:cs typeface="Georgia"/>
              </a:rPr>
              <a:t>)</a:t>
            </a:r>
            <a:endParaRPr sz="1000">
              <a:latin typeface="Georgia"/>
              <a:cs typeface="Georgia"/>
            </a:endParaRPr>
          </a:p>
        </p:txBody>
      </p:sp>
      <p:grpSp>
        <p:nvGrpSpPr>
          <p:cNvPr id="17" name="object 17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8" name="object 18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0" name="object 20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3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084338" y="0"/>
            <a:ext cx="1125220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478155" marR="5080" indent="24066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Espacios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Vectoriales </a:t>
            </a:r>
            <a:r>
              <a:rPr dirty="0" sz="500" spc="-10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Formas</a:t>
            </a:r>
            <a:r>
              <a:rPr dirty="0" sz="500" spc="5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cuadráticas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Sistemas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Lineales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590"/>
              </a:lnSpc>
            </a:pPr>
            <a:r>
              <a:rPr dirty="0" sz="500" spc="5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El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problema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de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mínimos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cuadrados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600"/>
              </a:lnSpc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Álgebra</a:t>
            </a:r>
            <a:r>
              <a:rPr dirty="0" sz="500" spc="2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numérica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139620"/>
            <a:ext cx="115125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Dependencia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e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Independencia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1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lineal </a:t>
            </a:r>
            <a:r>
              <a:rPr dirty="0" sz="500" spc="-10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Transformaciones</a:t>
            </a:r>
            <a:r>
              <a:rPr dirty="0" sz="500" spc="75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Lineales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0" y="479736"/>
            <a:ext cx="4608060" cy="31277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478685"/>
            <a:ext cx="135953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5">
                <a:solidFill>
                  <a:srgbClr val="FFFFFF"/>
                </a:solidFill>
                <a:latin typeface="Calibri"/>
                <a:cs typeface="Calibri"/>
              </a:rPr>
              <a:t>Bases</a:t>
            </a:r>
            <a:r>
              <a:rPr dirty="0" sz="1400" spc="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20">
                <a:solidFill>
                  <a:srgbClr val="FFFFFF"/>
                </a:solidFill>
                <a:latin typeface="Calibri"/>
                <a:cs typeface="Calibri"/>
              </a:rPr>
              <a:t>Ortogonales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1091768"/>
            <a:ext cx="59588" cy="59588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600354" y="1014658"/>
            <a:ext cx="3349625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1000" spc="55">
                <a:latin typeface="Calibri"/>
                <a:cs typeface="Calibri"/>
              </a:rPr>
              <a:t>El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concepto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ortogonalidad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más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fuerte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concepto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independencia</a:t>
            </a:r>
            <a:r>
              <a:rPr dirty="0" sz="1000" spc="-10">
                <a:latin typeface="Calibri"/>
                <a:cs typeface="Calibri"/>
              </a:rPr>
              <a:t> lineal.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20">
                <a:latin typeface="Calibri"/>
                <a:cs typeface="Calibri"/>
              </a:rPr>
              <a:t>De </a:t>
            </a:r>
            <a:r>
              <a:rPr dirty="0" sz="1000" spc="-25">
                <a:latin typeface="Calibri"/>
                <a:cs typeface="Calibri"/>
              </a:rPr>
              <a:t>hecho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 </a:t>
            </a:r>
            <a:r>
              <a:rPr dirty="0" sz="1000" spc="-15">
                <a:latin typeface="Calibri"/>
                <a:cs typeface="Calibri"/>
              </a:rPr>
              <a:t>ortogonalidad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implica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la 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independencia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lineal.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1" name="object 11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2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084338" y="0"/>
            <a:ext cx="1125220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478155" marR="5080" indent="24066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Espacios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Vectoriales </a:t>
            </a:r>
            <a:r>
              <a:rPr dirty="0" sz="500" spc="-10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Formas</a:t>
            </a:r>
            <a:r>
              <a:rPr dirty="0" sz="500" spc="5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cuadráticas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Sistemas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Lineales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590"/>
              </a:lnSpc>
            </a:pPr>
            <a:r>
              <a:rPr dirty="0" sz="500" spc="5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El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problema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de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mínimos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cuadrados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600"/>
              </a:lnSpc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Álgebra</a:t>
            </a:r>
            <a:r>
              <a:rPr dirty="0" sz="500" spc="2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numérica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139620"/>
            <a:ext cx="115125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Dependencia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e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Independencia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1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lineal </a:t>
            </a:r>
            <a:r>
              <a:rPr dirty="0" sz="500" spc="-10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Transformaciones</a:t>
            </a:r>
            <a:r>
              <a:rPr dirty="0" sz="500" spc="75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Lineales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0" y="479736"/>
            <a:ext cx="4608060" cy="31277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478685"/>
            <a:ext cx="135953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5">
                <a:solidFill>
                  <a:srgbClr val="FFFFFF"/>
                </a:solidFill>
                <a:latin typeface="Calibri"/>
                <a:cs typeface="Calibri"/>
              </a:rPr>
              <a:t>Bases</a:t>
            </a:r>
            <a:r>
              <a:rPr dirty="0" sz="1400" spc="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20">
                <a:solidFill>
                  <a:srgbClr val="FFFFFF"/>
                </a:solidFill>
                <a:latin typeface="Calibri"/>
                <a:cs typeface="Calibri"/>
              </a:rPr>
              <a:t>Ortogonales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1091768"/>
            <a:ext cx="59588" cy="59588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600354" y="1014658"/>
            <a:ext cx="3622040" cy="97472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277495">
              <a:lnSpc>
                <a:spcPct val="100000"/>
              </a:lnSpc>
              <a:spcBef>
                <a:spcPts val="95"/>
              </a:spcBef>
            </a:pPr>
            <a:r>
              <a:rPr dirty="0" sz="1000" spc="55">
                <a:latin typeface="Calibri"/>
                <a:cs typeface="Calibri"/>
              </a:rPr>
              <a:t>El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concepto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ortogonalidad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más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fuerte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concepto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independencia</a:t>
            </a:r>
            <a:r>
              <a:rPr dirty="0" sz="1000" spc="-10">
                <a:latin typeface="Calibri"/>
                <a:cs typeface="Calibri"/>
              </a:rPr>
              <a:t> lineal.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20">
                <a:latin typeface="Calibri"/>
                <a:cs typeface="Calibri"/>
              </a:rPr>
              <a:t>De </a:t>
            </a:r>
            <a:r>
              <a:rPr dirty="0" sz="1000" spc="-25">
                <a:latin typeface="Calibri"/>
                <a:cs typeface="Calibri"/>
              </a:rPr>
              <a:t>hecho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 </a:t>
            </a:r>
            <a:r>
              <a:rPr dirty="0" sz="1000" spc="-15">
                <a:latin typeface="Calibri"/>
                <a:cs typeface="Calibri"/>
              </a:rPr>
              <a:t>ortogonalidad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implica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la 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independencia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lineal.</a:t>
            </a:r>
            <a:endParaRPr sz="100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  <a:spcBef>
                <a:spcPts val="285"/>
              </a:spcBef>
            </a:pPr>
            <a:r>
              <a:rPr dirty="0" sz="1000" spc="10">
                <a:latin typeface="Calibri"/>
                <a:cs typeface="Calibri"/>
              </a:rPr>
              <a:t>Para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calcular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los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coeficientes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(pesos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coordenadas)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vector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en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una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base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es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necesario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resolver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sistema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lo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-2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aumenta </a:t>
            </a:r>
            <a:r>
              <a:rPr dirty="0" sz="1000">
                <a:latin typeface="Calibri"/>
                <a:cs typeface="Calibri"/>
              </a:rPr>
              <a:t>la </a:t>
            </a:r>
            <a:r>
              <a:rPr dirty="0" sz="1000" spc="-5">
                <a:latin typeface="Calibri"/>
                <a:cs typeface="Calibri"/>
              </a:rPr>
              <a:t>carga 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computacional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del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algoritmo.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10" name="object 10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490194" y="1585214"/>
            <a:ext cx="59588" cy="59588"/>
          </a:xfrm>
          <a:prstGeom prst="rect">
            <a:avLst/>
          </a:prstGeom>
        </p:spPr>
      </p:pic>
      <p:grpSp>
        <p:nvGrpSpPr>
          <p:cNvPr id="11" name="object 11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2" name="object 12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3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084338" y="0"/>
            <a:ext cx="1125220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478155" marR="5080" indent="24066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Espacios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Vectoriales </a:t>
            </a:r>
            <a:r>
              <a:rPr dirty="0" sz="500" spc="-10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Formas</a:t>
            </a:r>
            <a:r>
              <a:rPr dirty="0" sz="500" spc="5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cuadráticas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Sistemas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Lineales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590"/>
              </a:lnSpc>
            </a:pPr>
            <a:r>
              <a:rPr dirty="0" sz="500" spc="5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El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problema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de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mínimos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cuadrados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600"/>
              </a:lnSpc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Álgebra</a:t>
            </a:r>
            <a:r>
              <a:rPr dirty="0" sz="500" spc="2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numérica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139620"/>
            <a:ext cx="115125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Dependencia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e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Independencia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1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lineal </a:t>
            </a:r>
            <a:r>
              <a:rPr dirty="0" sz="500" spc="-10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Transformaciones</a:t>
            </a:r>
            <a:r>
              <a:rPr dirty="0" sz="500" spc="75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Lineales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0" y="479736"/>
            <a:ext cx="4608060" cy="31277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478685"/>
            <a:ext cx="135953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5">
                <a:solidFill>
                  <a:srgbClr val="FFFFFF"/>
                </a:solidFill>
                <a:latin typeface="Calibri"/>
                <a:cs typeface="Calibri"/>
              </a:rPr>
              <a:t>Bases</a:t>
            </a:r>
            <a:r>
              <a:rPr dirty="0" sz="1400" spc="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20">
                <a:solidFill>
                  <a:srgbClr val="FFFFFF"/>
                </a:solidFill>
                <a:latin typeface="Calibri"/>
                <a:cs typeface="Calibri"/>
              </a:rPr>
              <a:t>Ortogonales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1091768"/>
            <a:ext cx="59588" cy="59588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600354" y="1014658"/>
            <a:ext cx="3622040" cy="14681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277495">
              <a:lnSpc>
                <a:spcPct val="100000"/>
              </a:lnSpc>
              <a:spcBef>
                <a:spcPts val="95"/>
              </a:spcBef>
            </a:pPr>
            <a:r>
              <a:rPr dirty="0" sz="1000" spc="55">
                <a:latin typeface="Calibri"/>
                <a:cs typeface="Calibri"/>
              </a:rPr>
              <a:t>El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concepto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ortogonalidad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más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fuerte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concepto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independencia</a:t>
            </a:r>
            <a:r>
              <a:rPr dirty="0" sz="1000" spc="-10">
                <a:latin typeface="Calibri"/>
                <a:cs typeface="Calibri"/>
              </a:rPr>
              <a:t> lineal.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20">
                <a:latin typeface="Calibri"/>
                <a:cs typeface="Calibri"/>
              </a:rPr>
              <a:t>De </a:t>
            </a:r>
            <a:r>
              <a:rPr dirty="0" sz="1000" spc="-25">
                <a:latin typeface="Calibri"/>
                <a:cs typeface="Calibri"/>
              </a:rPr>
              <a:t>hecho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 </a:t>
            </a:r>
            <a:r>
              <a:rPr dirty="0" sz="1000" spc="-15">
                <a:latin typeface="Calibri"/>
                <a:cs typeface="Calibri"/>
              </a:rPr>
              <a:t>ortogonalidad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implica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la 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independencia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lineal.</a:t>
            </a:r>
            <a:endParaRPr sz="100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  <a:spcBef>
                <a:spcPts val="285"/>
              </a:spcBef>
            </a:pPr>
            <a:r>
              <a:rPr dirty="0" sz="1000" spc="10">
                <a:latin typeface="Calibri"/>
                <a:cs typeface="Calibri"/>
              </a:rPr>
              <a:t>Para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calcular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los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coeficientes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(pesos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coordenadas)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vector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en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una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base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es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necesario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resolver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sistema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lo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-2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aumenta </a:t>
            </a:r>
            <a:r>
              <a:rPr dirty="0" sz="1000">
                <a:latin typeface="Calibri"/>
                <a:cs typeface="Calibri"/>
              </a:rPr>
              <a:t>la </a:t>
            </a:r>
            <a:r>
              <a:rPr dirty="0" sz="1000" spc="-5">
                <a:latin typeface="Calibri"/>
                <a:cs typeface="Calibri"/>
              </a:rPr>
              <a:t>carga 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computacional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del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algoritmo.</a:t>
            </a:r>
            <a:endParaRPr sz="100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  <a:spcBef>
                <a:spcPts val="285"/>
              </a:spcBef>
            </a:pPr>
            <a:r>
              <a:rPr dirty="0" sz="1000" spc="10">
                <a:latin typeface="Calibri"/>
                <a:cs typeface="Calibri"/>
              </a:rPr>
              <a:t>Para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calcular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los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coeficientes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(pesos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coordenadas)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vector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en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base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ortogonal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suficiente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realizar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producto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escalar.</a:t>
            </a:r>
            <a:endParaRPr sz="1000">
              <a:latin typeface="Calibri"/>
              <a:cs typeface="Calibri"/>
            </a:endParaRPr>
          </a:p>
          <a:p>
            <a:pPr marL="12700">
              <a:lnSpc>
                <a:spcPts val="1190"/>
              </a:lnSpc>
            </a:pPr>
            <a:r>
              <a:rPr dirty="0" sz="1000" spc="-5">
                <a:latin typeface="Calibri"/>
                <a:cs typeface="Calibri"/>
              </a:rPr>
              <a:t>Necesitamos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estructura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espacio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10">
                <a:latin typeface="Calibri"/>
                <a:cs typeface="Calibri"/>
              </a:rPr>
              <a:t>Hilbert.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10" name="object 10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490194" y="1585214"/>
            <a:ext cx="59588" cy="59588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2078672"/>
            <a:ext cx="59588" cy="59588"/>
          </a:xfrm>
          <a:prstGeom prst="rect">
            <a:avLst/>
          </a:prstGeom>
        </p:spPr>
      </p:pic>
      <p:grpSp>
        <p:nvGrpSpPr>
          <p:cNvPr id="12" name="object 12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3" name="object 13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3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084338" y="0"/>
            <a:ext cx="1125220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478155" marR="5080" indent="24066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Espacios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Vectoriales </a:t>
            </a:r>
            <a:r>
              <a:rPr dirty="0" sz="500" spc="-10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Formas</a:t>
            </a:r>
            <a:r>
              <a:rPr dirty="0" sz="500" spc="5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cuadráticas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Sistemas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Lineales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590"/>
              </a:lnSpc>
            </a:pPr>
            <a:r>
              <a:rPr dirty="0" sz="500" spc="5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El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problema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de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mínimos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cuadrados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600"/>
              </a:lnSpc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Álgebra</a:t>
            </a:r>
            <a:r>
              <a:rPr dirty="0" sz="500" spc="2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numérica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139620"/>
            <a:ext cx="115125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Dependencia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e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Independencia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1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lineal </a:t>
            </a:r>
            <a:r>
              <a:rPr dirty="0" sz="500" spc="-10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Transformaciones</a:t>
            </a:r>
            <a:r>
              <a:rPr dirty="0" sz="500" spc="75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Lineales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0" y="479736"/>
            <a:ext cx="4608060" cy="31277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478685"/>
            <a:ext cx="135953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5">
                <a:solidFill>
                  <a:srgbClr val="FFFFFF"/>
                </a:solidFill>
                <a:latin typeface="Calibri"/>
                <a:cs typeface="Calibri"/>
              </a:rPr>
              <a:t>Bases</a:t>
            </a:r>
            <a:r>
              <a:rPr dirty="0" sz="1400" spc="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20">
                <a:solidFill>
                  <a:srgbClr val="FFFFFF"/>
                </a:solidFill>
                <a:latin typeface="Calibri"/>
                <a:cs typeface="Calibri"/>
              </a:rPr>
              <a:t>Ortogonales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1091768"/>
            <a:ext cx="59588" cy="59588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600354" y="1014658"/>
            <a:ext cx="3622040" cy="1961514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277495">
              <a:lnSpc>
                <a:spcPct val="100000"/>
              </a:lnSpc>
              <a:spcBef>
                <a:spcPts val="95"/>
              </a:spcBef>
            </a:pPr>
            <a:r>
              <a:rPr dirty="0" sz="1000" spc="55">
                <a:latin typeface="Calibri"/>
                <a:cs typeface="Calibri"/>
              </a:rPr>
              <a:t>El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concepto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ortogonalidad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más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fuerte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concepto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independencia</a:t>
            </a:r>
            <a:r>
              <a:rPr dirty="0" sz="1000" spc="-10">
                <a:latin typeface="Calibri"/>
                <a:cs typeface="Calibri"/>
              </a:rPr>
              <a:t> lineal.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20">
                <a:latin typeface="Calibri"/>
                <a:cs typeface="Calibri"/>
              </a:rPr>
              <a:t>De </a:t>
            </a:r>
            <a:r>
              <a:rPr dirty="0" sz="1000" spc="-25">
                <a:latin typeface="Calibri"/>
                <a:cs typeface="Calibri"/>
              </a:rPr>
              <a:t>hecho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 </a:t>
            </a:r>
            <a:r>
              <a:rPr dirty="0" sz="1000" spc="-15">
                <a:latin typeface="Calibri"/>
                <a:cs typeface="Calibri"/>
              </a:rPr>
              <a:t>ortogonalidad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implica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la 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independencia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lineal.</a:t>
            </a:r>
            <a:endParaRPr sz="100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  <a:spcBef>
                <a:spcPts val="285"/>
              </a:spcBef>
            </a:pPr>
            <a:r>
              <a:rPr dirty="0" sz="1000" spc="10">
                <a:latin typeface="Calibri"/>
                <a:cs typeface="Calibri"/>
              </a:rPr>
              <a:t>Para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calcular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los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coeficientes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(pesos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coordenadas)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vector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en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una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base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es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necesario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resolver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sistema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lo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-2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aumenta </a:t>
            </a:r>
            <a:r>
              <a:rPr dirty="0" sz="1000">
                <a:latin typeface="Calibri"/>
                <a:cs typeface="Calibri"/>
              </a:rPr>
              <a:t>la </a:t>
            </a:r>
            <a:r>
              <a:rPr dirty="0" sz="1000" spc="-5">
                <a:latin typeface="Calibri"/>
                <a:cs typeface="Calibri"/>
              </a:rPr>
              <a:t>carga 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computacional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del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algoritmo.</a:t>
            </a:r>
            <a:endParaRPr sz="100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  <a:spcBef>
                <a:spcPts val="285"/>
              </a:spcBef>
            </a:pPr>
            <a:r>
              <a:rPr dirty="0" sz="1000" spc="10">
                <a:latin typeface="Calibri"/>
                <a:cs typeface="Calibri"/>
              </a:rPr>
              <a:t>Para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calcular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los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coeficientes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(pesos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coordenadas)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vector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en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base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ortogonal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suficiente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realizar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producto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escalar.</a:t>
            </a:r>
            <a:endParaRPr sz="1000">
              <a:latin typeface="Calibri"/>
              <a:cs typeface="Calibri"/>
            </a:endParaRPr>
          </a:p>
          <a:p>
            <a:pPr marL="12700">
              <a:lnSpc>
                <a:spcPts val="1190"/>
              </a:lnSpc>
            </a:pPr>
            <a:r>
              <a:rPr dirty="0" sz="1000" spc="-5">
                <a:latin typeface="Calibri"/>
                <a:cs typeface="Calibri"/>
              </a:rPr>
              <a:t>Necesitamos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estructura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espacio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10">
                <a:latin typeface="Calibri"/>
                <a:cs typeface="Calibri"/>
              </a:rPr>
              <a:t>Hilbert.</a:t>
            </a:r>
            <a:endParaRPr sz="1000">
              <a:latin typeface="Calibri"/>
              <a:cs typeface="Calibri"/>
            </a:endParaRPr>
          </a:p>
          <a:p>
            <a:pPr marL="12700" marR="135890">
              <a:lnSpc>
                <a:spcPct val="100000"/>
              </a:lnSpc>
              <a:spcBef>
                <a:spcPts val="295"/>
              </a:spcBef>
            </a:pPr>
            <a:r>
              <a:rPr dirty="0" sz="1000" spc="-10">
                <a:latin typeface="Calibri"/>
                <a:cs typeface="Calibri"/>
              </a:rPr>
              <a:t>Generalización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al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caso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infinito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dimensional.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Teoría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las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series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 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Fourier.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55">
                <a:latin typeface="Calibri"/>
                <a:cs typeface="Calibri"/>
              </a:rPr>
              <a:t>El </a:t>
            </a:r>
            <a:r>
              <a:rPr dirty="0" sz="1000" spc="-25">
                <a:latin typeface="Calibri"/>
                <a:cs typeface="Calibri"/>
              </a:rPr>
              <a:t>problema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autofunciones.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Desarrollos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en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series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 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Fourier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mediante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autofunciones.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10" name="object 10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490194" y="1585214"/>
            <a:ext cx="59588" cy="59588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2078672"/>
            <a:ext cx="59588" cy="59588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490194" y="2572118"/>
            <a:ext cx="59588" cy="59588"/>
          </a:xfrm>
          <a:prstGeom prst="rect">
            <a:avLst/>
          </a:prstGeom>
        </p:spPr>
      </p:pic>
      <p:grpSp>
        <p:nvGrpSpPr>
          <p:cNvPr id="13" name="object 13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4" name="object 14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4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084338" y="0"/>
            <a:ext cx="1125220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478155" marR="5080" indent="24066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Espacios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Vectoriales </a:t>
            </a:r>
            <a:r>
              <a:rPr dirty="0" sz="500" spc="-10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Formas</a:t>
            </a:r>
            <a:r>
              <a:rPr dirty="0" sz="500" spc="5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cuadráticas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Sistemas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Lineales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590"/>
              </a:lnSpc>
            </a:pPr>
            <a:r>
              <a:rPr dirty="0" sz="500" spc="5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El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problema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de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mínimos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cuadrados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600"/>
              </a:lnSpc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Álgebra</a:t>
            </a:r>
            <a:r>
              <a:rPr dirty="0" sz="500" spc="2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numérica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139620"/>
            <a:ext cx="115125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Dependencia</a:t>
            </a:r>
            <a:r>
              <a:rPr dirty="0" sz="500" spc="8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e</a:t>
            </a:r>
            <a:r>
              <a:rPr dirty="0" sz="500" spc="8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Independencia</a:t>
            </a:r>
            <a:r>
              <a:rPr dirty="0" sz="500" spc="8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1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lineal </a:t>
            </a:r>
            <a:r>
              <a:rPr dirty="0" sz="500" spc="-100" b="1">
                <a:solidFill>
                  <a:srgbClr val="9898D8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Transformaciones</a:t>
            </a:r>
            <a:r>
              <a:rPr dirty="0" sz="500" spc="75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Lineales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0" y="479736"/>
            <a:ext cx="4608060" cy="312770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844257"/>
            <a:ext cx="59588" cy="59588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153174" y="378135"/>
            <a:ext cx="4091304" cy="869950"/>
          </a:xfrm>
          <a:prstGeom prst="rect">
            <a:avLst/>
          </a:prstGeom>
        </p:spPr>
        <p:txBody>
          <a:bodyPr wrap="square" lIns="0" tIns="1174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25"/>
              </a:spcBef>
            </a:pPr>
            <a:r>
              <a:rPr dirty="0" sz="1400" spc="-2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dirty="0" sz="1400" spc="-20">
                <a:solidFill>
                  <a:srgbClr val="FFFFFF"/>
                </a:solidFill>
                <a:latin typeface="Calibri"/>
                <a:cs typeface="Calibri"/>
              </a:rPr>
              <a:t>ran</a:t>
            </a:r>
            <a:r>
              <a:rPr dirty="0" sz="1400" spc="-20">
                <a:solidFill>
                  <a:srgbClr val="FFFFFF"/>
                </a:solidFill>
                <a:latin typeface="Calibri"/>
                <a:cs typeface="Calibri"/>
              </a:rPr>
              <a:t>sformaciones</a:t>
            </a:r>
            <a:r>
              <a:rPr dirty="0" sz="1400" spc="10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5">
                <a:solidFill>
                  <a:srgbClr val="FFFFFF"/>
                </a:solidFill>
                <a:latin typeface="Calibri"/>
                <a:cs typeface="Calibri"/>
              </a:rPr>
              <a:t>Lineales</a:t>
            </a:r>
            <a:endParaRPr sz="1400">
              <a:latin typeface="Calibri"/>
              <a:cs typeface="Calibri"/>
            </a:endParaRPr>
          </a:p>
          <a:p>
            <a:pPr marL="459740" marR="5080">
              <a:lnSpc>
                <a:spcPct val="100000"/>
              </a:lnSpc>
              <a:spcBef>
                <a:spcPts val="555"/>
              </a:spcBef>
            </a:pPr>
            <a:r>
              <a:rPr dirty="0" sz="1000" spc="30">
                <a:latin typeface="Calibri"/>
                <a:cs typeface="Calibri"/>
              </a:rPr>
              <a:t>La</a:t>
            </a:r>
            <a:r>
              <a:rPr dirty="0" sz="1000" spc="30">
                <a:latin typeface="Calibri"/>
                <a:cs typeface="Calibri"/>
              </a:rPr>
              <a:t>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105">
                <a:latin typeface="Calibri"/>
                <a:cs typeface="Calibri"/>
              </a:rPr>
              <a:t>T</a:t>
            </a:r>
            <a:r>
              <a:rPr dirty="0" sz="1000" spc="-15">
                <a:latin typeface="Calibri"/>
                <a:cs typeface="Calibri"/>
              </a:rPr>
              <a:t>ransf</a:t>
            </a:r>
            <a:r>
              <a:rPr dirty="0" sz="1000" spc="-45">
                <a:latin typeface="Calibri"/>
                <a:cs typeface="Calibri"/>
              </a:rPr>
              <a:t>o</a:t>
            </a:r>
            <a:r>
              <a:rPr dirty="0" sz="1000" spc="-20">
                <a:latin typeface="Calibri"/>
                <a:cs typeface="Calibri"/>
              </a:rPr>
              <a:t>rmacione</a:t>
            </a:r>
            <a:r>
              <a:rPr dirty="0" sz="1000" spc="-10">
                <a:latin typeface="Calibri"/>
                <a:cs typeface="Calibri"/>
              </a:rPr>
              <a:t>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Lineale</a:t>
            </a:r>
            <a:r>
              <a:rPr dirty="0" sz="1000">
                <a:latin typeface="Calibri"/>
                <a:cs typeface="Calibri"/>
              </a:rPr>
              <a:t>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son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aplicaciones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lineales</a:t>
            </a:r>
            <a:r>
              <a:rPr dirty="0" sz="1000" spc="-10">
                <a:latin typeface="Calibri"/>
                <a:cs typeface="Calibri"/>
              </a:rPr>
              <a:t>,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114">
                <a:latin typeface="Calibri"/>
                <a:cs typeface="Calibri"/>
              </a:rPr>
              <a:t> </a:t>
            </a:r>
            <a:r>
              <a:rPr dirty="0" sz="1000" spc="-20" b="0" i="1">
                <a:latin typeface="Bookman Old Style"/>
                <a:cs typeface="Bookman Old Style"/>
              </a:rPr>
              <a:t>T</a:t>
            </a:r>
            <a:r>
              <a:rPr dirty="0" sz="1000" spc="-165" b="0" i="1">
                <a:latin typeface="Bookman Old Style"/>
                <a:cs typeface="Bookman Old Style"/>
              </a:rPr>
              <a:t> </a:t>
            </a:r>
            <a:r>
              <a:rPr dirty="0" sz="1000">
                <a:latin typeface="Tahoma"/>
                <a:cs typeface="Tahoma"/>
              </a:rPr>
              <a:t>(</a:t>
            </a:r>
            <a:r>
              <a:rPr dirty="0" sz="1000" spc="50" b="1">
                <a:latin typeface="Trebuchet MS"/>
                <a:cs typeface="Trebuchet MS"/>
              </a:rPr>
              <a:t>x</a:t>
            </a:r>
            <a:r>
              <a:rPr dirty="0" sz="1000">
                <a:latin typeface="Tahoma"/>
                <a:cs typeface="Tahoma"/>
              </a:rPr>
              <a:t>)</a:t>
            </a:r>
            <a:r>
              <a:rPr dirty="0" sz="1000" spc="-35">
                <a:latin typeface="Tahoma"/>
                <a:cs typeface="Tahoma"/>
              </a:rPr>
              <a:t> </a:t>
            </a:r>
            <a:r>
              <a:rPr dirty="0" sz="1000" spc="45">
                <a:latin typeface="Tahoma"/>
                <a:cs typeface="Tahoma"/>
              </a:rPr>
              <a:t>=</a:t>
            </a:r>
            <a:r>
              <a:rPr dirty="0" sz="1000" spc="-40">
                <a:latin typeface="Tahoma"/>
                <a:cs typeface="Tahoma"/>
              </a:rPr>
              <a:t> </a:t>
            </a:r>
            <a:r>
              <a:rPr dirty="0" sz="1000" spc="45" b="0" i="1">
                <a:latin typeface="Bookman Old Style"/>
                <a:cs typeface="Bookman Old Style"/>
              </a:rPr>
              <a:t>A</a:t>
            </a:r>
            <a:r>
              <a:rPr dirty="0" sz="1000" spc="50" b="1">
                <a:latin typeface="Trebuchet MS"/>
                <a:cs typeface="Trebuchet MS"/>
              </a:rPr>
              <a:t>x</a:t>
            </a:r>
            <a:r>
              <a:rPr dirty="0" sz="1000" spc="20">
                <a:latin typeface="Calibri"/>
                <a:cs typeface="Calibri"/>
              </a:rPr>
              <a:t>.  </a:t>
            </a:r>
            <a:r>
              <a:rPr dirty="0" sz="1000" spc="30">
                <a:latin typeface="Calibri"/>
                <a:cs typeface="Calibri"/>
              </a:rPr>
              <a:t>Las </a:t>
            </a:r>
            <a:r>
              <a:rPr dirty="0" sz="1000" spc="-10">
                <a:latin typeface="Calibri"/>
                <a:cs typeface="Calibri"/>
              </a:rPr>
              <a:t>Transformaciones</a:t>
            </a:r>
            <a:r>
              <a:rPr dirty="0" sz="1000" spc="204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afines</a:t>
            </a:r>
            <a:r>
              <a:rPr dirty="0" sz="1000" spc="19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son</a:t>
            </a:r>
            <a:r>
              <a:rPr dirty="0" sz="1000" spc="18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aplicaciones</a:t>
            </a:r>
            <a:r>
              <a:rPr dirty="0" sz="1000" spc="204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lineales</a:t>
            </a:r>
            <a:r>
              <a:rPr dirty="0" sz="1000" spc="19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compuestas 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con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</a:t>
            </a:r>
            <a:r>
              <a:rPr dirty="0" sz="1000" spc="-10">
                <a:latin typeface="Calibri"/>
                <a:cs typeface="Calibri"/>
              </a:rPr>
              <a:t>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traslación,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 b="0" i="1">
                <a:latin typeface="Bookman Old Style"/>
                <a:cs typeface="Bookman Old Style"/>
              </a:rPr>
              <a:t>T</a:t>
            </a:r>
            <a:r>
              <a:rPr dirty="0" sz="1000" spc="-165" b="0" i="1">
                <a:latin typeface="Bookman Old Style"/>
                <a:cs typeface="Bookman Old Style"/>
              </a:rPr>
              <a:t> </a:t>
            </a:r>
            <a:r>
              <a:rPr dirty="0" sz="1000">
                <a:latin typeface="Tahoma"/>
                <a:cs typeface="Tahoma"/>
              </a:rPr>
              <a:t>(</a:t>
            </a:r>
            <a:r>
              <a:rPr dirty="0" sz="1000" spc="50" b="1">
                <a:latin typeface="Trebuchet MS"/>
                <a:cs typeface="Trebuchet MS"/>
              </a:rPr>
              <a:t>x</a:t>
            </a:r>
            <a:r>
              <a:rPr dirty="0" sz="1000">
                <a:latin typeface="Tahoma"/>
                <a:cs typeface="Tahoma"/>
              </a:rPr>
              <a:t>)</a:t>
            </a:r>
            <a:r>
              <a:rPr dirty="0" sz="1000" spc="-35">
                <a:latin typeface="Tahoma"/>
                <a:cs typeface="Tahoma"/>
              </a:rPr>
              <a:t> </a:t>
            </a:r>
            <a:r>
              <a:rPr dirty="0" sz="1000" spc="45">
                <a:latin typeface="Tahoma"/>
                <a:cs typeface="Tahoma"/>
              </a:rPr>
              <a:t>=</a:t>
            </a:r>
            <a:r>
              <a:rPr dirty="0" sz="1000" spc="-40">
                <a:latin typeface="Tahoma"/>
                <a:cs typeface="Tahoma"/>
              </a:rPr>
              <a:t> </a:t>
            </a:r>
            <a:r>
              <a:rPr dirty="0" sz="1000" spc="45" b="0" i="1">
                <a:latin typeface="Bookman Old Style"/>
                <a:cs typeface="Bookman Old Style"/>
              </a:rPr>
              <a:t>A</a:t>
            </a:r>
            <a:r>
              <a:rPr dirty="0" sz="1000" spc="50" b="1">
                <a:latin typeface="Trebuchet MS"/>
                <a:cs typeface="Trebuchet MS"/>
              </a:rPr>
              <a:t>x</a:t>
            </a:r>
            <a:r>
              <a:rPr dirty="0" sz="1000" spc="-80" b="1">
                <a:latin typeface="Trebuchet MS"/>
                <a:cs typeface="Trebuchet MS"/>
              </a:rPr>
              <a:t> </a:t>
            </a:r>
            <a:r>
              <a:rPr dirty="0" sz="1000" spc="45">
                <a:latin typeface="Tahoma"/>
                <a:cs typeface="Tahoma"/>
              </a:rPr>
              <a:t>+</a:t>
            </a:r>
            <a:r>
              <a:rPr dirty="0" sz="1000" spc="-95">
                <a:latin typeface="Tahoma"/>
                <a:cs typeface="Tahoma"/>
              </a:rPr>
              <a:t> </a:t>
            </a:r>
            <a:r>
              <a:rPr dirty="0" sz="1000" spc="50" b="1">
                <a:latin typeface="Trebuchet MS"/>
                <a:cs typeface="Trebuchet MS"/>
              </a:rPr>
              <a:t>b</a:t>
            </a:r>
            <a:r>
              <a:rPr dirty="0" sz="1000" spc="20">
                <a:latin typeface="Calibri"/>
                <a:cs typeface="Calibri"/>
              </a:rPr>
              <a:t>.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0" y="1311249"/>
            <a:ext cx="4608195" cy="2145030"/>
            <a:chOff x="0" y="1311249"/>
            <a:chExt cx="4608195" cy="2145030"/>
          </a:xfrm>
        </p:grpSpPr>
        <p:pic>
          <p:nvPicPr>
            <p:cNvPr id="10" name="object 10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525500" y="1311249"/>
              <a:ext cx="3557016" cy="2144750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3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084338" y="0"/>
            <a:ext cx="1125220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478155" marR="5080" indent="24066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Espacios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Vectoriales </a:t>
            </a:r>
            <a:r>
              <a:rPr dirty="0" sz="500" spc="-10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Formas</a:t>
            </a:r>
            <a:r>
              <a:rPr dirty="0" sz="500" spc="5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cuadráticas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Sistemas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Lineales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590"/>
              </a:lnSpc>
            </a:pPr>
            <a:r>
              <a:rPr dirty="0" sz="500" spc="5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El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problema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de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mínimos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cuadrados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600"/>
              </a:lnSpc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Álgebra</a:t>
            </a:r>
            <a:r>
              <a:rPr dirty="0" sz="500" spc="2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numérica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139620"/>
            <a:ext cx="115125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Dependencia</a:t>
            </a:r>
            <a:r>
              <a:rPr dirty="0" sz="500" spc="8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e</a:t>
            </a:r>
            <a:r>
              <a:rPr dirty="0" sz="500" spc="8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Independencia</a:t>
            </a:r>
            <a:r>
              <a:rPr dirty="0" sz="500" spc="8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1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lineal </a:t>
            </a:r>
            <a:r>
              <a:rPr dirty="0" sz="500" spc="-100" b="1">
                <a:solidFill>
                  <a:srgbClr val="9898D8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Transformaciones</a:t>
            </a:r>
            <a:r>
              <a:rPr dirty="0" sz="500" spc="75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Lineales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0" y="479736"/>
            <a:ext cx="4608060" cy="31277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478685"/>
            <a:ext cx="1910714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20">
                <a:solidFill>
                  <a:srgbClr val="FFFFFF"/>
                </a:solidFill>
                <a:latin typeface="Calibri"/>
                <a:cs typeface="Calibri"/>
              </a:rPr>
              <a:t>Transformaciones</a:t>
            </a:r>
            <a:r>
              <a:rPr dirty="0" sz="1400" spc="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5">
                <a:solidFill>
                  <a:srgbClr val="FFFFFF"/>
                </a:solidFill>
                <a:latin typeface="Calibri"/>
                <a:cs typeface="Calibri"/>
              </a:rPr>
              <a:t>Lineales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1185405"/>
            <a:ext cx="59588" cy="59588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600354" y="1108296"/>
            <a:ext cx="3575050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1000" spc="5">
                <a:latin typeface="Calibri"/>
                <a:cs typeface="Calibri"/>
              </a:rPr>
              <a:t>Espacios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arranque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 </a:t>
            </a:r>
            <a:r>
              <a:rPr dirty="0" sz="1000" spc="-10">
                <a:latin typeface="Calibri"/>
                <a:cs typeface="Calibri"/>
              </a:rPr>
              <a:t>llegada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(input-output). </a:t>
            </a:r>
            <a:r>
              <a:rPr dirty="0" sz="1000" spc="-5">
                <a:latin typeface="Calibri"/>
                <a:cs typeface="Calibri"/>
              </a:rPr>
              <a:t>Núcleo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60">
                <a:latin typeface="Calibri"/>
                <a:cs typeface="Calibri"/>
              </a:rPr>
              <a:t>e</a:t>
            </a:r>
            <a:r>
              <a:rPr dirty="0" sz="1000" spc="-5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Imagen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una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aplicación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lineal.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1" name="object 11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2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084338" y="0"/>
            <a:ext cx="1125220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478155" marR="5080" indent="24066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Espacios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Vectoriales </a:t>
            </a:r>
            <a:r>
              <a:rPr dirty="0" sz="500" spc="-10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Formas</a:t>
            </a:r>
            <a:r>
              <a:rPr dirty="0" sz="500" spc="5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cuadráticas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Sistemas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Lineales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590"/>
              </a:lnSpc>
            </a:pPr>
            <a:r>
              <a:rPr dirty="0" sz="500" spc="5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El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problema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de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mínimos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cuadrados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600"/>
              </a:lnSpc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Álgebra</a:t>
            </a:r>
            <a:r>
              <a:rPr dirty="0" sz="500" spc="2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numérica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139620"/>
            <a:ext cx="115125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Dependencia</a:t>
            </a:r>
            <a:r>
              <a:rPr dirty="0" sz="500" spc="8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e</a:t>
            </a:r>
            <a:r>
              <a:rPr dirty="0" sz="500" spc="8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Independencia</a:t>
            </a:r>
            <a:r>
              <a:rPr dirty="0" sz="500" spc="8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1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lineal </a:t>
            </a:r>
            <a:r>
              <a:rPr dirty="0" sz="500" spc="-100" b="1">
                <a:solidFill>
                  <a:srgbClr val="9898D8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Transformaciones</a:t>
            </a:r>
            <a:r>
              <a:rPr dirty="0" sz="500" spc="75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Lineales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0" y="479736"/>
            <a:ext cx="4608060" cy="31277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478685"/>
            <a:ext cx="1910714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20">
                <a:solidFill>
                  <a:srgbClr val="FFFFFF"/>
                </a:solidFill>
                <a:latin typeface="Calibri"/>
                <a:cs typeface="Calibri"/>
              </a:rPr>
              <a:t>Transformaciones</a:t>
            </a:r>
            <a:r>
              <a:rPr dirty="0" sz="1400" spc="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5">
                <a:solidFill>
                  <a:srgbClr val="FFFFFF"/>
                </a:solidFill>
                <a:latin typeface="Calibri"/>
                <a:cs typeface="Calibri"/>
              </a:rPr>
              <a:t>Lineales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1185405"/>
            <a:ext cx="59588" cy="59588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490194" y="1527022"/>
            <a:ext cx="59588" cy="59588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490194" y="2210257"/>
            <a:ext cx="59588" cy="59588"/>
          </a:xfrm>
          <a:prstGeom prst="rect">
            <a:avLst/>
          </a:prstGeom>
        </p:spPr>
      </p:pic>
      <p:sp>
        <p:nvSpPr>
          <p:cNvPr id="11" name="object 11"/>
          <p:cNvSpPr txBox="1"/>
          <p:nvPr/>
        </p:nvSpPr>
        <p:spPr>
          <a:xfrm>
            <a:off x="549554" y="1108296"/>
            <a:ext cx="3651250" cy="135445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63500" marR="30480">
              <a:lnSpc>
                <a:spcPct val="100000"/>
              </a:lnSpc>
              <a:spcBef>
                <a:spcPts val="95"/>
              </a:spcBef>
            </a:pPr>
            <a:r>
              <a:rPr dirty="0" sz="1000" spc="5">
                <a:latin typeface="Calibri"/>
                <a:cs typeface="Calibri"/>
              </a:rPr>
              <a:t>Espacios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arranque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 </a:t>
            </a:r>
            <a:r>
              <a:rPr dirty="0" sz="1000" spc="-10">
                <a:latin typeface="Calibri"/>
                <a:cs typeface="Calibri"/>
              </a:rPr>
              <a:t>llegada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(input-output). </a:t>
            </a:r>
            <a:r>
              <a:rPr dirty="0" sz="1000" spc="-5">
                <a:latin typeface="Calibri"/>
                <a:cs typeface="Calibri"/>
              </a:rPr>
              <a:t>Núcleo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60">
                <a:latin typeface="Calibri"/>
                <a:cs typeface="Calibri"/>
              </a:rPr>
              <a:t>e</a:t>
            </a:r>
            <a:r>
              <a:rPr dirty="0" sz="1000" spc="-5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Imagen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una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aplicación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lineal.</a:t>
            </a:r>
            <a:endParaRPr sz="1000">
              <a:latin typeface="Calibri"/>
              <a:cs typeface="Calibri"/>
            </a:endParaRPr>
          </a:p>
          <a:p>
            <a:pPr marL="63500">
              <a:lnSpc>
                <a:spcPts val="1200"/>
              </a:lnSpc>
              <a:spcBef>
                <a:spcPts val="290"/>
              </a:spcBef>
            </a:pPr>
            <a:r>
              <a:rPr dirty="0" sz="1000" spc="55">
                <a:latin typeface="Calibri"/>
                <a:cs typeface="Calibri"/>
              </a:rPr>
              <a:t>La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15" b="1">
                <a:latin typeface="Calibri"/>
                <a:cs typeface="Calibri"/>
              </a:rPr>
              <a:t>fórmula</a:t>
            </a:r>
            <a:r>
              <a:rPr dirty="0" sz="1000" spc="140" b="1">
                <a:latin typeface="Calibri"/>
                <a:cs typeface="Calibri"/>
              </a:rPr>
              <a:t> </a:t>
            </a:r>
            <a:r>
              <a:rPr dirty="0" sz="1000" spc="10" b="1">
                <a:latin typeface="Calibri"/>
                <a:cs typeface="Calibri"/>
              </a:rPr>
              <a:t>de</a:t>
            </a:r>
            <a:r>
              <a:rPr dirty="0" sz="1000" spc="140" b="1">
                <a:latin typeface="Calibri"/>
                <a:cs typeface="Calibri"/>
              </a:rPr>
              <a:t> </a:t>
            </a:r>
            <a:r>
              <a:rPr dirty="0" sz="1000" spc="15" b="1">
                <a:latin typeface="Calibri"/>
                <a:cs typeface="Calibri"/>
              </a:rPr>
              <a:t>la</a:t>
            </a:r>
            <a:r>
              <a:rPr dirty="0" sz="1000" spc="140" b="1">
                <a:latin typeface="Calibri"/>
                <a:cs typeface="Calibri"/>
              </a:rPr>
              <a:t> </a:t>
            </a:r>
            <a:r>
              <a:rPr dirty="0" sz="1000" spc="15" b="1">
                <a:latin typeface="Calibri"/>
                <a:cs typeface="Calibri"/>
              </a:rPr>
              <a:t>dimensión</a:t>
            </a:r>
            <a:r>
              <a:rPr dirty="0" sz="1000" spc="15">
                <a:latin typeface="Calibri"/>
                <a:cs typeface="Calibri"/>
              </a:rPr>
              <a:t>.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10">
                <a:latin typeface="Calibri"/>
                <a:cs typeface="Calibri"/>
              </a:rPr>
              <a:t>Sea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45" b="0" i="1">
                <a:latin typeface="Bookman Old Style"/>
                <a:cs typeface="Bookman Old Style"/>
              </a:rPr>
              <a:t>A</a:t>
            </a:r>
            <a:r>
              <a:rPr dirty="0" sz="1000" spc="-20" b="0" i="1">
                <a:latin typeface="Bookman Old Style"/>
                <a:cs typeface="Bookman Old Style"/>
              </a:rPr>
              <a:t> </a:t>
            </a:r>
            <a:r>
              <a:rPr dirty="0" sz="1000" spc="-80" i="1">
                <a:latin typeface="DejaVu Serif"/>
                <a:cs typeface="DejaVu Serif"/>
              </a:rPr>
              <a:t>∈</a:t>
            </a:r>
            <a:r>
              <a:rPr dirty="0" sz="1000" spc="-45" i="1">
                <a:latin typeface="DejaVu Serif"/>
                <a:cs typeface="DejaVu Serif"/>
              </a:rPr>
              <a:t> </a:t>
            </a:r>
            <a:r>
              <a:rPr dirty="0" sz="1000" spc="50">
                <a:latin typeface="Century"/>
                <a:cs typeface="Century"/>
              </a:rPr>
              <a:t>R</a:t>
            </a:r>
            <a:r>
              <a:rPr dirty="0" baseline="27777" sz="1050" spc="75" i="1">
                <a:latin typeface="Trebuchet MS"/>
                <a:cs typeface="Trebuchet MS"/>
              </a:rPr>
              <a:t>m,n</a:t>
            </a:r>
            <a:r>
              <a:rPr dirty="0" baseline="27777" sz="1050" spc="254" i="1">
                <a:latin typeface="Trebuchet MS"/>
                <a:cs typeface="Trebuchet MS"/>
              </a:rPr>
              <a:t> </a:t>
            </a:r>
            <a:r>
              <a:rPr dirty="0" sz="1000" spc="-15">
                <a:latin typeface="Calibri"/>
                <a:cs typeface="Calibri"/>
              </a:rPr>
              <a:t>una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matriz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</a:t>
            </a:r>
            <a:endParaRPr sz="1000">
              <a:latin typeface="Calibri"/>
              <a:cs typeface="Calibri"/>
            </a:endParaRPr>
          </a:p>
          <a:p>
            <a:pPr marL="62865">
              <a:lnSpc>
                <a:spcPts val="1200"/>
              </a:lnSpc>
            </a:pPr>
            <a:r>
              <a:rPr dirty="0" sz="1000" spc="145" b="0" i="1">
                <a:latin typeface="Bookman Old Style"/>
                <a:cs typeface="Bookman Old Style"/>
              </a:rPr>
              <a:t>f</a:t>
            </a:r>
            <a:r>
              <a:rPr dirty="0" sz="1000" spc="80" b="0" i="1">
                <a:latin typeface="Bookman Old Style"/>
                <a:cs typeface="Bookman Old Style"/>
              </a:rPr>
              <a:t> </a:t>
            </a:r>
            <a:r>
              <a:rPr dirty="0" sz="1000" spc="-80">
                <a:latin typeface="Tahoma"/>
                <a:cs typeface="Tahoma"/>
              </a:rPr>
              <a:t>:</a:t>
            </a:r>
            <a:r>
              <a:rPr dirty="0" sz="1000" spc="135">
                <a:latin typeface="Tahoma"/>
                <a:cs typeface="Tahoma"/>
              </a:rPr>
              <a:t> </a:t>
            </a:r>
            <a:r>
              <a:rPr dirty="0" sz="1000" spc="50">
                <a:latin typeface="Century"/>
                <a:cs typeface="Century"/>
              </a:rPr>
              <a:t>R</a:t>
            </a:r>
            <a:r>
              <a:rPr dirty="0" baseline="27777" sz="1050" spc="75" i="1">
                <a:latin typeface="Trebuchet MS"/>
                <a:cs typeface="Trebuchet MS"/>
              </a:rPr>
              <a:t>n</a:t>
            </a:r>
            <a:r>
              <a:rPr dirty="0" baseline="27777" sz="1050" spc="179" i="1">
                <a:latin typeface="Trebuchet MS"/>
                <a:cs typeface="Trebuchet MS"/>
              </a:rPr>
              <a:t> </a:t>
            </a:r>
            <a:r>
              <a:rPr dirty="0" sz="1000" spc="155" i="1">
                <a:latin typeface="DejaVu Serif"/>
                <a:cs typeface="DejaVu Serif"/>
              </a:rPr>
              <a:t>→</a:t>
            </a:r>
            <a:r>
              <a:rPr dirty="0" sz="1000" spc="-45" i="1">
                <a:latin typeface="DejaVu Serif"/>
                <a:cs typeface="DejaVu Serif"/>
              </a:rPr>
              <a:t> </a:t>
            </a:r>
            <a:r>
              <a:rPr dirty="0" sz="1000" spc="60">
                <a:latin typeface="Century"/>
                <a:cs typeface="Century"/>
              </a:rPr>
              <a:t>R</a:t>
            </a:r>
            <a:r>
              <a:rPr dirty="0" baseline="27777" sz="1050" spc="89" i="1">
                <a:latin typeface="Trebuchet MS"/>
                <a:cs typeface="Trebuchet MS"/>
              </a:rPr>
              <a:t>m</a:t>
            </a:r>
            <a:r>
              <a:rPr dirty="0" baseline="27777" sz="1050" spc="262" i="1">
                <a:latin typeface="Trebuchet MS"/>
                <a:cs typeface="Trebuchet MS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aplicación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lineal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asociada.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Se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tiene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entonces</a:t>
            </a:r>
            <a:endParaRPr sz="1000">
              <a:latin typeface="Calibri"/>
              <a:cs typeface="Calibri"/>
            </a:endParaRPr>
          </a:p>
          <a:p>
            <a:pPr marL="1131570">
              <a:lnSpc>
                <a:spcPct val="100000"/>
              </a:lnSpc>
              <a:spcBef>
                <a:spcPts val="1190"/>
              </a:spcBef>
            </a:pPr>
            <a:r>
              <a:rPr dirty="0" sz="1000" spc="-25" b="0" i="1">
                <a:latin typeface="Bookman Old Style"/>
                <a:cs typeface="Bookman Old Style"/>
              </a:rPr>
              <a:t>n</a:t>
            </a:r>
            <a:r>
              <a:rPr dirty="0" sz="1000" spc="-25" b="0" i="1">
                <a:latin typeface="Bookman Old Style"/>
                <a:cs typeface="Bookman Old Style"/>
              </a:rPr>
              <a:t> </a:t>
            </a:r>
            <a:r>
              <a:rPr dirty="0" sz="1000" spc="45">
                <a:latin typeface="Tahoma"/>
                <a:cs typeface="Tahoma"/>
              </a:rPr>
              <a:t>=</a:t>
            </a:r>
            <a:r>
              <a:rPr dirty="0" sz="1000" spc="-35">
                <a:latin typeface="Tahoma"/>
                <a:cs typeface="Tahoma"/>
              </a:rPr>
              <a:t> </a:t>
            </a:r>
            <a:r>
              <a:rPr dirty="0" sz="1000" spc="-20">
                <a:latin typeface="Calibri"/>
                <a:cs typeface="Calibri"/>
              </a:rPr>
              <a:t>d</a:t>
            </a:r>
            <a:r>
              <a:rPr dirty="0" sz="1000" spc="25" b="0" i="1">
                <a:latin typeface="Bookman Old Style"/>
                <a:cs typeface="Bookman Old Style"/>
              </a:rPr>
              <a:t>im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90" i="1">
                <a:latin typeface="DejaVu Serif"/>
                <a:cs typeface="DejaVu Serif"/>
              </a:rPr>
              <a:t>R</a:t>
            </a:r>
            <a:r>
              <a:rPr dirty="0" sz="1000">
                <a:latin typeface="Tahoma"/>
                <a:cs typeface="Tahoma"/>
              </a:rPr>
              <a:t>(</a:t>
            </a:r>
            <a:r>
              <a:rPr dirty="0" sz="1000" spc="45" b="0" i="1">
                <a:latin typeface="Bookman Old Style"/>
                <a:cs typeface="Bookman Old Style"/>
              </a:rPr>
              <a:t>A</a:t>
            </a:r>
            <a:r>
              <a:rPr dirty="0" sz="1000">
                <a:latin typeface="Tahoma"/>
                <a:cs typeface="Tahoma"/>
              </a:rPr>
              <a:t>)</a:t>
            </a:r>
            <a:r>
              <a:rPr dirty="0" sz="1000" spc="-95">
                <a:latin typeface="Tahoma"/>
                <a:cs typeface="Tahoma"/>
              </a:rPr>
              <a:t> </a:t>
            </a:r>
            <a:r>
              <a:rPr dirty="0" sz="1000" spc="45">
                <a:latin typeface="Tahoma"/>
                <a:cs typeface="Tahoma"/>
              </a:rPr>
              <a:t>+</a:t>
            </a:r>
            <a:r>
              <a:rPr dirty="0" sz="1000" spc="-95">
                <a:latin typeface="Tahoma"/>
                <a:cs typeface="Tahoma"/>
              </a:rPr>
              <a:t> </a:t>
            </a:r>
            <a:r>
              <a:rPr dirty="0" sz="1000" spc="-20">
                <a:latin typeface="Calibri"/>
                <a:cs typeface="Calibri"/>
              </a:rPr>
              <a:t>d</a:t>
            </a:r>
            <a:r>
              <a:rPr dirty="0" sz="1000" spc="25" b="0" i="1">
                <a:latin typeface="Bookman Old Style"/>
                <a:cs typeface="Bookman Old Style"/>
              </a:rPr>
              <a:t>im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-60" i="1">
                <a:latin typeface="DejaVu Serif"/>
                <a:cs typeface="DejaVu Serif"/>
              </a:rPr>
              <a:t>N</a:t>
            </a:r>
            <a:r>
              <a:rPr dirty="0" sz="1000" spc="-175" i="1">
                <a:latin typeface="DejaVu Serif"/>
                <a:cs typeface="DejaVu Serif"/>
              </a:rPr>
              <a:t> </a:t>
            </a:r>
            <a:r>
              <a:rPr dirty="0" sz="1000">
                <a:latin typeface="Tahoma"/>
                <a:cs typeface="Tahoma"/>
              </a:rPr>
              <a:t>(</a:t>
            </a:r>
            <a:r>
              <a:rPr dirty="0" sz="1000" spc="45" b="0" i="1">
                <a:latin typeface="Bookman Old Style"/>
                <a:cs typeface="Bookman Old Style"/>
              </a:rPr>
              <a:t>A</a:t>
            </a:r>
            <a:r>
              <a:rPr dirty="0" sz="1000">
                <a:latin typeface="Tahoma"/>
                <a:cs typeface="Tahoma"/>
              </a:rPr>
              <a:t>)</a:t>
            </a:r>
            <a:endParaRPr sz="1000">
              <a:latin typeface="Tahoma"/>
              <a:cs typeface="Tahoma"/>
            </a:endParaRPr>
          </a:p>
          <a:p>
            <a:pPr marL="63500" marR="285115">
              <a:lnSpc>
                <a:spcPct val="100000"/>
              </a:lnSpc>
              <a:spcBef>
                <a:spcPts val="595"/>
              </a:spcBef>
            </a:pPr>
            <a:r>
              <a:rPr dirty="0" sz="1000" spc="5">
                <a:latin typeface="Calibri"/>
                <a:cs typeface="Calibri"/>
              </a:rPr>
              <a:t>Espacios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Vectoriales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Normados.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Espacios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Banach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60">
                <a:latin typeface="Calibri"/>
                <a:cs typeface="Calibri"/>
              </a:rPr>
              <a:t>e</a:t>
            </a:r>
            <a:r>
              <a:rPr dirty="0" sz="1000" spc="-50">
                <a:latin typeface="Calibri"/>
                <a:cs typeface="Calibri"/>
              </a:rPr>
              <a:t> </a:t>
            </a:r>
            <a:r>
              <a:rPr dirty="0" sz="1000" spc="10">
                <a:latin typeface="Calibri"/>
                <a:cs typeface="Calibri"/>
              </a:rPr>
              <a:t>Hilbert.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Producto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escalar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Normas.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Normas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distancias.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Energías.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3" name="object 13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4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084338" y="0"/>
            <a:ext cx="1125220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478155" marR="5080" indent="24066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Espacios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Vectoriales </a:t>
            </a:r>
            <a:r>
              <a:rPr dirty="0" sz="500" spc="-10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Formas</a:t>
            </a:r>
            <a:r>
              <a:rPr dirty="0" sz="500" spc="5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cuadráticas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Sistemas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Lineales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590"/>
              </a:lnSpc>
            </a:pPr>
            <a:r>
              <a:rPr dirty="0" sz="500" spc="5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El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problema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de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mínimos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cuadrados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600"/>
              </a:lnSpc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Álgebra</a:t>
            </a:r>
            <a:r>
              <a:rPr dirty="0" sz="500" spc="2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numérica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139620"/>
            <a:ext cx="115125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Dependencia</a:t>
            </a:r>
            <a:r>
              <a:rPr dirty="0" sz="500" spc="8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e</a:t>
            </a:r>
            <a:r>
              <a:rPr dirty="0" sz="500" spc="8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Independencia</a:t>
            </a:r>
            <a:r>
              <a:rPr dirty="0" sz="500" spc="8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1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lineal </a:t>
            </a:r>
            <a:r>
              <a:rPr dirty="0" sz="500" spc="-100" b="1">
                <a:solidFill>
                  <a:srgbClr val="9898D8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Transformaciones</a:t>
            </a:r>
            <a:r>
              <a:rPr dirty="0" sz="500" spc="75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Lineales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0" y="479736"/>
            <a:ext cx="4608060" cy="31277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478685"/>
            <a:ext cx="1910714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20">
                <a:solidFill>
                  <a:srgbClr val="FFFFFF"/>
                </a:solidFill>
                <a:latin typeface="Calibri"/>
                <a:cs typeface="Calibri"/>
              </a:rPr>
              <a:t>Transformaciones</a:t>
            </a:r>
            <a:r>
              <a:rPr dirty="0" sz="1400" spc="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5">
                <a:solidFill>
                  <a:srgbClr val="FFFFFF"/>
                </a:solidFill>
                <a:latin typeface="Calibri"/>
                <a:cs typeface="Calibri"/>
              </a:rPr>
              <a:t>Lineales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1185405"/>
            <a:ext cx="59588" cy="59588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490194" y="1527022"/>
            <a:ext cx="59588" cy="59588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490194" y="2210257"/>
            <a:ext cx="59588" cy="59588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2551874"/>
            <a:ext cx="59588" cy="59588"/>
          </a:xfrm>
          <a:prstGeom prst="rect">
            <a:avLst/>
          </a:prstGeom>
        </p:spPr>
      </p:pic>
      <p:sp>
        <p:nvSpPr>
          <p:cNvPr id="12" name="object 12"/>
          <p:cNvSpPr txBox="1"/>
          <p:nvPr/>
        </p:nvSpPr>
        <p:spPr>
          <a:xfrm>
            <a:off x="549554" y="1108296"/>
            <a:ext cx="3651250" cy="169608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63500" marR="30480">
              <a:lnSpc>
                <a:spcPct val="100000"/>
              </a:lnSpc>
              <a:spcBef>
                <a:spcPts val="95"/>
              </a:spcBef>
            </a:pPr>
            <a:r>
              <a:rPr dirty="0" sz="1000" spc="5">
                <a:latin typeface="Calibri"/>
                <a:cs typeface="Calibri"/>
              </a:rPr>
              <a:t>Espacios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arranque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 </a:t>
            </a:r>
            <a:r>
              <a:rPr dirty="0" sz="1000" spc="-10">
                <a:latin typeface="Calibri"/>
                <a:cs typeface="Calibri"/>
              </a:rPr>
              <a:t>llegada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(input-output). </a:t>
            </a:r>
            <a:r>
              <a:rPr dirty="0" sz="1000" spc="-5">
                <a:latin typeface="Calibri"/>
                <a:cs typeface="Calibri"/>
              </a:rPr>
              <a:t>Núcleo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60">
                <a:latin typeface="Calibri"/>
                <a:cs typeface="Calibri"/>
              </a:rPr>
              <a:t>e</a:t>
            </a:r>
            <a:r>
              <a:rPr dirty="0" sz="1000" spc="-5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Imagen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una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aplicación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lineal.</a:t>
            </a:r>
            <a:endParaRPr sz="1000">
              <a:latin typeface="Calibri"/>
              <a:cs typeface="Calibri"/>
            </a:endParaRPr>
          </a:p>
          <a:p>
            <a:pPr marL="63500">
              <a:lnSpc>
                <a:spcPts val="1200"/>
              </a:lnSpc>
              <a:spcBef>
                <a:spcPts val="290"/>
              </a:spcBef>
            </a:pPr>
            <a:r>
              <a:rPr dirty="0" sz="1000" spc="55">
                <a:latin typeface="Calibri"/>
                <a:cs typeface="Calibri"/>
              </a:rPr>
              <a:t>La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15" b="1">
                <a:latin typeface="Calibri"/>
                <a:cs typeface="Calibri"/>
              </a:rPr>
              <a:t>fórmula</a:t>
            </a:r>
            <a:r>
              <a:rPr dirty="0" sz="1000" spc="140" b="1">
                <a:latin typeface="Calibri"/>
                <a:cs typeface="Calibri"/>
              </a:rPr>
              <a:t> </a:t>
            </a:r>
            <a:r>
              <a:rPr dirty="0" sz="1000" spc="10" b="1">
                <a:latin typeface="Calibri"/>
                <a:cs typeface="Calibri"/>
              </a:rPr>
              <a:t>de</a:t>
            </a:r>
            <a:r>
              <a:rPr dirty="0" sz="1000" spc="140" b="1">
                <a:latin typeface="Calibri"/>
                <a:cs typeface="Calibri"/>
              </a:rPr>
              <a:t> </a:t>
            </a:r>
            <a:r>
              <a:rPr dirty="0" sz="1000" spc="15" b="1">
                <a:latin typeface="Calibri"/>
                <a:cs typeface="Calibri"/>
              </a:rPr>
              <a:t>la</a:t>
            </a:r>
            <a:r>
              <a:rPr dirty="0" sz="1000" spc="140" b="1">
                <a:latin typeface="Calibri"/>
                <a:cs typeface="Calibri"/>
              </a:rPr>
              <a:t> </a:t>
            </a:r>
            <a:r>
              <a:rPr dirty="0" sz="1000" spc="15" b="1">
                <a:latin typeface="Calibri"/>
                <a:cs typeface="Calibri"/>
              </a:rPr>
              <a:t>dimensión</a:t>
            </a:r>
            <a:r>
              <a:rPr dirty="0" sz="1000" spc="15">
                <a:latin typeface="Calibri"/>
                <a:cs typeface="Calibri"/>
              </a:rPr>
              <a:t>.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10">
                <a:latin typeface="Calibri"/>
                <a:cs typeface="Calibri"/>
              </a:rPr>
              <a:t>Sea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45" b="0" i="1">
                <a:latin typeface="Bookman Old Style"/>
                <a:cs typeface="Bookman Old Style"/>
              </a:rPr>
              <a:t>A</a:t>
            </a:r>
            <a:r>
              <a:rPr dirty="0" sz="1000" spc="-20" b="0" i="1">
                <a:latin typeface="Bookman Old Style"/>
                <a:cs typeface="Bookman Old Style"/>
              </a:rPr>
              <a:t> </a:t>
            </a:r>
            <a:r>
              <a:rPr dirty="0" sz="1000" spc="-80" i="1">
                <a:latin typeface="DejaVu Serif"/>
                <a:cs typeface="DejaVu Serif"/>
              </a:rPr>
              <a:t>∈</a:t>
            </a:r>
            <a:r>
              <a:rPr dirty="0" sz="1000" spc="-45" i="1">
                <a:latin typeface="DejaVu Serif"/>
                <a:cs typeface="DejaVu Serif"/>
              </a:rPr>
              <a:t> </a:t>
            </a:r>
            <a:r>
              <a:rPr dirty="0" sz="1000" spc="50">
                <a:latin typeface="Century"/>
                <a:cs typeface="Century"/>
              </a:rPr>
              <a:t>R</a:t>
            </a:r>
            <a:r>
              <a:rPr dirty="0" baseline="27777" sz="1050" spc="75" i="1">
                <a:latin typeface="Trebuchet MS"/>
                <a:cs typeface="Trebuchet MS"/>
              </a:rPr>
              <a:t>m,n</a:t>
            </a:r>
            <a:r>
              <a:rPr dirty="0" baseline="27777" sz="1050" spc="254" i="1">
                <a:latin typeface="Trebuchet MS"/>
                <a:cs typeface="Trebuchet MS"/>
              </a:rPr>
              <a:t> </a:t>
            </a:r>
            <a:r>
              <a:rPr dirty="0" sz="1000" spc="-15">
                <a:latin typeface="Calibri"/>
                <a:cs typeface="Calibri"/>
              </a:rPr>
              <a:t>una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matriz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</a:t>
            </a:r>
            <a:endParaRPr sz="1000">
              <a:latin typeface="Calibri"/>
              <a:cs typeface="Calibri"/>
            </a:endParaRPr>
          </a:p>
          <a:p>
            <a:pPr marL="62865">
              <a:lnSpc>
                <a:spcPts val="1200"/>
              </a:lnSpc>
            </a:pPr>
            <a:r>
              <a:rPr dirty="0" sz="1000" spc="145" b="0" i="1">
                <a:latin typeface="Bookman Old Style"/>
                <a:cs typeface="Bookman Old Style"/>
              </a:rPr>
              <a:t>f</a:t>
            </a:r>
            <a:r>
              <a:rPr dirty="0" sz="1000" spc="80" b="0" i="1">
                <a:latin typeface="Bookman Old Style"/>
                <a:cs typeface="Bookman Old Style"/>
              </a:rPr>
              <a:t> </a:t>
            </a:r>
            <a:r>
              <a:rPr dirty="0" sz="1000" spc="-80">
                <a:latin typeface="Tahoma"/>
                <a:cs typeface="Tahoma"/>
              </a:rPr>
              <a:t>:</a:t>
            </a:r>
            <a:r>
              <a:rPr dirty="0" sz="1000" spc="135">
                <a:latin typeface="Tahoma"/>
                <a:cs typeface="Tahoma"/>
              </a:rPr>
              <a:t> </a:t>
            </a:r>
            <a:r>
              <a:rPr dirty="0" sz="1000" spc="50">
                <a:latin typeface="Century"/>
                <a:cs typeface="Century"/>
              </a:rPr>
              <a:t>R</a:t>
            </a:r>
            <a:r>
              <a:rPr dirty="0" baseline="27777" sz="1050" spc="75" i="1">
                <a:latin typeface="Trebuchet MS"/>
                <a:cs typeface="Trebuchet MS"/>
              </a:rPr>
              <a:t>n</a:t>
            </a:r>
            <a:r>
              <a:rPr dirty="0" baseline="27777" sz="1050" spc="179" i="1">
                <a:latin typeface="Trebuchet MS"/>
                <a:cs typeface="Trebuchet MS"/>
              </a:rPr>
              <a:t> </a:t>
            </a:r>
            <a:r>
              <a:rPr dirty="0" sz="1000" spc="155" i="1">
                <a:latin typeface="DejaVu Serif"/>
                <a:cs typeface="DejaVu Serif"/>
              </a:rPr>
              <a:t>→</a:t>
            </a:r>
            <a:r>
              <a:rPr dirty="0" sz="1000" spc="-45" i="1">
                <a:latin typeface="DejaVu Serif"/>
                <a:cs typeface="DejaVu Serif"/>
              </a:rPr>
              <a:t> </a:t>
            </a:r>
            <a:r>
              <a:rPr dirty="0" sz="1000" spc="60">
                <a:latin typeface="Century"/>
                <a:cs typeface="Century"/>
              </a:rPr>
              <a:t>R</a:t>
            </a:r>
            <a:r>
              <a:rPr dirty="0" baseline="27777" sz="1050" spc="89" i="1">
                <a:latin typeface="Trebuchet MS"/>
                <a:cs typeface="Trebuchet MS"/>
              </a:rPr>
              <a:t>m</a:t>
            </a:r>
            <a:r>
              <a:rPr dirty="0" baseline="27777" sz="1050" spc="262" i="1">
                <a:latin typeface="Trebuchet MS"/>
                <a:cs typeface="Trebuchet MS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aplicación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lineal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asociada.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Se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tiene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entonces</a:t>
            </a:r>
            <a:endParaRPr sz="1000">
              <a:latin typeface="Calibri"/>
              <a:cs typeface="Calibri"/>
            </a:endParaRPr>
          </a:p>
          <a:p>
            <a:pPr marL="1131570">
              <a:lnSpc>
                <a:spcPct val="100000"/>
              </a:lnSpc>
              <a:spcBef>
                <a:spcPts val="1190"/>
              </a:spcBef>
            </a:pPr>
            <a:r>
              <a:rPr dirty="0" sz="1000" spc="-25" b="0" i="1">
                <a:latin typeface="Bookman Old Style"/>
                <a:cs typeface="Bookman Old Style"/>
              </a:rPr>
              <a:t>n</a:t>
            </a:r>
            <a:r>
              <a:rPr dirty="0" sz="1000" spc="-25" b="0" i="1">
                <a:latin typeface="Bookman Old Style"/>
                <a:cs typeface="Bookman Old Style"/>
              </a:rPr>
              <a:t> </a:t>
            </a:r>
            <a:r>
              <a:rPr dirty="0" sz="1000" spc="45">
                <a:latin typeface="Tahoma"/>
                <a:cs typeface="Tahoma"/>
              </a:rPr>
              <a:t>=</a:t>
            </a:r>
            <a:r>
              <a:rPr dirty="0" sz="1000" spc="-35">
                <a:latin typeface="Tahoma"/>
                <a:cs typeface="Tahoma"/>
              </a:rPr>
              <a:t> </a:t>
            </a:r>
            <a:r>
              <a:rPr dirty="0" sz="1000" spc="-20">
                <a:latin typeface="Calibri"/>
                <a:cs typeface="Calibri"/>
              </a:rPr>
              <a:t>d</a:t>
            </a:r>
            <a:r>
              <a:rPr dirty="0" sz="1000" spc="25" b="0" i="1">
                <a:latin typeface="Bookman Old Style"/>
                <a:cs typeface="Bookman Old Style"/>
              </a:rPr>
              <a:t>im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90" i="1">
                <a:latin typeface="DejaVu Serif"/>
                <a:cs typeface="DejaVu Serif"/>
              </a:rPr>
              <a:t>R</a:t>
            </a:r>
            <a:r>
              <a:rPr dirty="0" sz="1000">
                <a:latin typeface="Tahoma"/>
                <a:cs typeface="Tahoma"/>
              </a:rPr>
              <a:t>(</a:t>
            </a:r>
            <a:r>
              <a:rPr dirty="0" sz="1000" spc="45" b="0" i="1">
                <a:latin typeface="Bookman Old Style"/>
                <a:cs typeface="Bookman Old Style"/>
              </a:rPr>
              <a:t>A</a:t>
            </a:r>
            <a:r>
              <a:rPr dirty="0" sz="1000">
                <a:latin typeface="Tahoma"/>
                <a:cs typeface="Tahoma"/>
              </a:rPr>
              <a:t>)</a:t>
            </a:r>
            <a:r>
              <a:rPr dirty="0" sz="1000" spc="-95">
                <a:latin typeface="Tahoma"/>
                <a:cs typeface="Tahoma"/>
              </a:rPr>
              <a:t> </a:t>
            </a:r>
            <a:r>
              <a:rPr dirty="0" sz="1000" spc="45">
                <a:latin typeface="Tahoma"/>
                <a:cs typeface="Tahoma"/>
              </a:rPr>
              <a:t>+</a:t>
            </a:r>
            <a:r>
              <a:rPr dirty="0" sz="1000" spc="-95">
                <a:latin typeface="Tahoma"/>
                <a:cs typeface="Tahoma"/>
              </a:rPr>
              <a:t> </a:t>
            </a:r>
            <a:r>
              <a:rPr dirty="0" sz="1000" spc="-20">
                <a:latin typeface="Calibri"/>
                <a:cs typeface="Calibri"/>
              </a:rPr>
              <a:t>d</a:t>
            </a:r>
            <a:r>
              <a:rPr dirty="0" sz="1000" spc="25" b="0" i="1">
                <a:latin typeface="Bookman Old Style"/>
                <a:cs typeface="Bookman Old Style"/>
              </a:rPr>
              <a:t>im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-60" i="1">
                <a:latin typeface="DejaVu Serif"/>
                <a:cs typeface="DejaVu Serif"/>
              </a:rPr>
              <a:t>N</a:t>
            </a:r>
            <a:r>
              <a:rPr dirty="0" sz="1000" spc="-175" i="1">
                <a:latin typeface="DejaVu Serif"/>
                <a:cs typeface="DejaVu Serif"/>
              </a:rPr>
              <a:t> </a:t>
            </a:r>
            <a:r>
              <a:rPr dirty="0" sz="1000">
                <a:latin typeface="Tahoma"/>
                <a:cs typeface="Tahoma"/>
              </a:rPr>
              <a:t>(</a:t>
            </a:r>
            <a:r>
              <a:rPr dirty="0" sz="1000" spc="45" b="0" i="1">
                <a:latin typeface="Bookman Old Style"/>
                <a:cs typeface="Bookman Old Style"/>
              </a:rPr>
              <a:t>A</a:t>
            </a:r>
            <a:r>
              <a:rPr dirty="0" sz="1000">
                <a:latin typeface="Tahoma"/>
                <a:cs typeface="Tahoma"/>
              </a:rPr>
              <a:t>)</a:t>
            </a:r>
            <a:endParaRPr sz="1000">
              <a:latin typeface="Tahoma"/>
              <a:cs typeface="Tahoma"/>
            </a:endParaRPr>
          </a:p>
          <a:p>
            <a:pPr marL="63500" marR="285115">
              <a:lnSpc>
                <a:spcPct val="100000"/>
              </a:lnSpc>
              <a:spcBef>
                <a:spcPts val="595"/>
              </a:spcBef>
            </a:pPr>
            <a:r>
              <a:rPr dirty="0" sz="1000" spc="5">
                <a:latin typeface="Calibri"/>
                <a:cs typeface="Calibri"/>
              </a:rPr>
              <a:t>Espacios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Vectoriales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Normados.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Espacios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Banach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60">
                <a:latin typeface="Calibri"/>
                <a:cs typeface="Calibri"/>
              </a:rPr>
              <a:t>e</a:t>
            </a:r>
            <a:r>
              <a:rPr dirty="0" sz="1000" spc="-50">
                <a:latin typeface="Calibri"/>
                <a:cs typeface="Calibri"/>
              </a:rPr>
              <a:t> </a:t>
            </a:r>
            <a:r>
              <a:rPr dirty="0" sz="1000" spc="10">
                <a:latin typeface="Calibri"/>
                <a:cs typeface="Calibri"/>
              </a:rPr>
              <a:t>Hilbert.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Producto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escalar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Normas.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Normas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distancias.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Energías.</a:t>
            </a:r>
            <a:endParaRPr sz="1000">
              <a:latin typeface="Calibri"/>
              <a:cs typeface="Calibri"/>
            </a:endParaRPr>
          </a:p>
          <a:p>
            <a:pPr marL="63500" marR="346075">
              <a:lnSpc>
                <a:spcPct val="100000"/>
              </a:lnSpc>
              <a:spcBef>
                <a:spcPts val="290"/>
              </a:spcBef>
            </a:pPr>
            <a:r>
              <a:rPr dirty="0" sz="1000" spc="-5">
                <a:latin typeface="Calibri"/>
                <a:cs typeface="Calibri"/>
              </a:rPr>
              <a:t>Problemas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minimización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energía.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Energías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convexas 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(existencia)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estrictamente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convexas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(existencia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unicidad).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4" name="object 14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4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084338" y="0"/>
            <a:ext cx="1125220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478155" marR="5080" indent="24066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Espacios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Vectoriales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Formas</a:t>
            </a:r>
            <a:r>
              <a:rPr dirty="0" sz="500" spc="5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cuadráticas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Sistemas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Lineales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590"/>
              </a:lnSpc>
            </a:pPr>
            <a:r>
              <a:rPr dirty="0" sz="500" spc="5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El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problema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de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mínimos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cuadrados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600"/>
              </a:lnSpc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Álgebra</a:t>
            </a:r>
            <a:r>
              <a:rPr dirty="0" sz="500" spc="2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numérica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177580"/>
            <a:ext cx="899794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5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El</a:t>
            </a:r>
            <a:r>
              <a:rPr dirty="0" sz="500" spc="7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problema</a:t>
            </a:r>
            <a:r>
              <a:rPr dirty="0" sz="500" spc="7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de</a:t>
            </a:r>
            <a:r>
              <a:rPr dirty="0" sz="500" spc="8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autovalores.</a:t>
            </a:r>
            <a:endParaRPr sz="500">
              <a:latin typeface="Calibri"/>
              <a:cs typeface="Calibri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0" y="479736"/>
            <a:ext cx="4608195" cy="429895"/>
            <a:chOff x="0" y="479736"/>
            <a:chExt cx="4608195" cy="429895"/>
          </a:xfrm>
        </p:grpSpPr>
        <p:pic>
          <p:nvPicPr>
            <p:cNvPr id="7" name="object 7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0" y="479736"/>
              <a:ext cx="4608060" cy="312770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315023" y="763397"/>
              <a:ext cx="146177" cy="146177"/>
            </a:xfrm>
            <a:prstGeom prst="rect">
              <a:avLst/>
            </a:prstGeom>
          </p:spPr>
        </p:pic>
      </p:grpSp>
      <p:pic>
        <p:nvPicPr>
          <p:cNvPr id="9" name="object 9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525284" y="962456"/>
            <a:ext cx="59588" cy="59588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525284" y="1114285"/>
            <a:ext cx="59588" cy="59588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315023" y="1238402"/>
            <a:ext cx="146177" cy="146177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525284" y="1437462"/>
            <a:ext cx="59588" cy="59588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525284" y="1589290"/>
            <a:ext cx="59588" cy="59588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525284" y="1741132"/>
            <a:ext cx="59588" cy="59588"/>
          </a:xfrm>
          <a:prstGeom prst="rect">
            <a:avLst/>
          </a:prstGeom>
        </p:spPr>
      </p:pic>
      <p:sp>
        <p:nvSpPr>
          <p:cNvPr id="15" name="object 15"/>
          <p:cNvSpPr txBox="1"/>
          <p:nvPr/>
        </p:nvSpPr>
        <p:spPr>
          <a:xfrm>
            <a:off x="140474" y="422099"/>
            <a:ext cx="3519804" cy="1422400"/>
          </a:xfrm>
          <a:prstGeom prst="rect">
            <a:avLst/>
          </a:prstGeom>
        </p:spPr>
        <p:txBody>
          <a:bodyPr wrap="square" lIns="0" tIns="7366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580"/>
              </a:spcBef>
            </a:pPr>
            <a:r>
              <a:rPr dirty="0" sz="1400" spc="-20">
                <a:solidFill>
                  <a:srgbClr val="FFFFFF"/>
                </a:solidFill>
                <a:latin typeface="Calibri"/>
                <a:cs typeface="Calibri"/>
              </a:rPr>
              <a:t>Contenido</a:t>
            </a:r>
            <a:endParaRPr sz="1400">
              <a:latin typeface="Calibri"/>
              <a:cs typeface="Calibri"/>
            </a:endParaRPr>
          </a:p>
          <a:p>
            <a:pPr marL="222250">
              <a:lnSpc>
                <a:spcPts val="1200"/>
              </a:lnSpc>
              <a:spcBef>
                <a:spcPts val="310"/>
              </a:spcBef>
            </a:pPr>
            <a:r>
              <a:rPr dirty="0" baseline="3968" sz="1050" b="1">
                <a:solidFill>
                  <a:srgbClr val="FAFAFD"/>
                </a:solidFill>
                <a:latin typeface="Arial"/>
                <a:cs typeface="Arial"/>
              </a:rPr>
              <a:t>1  </a:t>
            </a:r>
            <a:r>
              <a:rPr dirty="0" baseline="3968" sz="1050" spc="225" b="1">
                <a:solidFill>
                  <a:srgbClr val="FAFAFD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D6D6EF"/>
                </a:solidFill>
                <a:latin typeface="Calibri"/>
                <a:cs typeface="Calibri"/>
                <a:hlinkClick r:id="rId2" action="ppaction://hlinksldjump"/>
              </a:rPr>
              <a:t>Introducción</a:t>
            </a:r>
            <a:endParaRPr sz="1000">
              <a:latin typeface="Calibri"/>
              <a:cs typeface="Calibri"/>
            </a:endParaRPr>
          </a:p>
          <a:p>
            <a:pPr marL="500380" marR="55880">
              <a:lnSpc>
                <a:spcPts val="1200"/>
              </a:lnSpc>
              <a:spcBef>
                <a:spcPts val="40"/>
              </a:spcBef>
            </a:pPr>
            <a:r>
              <a:rPr dirty="0" sz="1000" spc="55">
                <a:solidFill>
                  <a:srgbClr val="CCCCCC"/>
                </a:solidFill>
                <a:latin typeface="Calibri"/>
                <a:cs typeface="Calibri"/>
                <a:hlinkClick r:id="rId15" action="ppaction://hlinksldjump"/>
              </a:rPr>
              <a:t>El </a:t>
            </a:r>
            <a:r>
              <a:rPr dirty="0" sz="1000" spc="-15">
                <a:solidFill>
                  <a:srgbClr val="CCCCCC"/>
                </a:solidFill>
                <a:latin typeface="Calibri"/>
                <a:cs typeface="Calibri"/>
                <a:hlinkClick r:id="rId15" action="ppaction://hlinksldjump"/>
              </a:rPr>
              <a:t>álgebra</a:t>
            </a:r>
            <a:r>
              <a:rPr dirty="0" sz="1000" spc="-10">
                <a:solidFill>
                  <a:srgbClr val="CCCCCC"/>
                </a:solidFill>
                <a:latin typeface="Calibri"/>
                <a:cs typeface="Calibri"/>
                <a:hlinkClick r:id="rId15" action="ppaction://hlinksldjump"/>
              </a:rPr>
              <a:t> </a:t>
            </a:r>
            <a:r>
              <a:rPr dirty="0" sz="1000" spc="-15">
                <a:solidFill>
                  <a:srgbClr val="CCCCCC"/>
                </a:solidFill>
                <a:latin typeface="Calibri"/>
                <a:cs typeface="Calibri"/>
                <a:hlinkClick r:id="rId15" action="ppaction://hlinksldjump"/>
              </a:rPr>
              <a:t>lineal</a:t>
            </a:r>
            <a:r>
              <a:rPr dirty="0" sz="1000" spc="-10">
                <a:solidFill>
                  <a:srgbClr val="CCCCCC"/>
                </a:solidFill>
                <a:latin typeface="Calibri"/>
                <a:cs typeface="Calibri"/>
                <a:hlinkClick r:id="rId15" action="ppaction://hlinksldjump"/>
              </a:rPr>
              <a:t> </a:t>
            </a:r>
            <a:r>
              <a:rPr dirty="0" sz="1000" spc="5">
                <a:solidFill>
                  <a:srgbClr val="CCCCCC"/>
                </a:solidFill>
                <a:latin typeface="Calibri"/>
                <a:cs typeface="Calibri"/>
                <a:hlinkClick r:id="rId15" action="ppaction://hlinksldjump"/>
              </a:rPr>
              <a:t>y </a:t>
            </a:r>
            <a:r>
              <a:rPr dirty="0" sz="1000" spc="-25">
                <a:solidFill>
                  <a:srgbClr val="CCCCCC"/>
                </a:solidFill>
                <a:latin typeface="Calibri"/>
                <a:cs typeface="Calibri"/>
                <a:hlinkClick r:id="rId15" action="ppaction://hlinksldjump"/>
              </a:rPr>
              <a:t>el</a:t>
            </a:r>
            <a:r>
              <a:rPr dirty="0" sz="1000" spc="-20">
                <a:solidFill>
                  <a:srgbClr val="CCCCCC"/>
                </a:solidFill>
                <a:latin typeface="Calibri"/>
                <a:cs typeface="Calibri"/>
                <a:hlinkClick r:id="rId15" action="ppaction://hlinksldjump"/>
              </a:rPr>
              <a:t> </a:t>
            </a:r>
            <a:r>
              <a:rPr dirty="0" sz="1000" spc="-15">
                <a:solidFill>
                  <a:srgbClr val="CCCCCC"/>
                </a:solidFill>
                <a:latin typeface="Calibri"/>
                <a:cs typeface="Calibri"/>
                <a:hlinkClick r:id="rId15" action="ppaction://hlinksldjump"/>
              </a:rPr>
              <a:t>procesamiento</a:t>
            </a:r>
            <a:r>
              <a:rPr dirty="0" sz="1000" spc="-10">
                <a:solidFill>
                  <a:srgbClr val="CCCCCC"/>
                </a:solidFill>
                <a:latin typeface="Calibri"/>
                <a:cs typeface="Calibri"/>
                <a:hlinkClick r:id="rId15" action="ppaction://hlinksldjump"/>
              </a:rPr>
              <a:t> </a:t>
            </a:r>
            <a:r>
              <a:rPr dirty="0" sz="1000" spc="5">
                <a:solidFill>
                  <a:srgbClr val="CCCCCC"/>
                </a:solidFill>
                <a:latin typeface="Calibri"/>
                <a:cs typeface="Calibri"/>
                <a:hlinkClick r:id="rId15" action="ppaction://hlinksldjump"/>
              </a:rPr>
              <a:t>digital </a:t>
            </a:r>
            <a:r>
              <a:rPr dirty="0" sz="1000" spc="-40">
                <a:solidFill>
                  <a:srgbClr val="CCCCCC"/>
                </a:solidFill>
                <a:latin typeface="Calibri"/>
                <a:cs typeface="Calibri"/>
                <a:hlinkClick r:id="rId15" action="ppaction://hlinksldjump"/>
              </a:rPr>
              <a:t>de</a:t>
            </a:r>
            <a:r>
              <a:rPr dirty="0" sz="1000" spc="-35">
                <a:solidFill>
                  <a:srgbClr val="CCCCCC"/>
                </a:solidFill>
                <a:latin typeface="Calibri"/>
                <a:cs typeface="Calibri"/>
                <a:hlinkClick r:id="rId15" action="ppaction://hlinksldjump"/>
              </a:rPr>
              <a:t> </a:t>
            </a:r>
            <a:r>
              <a:rPr dirty="0" sz="1000" spc="-15">
                <a:solidFill>
                  <a:srgbClr val="CCCCCC"/>
                </a:solidFill>
                <a:latin typeface="Calibri"/>
                <a:cs typeface="Calibri"/>
                <a:hlinkClick r:id="rId15" action="ppaction://hlinksldjump"/>
              </a:rPr>
              <a:t>imágenes. </a:t>
            </a:r>
            <a:r>
              <a:rPr dirty="0" sz="1000" spc="-215">
                <a:solidFill>
                  <a:srgbClr val="CCCCCC"/>
                </a:solidFill>
                <a:latin typeface="Calibri"/>
                <a:cs typeface="Calibri"/>
              </a:rPr>
              <a:t> </a:t>
            </a:r>
            <a:r>
              <a:rPr dirty="0" sz="1000" spc="-5">
                <a:solidFill>
                  <a:srgbClr val="CCCCCC"/>
                </a:solidFill>
                <a:latin typeface="Calibri"/>
                <a:cs typeface="Calibri"/>
                <a:hlinkClick r:id="rId16" action="ppaction://hlinksldjump"/>
              </a:rPr>
              <a:t>Aplicaciones</a:t>
            </a:r>
            <a:endParaRPr sz="1000">
              <a:latin typeface="Calibri"/>
              <a:cs typeface="Calibri"/>
            </a:endParaRPr>
          </a:p>
          <a:p>
            <a:pPr marL="222250">
              <a:lnSpc>
                <a:spcPts val="1200"/>
              </a:lnSpc>
              <a:spcBef>
                <a:spcPts val="105"/>
              </a:spcBef>
            </a:pPr>
            <a:r>
              <a:rPr dirty="0" baseline="3968" sz="1050" b="1">
                <a:solidFill>
                  <a:srgbClr val="FAFAFD"/>
                </a:solidFill>
                <a:latin typeface="Arial"/>
                <a:cs typeface="Arial"/>
              </a:rPr>
              <a:t>2  </a:t>
            </a:r>
            <a:r>
              <a:rPr dirty="0" baseline="3968" sz="1050" spc="284" b="1">
                <a:solidFill>
                  <a:srgbClr val="FAFAFD"/>
                </a:solidFill>
                <a:latin typeface="Arial"/>
                <a:cs typeface="Arial"/>
              </a:rPr>
              <a:t> </a:t>
            </a:r>
            <a:r>
              <a:rPr dirty="0" sz="1000" spc="5">
                <a:solidFill>
                  <a:srgbClr val="D6D6EF"/>
                </a:solidFill>
                <a:latin typeface="Calibri"/>
                <a:cs typeface="Calibri"/>
                <a:hlinkClick r:id="rId3" action="ppaction://hlinksldjump"/>
              </a:rPr>
              <a:t>Espacios</a:t>
            </a:r>
            <a:r>
              <a:rPr dirty="0" sz="1000" spc="95">
                <a:solidFill>
                  <a:srgbClr val="D6D6E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1000" spc="-10">
                <a:solidFill>
                  <a:srgbClr val="D6D6EF"/>
                </a:solidFill>
                <a:latin typeface="Calibri"/>
                <a:cs typeface="Calibri"/>
                <a:hlinkClick r:id="rId3" action="ppaction://hlinksldjump"/>
              </a:rPr>
              <a:t>Vectoriales</a:t>
            </a:r>
            <a:endParaRPr sz="1000">
              <a:latin typeface="Calibri"/>
              <a:cs typeface="Calibri"/>
            </a:endParaRPr>
          </a:p>
          <a:p>
            <a:pPr marL="500380" marR="1136015">
              <a:lnSpc>
                <a:spcPts val="1200"/>
              </a:lnSpc>
              <a:spcBef>
                <a:spcPts val="35"/>
              </a:spcBef>
            </a:pPr>
            <a:r>
              <a:rPr dirty="0" sz="1000" spc="-5">
                <a:solidFill>
                  <a:srgbClr val="CCCCCC"/>
                </a:solidFill>
                <a:latin typeface="Calibri"/>
                <a:cs typeface="Calibri"/>
                <a:hlinkClick r:id="rId17" action="ppaction://hlinksldjump"/>
              </a:rPr>
              <a:t>Dependencia </a:t>
            </a:r>
            <a:r>
              <a:rPr dirty="0" sz="1000" spc="-60">
                <a:solidFill>
                  <a:srgbClr val="CCCCCC"/>
                </a:solidFill>
                <a:latin typeface="Calibri"/>
                <a:cs typeface="Calibri"/>
                <a:hlinkClick r:id="rId17" action="ppaction://hlinksldjump"/>
              </a:rPr>
              <a:t>e</a:t>
            </a:r>
            <a:r>
              <a:rPr dirty="0" sz="1000" spc="-55">
                <a:solidFill>
                  <a:srgbClr val="CCCCCC"/>
                </a:solidFill>
                <a:latin typeface="Calibri"/>
                <a:cs typeface="Calibri"/>
                <a:hlinkClick r:id="rId17" action="ppaction://hlinksldjump"/>
              </a:rPr>
              <a:t> </a:t>
            </a:r>
            <a:r>
              <a:rPr dirty="0" sz="1000" spc="-15">
                <a:solidFill>
                  <a:srgbClr val="CCCCCC"/>
                </a:solidFill>
                <a:latin typeface="Calibri"/>
                <a:cs typeface="Calibri"/>
                <a:hlinkClick r:id="rId17" action="ppaction://hlinksldjump"/>
              </a:rPr>
              <a:t>Independencia</a:t>
            </a:r>
            <a:r>
              <a:rPr dirty="0" sz="1000" spc="-10">
                <a:solidFill>
                  <a:srgbClr val="CCCCCC"/>
                </a:solidFill>
                <a:latin typeface="Calibri"/>
                <a:cs typeface="Calibri"/>
                <a:hlinkClick r:id="rId17" action="ppaction://hlinksldjump"/>
              </a:rPr>
              <a:t> </a:t>
            </a:r>
            <a:r>
              <a:rPr dirty="0" sz="1000" spc="-15">
                <a:solidFill>
                  <a:srgbClr val="CCCCCC"/>
                </a:solidFill>
                <a:latin typeface="Calibri"/>
                <a:cs typeface="Calibri"/>
                <a:hlinkClick r:id="rId17" action="ppaction://hlinksldjump"/>
              </a:rPr>
              <a:t>lineal </a:t>
            </a:r>
            <a:r>
              <a:rPr dirty="0" sz="1000" spc="-215">
                <a:solidFill>
                  <a:srgbClr val="CCCCCC"/>
                </a:solidFill>
                <a:latin typeface="Calibri"/>
                <a:cs typeface="Calibri"/>
              </a:rPr>
              <a:t> </a:t>
            </a:r>
            <a:r>
              <a:rPr dirty="0" sz="1000" spc="5">
                <a:solidFill>
                  <a:srgbClr val="CCCCCC"/>
                </a:solidFill>
                <a:latin typeface="Calibri"/>
                <a:cs typeface="Calibri"/>
                <a:hlinkClick r:id="rId18" action="ppaction://hlinksldjump"/>
              </a:rPr>
              <a:t>Sistemas</a:t>
            </a:r>
            <a:r>
              <a:rPr dirty="0" sz="1000" spc="10">
                <a:solidFill>
                  <a:srgbClr val="CCCCCC"/>
                </a:solidFill>
                <a:latin typeface="Calibri"/>
                <a:cs typeface="Calibri"/>
                <a:hlinkClick r:id="rId18" action="ppaction://hlinksldjump"/>
              </a:rPr>
              <a:t> </a:t>
            </a:r>
            <a:r>
              <a:rPr dirty="0" sz="1000" spc="-35">
                <a:solidFill>
                  <a:srgbClr val="CCCCCC"/>
                </a:solidFill>
                <a:latin typeface="Calibri"/>
                <a:cs typeface="Calibri"/>
                <a:hlinkClick r:id="rId18" action="ppaction://hlinksldjump"/>
              </a:rPr>
              <a:t>de</a:t>
            </a:r>
            <a:r>
              <a:rPr dirty="0" sz="1000" spc="-30">
                <a:solidFill>
                  <a:srgbClr val="CCCCCC"/>
                </a:solidFill>
                <a:latin typeface="Calibri"/>
                <a:cs typeface="Calibri"/>
                <a:hlinkClick r:id="rId18" action="ppaction://hlinksldjump"/>
              </a:rPr>
              <a:t> Generadores</a:t>
            </a:r>
            <a:r>
              <a:rPr dirty="0" sz="1000" spc="-25">
                <a:solidFill>
                  <a:srgbClr val="CCCCCC"/>
                </a:solidFill>
                <a:latin typeface="Calibri"/>
                <a:cs typeface="Calibri"/>
                <a:hlinkClick r:id="rId18" action="ppaction://hlinksldjump"/>
              </a:rPr>
              <a:t> </a:t>
            </a:r>
            <a:r>
              <a:rPr dirty="0" sz="1000" spc="5">
                <a:solidFill>
                  <a:srgbClr val="CCCCCC"/>
                </a:solidFill>
                <a:latin typeface="Calibri"/>
                <a:cs typeface="Calibri"/>
                <a:hlinkClick r:id="rId18" action="ppaction://hlinksldjump"/>
              </a:rPr>
              <a:t>y</a:t>
            </a:r>
            <a:r>
              <a:rPr dirty="0" sz="1000" spc="10">
                <a:solidFill>
                  <a:srgbClr val="CCCCCC"/>
                </a:solidFill>
                <a:latin typeface="Calibri"/>
                <a:cs typeface="Calibri"/>
                <a:hlinkClick r:id="rId18" action="ppaction://hlinksldjump"/>
              </a:rPr>
              <a:t> </a:t>
            </a:r>
            <a:r>
              <a:rPr dirty="0" sz="1000">
                <a:solidFill>
                  <a:srgbClr val="CCCCCC"/>
                </a:solidFill>
                <a:latin typeface="Calibri"/>
                <a:cs typeface="Calibri"/>
                <a:hlinkClick r:id="rId18" action="ppaction://hlinksldjump"/>
              </a:rPr>
              <a:t>Bases </a:t>
            </a:r>
            <a:r>
              <a:rPr dirty="0" sz="1000" spc="5">
                <a:solidFill>
                  <a:srgbClr val="CCCCCC"/>
                </a:solidFill>
                <a:latin typeface="Calibri"/>
                <a:cs typeface="Calibri"/>
              </a:rPr>
              <a:t> </a:t>
            </a:r>
            <a:r>
              <a:rPr dirty="0" sz="1000" spc="-10">
                <a:solidFill>
                  <a:srgbClr val="CCCCCC"/>
                </a:solidFill>
                <a:latin typeface="Calibri"/>
                <a:cs typeface="Calibri"/>
                <a:hlinkClick r:id="rId18" action="ppaction://hlinksldjump"/>
              </a:rPr>
              <a:t>Transformaciones</a:t>
            </a:r>
            <a:r>
              <a:rPr dirty="0" sz="1000" spc="100">
                <a:solidFill>
                  <a:srgbClr val="CCCCCC"/>
                </a:solidFill>
                <a:latin typeface="Calibri"/>
                <a:cs typeface="Calibri"/>
                <a:hlinkClick r:id="rId18" action="ppaction://hlinksldjump"/>
              </a:rPr>
              <a:t> </a:t>
            </a:r>
            <a:r>
              <a:rPr dirty="0" sz="1000" spc="-5">
                <a:solidFill>
                  <a:srgbClr val="CCCCCC"/>
                </a:solidFill>
                <a:latin typeface="Calibri"/>
                <a:cs typeface="Calibri"/>
                <a:hlinkClick r:id="rId18" action="ppaction://hlinksldjump"/>
              </a:rPr>
              <a:t>Lineales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16" name="object 16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315023" y="1865236"/>
            <a:ext cx="146177" cy="146177"/>
          </a:xfrm>
          <a:prstGeom prst="rect">
            <a:avLst/>
          </a:prstGeom>
        </p:spPr>
      </p:pic>
      <p:sp>
        <p:nvSpPr>
          <p:cNvPr id="17" name="object 17"/>
          <p:cNvSpPr txBox="1"/>
          <p:nvPr/>
        </p:nvSpPr>
        <p:spPr>
          <a:xfrm>
            <a:off x="350469" y="1867372"/>
            <a:ext cx="7556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b="1">
                <a:solidFill>
                  <a:srgbClr val="EAEAF7"/>
                </a:solidFill>
                <a:latin typeface="Arial"/>
                <a:cs typeface="Arial"/>
              </a:rPr>
              <a:t>3</a:t>
            </a:r>
            <a:endParaRPr sz="700">
              <a:latin typeface="Arial"/>
              <a:cs typeface="Arial"/>
            </a:endParaRPr>
          </a:p>
        </p:txBody>
      </p:sp>
      <p:pic>
        <p:nvPicPr>
          <p:cNvPr id="18" name="object 18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525284" y="2064308"/>
            <a:ext cx="59588" cy="59588"/>
          </a:xfrm>
          <a:prstGeom prst="rect">
            <a:avLst/>
          </a:prstGeom>
        </p:spPr>
      </p:pic>
      <p:pic>
        <p:nvPicPr>
          <p:cNvPr id="19" name="object 19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315023" y="2188413"/>
            <a:ext cx="146177" cy="146177"/>
          </a:xfrm>
          <a:prstGeom prst="rect">
            <a:avLst/>
          </a:prstGeom>
        </p:spPr>
      </p:pic>
      <p:sp>
        <p:nvSpPr>
          <p:cNvPr id="20" name="object 20"/>
          <p:cNvSpPr txBox="1"/>
          <p:nvPr/>
        </p:nvSpPr>
        <p:spPr>
          <a:xfrm>
            <a:off x="350469" y="2190562"/>
            <a:ext cx="7556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b="1">
                <a:solidFill>
                  <a:srgbClr val="FAFAFD"/>
                </a:solidFill>
                <a:latin typeface="Arial"/>
                <a:cs typeface="Arial"/>
              </a:rPr>
              <a:t>4</a:t>
            </a:r>
            <a:endParaRPr sz="700">
              <a:latin typeface="Arial"/>
              <a:cs typeface="Arial"/>
            </a:endParaRPr>
          </a:p>
        </p:txBody>
      </p:sp>
      <p:pic>
        <p:nvPicPr>
          <p:cNvPr id="21" name="object 21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525284" y="2387485"/>
            <a:ext cx="59588" cy="59588"/>
          </a:xfrm>
          <a:prstGeom prst="rect">
            <a:avLst/>
          </a:prstGeom>
        </p:spPr>
      </p:pic>
      <p:pic>
        <p:nvPicPr>
          <p:cNvPr id="22" name="object 22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525284" y="2539314"/>
            <a:ext cx="59588" cy="59588"/>
          </a:xfrm>
          <a:prstGeom prst="rect">
            <a:avLst/>
          </a:prstGeom>
        </p:spPr>
      </p:pic>
      <p:sp>
        <p:nvSpPr>
          <p:cNvPr id="23" name="object 23"/>
          <p:cNvSpPr txBox="1"/>
          <p:nvPr/>
        </p:nvSpPr>
        <p:spPr>
          <a:xfrm>
            <a:off x="501904" y="1838457"/>
            <a:ext cx="2593340" cy="8045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1200"/>
              </a:lnSpc>
              <a:spcBef>
                <a:spcPts val="95"/>
              </a:spcBef>
            </a:pPr>
            <a:r>
              <a:rPr dirty="0" sz="1000" spc="-5">
                <a:solidFill>
                  <a:srgbClr val="3333B2"/>
                </a:solidFill>
                <a:latin typeface="Calibri"/>
                <a:cs typeface="Calibri"/>
                <a:hlinkClick r:id="rId4" action="ppaction://hlinksldjump"/>
              </a:rPr>
              <a:t>Formas</a:t>
            </a:r>
            <a:r>
              <a:rPr dirty="0" sz="1000" spc="70">
                <a:solidFill>
                  <a:srgbClr val="3333B2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1000">
                <a:solidFill>
                  <a:srgbClr val="3333B2"/>
                </a:solidFill>
                <a:latin typeface="Calibri"/>
                <a:cs typeface="Calibri"/>
                <a:hlinkClick r:id="rId4" action="ppaction://hlinksldjump"/>
              </a:rPr>
              <a:t>cuadráticas</a:t>
            </a:r>
            <a:endParaRPr sz="1000">
              <a:latin typeface="Calibri"/>
              <a:cs typeface="Calibri"/>
            </a:endParaRPr>
          </a:p>
          <a:p>
            <a:pPr marL="139065">
              <a:lnSpc>
                <a:spcPts val="1200"/>
              </a:lnSpc>
            </a:pPr>
            <a:r>
              <a:rPr dirty="0" sz="1000" spc="55">
                <a:solidFill>
                  <a:srgbClr val="CCCCCC"/>
                </a:solidFill>
                <a:latin typeface="Calibri"/>
                <a:cs typeface="Calibri"/>
                <a:hlinkClick r:id="rId8" action="ppaction://hlinksldjump"/>
              </a:rPr>
              <a:t>El</a:t>
            </a:r>
            <a:r>
              <a:rPr dirty="0" sz="1000" spc="100">
                <a:solidFill>
                  <a:srgbClr val="CCCCCC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1000" spc="-25">
                <a:solidFill>
                  <a:srgbClr val="CCCCCC"/>
                </a:solidFill>
                <a:latin typeface="Calibri"/>
                <a:cs typeface="Calibri"/>
                <a:hlinkClick r:id="rId8" action="ppaction://hlinksldjump"/>
              </a:rPr>
              <a:t>problema</a:t>
            </a:r>
            <a:r>
              <a:rPr dirty="0" sz="1000" spc="105">
                <a:solidFill>
                  <a:srgbClr val="CCCCCC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1000" spc="-40">
                <a:solidFill>
                  <a:srgbClr val="CCCCCC"/>
                </a:solidFill>
                <a:latin typeface="Calibri"/>
                <a:cs typeface="Calibri"/>
                <a:hlinkClick r:id="rId8" action="ppaction://hlinksldjump"/>
              </a:rPr>
              <a:t>de</a:t>
            </a:r>
            <a:r>
              <a:rPr dirty="0" sz="1000" spc="105">
                <a:solidFill>
                  <a:srgbClr val="CCCCCC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1000" spc="-15">
                <a:solidFill>
                  <a:srgbClr val="CCCCCC"/>
                </a:solidFill>
                <a:latin typeface="Calibri"/>
                <a:cs typeface="Calibri"/>
                <a:hlinkClick r:id="rId8" action="ppaction://hlinksldjump"/>
              </a:rPr>
              <a:t>autovalores.</a:t>
            </a:r>
            <a:endParaRPr sz="1000">
              <a:latin typeface="Calibri"/>
              <a:cs typeface="Calibri"/>
            </a:endParaRPr>
          </a:p>
          <a:p>
            <a:pPr marL="12700">
              <a:lnSpc>
                <a:spcPts val="1200"/>
              </a:lnSpc>
              <a:spcBef>
                <a:spcPts val="150"/>
              </a:spcBef>
            </a:pPr>
            <a:r>
              <a:rPr dirty="0" sz="1000" spc="5">
                <a:solidFill>
                  <a:srgbClr val="D6D6EF"/>
                </a:solidFill>
                <a:latin typeface="Calibri"/>
                <a:cs typeface="Calibri"/>
                <a:hlinkClick r:id="rId5" action="ppaction://hlinksldjump"/>
              </a:rPr>
              <a:t>Sistemas</a:t>
            </a:r>
            <a:r>
              <a:rPr dirty="0" sz="1000" spc="60">
                <a:solidFill>
                  <a:srgbClr val="D6D6E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1000" spc="-5">
                <a:solidFill>
                  <a:srgbClr val="D6D6EF"/>
                </a:solidFill>
                <a:latin typeface="Calibri"/>
                <a:cs typeface="Calibri"/>
                <a:hlinkClick r:id="rId5" action="ppaction://hlinksldjump"/>
              </a:rPr>
              <a:t>Lineales</a:t>
            </a:r>
            <a:endParaRPr sz="1000">
              <a:latin typeface="Calibri"/>
              <a:cs typeface="Calibri"/>
            </a:endParaRPr>
          </a:p>
          <a:p>
            <a:pPr marL="139065" marR="5080">
              <a:lnSpc>
                <a:spcPts val="1200"/>
              </a:lnSpc>
              <a:spcBef>
                <a:spcPts val="35"/>
              </a:spcBef>
            </a:pPr>
            <a:r>
              <a:rPr dirty="0" sz="1000" spc="5">
                <a:solidFill>
                  <a:srgbClr val="CCCCCC"/>
                </a:solidFill>
                <a:latin typeface="Calibri"/>
                <a:cs typeface="Calibri"/>
                <a:hlinkClick r:id="rId21" action="ppaction://hlinksldjump"/>
              </a:rPr>
              <a:t>Sistemas </a:t>
            </a:r>
            <a:r>
              <a:rPr dirty="0" sz="1000">
                <a:solidFill>
                  <a:srgbClr val="CCCCCC"/>
                </a:solidFill>
                <a:latin typeface="Calibri"/>
                <a:cs typeface="Calibri"/>
                <a:hlinkClick r:id="rId21" action="ppaction://hlinksldjump"/>
              </a:rPr>
              <a:t>Compatibles</a:t>
            </a:r>
            <a:r>
              <a:rPr dirty="0" sz="1000" spc="225">
                <a:solidFill>
                  <a:srgbClr val="CCCCCC"/>
                </a:solidFill>
                <a:latin typeface="Calibri"/>
                <a:cs typeface="Calibri"/>
                <a:hlinkClick r:id="rId21" action="ppaction://hlinksldjump"/>
              </a:rPr>
              <a:t> </a:t>
            </a:r>
            <a:r>
              <a:rPr dirty="0" sz="1000" spc="-60">
                <a:solidFill>
                  <a:srgbClr val="CCCCCC"/>
                </a:solidFill>
                <a:latin typeface="Calibri"/>
                <a:cs typeface="Calibri"/>
                <a:hlinkClick r:id="rId21" action="ppaction://hlinksldjump"/>
              </a:rPr>
              <a:t>e</a:t>
            </a:r>
            <a:r>
              <a:rPr dirty="0" sz="1000" spc="105">
                <a:solidFill>
                  <a:srgbClr val="CCCCCC"/>
                </a:solidFill>
                <a:latin typeface="Calibri"/>
                <a:cs typeface="Calibri"/>
                <a:hlinkClick r:id="rId21" action="ppaction://hlinksldjump"/>
              </a:rPr>
              <a:t> </a:t>
            </a:r>
            <a:r>
              <a:rPr dirty="0" sz="1000" spc="-10">
                <a:solidFill>
                  <a:srgbClr val="CCCCCC"/>
                </a:solidFill>
                <a:latin typeface="Calibri"/>
                <a:cs typeface="Calibri"/>
                <a:hlinkClick r:id="rId21" action="ppaction://hlinksldjump"/>
              </a:rPr>
              <a:t>Incompatibles </a:t>
            </a:r>
            <a:r>
              <a:rPr dirty="0" sz="1000" spc="-5">
                <a:solidFill>
                  <a:srgbClr val="CCCCCC"/>
                </a:solidFill>
                <a:latin typeface="Calibri"/>
                <a:cs typeface="Calibri"/>
              </a:rPr>
              <a:t> </a:t>
            </a:r>
            <a:r>
              <a:rPr dirty="0" sz="1000" spc="5">
                <a:solidFill>
                  <a:srgbClr val="CCCCCC"/>
                </a:solidFill>
                <a:latin typeface="Calibri"/>
                <a:cs typeface="Calibri"/>
                <a:hlinkClick r:id="rId22" action="ppaction://hlinksldjump"/>
              </a:rPr>
              <a:t>Sistemas</a:t>
            </a:r>
            <a:r>
              <a:rPr dirty="0" sz="1000" spc="95">
                <a:solidFill>
                  <a:srgbClr val="CCCCCC"/>
                </a:solidFill>
                <a:latin typeface="Calibri"/>
                <a:cs typeface="Calibri"/>
                <a:hlinkClick r:id="rId22" action="ppaction://hlinksldjump"/>
              </a:rPr>
              <a:t> </a:t>
            </a:r>
            <a:r>
              <a:rPr dirty="0" sz="1000" spc="-15">
                <a:solidFill>
                  <a:srgbClr val="CCCCCC"/>
                </a:solidFill>
                <a:latin typeface="Calibri"/>
                <a:cs typeface="Calibri"/>
                <a:hlinkClick r:id="rId22" action="ppaction://hlinksldjump"/>
              </a:rPr>
              <a:t>Indeterminados</a:t>
            </a:r>
            <a:r>
              <a:rPr dirty="0" sz="1000" spc="100">
                <a:solidFill>
                  <a:srgbClr val="CCCCCC"/>
                </a:solidFill>
                <a:latin typeface="Calibri"/>
                <a:cs typeface="Calibri"/>
                <a:hlinkClick r:id="rId22" action="ppaction://hlinksldjump"/>
              </a:rPr>
              <a:t> </a:t>
            </a:r>
            <a:r>
              <a:rPr dirty="0" sz="1000" spc="5">
                <a:solidFill>
                  <a:srgbClr val="CCCCCC"/>
                </a:solidFill>
                <a:latin typeface="Calibri"/>
                <a:cs typeface="Calibri"/>
                <a:hlinkClick r:id="rId22" action="ppaction://hlinksldjump"/>
              </a:rPr>
              <a:t>y</a:t>
            </a:r>
            <a:r>
              <a:rPr dirty="0" sz="1000" spc="95">
                <a:solidFill>
                  <a:srgbClr val="CCCCCC"/>
                </a:solidFill>
                <a:latin typeface="Calibri"/>
                <a:cs typeface="Calibri"/>
                <a:hlinkClick r:id="rId22" action="ppaction://hlinksldjump"/>
              </a:rPr>
              <a:t> </a:t>
            </a:r>
            <a:r>
              <a:rPr dirty="0" sz="1000" spc="-20">
                <a:solidFill>
                  <a:srgbClr val="CCCCCC"/>
                </a:solidFill>
                <a:latin typeface="Calibri"/>
                <a:cs typeface="Calibri"/>
                <a:hlinkClick r:id="rId22" action="ppaction://hlinksldjump"/>
              </a:rPr>
              <a:t>Sobredeterminados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24" name="object 24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315023" y="2663431"/>
            <a:ext cx="146177" cy="146177"/>
          </a:xfrm>
          <a:prstGeom prst="rect">
            <a:avLst/>
          </a:prstGeom>
        </p:spPr>
      </p:pic>
      <p:pic>
        <p:nvPicPr>
          <p:cNvPr id="25" name="object 25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525284" y="2862491"/>
            <a:ext cx="59588" cy="59588"/>
          </a:xfrm>
          <a:prstGeom prst="rect">
            <a:avLst/>
          </a:prstGeom>
        </p:spPr>
      </p:pic>
      <p:pic>
        <p:nvPicPr>
          <p:cNvPr id="26" name="object 26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315023" y="2986608"/>
            <a:ext cx="146177" cy="146177"/>
          </a:xfrm>
          <a:prstGeom prst="rect">
            <a:avLst/>
          </a:prstGeom>
        </p:spPr>
      </p:pic>
      <p:pic>
        <p:nvPicPr>
          <p:cNvPr id="27" name="object 27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525284" y="3185668"/>
            <a:ext cx="59588" cy="59588"/>
          </a:xfrm>
          <a:prstGeom prst="rect">
            <a:avLst/>
          </a:prstGeom>
        </p:spPr>
      </p:pic>
      <p:sp>
        <p:nvSpPr>
          <p:cNvPr id="28" name="object 28"/>
          <p:cNvSpPr txBox="1"/>
          <p:nvPr/>
        </p:nvSpPr>
        <p:spPr>
          <a:xfrm>
            <a:off x="337769" y="2636639"/>
            <a:ext cx="2438400" cy="6527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02895" marR="282575" indent="-278130">
              <a:lnSpc>
                <a:spcPct val="100000"/>
              </a:lnSpc>
              <a:spcBef>
                <a:spcPts val="95"/>
              </a:spcBef>
            </a:pPr>
            <a:r>
              <a:rPr dirty="0" baseline="3968" sz="1050" b="1">
                <a:solidFill>
                  <a:srgbClr val="FAFAFD"/>
                </a:solidFill>
                <a:latin typeface="Arial"/>
                <a:cs typeface="Arial"/>
              </a:rPr>
              <a:t>5   </a:t>
            </a:r>
            <a:r>
              <a:rPr dirty="0" baseline="3968" sz="1050" spc="7" b="1">
                <a:solidFill>
                  <a:srgbClr val="FAFAFD"/>
                </a:solidFill>
                <a:latin typeface="Arial"/>
                <a:cs typeface="Arial"/>
              </a:rPr>
              <a:t> </a:t>
            </a:r>
            <a:r>
              <a:rPr dirty="0" sz="1000" spc="55">
                <a:solidFill>
                  <a:srgbClr val="D6D6EF"/>
                </a:solidFill>
                <a:latin typeface="Calibri"/>
                <a:cs typeface="Calibri"/>
                <a:hlinkClick r:id="rId6" action="ppaction://hlinksldjump"/>
              </a:rPr>
              <a:t>El  </a:t>
            </a:r>
            <a:r>
              <a:rPr dirty="0" sz="1000" spc="-25">
                <a:solidFill>
                  <a:srgbClr val="D6D6EF"/>
                </a:solidFill>
                <a:latin typeface="Calibri"/>
                <a:cs typeface="Calibri"/>
                <a:hlinkClick r:id="rId6" action="ppaction://hlinksldjump"/>
              </a:rPr>
              <a:t>problema</a:t>
            </a:r>
            <a:r>
              <a:rPr dirty="0" sz="1000" spc="175">
                <a:solidFill>
                  <a:srgbClr val="D6D6E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1000" spc="-40">
                <a:solidFill>
                  <a:srgbClr val="D6D6EF"/>
                </a:solidFill>
                <a:latin typeface="Calibri"/>
                <a:cs typeface="Calibri"/>
                <a:hlinkClick r:id="rId6" action="ppaction://hlinksldjump"/>
              </a:rPr>
              <a:t>de</a:t>
            </a:r>
            <a:r>
              <a:rPr dirty="0" sz="1000" spc="145">
                <a:solidFill>
                  <a:srgbClr val="D6D6E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1000" spc="-10">
                <a:solidFill>
                  <a:srgbClr val="D6D6EF"/>
                </a:solidFill>
                <a:latin typeface="Calibri"/>
                <a:cs typeface="Calibri"/>
                <a:hlinkClick r:id="rId6" action="ppaction://hlinksldjump"/>
              </a:rPr>
              <a:t>mínimos</a:t>
            </a:r>
            <a:r>
              <a:rPr dirty="0" sz="1000" spc="204">
                <a:solidFill>
                  <a:srgbClr val="D6D6E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1000" spc="-15">
                <a:solidFill>
                  <a:srgbClr val="D6D6EF"/>
                </a:solidFill>
                <a:latin typeface="Calibri"/>
                <a:cs typeface="Calibri"/>
                <a:hlinkClick r:id="rId6" action="ppaction://hlinksldjump"/>
              </a:rPr>
              <a:t>cuadrados </a:t>
            </a:r>
            <a:r>
              <a:rPr dirty="0" sz="1000" spc="-10">
                <a:solidFill>
                  <a:srgbClr val="D6D6EF"/>
                </a:solidFill>
                <a:latin typeface="Calibri"/>
                <a:cs typeface="Calibri"/>
              </a:rPr>
              <a:t> </a:t>
            </a:r>
            <a:r>
              <a:rPr dirty="0" sz="1000" spc="55">
                <a:solidFill>
                  <a:srgbClr val="CCCCCC"/>
                </a:solidFill>
                <a:latin typeface="Calibri"/>
                <a:cs typeface="Calibri"/>
                <a:hlinkClick r:id="rId23" action="ppaction://hlinksldjump"/>
              </a:rPr>
              <a:t>El</a:t>
            </a:r>
            <a:r>
              <a:rPr dirty="0" sz="1000" spc="100">
                <a:solidFill>
                  <a:srgbClr val="CCCCCC"/>
                </a:solidFill>
                <a:latin typeface="Calibri"/>
                <a:cs typeface="Calibri"/>
                <a:hlinkClick r:id="rId23" action="ppaction://hlinksldjump"/>
              </a:rPr>
              <a:t> </a:t>
            </a:r>
            <a:r>
              <a:rPr dirty="0" sz="1000" spc="-25">
                <a:solidFill>
                  <a:srgbClr val="CCCCCC"/>
                </a:solidFill>
                <a:latin typeface="Calibri"/>
                <a:cs typeface="Calibri"/>
                <a:hlinkClick r:id="rId23" action="ppaction://hlinksldjump"/>
              </a:rPr>
              <a:t>problema</a:t>
            </a:r>
            <a:r>
              <a:rPr dirty="0" sz="1000" spc="105">
                <a:solidFill>
                  <a:srgbClr val="CCCCCC"/>
                </a:solidFill>
                <a:latin typeface="Calibri"/>
                <a:cs typeface="Calibri"/>
                <a:hlinkClick r:id="rId23" action="ppaction://hlinksldjump"/>
              </a:rPr>
              <a:t> </a:t>
            </a:r>
            <a:r>
              <a:rPr dirty="0" sz="1000" spc="-40">
                <a:solidFill>
                  <a:srgbClr val="CCCCCC"/>
                </a:solidFill>
                <a:latin typeface="Calibri"/>
                <a:cs typeface="Calibri"/>
                <a:hlinkClick r:id="rId23" action="ppaction://hlinksldjump"/>
              </a:rPr>
              <a:t>de</a:t>
            </a:r>
            <a:r>
              <a:rPr dirty="0" sz="1000" spc="105">
                <a:solidFill>
                  <a:srgbClr val="CCCCCC"/>
                </a:solidFill>
                <a:latin typeface="Calibri"/>
                <a:cs typeface="Calibri"/>
                <a:hlinkClick r:id="rId23" action="ppaction://hlinksldjump"/>
              </a:rPr>
              <a:t> </a:t>
            </a:r>
            <a:r>
              <a:rPr dirty="0" sz="1000" spc="-10">
                <a:solidFill>
                  <a:srgbClr val="CCCCCC"/>
                </a:solidFill>
                <a:latin typeface="Calibri"/>
                <a:cs typeface="Calibri"/>
                <a:hlinkClick r:id="rId23" action="ppaction://hlinksldjump"/>
              </a:rPr>
              <a:t>mínimos</a:t>
            </a:r>
            <a:r>
              <a:rPr dirty="0" sz="1000" spc="105">
                <a:solidFill>
                  <a:srgbClr val="CCCCCC"/>
                </a:solidFill>
                <a:latin typeface="Calibri"/>
                <a:cs typeface="Calibri"/>
                <a:hlinkClick r:id="rId23" action="ppaction://hlinksldjump"/>
              </a:rPr>
              <a:t> </a:t>
            </a:r>
            <a:r>
              <a:rPr dirty="0" sz="1000" spc="-15">
                <a:solidFill>
                  <a:srgbClr val="CCCCCC"/>
                </a:solidFill>
                <a:latin typeface="Calibri"/>
                <a:cs typeface="Calibri"/>
                <a:hlinkClick r:id="rId23" action="ppaction://hlinksldjump"/>
              </a:rPr>
              <a:t>cuadrados</a:t>
            </a:r>
            <a:endParaRPr sz="1000">
              <a:latin typeface="Calibri"/>
              <a:cs typeface="Calibri"/>
            </a:endParaRPr>
          </a:p>
          <a:p>
            <a:pPr marL="25400">
              <a:lnSpc>
                <a:spcPts val="1200"/>
              </a:lnSpc>
              <a:spcBef>
                <a:spcPts val="145"/>
              </a:spcBef>
            </a:pPr>
            <a:r>
              <a:rPr dirty="0" baseline="3968" sz="1050" b="1">
                <a:solidFill>
                  <a:srgbClr val="FAFAFD"/>
                </a:solidFill>
                <a:latin typeface="Arial"/>
                <a:cs typeface="Arial"/>
              </a:rPr>
              <a:t>6  </a:t>
            </a:r>
            <a:r>
              <a:rPr dirty="0" baseline="3968" sz="1050" spc="270" b="1">
                <a:solidFill>
                  <a:srgbClr val="FAFAFD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D6D6EF"/>
                </a:solidFill>
                <a:latin typeface="Calibri"/>
                <a:cs typeface="Calibri"/>
                <a:hlinkClick r:id="rId7" action="ppaction://hlinksldjump"/>
              </a:rPr>
              <a:t>Álgebra</a:t>
            </a:r>
            <a:r>
              <a:rPr dirty="0" sz="1000" spc="95">
                <a:solidFill>
                  <a:srgbClr val="D6D6E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1000" spc="-15">
                <a:solidFill>
                  <a:srgbClr val="D6D6EF"/>
                </a:solidFill>
                <a:latin typeface="Calibri"/>
                <a:cs typeface="Calibri"/>
                <a:hlinkClick r:id="rId7" action="ppaction://hlinksldjump"/>
              </a:rPr>
              <a:t>numérica</a:t>
            </a:r>
            <a:endParaRPr sz="1000">
              <a:latin typeface="Calibri"/>
              <a:cs typeface="Calibri"/>
            </a:endParaRPr>
          </a:p>
          <a:p>
            <a:pPr marL="302895">
              <a:lnSpc>
                <a:spcPts val="1200"/>
              </a:lnSpc>
            </a:pPr>
            <a:r>
              <a:rPr dirty="0" sz="1000" spc="-15">
                <a:solidFill>
                  <a:srgbClr val="CCCCCC"/>
                </a:solidFill>
                <a:latin typeface="Calibri"/>
                <a:cs typeface="Calibri"/>
                <a:hlinkClick r:id="rId24" action="ppaction://hlinksldjump"/>
              </a:rPr>
              <a:t>Métodos</a:t>
            </a:r>
            <a:r>
              <a:rPr dirty="0" sz="1000" spc="100">
                <a:solidFill>
                  <a:srgbClr val="CCCCCC"/>
                </a:solidFill>
                <a:latin typeface="Calibri"/>
                <a:cs typeface="Calibri"/>
                <a:hlinkClick r:id="rId24" action="ppaction://hlinksldjump"/>
              </a:rPr>
              <a:t> </a:t>
            </a:r>
            <a:r>
              <a:rPr dirty="0" sz="1000" spc="5">
                <a:solidFill>
                  <a:srgbClr val="CCCCCC"/>
                </a:solidFill>
                <a:latin typeface="Calibri"/>
                <a:cs typeface="Calibri"/>
                <a:hlinkClick r:id="rId24" action="ppaction://hlinksldjump"/>
              </a:rPr>
              <a:t>Directos</a:t>
            </a:r>
            <a:r>
              <a:rPr dirty="0" sz="1000" spc="100">
                <a:solidFill>
                  <a:srgbClr val="CCCCCC"/>
                </a:solidFill>
                <a:latin typeface="Calibri"/>
                <a:cs typeface="Calibri"/>
                <a:hlinkClick r:id="rId24" action="ppaction://hlinksldjump"/>
              </a:rPr>
              <a:t> </a:t>
            </a:r>
            <a:r>
              <a:rPr dirty="0" sz="1000" spc="-5">
                <a:solidFill>
                  <a:srgbClr val="CCCCCC"/>
                </a:solidFill>
                <a:latin typeface="Calibri"/>
                <a:cs typeface="Calibri"/>
                <a:hlinkClick r:id="rId24" action="ppaction://hlinksldjump"/>
              </a:rPr>
              <a:t>vs</a:t>
            </a:r>
            <a:r>
              <a:rPr dirty="0" sz="1000" spc="105">
                <a:solidFill>
                  <a:srgbClr val="CCCCCC"/>
                </a:solidFill>
                <a:latin typeface="Calibri"/>
                <a:cs typeface="Calibri"/>
                <a:hlinkClick r:id="rId24" action="ppaction://hlinksldjump"/>
              </a:rPr>
              <a:t> </a:t>
            </a:r>
            <a:r>
              <a:rPr dirty="0" sz="1000" spc="-15">
                <a:solidFill>
                  <a:srgbClr val="CCCCCC"/>
                </a:solidFill>
                <a:latin typeface="Calibri"/>
                <a:cs typeface="Calibri"/>
                <a:hlinkClick r:id="rId24" action="ppaction://hlinksldjump"/>
              </a:rPr>
              <a:t>Métodos</a:t>
            </a:r>
            <a:r>
              <a:rPr dirty="0" sz="1000" spc="100">
                <a:solidFill>
                  <a:srgbClr val="CCCCCC"/>
                </a:solidFill>
                <a:latin typeface="Calibri"/>
                <a:cs typeface="Calibri"/>
                <a:hlinkClick r:id="rId24" action="ppaction://hlinksldjump"/>
              </a:rPr>
              <a:t> </a:t>
            </a:r>
            <a:r>
              <a:rPr dirty="0" sz="1000" spc="-10">
                <a:solidFill>
                  <a:srgbClr val="CCCCCC"/>
                </a:solidFill>
                <a:latin typeface="Calibri"/>
                <a:cs typeface="Calibri"/>
                <a:hlinkClick r:id="rId24" action="ppaction://hlinksldjump"/>
              </a:rPr>
              <a:t>Iterativos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29" name="object 29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30" name="object 30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2" name="object 32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25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084338" y="0"/>
            <a:ext cx="1125220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478155" marR="5080" indent="24066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Espacios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Vectoriales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Formas</a:t>
            </a:r>
            <a:r>
              <a:rPr dirty="0" sz="500" spc="5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cuadráticas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Sistemas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Lineales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590"/>
              </a:lnSpc>
            </a:pPr>
            <a:r>
              <a:rPr dirty="0" sz="500" spc="5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El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problema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de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mínimos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cuadrados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600"/>
              </a:lnSpc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Álgebra</a:t>
            </a:r>
            <a:r>
              <a:rPr dirty="0" sz="500" spc="2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numérica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177580"/>
            <a:ext cx="899794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5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El</a:t>
            </a:r>
            <a:r>
              <a:rPr dirty="0" sz="500" spc="7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problema</a:t>
            </a:r>
            <a:r>
              <a:rPr dirty="0" sz="500" spc="7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de</a:t>
            </a:r>
            <a:r>
              <a:rPr dirty="0" sz="500" spc="8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autovalores.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0" y="479736"/>
            <a:ext cx="4608060" cy="31277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478685"/>
            <a:ext cx="142049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20">
                <a:solidFill>
                  <a:srgbClr val="FFFFFF"/>
                </a:solidFill>
                <a:latin typeface="Calibri"/>
                <a:cs typeface="Calibri"/>
              </a:rPr>
              <a:t>Formas</a:t>
            </a:r>
            <a:r>
              <a:rPr dirty="0" sz="1400" spc="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Calibri"/>
                <a:cs typeface="Calibri"/>
              </a:rPr>
              <a:t>cuadráticas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490194" y="1112291"/>
            <a:ext cx="59588" cy="59588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600354" y="1035194"/>
            <a:ext cx="218503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5">
                <a:latin typeface="Calibri"/>
                <a:cs typeface="Calibri"/>
              </a:rPr>
              <a:t>Definición,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representación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clasificación.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1" name="object 11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1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45337" y="0"/>
            <a:ext cx="1264285" cy="4051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2700" marR="5080" indent="84518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Fundamentos</a:t>
            </a:r>
            <a:r>
              <a:rPr dirty="0" sz="500" spc="7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de</a:t>
            </a:r>
            <a:r>
              <a:rPr dirty="0" sz="500" spc="7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Estadística</a:t>
            </a:r>
            <a:r>
              <a:rPr dirty="0" sz="500" spc="7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Bayesiana.</a:t>
            </a:r>
            <a:endParaRPr sz="500">
              <a:latin typeface="Calibri"/>
              <a:cs typeface="Calibri"/>
            </a:endParaRPr>
          </a:p>
          <a:p>
            <a:pPr algn="r" marL="429895" marR="5080" indent="378460">
              <a:lnSpc>
                <a:spcPts val="600"/>
              </a:lnSpc>
              <a:spcBef>
                <a:spcPts val="15"/>
              </a:spcBef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Distribuciones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Estadísticos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y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Variabilidad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Aprendizaje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Automático.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28164"/>
            <a:ext cx="1396365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600"/>
              </a:lnSpc>
              <a:spcBef>
                <a:spcPts val="95"/>
              </a:spcBef>
            </a:pP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Probabilidad</a:t>
            </a:r>
            <a:r>
              <a:rPr dirty="0" sz="500" spc="40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 Condicionada</a:t>
            </a:r>
            <a:endParaRPr sz="500">
              <a:latin typeface="Calibri"/>
              <a:cs typeface="Calibri"/>
            </a:endParaRPr>
          </a:p>
          <a:p>
            <a:pPr marL="12700" marR="5080">
              <a:lnSpc>
                <a:spcPts val="600"/>
              </a:lnSpc>
              <a:spcBef>
                <a:spcPts val="20"/>
              </a:spcBef>
            </a:pP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Independencia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e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Independencia</a:t>
            </a:r>
            <a:r>
              <a:rPr dirty="0" sz="500" spc="8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Condicional </a:t>
            </a:r>
            <a:r>
              <a:rPr dirty="0" sz="500" spc="-10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Variables</a:t>
            </a:r>
            <a:r>
              <a:rPr dirty="0" sz="500" spc="8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Aleatorias</a:t>
            </a:r>
            <a:endParaRPr sz="500">
              <a:latin typeface="Calibri"/>
              <a:cs typeface="Calibri"/>
            </a:endParaRPr>
          </a:p>
          <a:p>
            <a:pPr marL="12700">
              <a:lnSpc>
                <a:spcPts val="575"/>
              </a:lnSpc>
            </a:pP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10" action="ppaction://hlinksldjump"/>
              </a:rPr>
              <a:t>Variables</a:t>
            </a:r>
            <a:r>
              <a:rPr dirty="0" sz="500" spc="70" b="1">
                <a:solidFill>
                  <a:srgbClr val="9898D8"/>
                </a:solidFill>
                <a:latin typeface="Calibri"/>
                <a:cs typeface="Calibri"/>
                <a:hlinkClick r:id="rId10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10" action="ppaction://hlinksldjump"/>
              </a:rPr>
              <a:t>Multimensionales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0" y="408654"/>
            <a:ext cx="4608060" cy="312770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490194" y="800265"/>
            <a:ext cx="59588" cy="59588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490194" y="1832280"/>
            <a:ext cx="59588" cy="59588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76974" y="407591"/>
            <a:ext cx="4212590" cy="278130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88900">
              <a:lnSpc>
                <a:spcPct val="100000"/>
              </a:lnSpc>
              <a:spcBef>
                <a:spcPts val="135"/>
              </a:spcBef>
            </a:pPr>
            <a:r>
              <a:rPr dirty="0" sz="1400" spc="-30">
                <a:solidFill>
                  <a:srgbClr val="FFFFFF"/>
                </a:solidFill>
                <a:latin typeface="Calibri"/>
                <a:cs typeface="Calibri"/>
              </a:rPr>
              <a:t>Independencia</a:t>
            </a:r>
            <a:endParaRPr sz="1400">
              <a:latin typeface="Calibri"/>
              <a:cs typeface="Calibri"/>
            </a:endParaRPr>
          </a:p>
          <a:p>
            <a:pPr marL="535940" marR="81280">
              <a:lnSpc>
                <a:spcPct val="100000"/>
              </a:lnSpc>
              <a:spcBef>
                <a:spcPts val="765"/>
              </a:spcBef>
            </a:pPr>
            <a:r>
              <a:rPr dirty="0" sz="1000" spc="15">
                <a:latin typeface="Calibri"/>
                <a:cs typeface="Calibri"/>
              </a:rPr>
              <a:t>Se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dice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conjunto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variables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aleatorias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es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15" b="1">
                <a:latin typeface="Calibri"/>
                <a:cs typeface="Calibri"/>
              </a:rPr>
              <a:t>independiente</a:t>
            </a:r>
            <a:r>
              <a:rPr dirty="0" sz="1000" spc="110" b="1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si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 </a:t>
            </a:r>
            <a:r>
              <a:rPr dirty="0" sz="1000" spc="-15">
                <a:latin typeface="Calibri"/>
                <a:cs typeface="Calibri"/>
              </a:rPr>
              <a:t>sólo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si</a:t>
            </a:r>
            <a:r>
              <a:rPr dirty="0" sz="1000">
                <a:latin typeface="Calibri"/>
                <a:cs typeface="Calibri"/>
              </a:rPr>
              <a:t> la </a:t>
            </a:r>
            <a:r>
              <a:rPr dirty="0" sz="1000" spc="-5">
                <a:latin typeface="Calibri"/>
                <a:cs typeface="Calibri"/>
              </a:rPr>
              <a:t>función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distribución</a:t>
            </a:r>
            <a:r>
              <a:rPr dirty="0" sz="1000" spc="-5">
                <a:latin typeface="Calibri"/>
                <a:cs typeface="Calibri"/>
              </a:rPr>
              <a:t> conjunta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es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producto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4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las 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funciones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distribución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marginales.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45">
                <a:latin typeface="Calibri"/>
                <a:cs typeface="Calibri"/>
              </a:rPr>
              <a:t>Es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decir,</a:t>
            </a:r>
            <a:endParaRPr sz="1000">
              <a:latin typeface="Calibri"/>
              <a:cs typeface="Calibri"/>
            </a:endParaRPr>
          </a:p>
          <a:p>
            <a:pPr marL="840105">
              <a:lnSpc>
                <a:spcPct val="100000"/>
              </a:lnSpc>
              <a:spcBef>
                <a:spcPts val="910"/>
              </a:spcBef>
            </a:pPr>
            <a:r>
              <a:rPr dirty="0" sz="1000" spc="-65" i="1">
                <a:latin typeface="DejaVu Sans Condensed"/>
                <a:cs typeface="DejaVu Sans Condensed"/>
              </a:rPr>
              <a:t>∀</a:t>
            </a:r>
            <a:r>
              <a:rPr dirty="0" sz="1000" spc="25" b="0" i="1">
                <a:latin typeface="Bookman Old Style"/>
                <a:cs typeface="Bookman Old Style"/>
              </a:rPr>
              <a:t>x</a:t>
            </a:r>
            <a:r>
              <a:rPr dirty="0" baseline="-11904" sz="1050" spc="-75">
                <a:latin typeface="Verdana"/>
                <a:cs typeface="Verdana"/>
              </a:rPr>
              <a:t>1</a:t>
            </a:r>
            <a:r>
              <a:rPr dirty="0" baseline="-11904" sz="1050" spc="120">
                <a:latin typeface="Verdana"/>
                <a:cs typeface="Verdana"/>
              </a:rPr>
              <a:t> </a:t>
            </a:r>
            <a:r>
              <a:rPr dirty="0" sz="1000" spc="-125" i="1">
                <a:latin typeface="DejaVu Sans Condensed"/>
                <a:cs typeface="DejaVu Sans Condensed"/>
              </a:rPr>
              <a:t>∈</a:t>
            </a:r>
            <a:r>
              <a:rPr dirty="0" sz="1000" spc="-10" i="1">
                <a:latin typeface="DejaVu Sans Condensed"/>
                <a:cs typeface="DejaVu Sans Condensed"/>
              </a:rPr>
              <a:t> </a:t>
            </a:r>
            <a:r>
              <a:rPr dirty="0" sz="1000" spc="120" b="0" i="1">
                <a:latin typeface="Bookman Old Style"/>
                <a:cs typeface="Bookman Old Style"/>
              </a:rPr>
              <a:t>X</a:t>
            </a:r>
            <a:r>
              <a:rPr dirty="0" baseline="-11904" sz="1050">
                <a:latin typeface="Verdana"/>
                <a:cs typeface="Verdana"/>
              </a:rPr>
              <a:t>1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-120" i="1">
                <a:latin typeface="DejaVu Sans Condensed"/>
                <a:cs typeface="DejaVu Sans Condensed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-120" i="1">
                <a:latin typeface="DejaVu Sans Condensed"/>
                <a:cs typeface="DejaVu Sans Condensed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45" i="1">
                <a:latin typeface="DejaVu Sans Condensed"/>
                <a:cs typeface="DejaVu Sans Condensed"/>
              </a:rPr>
              <a:t> 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25" b="0" i="1">
                <a:latin typeface="Bookman Old Style"/>
                <a:cs typeface="Bookman Old Style"/>
              </a:rPr>
              <a:t>x</a:t>
            </a:r>
            <a:r>
              <a:rPr dirty="0" baseline="-11904" sz="1050" spc="82" b="0" i="1">
                <a:latin typeface="Bookman Old Style"/>
                <a:cs typeface="Bookman Old Style"/>
              </a:rPr>
              <a:t>n</a:t>
            </a:r>
            <a:r>
              <a:rPr dirty="0" baseline="-11904" sz="1050" b="0" i="1">
                <a:latin typeface="Bookman Old Style"/>
                <a:cs typeface="Bookman Old Style"/>
              </a:rPr>
              <a:t> </a:t>
            </a:r>
            <a:r>
              <a:rPr dirty="0" baseline="-11904" sz="1050" spc="-142" b="0" i="1">
                <a:latin typeface="Bookman Old Style"/>
                <a:cs typeface="Bookman Old Style"/>
              </a:rPr>
              <a:t> </a:t>
            </a:r>
            <a:r>
              <a:rPr dirty="0" sz="1000" spc="-125" i="1">
                <a:latin typeface="DejaVu Sans Condensed"/>
                <a:cs typeface="DejaVu Sans Condensed"/>
              </a:rPr>
              <a:t>∈</a:t>
            </a:r>
            <a:r>
              <a:rPr dirty="0" sz="1000" spc="-10" i="1">
                <a:latin typeface="DejaVu Sans Condensed"/>
                <a:cs typeface="DejaVu Sans Condensed"/>
              </a:rPr>
              <a:t> </a:t>
            </a:r>
            <a:r>
              <a:rPr dirty="0" sz="1000" spc="120" b="0" i="1">
                <a:latin typeface="Bookman Old Style"/>
                <a:cs typeface="Bookman Old Style"/>
              </a:rPr>
              <a:t>X</a:t>
            </a:r>
            <a:r>
              <a:rPr dirty="0" baseline="-11904" sz="1050" spc="150" b="0" i="1">
                <a:latin typeface="Bookman Old Style"/>
                <a:cs typeface="Bookman Old Style"/>
              </a:rPr>
              <a:t>n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endParaRPr sz="1000">
              <a:latin typeface="Bookman Old Style"/>
              <a:cs typeface="Bookman Old Style"/>
            </a:endParaRPr>
          </a:p>
          <a:p>
            <a:pPr marL="840105">
              <a:lnSpc>
                <a:spcPct val="100000"/>
              </a:lnSpc>
              <a:spcBef>
                <a:spcPts val="295"/>
              </a:spcBef>
            </a:pPr>
            <a:r>
              <a:rPr dirty="0" sz="1000" spc="35" b="0" i="1">
                <a:latin typeface="Bookman Old Style"/>
                <a:cs typeface="Bookman Old Style"/>
              </a:rPr>
              <a:t>P</a:t>
            </a:r>
            <a:r>
              <a:rPr dirty="0" sz="1000" spc="-165" b="0" i="1">
                <a:latin typeface="Bookman Old Style"/>
                <a:cs typeface="Bookman Old Style"/>
              </a:rPr>
              <a:t> </a:t>
            </a:r>
            <a:r>
              <a:rPr dirty="0" sz="1000" spc="25">
                <a:latin typeface="Georgia"/>
                <a:cs typeface="Georgia"/>
              </a:rPr>
              <a:t>(</a:t>
            </a:r>
            <a:r>
              <a:rPr dirty="0" sz="1000" spc="25" b="0" i="1">
                <a:latin typeface="Bookman Old Style"/>
                <a:cs typeface="Bookman Old Style"/>
              </a:rPr>
              <a:t>X</a:t>
            </a:r>
            <a:r>
              <a:rPr dirty="0" baseline="-11904" sz="1050" spc="37">
                <a:latin typeface="Verdana"/>
                <a:cs typeface="Verdana"/>
              </a:rPr>
              <a:t>1</a:t>
            </a:r>
            <a:r>
              <a:rPr dirty="0" baseline="-11904" sz="1050" spc="120">
                <a:latin typeface="Verdana"/>
                <a:cs typeface="Verdana"/>
              </a:rPr>
              <a:t> </a:t>
            </a:r>
            <a:r>
              <a:rPr dirty="0" sz="1000" spc="130">
                <a:latin typeface="Georgia"/>
                <a:cs typeface="Georgia"/>
              </a:rPr>
              <a:t>=</a:t>
            </a:r>
            <a:r>
              <a:rPr dirty="0" sz="1000" spc="35">
                <a:latin typeface="Georgia"/>
                <a:cs typeface="Georgia"/>
              </a:rPr>
              <a:t> </a:t>
            </a:r>
            <a:r>
              <a:rPr dirty="0" sz="1000" b="0" i="1">
                <a:latin typeface="Bookman Old Style"/>
                <a:cs typeface="Bookman Old Style"/>
              </a:rPr>
              <a:t>x</a:t>
            </a:r>
            <a:r>
              <a:rPr dirty="0" baseline="-11904" sz="1050">
                <a:latin typeface="Verdana"/>
                <a:cs typeface="Verdana"/>
              </a:rPr>
              <a:t>1</a:t>
            </a:r>
            <a:r>
              <a:rPr dirty="0" sz="1000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-120" i="1">
                <a:latin typeface="DejaVu Sans Condensed"/>
                <a:cs typeface="DejaVu Sans Condensed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-120" i="1">
                <a:latin typeface="DejaVu Sans Condensed"/>
                <a:cs typeface="DejaVu Sans Condensed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45" i="1">
                <a:latin typeface="DejaVu Sans Condensed"/>
                <a:cs typeface="DejaVu Sans Condensed"/>
              </a:rPr>
              <a:t> 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90" b="0" i="1">
                <a:latin typeface="Bookman Old Style"/>
                <a:cs typeface="Bookman Old Style"/>
              </a:rPr>
              <a:t>X</a:t>
            </a:r>
            <a:r>
              <a:rPr dirty="0" baseline="-11904" sz="1050" spc="135" b="0" i="1">
                <a:latin typeface="Bookman Old Style"/>
                <a:cs typeface="Bookman Old Style"/>
              </a:rPr>
              <a:t>n</a:t>
            </a:r>
            <a:r>
              <a:rPr dirty="0" baseline="-11904" sz="1050" spc="172" b="0" i="1">
                <a:latin typeface="Bookman Old Style"/>
                <a:cs typeface="Bookman Old Style"/>
              </a:rPr>
              <a:t> </a:t>
            </a:r>
            <a:r>
              <a:rPr dirty="0" sz="1000" spc="130">
                <a:latin typeface="Georgia"/>
                <a:cs typeface="Georgia"/>
              </a:rPr>
              <a:t>=</a:t>
            </a:r>
            <a:r>
              <a:rPr dirty="0" sz="1000" spc="35">
                <a:latin typeface="Georgia"/>
                <a:cs typeface="Georgia"/>
              </a:rPr>
              <a:t> </a:t>
            </a:r>
            <a:r>
              <a:rPr dirty="0" sz="1000" spc="45" b="0" i="1">
                <a:latin typeface="Bookman Old Style"/>
                <a:cs typeface="Bookman Old Style"/>
              </a:rPr>
              <a:t>x</a:t>
            </a:r>
            <a:r>
              <a:rPr dirty="0" baseline="-11904" sz="1050" spc="67" b="0" i="1">
                <a:latin typeface="Bookman Old Style"/>
                <a:cs typeface="Bookman Old Style"/>
              </a:rPr>
              <a:t>n</a:t>
            </a:r>
            <a:r>
              <a:rPr dirty="0" sz="1000" spc="45">
                <a:latin typeface="Georgia"/>
                <a:cs typeface="Georgia"/>
              </a:rPr>
              <a:t>)</a:t>
            </a:r>
            <a:r>
              <a:rPr dirty="0" sz="1000" spc="35">
                <a:latin typeface="Georgia"/>
                <a:cs typeface="Georgia"/>
              </a:rPr>
              <a:t> </a:t>
            </a:r>
            <a:r>
              <a:rPr dirty="0" sz="1000" spc="130">
                <a:latin typeface="Georgia"/>
                <a:cs typeface="Georgia"/>
              </a:rPr>
              <a:t>=</a:t>
            </a:r>
            <a:r>
              <a:rPr dirty="0" sz="1000" spc="35">
                <a:latin typeface="Georgia"/>
                <a:cs typeface="Georgia"/>
              </a:rPr>
              <a:t> </a:t>
            </a:r>
            <a:r>
              <a:rPr dirty="0" sz="1000" spc="35" b="0" i="1">
                <a:latin typeface="Bookman Old Style"/>
                <a:cs typeface="Bookman Old Style"/>
              </a:rPr>
              <a:t>P</a:t>
            </a:r>
            <a:r>
              <a:rPr dirty="0" sz="1000" spc="-165" b="0" i="1">
                <a:latin typeface="Bookman Old Style"/>
                <a:cs typeface="Bookman Old Style"/>
              </a:rPr>
              <a:t> </a:t>
            </a:r>
            <a:r>
              <a:rPr dirty="0" sz="1000" spc="25">
                <a:latin typeface="Georgia"/>
                <a:cs typeface="Georgia"/>
              </a:rPr>
              <a:t>(</a:t>
            </a:r>
            <a:r>
              <a:rPr dirty="0" sz="1000" spc="25" b="0" i="1">
                <a:latin typeface="Bookman Old Style"/>
                <a:cs typeface="Bookman Old Style"/>
              </a:rPr>
              <a:t>X</a:t>
            </a:r>
            <a:r>
              <a:rPr dirty="0" baseline="-11904" sz="1050" spc="37">
                <a:latin typeface="Verdana"/>
                <a:cs typeface="Verdana"/>
              </a:rPr>
              <a:t>1</a:t>
            </a:r>
            <a:r>
              <a:rPr dirty="0" baseline="-11904" sz="1050" spc="120">
                <a:latin typeface="Verdana"/>
                <a:cs typeface="Verdana"/>
              </a:rPr>
              <a:t> </a:t>
            </a:r>
            <a:r>
              <a:rPr dirty="0" sz="1000" spc="130">
                <a:latin typeface="Georgia"/>
                <a:cs typeface="Georgia"/>
              </a:rPr>
              <a:t>=</a:t>
            </a:r>
            <a:r>
              <a:rPr dirty="0" sz="1000" spc="35">
                <a:latin typeface="Georgia"/>
                <a:cs typeface="Georgia"/>
              </a:rPr>
              <a:t> </a:t>
            </a:r>
            <a:r>
              <a:rPr dirty="0" sz="1000" spc="10" b="0" i="1">
                <a:latin typeface="Bookman Old Style"/>
                <a:cs typeface="Bookman Old Style"/>
              </a:rPr>
              <a:t>x</a:t>
            </a:r>
            <a:r>
              <a:rPr dirty="0" baseline="-11904" sz="1050" spc="15">
                <a:latin typeface="Verdana"/>
                <a:cs typeface="Verdana"/>
              </a:rPr>
              <a:t>1</a:t>
            </a:r>
            <a:r>
              <a:rPr dirty="0" sz="1000" spc="10">
                <a:latin typeface="Georgia"/>
                <a:cs typeface="Georgia"/>
              </a:rPr>
              <a:t>)</a:t>
            </a:r>
            <a:r>
              <a:rPr dirty="0" sz="1000" spc="-20">
                <a:latin typeface="Georgia"/>
                <a:cs typeface="Georgia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-65" i="1">
                <a:latin typeface="DejaVu Sans Condensed"/>
                <a:cs typeface="DejaVu Sans Condensed"/>
              </a:rPr>
              <a:t> </a:t>
            </a:r>
            <a:r>
              <a:rPr dirty="0" sz="1000" spc="-25" b="0" i="1">
                <a:latin typeface="Bookman Old Style"/>
                <a:cs typeface="Bookman Old Style"/>
              </a:rPr>
              <a:t>.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-25" b="0" i="1">
                <a:latin typeface="Bookman Old Style"/>
                <a:cs typeface="Bookman Old Style"/>
              </a:rPr>
              <a:t>.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-25" b="0" i="1">
                <a:latin typeface="Bookman Old Style"/>
                <a:cs typeface="Bookman Old Style"/>
              </a:rPr>
              <a:t>.</a:t>
            </a:r>
            <a:r>
              <a:rPr dirty="0" sz="1000" spc="-80" b="0" i="1">
                <a:latin typeface="Bookman Old Style"/>
                <a:cs typeface="Bookman Old Style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-65" i="1">
                <a:latin typeface="DejaVu Sans Condensed"/>
                <a:cs typeface="DejaVu Sans Condensed"/>
              </a:rPr>
              <a:t> </a:t>
            </a:r>
            <a:r>
              <a:rPr dirty="0" sz="1000" spc="35" b="0" i="1">
                <a:latin typeface="Bookman Old Style"/>
                <a:cs typeface="Bookman Old Style"/>
              </a:rPr>
              <a:t>P</a:t>
            </a:r>
            <a:r>
              <a:rPr dirty="0" sz="1000" spc="-165" b="0" i="1">
                <a:latin typeface="Bookman Old Style"/>
                <a:cs typeface="Bookman Old Style"/>
              </a:rPr>
              <a:t> </a:t>
            </a:r>
            <a:r>
              <a:rPr dirty="0" sz="1000" spc="60">
                <a:latin typeface="Georgia"/>
                <a:cs typeface="Georgia"/>
              </a:rPr>
              <a:t>(</a:t>
            </a:r>
            <a:r>
              <a:rPr dirty="0" sz="1000" spc="60" b="0" i="1">
                <a:latin typeface="Bookman Old Style"/>
                <a:cs typeface="Bookman Old Style"/>
              </a:rPr>
              <a:t>X</a:t>
            </a:r>
            <a:r>
              <a:rPr dirty="0" baseline="-11904" sz="1050" spc="89" b="0" i="1">
                <a:latin typeface="Bookman Old Style"/>
                <a:cs typeface="Bookman Old Style"/>
              </a:rPr>
              <a:t>n</a:t>
            </a:r>
            <a:r>
              <a:rPr dirty="0" baseline="-11904" sz="1050" spc="172" b="0" i="1">
                <a:latin typeface="Bookman Old Style"/>
                <a:cs typeface="Bookman Old Style"/>
              </a:rPr>
              <a:t> </a:t>
            </a:r>
            <a:r>
              <a:rPr dirty="0" sz="1000" spc="130">
                <a:latin typeface="Georgia"/>
                <a:cs typeface="Georgia"/>
              </a:rPr>
              <a:t>=</a:t>
            </a:r>
            <a:r>
              <a:rPr dirty="0" sz="1000" spc="35">
                <a:latin typeface="Georgia"/>
                <a:cs typeface="Georgia"/>
              </a:rPr>
              <a:t> </a:t>
            </a:r>
            <a:r>
              <a:rPr dirty="0" sz="1000" spc="45" b="0" i="1">
                <a:latin typeface="Bookman Old Style"/>
                <a:cs typeface="Bookman Old Style"/>
              </a:rPr>
              <a:t>x</a:t>
            </a:r>
            <a:r>
              <a:rPr dirty="0" baseline="-11904" sz="1050" spc="67" b="0" i="1">
                <a:latin typeface="Bookman Old Style"/>
                <a:cs typeface="Bookman Old Style"/>
              </a:rPr>
              <a:t>n</a:t>
            </a:r>
            <a:r>
              <a:rPr dirty="0" sz="1000" spc="45">
                <a:latin typeface="Georgia"/>
                <a:cs typeface="Georgia"/>
              </a:rPr>
              <a:t>)</a:t>
            </a:r>
            <a:endParaRPr sz="1000">
              <a:latin typeface="Georgia"/>
              <a:cs typeface="Georgia"/>
            </a:endParaRPr>
          </a:p>
          <a:p>
            <a:pPr marL="535940" marR="224154">
              <a:lnSpc>
                <a:spcPct val="100000"/>
              </a:lnSpc>
              <a:spcBef>
                <a:spcPts val="919"/>
              </a:spcBef>
            </a:pPr>
            <a:r>
              <a:rPr dirty="0" sz="1000" spc="15">
                <a:latin typeface="Calibri"/>
                <a:cs typeface="Calibri"/>
              </a:rPr>
              <a:t>Un </a:t>
            </a:r>
            <a:r>
              <a:rPr dirty="0" sz="1000" spc="-5">
                <a:latin typeface="Calibri"/>
                <a:cs typeface="Calibri"/>
              </a:rPr>
              <a:t>conjunto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variables </a:t>
            </a:r>
            <a:r>
              <a:rPr dirty="0" sz="1000" spc="30" b="0" i="1">
                <a:latin typeface="Bookman Old Style"/>
                <a:cs typeface="Bookman Old Style"/>
              </a:rPr>
              <a:t>X</a:t>
            </a:r>
            <a:r>
              <a:rPr dirty="0" baseline="-11904" sz="1050" spc="44">
                <a:latin typeface="Verdana"/>
                <a:cs typeface="Verdana"/>
              </a:rPr>
              <a:t>1</a:t>
            </a:r>
            <a:r>
              <a:rPr dirty="0" sz="1000" spc="30" b="0" i="1">
                <a:latin typeface="Bookman Old Style"/>
                <a:cs typeface="Bookman Old Style"/>
              </a:rPr>
              <a:t>, </a:t>
            </a:r>
            <a:r>
              <a:rPr dirty="0" sz="1000" spc="-10" i="1">
                <a:latin typeface="DejaVu Sans Condensed"/>
                <a:cs typeface="DejaVu Sans Condensed"/>
              </a:rPr>
              <a:t>· · · </a:t>
            </a:r>
            <a:r>
              <a:rPr dirty="0" sz="1000" spc="-25" b="0" i="1">
                <a:latin typeface="Bookman Old Style"/>
                <a:cs typeface="Bookman Old Style"/>
              </a:rPr>
              <a:t>, </a:t>
            </a:r>
            <a:r>
              <a:rPr dirty="0" sz="1000" spc="90" b="0" i="1">
                <a:latin typeface="Bookman Old Style"/>
                <a:cs typeface="Bookman Old Style"/>
              </a:rPr>
              <a:t>X</a:t>
            </a:r>
            <a:r>
              <a:rPr dirty="0" baseline="-11904" sz="1050" spc="135" b="0" i="1">
                <a:latin typeface="Bookman Old Style"/>
                <a:cs typeface="Bookman Old Style"/>
              </a:rPr>
              <a:t>n </a:t>
            </a:r>
            <a:r>
              <a:rPr dirty="0" sz="1000" spc="-20">
                <a:latin typeface="Calibri"/>
                <a:cs typeface="Calibri"/>
              </a:rPr>
              <a:t>son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condicionalmente 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independientes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otro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conjunto </a:t>
            </a:r>
            <a:r>
              <a:rPr dirty="0" sz="1000" spc="-35" b="0" i="1">
                <a:latin typeface="Bookman Old Style"/>
                <a:cs typeface="Bookman Old Style"/>
              </a:rPr>
              <a:t>Y</a:t>
            </a:r>
            <a:r>
              <a:rPr dirty="0" baseline="-11904" sz="1050" spc="-52">
                <a:latin typeface="Verdana"/>
                <a:cs typeface="Verdana"/>
              </a:rPr>
              <a:t>1</a:t>
            </a:r>
            <a:r>
              <a:rPr dirty="0" sz="1000" spc="-35" b="0" i="1">
                <a:latin typeface="Bookman Old Style"/>
                <a:cs typeface="Bookman Old Style"/>
              </a:rPr>
              <a:t>, </a:t>
            </a:r>
            <a:r>
              <a:rPr dirty="0" sz="1000" spc="-10" i="1">
                <a:latin typeface="DejaVu Sans Condensed"/>
                <a:cs typeface="DejaVu Sans Condensed"/>
              </a:rPr>
              <a:t>· · · </a:t>
            </a:r>
            <a:r>
              <a:rPr dirty="0" sz="1000" spc="-25" b="0" i="1">
                <a:latin typeface="Bookman Old Style"/>
                <a:cs typeface="Bookman Old Style"/>
              </a:rPr>
              <a:t>, </a:t>
            </a:r>
            <a:r>
              <a:rPr dirty="0" sz="1000" spc="25" b="0" i="1">
                <a:latin typeface="Bookman Old Style"/>
                <a:cs typeface="Bookman Old Style"/>
              </a:rPr>
              <a:t>Y</a:t>
            </a:r>
            <a:r>
              <a:rPr dirty="0" baseline="-11904" sz="1050" spc="37" b="0" i="1">
                <a:latin typeface="Bookman Old Style"/>
                <a:cs typeface="Bookman Old Style"/>
              </a:rPr>
              <a:t>m</a:t>
            </a:r>
            <a:r>
              <a:rPr dirty="0" sz="1000" spc="25">
                <a:latin typeface="Calibri"/>
                <a:cs typeface="Calibri"/>
              </a:rPr>
              <a:t>, </a:t>
            </a:r>
            <a:r>
              <a:rPr dirty="0" sz="1000" spc="-5">
                <a:latin typeface="Calibri"/>
                <a:cs typeface="Calibri"/>
              </a:rPr>
              <a:t>si </a:t>
            </a:r>
            <a:r>
              <a:rPr dirty="0" sz="1000">
                <a:latin typeface="Calibri"/>
                <a:cs typeface="Calibri"/>
              </a:rPr>
              <a:t>la </a:t>
            </a:r>
            <a:r>
              <a:rPr dirty="0" sz="1000" spc="-10">
                <a:latin typeface="Calibri"/>
                <a:cs typeface="Calibri"/>
              </a:rPr>
              <a:t>distribución </a:t>
            </a:r>
            <a:r>
              <a:rPr dirty="0" sz="1000" spc="-40">
                <a:latin typeface="Calibri"/>
                <a:cs typeface="Calibri"/>
              </a:rPr>
              <a:t>de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-45">
                <a:latin typeface="Calibri"/>
                <a:cs typeface="Calibri"/>
              </a:rPr>
              <a:t>p</a:t>
            </a:r>
            <a:r>
              <a:rPr dirty="0" sz="1000" spc="-10">
                <a:latin typeface="Calibri"/>
                <a:cs typeface="Calibri"/>
              </a:rPr>
              <a:t>robabilid</a:t>
            </a:r>
            <a:r>
              <a:rPr dirty="0" sz="1000" spc="-10">
                <a:latin typeface="Calibri"/>
                <a:cs typeface="Calibri"/>
              </a:rPr>
              <a:t>a</a:t>
            </a:r>
            <a:r>
              <a:rPr dirty="0" sz="1000" spc="-15">
                <a:latin typeface="Calibri"/>
                <a:cs typeface="Calibri"/>
              </a:rPr>
              <a:t>d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condicionada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so</a:t>
            </a:r>
            <a:r>
              <a:rPr dirty="0" sz="1000" spc="-50">
                <a:latin typeface="Calibri"/>
                <a:cs typeface="Calibri"/>
              </a:rPr>
              <a:t>b</a:t>
            </a:r>
            <a:r>
              <a:rPr dirty="0" sz="1000" spc="-35">
                <a:latin typeface="Calibri"/>
                <a:cs typeface="Calibri"/>
              </a:rPr>
              <a:t>r</a:t>
            </a:r>
            <a:r>
              <a:rPr dirty="0" sz="1000" spc="-40">
                <a:latin typeface="Calibri"/>
                <a:cs typeface="Calibri"/>
              </a:rPr>
              <a:t>e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120" b="0" i="1">
                <a:latin typeface="Bookman Old Style"/>
                <a:cs typeface="Bookman Old Style"/>
              </a:rPr>
              <a:t>X</a:t>
            </a:r>
            <a:r>
              <a:rPr dirty="0" baseline="-11904" sz="1050">
                <a:latin typeface="Verdana"/>
                <a:cs typeface="Verdana"/>
              </a:rPr>
              <a:t>1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-120" i="1">
                <a:latin typeface="DejaVu Sans Condensed"/>
                <a:cs typeface="DejaVu Sans Condensed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-120" i="1">
                <a:latin typeface="DejaVu Sans Condensed"/>
                <a:cs typeface="DejaVu Sans Condensed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45" i="1">
                <a:latin typeface="DejaVu Sans Condensed"/>
                <a:cs typeface="DejaVu Sans Condensed"/>
              </a:rPr>
              <a:t> 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120" b="0" i="1">
                <a:latin typeface="Bookman Old Style"/>
                <a:cs typeface="Bookman Old Style"/>
              </a:rPr>
              <a:t>X</a:t>
            </a:r>
            <a:r>
              <a:rPr dirty="0" baseline="-11904" sz="1050" spc="82" b="0" i="1">
                <a:latin typeface="Bookman Old Style"/>
                <a:cs typeface="Bookman Old Style"/>
              </a:rPr>
              <a:t>n</a:t>
            </a:r>
            <a:r>
              <a:rPr dirty="0" baseline="-11904" sz="1050" b="0" i="1">
                <a:latin typeface="Bookman Old Style"/>
                <a:cs typeface="Bookman Old Style"/>
              </a:rPr>
              <a:t> </a:t>
            </a:r>
            <a:r>
              <a:rPr dirty="0" baseline="-11904" sz="1050" spc="-60" b="0" i="1">
                <a:latin typeface="Bookman Old Style"/>
                <a:cs typeface="Bookman Old Style"/>
              </a:rPr>
              <a:t> </a:t>
            </a:r>
            <a:r>
              <a:rPr dirty="0" sz="1000">
                <a:latin typeface="Calibri"/>
                <a:cs typeface="Calibri"/>
              </a:rPr>
              <a:t>fact</a:t>
            </a:r>
            <a:r>
              <a:rPr dirty="0" sz="1000" spc="-30">
                <a:latin typeface="Calibri"/>
                <a:cs typeface="Calibri"/>
              </a:rPr>
              <a:t>o</a:t>
            </a:r>
            <a:r>
              <a:rPr dirty="0" sz="1000">
                <a:latin typeface="Calibri"/>
                <a:cs typeface="Calibri"/>
              </a:rPr>
              <a:t>riz</a:t>
            </a:r>
            <a:r>
              <a:rPr dirty="0" sz="1000" spc="10">
                <a:latin typeface="Calibri"/>
                <a:cs typeface="Calibri"/>
              </a:rPr>
              <a:t>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</a:t>
            </a:r>
            <a:r>
              <a:rPr dirty="0" sz="1000" spc="-35">
                <a:latin typeface="Calibri"/>
                <a:cs typeface="Calibri"/>
              </a:rPr>
              <a:t>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la  </a:t>
            </a:r>
            <a:r>
              <a:rPr dirty="0" sz="1000" spc="-10">
                <a:latin typeface="Calibri"/>
                <a:cs typeface="Calibri"/>
              </a:rPr>
              <a:t>siguiente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man</a:t>
            </a:r>
            <a:r>
              <a:rPr dirty="0" sz="1000" spc="-25">
                <a:latin typeface="Calibri"/>
                <a:cs typeface="Calibri"/>
              </a:rPr>
              <a:t>era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con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lo</a:t>
            </a:r>
            <a:r>
              <a:rPr dirty="0" sz="1000" spc="-15">
                <a:latin typeface="Calibri"/>
                <a:cs typeface="Calibri"/>
              </a:rPr>
              <a:t>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val</a:t>
            </a:r>
            <a:r>
              <a:rPr dirty="0" sz="1000" spc="-60">
                <a:latin typeface="Calibri"/>
                <a:cs typeface="Calibri"/>
              </a:rPr>
              <a:t>o</a:t>
            </a:r>
            <a:r>
              <a:rPr dirty="0" sz="1000" spc="-30">
                <a:latin typeface="Calibri"/>
                <a:cs typeface="Calibri"/>
              </a:rPr>
              <a:t>re</a:t>
            </a:r>
            <a:r>
              <a:rPr dirty="0" sz="1000" spc="-25">
                <a:latin typeface="Calibri"/>
                <a:cs typeface="Calibri"/>
              </a:rPr>
              <a:t>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</a:t>
            </a:r>
            <a:r>
              <a:rPr dirty="0" sz="1000" spc="-35">
                <a:latin typeface="Calibri"/>
                <a:cs typeface="Calibri"/>
              </a:rPr>
              <a:t>e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85" b="0" i="1">
                <a:latin typeface="Bookman Old Style"/>
                <a:cs typeface="Bookman Old Style"/>
              </a:rPr>
              <a:t>Y</a:t>
            </a:r>
            <a:r>
              <a:rPr dirty="0" baseline="-11904" sz="1050">
                <a:latin typeface="Verdana"/>
                <a:cs typeface="Verdana"/>
              </a:rPr>
              <a:t>1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-120" i="1">
                <a:latin typeface="DejaVu Sans Condensed"/>
                <a:cs typeface="DejaVu Sans Condensed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-120" i="1">
                <a:latin typeface="DejaVu Sans Condensed"/>
                <a:cs typeface="DejaVu Sans Condensed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45" i="1">
                <a:latin typeface="DejaVu Sans Condensed"/>
                <a:cs typeface="DejaVu Sans Condensed"/>
              </a:rPr>
              <a:t> 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-85" b="0" i="1">
                <a:latin typeface="Bookman Old Style"/>
                <a:cs typeface="Bookman Old Style"/>
              </a:rPr>
              <a:t>Y</a:t>
            </a:r>
            <a:r>
              <a:rPr dirty="0" baseline="-11904" sz="1050" spc="209" b="0" i="1">
                <a:latin typeface="Bookman Old Style"/>
                <a:cs typeface="Bookman Old Style"/>
              </a:rPr>
              <a:t>m</a:t>
            </a:r>
            <a:r>
              <a:rPr dirty="0" sz="1000" spc="5">
                <a:latin typeface="Calibri"/>
                <a:cs typeface="Calibri"/>
              </a:rPr>
              <a:t>:</a:t>
            </a:r>
            <a:endParaRPr sz="10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450">
              <a:latin typeface="Calibri"/>
              <a:cs typeface="Calibri"/>
            </a:endParaRPr>
          </a:p>
          <a:p>
            <a:pPr algn="r" marL="1449705" marR="527685" indent="-235585">
              <a:lnSpc>
                <a:spcPct val="124500"/>
              </a:lnSpc>
            </a:pPr>
            <a:r>
              <a:rPr dirty="0" sz="1000" spc="-65" i="1">
                <a:latin typeface="DejaVu Sans Condensed"/>
                <a:cs typeface="DejaVu Sans Condensed"/>
              </a:rPr>
              <a:t>∀</a:t>
            </a:r>
            <a:r>
              <a:rPr dirty="0" sz="1000" spc="25" b="0" i="1">
                <a:latin typeface="Bookman Old Style"/>
                <a:cs typeface="Bookman Old Style"/>
              </a:rPr>
              <a:t>x</a:t>
            </a:r>
            <a:r>
              <a:rPr dirty="0" baseline="-11904" sz="1050" spc="-75">
                <a:latin typeface="Verdana"/>
                <a:cs typeface="Verdana"/>
              </a:rPr>
              <a:t>1</a:t>
            </a:r>
            <a:r>
              <a:rPr dirty="0" baseline="-11904" sz="1050" spc="120">
                <a:latin typeface="Verdana"/>
                <a:cs typeface="Verdana"/>
              </a:rPr>
              <a:t> </a:t>
            </a:r>
            <a:r>
              <a:rPr dirty="0" sz="1000" spc="-125" i="1">
                <a:latin typeface="DejaVu Sans Condensed"/>
                <a:cs typeface="DejaVu Sans Condensed"/>
              </a:rPr>
              <a:t>∈</a:t>
            </a:r>
            <a:r>
              <a:rPr dirty="0" sz="1000" spc="-10" i="1">
                <a:latin typeface="DejaVu Sans Condensed"/>
                <a:cs typeface="DejaVu Sans Condensed"/>
              </a:rPr>
              <a:t> </a:t>
            </a:r>
            <a:r>
              <a:rPr dirty="0" sz="1000" spc="120" b="0" i="1">
                <a:latin typeface="Bookman Old Style"/>
                <a:cs typeface="Bookman Old Style"/>
              </a:rPr>
              <a:t>X</a:t>
            </a:r>
            <a:r>
              <a:rPr dirty="0" baseline="-11904" sz="1050">
                <a:latin typeface="Verdana"/>
                <a:cs typeface="Verdana"/>
              </a:rPr>
              <a:t>1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-120" i="1">
                <a:latin typeface="DejaVu Sans Condensed"/>
                <a:cs typeface="DejaVu Sans Condensed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-120" i="1">
                <a:latin typeface="DejaVu Sans Condensed"/>
                <a:cs typeface="DejaVu Sans Condensed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45" i="1">
                <a:latin typeface="DejaVu Sans Condensed"/>
                <a:cs typeface="DejaVu Sans Condensed"/>
              </a:rPr>
              <a:t> 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25" b="0" i="1">
                <a:latin typeface="Bookman Old Style"/>
                <a:cs typeface="Bookman Old Style"/>
              </a:rPr>
              <a:t>x</a:t>
            </a:r>
            <a:r>
              <a:rPr dirty="0" baseline="-11904" sz="1050" spc="82" b="0" i="1">
                <a:latin typeface="Bookman Old Style"/>
                <a:cs typeface="Bookman Old Style"/>
              </a:rPr>
              <a:t>n</a:t>
            </a:r>
            <a:r>
              <a:rPr dirty="0" baseline="-11904" sz="1050" b="0" i="1">
                <a:latin typeface="Bookman Old Style"/>
                <a:cs typeface="Bookman Old Style"/>
              </a:rPr>
              <a:t> </a:t>
            </a:r>
            <a:r>
              <a:rPr dirty="0" baseline="-11904" sz="1050" spc="-142" b="0" i="1">
                <a:latin typeface="Bookman Old Style"/>
                <a:cs typeface="Bookman Old Style"/>
              </a:rPr>
              <a:t> </a:t>
            </a:r>
            <a:r>
              <a:rPr dirty="0" sz="1000" spc="-125" i="1">
                <a:latin typeface="DejaVu Sans Condensed"/>
                <a:cs typeface="DejaVu Sans Condensed"/>
              </a:rPr>
              <a:t>∈</a:t>
            </a:r>
            <a:r>
              <a:rPr dirty="0" sz="1000" spc="-10" i="1">
                <a:latin typeface="DejaVu Sans Condensed"/>
                <a:cs typeface="DejaVu Sans Condensed"/>
              </a:rPr>
              <a:t> </a:t>
            </a:r>
            <a:r>
              <a:rPr dirty="0" sz="1000" spc="120" b="0" i="1">
                <a:latin typeface="Bookman Old Style"/>
                <a:cs typeface="Bookman Old Style"/>
              </a:rPr>
              <a:t>X</a:t>
            </a:r>
            <a:r>
              <a:rPr dirty="0" baseline="-11904" sz="1050" spc="150" b="0" i="1">
                <a:latin typeface="Bookman Old Style"/>
                <a:cs typeface="Bookman Old Style"/>
              </a:rPr>
              <a:t>n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-120" b="0" i="1">
                <a:latin typeface="Bookman Old Style"/>
                <a:cs typeface="Bookman Old Style"/>
              </a:rPr>
              <a:t>y</a:t>
            </a:r>
            <a:r>
              <a:rPr dirty="0" baseline="-11904" sz="1050" spc="-75">
                <a:latin typeface="Verdana"/>
                <a:cs typeface="Verdana"/>
              </a:rPr>
              <a:t>1</a:t>
            </a:r>
            <a:r>
              <a:rPr dirty="0" baseline="-11904" sz="1050" spc="120">
                <a:latin typeface="Verdana"/>
                <a:cs typeface="Verdana"/>
              </a:rPr>
              <a:t> </a:t>
            </a:r>
            <a:r>
              <a:rPr dirty="0" sz="1000" spc="-125" i="1">
                <a:latin typeface="DejaVu Sans Condensed"/>
                <a:cs typeface="DejaVu Sans Condensed"/>
              </a:rPr>
              <a:t>∈</a:t>
            </a:r>
            <a:r>
              <a:rPr dirty="0" sz="1000" spc="-10" i="1">
                <a:latin typeface="DejaVu Sans Condensed"/>
                <a:cs typeface="DejaVu Sans Condensed"/>
              </a:rPr>
              <a:t> </a:t>
            </a:r>
            <a:r>
              <a:rPr dirty="0" sz="1000" spc="-85" b="0" i="1">
                <a:latin typeface="Bookman Old Style"/>
                <a:cs typeface="Bookman Old Style"/>
              </a:rPr>
              <a:t>Y</a:t>
            </a:r>
            <a:r>
              <a:rPr dirty="0" baseline="-11904" sz="1050">
                <a:latin typeface="Verdana"/>
                <a:cs typeface="Verdana"/>
              </a:rPr>
              <a:t>1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-120" i="1">
                <a:latin typeface="DejaVu Sans Condensed"/>
                <a:cs typeface="DejaVu Sans Condensed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-120" i="1">
                <a:latin typeface="DejaVu Sans Condensed"/>
                <a:cs typeface="DejaVu Sans Condensed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-120" i="1">
                <a:latin typeface="DejaVu Sans Condensed"/>
                <a:cs typeface="DejaVu Sans Condensed"/>
              </a:rPr>
              <a:t> </a:t>
            </a:r>
            <a:r>
              <a:rPr dirty="0" sz="1000" spc="-114" b="0" i="1">
                <a:latin typeface="Bookman Old Style"/>
                <a:cs typeface="Bookman Old Style"/>
              </a:rPr>
              <a:t>y</a:t>
            </a:r>
            <a:r>
              <a:rPr dirty="0" baseline="-11904" sz="1050" spc="82" b="0" i="1">
                <a:latin typeface="Bookman Old Style"/>
                <a:cs typeface="Bookman Old Style"/>
              </a:rPr>
              <a:t>n</a:t>
            </a:r>
            <a:r>
              <a:rPr dirty="0" baseline="-11904" sz="1050" b="0" i="1">
                <a:latin typeface="Bookman Old Style"/>
                <a:cs typeface="Bookman Old Style"/>
              </a:rPr>
              <a:t> </a:t>
            </a:r>
            <a:r>
              <a:rPr dirty="0" baseline="-11904" sz="1050" spc="-142" b="0" i="1">
                <a:latin typeface="Bookman Old Style"/>
                <a:cs typeface="Bookman Old Style"/>
              </a:rPr>
              <a:t> </a:t>
            </a:r>
            <a:r>
              <a:rPr dirty="0" sz="1000" spc="-125" i="1">
                <a:latin typeface="DejaVu Sans Condensed"/>
                <a:cs typeface="DejaVu Sans Condensed"/>
              </a:rPr>
              <a:t>∈</a:t>
            </a:r>
            <a:r>
              <a:rPr dirty="0" sz="1000" spc="-10" i="1">
                <a:latin typeface="DejaVu Sans Condensed"/>
                <a:cs typeface="DejaVu Sans Condensed"/>
              </a:rPr>
              <a:t> </a:t>
            </a:r>
            <a:r>
              <a:rPr dirty="0" sz="1000" spc="-85" b="0" i="1">
                <a:latin typeface="Bookman Old Style"/>
                <a:cs typeface="Bookman Old Style"/>
              </a:rPr>
              <a:t>Y</a:t>
            </a:r>
            <a:r>
              <a:rPr dirty="0" baseline="-11904" sz="1050" spc="209" b="0" i="1">
                <a:latin typeface="Bookman Old Style"/>
                <a:cs typeface="Bookman Old Style"/>
              </a:rPr>
              <a:t>m</a:t>
            </a:r>
            <a:r>
              <a:rPr dirty="0" sz="1000" spc="-25" b="0" i="1">
                <a:latin typeface="Bookman Old Style"/>
                <a:cs typeface="Bookman Old Style"/>
              </a:rPr>
              <a:t>, </a:t>
            </a:r>
            <a:r>
              <a:rPr dirty="0" sz="1000" spc="-25" b="0" i="1">
                <a:latin typeface="Bookman Old Style"/>
                <a:cs typeface="Bookman Old Style"/>
              </a:rPr>
              <a:t> </a:t>
            </a:r>
            <a:r>
              <a:rPr dirty="0" sz="1000" spc="35" b="0" i="1">
                <a:latin typeface="Bookman Old Style"/>
                <a:cs typeface="Bookman Old Style"/>
              </a:rPr>
              <a:t>P</a:t>
            </a:r>
            <a:r>
              <a:rPr dirty="0" sz="1000" spc="-165" b="0" i="1">
                <a:latin typeface="Bookman Old Style"/>
                <a:cs typeface="Bookman Old Style"/>
              </a:rPr>
              <a:t> </a:t>
            </a:r>
            <a:r>
              <a:rPr dirty="0" sz="1000" spc="10">
                <a:latin typeface="Georgia"/>
                <a:cs typeface="Georgia"/>
              </a:rPr>
              <a:t>(</a:t>
            </a:r>
            <a:r>
              <a:rPr dirty="0" sz="1000" spc="120" b="0" i="1">
                <a:latin typeface="Bookman Old Style"/>
                <a:cs typeface="Bookman Old Style"/>
              </a:rPr>
              <a:t>X</a:t>
            </a:r>
            <a:r>
              <a:rPr dirty="0" baseline="-11904" sz="1050" spc="-75">
                <a:latin typeface="Verdana"/>
                <a:cs typeface="Verdana"/>
              </a:rPr>
              <a:t>1</a:t>
            </a:r>
            <a:r>
              <a:rPr dirty="0" baseline="-11904" sz="1050" spc="120">
                <a:latin typeface="Verdana"/>
                <a:cs typeface="Verdana"/>
              </a:rPr>
              <a:t> </a:t>
            </a:r>
            <a:r>
              <a:rPr dirty="0" sz="1000" spc="130">
                <a:latin typeface="Georgia"/>
                <a:cs typeface="Georgia"/>
              </a:rPr>
              <a:t>=</a:t>
            </a:r>
            <a:r>
              <a:rPr dirty="0" sz="1000" spc="35">
                <a:latin typeface="Georgia"/>
                <a:cs typeface="Georgia"/>
              </a:rPr>
              <a:t> </a:t>
            </a:r>
            <a:r>
              <a:rPr dirty="0" sz="1000" spc="25" b="0" i="1">
                <a:latin typeface="Bookman Old Style"/>
                <a:cs typeface="Bookman Old Style"/>
              </a:rPr>
              <a:t>x</a:t>
            </a:r>
            <a:r>
              <a:rPr dirty="0" baseline="-11904" sz="1050">
                <a:latin typeface="Verdana"/>
                <a:cs typeface="Verdana"/>
              </a:rPr>
              <a:t>1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-120" i="1">
                <a:latin typeface="DejaVu Sans Condensed"/>
                <a:cs typeface="DejaVu Sans Condensed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-120" i="1">
                <a:latin typeface="DejaVu Sans Condensed"/>
                <a:cs typeface="DejaVu Sans Condensed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45" i="1">
                <a:latin typeface="DejaVu Sans Condensed"/>
                <a:cs typeface="DejaVu Sans Condensed"/>
              </a:rPr>
              <a:t> 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120" b="0" i="1">
                <a:latin typeface="Bookman Old Style"/>
                <a:cs typeface="Bookman Old Style"/>
              </a:rPr>
              <a:t>X</a:t>
            </a:r>
            <a:r>
              <a:rPr dirty="0" baseline="-11904" sz="1050" spc="82" b="0" i="1">
                <a:latin typeface="Bookman Old Style"/>
                <a:cs typeface="Bookman Old Style"/>
              </a:rPr>
              <a:t>n</a:t>
            </a:r>
            <a:r>
              <a:rPr dirty="0" baseline="-11904" sz="1050" b="0" i="1">
                <a:latin typeface="Bookman Old Style"/>
                <a:cs typeface="Bookman Old Style"/>
              </a:rPr>
              <a:t> </a:t>
            </a:r>
            <a:r>
              <a:rPr dirty="0" baseline="-11904" sz="1050" spc="-142" b="0" i="1">
                <a:latin typeface="Bookman Old Style"/>
                <a:cs typeface="Bookman Old Style"/>
              </a:rPr>
              <a:t> </a:t>
            </a:r>
            <a:r>
              <a:rPr dirty="0" sz="1000" spc="130">
                <a:latin typeface="Georgia"/>
                <a:cs typeface="Georgia"/>
              </a:rPr>
              <a:t>=</a:t>
            </a:r>
            <a:r>
              <a:rPr dirty="0" sz="1000" spc="35">
                <a:latin typeface="Georgia"/>
                <a:cs typeface="Georgia"/>
              </a:rPr>
              <a:t> </a:t>
            </a:r>
            <a:r>
              <a:rPr dirty="0" sz="1000" spc="25" b="0" i="1">
                <a:latin typeface="Bookman Old Style"/>
                <a:cs typeface="Bookman Old Style"/>
              </a:rPr>
              <a:t>x</a:t>
            </a:r>
            <a:r>
              <a:rPr dirty="0" baseline="-11904" sz="1050" spc="150" b="0" i="1">
                <a:latin typeface="Bookman Old Style"/>
                <a:cs typeface="Bookman Old Style"/>
              </a:rPr>
              <a:t>n</a:t>
            </a:r>
            <a:r>
              <a:rPr dirty="0" sz="1000" spc="-30" i="1">
                <a:latin typeface="DejaVu Sans Condensed"/>
                <a:cs typeface="DejaVu Sans Condensed"/>
              </a:rPr>
              <a:t>|</a:t>
            </a:r>
            <a:r>
              <a:rPr dirty="0" sz="1000" spc="-85" b="0" i="1">
                <a:latin typeface="Bookman Old Style"/>
                <a:cs typeface="Bookman Old Style"/>
              </a:rPr>
              <a:t>Y</a:t>
            </a:r>
            <a:r>
              <a:rPr dirty="0" baseline="-11904" sz="1050">
                <a:latin typeface="Verdana"/>
                <a:cs typeface="Verdana"/>
              </a:rPr>
              <a:t>1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-120" i="1">
                <a:latin typeface="DejaVu Sans Condensed"/>
                <a:cs typeface="DejaVu Sans Condensed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-120" i="1">
                <a:latin typeface="DejaVu Sans Condensed"/>
                <a:cs typeface="DejaVu Sans Condensed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45" i="1">
                <a:latin typeface="DejaVu Sans Condensed"/>
                <a:cs typeface="DejaVu Sans Condensed"/>
              </a:rPr>
              <a:t> 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-85" b="0" i="1">
                <a:latin typeface="Bookman Old Style"/>
                <a:cs typeface="Bookman Old Style"/>
              </a:rPr>
              <a:t>Y</a:t>
            </a:r>
            <a:r>
              <a:rPr dirty="0" baseline="-11904" sz="1050" spc="209" b="0" i="1">
                <a:latin typeface="Bookman Old Style"/>
                <a:cs typeface="Bookman Old Style"/>
              </a:rPr>
              <a:t>m</a:t>
            </a:r>
            <a:r>
              <a:rPr dirty="0" sz="1000" spc="10">
                <a:latin typeface="Georgia"/>
                <a:cs typeface="Georgia"/>
              </a:rPr>
              <a:t>)</a:t>
            </a:r>
            <a:r>
              <a:rPr dirty="0" sz="1000" spc="35">
                <a:latin typeface="Georgia"/>
                <a:cs typeface="Georgia"/>
              </a:rPr>
              <a:t> </a:t>
            </a:r>
            <a:r>
              <a:rPr dirty="0" sz="1000" spc="130">
                <a:latin typeface="Georgia"/>
                <a:cs typeface="Georgia"/>
              </a:rPr>
              <a:t>=</a:t>
            </a:r>
            <a:endParaRPr sz="1000">
              <a:latin typeface="Georgia"/>
              <a:cs typeface="Georgia"/>
            </a:endParaRPr>
          </a:p>
          <a:p>
            <a:pPr algn="r" marR="506730">
              <a:lnSpc>
                <a:spcPct val="100000"/>
              </a:lnSpc>
              <a:spcBef>
                <a:spcPts val="295"/>
              </a:spcBef>
            </a:pPr>
            <a:r>
              <a:rPr dirty="0" sz="1000" spc="35" b="0" i="1">
                <a:latin typeface="Bookman Old Style"/>
                <a:cs typeface="Bookman Old Style"/>
              </a:rPr>
              <a:t>P</a:t>
            </a:r>
            <a:r>
              <a:rPr dirty="0" sz="1000" spc="-165" b="0" i="1">
                <a:latin typeface="Bookman Old Style"/>
                <a:cs typeface="Bookman Old Style"/>
              </a:rPr>
              <a:t> </a:t>
            </a:r>
            <a:r>
              <a:rPr dirty="0" sz="1000" spc="10">
                <a:latin typeface="Georgia"/>
                <a:cs typeface="Georgia"/>
              </a:rPr>
              <a:t>(</a:t>
            </a:r>
            <a:r>
              <a:rPr dirty="0" sz="1000" spc="120" b="0" i="1">
                <a:latin typeface="Bookman Old Style"/>
                <a:cs typeface="Bookman Old Style"/>
              </a:rPr>
              <a:t>X</a:t>
            </a:r>
            <a:r>
              <a:rPr dirty="0" baseline="-11904" sz="1050" spc="-75">
                <a:latin typeface="Verdana"/>
                <a:cs typeface="Verdana"/>
              </a:rPr>
              <a:t>1</a:t>
            </a:r>
            <a:r>
              <a:rPr dirty="0" baseline="-11904" sz="1050" spc="120">
                <a:latin typeface="Verdana"/>
                <a:cs typeface="Verdana"/>
              </a:rPr>
              <a:t> </a:t>
            </a:r>
            <a:r>
              <a:rPr dirty="0" sz="1000" spc="130">
                <a:latin typeface="Georgia"/>
                <a:cs typeface="Georgia"/>
              </a:rPr>
              <a:t>=</a:t>
            </a:r>
            <a:r>
              <a:rPr dirty="0" sz="1000" spc="35">
                <a:latin typeface="Georgia"/>
                <a:cs typeface="Georgia"/>
              </a:rPr>
              <a:t> </a:t>
            </a:r>
            <a:r>
              <a:rPr dirty="0" sz="1000" spc="25" b="0" i="1">
                <a:latin typeface="Bookman Old Style"/>
                <a:cs typeface="Bookman Old Style"/>
              </a:rPr>
              <a:t>x</a:t>
            </a:r>
            <a:r>
              <a:rPr dirty="0" baseline="-11904" sz="1050">
                <a:latin typeface="Verdana"/>
                <a:cs typeface="Verdana"/>
              </a:rPr>
              <a:t>1</a:t>
            </a:r>
            <a:r>
              <a:rPr dirty="0" sz="1000" spc="-30" i="1">
                <a:latin typeface="DejaVu Sans Condensed"/>
                <a:cs typeface="DejaVu Sans Condensed"/>
              </a:rPr>
              <a:t>|</a:t>
            </a:r>
            <a:r>
              <a:rPr dirty="0" sz="1000" spc="-85" b="0" i="1">
                <a:latin typeface="Bookman Old Style"/>
                <a:cs typeface="Bookman Old Style"/>
              </a:rPr>
              <a:t>Y</a:t>
            </a:r>
            <a:r>
              <a:rPr dirty="0" baseline="-11904" sz="1050">
                <a:latin typeface="Verdana"/>
                <a:cs typeface="Verdana"/>
              </a:rPr>
              <a:t>1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-120" i="1">
                <a:latin typeface="DejaVu Sans Condensed"/>
                <a:cs typeface="DejaVu Sans Condensed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-120" i="1">
                <a:latin typeface="DejaVu Sans Condensed"/>
                <a:cs typeface="DejaVu Sans Condensed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45" i="1">
                <a:latin typeface="DejaVu Sans Condensed"/>
                <a:cs typeface="DejaVu Sans Condensed"/>
              </a:rPr>
              <a:t> 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-85" b="0" i="1">
                <a:latin typeface="Bookman Old Style"/>
                <a:cs typeface="Bookman Old Style"/>
              </a:rPr>
              <a:t>Y</a:t>
            </a:r>
            <a:r>
              <a:rPr dirty="0" baseline="-11904" sz="1050" spc="209" b="0" i="1">
                <a:latin typeface="Bookman Old Style"/>
                <a:cs typeface="Bookman Old Style"/>
              </a:rPr>
              <a:t>m</a:t>
            </a:r>
            <a:r>
              <a:rPr dirty="0" sz="1000" spc="10">
                <a:latin typeface="Georgia"/>
                <a:cs typeface="Georgia"/>
              </a:rPr>
              <a:t>)</a:t>
            </a:r>
            <a:r>
              <a:rPr dirty="0" sz="1000" spc="-20">
                <a:latin typeface="Georgia"/>
                <a:cs typeface="Georgia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-65" i="1">
                <a:latin typeface="DejaVu Sans Condensed"/>
                <a:cs typeface="DejaVu Sans Condensed"/>
              </a:rPr>
              <a:t> </a:t>
            </a:r>
            <a:r>
              <a:rPr dirty="0" sz="1000" spc="-25" b="0" i="1">
                <a:latin typeface="Bookman Old Style"/>
                <a:cs typeface="Bookman Old Style"/>
              </a:rPr>
              <a:t>.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-25" b="0" i="1">
                <a:latin typeface="Bookman Old Style"/>
                <a:cs typeface="Bookman Old Style"/>
              </a:rPr>
              <a:t>.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-25" b="0" i="1">
                <a:latin typeface="Bookman Old Style"/>
                <a:cs typeface="Bookman Old Style"/>
              </a:rPr>
              <a:t>.</a:t>
            </a:r>
            <a:r>
              <a:rPr dirty="0" sz="1000" spc="-80" b="0" i="1">
                <a:latin typeface="Bookman Old Style"/>
                <a:cs typeface="Bookman Old Style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-65" i="1">
                <a:latin typeface="DejaVu Sans Condensed"/>
                <a:cs typeface="DejaVu Sans Condensed"/>
              </a:rPr>
              <a:t> </a:t>
            </a:r>
            <a:r>
              <a:rPr dirty="0" sz="1000" spc="35" b="0" i="1">
                <a:latin typeface="Bookman Old Style"/>
                <a:cs typeface="Bookman Old Style"/>
              </a:rPr>
              <a:t>P</a:t>
            </a:r>
            <a:r>
              <a:rPr dirty="0" sz="1000" spc="-165" b="0" i="1">
                <a:latin typeface="Bookman Old Style"/>
                <a:cs typeface="Bookman Old Style"/>
              </a:rPr>
              <a:t> </a:t>
            </a:r>
            <a:r>
              <a:rPr dirty="0" sz="1000" spc="10">
                <a:latin typeface="Georgia"/>
                <a:cs typeface="Georgia"/>
              </a:rPr>
              <a:t>(</a:t>
            </a:r>
            <a:r>
              <a:rPr dirty="0" sz="1000" spc="120" b="0" i="1">
                <a:latin typeface="Bookman Old Style"/>
                <a:cs typeface="Bookman Old Style"/>
              </a:rPr>
              <a:t>X</a:t>
            </a:r>
            <a:r>
              <a:rPr dirty="0" baseline="-11904" sz="1050" spc="82" b="0" i="1">
                <a:latin typeface="Bookman Old Style"/>
                <a:cs typeface="Bookman Old Style"/>
              </a:rPr>
              <a:t>n</a:t>
            </a:r>
            <a:r>
              <a:rPr dirty="0" baseline="-11904" sz="1050" b="0" i="1">
                <a:latin typeface="Bookman Old Style"/>
                <a:cs typeface="Bookman Old Style"/>
              </a:rPr>
              <a:t> </a:t>
            </a:r>
            <a:r>
              <a:rPr dirty="0" baseline="-11904" sz="1050" spc="-142" b="0" i="1">
                <a:latin typeface="Bookman Old Style"/>
                <a:cs typeface="Bookman Old Style"/>
              </a:rPr>
              <a:t> </a:t>
            </a:r>
            <a:r>
              <a:rPr dirty="0" sz="1000" spc="130">
                <a:latin typeface="Georgia"/>
                <a:cs typeface="Georgia"/>
              </a:rPr>
              <a:t>=</a:t>
            </a:r>
            <a:r>
              <a:rPr dirty="0" sz="1000" spc="35">
                <a:latin typeface="Georgia"/>
                <a:cs typeface="Georgia"/>
              </a:rPr>
              <a:t> </a:t>
            </a:r>
            <a:r>
              <a:rPr dirty="0" sz="1000" spc="25" b="0" i="1">
                <a:latin typeface="Bookman Old Style"/>
                <a:cs typeface="Bookman Old Style"/>
              </a:rPr>
              <a:t>x</a:t>
            </a:r>
            <a:r>
              <a:rPr dirty="0" baseline="-11904" sz="1050" spc="150" b="0" i="1">
                <a:latin typeface="Bookman Old Style"/>
                <a:cs typeface="Bookman Old Style"/>
              </a:rPr>
              <a:t>n</a:t>
            </a:r>
            <a:r>
              <a:rPr dirty="0" sz="1000" spc="-30" i="1">
                <a:latin typeface="DejaVu Sans Condensed"/>
                <a:cs typeface="DejaVu Sans Condensed"/>
              </a:rPr>
              <a:t>|</a:t>
            </a:r>
            <a:r>
              <a:rPr dirty="0" sz="1000" spc="-85" b="0" i="1">
                <a:latin typeface="Bookman Old Style"/>
                <a:cs typeface="Bookman Old Style"/>
              </a:rPr>
              <a:t>Y</a:t>
            </a:r>
            <a:r>
              <a:rPr dirty="0" baseline="-11904" sz="1050">
                <a:latin typeface="Verdana"/>
                <a:cs typeface="Verdana"/>
              </a:rPr>
              <a:t>1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-120" i="1">
                <a:latin typeface="DejaVu Sans Condensed"/>
                <a:cs typeface="DejaVu Sans Condensed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-120" i="1">
                <a:latin typeface="DejaVu Sans Condensed"/>
                <a:cs typeface="DejaVu Sans Condensed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45" i="1">
                <a:latin typeface="DejaVu Sans Condensed"/>
                <a:cs typeface="DejaVu Sans Condensed"/>
              </a:rPr>
              <a:t> 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-85" b="0" i="1">
                <a:latin typeface="Bookman Old Style"/>
                <a:cs typeface="Bookman Old Style"/>
              </a:rPr>
              <a:t>Y</a:t>
            </a:r>
            <a:r>
              <a:rPr dirty="0" baseline="-11904" sz="1050" spc="209" b="0" i="1">
                <a:latin typeface="Bookman Old Style"/>
                <a:cs typeface="Bookman Old Style"/>
              </a:rPr>
              <a:t>m</a:t>
            </a:r>
            <a:r>
              <a:rPr dirty="0" sz="1000" spc="10">
                <a:latin typeface="Georgia"/>
                <a:cs typeface="Georgia"/>
              </a:rPr>
              <a:t>)</a:t>
            </a:r>
            <a:endParaRPr sz="1000">
              <a:latin typeface="Georgia"/>
              <a:cs typeface="Georgia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1" name="object 11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3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084338" y="0"/>
            <a:ext cx="1125220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478155" marR="5080" indent="24066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Espacios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Vectoriales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Formas</a:t>
            </a:r>
            <a:r>
              <a:rPr dirty="0" sz="500" spc="5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cuadráticas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Sistemas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Lineales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590"/>
              </a:lnSpc>
            </a:pPr>
            <a:r>
              <a:rPr dirty="0" sz="500" spc="5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El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problema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de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mínimos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cuadrados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600"/>
              </a:lnSpc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Álgebra</a:t>
            </a:r>
            <a:r>
              <a:rPr dirty="0" sz="500" spc="2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numérica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177580"/>
            <a:ext cx="899794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5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El</a:t>
            </a:r>
            <a:r>
              <a:rPr dirty="0" sz="500" spc="7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problema</a:t>
            </a:r>
            <a:r>
              <a:rPr dirty="0" sz="500" spc="7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de</a:t>
            </a:r>
            <a:r>
              <a:rPr dirty="0" sz="500" spc="8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autovalores.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0" y="479736"/>
            <a:ext cx="4608060" cy="31277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478685"/>
            <a:ext cx="142049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20">
                <a:solidFill>
                  <a:srgbClr val="FFFFFF"/>
                </a:solidFill>
                <a:latin typeface="Calibri"/>
                <a:cs typeface="Calibri"/>
              </a:rPr>
              <a:t>Formas</a:t>
            </a:r>
            <a:r>
              <a:rPr dirty="0" sz="1400" spc="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Calibri"/>
                <a:cs typeface="Calibri"/>
              </a:rPr>
              <a:t>cuadráticas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490194" y="1112291"/>
            <a:ext cx="59588" cy="59588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600354" y="997249"/>
            <a:ext cx="3514725" cy="556895"/>
          </a:xfrm>
          <a:prstGeom prst="rect">
            <a:avLst/>
          </a:prstGeom>
        </p:spPr>
        <p:txBody>
          <a:bodyPr wrap="square" lIns="0" tIns="501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395"/>
              </a:spcBef>
            </a:pPr>
            <a:r>
              <a:rPr dirty="0" sz="1000" spc="5">
                <a:latin typeface="Calibri"/>
                <a:cs typeface="Calibri"/>
              </a:rPr>
              <a:t>Definición,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representación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clasificación.</a:t>
            </a:r>
            <a:endParaRPr sz="100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  <a:spcBef>
                <a:spcPts val="295"/>
              </a:spcBef>
            </a:pPr>
            <a:r>
              <a:rPr dirty="0" sz="1000">
                <a:latin typeface="Calibri"/>
                <a:cs typeface="Calibri"/>
              </a:rPr>
              <a:t>Clasificación </a:t>
            </a:r>
            <a:r>
              <a:rPr dirty="0" sz="1000" spc="-15">
                <a:latin typeface="Calibri"/>
                <a:cs typeface="Calibri"/>
              </a:rPr>
              <a:t>mediante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estudio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del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signo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 </a:t>
            </a:r>
            <a:r>
              <a:rPr dirty="0" sz="1000" spc="-20">
                <a:latin typeface="Calibri"/>
                <a:cs typeface="Calibri"/>
              </a:rPr>
              <a:t>forma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cuadrática.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Herramientas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gráficas.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10" name="object 10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1302080"/>
            <a:ext cx="59588" cy="59588"/>
          </a:xfrm>
          <a:prstGeom prst="rect">
            <a:avLst/>
          </a:prstGeom>
        </p:spPr>
      </p:pic>
      <p:grpSp>
        <p:nvGrpSpPr>
          <p:cNvPr id="11" name="object 11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2" name="object 12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2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084338" y="0"/>
            <a:ext cx="1125220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478155" marR="5080" indent="24066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Espacios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Vectoriales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Formas</a:t>
            </a:r>
            <a:r>
              <a:rPr dirty="0" sz="500" spc="5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cuadráticas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Sistemas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Lineales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590"/>
              </a:lnSpc>
            </a:pPr>
            <a:r>
              <a:rPr dirty="0" sz="500" spc="5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El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problema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de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mínimos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cuadrados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600"/>
              </a:lnSpc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Álgebra</a:t>
            </a:r>
            <a:r>
              <a:rPr dirty="0" sz="500" spc="2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numérica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177580"/>
            <a:ext cx="899794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5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El</a:t>
            </a:r>
            <a:r>
              <a:rPr dirty="0" sz="500" spc="7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problema</a:t>
            </a:r>
            <a:r>
              <a:rPr dirty="0" sz="500" spc="7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de</a:t>
            </a:r>
            <a:r>
              <a:rPr dirty="0" sz="500" spc="8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autovalores.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0" y="479736"/>
            <a:ext cx="4608060" cy="31277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478685"/>
            <a:ext cx="142049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20">
                <a:solidFill>
                  <a:srgbClr val="FFFFFF"/>
                </a:solidFill>
                <a:latin typeface="Calibri"/>
                <a:cs typeface="Calibri"/>
              </a:rPr>
              <a:t>Formas</a:t>
            </a:r>
            <a:r>
              <a:rPr dirty="0" sz="1400" spc="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Calibri"/>
                <a:cs typeface="Calibri"/>
              </a:rPr>
              <a:t>cuadráticas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490194" y="1112291"/>
            <a:ext cx="59588" cy="59588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600354" y="997249"/>
            <a:ext cx="3637279" cy="898525"/>
          </a:xfrm>
          <a:prstGeom prst="rect">
            <a:avLst/>
          </a:prstGeom>
        </p:spPr>
        <p:txBody>
          <a:bodyPr wrap="square" lIns="0" tIns="501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395"/>
              </a:spcBef>
            </a:pPr>
            <a:r>
              <a:rPr dirty="0" sz="1000" spc="5">
                <a:latin typeface="Calibri"/>
                <a:cs typeface="Calibri"/>
              </a:rPr>
              <a:t>Definición,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representación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clasificación.</a:t>
            </a:r>
            <a:endParaRPr sz="1000">
              <a:latin typeface="Calibri"/>
              <a:cs typeface="Calibri"/>
            </a:endParaRPr>
          </a:p>
          <a:p>
            <a:pPr marL="12700" marR="127000">
              <a:lnSpc>
                <a:spcPct val="100000"/>
              </a:lnSpc>
              <a:spcBef>
                <a:spcPts val="295"/>
              </a:spcBef>
            </a:pPr>
            <a:r>
              <a:rPr dirty="0" sz="1000">
                <a:latin typeface="Calibri"/>
                <a:cs typeface="Calibri"/>
              </a:rPr>
              <a:t>Clasificación </a:t>
            </a:r>
            <a:r>
              <a:rPr dirty="0" sz="1000" spc="-15">
                <a:latin typeface="Calibri"/>
                <a:cs typeface="Calibri"/>
              </a:rPr>
              <a:t>mediante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estudio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del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signo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 </a:t>
            </a:r>
            <a:r>
              <a:rPr dirty="0" sz="1000" spc="-20">
                <a:latin typeface="Calibri"/>
                <a:cs typeface="Calibri"/>
              </a:rPr>
              <a:t>forma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cuadrática.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Herramientas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gráficas.</a:t>
            </a:r>
            <a:endParaRPr sz="100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  <a:spcBef>
                <a:spcPts val="290"/>
              </a:spcBef>
            </a:pPr>
            <a:r>
              <a:rPr dirty="0" sz="1000">
                <a:latin typeface="Calibri"/>
                <a:cs typeface="Calibri"/>
              </a:rPr>
              <a:t>Clasificación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mediante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cálculo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los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autovalores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del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problema.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50">
                <a:latin typeface="Calibri"/>
                <a:cs typeface="Calibri"/>
              </a:rPr>
              <a:t>La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forma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canónica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forma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cuadrática.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10" name="object 10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1302080"/>
            <a:ext cx="59588" cy="59588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490194" y="1643697"/>
            <a:ext cx="59588" cy="59588"/>
          </a:xfrm>
          <a:prstGeom prst="rect">
            <a:avLst/>
          </a:prstGeom>
        </p:spPr>
      </p:pic>
      <p:grpSp>
        <p:nvGrpSpPr>
          <p:cNvPr id="12" name="object 12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3" name="object 13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3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084338" y="0"/>
            <a:ext cx="1125220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478155" marR="5080" indent="24066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Espacios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Vectoriales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Formas</a:t>
            </a:r>
            <a:r>
              <a:rPr dirty="0" sz="500" spc="5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cuadráticas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Sistemas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Lineales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590"/>
              </a:lnSpc>
            </a:pPr>
            <a:r>
              <a:rPr dirty="0" sz="500" spc="5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El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problema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de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mínimos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cuadrados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600"/>
              </a:lnSpc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Álgebra</a:t>
            </a:r>
            <a:r>
              <a:rPr dirty="0" sz="500" spc="2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numérica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177580"/>
            <a:ext cx="899794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5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El</a:t>
            </a:r>
            <a:r>
              <a:rPr dirty="0" sz="500" spc="7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problema</a:t>
            </a:r>
            <a:r>
              <a:rPr dirty="0" sz="500" spc="7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de</a:t>
            </a:r>
            <a:r>
              <a:rPr dirty="0" sz="500" spc="8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autovalores.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0" y="479736"/>
            <a:ext cx="4608060" cy="31277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478685"/>
            <a:ext cx="142049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20">
                <a:solidFill>
                  <a:srgbClr val="FFFFFF"/>
                </a:solidFill>
                <a:latin typeface="Calibri"/>
                <a:cs typeface="Calibri"/>
              </a:rPr>
              <a:t>Formas</a:t>
            </a:r>
            <a:r>
              <a:rPr dirty="0" sz="1400" spc="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Calibri"/>
                <a:cs typeface="Calibri"/>
              </a:rPr>
              <a:t>cuadráticas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490194" y="1112291"/>
            <a:ext cx="59588" cy="59588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600354" y="997249"/>
            <a:ext cx="3637279" cy="1240155"/>
          </a:xfrm>
          <a:prstGeom prst="rect">
            <a:avLst/>
          </a:prstGeom>
        </p:spPr>
        <p:txBody>
          <a:bodyPr wrap="square" lIns="0" tIns="501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395"/>
              </a:spcBef>
            </a:pPr>
            <a:r>
              <a:rPr dirty="0" sz="1000" spc="5">
                <a:latin typeface="Calibri"/>
                <a:cs typeface="Calibri"/>
              </a:rPr>
              <a:t>Definición,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representación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clasificación.</a:t>
            </a:r>
            <a:endParaRPr sz="1000">
              <a:latin typeface="Calibri"/>
              <a:cs typeface="Calibri"/>
            </a:endParaRPr>
          </a:p>
          <a:p>
            <a:pPr marL="12700" marR="127000">
              <a:lnSpc>
                <a:spcPct val="100000"/>
              </a:lnSpc>
              <a:spcBef>
                <a:spcPts val="295"/>
              </a:spcBef>
            </a:pPr>
            <a:r>
              <a:rPr dirty="0" sz="1000">
                <a:latin typeface="Calibri"/>
                <a:cs typeface="Calibri"/>
              </a:rPr>
              <a:t>Clasificación </a:t>
            </a:r>
            <a:r>
              <a:rPr dirty="0" sz="1000" spc="-15">
                <a:latin typeface="Calibri"/>
                <a:cs typeface="Calibri"/>
              </a:rPr>
              <a:t>mediante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estudio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del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signo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 </a:t>
            </a:r>
            <a:r>
              <a:rPr dirty="0" sz="1000" spc="-20">
                <a:latin typeface="Calibri"/>
                <a:cs typeface="Calibri"/>
              </a:rPr>
              <a:t>forma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cuadrática.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Herramientas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gráficas.</a:t>
            </a:r>
            <a:endParaRPr sz="100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  <a:spcBef>
                <a:spcPts val="290"/>
              </a:spcBef>
            </a:pPr>
            <a:r>
              <a:rPr dirty="0" sz="1000">
                <a:latin typeface="Calibri"/>
                <a:cs typeface="Calibri"/>
              </a:rPr>
              <a:t>Clasificación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mediante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cálculo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los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autovalores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del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problema.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50">
                <a:latin typeface="Calibri"/>
                <a:cs typeface="Calibri"/>
              </a:rPr>
              <a:t>La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forma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canónica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forma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cuadrática.</a:t>
            </a:r>
            <a:endParaRPr sz="1000">
              <a:latin typeface="Calibri"/>
              <a:cs typeface="Calibri"/>
            </a:endParaRPr>
          </a:p>
          <a:p>
            <a:pPr marL="12700" marR="215265">
              <a:lnSpc>
                <a:spcPct val="100000"/>
              </a:lnSpc>
              <a:spcBef>
                <a:spcPts val="290"/>
              </a:spcBef>
            </a:pPr>
            <a:r>
              <a:rPr dirty="0" sz="1000">
                <a:latin typeface="Calibri"/>
                <a:cs typeface="Calibri"/>
              </a:rPr>
              <a:t>Clasificación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mediante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estudio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del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signo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los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autovalores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del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problema.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10" name="object 10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1302080"/>
            <a:ext cx="59588" cy="59588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490194" y="1643697"/>
            <a:ext cx="59588" cy="59588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490194" y="1985314"/>
            <a:ext cx="59588" cy="59588"/>
          </a:xfrm>
          <a:prstGeom prst="rect">
            <a:avLst/>
          </a:prstGeom>
        </p:spPr>
      </p:pic>
      <p:grpSp>
        <p:nvGrpSpPr>
          <p:cNvPr id="13" name="object 13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4" name="object 14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3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084338" y="0"/>
            <a:ext cx="1125220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478155" marR="5080" indent="24066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Espacios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Vectoriales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Formas</a:t>
            </a:r>
            <a:r>
              <a:rPr dirty="0" sz="500" spc="5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cuadráticas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Sistemas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Lineales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590"/>
              </a:lnSpc>
            </a:pPr>
            <a:r>
              <a:rPr dirty="0" sz="500" spc="5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El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problema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de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mínimos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cuadrados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600"/>
              </a:lnSpc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Álgebra</a:t>
            </a:r>
            <a:r>
              <a:rPr dirty="0" sz="500" spc="2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numérica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177580"/>
            <a:ext cx="899794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5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El</a:t>
            </a:r>
            <a:r>
              <a:rPr dirty="0" sz="500" spc="7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problema</a:t>
            </a:r>
            <a:r>
              <a:rPr dirty="0" sz="500" spc="7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de</a:t>
            </a:r>
            <a:r>
              <a:rPr dirty="0" sz="500" spc="8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autovalores.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0" y="479736"/>
            <a:ext cx="4608060" cy="31277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478685"/>
            <a:ext cx="142049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20">
                <a:solidFill>
                  <a:srgbClr val="FFFFFF"/>
                </a:solidFill>
                <a:latin typeface="Calibri"/>
                <a:cs typeface="Calibri"/>
              </a:rPr>
              <a:t>Formas</a:t>
            </a:r>
            <a:r>
              <a:rPr dirty="0" sz="1400" spc="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Calibri"/>
                <a:cs typeface="Calibri"/>
              </a:rPr>
              <a:t>cuadráticas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490194" y="1112291"/>
            <a:ext cx="59588" cy="59588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600354" y="997249"/>
            <a:ext cx="3637279" cy="1581785"/>
          </a:xfrm>
          <a:prstGeom prst="rect">
            <a:avLst/>
          </a:prstGeom>
        </p:spPr>
        <p:txBody>
          <a:bodyPr wrap="square" lIns="0" tIns="501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395"/>
              </a:spcBef>
            </a:pPr>
            <a:r>
              <a:rPr dirty="0" sz="1000" spc="5">
                <a:latin typeface="Calibri"/>
                <a:cs typeface="Calibri"/>
              </a:rPr>
              <a:t>Definición,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representación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clasificación.</a:t>
            </a:r>
            <a:endParaRPr sz="1000">
              <a:latin typeface="Calibri"/>
              <a:cs typeface="Calibri"/>
            </a:endParaRPr>
          </a:p>
          <a:p>
            <a:pPr marL="12700" marR="127000">
              <a:lnSpc>
                <a:spcPct val="100000"/>
              </a:lnSpc>
              <a:spcBef>
                <a:spcPts val="295"/>
              </a:spcBef>
            </a:pPr>
            <a:r>
              <a:rPr dirty="0" sz="1000">
                <a:latin typeface="Calibri"/>
                <a:cs typeface="Calibri"/>
              </a:rPr>
              <a:t>Clasificación </a:t>
            </a:r>
            <a:r>
              <a:rPr dirty="0" sz="1000" spc="-15">
                <a:latin typeface="Calibri"/>
                <a:cs typeface="Calibri"/>
              </a:rPr>
              <a:t>mediante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estudio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del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signo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 </a:t>
            </a:r>
            <a:r>
              <a:rPr dirty="0" sz="1000" spc="-20">
                <a:latin typeface="Calibri"/>
                <a:cs typeface="Calibri"/>
              </a:rPr>
              <a:t>forma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cuadrática.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Herramientas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gráficas.</a:t>
            </a:r>
            <a:endParaRPr sz="100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  <a:spcBef>
                <a:spcPts val="290"/>
              </a:spcBef>
            </a:pPr>
            <a:r>
              <a:rPr dirty="0" sz="1000">
                <a:latin typeface="Calibri"/>
                <a:cs typeface="Calibri"/>
              </a:rPr>
              <a:t>Clasificación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mediante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cálculo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los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autovalores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del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problema.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50">
                <a:latin typeface="Calibri"/>
                <a:cs typeface="Calibri"/>
              </a:rPr>
              <a:t>La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forma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canónica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forma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cuadrática.</a:t>
            </a:r>
            <a:endParaRPr sz="1000">
              <a:latin typeface="Calibri"/>
              <a:cs typeface="Calibri"/>
            </a:endParaRPr>
          </a:p>
          <a:p>
            <a:pPr marL="12700" marR="215265">
              <a:lnSpc>
                <a:spcPct val="100000"/>
              </a:lnSpc>
              <a:spcBef>
                <a:spcPts val="290"/>
              </a:spcBef>
            </a:pPr>
            <a:r>
              <a:rPr dirty="0" sz="1000">
                <a:latin typeface="Calibri"/>
                <a:cs typeface="Calibri"/>
              </a:rPr>
              <a:t>Clasificación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mediante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estudio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del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signo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los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autovalores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del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problema.</a:t>
            </a:r>
            <a:endParaRPr sz="1000">
              <a:latin typeface="Calibri"/>
              <a:cs typeface="Calibri"/>
            </a:endParaRPr>
          </a:p>
          <a:p>
            <a:pPr marL="12700" marR="299720">
              <a:lnSpc>
                <a:spcPct val="100000"/>
              </a:lnSpc>
              <a:spcBef>
                <a:spcPts val="290"/>
              </a:spcBef>
            </a:pPr>
            <a:r>
              <a:rPr dirty="0" sz="1000" spc="55">
                <a:latin typeface="Calibri"/>
                <a:cs typeface="Calibri"/>
              </a:rPr>
              <a:t>El </a:t>
            </a:r>
            <a:r>
              <a:rPr dirty="0" sz="1000" spc="-25">
                <a:latin typeface="Calibri"/>
                <a:cs typeface="Calibri"/>
              </a:rPr>
              <a:t>problema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autovalores: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45" b="0" i="1">
                <a:latin typeface="Bookman Old Style"/>
                <a:cs typeface="Bookman Old Style"/>
              </a:rPr>
              <a:t>A</a:t>
            </a:r>
            <a:r>
              <a:rPr dirty="0" sz="1000" spc="45" b="1">
                <a:latin typeface="Trebuchet MS"/>
                <a:cs typeface="Trebuchet MS"/>
              </a:rPr>
              <a:t>x </a:t>
            </a:r>
            <a:r>
              <a:rPr dirty="0" sz="1000" spc="45">
                <a:latin typeface="Tahoma"/>
                <a:cs typeface="Tahoma"/>
              </a:rPr>
              <a:t>= </a:t>
            </a:r>
            <a:r>
              <a:rPr dirty="0" sz="1000" spc="40" b="0" i="1">
                <a:latin typeface="Bookman Old Style"/>
                <a:cs typeface="Bookman Old Style"/>
              </a:rPr>
              <a:t>λ</a:t>
            </a:r>
            <a:r>
              <a:rPr dirty="0" sz="1000" spc="40" b="1">
                <a:latin typeface="Trebuchet MS"/>
                <a:cs typeface="Trebuchet MS"/>
              </a:rPr>
              <a:t>x</a:t>
            </a:r>
            <a:r>
              <a:rPr dirty="0" sz="1000" spc="40">
                <a:latin typeface="Calibri"/>
                <a:cs typeface="Calibri"/>
              </a:rPr>
              <a:t>. Su </a:t>
            </a:r>
            <a:r>
              <a:rPr dirty="0" sz="1000" spc="-20">
                <a:latin typeface="Calibri"/>
                <a:cs typeface="Calibri"/>
              </a:rPr>
              <a:t>resolución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implica </a:t>
            </a:r>
            <a:r>
              <a:rPr dirty="0" sz="1000" spc="-25">
                <a:latin typeface="Calibri"/>
                <a:cs typeface="Calibri"/>
              </a:rPr>
              <a:t>el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estudio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resolución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Sistemas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homogéneos.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10" name="object 10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1302080"/>
            <a:ext cx="59588" cy="59588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490194" y="1643697"/>
            <a:ext cx="59588" cy="59588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490194" y="1985314"/>
            <a:ext cx="59588" cy="59588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490194" y="2326944"/>
            <a:ext cx="59588" cy="59588"/>
          </a:xfrm>
          <a:prstGeom prst="rect">
            <a:avLst/>
          </a:prstGeom>
        </p:spPr>
      </p:pic>
      <p:grpSp>
        <p:nvGrpSpPr>
          <p:cNvPr id="14" name="object 14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5" name="object 15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7" name="object 17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3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084338" y="0"/>
            <a:ext cx="1125220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478155" marR="5080" indent="24066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Espacios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Vectoriales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Formas</a:t>
            </a:r>
            <a:r>
              <a:rPr dirty="0" sz="500" spc="5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cuadráticas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Sistemas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Lineales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590"/>
              </a:lnSpc>
            </a:pPr>
            <a:r>
              <a:rPr dirty="0" sz="500" spc="5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El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problema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de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mínimos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cuadrados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600"/>
              </a:lnSpc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Álgebra</a:t>
            </a:r>
            <a:r>
              <a:rPr dirty="0" sz="500" spc="2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numérica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177580"/>
            <a:ext cx="899794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5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El</a:t>
            </a:r>
            <a:r>
              <a:rPr dirty="0" sz="500" spc="7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problema</a:t>
            </a:r>
            <a:r>
              <a:rPr dirty="0" sz="500" spc="7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de</a:t>
            </a:r>
            <a:r>
              <a:rPr dirty="0" sz="500" spc="8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autovalores.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0" y="479736"/>
            <a:ext cx="4608060" cy="31277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478685"/>
            <a:ext cx="142049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20">
                <a:solidFill>
                  <a:srgbClr val="FFFFFF"/>
                </a:solidFill>
                <a:latin typeface="Calibri"/>
                <a:cs typeface="Calibri"/>
              </a:rPr>
              <a:t>Formas</a:t>
            </a:r>
            <a:r>
              <a:rPr dirty="0" sz="1400" spc="9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Calibri"/>
                <a:cs typeface="Calibri"/>
              </a:rPr>
              <a:t>cuadráticas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490194" y="1112291"/>
            <a:ext cx="59588" cy="59588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600354" y="997249"/>
            <a:ext cx="3637279" cy="1923414"/>
          </a:xfrm>
          <a:prstGeom prst="rect">
            <a:avLst/>
          </a:prstGeom>
        </p:spPr>
        <p:txBody>
          <a:bodyPr wrap="square" lIns="0" tIns="501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395"/>
              </a:spcBef>
            </a:pPr>
            <a:r>
              <a:rPr dirty="0" sz="1000" spc="5">
                <a:latin typeface="Calibri"/>
                <a:cs typeface="Calibri"/>
              </a:rPr>
              <a:t>Definición,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representación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clasificación.</a:t>
            </a:r>
            <a:endParaRPr sz="1000">
              <a:latin typeface="Calibri"/>
              <a:cs typeface="Calibri"/>
            </a:endParaRPr>
          </a:p>
          <a:p>
            <a:pPr marL="12700" marR="127000">
              <a:lnSpc>
                <a:spcPct val="100000"/>
              </a:lnSpc>
              <a:spcBef>
                <a:spcPts val="295"/>
              </a:spcBef>
            </a:pPr>
            <a:r>
              <a:rPr dirty="0" sz="1000">
                <a:latin typeface="Calibri"/>
                <a:cs typeface="Calibri"/>
              </a:rPr>
              <a:t>Clasificación </a:t>
            </a:r>
            <a:r>
              <a:rPr dirty="0" sz="1000" spc="-15">
                <a:latin typeface="Calibri"/>
                <a:cs typeface="Calibri"/>
              </a:rPr>
              <a:t>mediante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estudio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del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signo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 </a:t>
            </a:r>
            <a:r>
              <a:rPr dirty="0" sz="1000" spc="-20">
                <a:latin typeface="Calibri"/>
                <a:cs typeface="Calibri"/>
              </a:rPr>
              <a:t>forma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cuadrática.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Herramientas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gráficas.</a:t>
            </a:r>
            <a:endParaRPr sz="100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  <a:spcBef>
                <a:spcPts val="290"/>
              </a:spcBef>
            </a:pPr>
            <a:r>
              <a:rPr dirty="0" sz="1000">
                <a:latin typeface="Calibri"/>
                <a:cs typeface="Calibri"/>
              </a:rPr>
              <a:t>Clasificación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mediante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cálculo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los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autovalores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del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problema.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50">
                <a:latin typeface="Calibri"/>
                <a:cs typeface="Calibri"/>
              </a:rPr>
              <a:t>La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forma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canónica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forma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cuadrática.</a:t>
            </a:r>
            <a:endParaRPr sz="1000">
              <a:latin typeface="Calibri"/>
              <a:cs typeface="Calibri"/>
            </a:endParaRPr>
          </a:p>
          <a:p>
            <a:pPr marL="12700" marR="215265">
              <a:lnSpc>
                <a:spcPct val="100000"/>
              </a:lnSpc>
              <a:spcBef>
                <a:spcPts val="290"/>
              </a:spcBef>
            </a:pPr>
            <a:r>
              <a:rPr dirty="0" sz="1000">
                <a:latin typeface="Calibri"/>
                <a:cs typeface="Calibri"/>
              </a:rPr>
              <a:t>Clasificación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mediante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estudio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del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signo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los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autovalores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del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problema.</a:t>
            </a:r>
            <a:endParaRPr sz="1000">
              <a:latin typeface="Calibri"/>
              <a:cs typeface="Calibri"/>
            </a:endParaRPr>
          </a:p>
          <a:p>
            <a:pPr marL="12700" marR="299720">
              <a:lnSpc>
                <a:spcPct val="100000"/>
              </a:lnSpc>
              <a:spcBef>
                <a:spcPts val="290"/>
              </a:spcBef>
            </a:pPr>
            <a:r>
              <a:rPr dirty="0" sz="1000" spc="55">
                <a:latin typeface="Calibri"/>
                <a:cs typeface="Calibri"/>
              </a:rPr>
              <a:t>El </a:t>
            </a:r>
            <a:r>
              <a:rPr dirty="0" sz="1000" spc="-25">
                <a:latin typeface="Calibri"/>
                <a:cs typeface="Calibri"/>
              </a:rPr>
              <a:t>problema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autovalores: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45" b="0" i="1">
                <a:latin typeface="Bookman Old Style"/>
                <a:cs typeface="Bookman Old Style"/>
              </a:rPr>
              <a:t>A</a:t>
            </a:r>
            <a:r>
              <a:rPr dirty="0" sz="1000" spc="45" b="1">
                <a:latin typeface="Trebuchet MS"/>
                <a:cs typeface="Trebuchet MS"/>
              </a:rPr>
              <a:t>x </a:t>
            </a:r>
            <a:r>
              <a:rPr dirty="0" sz="1000" spc="45">
                <a:latin typeface="Tahoma"/>
                <a:cs typeface="Tahoma"/>
              </a:rPr>
              <a:t>= </a:t>
            </a:r>
            <a:r>
              <a:rPr dirty="0" sz="1000" spc="40" b="0" i="1">
                <a:latin typeface="Bookman Old Style"/>
                <a:cs typeface="Bookman Old Style"/>
              </a:rPr>
              <a:t>λ</a:t>
            </a:r>
            <a:r>
              <a:rPr dirty="0" sz="1000" spc="40" b="1">
                <a:latin typeface="Trebuchet MS"/>
                <a:cs typeface="Trebuchet MS"/>
              </a:rPr>
              <a:t>x</a:t>
            </a:r>
            <a:r>
              <a:rPr dirty="0" sz="1000" spc="40">
                <a:latin typeface="Calibri"/>
                <a:cs typeface="Calibri"/>
              </a:rPr>
              <a:t>. Su </a:t>
            </a:r>
            <a:r>
              <a:rPr dirty="0" sz="1000" spc="-20">
                <a:latin typeface="Calibri"/>
                <a:cs typeface="Calibri"/>
              </a:rPr>
              <a:t>resolución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implica </a:t>
            </a:r>
            <a:r>
              <a:rPr dirty="0" sz="1000" spc="-25">
                <a:latin typeface="Calibri"/>
                <a:cs typeface="Calibri"/>
              </a:rPr>
              <a:t>el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estudio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resolución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Sistemas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homogéneos.</a:t>
            </a:r>
            <a:endParaRPr sz="1000">
              <a:latin typeface="Calibri"/>
              <a:cs typeface="Calibri"/>
            </a:endParaRPr>
          </a:p>
          <a:p>
            <a:pPr marL="12700" marR="220345">
              <a:lnSpc>
                <a:spcPct val="100000"/>
              </a:lnSpc>
              <a:spcBef>
                <a:spcPts val="290"/>
              </a:spcBef>
            </a:pPr>
            <a:r>
              <a:rPr dirty="0" sz="1000" spc="-5">
                <a:latin typeface="Calibri"/>
                <a:cs typeface="Calibri"/>
              </a:rPr>
              <a:t>Necesitamos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teoría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para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diseño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algoritmos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puedan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resolver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con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rapidéz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precisión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los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sistemas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lineales.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10" name="object 10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1302080"/>
            <a:ext cx="59588" cy="59588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490194" y="1643697"/>
            <a:ext cx="59588" cy="59588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490194" y="1985314"/>
            <a:ext cx="59588" cy="59588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490194" y="2326944"/>
            <a:ext cx="59588" cy="59588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490194" y="2668562"/>
            <a:ext cx="59588" cy="59588"/>
          </a:xfrm>
          <a:prstGeom prst="rect">
            <a:avLst/>
          </a:prstGeom>
        </p:spPr>
      </p:pic>
      <p:grpSp>
        <p:nvGrpSpPr>
          <p:cNvPr id="15" name="object 15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6" name="object 16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8" name="object 18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3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084338" y="0"/>
            <a:ext cx="1125220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478155" marR="5080" indent="24066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Espacios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Vectoriales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Formas</a:t>
            </a:r>
            <a:r>
              <a:rPr dirty="0" sz="500" spc="5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cuadráticas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Sistemas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Lineales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590"/>
              </a:lnSpc>
            </a:pPr>
            <a:r>
              <a:rPr dirty="0" sz="500" spc="5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El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problema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de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mínimos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cuadrados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600"/>
              </a:lnSpc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Álgebra</a:t>
            </a:r>
            <a:r>
              <a:rPr dirty="0" sz="500" spc="2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numérica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177580"/>
            <a:ext cx="899794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5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El</a:t>
            </a:r>
            <a:r>
              <a:rPr dirty="0" sz="500" spc="7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problema</a:t>
            </a:r>
            <a:r>
              <a:rPr dirty="0" sz="500" spc="7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de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autovalores.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0" y="479736"/>
            <a:ext cx="4608060" cy="31277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478685"/>
            <a:ext cx="2031364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65">
                <a:solidFill>
                  <a:srgbClr val="FFFFFF"/>
                </a:solidFill>
                <a:latin typeface="Calibri"/>
                <a:cs typeface="Calibri"/>
              </a:rPr>
              <a:t>El</a:t>
            </a:r>
            <a:r>
              <a:rPr dirty="0" sz="1400" spc="1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40">
                <a:solidFill>
                  <a:srgbClr val="FFFFFF"/>
                </a:solidFill>
                <a:latin typeface="Calibri"/>
                <a:cs typeface="Calibri"/>
              </a:rPr>
              <a:t>p</a:t>
            </a:r>
            <a:r>
              <a:rPr dirty="0" sz="1400" spc="-40">
                <a:solidFill>
                  <a:srgbClr val="FFFFFF"/>
                </a:solidFill>
                <a:latin typeface="Calibri"/>
                <a:cs typeface="Calibri"/>
              </a:rPr>
              <a:t>roblema</a:t>
            </a:r>
            <a:r>
              <a:rPr dirty="0" sz="1400" spc="1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65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1400" spc="1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30">
                <a:solidFill>
                  <a:srgbClr val="FFFFFF"/>
                </a:solidFill>
                <a:latin typeface="Calibri"/>
                <a:cs typeface="Calibri"/>
              </a:rPr>
              <a:t>autovalores.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490194" y="1006017"/>
            <a:ext cx="59588" cy="59588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600354" y="928908"/>
            <a:ext cx="3659504" cy="63309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1000" spc="15">
                <a:latin typeface="Calibri"/>
                <a:cs typeface="Calibri"/>
              </a:rPr>
              <a:t>Se </a:t>
            </a:r>
            <a:r>
              <a:rPr dirty="0" sz="1000" spc="5">
                <a:latin typeface="Calibri"/>
                <a:cs typeface="Calibri"/>
              </a:rPr>
              <a:t>trata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problema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fundamental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en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álgebra</a:t>
            </a:r>
            <a:r>
              <a:rPr dirty="0" sz="1000" spc="-10">
                <a:latin typeface="Calibri"/>
                <a:cs typeface="Calibri"/>
              </a:rPr>
              <a:t> lineal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con 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generalización</a:t>
            </a:r>
            <a:r>
              <a:rPr dirty="0" sz="1000" spc="-5">
                <a:latin typeface="Calibri"/>
                <a:cs typeface="Calibri"/>
              </a:rPr>
              <a:t> natural </a:t>
            </a:r>
            <a:r>
              <a:rPr dirty="0" sz="1000">
                <a:latin typeface="Calibri"/>
                <a:cs typeface="Calibri"/>
              </a:rPr>
              <a:t>al </a:t>
            </a:r>
            <a:r>
              <a:rPr dirty="0" sz="1000" spc="-25">
                <a:latin typeface="Calibri"/>
                <a:cs typeface="Calibri"/>
              </a:rPr>
              <a:t>problema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del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cálculo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autofunciones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en 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cálculo.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30">
                <a:latin typeface="Calibri"/>
                <a:cs typeface="Calibri"/>
              </a:rPr>
              <a:t>Está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base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las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técnicas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descomposición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señales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60">
                <a:latin typeface="Calibri"/>
                <a:cs typeface="Calibri"/>
              </a:rPr>
              <a:t>e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imágenes.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1" name="object 11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1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084338" y="0"/>
            <a:ext cx="1125220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478155" marR="5080" indent="24066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Espacios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Vectoriales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Formas</a:t>
            </a:r>
            <a:r>
              <a:rPr dirty="0" sz="500" spc="5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cuadráticas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Sistemas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Lineales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590"/>
              </a:lnSpc>
            </a:pPr>
            <a:r>
              <a:rPr dirty="0" sz="500" spc="5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El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problema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de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mínimos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cuadrados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600"/>
              </a:lnSpc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Álgebra</a:t>
            </a:r>
            <a:r>
              <a:rPr dirty="0" sz="500" spc="2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numérica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177580"/>
            <a:ext cx="899794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5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El</a:t>
            </a:r>
            <a:r>
              <a:rPr dirty="0" sz="500" spc="7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problema</a:t>
            </a:r>
            <a:r>
              <a:rPr dirty="0" sz="500" spc="7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de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autovalores.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0" y="479736"/>
            <a:ext cx="4608060" cy="31277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478685"/>
            <a:ext cx="2031364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65">
                <a:solidFill>
                  <a:srgbClr val="FFFFFF"/>
                </a:solidFill>
                <a:latin typeface="Calibri"/>
                <a:cs typeface="Calibri"/>
              </a:rPr>
              <a:t>El</a:t>
            </a:r>
            <a:r>
              <a:rPr dirty="0" sz="1400" spc="1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40">
                <a:solidFill>
                  <a:srgbClr val="FFFFFF"/>
                </a:solidFill>
                <a:latin typeface="Calibri"/>
                <a:cs typeface="Calibri"/>
              </a:rPr>
              <a:t>problema</a:t>
            </a:r>
            <a:r>
              <a:rPr dirty="0" sz="1400" spc="1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65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1400" spc="1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30">
                <a:solidFill>
                  <a:srgbClr val="FFFFFF"/>
                </a:solidFill>
                <a:latin typeface="Calibri"/>
                <a:cs typeface="Calibri"/>
              </a:rPr>
              <a:t>autovalores.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490194" y="1006017"/>
            <a:ext cx="59588" cy="59588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600354" y="928908"/>
            <a:ext cx="3659504" cy="112649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1000" spc="15">
                <a:latin typeface="Calibri"/>
                <a:cs typeface="Calibri"/>
              </a:rPr>
              <a:t>Se </a:t>
            </a:r>
            <a:r>
              <a:rPr dirty="0" sz="1000" spc="5">
                <a:latin typeface="Calibri"/>
                <a:cs typeface="Calibri"/>
              </a:rPr>
              <a:t>trata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problema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fundamental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en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álgebra</a:t>
            </a:r>
            <a:r>
              <a:rPr dirty="0" sz="1000" spc="-10">
                <a:latin typeface="Calibri"/>
                <a:cs typeface="Calibri"/>
              </a:rPr>
              <a:t> lineal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con 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generalización</a:t>
            </a:r>
            <a:r>
              <a:rPr dirty="0" sz="1000" spc="-5">
                <a:latin typeface="Calibri"/>
                <a:cs typeface="Calibri"/>
              </a:rPr>
              <a:t> natural </a:t>
            </a:r>
            <a:r>
              <a:rPr dirty="0" sz="1000">
                <a:latin typeface="Calibri"/>
                <a:cs typeface="Calibri"/>
              </a:rPr>
              <a:t>al </a:t>
            </a:r>
            <a:r>
              <a:rPr dirty="0" sz="1000" spc="-25">
                <a:latin typeface="Calibri"/>
                <a:cs typeface="Calibri"/>
              </a:rPr>
              <a:t>problema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del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cálculo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autofunciones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en 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cálculo.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30">
                <a:latin typeface="Calibri"/>
                <a:cs typeface="Calibri"/>
              </a:rPr>
              <a:t>Está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base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las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técnicas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descomposición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señales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60">
                <a:latin typeface="Calibri"/>
                <a:cs typeface="Calibri"/>
              </a:rPr>
              <a:t>e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imágenes.</a:t>
            </a:r>
            <a:endParaRPr sz="1000">
              <a:latin typeface="Calibri"/>
              <a:cs typeface="Calibri"/>
            </a:endParaRPr>
          </a:p>
          <a:p>
            <a:pPr marL="12700" marR="46355">
              <a:lnSpc>
                <a:spcPct val="100000"/>
              </a:lnSpc>
              <a:spcBef>
                <a:spcPts val="280"/>
              </a:spcBef>
            </a:pPr>
            <a:r>
              <a:rPr dirty="0" sz="1000" spc="-5">
                <a:latin typeface="Calibri"/>
                <a:cs typeface="Calibri"/>
              </a:rPr>
              <a:t>Permite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17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estudio</a:t>
            </a:r>
            <a:r>
              <a:rPr dirty="0" sz="1000" spc="19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4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 </a:t>
            </a:r>
            <a:r>
              <a:rPr dirty="0" sz="1000" spc="-5">
                <a:latin typeface="Calibri"/>
                <a:cs typeface="Calibri"/>
              </a:rPr>
              <a:t>diagonalización</a:t>
            </a:r>
            <a:r>
              <a:rPr dirty="0" sz="1000" spc="21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5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una</a:t>
            </a:r>
            <a:r>
              <a:rPr dirty="0" sz="1000" spc="19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matriz y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17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cálculo </a:t>
            </a:r>
            <a:r>
              <a:rPr dirty="0" sz="1000" spc="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transformación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diagonalizante.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Permite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desacoplar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sistemas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ecuaciones.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10" name="object 10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1651292"/>
            <a:ext cx="59588" cy="59588"/>
          </a:xfrm>
          <a:prstGeom prst="rect">
            <a:avLst/>
          </a:prstGeom>
        </p:spPr>
      </p:pic>
      <p:grpSp>
        <p:nvGrpSpPr>
          <p:cNvPr id="11" name="object 11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2" name="object 12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2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084338" y="0"/>
            <a:ext cx="1125220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478155" marR="5080" indent="24066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Espacios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Vectoriales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Formas</a:t>
            </a:r>
            <a:r>
              <a:rPr dirty="0" sz="500" spc="5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cuadráticas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Sistemas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Lineales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590"/>
              </a:lnSpc>
            </a:pPr>
            <a:r>
              <a:rPr dirty="0" sz="500" spc="5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El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problema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de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mínimos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cuadrados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600"/>
              </a:lnSpc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Álgebra</a:t>
            </a:r>
            <a:r>
              <a:rPr dirty="0" sz="500" spc="2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numérica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177580"/>
            <a:ext cx="899794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5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El</a:t>
            </a:r>
            <a:r>
              <a:rPr dirty="0" sz="500" spc="7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problema</a:t>
            </a:r>
            <a:r>
              <a:rPr dirty="0" sz="500" spc="7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de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autovalores.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0" y="479736"/>
            <a:ext cx="4608060" cy="31277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478685"/>
            <a:ext cx="2031364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65">
                <a:solidFill>
                  <a:srgbClr val="FFFFFF"/>
                </a:solidFill>
                <a:latin typeface="Calibri"/>
                <a:cs typeface="Calibri"/>
              </a:rPr>
              <a:t>El</a:t>
            </a:r>
            <a:r>
              <a:rPr dirty="0" sz="1400" spc="1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40">
                <a:solidFill>
                  <a:srgbClr val="FFFFFF"/>
                </a:solidFill>
                <a:latin typeface="Calibri"/>
                <a:cs typeface="Calibri"/>
              </a:rPr>
              <a:t>problema</a:t>
            </a:r>
            <a:r>
              <a:rPr dirty="0" sz="1400" spc="1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65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1400" spc="1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30">
                <a:solidFill>
                  <a:srgbClr val="FFFFFF"/>
                </a:solidFill>
                <a:latin typeface="Calibri"/>
                <a:cs typeface="Calibri"/>
              </a:rPr>
              <a:t>autovalores.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490194" y="1006017"/>
            <a:ext cx="59588" cy="59588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600354" y="928908"/>
            <a:ext cx="3659504" cy="14681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1000" spc="15">
                <a:latin typeface="Calibri"/>
                <a:cs typeface="Calibri"/>
              </a:rPr>
              <a:t>Se </a:t>
            </a:r>
            <a:r>
              <a:rPr dirty="0" sz="1000" spc="5">
                <a:latin typeface="Calibri"/>
                <a:cs typeface="Calibri"/>
              </a:rPr>
              <a:t>trata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problema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fundamental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en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álgebra</a:t>
            </a:r>
            <a:r>
              <a:rPr dirty="0" sz="1000" spc="-10">
                <a:latin typeface="Calibri"/>
                <a:cs typeface="Calibri"/>
              </a:rPr>
              <a:t> lineal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con 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generalización</a:t>
            </a:r>
            <a:r>
              <a:rPr dirty="0" sz="1000" spc="-5">
                <a:latin typeface="Calibri"/>
                <a:cs typeface="Calibri"/>
              </a:rPr>
              <a:t> natural </a:t>
            </a:r>
            <a:r>
              <a:rPr dirty="0" sz="1000">
                <a:latin typeface="Calibri"/>
                <a:cs typeface="Calibri"/>
              </a:rPr>
              <a:t>al </a:t>
            </a:r>
            <a:r>
              <a:rPr dirty="0" sz="1000" spc="-25">
                <a:latin typeface="Calibri"/>
                <a:cs typeface="Calibri"/>
              </a:rPr>
              <a:t>problema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del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cálculo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autofunciones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en 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cálculo.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30">
                <a:latin typeface="Calibri"/>
                <a:cs typeface="Calibri"/>
              </a:rPr>
              <a:t>Está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base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las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técnicas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descomposición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señales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60">
                <a:latin typeface="Calibri"/>
                <a:cs typeface="Calibri"/>
              </a:rPr>
              <a:t>e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imágenes.</a:t>
            </a:r>
            <a:endParaRPr sz="1000">
              <a:latin typeface="Calibri"/>
              <a:cs typeface="Calibri"/>
            </a:endParaRPr>
          </a:p>
          <a:p>
            <a:pPr marL="12700" marR="46355">
              <a:lnSpc>
                <a:spcPct val="100000"/>
              </a:lnSpc>
              <a:spcBef>
                <a:spcPts val="280"/>
              </a:spcBef>
            </a:pPr>
            <a:r>
              <a:rPr dirty="0" sz="1000" spc="-5">
                <a:latin typeface="Calibri"/>
                <a:cs typeface="Calibri"/>
              </a:rPr>
              <a:t>Permite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17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estudio</a:t>
            </a:r>
            <a:r>
              <a:rPr dirty="0" sz="1000" spc="19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4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 </a:t>
            </a:r>
            <a:r>
              <a:rPr dirty="0" sz="1000" spc="-5">
                <a:latin typeface="Calibri"/>
                <a:cs typeface="Calibri"/>
              </a:rPr>
              <a:t>diagonalización</a:t>
            </a:r>
            <a:r>
              <a:rPr dirty="0" sz="1000" spc="21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5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una</a:t>
            </a:r>
            <a:r>
              <a:rPr dirty="0" sz="1000" spc="19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matriz y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17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cálculo </a:t>
            </a:r>
            <a:r>
              <a:rPr dirty="0" sz="1000" spc="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transformación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diagonalizante.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Permite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desacoplar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sistemas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ecuaciones.</a:t>
            </a:r>
            <a:endParaRPr sz="1000">
              <a:latin typeface="Calibri"/>
              <a:cs typeface="Calibri"/>
            </a:endParaRPr>
          </a:p>
          <a:p>
            <a:pPr marL="12700" marR="82550">
              <a:lnSpc>
                <a:spcPct val="100000"/>
              </a:lnSpc>
              <a:spcBef>
                <a:spcPts val="285"/>
              </a:spcBef>
            </a:pPr>
            <a:r>
              <a:rPr dirty="0" sz="1000" spc="-5">
                <a:latin typeface="Calibri"/>
                <a:cs typeface="Calibri"/>
              </a:rPr>
              <a:t>Permite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cálculo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los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operadores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10">
                <a:latin typeface="Calibri"/>
                <a:cs typeface="Calibri"/>
              </a:rPr>
              <a:t>traza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deteminante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una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matriz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10" name="object 10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1651292"/>
            <a:ext cx="59588" cy="59588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490194" y="2144737"/>
            <a:ext cx="59588" cy="59588"/>
          </a:xfrm>
          <a:prstGeom prst="rect">
            <a:avLst/>
          </a:prstGeom>
        </p:spPr>
      </p:pic>
      <p:grpSp>
        <p:nvGrpSpPr>
          <p:cNvPr id="12" name="object 12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3" name="object 13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2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084338" y="0"/>
            <a:ext cx="1125220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478155" marR="5080" indent="24066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Espacios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Vectoriales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Formas</a:t>
            </a:r>
            <a:r>
              <a:rPr dirty="0" sz="500" spc="5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cuadráticas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Sistemas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Lineales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590"/>
              </a:lnSpc>
            </a:pPr>
            <a:r>
              <a:rPr dirty="0" sz="500" spc="5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El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problema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de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mínimos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cuadrados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600"/>
              </a:lnSpc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Álgebra</a:t>
            </a:r>
            <a:r>
              <a:rPr dirty="0" sz="500" spc="2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numérica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177580"/>
            <a:ext cx="899794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5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El</a:t>
            </a:r>
            <a:r>
              <a:rPr dirty="0" sz="500" spc="7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problema</a:t>
            </a:r>
            <a:r>
              <a:rPr dirty="0" sz="500" spc="7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de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autovalores.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0" y="479736"/>
            <a:ext cx="4608060" cy="31277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478685"/>
            <a:ext cx="2031364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65">
                <a:solidFill>
                  <a:srgbClr val="FFFFFF"/>
                </a:solidFill>
                <a:latin typeface="Calibri"/>
                <a:cs typeface="Calibri"/>
              </a:rPr>
              <a:t>El</a:t>
            </a:r>
            <a:r>
              <a:rPr dirty="0" sz="1400" spc="1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40">
                <a:solidFill>
                  <a:srgbClr val="FFFFFF"/>
                </a:solidFill>
                <a:latin typeface="Calibri"/>
                <a:cs typeface="Calibri"/>
              </a:rPr>
              <a:t>problema</a:t>
            </a:r>
            <a:r>
              <a:rPr dirty="0" sz="1400" spc="1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65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1400" spc="1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30">
                <a:solidFill>
                  <a:srgbClr val="FFFFFF"/>
                </a:solidFill>
                <a:latin typeface="Calibri"/>
                <a:cs typeface="Calibri"/>
              </a:rPr>
              <a:t>autovalores.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490194" y="1006017"/>
            <a:ext cx="59588" cy="59588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600354" y="928908"/>
            <a:ext cx="3659504" cy="165798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1000" spc="15">
                <a:latin typeface="Calibri"/>
                <a:cs typeface="Calibri"/>
              </a:rPr>
              <a:t>Se </a:t>
            </a:r>
            <a:r>
              <a:rPr dirty="0" sz="1000" spc="5">
                <a:latin typeface="Calibri"/>
                <a:cs typeface="Calibri"/>
              </a:rPr>
              <a:t>trata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problema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fundamental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en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álgebra</a:t>
            </a:r>
            <a:r>
              <a:rPr dirty="0" sz="1000" spc="-10">
                <a:latin typeface="Calibri"/>
                <a:cs typeface="Calibri"/>
              </a:rPr>
              <a:t> lineal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con 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generalización</a:t>
            </a:r>
            <a:r>
              <a:rPr dirty="0" sz="1000" spc="-5">
                <a:latin typeface="Calibri"/>
                <a:cs typeface="Calibri"/>
              </a:rPr>
              <a:t> natural </a:t>
            </a:r>
            <a:r>
              <a:rPr dirty="0" sz="1000">
                <a:latin typeface="Calibri"/>
                <a:cs typeface="Calibri"/>
              </a:rPr>
              <a:t>al </a:t>
            </a:r>
            <a:r>
              <a:rPr dirty="0" sz="1000" spc="-25">
                <a:latin typeface="Calibri"/>
                <a:cs typeface="Calibri"/>
              </a:rPr>
              <a:t>problema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del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cálculo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autofunciones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en 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cálculo.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30">
                <a:latin typeface="Calibri"/>
                <a:cs typeface="Calibri"/>
              </a:rPr>
              <a:t>Está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base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las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técnicas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descomposición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señales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60">
                <a:latin typeface="Calibri"/>
                <a:cs typeface="Calibri"/>
              </a:rPr>
              <a:t>e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imágenes.</a:t>
            </a:r>
            <a:endParaRPr sz="1000">
              <a:latin typeface="Calibri"/>
              <a:cs typeface="Calibri"/>
            </a:endParaRPr>
          </a:p>
          <a:p>
            <a:pPr marL="12700" marR="46355">
              <a:lnSpc>
                <a:spcPct val="100000"/>
              </a:lnSpc>
              <a:spcBef>
                <a:spcPts val="280"/>
              </a:spcBef>
            </a:pPr>
            <a:r>
              <a:rPr dirty="0" sz="1000" spc="-5">
                <a:latin typeface="Calibri"/>
                <a:cs typeface="Calibri"/>
              </a:rPr>
              <a:t>Permite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17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estudio</a:t>
            </a:r>
            <a:r>
              <a:rPr dirty="0" sz="1000" spc="19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4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 </a:t>
            </a:r>
            <a:r>
              <a:rPr dirty="0" sz="1000" spc="-5">
                <a:latin typeface="Calibri"/>
                <a:cs typeface="Calibri"/>
              </a:rPr>
              <a:t>diagonalización</a:t>
            </a:r>
            <a:r>
              <a:rPr dirty="0" sz="1000" spc="21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5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una</a:t>
            </a:r>
            <a:r>
              <a:rPr dirty="0" sz="1000" spc="19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matriz y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17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cálculo </a:t>
            </a:r>
            <a:r>
              <a:rPr dirty="0" sz="1000" spc="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transformación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diagonalizante.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Permite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desacoplar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sistemas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ecuaciones.</a:t>
            </a:r>
            <a:endParaRPr sz="1000">
              <a:latin typeface="Calibri"/>
              <a:cs typeface="Calibri"/>
            </a:endParaRPr>
          </a:p>
          <a:p>
            <a:pPr marL="12700" marR="82550">
              <a:lnSpc>
                <a:spcPct val="100000"/>
              </a:lnSpc>
              <a:spcBef>
                <a:spcPts val="285"/>
              </a:spcBef>
            </a:pPr>
            <a:r>
              <a:rPr dirty="0" sz="1000" spc="-5">
                <a:latin typeface="Calibri"/>
                <a:cs typeface="Calibri"/>
              </a:rPr>
              <a:t>Permite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cálculo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los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operadores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10">
                <a:latin typeface="Calibri"/>
                <a:cs typeface="Calibri"/>
              </a:rPr>
              <a:t>traza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deteminante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una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matriz</a:t>
            </a:r>
            <a:endParaRPr sz="10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90"/>
              </a:spcBef>
            </a:pPr>
            <a:r>
              <a:rPr dirty="0" sz="1000" spc="-5">
                <a:latin typeface="Calibri"/>
                <a:cs typeface="Calibri"/>
              </a:rPr>
              <a:t>Permite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estudio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Condicionamiento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sistema.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10" name="object 10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1651292"/>
            <a:ext cx="59588" cy="59588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490194" y="2144737"/>
            <a:ext cx="59588" cy="59588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2486368"/>
            <a:ext cx="59588" cy="59588"/>
          </a:xfrm>
          <a:prstGeom prst="rect">
            <a:avLst/>
          </a:prstGeom>
        </p:spPr>
      </p:pic>
      <p:grpSp>
        <p:nvGrpSpPr>
          <p:cNvPr id="13" name="object 13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4" name="object 14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2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084338" y="0"/>
            <a:ext cx="1125220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478155" marR="5080" indent="24066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Espacios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Vectoriales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Formas</a:t>
            </a:r>
            <a:r>
              <a:rPr dirty="0" sz="500" spc="5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cuadráticas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Sistemas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Lineales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590"/>
              </a:lnSpc>
            </a:pPr>
            <a:r>
              <a:rPr dirty="0" sz="500" spc="5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El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problema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de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mínimos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cuadrados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600"/>
              </a:lnSpc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Álgebra</a:t>
            </a:r>
            <a:r>
              <a:rPr dirty="0" sz="500" spc="2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numérica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177580"/>
            <a:ext cx="899794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5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El</a:t>
            </a:r>
            <a:r>
              <a:rPr dirty="0" sz="500" spc="7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problema</a:t>
            </a:r>
            <a:r>
              <a:rPr dirty="0" sz="500" spc="7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de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autovalores.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0" y="479736"/>
            <a:ext cx="4608060" cy="31277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478685"/>
            <a:ext cx="2031364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65">
                <a:solidFill>
                  <a:srgbClr val="FFFFFF"/>
                </a:solidFill>
                <a:latin typeface="Calibri"/>
                <a:cs typeface="Calibri"/>
              </a:rPr>
              <a:t>El</a:t>
            </a:r>
            <a:r>
              <a:rPr dirty="0" sz="1400" spc="1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40">
                <a:solidFill>
                  <a:srgbClr val="FFFFFF"/>
                </a:solidFill>
                <a:latin typeface="Calibri"/>
                <a:cs typeface="Calibri"/>
              </a:rPr>
              <a:t>problema</a:t>
            </a:r>
            <a:r>
              <a:rPr dirty="0" sz="1400" spc="1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65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1400" spc="1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30">
                <a:solidFill>
                  <a:srgbClr val="FFFFFF"/>
                </a:solidFill>
                <a:latin typeface="Calibri"/>
                <a:cs typeface="Calibri"/>
              </a:rPr>
              <a:t>autovalores.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490194" y="1006017"/>
            <a:ext cx="59588" cy="59588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600354" y="928908"/>
            <a:ext cx="3659504" cy="21513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1000" spc="15">
                <a:latin typeface="Calibri"/>
                <a:cs typeface="Calibri"/>
              </a:rPr>
              <a:t>Se </a:t>
            </a:r>
            <a:r>
              <a:rPr dirty="0" sz="1000" spc="5">
                <a:latin typeface="Calibri"/>
                <a:cs typeface="Calibri"/>
              </a:rPr>
              <a:t>trata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problema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fundamental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en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álgebra</a:t>
            </a:r>
            <a:r>
              <a:rPr dirty="0" sz="1000" spc="-10">
                <a:latin typeface="Calibri"/>
                <a:cs typeface="Calibri"/>
              </a:rPr>
              <a:t> lineal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con 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generalización</a:t>
            </a:r>
            <a:r>
              <a:rPr dirty="0" sz="1000" spc="-5">
                <a:latin typeface="Calibri"/>
                <a:cs typeface="Calibri"/>
              </a:rPr>
              <a:t> natural </a:t>
            </a:r>
            <a:r>
              <a:rPr dirty="0" sz="1000">
                <a:latin typeface="Calibri"/>
                <a:cs typeface="Calibri"/>
              </a:rPr>
              <a:t>al </a:t>
            </a:r>
            <a:r>
              <a:rPr dirty="0" sz="1000" spc="-25">
                <a:latin typeface="Calibri"/>
                <a:cs typeface="Calibri"/>
              </a:rPr>
              <a:t>problema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del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cálculo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autofunciones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en 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cálculo.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30">
                <a:latin typeface="Calibri"/>
                <a:cs typeface="Calibri"/>
              </a:rPr>
              <a:t>Está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base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las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técnicas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descomposición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señales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60">
                <a:latin typeface="Calibri"/>
                <a:cs typeface="Calibri"/>
              </a:rPr>
              <a:t>e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imágenes.</a:t>
            </a:r>
            <a:endParaRPr sz="1000">
              <a:latin typeface="Calibri"/>
              <a:cs typeface="Calibri"/>
            </a:endParaRPr>
          </a:p>
          <a:p>
            <a:pPr marL="12700" marR="46355">
              <a:lnSpc>
                <a:spcPct val="100000"/>
              </a:lnSpc>
              <a:spcBef>
                <a:spcPts val="280"/>
              </a:spcBef>
            </a:pPr>
            <a:r>
              <a:rPr dirty="0" sz="1000" spc="-5">
                <a:latin typeface="Calibri"/>
                <a:cs typeface="Calibri"/>
              </a:rPr>
              <a:t>Permite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17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estudio</a:t>
            </a:r>
            <a:r>
              <a:rPr dirty="0" sz="1000" spc="19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4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 </a:t>
            </a:r>
            <a:r>
              <a:rPr dirty="0" sz="1000" spc="-5">
                <a:latin typeface="Calibri"/>
                <a:cs typeface="Calibri"/>
              </a:rPr>
              <a:t>diagonalización</a:t>
            </a:r>
            <a:r>
              <a:rPr dirty="0" sz="1000" spc="21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5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una</a:t>
            </a:r>
            <a:r>
              <a:rPr dirty="0" sz="1000" spc="19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matriz y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17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cálculo </a:t>
            </a:r>
            <a:r>
              <a:rPr dirty="0" sz="1000" spc="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transformación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diagonalizante.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Permite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desacoplar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sistemas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ecuaciones.</a:t>
            </a:r>
            <a:endParaRPr sz="1000">
              <a:latin typeface="Calibri"/>
              <a:cs typeface="Calibri"/>
            </a:endParaRPr>
          </a:p>
          <a:p>
            <a:pPr marL="12700" marR="82550">
              <a:lnSpc>
                <a:spcPct val="100000"/>
              </a:lnSpc>
              <a:spcBef>
                <a:spcPts val="285"/>
              </a:spcBef>
            </a:pPr>
            <a:r>
              <a:rPr dirty="0" sz="1000" spc="-5">
                <a:latin typeface="Calibri"/>
                <a:cs typeface="Calibri"/>
              </a:rPr>
              <a:t>Permite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cálculo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los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operadores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10">
                <a:latin typeface="Calibri"/>
                <a:cs typeface="Calibri"/>
              </a:rPr>
              <a:t>traza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deteminante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una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matriz</a:t>
            </a:r>
            <a:endParaRPr sz="10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90"/>
              </a:spcBef>
            </a:pPr>
            <a:r>
              <a:rPr dirty="0" sz="1000" spc="-5">
                <a:latin typeface="Calibri"/>
                <a:cs typeface="Calibri"/>
              </a:rPr>
              <a:t>Permite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estudio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Condicionamiento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sistema.</a:t>
            </a:r>
            <a:endParaRPr sz="1000">
              <a:latin typeface="Calibri"/>
              <a:cs typeface="Calibri"/>
            </a:endParaRPr>
          </a:p>
          <a:p>
            <a:pPr marL="12700" marR="82550">
              <a:lnSpc>
                <a:spcPct val="100000"/>
              </a:lnSpc>
              <a:spcBef>
                <a:spcPts val="295"/>
              </a:spcBef>
            </a:pPr>
            <a:r>
              <a:rPr dirty="0" sz="1000" spc="-5">
                <a:latin typeface="Calibri"/>
                <a:cs typeface="Calibri"/>
              </a:rPr>
              <a:t>Permite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cálculo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4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 </a:t>
            </a:r>
            <a:r>
              <a:rPr dirty="0" sz="1000" spc="-5">
                <a:latin typeface="Calibri"/>
                <a:cs typeface="Calibri"/>
              </a:rPr>
              <a:t>Descomposición</a:t>
            </a:r>
            <a:r>
              <a:rPr dirty="0" sz="1000" spc="215">
                <a:latin typeface="Calibri"/>
                <a:cs typeface="Calibri"/>
              </a:rPr>
              <a:t> </a:t>
            </a:r>
            <a:r>
              <a:rPr dirty="0" sz="1000" spc="10">
                <a:latin typeface="Calibri"/>
                <a:cs typeface="Calibri"/>
              </a:rPr>
              <a:t>Espectral. </a:t>
            </a:r>
            <a:r>
              <a:rPr dirty="0" sz="1000" spc="-5">
                <a:latin typeface="Calibri"/>
                <a:cs typeface="Calibri"/>
              </a:rPr>
              <a:t>Permite</a:t>
            </a:r>
            <a:r>
              <a:rPr dirty="0" sz="1000" spc="21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realizar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Descomposición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Valores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Singulares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90">
                <a:latin typeface="Calibri"/>
                <a:cs typeface="Calibri"/>
              </a:rPr>
              <a:t>(SVD)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matriz.</a:t>
            </a:r>
            <a:endParaRPr sz="1000">
              <a:latin typeface="Calibri"/>
              <a:cs typeface="Calibri"/>
            </a:endParaRPr>
          </a:p>
          <a:p>
            <a:pPr marL="12700">
              <a:lnSpc>
                <a:spcPts val="1190"/>
              </a:lnSpc>
            </a:pPr>
            <a:r>
              <a:rPr dirty="0" sz="1000" spc="5">
                <a:latin typeface="Calibri"/>
                <a:cs typeface="Calibri"/>
              </a:rPr>
              <a:t>Aplicación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a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compresión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digital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imágenes.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10" name="object 10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1651292"/>
            <a:ext cx="59588" cy="59588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490194" y="2144737"/>
            <a:ext cx="59588" cy="59588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2486368"/>
            <a:ext cx="59588" cy="59588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490194" y="2676156"/>
            <a:ext cx="59588" cy="59588"/>
          </a:xfrm>
          <a:prstGeom prst="rect">
            <a:avLst/>
          </a:prstGeom>
        </p:spPr>
      </p:pic>
      <p:grpSp>
        <p:nvGrpSpPr>
          <p:cNvPr id="14" name="object 14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5" name="object 15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7" name="object 17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3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45337" y="0"/>
            <a:ext cx="1264285" cy="4051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2700" marR="5080" indent="84518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Fundamentos</a:t>
            </a:r>
            <a:r>
              <a:rPr dirty="0" sz="500" spc="7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de</a:t>
            </a:r>
            <a:r>
              <a:rPr dirty="0" sz="500" spc="7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Estadística</a:t>
            </a:r>
            <a:r>
              <a:rPr dirty="0" sz="500" spc="7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Bayesiana.</a:t>
            </a:r>
            <a:endParaRPr sz="500">
              <a:latin typeface="Calibri"/>
              <a:cs typeface="Calibri"/>
            </a:endParaRPr>
          </a:p>
          <a:p>
            <a:pPr algn="r" marL="429895" marR="5080" indent="378460">
              <a:lnSpc>
                <a:spcPts val="600"/>
              </a:lnSpc>
              <a:spcBef>
                <a:spcPts val="15"/>
              </a:spcBef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Distribuciones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Estadísticos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y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Variabilidad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Aprendizaje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Automático.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28164"/>
            <a:ext cx="1396365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600"/>
              </a:lnSpc>
              <a:spcBef>
                <a:spcPts val="95"/>
              </a:spcBef>
            </a:pP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Probabilidad</a:t>
            </a:r>
            <a:r>
              <a:rPr dirty="0" sz="500" spc="40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 Condicionada</a:t>
            </a:r>
            <a:endParaRPr sz="500">
              <a:latin typeface="Calibri"/>
              <a:cs typeface="Calibri"/>
            </a:endParaRPr>
          </a:p>
          <a:p>
            <a:pPr marL="12700" marR="5080">
              <a:lnSpc>
                <a:spcPts val="600"/>
              </a:lnSpc>
              <a:spcBef>
                <a:spcPts val="20"/>
              </a:spcBef>
            </a:pP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Independencia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e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Independencia</a:t>
            </a:r>
            <a:r>
              <a:rPr dirty="0" sz="500" spc="8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Condicional </a:t>
            </a:r>
            <a:r>
              <a:rPr dirty="0" sz="500" spc="-10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Variables</a:t>
            </a:r>
            <a:r>
              <a:rPr dirty="0" sz="500" spc="8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Aleatorias</a:t>
            </a:r>
            <a:endParaRPr sz="500">
              <a:latin typeface="Calibri"/>
              <a:cs typeface="Calibri"/>
            </a:endParaRPr>
          </a:p>
          <a:p>
            <a:pPr marL="12700">
              <a:lnSpc>
                <a:spcPts val="575"/>
              </a:lnSpc>
            </a:pP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10" action="ppaction://hlinksldjump"/>
              </a:rPr>
              <a:t>Variables</a:t>
            </a:r>
            <a:r>
              <a:rPr dirty="0" sz="500" spc="70" b="1">
                <a:solidFill>
                  <a:srgbClr val="9898D8"/>
                </a:solidFill>
                <a:latin typeface="Calibri"/>
                <a:cs typeface="Calibri"/>
                <a:hlinkClick r:id="rId10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10" action="ppaction://hlinksldjump"/>
              </a:rPr>
              <a:t>Multimensionales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0" y="408654"/>
            <a:ext cx="4608060" cy="31277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407591"/>
            <a:ext cx="318008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30">
                <a:solidFill>
                  <a:srgbClr val="FFFFFF"/>
                </a:solidFill>
                <a:latin typeface="Calibri"/>
                <a:cs typeface="Calibri"/>
              </a:rPr>
              <a:t>Independencia</a:t>
            </a:r>
            <a:r>
              <a:rPr dirty="0" sz="14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1400" spc="1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Calibri"/>
                <a:cs typeface="Calibri"/>
              </a:rPr>
              <a:t>Probabilidad</a:t>
            </a:r>
            <a:r>
              <a:rPr dirty="0" sz="14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5">
                <a:solidFill>
                  <a:srgbClr val="FFFFFF"/>
                </a:solidFill>
                <a:latin typeface="Calibri"/>
                <a:cs typeface="Calibri"/>
              </a:rPr>
              <a:t>Condicionada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490194" y="1087069"/>
            <a:ext cx="59588" cy="59588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600354" y="1009972"/>
            <a:ext cx="3661410" cy="174625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1000" spc="20">
                <a:latin typeface="Calibri"/>
                <a:cs typeface="Calibri"/>
              </a:rPr>
              <a:t>Dos </a:t>
            </a:r>
            <a:r>
              <a:rPr dirty="0" sz="1000" spc="-15">
                <a:latin typeface="Calibri"/>
                <a:cs typeface="Calibri"/>
              </a:rPr>
              <a:t>sucesos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45" b="0" i="1">
                <a:latin typeface="Bookman Old Style"/>
                <a:cs typeface="Bookman Old Style"/>
              </a:rPr>
              <a:t>A </a:t>
            </a:r>
            <a:r>
              <a:rPr dirty="0" sz="1000" spc="5">
                <a:latin typeface="Calibri"/>
                <a:cs typeface="Calibri"/>
              </a:rPr>
              <a:t>y </a:t>
            </a:r>
            <a:r>
              <a:rPr dirty="0" sz="1000" spc="55" b="0" i="1">
                <a:latin typeface="Bookman Old Style"/>
                <a:cs typeface="Bookman Old Style"/>
              </a:rPr>
              <a:t>B</a:t>
            </a:r>
            <a:r>
              <a:rPr dirty="0" sz="1000" spc="55">
                <a:latin typeface="Calibri"/>
                <a:cs typeface="Calibri"/>
              </a:rPr>
              <a:t>, </a:t>
            </a:r>
            <a:r>
              <a:rPr dirty="0" sz="1000" spc="-5">
                <a:latin typeface="Calibri"/>
                <a:cs typeface="Calibri"/>
              </a:rPr>
              <a:t>asociados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a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experimento</a:t>
            </a:r>
            <a:r>
              <a:rPr dirty="0" sz="1000" spc="-10">
                <a:latin typeface="Calibri"/>
                <a:cs typeface="Calibri"/>
              </a:rPr>
              <a:t> aleatorio,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son 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independientes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si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hecho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ocurra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uno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ellos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no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influye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en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la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probabilidad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ocurra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otro;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decir,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si</a:t>
            </a:r>
            <a:endParaRPr sz="10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950">
              <a:latin typeface="Calibri"/>
              <a:cs typeface="Calibri"/>
            </a:endParaRPr>
          </a:p>
          <a:p>
            <a:pPr marL="417830">
              <a:lnSpc>
                <a:spcPct val="100000"/>
              </a:lnSpc>
            </a:pPr>
            <a:r>
              <a:rPr dirty="0" sz="1000" spc="35" b="0" i="1">
                <a:latin typeface="Bookman Old Style"/>
                <a:cs typeface="Bookman Old Style"/>
              </a:rPr>
              <a:t>P</a:t>
            </a:r>
            <a:r>
              <a:rPr dirty="0" sz="1000" spc="-165" b="0" i="1">
                <a:latin typeface="Bookman Old Style"/>
                <a:cs typeface="Bookman Old Style"/>
              </a:rPr>
              <a:t> </a:t>
            </a:r>
            <a:r>
              <a:rPr dirty="0" sz="1000" spc="10">
                <a:latin typeface="Georgia"/>
                <a:cs typeface="Georgia"/>
              </a:rPr>
              <a:t>(</a:t>
            </a:r>
            <a:r>
              <a:rPr dirty="0" sz="1000" spc="45" b="0" i="1">
                <a:latin typeface="Bookman Old Style"/>
                <a:cs typeface="Bookman Old Style"/>
              </a:rPr>
              <a:t>A</a:t>
            </a:r>
            <a:r>
              <a:rPr dirty="0" sz="1000" spc="-30" i="1">
                <a:latin typeface="DejaVu Sans Condensed"/>
                <a:cs typeface="DejaVu Sans Condensed"/>
              </a:rPr>
              <a:t>|</a:t>
            </a:r>
            <a:r>
              <a:rPr dirty="0" sz="1000" spc="85" b="0" i="1">
                <a:latin typeface="Bookman Old Style"/>
                <a:cs typeface="Bookman Old Style"/>
              </a:rPr>
              <a:t>B</a:t>
            </a:r>
            <a:r>
              <a:rPr dirty="0" sz="1000" spc="10">
                <a:latin typeface="Georgia"/>
                <a:cs typeface="Georgia"/>
              </a:rPr>
              <a:t>)</a:t>
            </a:r>
            <a:r>
              <a:rPr dirty="0" sz="1000" spc="35">
                <a:latin typeface="Georgia"/>
                <a:cs typeface="Georgia"/>
              </a:rPr>
              <a:t> </a:t>
            </a:r>
            <a:r>
              <a:rPr dirty="0" sz="1000" spc="130">
                <a:latin typeface="Georgia"/>
                <a:cs typeface="Georgia"/>
              </a:rPr>
              <a:t>=</a:t>
            </a:r>
            <a:r>
              <a:rPr dirty="0" sz="1000" spc="35">
                <a:latin typeface="Georgia"/>
                <a:cs typeface="Georgia"/>
              </a:rPr>
              <a:t> </a:t>
            </a:r>
            <a:r>
              <a:rPr dirty="0" sz="1000" spc="35" b="0" i="1">
                <a:latin typeface="Bookman Old Style"/>
                <a:cs typeface="Bookman Old Style"/>
              </a:rPr>
              <a:t>P</a:t>
            </a:r>
            <a:r>
              <a:rPr dirty="0" sz="1000" spc="-165" b="0" i="1">
                <a:latin typeface="Bookman Old Style"/>
                <a:cs typeface="Bookman Old Style"/>
              </a:rPr>
              <a:t> </a:t>
            </a:r>
            <a:r>
              <a:rPr dirty="0" sz="1000" spc="10">
                <a:latin typeface="Georgia"/>
                <a:cs typeface="Georgia"/>
              </a:rPr>
              <a:t>(</a:t>
            </a:r>
            <a:r>
              <a:rPr dirty="0" sz="1000" spc="45" b="0" i="1">
                <a:latin typeface="Bookman Old Style"/>
                <a:cs typeface="Bookman Old Style"/>
              </a:rPr>
              <a:t>A</a:t>
            </a:r>
            <a:r>
              <a:rPr dirty="0" sz="1000" spc="10">
                <a:latin typeface="Georgia"/>
                <a:cs typeface="Georgia"/>
              </a:rPr>
              <a:t>)</a:t>
            </a:r>
            <a:r>
              <a:rPr dirty="0" sz="1000">
                <a:latin typeface="Georgia"/>
                <a:cs typeface="Georgia"/>
              </a:rPr>
              <a:t>  </a:t>
            </a:r>
            <a:r>
              <a:rPr dirty="0" sz="1000" spc="-60">
                <a:latin typeface="Georgia"/>
                <a:cs typeface="Georgia"/>
              </a:rPr>
              <a:t> </a:t>
            </a:r>
            <a:r>
              <a:rPr dirty="0" sz="1000" spc="-30">
                <a:latin typeface="Calibri"/>
                <a:cs typeface="Calibri"/>
              </a:rPr>
              <a:t>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l</a:t>
            </a:r>
            <a:r>
              <a:rPr dirty="0" sz="1000" spc="-15">
                <a:latin typeface="Calibri"/>
                <a:cs typeface="Calibri"/>
              </a:rPr>
              <a:t>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qu</a:t>
            </a:r>
            <a:r>
              <a:rPr dirty="0" sz="1000" spc="-25">
                <a:latin typeface="Calibri"/>
                <a:cs typeface="Calibri"/>
              </a:rPr>
              <a:t>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igua</a:t>
            </a:r>
            <a:r>
              <a:rPr dirty="0" sz="1000">
                <a:latin typeface="Calibri"/>
                <a:cs typeface="Calibri"/>
              </a:rPr>
              <a:t>l</a:t>
            </a:r>
            <a:r>
              <a:rPr dirty="0" sz="1000">
                <a:latin typeface="Calibri"/>
                <a:cs typeface="Calibri"/>
              </a:rPr>
              <a:t>  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35" b="0" i="1">
                <a:latin typeface="Bookman Old Style"/>
                <a:cs typeface="Bookman Old Style"/>
              </a:rPr>
              <a:t>P</a:t>
            </a:r>
            <a:r>
              <a:rPr dirty="0" sz="1000" spc="-165" b="0" i="1">
                <a:latin typeface="Bookman Old Style"/>
                <a:cs typeface="Bookman Old Style"/>
              </a:rPr>
              <a:t> </a:t>
            </a:r>
            <a:r>
              <a:rPr dirty="0" sz="1000" spc="10">
                <a:latin typeface="Georgia"/>
                <a:cs typeface="Georgia"/>
              </a:rPr>
              <a:t>(</a:t>
            </a:r>
            <a:r>
              <a:rPr dirty="0" sz="1000" spc="85" b="0" i="1">
                <a:latin typeface="Bookman Old Style"/>
                <a:cs typeface="Bookman Old Style"/>
              </a:rPr>
              <a:t>B</a:t>
            </a:r>
            <a:r>
              <a:rPr dirty="0" sz="1000" spc="-30" i="1">
                <a:latin typeface="DejaVu Sans Condensed"/>
                <a:cs typeface="DejaVu Sans Condensed"/>
              </a:rPr>
              <a:t>|</a:t>
            </a:r>
            <a:r>
              <a:rPr dirty="0" sz="1000" spc="45" b="0" i="1">
                <a:latin typeface="Bookman Old Style"/>
                <a:cs typeface="Bookman Old Style"/>
              </a:rPr>
              <a:t>A</a:t>
            </a:r>
            <a:r>
              <a:rPr dirty="0" sz="1000" spc="10">
                <a:latin typeface="Georgia"/>
                <a:cs typeface="Georgia"/>
              </a:rPr>
              <a:t>)</a:t>
            </a:r>
            <a:r>
              <a:rPr dirty="0" sz="1000" spc="35">
                <a:latin typeface="Georgia"/>
                <a:cs typeface="Georgia"/>
              </a:rPr>
              <a:t> </a:t>
            </a:r>
            <a:r>
              <a:rPr dirty="0" sz="1000" spc="130">
                <a:latin typeface="Georgia"/>
                <a:cs typeface="Georgia"/>
              </a:rPr>
              <a:t>=</a:t>
            </a:r>
            <a:r>
              <a:rPr dirty="0" sz="1000" spc="35">
                <a:latin typeface="Georgia"/>
                <a:cs typeface="Georgia"/>
              </a:rPr>
              <a:t> </a:t>
            </a:r>
            <a:r>
              <a:rPr dirty="0" sz="1000" spc="35" b="0" i="1">
                <a:latin typeface="Bookman Old Style"/>
                <a:cs typeface="Bookman Old Style"/>
              </a:rPr>
              <a:t>P</a:t>
            </a:r>
            <a:r>
              <a:rPr dirty="0" sz="1000" spc="-165" b="0" i="1">
                <a:latin typeface="Bookman Old Style"/>
                <a:cs typeface="Bookman Old Style"/>
              </a:rPr>
              <a:t> </a:t>
            </a:r>
            <a:r>
              <a:rPr dirty="0" sz="1000" spc="10">
                <a:latin typeface="Georgia"/>
                <a:cs typeface="Georgia"/>
              </a:rPr>
              <a:t>(</a:t>
            </a:r>
            <a:r>
              <a:rPr dirty="0" sz="1000" spc="85" b="0" i="1">
                <a:latin typeface="Bookman Old Style"/>
                <a:cs typeface="Bookman Old Style"/>
              </a:rPr>
              <a:t>B</a:t>
            </a:r>
            <a:r>
              <a:rPr dirty="0" sz="1000" spc="10">
                <a:latin typeface="Georgia"/>
                <a:cs typeface="Georgia"/>
              </a:rPr>
              <a:t>)</a:t>
            </a:r>
            <a:endParaRPr sz="1000">
              <a:latin typeface="Georgia"/>
              <a:cs typeface="Georgia"/>
            </a:endParaRPr>
          </a:p>
          <a:p>
            <a:pPr marL="12700" marR="92075">
              <a:lnSpc>
                <a:spcPct val="100000"/>
              </a:lnSpc>
              <a:spcBef>
                <a:spcPts val="595"/>
              </a:spcBef>
            </a:pPr>
            <a:r>
              <a:rPr dirty="0" sz="1000" spc="45">
                <a:latin typeface="Calibri"/>
                <a:cs typeface="Calibri"/>
              </a:rPr>
              <a:t>En </a:t>
            </a:r>
            <a:r>
              <a:rPr dirty="0" sz="1000" spc="-15">
                <a:latin typeface="Calibri"/>
                <a:cs typeface="Calibri"/>
              </a:rPr>
              <a:t>otro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caso, </a:t>
            </a:r>
            <a:r>
              <a:rPr dirty="0" sz="1000" spc="-35">
                <a:latin typeface="Calibri"/>
                <a:cs typeface="Calibri"/>
              </a:rPr>
              <a:t>se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dice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-2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los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sucesos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son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dependientes.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55">
                <a:latin typeface="Calibri"/>
                <a:cs typeface="Calibri"/>
              </a:rPr>
              <a:t>La </a:t>
            </a:r>
            <a:r>
              <a:rPr dirty="0" sz="1000" spc="6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independencia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dos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sucesos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se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puede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caracterizar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por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siguiente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propiedad:</a:t>
            </a:r>
            <a:endParaRPr sz="1000">
              <a:latin typeface="Calibri"/>
              <a:cs typeface="Calibri"/>
            </a:endParaRPr>
          </a:p>
          <a:p>
            <a:pPr marL="12700">
              <a:lnSpc>
                <a:spcPts val="1185"/>
              </a:lnSpc>
            </a:pPr>
            <a:r>
              <a:rPr dirty="0" sz="1000" spc="20">
                <a:latin typeface="Calibri"/>
                <a:cs typeface="Calibri"/>
              </a:rPr>
              <a:t>Los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sucesos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45" b="0" i="1">
                <a:latin typeface="Bookman Old Style"/>
                <a:cs typeface="Bookman Old Style"/>
              </a:rPr>
              <a:t>A</a:t>
            </a:r>
            <a:r>
              <a:rPr dirty="0" sz="1000" spc="30" b="0" i="1">
                <a:latin typeface="Bookman Old Style"/>
                <a:cs typeface="Bookman Old Style"/>
              </a:rPr>
              <a:t> </a:t>
            </a:r>
            <a:r>
              <a:rPr dirty="0" sz="1000" spc="5">
                <a:latin typeface="Calibri"/>
                <a:cs typeface="Calibri"/>
              </a:rPr>
              <a:t>y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35" b="0" i="1">
                <a:latin typeface="Bookman Old Style"/>
                <a:cs typeface="Bookman Old Style"/>
              </a:rPr>
              <a:t>B</a:t>
            </a:r>
            <a:r>
              <a:rPr dirty="0" sz="1000" spc="80" b="0" i="1">
                <a:latin typeface="Bookman Old Style"/>
                <a:cs typeface="Bookman Old Style"/>
              </a:rPr>
              <a:t> </a:t>
            </a:r>
            <a:r>
              <a:rPr dirty="0" sz="1000" spc="-20">
                <a:latin typeface="Calibri"/>
                <a:cs typeface="Calibri"/>
              </a:rPr>
              <a:t>son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independientes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si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sólo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si</a:t>
            </a:r>
            <a:endParaRPr sz="1000">
              <a:latin typeface="Calibri"/>
              <a:cs typeface="Calibri"/>
            </a:endParaRPr>
          </a:p>
          <a:p>
            <a:pPr marL="1136650">
              <a:lnSpc>
                <a:spcPct val="100000"/>
              </a:lnSpc>
              <a:spcBef>
                <a:spcPts val="990"/>
              </a:spcBef>
            </a:pPr>
            <a:r>
              <a:rPr dirty="0" sz="1000" spc="35" b="0" i="1">
                <a:latin typeface="Bookman Old Style"/>
                <a:cs typeface="Bookman Old Style"/>
              </a:rPr>
              <a:t>P</a:t>
            </a:r>
            <a:r>
              <a:rPr dirty="0" sz="1000" spc="-165" b="0" i="1">
                <a:latin typeface="Bookman Old Style"/>
                <a:cs typeface="Bookman Old Style"/>
              </a:rPr>
              <a:t> </a:t>
            </a:r>
            <a:r>
              <a:rPr dirty="0" sz="1000" spc="10">
                <a:latin typeface="Georgia"/>
                <a:cs typeface="Georgia"/>
              </a:rPr>
              <a:t>(</a:t>
            </a:r>
            <a:r>
              <a:rPr dirty="0" sz="1000" spc="45" b="0" i="1">
                <a:latin typeface="Bookman Old Style"/>
                <a:cs typeface="Bookman Old Style"/>
              </a:rPr>
              <a:t>A</a:t>
            </a:r>
            <a:r>
              <a:rPr dirty="0" sz="1000" spc="-80" b="0" i="1">
                <a:latin typeface="Bookman Old Style"/>
                <a:cs typeface="Bookman Old Style"/>
              </a:rPr>
              <a:t> </a:t>
            </a:r>
            <a:r>
              <a:rPr dirty="0" sz="1000" i="1">
                <a:latin typeface="DejaVu Sans Condensed"/>
                <a:cs typeface="DejaVu Sans Condensed"/>
              </a:rPr>
              <a:t>∩</a:t>
            </a:r>
            <a:r>
              <a:rPr dirty="0" sz="1000" spc="-65" i="1">
                <a:latin typeface="DejaVu Sans Condensed"/>
                <a:cs typeface="DejaVu Sans Condensed"/>
              </a:rPr>
              <a:t> </a:t>
            </a:r>
            <a:r>
              <a:rPr dirty="0" sz="1000" spc="85" b="0" i="1">
                <a:latin typeface="Bookman Old Style"/>
                <a:cs typeface="Bookman Old Style"/>
              </a:rPr>
              <a:t>B</a:t>
            </a:r>
            <a:r>
              <a:rPr dirty="0" sz="1000" spc="10">
                <a:latin typeface="Georgia"/>
                <a:cs typeface="Georgia"/>
              </a:rPr>
              <a:t>)</a:t>
            </a:r>
            <a:r>
              <a:rPr dirty="0" sz="1000" spc="35">
                <a:latin typeface="Georgia"/>
                <a:cs typeface="Georgia"/>
              </a:rPr>
              <a:t> </a:t>
            </a:r>
            <a:r>
              <a:rPr dirty="0" sz="1000" spc="130">
                <a:latin typeface="Georgia"/>
                <a:cs typeface="Georgia"/>
              </a:rPr>
              <a:t>=</a:t>
            </a:r>
            <a:r>
              <a:rPr dirty="0" sz="1000" spc="35">
                <a:latin typeface="Georgia"/>
                <a:cs typeface="Georgia"/>
              </a:rPr>
              <a:t> </a:t>
            </a:r>
            <a:r>
              <a:rPr dirty="0" sz="1000" spc="35" b="0" i="1">
                <a:latin typeface="Bookman Old Style"/>
                <a:cs typeface="Bookman Old Style"/>
              </a:rPr>
              <a:t>P</a:t>
            </a:r>
            <a:r>
              <a:rPr dirty="0" sz="1000" spc="-165" b="0" i="1">
                <a:latin typeface="Bookman Old Style"/>
                <a:cs typeface="Bookman Old Style"/>
              </a:rPr>
              <a:t> </a:t>
            </a:r>
            <a:r>
              <a:rPr dirty="0" sz="1000" spc="10">
                <a:latin typeface="Georgia"/>
                <a:cs typeface="Georgia"/>
              </a:rPr>
              <a:t>(</a:t>
            </a:r>
            <a:r>
              <a:rPr dirty="0" sz="1000" spc="45" b="0" i="1">
                <a:latin typeface="Bookman Old Style"/>
                <a:cs typeface="Bookman Old Style"/>
              </a:rPr>
              <a:t>A</a:t>
            </a:r>
            <a:r>
              <a:rPr dirty="0" sz="1000" spc="10">
                <a:latin typeface="Georgia"/>
                <a:cs typeface="Georgia"/>
              </a:rPr>
              <a:t>)</a:t>
            </a:r>
            <a:r>
              <a:rPr dirty="0" sz="1000" spc="-20">
                <a:latin typeface="Georgia"/>
                <a:cs typeface="Georgia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-65" i="1">
                <a:latin typeface="DejaVu Sans Condensed"/>
                <a:cs typeface="DejaVu Sans Condensed"/>
              </a:rPr>
              <a:t> </a:t>
            </a:r>
            <a:r>
              <a:rPr dirty="0" sz="1000" spc="35" b="0" i="1">
                <a:latin typeface="Bookman Old Style"/>
                <a:cs typeface="Bookman Old Style"/>
              </a:rPr>
              <a:t>P</a:t>
            </a:r>
            <a:r>
              <a:rPr dirty="0" sz="1000" spc="-165" b="0" i="1">
                <a:latin typeface="Bookman Old Style"/>
                <a:cs typeface="Bookman Old Style"/>
              </a:rPr>
              <a:t> </a:t>
            </a:r>
            <a:r>
              <a:rPr dirty="0" sz="1000" spc="10">
                <a:latin typeface="Georgia"/>
                <a:cs typeface="Georgia"/>
              </a:rPr>
              <a:t>(</a:t>
            </a:r>
            <a:r>
              <a:rPr dirty="0" sz="1000" spc="85" b="0" i="1">
                <a:latin typeface="Bookman Old Style"/>
                <a:cs typeface="Bookman Old Style"/>
              </a:rPr>
              <a:t>B</a:t>
            </a:r>
            <a:r>
              <a:rPr dirty="0" sz="1000" spc="10">
                <a:latin typeface="Georgia"/>
                <a:cs typeface="Georgia"/>
              </a:rPr>
              <a:t>)</a:t>
            </a:r>
            <a:endParaRPr sz="1000">
              <a:latin typeface="Georgia"/>
              <a:cs typeface="Georgia"/>
            </a:endParaRPr>
          </a:p>
        </p:txBody>
      </p:sp>
      <p:pic>
        <p:nvPicPr>
          <p:cNvPr id="10" name="object 10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490194" y="1922145"/>
            <a:ext cx="59588" cy="59588"/>
          </a:xfrm>
          <a:prstGeom prst="rect">
            <a:avLst/>
          </a:prstGeom>
        </p:spPr>
      </p:pic>
      <p:grpSp>
        <p:nvGrpSpPr>
          <p:cNvPr id="11" name="object 11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2" name="object 12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3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084338" y="0"/>
            <a:ext cx="1125220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478155" marR="5080" indent="24066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Espacios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Vectoriales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Formas</a:t>
            </a:r>
            <a:r>
              <a:rPr dirty="0" sz="500" spc="5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cuadráticas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Sistemas</a:t>
            </a:r>
            <a:r>
              <a:rPr dirty="0" sz="500" spc="65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Lineales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590"/>
              </a:lnSpc>
            </a:pPr>
            <a:r>
              <a:rPr dirty="0" sz="500" spc="5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El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problema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de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mínimos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cuadrados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600"/>
              </a:lnSpc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Álgebra</a:t>
            </a:r>
            <a:r>
              <a:rPr dirty="0" sz="500" spc="2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numérica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139620"/>
            <a:ext cx="148971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Sistemas  </a:t>
            </a:r>
            <a:r>
              <a:rPr dirty="0" sz="500" spc="4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Compatibles </a:t>
            </a:r>
            <a:r>
              <a:rPr dirty="0" sz="500" spc="2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e 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Incompatibles </a:t>
            </a:r>
            <a:r>
              <a:rPr dirty="0" sz="500" spc="40" b="1">
                <a:solidFill>
                  <a:srgbClr val="9898D8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Sistemas</a:t>
            </a:r>
            <a:r>
              <a:rPr dirty="0" sz="500" spc="95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Indeterminados</a:t>
            </a:r>
            <a:r>
              <a:rPr dirty="0" sz="500" spc="10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y</a:t>
            </a:r>
            <a:r>
              <a:rPr dirty="0" sz="500" spc="10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Sobredeterminados</a:t>
            </a:r>
            <a:endParaRPr sz="500">
              <a:latin typeface="Calibri"/>
              <a:cs typeface="Calibri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0" y="479736"/>
            <a:ext cx="4608195" cy="429895"/>
            <a:chOff x="0" y="479736"/>
            <a:chExt cx="4608195" cy="429895"/>
          </a:xfrm>
        </p:grpSpPr>
        <p:pic>
          <p:nvPicPr>
            <p:cNvPr id="7" name="object 7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0" y="479736"/>
              <a:ext cx="4608060" cy="312770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315023" y="763397"/>
              <a:ext cx="146177" cy="146177"/>
            </a:xfrm>
            <a:prstGeom prst="rect">
              <a:avLst/>
            </a:prstGeom>
          </p:spPr>
        </p:pic>
      </p:grpSp>
      <p:pic>
        <p:nvPicPr>
          <p:cNvPr id="9" name="object 9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525284" y="962456"/>
            <a:ext cx="59588" cy="59588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525284" y="1114285"/>
            <a:ext cx="59588" cy="59588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315023" y="1238402"/>
            <a:ext cx="146177" cy="146177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525284" y="1437462"/>
            <a:ext cx="59588" cy="59588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525284" y="1589290"/>
            <a:ext cx="59588" cy="59588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525284" y="1741132"/>
            <a:ext cx="59588" cy="59588"/>
          </a:xfrm>
          <a:prstGeom prst="rect">
            <a:avLst/>
          </a:prstGeom>
        </p:spPr>
      </p:pic>
      <p:sp>
        <p:nvSpPr>
          <p:cNvPr id="15" name="object 15"/>
          <p:cNvSpPr txBox="1"/>
          <p:nvPr/>
        </p:nvSpPr>
        <p:spPr>
          <a:xfrm>
            <a:off x="140474" y="422099"/>
            <a:ext cx="3519804" cy="1422400"/>
          </a:xfrm>
          <a:prstGeom prst="rect">
            <a:avLst/>
          </a:prstGeom>
        </p:spPr>
        <p:txBody>
          <a:bodyPr wrap="square" lIns="0" tIns="7366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580"/>
              </a:spcBef>
            </a:pPr>
            <a:r>
              <a:rPr dirty="0" sz="1400" spc="-20">
                <a:solidFill>
                  <a:srgbClr val="FFFFFF"/>
                </a:solidFill>
                <a:latin typeface="Calibri"/>
                <a:cs typeface="Calibri"/>
              </a:rPr>
              <a:t>Contenido</a:t>
            </a:r>
            <a:endParaRPr sz="1400">
              <a:latin typeface="Calibri"/>
              <a:cs typeface="Calibri"/>
            </a:endParaRPr>
          </a:p>
          <a:p>
            <a:pPr marL="222250">
              <a:lnSpc>
                <a:spcPts val="1200"/>
              </a:lnSpc>
              <a:spcBef>
                <a:spcPts val="310"/>
              </a:spcBef>
            </a:pPr>
            <a:r>
              <a:rPr dirty="0" baseline="3968" sz="1050" b="1">
                <a:solidFill>
                  <a:srgbClr val="FAFAFD"/>
                </a:solidFill>
                <a:latin typeface="Arial"/>
                <a:cs typeface="Arial"/>
              </a:rPr>
              <a:t>1  </a:t>
            </a:r>
            <a:r>
              <a:rPr dirty="0" baseline="3968" sz="1050" spc="225" b="1">
                <a:solidFill>
                  <a:srgbClr val="FAFAFD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D6D6EF"/>
                </a:solidFill>
                <a:latin typeface="Calibri"/>
                <a:cs typeface="Calibri"/>
                <a:hlinkClick r:id="rId2" action="ppaction://hlinksldjump"/>
              </a:rPr>
              <a:t>Introducción</a:t>
            </a:r>
            <a:endParaRPr sz="1000">
              <a:latin typeface="Calibri"/>
              <a:cs typeface="Calibri"/>
            </a:endParaRPr>
          </a:p>
          <a:p>
            <a:pPr marL="500380" marR="55880">
              <a:lnSpc>
                <a:spcPts val="1200"/>
              </a:lnSpc>
              <a:spcBef>
                <a:spcPts val="40"/>
              </a:spcBef>
            </a:pPr>
            <a:r>
              <a:rPr dirty="0" sz="1000" spc="55">
                <a:solidFill>
                  <a:srgbClr val="CCCCCC"/>
                </a:solidFill>
                <a:latin typeface="Calibri"/>
                <a:cs typeface="Calibri"/>
                <a:hlinkClick r:id="rId16" action="ppaction://hlinksldjump"/>
              </a:rPr>
              <a:t>El </a:t>
            </a:r>
            <a:r>
              <a:rPr dirty="0" sz="1000" spc="-15">
                <a:solidFill>
                  <a:srgbClr val="CCCCCC"/>
                </a:solidFill>
                <a:latin typeface="Calibri"/>
                <a:cs typeface="Calibri"/>
                <a:hlinkClick r:id="rId16" action="ppaction://hlinksldjump"/>
              </a:rPr>
              <a:t>álgebra</a:t>
            </a:r>
            <a:r>
              <a:rPr dirty="0" sz="1000" spc="-10">
                <a:solidFill>
                  <a:srgbClr val="CCCCCC"/>
                </a:solidFill>
                <a:latin typeface="Calibri"/>
                <a:cs typeface="Calibri"/>
                <a:hlinkClick r:id="rId16" action="ppaction://hlinksldjump"/>
              </a:rPr>
              <a:t> </a:t>
            </a:r>
            <a:r>
              <a:rPr dirty="0" sz="1000" spc="-15">
                <a:solidFill>
                  <a:srgbClr val="CCCCCC"/>
                </a:solidFill>
                <a:latin typeface="Calibri"/>
                <a:cs typeface="Calibri"/>
                <a:hlinkClick r:id="rId16" action="ppaction://hlinksldjump"/>
              </a:rPr>
              <a:t>lineal</a:t>
            </a:r>
            <a:r>
              <a:rPr dirty="0" sz="1000" spc="-10">
                <a:solidFill>
                  <a:srgbClr val="CCCCCC"/>
                </a:solidFill>
                <a:latin typeface="Calibri"/>
                <a:cs typeface="Calibri"/>
                <a:hlinkClick r:id="rId16" action="ppaction://hlinksldjump"/>
              </a:rPr>
              <a:t> </a:t>
            </a:r>
            <a:r>
              <a:rPr dirty="0" sz="1000" spc="5">
                <a:solidFill>
                  <a:srgbClr val="CCCCCC"/>
                </a:solidFill>
                <a:latin typeface="Calibri"/>
                <a:cs typeface="Calibri"/>
                <a:hlinkClick r:id="rId16" action="ppaction://hlinksldjump"/>
              </a:rPr>
              <a:t>y </a:t>
            </a:r>
            <a:r>
              <a:rPr dirty="0" sz="1000" spc="-25">
                <a:solidFill>
                  <a:srgbClr val="CCCCCC"/>
                </a:solidFill>
                <a:latin typeface="Calibri"/>
                <a:cs typeface="Calibri"/>
                <a:hlinkClick r:id="rId16" action="ppaction://hlinksldjump"/>
              </a:rPr>
              <a:t>el</a:t>
            </a:r>
            <a:r>
              <a:rPr dirty="0" sz="1000" spc="-20">
                <a:solidFill>
                  <a:srgbClr val="CCCCCC"/>
                </a:solidFill>
                <a:latin typeface="Calibri"/>
                <a:cs typeface="Calibri"/>
                <a:hlinkClick r:id="rId16" action="ppaction://hlinksldjump"/>
              </a:rPr>
              <a:t> </a:t>
            </a:r>
            <a:r>
              <a:rPr dirty="0" sz="1000" spc="-15">
                <a:solidFill>
                  <a:srgbClr val="CCCCCC"/>
                </a:solidFill>
                <a:latin typeface="Calibri"/>
                <a:cs typeface="Calibri"/>
                <a:hlinkClick r:id="rId16" action="ppaction://hlinksldjump"/>
              </a:rPr>
              <a:t>procesamiento</a:t>
            </a:r>
            <a:r>
              <a:rPr dirty="0" sz="1000" spc="-10">
                <a:solidFill>
                  <a:srgbClr val="CCCCCC"/>
                </a:solidFill>
                <a:latin typeface="Calibri"/>
                <a:cs typeface="Calibri"/>
                <a:hlinkClick r:id="rId16" action="ppaction://hlinksldjump"/>
              </a:rPr>
              <a:t> </a:t>
            </a:r>
            <a:r>
              <a:rPr dirty="0" sz="1000" spc="5">
                <a:solidFill>
                  <a:srgbClr val="CCCCCC"/>
                </a:solidFill>
                <a:latin typeface="Calibri"/>
                <a:cs typeface="Calibri"/>
                <a:hlinkClick r:id="rId16" action="ppaction://hlinksldjump"/>
              </a:rPr>
              <a:t>digital </a:t>
            </a:r>
            <a:r>
              <a:rPr dirty="0" sz="1000" spc="-40">
                <a:solidFill>
                  <a:srgbClr val="CCCCCC"/>
                </a:solidFill>
                <a:latin typeface="Calibri"/>
                <a:cs typeface="Calibri"/>
                <a:hlinkClick r:id="rId16" action="ppaction://hlinksldjump"/>
              </a:rPr>
              <a:t>de</a:t>
            </a:r>
            <a:r>
              <a:rPr dirty="0" sz="1000" spc="-35">
                <a:solidFill>
                  <a:srgbClr val="CCCCCC"/>
                </a:solidFill>
                <a:latin typeface="Calibri"/>
                <a:cs typeface="Calibri"/>
                <a:hlinkClick r:id="rId16" action="ppaction://hlinksldjump"/>
              </a:rPr>
              <a:t> </a:t>
            </a:r>
            <a:r>
              <a:rPr dirty="0" sz="1000" spc="-15">
                <a:solidFill>
                  <a:srgbClr val="CCCCCC"/>
                </a:solidFill>
                <a:latin typeface="Calibri"/>
                <a:cs typeface="Calibri"/>
                <a:hlinkClick r:id="rId16" action="ppaction://hlinksldjump"/>
              </a:rPr>
              <a:t>imágenes. </a:t>
            </a:r>
            <a:r>
              <a:rPr dirty="0" sz="1000" spc="-215">
                <a:solidFill>
                  <a:srgbClr val="CCCCCC"/>
                </a:solidFill>
                <a:latin typeface="Calibri"/>
                <a:cs typeface="Calibri"/>
              </a:rPr>
              <a:t> </a:t>
            </a:r>
            <a:r>
              <a:rPr dirty="0" sz="1000" spc="-5">
                <a:solidFill>
                  <a:srgbClr val="CCCCCC"/>
                </a:solidFill>
                <a:latin typeface="Calibri"/>
                <a:cs typeface="Calibri"/>
                <a:hlinkClick r:id="rId17" action="ppaction://hlinksldjump"/>
              </a:rPr>
              <a:t>Aplicaciones</a:t>
            </a:r>
            <a:endParaRPr sz="1000">
              <a:latin typeface="Calibri"/>
              <a:cs typeface="Calibri"/>
            </a:endParaRPr>
          </a:p>
          <a:p>
            <a:pPr marL="222250">
              <a:lnSpc>
                <a:spcPts val="1200"/>
              </a:lnSpc>
              <a:spcBef>
                <a:spcPts val="105"/>
              </a:spcBef>
            </a:pPr>
            <a:r>
              <a:rPr dirty="0" baseline="3968" sz="1050" b="1">
                <a:solidFill>
                  <a:srgbClr val="FAFAFD"/>
                </a:solidFill>
                <a:latin typeface="Arial"/>
                <a:cs typeface="Arial"/>
              </a:rPr>
              <a:t>2  </a:t>
            </a:r>
            <a:r>
              <a:rPr dirty="0" baseline="3968" sz="1050" spc="284" b="1">
                <a:solidFill>
                  <a:srgbClr val="FAFAFD"/>
                </a:solidFill>
                <a:latin typeface="Arial"/>
                <a:cs typeface="Arial"/>
              </a:rPr>
              <a:t> </a:t>
            </a:r>
            <a:r>
              <a:rPr dirty="0" sz="1000" spc="5">
                <a:solidFill>
                  <a:srgbClr val="D6D6EF"/>
                </a:solidFill>
                <a:latin typeface="Calibri"/>
                <a:cs typeface="Calibri"/>
                <a:hlinkClick r:id="rId3" action="ppaction://hlinksldjump"/>
              </a:rPr>
              <a:t>Espacios</a:t>
            </a:r>
            <a:r>
              <a:rPr dirty="0" sz="1000" spc="95">
                <a:solidFill>
                  <a:srgbClr val="D6D6E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1000" spc="-10">
                <a:solidFill>
                  <a:srgbClr val="D6D6EF"/>
                </a:solidFill>
                <a:latin typeface="Calibri"/>
                <a:cs typeface="Calibri"/>
                <a:hlinkClick r:id="rId3" action="ppaction://hlinksldjump"/>
              </a:rPr>
              <a:t>Vectoriales</a:t>
            </a:r>
            <a:endParaRPr sz="1000">
              <a:latin typeface="Calibri"/>
              <a:cs typeface="Calibri"/>
            </a:endParaRPr>
          </a:p>
          <a:p>
            <a:pPr marL="500380" marR="1136015">
              <a:lnSpc>
                <a:spcPts val="1200"/>
              </a:lnSpc>
              <a:spcBef>
                <a:spcPts val="35"/>
              </a:spcBef>
            </a:pPr>
            <a:r>
              <a:rPr dirty="0" sz="1000" spc="-5">
                <a:solidFill>
                  <a:srgbClr val="CCCCCC"/>
                </a:solidFill>
                <a:latin typeface="Calibri"/>
                <a:cs typeface="Calibri"/>
                <a:hlinkClick r:id="rId18" action="ppaction://hlinksldjump"/>
              </a:rPr>
              <a:t>Dependencia </a:t>
            </a:r>
            <a:r>
              <a:rPr dirty="0" sz="1000" spc="-60">
                <a:solidFill>
                  <a:srgbClr val="CCCCCC"/>
                </a:solidFill>
                <a:latin typeface="Calibri"/>
                <a:cs typeface="Calibri"/>
                <a:hlinkClick r:id="rId18" action="ppaction://hlinksldjump"/>
              </a:rPr>
              <a:t>e</a:t>
            </a:r>
            <a:r>
              <a:rPr dirty="0" sz="1000" spc="-55">
                <a:solidFill>
                  <a:srgbClr val="CCCCCC"/>
                </a:solidFill>
                <a:latin typeface="Calibri"/>
                <a:cs typeface="Calibri"/>
                <a:hlinkClick r:id="rId18" action="ppaction://hlinksldjump"/>
              </a:rPr>
              <a:t> </a:t>
            </a:r>
            <a:r>
              <a:rPr dirty="0" sz="1000" spc="-15">
                <a:solidFill>
                  <a:srgbClr val="CCCCCC"/>
                </a:solidFill>
                <a:latin typeface="Calibri"/>
                <a:cs typeface="Calibri"/>
                <a:hlinkClick r:id="rId18" action="ppaction://hlinksldjump"/>
              </a:rPr>
              <a:t>Independencia</a:t>
            </a:r>
            <a:r>
              <a:rPr dirty="0" sz="1000" spc="-10">
                <a:solidFill>
                  <a:srgbClr val="CCCCCC"/>
                </a:solidFill>
                <a:latin typeface="Calibri"/>
                <a:cs typeface="Calibri"/>
                <a:hlinkClick r:id="rId18" action="ppaction://hlinksldjump"/>
              </a:rPr>
              <a:t> </a:t>
            </a:r>
            <a:r>
              <a:rPr dirty="0" sz="1000" spc="-15">
                <a:solidFill>
                  <a:srgbClr val="CCCCCC"/>
                </a:solidFill>
                <a:latin typeface="Calibri"/>
                <a:cs typeface="Calibri"/>
                <a:hlinkClick r:id="rId18" action="ppaction://hlinksldjump"/>
              </a:rPr>
              <a:t>lineal </a:t>
            </a:r>
            <a:r>
              <a:rPr dirty="0" sz="1000" spc="-215">
                <a:solidFill>
                  <a:srgbClr val="CCCCCC"/>
                </a:solidFill>
                <a:latin typeface="Calibri"/>
                <a:cs typeface="Calibri"/>
              </a:rPr>
              <a:t> </a:t>
            </a:r>
            <a:r>
              <a:rPr dirty="0" sz="1000" spc="5">
                <a:solidFill>
                  <a:srgbClr val="CCCCCC"/>
                </a:solidFill>
                <a:latin typeface="Calibri"/>
                <a:cs typeface="Calibri"/>
                <a:hlinkClick r:id="rId19" action="ppaction://hlinksldjump"/>
              </a:rPr>
              <a:t>Sistemas</a:t>
            </a:r>
            <a:r>
              <a:rPr dirty="0" sz="1000" spc="10">
                <a:solidFill>
                  <a:srgbClr val="CCCCCC"/>
                </a:solidFill>
                <a:latin typeface="Calibri"/>
                <a:cs typeface="Calibri"/>
                <a:hlinkClick r:id="rId19" action="ppaction://hlinksldjump"/>
              </a:rPr>
              <a:t> </a:t>
            </a:r>
            <a:r>
              <a:rPr dirty="0" sz="1000" spc="-35">
                <a:solidFill>
                  <a:srgbClr val="CCCCCC"/>
                </a:solidFill>
                <a:latin typeface="Calibri"/>
                <a:cs typeface="Calibri"/>
                <a:hlinkClick r:id="rId19" action="ppaction://hlinksldjump"/>
              </a:rPr>
              <a:t>de</a:t>
            </a:r>
            <a:r>
              <a:rPr dirty="0" sz="1000" spc="-30">
                <a:solidFill>
                  <a:srgbClr val="CCCCCC"/>
                </a:solidFill>
                <a:latin typeface="Calibri"/>
                <a:cs typeface="Calibri"/>
                <a:hlinkClick r:id="rId19" action="ppaction://hlinksldjump"/>
              </a:rPr>
              <a:t> Generadores</a:t>
            </a:r>
            <a:r>
              <a:rPr dirty="0" sz="1000" spc="-25">
                <a:solidFill>
                  <a:srgbClr val="CCCCCC"/>
                </a:solidFill>
                <a:latin typeface="Calibri"/>
                <a:cs typeface="Calibri"/>
                <a:hlinkClick r:id="rId19" action="ppaction://hlinksldjump"/>
              </a:rPr>
              <a:t> </a:t>
            </a:r>
            <a:r>
              <a:rPr dirty="0" sz="1000" spc="5">
                <a:solidFill>
                  <a:srgbClr val="CCCCCC"/>
                </a:solidFill>
                <a:latin typeface="Calibri"/>
                <a:cs typeface="Calibri"/>
                <a:hlinkClick r:id="rId19" action="ppaction://hlinksldjump"/>
              </a:rPr>
              <a:t>y</a:t>
            </a:r>
            <a:r>
              <a:rPr dirty="0" sz="1000" spc="10">
                <a:solidFill>
                  <a:srgbClr val="CCCCCC"/>
                </a:solidFill>
                <a:latin typeface="Calibri"/>
                <a:cs typeface="Calibri"/>
                <a:hlinkClick r:id="rId19" action="ppaction://hlinksldjump"/>
              </a:rPr>
              <a:t> </a:t>
            </a:r>
            <a:r>
              <a:rPr dirty="0" sz="1000">
                <a:solidFill>
                  <a:srgbClr val="CCCCCC"/>
                </a:solidFill>
                <a:latin typeface="Calibri"/>
                <a:cs typeface="Calibri"/>
                <a:hlinkClick r:id="rId19" action="ppaction://hlinksldjump"/>
              </a:rPr>
              <a:t>Bases </a:t>
            </a:r>
            <a:r>
              <a:rPr dirty="0" sz="1000" spc="5">
                <a:solidFill>
                  <a:srgbClr val="CCCCCC"/>
                </a:solidFill>
                <a:latin typeface="Calibri"/>
                <a:cs typeface="Calibri"/>
              </a:rPr>
              <a:t> </a:t>
            </a:r>
            <a:r>
              <a:rPr dirty="0" sz="1000" spc="-10">
                <a:solidFill>
                  <a:srgbClr val="CCCCCC"/>
                </a:solidFill>
                <a:latin typeface="Calibri"/>
                <a:cs typeface="Calibri"/>
                <a:hlinkClick r:id="rId19" action="ppaction://hlinksldjump"/>
              </a:rPr>
              <a:t>Transformaciones</a:t>
            </a:r>
            <a:r>
              <a:rPr dirty="0" sz="1000" spc="100">
                <a:solidFill>
                  <a:srgbClr val="CCCCCC"/>
                </a:solidFill>
                <a:latin typeface="Calibri"/>
                <a:cs typeface="Calibri"/>
                <a:hlinkClick r:id="rId19" action="ppaction://hlinksldjump"/>
              </a:rPr>
              <a:t> </a:t>
            </a:r>
            <a:r>
              <a:rPr dirty="0" sz="1000" spc="-5">
                <a:solidFill>
                  <a:srgbClr val="CCCCCC"/>
                </a:solidFill>
                <a:latin typeface="Calibri"/>
                <a:cs typeface="Calibri"/>
                <a:hlinkClick r:id="rId19" action="ppaction://hlinksldjump"/>
              </a:rPr>
              <a:t>Lineales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16" name="object 16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315023" y="1865236"/>
            <a:ext cx="146177" cy="146177"/>
          </a:xfrm>
          <a:prstGeom prst="rect">
            <a:avLst/>
          </a:prstGeom>
        </p:spPr>
      </p:pic>
      <p:sp>
        <p:nvSpPr>
          <p:cNvPr id="17" name="object 17"/>
          <p:cNvSpPr txBox="1"/>
          <p:nvPr/>
        </p:nvSpPr>
        <p:spPr>
          <a:xfrm>
            <a:off x="350469" y="1867372"/>
            <a:ext cx="7556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b="1">
                <a:solidFill>
                  <a:srgbClr val="FAFAFD"/>
                </a:solidFill>
                <a:latin typeface="Arial"/>
                <a:cs typeface="Arial"/>
              </a:rPr>
              <a:t>3</a:t>
            </a:r>
            <a:endParaRPr sz="700">
              <a:latin typeface="Arial"/>
              <a:cs typeface="Arial"/>
            </a:endParaRPr>
          </a:p>
        </p:txBody>
      </p:sp>
      <p:pic>
        <p:nvPicPr>
          <p:cNvPr id="18" name="object 18"/>
          <p:cNvPicPr/>
          <p:nvPr/>
        </p:nvPicPr>
        <p:blipFill>
          <a:blip r:embed="rId21" cstate="print"/>
          <a:stretch>
            <a:fillRect/>
          </a:stretch>
        </p:blipFill>
        <p:spPr>
          <a:xfrm>
            <a:off x="525284" y="2064308"/>
            <a:ext cx="59588" cy="59588"/>
          </a:xfrm>
          <a:prstGeom prst="rect">
            <a:avLst/>
          </a:prstGeom>
        </p:spPr>
      </p:pic>
      <p:pic>
        <p:nvPicPr>
          <p:cNvPr id="19" name="object 19"/>
          <p:cNvPicPr/>
          <p:nvPr/>
        </p:nvPicPr>
        <p:blipFill>
          <a:blip r:embed="rId22" cstate="print"/>
          <a:stretch>
            <a:fillRect/>
          </a:stretch>
        </p:blipFill>
        <p:spPr>
          <a:xfrm>
            <a:off x="315023" y="2188413"/>
            <a:ext cx="146177" cy="146177"/>
          </a:xfrm>
          <a:prstGeom prst="rect">
            <a:avLst/>
          </a:prstGeom>
        </p:spPr>
      </p:pic>
      <p:sp>
        <p:nvSpPr>
          <p:cNvPr id="20" name="object 20"/>
          <p:cNvSpPr txBox="1"/>
          <p:nvPr/>
        </p:nvSpPr>
        <p:spPr>
          <a:xfrm>
            <a:off x="350469" y="2190562"/>
            <a:ext cx="7556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b="1">
                <a:solidFill>
                  <a:srgbClr val="EAEAF7"/>
                </a:solidFill>
                <a:latin typeface="Arial"/>
                <a:cs typeface="Arial"/>
              </a:rPr>
              <a:t>4</a:t>
            </a:r>
            <a:endParaRPr sz="700">
              <a:latin typeface="Arial"/>
              <a:cs typeface="Arial"/>
            </a:endParaRPr>
          </a:p>
        </p:txBody>
      </p:sp>
      <p:pic>
        <p:nvPicPr>
          <p:cNvPr id="21" name="object 21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525284" y="2387485"/>
            <a:ext cx="59588" cy="59588"/>
          </a:xfrm>
          <a:prstGeom prst="rect">
            <a:avLst/>
          </a:prstGeom>
        </p:spPr>
      </p:pic>
      <p:pic>
        <p:nvPicPr>
          <p:cNvPr id="22" name="object 22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525284" y="2539314"/>
            <a:ext cx="59588" cy="59588"/>
          </a:xfrm>
          <a:prstGeom prst="rect">
            <a:avLst/>
          </a:prstGeom>
        </p:spPr>
      </p:pic>
      <p:sp>
        <p:nvSpPr>
          <p:cNvPr id="23" name="object 23"/>
          <p:cNvSpPr txBox="1"/>
          <p:nvPr/>
        </p:nvSpPr>
        <p:spPr>
          <a:xfrm>
            <a:off x="501904" y="1838457"/>
            <a:ext cx="2593340" cy="8045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1200"/>
              </a:lnSpc>
              <a:spcBef>
                <a:spcPts val="95"/>
              </a:spcBef>
            </a:pPr>
            <a:r>
              <a:rPr dirty="0" sz="1000" spc="-5">
                <a:solidFill>
                  <a:srgbClr val="D6D6EF"/>
                </a:solidFill>
                <a:latin typeface="Calibri"/>
                <a:cs typeface="Calibri"/>
                <a:hlinkClick r:id="rId4" action="ppaction://hlinksldjump"/>
              </a:rPr>
              <a:t>Formas</a:t>
            </a:r>
            <a:r>
              <a:rPr dirty="0" sz="1000" spc="70">
                <a:solidFill>
                  <a:srgbClr val="D6D6E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1000">
                <a:solidFill>
                  <a:srgbClr val="D6D6EF"/>
                </a:solidFill>
                <a:latin typeface="Calibri"/>
                <a:cs typeface="Calibri"/>
                <a:hlinkClick r:id="rId4" action="ppaction://hlinksldjump"/>
              </a:rPr>
              <a:t>cuadráticas</a:t>
            </a:r>
            <a:endParaRPr sz="1000">
              <a:latin typeface="Calibri"/>
              <a:cs typeface="Calibri"/>
            </a:endParaRPr>
          </a:p>
          <a:p>
            <a:pPr marL="139065">
              <a:lnSpc>
                <a:spcPts val="1200"/>
              </a:lnSpc>
            </a:pPr>
            <a:r>
              <a:rPr dirty="0" sz="1000" spc="55">
                <a:solidFill>
                  <a:srgbClr val="CCCCCC"/>
                </a:solidFill>
                <a:latin typeface="Calibri"/>
                <a:cs typeface="Calibri"/>
                <a:hlinkClick r:id="rId23" action="ppaction://hlinksldjump"/>
              </a:rPr>
              <a:t>El</a:t>
            </a:r>
            <a:r>
              <a:rPr dirty="0" sz="1000" spc="100">
                <a:solidFill>
                  <a:srgbClr val="CCCCCC"/>
                </a:solidFill>
                <a:latin typeface="Calibri"/>
                <a:cs typeface="Calibri"/>
                <a:hlinkClick r:id="rId23" action="ppaction://hlinksldjump"/>
              </a:rPr>
              <a:t> </a:t>
            </a:r>
            <a:r>
              <a:rPr dirty="0" sz="1000" spc="-25">
                <a:solidFill>
                  <a:srgbClr val="CCCCCC"/>
                </a:solidFill>
                <a:latin typeface="Calibri"/>
                <a:cs typeface="Calibri"/>
                <a:hlinkClick r:id="rId23" action="ppaction://hlinksldjump"/>
              </a:rPr>
              <a:t>problema</a:t>
            </a:r>
            <a:r>
              <a:rPr dirty="0" sz="1000" spc="105">
                <a:solidFill>
                  <a:srgbClr val="CCCCCC"/>
                </a:solidFill>
                <a:latin typeface="Calibri"/>
                <a:cs typeface="Calibri"/>
                <a:hlinkClick r:id="rId23" action="ppaction://hlinksldjump"/>
              </a:rPr>
              <a:t> </a:t>
            </a:r>
            <a:r>
              <a:rPr dirty="0" sz="1000" spc="-40">
                <a:solidFill>
                  <a:srgbClr val="CCCCCC"/>
                </a:solidFill>
                <a:latin typeface="Calibri"/>
                <a:cs typeface="Calibri"/>
                <a:hlinkClick r:id="rId23" action="ppaction://hlinksldjump"/>
              </a:rPr>
              <a:t>de</a:t>
            </a:r>
            <a:r>
              <a:rPr dirty="0" sz="1000" spc="105">
                <a:solidFill>
                  <a:srgbClr val="CCCCCC"/>
                </a:solidFill>
                <a:latin typeface="Calibri"/>
                <a:cs typeface="Calibri"/>
                <a:hlinkClick r:id="rId23" action="ppaction://hlinksldjump"/>
              </a:rPr>
              <a:t> </a:t>
            </a:r>
            <a:r>
              <a:rPr dirty="0" sz="1000" spc="-15">
                <a:solidFill>
                  <a:srgbClr val="CCCCCC"/>
                </a:solidFill>
                <a:latin typeface="Calibri"/>
                <a:cs typeface="Calibri"/>
                <a:hlinkClick r:id="rId23" action="ppaction://hlinksldjump"/>
              </a:rPr>
              <a:t>autovalores.</a:t>
            </a:r>
            <a:endParaRPr sz="1000">
              <a:latin typeface="Calibri"/>
              <a:cs typeface="Calibri"/>
            </a:endParaRPr>
          </a:p>
          <a:p>
            <a:pPr marL="12700">
              <a:lnSpc>
                <a:spcPts val="1200"/>
              </a:lnSpc>
              <a:spcBef>
                <a:spcPts val="150"/>
              </a:spcBef>
            </a:pPr>
            <a:r>
              <a:rPr dirty="0" sz="1000" spc="5">
                <a:solidFill>
                  <a:srgbClr val="3333B2"/>
                </a:solidFill>
                <a:latin typeface="Calibri"/>
                <a:cs typeface="Calibri"/>
                <a:hlinkClick r:id="rId5" action="ppaction://hlinksldjump"/>
              </a:rPr>
              <a:t>Sistemas</a:t>
            </a:r>
            <a:r>
              <a:rPr dirty="0" sz="1000" spc="60">
                <a:solidFill>
                  <a:srgbClr val="3333B2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1000" spc="-5">
                <a:solidFill>
                  <a:srgbClr val="3333B2"/>
                </a:solidFill>
                <a:latin typeface="Calibri"/>
                <a:cs typeface="Calibri"/>
                <a:hlinkClick r:id="rId5" action="ppaction://hlinksldjump"/>
              </a:rPr>
              <a:t>Lineales</a:t>
            </a:r>
            <a:endParaRPr sz="1000">
              <a:latin typeface="Calibri"/>
              <a:cs typeface="Calibri"/>
            </a:endParaRPr>
          </a:p>
          <a:p>
            <a:pPr marL="139065" marR="5080">
              <a:lnSpc>
                <a:spcPts val="1200"/>
              </a:lnSpc>
              <a:spcBef>
                <a:spcPts val="35"/>
              </a:spcBef>
            </a:pPr>
            <a:r>
              <a:rPr dirty="0" sz="1000" spc="5">
                <a:solidFill>
                  <a:srgbClr val="CCCCCC"/>
                </a:solidFill>
                <a:latin typeface="Calibri"/>
                <a:cs typeface="Calibri"/>
                <a:hlinkClick r:id="rId8" action="ppaction://hlinksldjump"/>
              </a:rPr>
              <a:t>Sistemas </a:t>
            </a:r>
            <a:r>
              <a:rPr dirty="0" sz="1000">
                <a:solidFill>
                  <a:srgbClr val="CCCCCC"/>
                </a:solidFill>
                <a:latin typeface="Calibri"/>
                <a:cs typeface="Calibri"/>
                <a:hlinkClick r:id="rId8" action="ppaction://hlinksldjump"/>
              </a:rPr>
              <a:t>Compatibles</a:t>
            </a:r>
            <a:r>
              <a:rPr dirty="0" sz="1000" spc="225">
                <a:solidFill>
                  <a:srgbClr val="CCCCCC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1000" spc="-60">
                <a:solidFill>
                  <a:srgbClr val="CCCCCC"/>
                </a:solidFill>
                <a:latin typeface="Calibri"/>
                <a:cs typeface="Calibri"/>
                <a:hlinkClick r:id="rId8" action="ppaction://hlinksldjump"/>
              </a:rPr>
              <a:t>e</a:t>
            </a:r>
            <a:r>
              <a:rPr dirty="0" sz="1000" spc="105">
                <a:solidFill>
                  <a:srgbClr val="CCCCCC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1000" spc="-10">
                <a:solidFill>
                  <a:srgbClr val="CCCCCC"/>
                </a:solidFill>
                <a:latin typeface="Calibri"/>
                <a:cs typeface="Calibri"/>
                <a:hlinkClick r:id="rId8" action="ppaction://hlinksldjump"/>
              </a:rPr>
              <a:t>Incompatibles </a:t>
            </a:r>
            <a:r>
              <a:rPr dirty="0" sz="1000" spc="-5">
                <a:solidFill>
                  <a:srgbClr val="CCCCCC"/>
                </a:solidFill>
                <a:latin typeface="Calibri"/>
                <a:cs typeface="Calibri"/>
              </a:rPr>
              <a:t> </a:t>
            </a:r>
            <a:r>
              <a:rPr dirty="0" sz="1000" spc="5">
                <a:solidFill>
                  <a:srgbClr val="CCCCCC"/>
                </a:solidFill>
                <a:latin typeface="Calibri"/>
                <a:cs typeface="Calibri"/>
                <a:hlinkClick r:id="rId9" action="ppaction://hlinksldjump"/>
              </a:rPr>
              <a:t>Sistemas</a:t>
            </a:r>
            <a:r>
              <a:rPr dirty="0" sz="1000" spc="95">
                <a:solidFill>
                  <a:srgbClr val="CCCCCC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1000" spc="-15">
                <a:solidFill>
                  <a:srgbClr val="CCCCCC"/>
                </a:solidFill>
                <a:latin typeface="Calibri"/>
                <a:cs typeface="Calibri"/>
                <a:hlinkClick r:id="rId9" action="ppaction://hlinksldjump"/>
              </a:rPr>
              <a:t>Indeterminados</a:t>
            </a:r>
            <a:r>
              <a:rPr dirty="0" sz="1000" spc="100">
                <a:solidFill>
                  <a:srgbClr val="CCCCCC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1000" spc="5">
                <a:solidFill>
                  <a:srgbClr val="CCCCCC"/>
                </a:solidFill>
                <a:latin typeface="Calibri"/>
                <a:cs typeface="Calibri"/>
                <a:hlinkClick r:id="rId9" action="ppaction://hlinksldjump"/>
              </a:rPr>
              <a:t>y</a:t>
            </a:r>
            <a:r>
              <a:rPr dirty="0" sz="1000" spc="95">
                <a:solidFill>
                  <a:srgbClr val="CCCCCC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1000" spc="-20">
                <a:solidFill>
                  <a:srgbClr val="CCCCCC"/>
                </a:solidFill>
                <a:latin typeface="Calibri"/>
                <a:cs typeface="Calibri"/>
                <a:hlinkClick r:id="rId9" action="ppaction://hlinksldjump"/>
              </a:rPr>
              <a:t>Sobredeterminados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24" name="object 24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315023" y="2663431"/>
            <a:ext cx="146177" cy="146177"/>
          </a:xfrm>
          <a:prstGeom prst="rect">
            <a:avLst/>
          </a:prstGeom>
        </p:spPr>
      </p:pic>
      <p:pic>
        <p:nvPicPr>
          <p:cNvPr id="25" name="object 25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525284" y="2862491"/>
            <a:ext cx="59588" cy="59588"/>
          </a:xfrm>
          <a:prstGeom prst="rect">
            <a:avLst/>
          </a:prstGeom>
        </p:spPr>
      </p:pic>
      <p:pic>
        <p:nvPicPr>
          <p:cNvPr id="26" name="object 26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315023" y="2986608"/>
            <a:ext cx="146177" cy="146177"/>
          </a:xfrm>
          <a:prstGeom prst="rect">
            <a:avLst/>
          </a:prstGeom>
        </p:spPr>
      </p:pic>
      <p:pic>
        <p:nvPicPr>
          <p:cNvPr id="27" name="object 27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525284" y="3185668"/>
            <a:ext cx="59588" cy="59588"/>
          </a:xfrm>
          <a:prstGeom prst="rect">
            <a:avLst/>
          </a:prstGeom>
        </p:spPr>
      </p:pic>
      <p:sp>
        <p:nvSpPr>
          <p:cNvPr id="28" name="object 28"/>
          <p:cNvSpPr txBox="1"/>
          <p:nvPr/>
        </p:nvSpPr>
        <p:spPr>
          <a:xfrm>
            <a:off x="337769" y="2636639"/>
            <a:ext cx="2438400" cy="6527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02895" marR="282575" indent="-278130">
              <a:lnSpc>
                <a:spcPct val="100000"/>
              </a:lnSpc>
              <a:spcBef>
                <a:spcPts val="95"/>
              </a:spcBef>
            </a:pPr>
            <a:r>
              <a:rPr dirty="0" baseline="3968" sz="1050" b="1">
                <a:solidFill>
                  <a:srgbClr val="FAFAFD"/>
                </a:solidFill>
                <a:latin typeface="Arial"/>
                <a:cs typeface="Arial"/>
              </a:rPr>
              <a:t>5   </a:t>
            </a:r>
            <a:r>
              <a:rPr dirty="0" baseline="3968" sz="1050" spc="7" b="1">
                <a:solidFill>
                  <a:srgbClr val="FAFAFD"/>
                </a:solidFill>
                <a:latin typeface="Arial"/>
                <a:cs typeface="Arial"/>
              </a:rPr>
              <a:t> </a:t>
            </a:r>
            <a:r>
              <a:rPr dirty="0" sz="1000" spc="55">
                <a:solidFill>
                  <a:srgbClr val="D6D6EF"/>
                </a:solidFill>
                <a:latin typeface="Calibri"/>
                <a:cs typeface="Calibri"/>
                <a:hlinkClick r:id="rId6" action="ppaction://hlinksldjump"/>
              </a:rPr>
              <a:t>El  </a:t>
            </a:r>
            <a:r>
              <a:rPr dirty="0" sz="1000" spc="-25">
                <a:solidFill>
                  <a:srgbClr val="D6D6EF"/>
                </a:solidFill>
                <a:latin typeface="Calibri"/>
                <a:cs typeface="Calibri"/>
                <a:hlinkClick r:id="rId6" action="ppaction://hlinksldjump"/>
              </a:rPr>
              <a:t>problema</a:t>
            </a:r>
            <a:r>
              <a:rPr dirty="0" sz="1000" spc="175">
                <a:solidFill>
                  <a:srgbClr val="D6D6E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1000" spc="-40">
                <a:solidFill>
                  <a:srgbClr val="D6D6EF"/>
                </a:solidFill>
                <a:latin typeface="Calibri"/>
                <a:cs typeface="Calibri"/>
                <a:hlinkClick r:id="rId6" action="ppaction://hlinksldjump"/>
              </a:rPr>
              <a:t>de</a:t>
            </a:r>
            <a:r>
              <a:rPr dirty="0" sz="1000" spc="145">
                <a:solidFill>
                  <a:srgbClr val="D6D6E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1000" spc="-10">
                <a:solidFill>
                  <a:srgbClr val="D6D6EF"/>
                </a:solidFill>
                <a:latin typeface="Calibri"/>
                <a:cs typeface="Calibri"/>
                <a:hlinkClick r:id="rId6" action="ppaction://hlinksldjump"/>
              </a:rPr>
              <a:t>mínimos</a:t>
            </a:r>
            <a:r>
              <a:rPr dirty="0" sz="1000" spc="204">
                <a:solidFill>
                  <a:srgbClr val="D6D6E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1000" spc="-15">
                <a:solidFill>
                  <a:srgbClr val="D6D6EF"/>
                </a:solidFill>
                <a:latin typeface="Calibri"/>
                <a:cs typeface="Calibri"/>
                <a:hlinkClick r:id="rId6" action="ppaction://hlinksldjump"/>
              </a:rPr>
              <a:t>cuadrados </a:t>
            </a:r>
            <a:r>
              <a:rPr dirty="0" sz="1000" spc="-10">
                <a:solidFill>
                  <a:srgbClr val="D6D6EF"/>
                </a:solidFill>
                <a:latin typeface="Calibri"/>
                <a:cs typeface="Calibri"/>
              </a:rPr>
              <a:t> </a:t>
            </a:r>
            <a:r>
              <a:rPr dirty="0" sz="1000" spc="55">
                <a:solidFill>
                  <a:srgbClr val="CCCCCC"/>
                </a:solidFill>
                <a:latin typeface="Calibri"/>
                <a:cs typeface="Calibri"/>
                <a:hlinkClick r:id="rId24" action="ppaction://hlinksldjump"/>
              </a:rPr>
              <a:t>El</a:t>
            </a:r>
            <a:r>
              <a:rPr dirty="0" sz="1000" spc="100">
                <a:solidFill>
                  <a:srgbClr val="CCCCCC"/>
                </a:solidFill>
                <a:latin typeface="Calibri"/>
                <a:cs typeface="Calibri"/>
                <a:hlinkClick r:id="rId24" action="ppaction://hlinksldjump"/>
              </a:rPr>
              <a:t> </a:t>
            </a:r>
            <a:r>
              <a:rPr dirty="0" sz="1000" spc="-25">
                <a:solidFill>
                  <a:srgbClr val="CCCCCC"/>
                </a:solidFill>
                <a:latin typeface="Calibri"/>
                <a:cs typeface="Calibri"/>
                <a:hlinkClick r:id="rId24" action="ppaction://hlinksldjump"/>
              </a:rPr>
              <a:t>problema</a:t>
            </a:r>
            <a:r>
              <a:rPr dirty="0" sz="1000" spc="105">
                <a:solidFill>
                  <a:srgbClr val="CCCCCC"/>
                </a:solidFill>
                <a:latin typeface="Calibri"/>
                <a:cs typeface="Calibri"/>
                <a:hlinkClick r:id="rId24" action="ppaction://hlinksldjump"/>
              </a:rPr>
              <a:t> </a:t>
            </a:r>
            <a:r>
              <a:rPr dirty="0" sz="1000" spc="-40">
                <a:solidFill>
                  <a:srgbClr val="CCCCCC"/>
                </a:solidFill>
                <a:latin typeface="Calibri"/>
                <a:cs typeface="Calibri"/>
                <a:hlinkClick r:id="rId24" action="ppaction://hlinksldjump"/>
              </a:rPr>
              <a:t>de</a:t>
            </a:r>
            <a:r>
              <a:rPr dirty="0" sz="1000" spc="105">
                <a:solidFill>
                  <a:srgbClr val="CCCCCC"/>
                </a:solidFill>
                <a:latin typeface="Calibri"/>
                <a:cs typeface="Calibri"/>
                <a:hlinkClick r:id="rId24" action="ppaction://hlinksldjump"/>
              </a:rPr>
              <a:t> </a:t>
            </a:r>
            <a:r>
              <a:rPr dirty="0" sz="1000" spc="-10">
                <a:solidFill>
                  <a:srgbClr val="CCCCCC"/>
                </a:solidFill>
                <a:latin typeface="Calibri"/>
                <a:cs typeface="Calibri"/>
                <a:hlinkClick r:id="rId24" action="ppaction://hlinksldjump"/>
              </a:rPr>
              <a:t>mínimos</a:t>
            </a:r>
            <a:r>
              <a:rPr dirty="0" sz="1000" spc="105">
                <a:solidFill>
                  <a:srgbClr val="CCCCCC"/>
                </a:solidFill>
                <a:latin typeface="Calibri"/>
                <a:cs typeface="Calibri"/>
                <a:hlinkClick r:id="rId24" action="ppaction://hlinksldjump"/>
              </a:rPr>
              <a:t> </a:t>
            </a:r>
            <a:r>
              <a:rPr dirty="0" sz="1000" spc="-15">
                <a:solidFill>
                  <a:srgbClr val="CCCCCC"/>
                </a:solidFill>
                <a:latin typeface="Calibri"/>
                <a:cs typeface="Calibri"/>
                <a:hlinkClick r:id="rId24" action="ppaction://hlinksldjump"/>
              </a:rPr>
              <a:t>cuadrados</a:t>
            </a:r>
            <a:endParaRPr sz="1000">
              <a:latin typeface="Calibri"/>
              <a:cs typeface="Calibri"/>
            </a:endParaRPr>
          </a:p>
          <a:p>
            <a:pPr marL="25400">
              <a:lnSpc>
                <a:spcPts val="1200"/>
              </a:lnSpc>
              <a:spcBef>
                <a:spcPts val="145"/>
              </a:spcBef>
            </a:pPr>
            <a:r>
              <a:rPr dirty="0" baseline="3968" sz="1050" b="1">
                <a:solidFill>
                  <a:srgbClr val="FAFAFD"/>
                </a:solidFill>
                <a:latin typeface="Arial"/>
                <a:cs typeface="Arial"/>
              </a:rPr>
              <a:t>6  </a:t>
            </a:r>
            <a:r>
              <a:rPr dirty="0" baseline="3968" sz="1050" spc="270" b="1">
                <a:solidFill>
                  <a:srgbClr val="FAFAFD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D6D6EF"/>
                </a:solidFill>
                <a:latin typeface="Calibri"/>
                <a:cs typeface="Calibri"/>
                <a:hlinkClick r:id="rId7" action="ppaction://hlinksldjump"/>
              </a:rPr>
              <a:t>Álgebra</a:t>
            </a:r>
            <a:r>
              <a:rPr dirty="0" sz="1000" spc="95">
                <a:solidFill>
                  <a:srgbClr val="D6D6E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1000" spc="-15">
                <a:solidFill>
                  <a:srgbClr val="D6D6EF"/>
                </a:solidFill>
                <a:latin typeface="Calibri"/>
                <a:cs typeface="Calibri"/>
                <a:hlinkClick r:id="rId7" action="ppaction://hlinksldjump"/>
              </a:rPr>
              <a:t>numérica</a:t>
            </a:r>
            <a:endParaRPr sz="1000">
              <a:latin typeface="Calibri"/>
              <a:cs typeface="Calibri"/>
            </a:endParaRPr>
          </a:p>
          <a:p>
            <a:pPr marL="302895">
              <a:lnSpc>
                <a:spcPts val="1200"/>
              </a:lnSpc>
            </a:pPr>
            <a:r>
              <a:rPr dirty="0" sz="1000" spc="-15">
                <a:solidFill>
                  <a:srgbClr val="CCCCCC"/>
                </a:solidFill>
                <a:latin typeface="Calibri"/>
                <a:cs typeface="Calibri"/>
                <a:hlinkClick r:id="rId25" action="ppaction://hlinksldjump"/>
              </a:rPr>
              <a:t>Métodos</a:t>
            </a:r>
            <a:r>
              <a:rPr dirty="0" sz="1000" spc="100">
                <a:solidFill>
                  <a:srgbClr val="CCCCCC"/>
                </a:solidFill>
                <a:latin typeface="Calibri"/>
                <a:cs typeface="Calibri"/>
                <a:hlinkClick r:id="rId25" action="ppaction://hlinksldjump"/>
              </a:rPr>
              <a:t> </a:t>
            </a:r>
            <a:r>
              <a:rPr dirty="0" sz="1000" spc="5">
                <a:solidFill>
                  <a:srgbClr val="CCCCCC"/>
                </a:solidFill>
                <a:latin typeface="Calibri"/>
                <a:cs typeface="Calibri"/>
                <a:hlinkClick r:id="rId25" action="ppaction://hlinksldjump"/>
              </a:rPr>
              <a:t>Directos</a:t>
            </a:r>
            <a:r>
              <a:rPr dirty="0" sz="1000" spc="100">
                <a:solidFill>
                  <a:srgbClr val="CCCCCC"/>
                </a:solidFill>
                <a:latin typeface="Calibri"/>
                <a:cs typeface="Calibri"/>
                <a:hlinkClick r:id="rId25" action="ppaction://hlinksldjump"/>
              </a:rPr>
              <a:t> </a:t>
            </a:r>
            <a:r>
              <a:rPr dirty="0" sz="1000" spc="-5">
                <a:solidFill>
                  <a:srgbClr val="CCCCCC"/>
                </a:solidFill>
                <a:latin typeface="Calibri"/>
                <a:cs typeface="Calibri"/>
                <a:hlinkClick r:id="rId25" action="ppaction://hlinksldjump"/>
              </a:rPr>
              <a:t>vs</a:t>
            </a:r>
            <a:r>
              <a:rPr dirty="0" sz="1000" spc="105">
                <a:solidFill>
                  <a:srgbClr val="CCCCCC"/>
                </a:solidFill>
                <a:latin typeface="Calibri"/>
                <a:cs typeface="Calibri"/>
                <a:hlinkClick r:id="rId25" action="ppaction://hlinksldjump"/>
              </a:rPr>
              <a:t> </a:t>
            </a:r>
            <a:r>
              <a:rPr dirty="0" sz="1000" spc="-15">
                <a:solidFill>
                  <a:srgbClr val="CCCCCC"/>
                </a:solidFill>
                <a:latin typeface="Calibri"/>
                <a:cs typeface="Calibri"/>
                <a:hlinkClick r:id="rId25" action="ppaction://hlinksldjump"/>
              </a:rPr>
              <a:t>Métodos</a:t>
            </a:r>
            <a:r>
              <a:rPr dirty="0" sz="1000" spc="100">
                <a:solidFill>
                  <a:srgbClr val="CCCCCC"/>
                </a:solidFill>
                <a:latin typeface="Calibri"/>
                <a:cs typeface="Calibri"/>
                <a:hlinkClick r:id="rId25" action="ppaction://hlinksldjump"/>
              </a:rPr>
              <a:t> </a:t>
            </a:r>
            <a:r>
              <a:rPr dirty="0" sz="1000" spc="-10">
                <a:solidFill>
                  <a:srgbClr val="CCCCCC"/>
                </a:solidFill>
                <a:latin typeface="Calibri"/>
                <a:cs typeface="Calibri"/>
                <a:hlinkClick r:id="rId25" action="ppaction://hlinksldjump"/>
              </a:rPr>
              <a:t>Iterativos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29" name="object 29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30" name="object 30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2" name="object 32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26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084338" y="0"/>
            <a:ext cx="1125220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478155" marR="5080" indent="24066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Espacios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Vectoriales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Formas</a:t>
            </a:r>
            <a:r>
              <a:rPr dirty="0" sz="500" spc="5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cuadráticas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Sistemas</a:t>
            </a:r>
            <a:r>
              <a:rPr dirty="0" sz="500" spc="65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Lineales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590"/>
              </a:lnSpc>
            </a:pPr>
            <a:r>
              <a:rPr dirty="0" sz="500" spc="5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El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problema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de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mínimos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cuadrados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600"/>
              </a:lnSpc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Álgebra</a:t>
            </a:r>
            <a:r>
              <a:rPr dirty="0" sz="500" spc="2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numérica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139620"/>
            <a:ext cx="148971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Sistemas  </a:t>
            </a:r>
            <a:r>
              <a:rPr dirty="0" sz="500" spc="4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Compatibles </a:t>
            </a:r>
            <a:r>
              <a:rPr dirty="0" sz="500" spc="2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e 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Incompatibles </a:t>
            </a:r>
            <a:r>
              <a:rPr dirty="0" sz="500" spc="40" b="1">
                <a:solidFill>
                  <a:srgbClr val="9898D8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Sistemas</a:t>
            </a:r>
            <a:r>
              <a:rPr dirty="0" sz="500" spc="95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Indeterminados</a:t>
            </a:r>
            <a:r>
              <a:rPr dirty="0" sz="500" spc="10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y</a:t>
            </a:r>
            <a:r>
              <a:rPr dirty="0" sz="500" spc="10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Sobredeterminados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0" y="479736"/>
            <a:ext cx="4608060" cy="31277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478685"/>
            <a:ext cx="128587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5">
                <a:solidFill>
                  <a:srgbClr val="FFFFFF"/>
                </a:solidFill>
                <a:latin typeface="Calibri"/>
                <a:cs typeface="Calibri"/>
              </a:rPr>
              <a:t>Sistemas</a:t>
            </a:r>
            <a:r>
              <a:rPr dirty="0" sz="1400" spc="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5">
                <a:solidFill>
                  <a:srgbClr val="FFFFFF"/>
                </a:solidFill>
                <a:latin typeface="Calibri"/>
                <a:cs typeface="Calibri"/>
              </a:rPr>
              <a:t>Lineales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1137310"/>
            <a:ext cx="59588" cy="59588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600354" y="1060213"/>
            <a:ext cx="356171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10">
                <a:latin typeface="Calibri"/>
                <a:cs typeface="Calibri"/>
              </a:rPr>
              <a:t>Pueden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ser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tipo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homogéneo,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45" b="0" i="1">
                <a:latin typeface="Bookman Old Style"/>
                <a:cs typeface="Bookman Old Style"/>
              </a:rPr>
              <a:t>A</a:t>
            </a:r>
            <a:r>
              <a:rPr dirty="0" sz="1000" spc="45" b="1">
                <a:latin typeface="Trebuchet MS"/>
                <a:cs typeface="Trebuchet MS"/>
              </a:rPr>
              <a:t>x</a:t>
            </a:r>
            <a:r>
              <a:rPr dirty="0" sz="1000" spc="-20" b="1">
                <a:latin typeface="Trebuchet MS"/>
                <a:cs typeface="Trebuchet MS"/>
              </a:rPr>
              <a:t> </a:t>
            </a:r>
            <a:r>
              <a:rPr dirty="0" sz="1000" spc="45">
                <a:latin typeface="Tahoma"/>
                <a:cs typeface="Tahoma"/>
              </a:rPr>
              <a:t>=</a:t>
            </a:r>
            <a:r>
              <a:rPr dirty="0" sz="1000" spc="-35">
                <a:latin typeface="Tahoma"/>
                <a:cs typeface="Tahoma"/>
              </a:rPr>
              <a:t> </a:t>
            </a:r>
            <a:r>
              <a:rPr dirty="0" sz="1000" spc="-15" b="1">
                <a:latin typeface="Trebuchet MS"/>
                <a:cs typeface="Trebuchet MS"/>
              </a:rPr>
              <a:t>0</a:t>
            </a:r>
            <a:r>
              <a:rPr dirty="0" sz="1000" spc="35" b="1">
                <a:latin typeface="Trebuchet MS"/>
                <a:cs typeface="Trebuchet MS"/>
              </a:rPr>
              <a:t> </a:t>
            </a:r>
            <a:r>
              <a:rPr dirty="0" sz="1000" spc="-30">
                <a:latin typeface="Calibri"/>
                <a:cs typeface="Calibri"/>
              </a:rPr>
              <a:t>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no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homogéneo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45" b="0" i="1">
                <a:latin typeface="Bookman Old Style"/>
                <a:cs typeface="Bookman Old Style"/>
              </a:rPr>
              <a:t>A</a:t>
            </a:r>
            <a:r>
              <a:rPr dirty="0" sz="1000" spc="45" b="1">
                <a:latin typeface="Trebuchet MS"/>
                <a:cs typeface="Trebuchet MS"/>
              </a:rPr>
              <a:t>x</a:t>
            </a:r>
            <a:r>
              <a:rPr dirty="0" sz="1000" spc="-20" b="1">
                <a:latin typeface="Trebuchet MS"/>
                <a:cs typeface="Trebuchet MS"/>
              </a:rPr>
              <a:t> </a:t>
            </a:r>
            <a:r>
              <a:rPr dirty="0" sz="1000" spc="45">
                <a:latin typeface="Tahoma"/>
                <a:cs typeface="Tahoma"/>
              </a:rPr>
              <a:t>=</a:t>
            </a:r>
            <a:r>
              <a:rPr dirty="0" sz="1000" spc="-35">
                <a:latin typeface="Tahoma"/>
                <a:cs typeface="Tahoma"/>
              </a:rPr>
              <a:t> </a:t>
            </a:r>
            <a:r>
              <a:rPr dirty="0" sz="1000" spc="35" b="1">
                <a:latin typeface="Trebuchet MS"/>
                <a:cs typeface="Trebuchet MS"/>
              </a:rPr>
              <a:t>b</a:t>
            </a:r>
            <a:r>
              <a:rPr dirty="0" sz="1000" spc="35">
                <a:latin typeface="Calibri"/>
                <a:cs typeface="Calibri"/>
              </a:rPr>
              <a:t>.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1" name="object 11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2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084338" y="0"/>
            <a:ext cx="1125220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478155" marR="5080" indent="24066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Espacios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Vectoriales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Formas</a:t>
            </a:r>
            <a:r>
              <a:rPr dirty="0" sz="500" spc="5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cuadráticas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Sistemas</a:t>
            </a:r>
            <a:r>
              <a:rPr dirty="0" sz="500" spc="65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Lineales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590"/>
              </a:lnSpc>
            </a:pPr>
            <a:r>
              <a:rPr dirty="0" sz="500" spc="5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El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problema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de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mínimos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cuadrados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600"/>
              </a:lnSpc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Álgebra</a:t>
            </a:r>
            <a:r>
              <a:rPr dirty="0" sz="500" spc="2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numérica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139620"/>
            <a:ext cx="148971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Sistemas  </a:t>
            </a:r>
            <a:r>
              <a:rPr dirty="0" sz="500" spc="4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Compatibles </a:t>
            </a:r>
            <a:r>
              <a:rPr dirty="0" sz="500" spc="2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e 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Incompatibles </a:t>
            </a:r>
            <a:r>
              <a:rPr dirty="0" sz="500" spc="40" b="1">
                <a:solidFill>
                  <a:srgbClr val="9898D8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Sistemas</a:t>
            </a:r>
            <a:r>
              <a:rPr dirty="0" sz="500" spc="95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Indeterminados</a:t>
            </a:r>
            <a:r>
              <a:rPr dirty="0" sz="500" spc="10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y</a:t>
            </a:r>
            <a:r>
              <a:rPr dirty="0" sz="500" spc="10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Sobredeterminados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0" y="479736"/>
            <a:ext cx="4608060" cy="31277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478685"/>
            <a:ext cx="128587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5">
                <a:solidFill>
                  <a:srgbClr val="FFFFFF"/>
                </a:solidFill>
                <a:latin typeface="Calibri"/>
                <a:cs typeface="Calibri"/>
              </a:rPr>
              <a:t>Sistemas</a:t>
            </a:r>
            <a:r>
              <a:rPr dirty="0" sz="1400" spc="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5">
                <a:solidFill>
                  <a:srgbClr val="FFFFFF"/>
                </a:solidFill>
                <a:latin typeface="Calibri"/>
                <a:cs typeface="Calibri"/>
              </a:rPr>
              <a:t>Lineales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1137310"/>
            <a:ext cx="59588" cy="59588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600354" y="1022255"/>
            <a:ext cx="3561715" cy="556895"/>
          </a:xfrm>
          <a:prstGeom prst="rect">
            <a:avLst/>
          </a:prstGeom>
        </p:spPr>
        <p:txBody>
          <a:bodyPr wrap="square" lIns="0" tIns="501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395"/>
              </a:spcBef>
            </a:pPr>
            <a:r>
              <a:rPr dirty="0" sz="1000" spc="-10">
                <a:latin typeface="Calibri"/>
                <a:cs typeface="Calibri"/>
              </a:rPr>
              <a:t>Pueden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ser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tipo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homogéneo,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45" b="0" i="1">
                <a:latin typeface="Bookman Old Style"/>
                <a:cs typeface="Bookman Old Style"/>
              </a:rPr>
              <a:t>A</a:t>
            </a:r>
            <a:r>
              <a:rPr dirty="0" sz="1000" spc="45" b="1">
                <a:latin typeface="Trebuchet MS"/>
                <a:cs typeface="Trebuchet MS"/>
              </a:rPr>
              <a:t>x</a:t>
            </a:r>
            <a:r>
              <a:rPr dirty="0" sz="1000" spc="-20" b="1">
                <a:latin typeface="Trebuchet MS"/>
                <a:cs typeface="Trebuchet MS"/>
              </a:rPr>
              <a:t> </a:t>
            </a:r>
            <a:r>
              <a:rPr dirty="0" sz="1000" spc="45">
                <a:latin typeface="Tahoma"/>
                <a:cs typeface="Tahoma"/>
              </a:rPr>
              <a:t>=</a:t>
            </a:r>
            <a:r>
              <a:rPr dirty="0" sz="1000" spc="-35">
                <a:latin typeface="Tahoma"/>
                <a:cs typeface="Tahoma"/>
              </a:rPr>
              <a:t> </a:t>
            </a:r>
            <a:r>
              <a:rPr dirty="0" sz="1000" spc="-15" b="1">
                <a:latin typeface="Trebuchet MS"/>
                <a:cs typeface="Trebuchet MS"/>
              </a:rPr>
              <a:t>0</a:t>
            </a:r>
            <a:r>
              <a:rPr dirty="0" sz="1000" spc="35" b="1">
                <a:latin typeface="Trebuchet MS"/>
                <a:cs typeface="Trebuchet MS"/>
              </a:rPr>
              <a:t> </a:t>
            </a:r>
            <a:r>
              <a:rPr dirty="0" sz="1000" spc="-30">
                <a:latin typeface="Calibri"/>
                <a:cs typeface="Calibri"/>
              </a:rPr>
              <a:t>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no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homogéneo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45" b="0" i="1">
                <a:latin typeface="Bookman Old Style"/>
                <a:cs typeface="Bookman Old Style"/>
              </a:rPr>
              <a:t>A</a:t>
            </a:r>
            <a:r>
              <a:rPr dirty="0" sz="1000" spc="45" b="1">
                <a:latin typeface="Trebuchet MS"/>
                <a:cs typeface="Trebuchet MS"/>
              </a:rPr>
              <a:t>x</a:t>
            </a:r>
            <a:r>
              <a:rPr dirty="0" sz="1000" spc="-20" b="1">
                <a:latin typeface="Trebuchet MS"/>
                <a:cs typeface="Trebuchet MS"/>
              </a:rPr>
              <a:t> </a:t>
            </a:r>
            <a:r>
              <a:rPr dirty="0" sz="1000" spc="45">
                <a:latin typeface="Tahoma"/>
                <a:cs typeface="Tahoma"/>
              </a:rPr>
              <a:t>=</a:t>
            </a:r>
            <a:r>
              <a:rPr dirty="0" sz="1000" spc="-35">
                <a:latin typeface="Tahoma"/>
                <a:cs typeface="Tahoma"/>
              </a:rPr>
              <a:t> </a:t>
            </a:r>
            <a:r>
              <a:rPr dirty="0" sz="1000" spc="35" b="1">
                <a:latin typeface="Trebuchet MS"/>
                <a:cs typeface="Trebuchet MS"/>
              </a:rPr>
              <a:t>b</a:t>
            </a:r>
            <a:r>
              <a:rPr dirty="0" sz="1000" spc="35">
                <a:latin typeface="Calibri"/>
                <a:cs typeface="Calibri"/>
              </a:rPr>
              <a:t>.</a:t>
            </a:r>
            <a:endParaRPr sz="1000">
              <a:latin typeface="Calibri"/>
              <a:cs typeface="Calibri"/>
            </a:endParaRPr>
          </a:p>
          <a:p>
            <a:pPr marL="12700" marR="50800">
              <a:lnSpc>
                <a:spcPct val="100000"/>
              </a:lnSpc>
              <a:spcBef>
                <a:spcPts val="295"/>
              </a:spcBef>
            </a:pPr>
            <a:r>
              <a:rPr dirty="0" sz="1000" spc="55">
                <a:latin typeface="Calibri"/>
                <a:cs typeface="Calibri"/>
              </a:rPr>
              <a:t>El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conjunto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soluciones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de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sistema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homogéneo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espacio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vectorial.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10" name="object 10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490194" y="1327099"/>
            <a:ext cx="59588" cy="59588"/>
          </a:xfrm>
          <a:prstGeom prst="rect">
            <a:avLst/>
          </a:prstGeom>
        </p:spPr>
      </p:pic>
      <p:grpSp>
        <p:nvGrpSpPr>
          <p:cNvPr id="11" name="object 11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2" name="object 12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3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084338" y="0"/>
            <a:ext cx="1125220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478155" marR="5080" indent="24066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Espacios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Vectoriales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Formas</a:t>
            </a:r>
            <a:r>
              <a:rPr dirty="0" sz="500" spc="5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cuadráticas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Sistemas</a:t>
            </a:r>
            <a:r>
              <a:rPr dirty="0" sz="500" spc="65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Lineales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590"/>
              </a:lnSpc>
            </a:pPr>
            <a:r>
              <a:rPr dirty="0" sz="500" spc="5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El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problema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de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mínimos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cuadrados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600"/>
              </a:lnSpc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Álgebra</a:t>
            </a:r>
            <a:r>
              <a:rPr dirty="0" sz="500" spc="2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numérica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139620"/>
            <a:ext cx="148971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Sistemas  </a:t>
            </a:r>
            <a:r>
              <a:rPr dirty="0" sz="500" spc="4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Compatibles </a:t>
            </a:r>
            <a:r>
              <a:rPr dirty="0" sz="500" spc="2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e 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Incompatibles </a:t>
            </a:r>
            <a:r>
              <a:rPr dirty="0" sz="500" spc="40" b="1">
                <a:solidFill>
                  <a:srgbClr val="9898D8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Sistemas</a:t>
            </a:r>
            <a:r>
              <a:rPr dirty="0" sz="500" spc="95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Indeterminados</a:t>
            </a:r>
            <a:r>
              <a:rPr dirty="0" sz="500" spc="10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y</a:t>
            </a:r>
            <a:r>
              <a:rPr dirty="0" sz="500" spc="10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Sobredeterminados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0" y="479736"/>
            <a:ext cx="4608060" cy="31277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478685"/>
            <a:ext cx="128587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5">
                <a:solidFill>
                  <a:srgbClr val="FFFFFF"/>
                </a:solidFill>
                <a:latin typeface="Calibri"/>
                <a:cs typeface="Calibri"/>
              </a:rPr>
              <a:t>Sistemas</a:t>
            </a:r>
            <a:r>
              <a:rPr dirty="0" sz="1400" spc="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5">
                <a:solidFill>
                  <a:srgbClr val="FFFFFF"/>
                </a:solidFill>
                <a:latin typeface="Calibri"/>
                <a:cs typeface="Calibri"/>
              </a:rPr>
              <a:t>Lineales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1137310"/>
            <a:ext cx="59588" cy="59588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600354" y="1022255"/>
            <a:ext cx="3660775" cy="898525"/>
          </a:xfrm>
          <a:prstGeom prst="rect">
            <a:avLst/>
          </a:prstGeom>
        </p:spPr>
        <p:txBody>
          <a:bodyPr wrap="square" lIns="0" tIns="501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395"/>
              </a:spcBef>
            </a:pPr>
            <a:r>
              <a:rPr dirty="0" sz="1000" spc="-10">
                <a:latin typeface="Calibri"/>
                <a:cs typeface="Calibri"/>
              </a:rPr>
              <a:t>Pueden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ser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tipo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homogéneo,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45" b="0" i="1">
                <a:latin typeface="Bookman Old Style"/>
                <a:cs typeface="Bookman Old Style"/>
              </a:rPr>
              <a:t>A</a:t>
            </a:r>
            <a:r>
              <a:rPr dirty="0" sz="1000" spc="45" b="1">
                <a:latin typeface="Trebuchet MS"/>
                <a:cs typeface="Trebuchet MS"/>
              </a:rPr>
              <a:t>x</a:t>
            </a:r>
            <a:r>
              <a:rPr dirty="0" sz="1000" spc="-20" b="1">
                <a:latin typeface="Trebuchet MS"/>
                <a:cs typeface="Trebuchet MS"/>
              </a:rPr>
              <a:t> </a:t>
            </a:r>
            <a:r>
              <a:rPr dirty="0" sz="1000" spc="45">
                <a:latin typeface="Tahoma"/>
                <a:cs typeface="Tahoma"/>
              </a:rPr>
              <a:t>=</a:t>
            </a:r>
            <a:r>
              <a:rPr dirty="0" sz="1000" spc="-35">
                <a:latin typeface="Tahoma"/>
                <a:cs typeface="Tahoma"/>
              </a:rPr>
              <a:t> </a:t>
            </a:r>
            <a:r>
              <a:rPr dirty="0" sz="1000" spc="-15" b="1">
                <a:latin typeface="Trebuchet MS"/>
                <a:cs typeface="Trebuchet MS"/>
              </a:rPr>
              <a:t>0</a:t>
            </a:r>
            <a:r>
              <a:rPr dirty="0" sz="1000" spc="35" b="1">
                <a:latin typeface="Trebuchet MS"/>
                <a:cs typeface="Trebuchet MS"/>
              </a:rPr>
              <a:t> </a:t>
            </a:r>
            <a:r>
              <a:rPr dirty="0" sz="1000" spc="-30">
                <a:latin typeface="Calibri"/>
                <a:cs typeface="Calibri"/>
              </a:rPr>
              <a:t>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no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homogéneo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45" b="0" i="1">
                <a:latin typeface="Bookman Old Style"/>
                <a:cs typeface="Bookman Old Style"/>
              </a:rPr>
              <a:t>A</a:t>
            </a:r>
            <a:r>
              <a:rPr dirty="0" sz="1000" spc="45" b="1">
                <a:latin typeface="Trebuchet MS"/>
                <a:cs typeface="Trebuchet MS"/>
              </a:rPr>
              <a:t>x</a:t>
            </a:r>
            <a:r>
              <a:rPr dirty="0" sz="1000" spc="-20" b="1">
                <a:latin typeface="Trebuchet MS"/>
                <a:cs typeface="Trebuchet MS"/>
              </a:rPr>
              <a:t> </a:t>
            </a:r>
            <a:r>
              <a:rPr dirty="0" sz="1000" spc="45">
                <a:latin typeface="Tahoma"/>
                <a:cs typeface="Tahoma"/>
              </a:rPr>
              <a:t>=</a:t>
            </a:r>
            <a:r>
              <a:rPr dirty="0" sz="1000" spc="-35">
                <a:latin typeface="Tahoma"/>
                <a:cs typeface="Tahoma"/>
              </a:rPr>
              <a:t> </a:t>
            </a:r>
            <a:r>
              <a:rPr dirty="0" sz="1000" spc="35" b="1">
                <a:latin typeface="Trebuchet MS"/>
                <a:cs typeface="Trebuchet MS"/>
              </a:rPr>
              <a:t>b</a:t>
            </a:r>
            <a:r>
              <a:rPr dirty="0" sz="1000" spc="35">
                <a:latin typeface="Calibri"/>
                <a:cs typeface="Calibri"/>
              </a:rPr>
              <a:t>.</a:t>
            </a:r>
            <a:endParaRPr sz="1000">
              <a:latin typeface="Calibri"/>
              <a:cs typeface="Calibri"/>
            </a:endParaRPr>
          </a:p>
          <a:p>
            <a:pPr marL="12700" marR="149860">
              <a:lnSpc>
                <a:spcPct val="100000"/>
              </a:lnSpc>
              <a:spcBef>
                <a:spcPts val="295"/>
              </a:spcBef>
            </a:pPr>
            <a:r>
              <a:rPr dirty="0" sz="1000" spc="55">
                <a:latin typeface="Calibri"/>
                <a:cs typeface="Calibri"/>
              </a:rPr>
              <a:t>El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conjunto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soluciones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de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sistema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homogéneo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espacio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vectorial.</a:t>
            </a:r>
            <a:endParaRPr sz="100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  <a:spcBef>
                <a:spcPts val="290"/>
              </a:spcBef>
            </a:pPr>
            <a:r>
              <a:rPr dirty="0" sz="1000" spc="55">
                <a:latin typeface="Calibri"/>
                <a:cs typeface="Calibri"/>
              </a:rPr>
              <a:t>El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conjunto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soluciones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sistema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no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homogéneo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es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espacio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afín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(estructuras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lineales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no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pasan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por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origen).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10" name="object 10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490194" y="1327099"/>
            <a:ext cx="59588" cy="59588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490194" y="1668729"/>
            <a:ext cx="59588" cy="59588"/>
          </a:xfrm>
          <a:prstGeom prst="rect">
            <a:avLst/>
          </a:prstGeom>
        </p:spPr>
      </p:pic>
      <p:grpSp>
        <p:nvGrpSpPr>
          <p:cNvPr id="12" name="object 12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3" name="object 13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3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084338" y="0"/>
            <a:ext cx="1125220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478155" marR="5080" indent="24066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Espacios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Vectoriales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Formas</a:t>
            </a:r>
            <a:r>
              <a:rPr dirty="0" sz="500" spc="5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cuadráticas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Sistemas</a:t>
            </a:r>
            <a:r>
              <a:rPr dirty="0" sz="500" spc="65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Lineales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590"/>
              </a:lnSpc>
            </a:pPr>
            <a:r>
              <a:rPr dirty="0" sz="500" spc="5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El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problema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de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mínimos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cuadrados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600"/>
              </a:lnSpc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Álgebra</a:t>
            </a:r>
            <a:r>
              <a:rPr dirty="0" sz="500" spc="2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numérica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139620"/>
            <a:ext cx="148971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Sistemas  </a:t>
            </a:r>
            <a:r>
              <a:rPr dirty="0" sz="500" spc="4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Compatibles </a:t>
            </a:r>
            <a:r>
              <a:rPr dirty="0" sz="500" spc="2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e 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Incompatibles </a:t>
            </a:r>
            <a:r>
              <a:rPr dirty="0" sz="500" spc="40" b="1">
                <a:solidFill>
                  <a:srgbClr val="9898D8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Sistemas</a:t>
            </a:r>
            <a:r>
              <a:rPr dirty="0" sz="500" spc="95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Indeterminados</a:t>
            </a:r>
            <a:r>
              <a:rPr dirty="0" sz="500" spc="10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y</a:t>
            </a:r>
            <a:r>
              <a:rPr dirty="0" sz="500" spc="10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Sobredeterminados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0" y="479736"/>
            <a:ext cx="4608060" cy="31277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478685"/>
            <a:ext cx="128587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5">
                <a:solidFill>
                  <a:srgbClr val="FFFFFF"/>
                </a:solidFill>
                <a:latin typeface="Calibri"/>
                <a:cs typeface="Calibri"/>
              </a:rPr>
              <a:t>Sistemas</a:t>
            </a:r>
            <a:r>
              <a:rPr dirty="0" sz="1400" spc="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5">
                <a:solidFill>
                  <a:srgbClr val="FFFFFF"/>
                </a:solidFill>
                <a:latin typeface="Calibri"/>
                <a:cs typeface="Calibri"/>
              </a:rPr>
              <a:t>Lineales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1137310"/>
            <a:ext cx="59588" cy="59588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600354" y="1022255"/>
            <a:ext cx="3660775" cy="1240155"/>
          </a:xfrm>
          <a:prstGeom prst="rect">
            <a:avLst/>
          </a:prstGeom>
        </p:spPr>
        <p:txBody>
          <a:bodyPr wrap="square" lIns="0" tIns="501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395"/>
              </a:spcBef>
            </a:pPr>
            <a:r>
              <a:rPr dirty="0" sz="1000" spc="-10">
                <a:latin typeface="Calibri"/>
                <a:cs typeface="Calibri"/>
              </a:rPr>
              <a:t>Pueden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ser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tipo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homogéneo,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45" b="0" i="1">
                <a:latin typeface="Bookman Old Style"/>
                <a:cs typeface="Bookman Old Style"/>
              </a:rPr>
              <a:t>A</a:t>
            </a:r>
            <a:r>
              <a:rPr dirty="0" sz="1000" spc="45" b="1">
                <a:latin typeface="Trebuchet MS"/>
                <a:cs typeface="Trebuchet MS"/>
              </a:rPr>
              <a:t>x</a:t>
            </a:r>
            <a:r>
              <a:rPr dirty="0" sz="1000" spc="-20" b="1">
                <a:latin typeface="Trebuchet MS"/>
                <a:cs typeface="Trebuchet MS"/>
              </a:rPr>
              <a:t> </a:t>
            </a:r>
            <a:r>
              <a:rPr dirty="0" sz="1000" spc="45">
                <a:latin typeface="Tahoma"/>
                <a:cs typeface="Tahoma"/>
              </a:rPr>
              <a:t>=</a:t>
            </a:r>
            <a:r>
              <a:rPr dirty="0" sz="1000" spc="-35">
                <a:latin typeface="Tahoma"/>
                <a:cs typeface="Tahoma"/>
              </a:rPr>
              <a:t> </a:t>
            </a:r>
            <a:r>
              <a:rPr dirty="0" sz="1000" spc="-15" b="1">
                <a:latin typeface="Trebuchet MS"/>
                <a:cs typeface="Trebuchet MS"/>
              </a:rPr>
              <a:t>0</a:t>
            </a:r>
            <a:r>
              <a:rPr dirty="0" sz="1000" spc="35" b="1">
                <a:latin typeface="Trebuchet MS"/>
                <a:cs typeface="Trebuchet MS"/>
              </a:rPr>
              <a:t> </a:t>
            </a:r>
            <a:r>
              <a:rPr dirty="0" sz="1000" spc="-30">
                <a:latin typeface="Calibri"/>
                <a:cs typeface="Calibri"/>
              </a:rPr>
              <a:t>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no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homogéneo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45" b="0" i="1">
                <a:latin typeface="Bookman Old Style"/>
                <a:cs typeface="Bookman Old Style"/>
              </a:rPr>
              <a:t>A</a:t>
            </a:r>
            <a:r>
              <a:rPr dirty="0" sz="1000" spc="45" b="1">
                <a:latin typeface="Trebuchet MS"/>
                <a:cs typeface="Trebuchet MS"/>
              </a:rPr>
              <a:t>x</a:t>
            </a:r>
            <a:r>
              <a:rPr dirty="0" sz="1000" spc="-20" b="1">
                <a:latin typeface="Trebuchet MS"/>
                <a:cs typeface="Trebuchet MS"/>
              </a:rPr>
              <a:t> </a:t>
            </a:r>
            <a:r>
              <a:rPr dirty="0" sz="1000" spc="45">
                <a:latin typeface="Tahoma"/>
                <a:cs typeface="Tahoma"/>
              </a:rPr>
              <a:t>=</a:t>
            </a:r>
            <a:r>
              <a:rPr dirty="0" sz="1000" spc="-35">
                <a:latin typeface="Tahoma"/>
                <a:cs typeface="Tahoma"/>
              </a:rPr>
              <a:t> </a:t>
            </a:r>
            <a:r>
              <a:rPr dirty="0" sz="1000" spc="35" b="1">
                <a:latin typeface="Trebuchet MS"/>
                <a:cs typeface="Trebuchet MS"/>
              </a:rPr>
              <a:t>b</a:t>
            </a:r>
            <a:r>
              <a:rPr dirty="0" sz="1000" spc="35">
                <a:latin typeface="Calibri"/>
                <a:cs typeface="Calibri"/>
              </a:rPr>
              <a:t>.</a:t>
            </a:r>
            <a:endParaRPr sz="1000">
              <a:latin typeface="Calibri"/>
              <a:cs typeface="Calibri"/>
            </a:endParaRPr>
          </a:p>
          <a:p>
            <a:pPr marL="12700" marR="149860">
              <a:lnSpc>
                <a:spcPct val="100000"/>
              </a:lnSpc>
              <a:spcBef>
                <a:spcPts val="295"/>
              </a:spcBef>
            </a:pPr>
            <a:r>
              <a:rPr dirty="0" sz="1000" spc="55">
                <a:latin typeface="Calibri"/>
                <a:cs typeface="Calibri"/>
              </a:rPr>
              <a:t>El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conjunto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soluciones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de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sistema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homogéneo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espacio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vectorial.</a:t>
            </a:r>
            <a:endParaRPr sz="100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  <a:spcBef>
                <a:spcPts val="290"/>
              </a:spcBef>
            </a:pPr>
            <a:r>
              <a:rPr dirty="0" sz="1000" spc="55">
                <a:latin typeface="Calibri"/>
                <a:cs typeface="Calibri"/>
              </a:rPr>
              <a:t>El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conjunto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soluciones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sistema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no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homogéneo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es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espacio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afín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(estructuras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lineales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no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pasan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por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origen).</a:t>
            </a:r>
            <a:endParaRPr sz="1000">
              <a:latin typeface="Calibri"/>
              <a:cs typeface="Calibri"/>
            </a:endParaRPr>
          </a:p>
          <a:p>
            <a:pPr marL="12700" marR="287655">
              <a:lnSpc>
                <a:spcPct val="100000"/>
              </a:lnSpc>
              <a:spcBef>
                <a:spcPts val="290"/>
              </a:spcBef>
            </a:pPr>
            <a:r>
              <a:rPr dirty="0" sz="1000" spc="-10">
                <a:latin typeface="Calibri"/>
                <a:cs typeface="Calibri"/>
              </a:rPr>
              <a:t>Resolver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eficientemente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problema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autovalores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consiste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en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saber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resolver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eficientemente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sistema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lineal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homogéneo.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10" name="object 10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490194" y="1327099"/>
            <a:ext cx="59588" cy="59588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490194" y="1668729"/>
            <a:ext cx="59588" cy="59588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2010346"/>
            <a:ext cx="59588" cy="59588"/>
          </a:xfrm>
          <a:prstGeom prst="rect">
            <a:avLst/>
          </a:prstGeom>
        </p:spPr>
      </p:pic>
      <p:grpSp>
        <p:nvGrpSpPr>
          <p:cNvPr id="13" name="object 13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4" name="object 14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3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084338" y="0"/>
            <a:ext cx="1125220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478155" marR="5080" indent="24066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Espacios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Vectoriales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Formas</a:t>
            </a:r>
            <a:r>
              <a:rPr dirty="0" sz="500" spc="5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cuadráticas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Sistemas</a:t>
            </a:r>
            <a:r>
              <a:rPr dirty="0" sz="500" spc="65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Lineales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590"/>
              </a:lnSpc>
            </a:pPr>
            <a:r>
              <a:rPr dirty="0" sz="500" spc="5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El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problema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de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mínimos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cuadrados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600"/>
              </a:lnSpc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Álgebra</a:t>
            </a:r>
            <a:r>
              <a:rPr dirty="0" sz="500" spc="2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numérica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139620"/>
            <a:ext cx="148971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Sistemas  </a:t>
            </a:r>
            <a:r>
              <a:rPr dirty="0" sz="500" spc="4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Compatibles </a:t>
            </a:r>
            <a:r>
              <a:rPr dirty="0" sz="500" spc="2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e 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Incompatibles </a:t>
            </a:r>
            <a:r>
              <a:rPr dirty="0" sz="500" spc="40" b="1">
                <a:solidFill>
                  <a:srgbClr val="9898D8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Sistemas</a:t>
            </a:r>
            <a:r>
              <a:rPr dirty="0" sz="500" spc="95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Indeterminados</a:t>
            </a:r>
            <a:r>
              <a:rPr dirty="0" sz="500" spc="10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y</a:t>
            </a:r>
            <a:r>
              <a:rPr dirty="0" sz="500" spc="10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Sobredeterminados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0" y="479736"/>
            <a:ext cx="4608060" cy="31277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478685"/>
            <a:ext cx="128587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5">
                <a:solidFill>
                  <a:srgbClr val="FFFFFF"/>
                </a:solidFill>
                <a:latin typeface="Calibri"/>
                <a:cs typeface="Calibri"/>
              </a:rPr>
              <a:t>Sistemas</a:t>
            </a:r>
            <a:r>
              <a:rPr dirty="0" sz="1400" spc="8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5">
                <a:solidFill>
                  <a:srgbClr val="FFFFFF"/>
                </a:solidFill>
                <a:latin typeface="Calibri"/>
                <a:cs typeface="Calibri"/>
              </a:rPr>
              <a:t>Lineales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1137310"/>
            <a:ext cx="59588" cy="59588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600354" y="1022255"/>
            <a:ext cx="3660775" cy="1885950"/>
          </a:xfrm>
          <a:prstGeom prst="rect">
            <a:avLst/>
          </a:prstGeom>
        </p:spPr>
        <p:txBody>
          <a:bodyPr wrap="square" lIns="0" tIns="501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395"/>
              </a:spcBef>
            </a:pPr>
            <a:r>
              <a:rPr dirty="0" sz="1000" spc="-10">
                <a:latin typeface="Calibri"/>
                <a:cs typeface="Calibri"/>
              </a:rPr>
              <a:t>Pueden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ser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tipo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homogéneo,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45" b="0" i="1">
                <a:latin typeface="Bookman Old Style"/>
                <a:cs typeface="Bookman Old Style"/>
              </a:rPr>
              <a:t>A</a:t>
            </a:r>
            <a:r>
              <a:rPr dirty="0" sz="1000" spc="45" b="1">
                <a:latin typeface="Trebuchet MS"/>
                <a:cs typeface="Trebuchet MS"/>
              </a:rPr>
              <a:t>x</a:t>
            </a:r>
            <a:r>
              <a:rPr dirty="0" sz="1000" spc="-20" b="1">
                <a:latin typeface="Trebuchet MS"/>
                <a:cs typeface="Trebuchet MS"/>
              </a:rPr>
              <a:t> </a:t>
            </a:r>
            <a:r>
              <a:rPr dirty="0" sz="1000" spc="45">
                <a:latin typeface="Tahoma"/>
                <a:cs typeface="Tahoma"/>
              </a:rPr>
              <a:t>=</a:t>
            </a:r>
            <a:r>
              <a:rPr dirty="0" sz="1000" spc="-35">
                <a:latin typeface="Tahoma"/>
                <a:cs typeface="Tahoma"/>
              </a:rPr>
              <a:t> </a:t>
            </a:r>
            <a:r>
              <a:rPr dirty="0" sz="1000" spc="-15" b="1">
                <a:latin typeface="Trebuchet MS"/>
                <a:cs typeface="Trebuchet MS"/>
              </a:rPr>
              <a:t>0</a:t>
            </a:r>
            <a:r>
              <a:rPr dirty="0" sz="1000" spc="35" b="1">
                <a:latin typeface="Trebuchet MS"/>
                <a:cs typeface="Trebuchet MS"/>
              </a:rPr>
              <a:t> </a:t>
            </a:r>
            <a:r>
              <a:rPr dirty="0" sz="1000" spc="-30">
                <a:latin typeface="Calibri"/>
                <a:cs typeface="Calibri"/>
              </a:rPr>
              <a:t>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no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homogéneo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45" b="0" i="1">
                <a:latin typeface="Bookman Old Style"/>
                <a:cs typeface="Bookman Old Style"/>
              </a:rPr>
              <a:t>A</a:t>
            </a:r>
            <a:r>
              <a:rPr dirty="0" sz="1000" spc="45" b="1">
                <a:latin typeface="Trebuchet MS"/>
                <a:cs typeface="Trebuchet MS"/>
              </a:rPr>
              <a:t>x</a:t>
            </a:r>
            <a:r>
              <a:rPr dirty="0" sz="1000" spc="-20" b="1">
                <a:latin typeface="Trebuchet MS"/>
                <a:cs typeface="Trebuchet MS"/>
              </a:rPr>
              <a:t> </a:t>
            </a:r>
            <a:r>
              <a:rPr dirty="0" sz="1000" spc="45">
                <a:latin typeface="Tahoma"/>
                <a:cs typeface="Tahoma"/>
              </a:rPr>
              <a:t>=</a:t>
            </a:r>
            <a:r>
              <a:rPr dirty="0" sz="1000" spc="-35">
                <a:latin typeface="Tahoma"/>
                <a:cs typeface="Tahoma"/>
              </a:rPr>
              <a:t> </a:t>
            </a:r>
            <a:r>
              <a:rPr dirty="0" sz="1000" spc="35" b="1">
                <a:latin typeface="Trebuchet MS"/>
                <a:cs typeface="Trebuchet MS"/>
              </a:rPr>
              <a:t>b</a:t>
            </a:r>
            <a:r>
              <a:rPr dirty="0" sz="1000" spc="35">
                <a:latin typeface="Calibri"/>
                <a:cs typeface="Calibri"/>
              </a:rPr>
              <a:t>.</a:t>
            </a:r>
            <a:endParaRPr sz="1000">
              <a:latin typeface="Calibri"/>
              <a:cs typeface="Calibri"/>
            </a:endParaRPr>
          </a:p>
          <a:p>
            <a:pPr marL="12700" marR="149860">
              <a:lnSpc>
                <a:spcPct val="100000"/>
              </a:lnSpc>
              <a:spcBef>
                <a:spcPts val="295"/>
              </a:spcBef>
            </a:pPr>
            <a:r>
              <a:rPr dirty="0" sz="1000" spc="55">
                <a:latin typeface="Calibri"/>
                <a:cs typeface="Calibri"/>
              </a:rPr>
              <a:t>El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conjunto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soluciones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de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sistema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homogéneo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espacio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vectorial.</a:t>
            </a:r>
            <a:endParaRPr sz="100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  <a:spcBef>
                <a:spcPts val="290"/>
              </a:spcBef>
            </a:pPr>
            <a:r>
              <a:rPr dirty="0" sz="1000" spc="55">
                <a:latin typeface="Calibri"/>
                <a:cs typeface="Calibri"/>
              </a:rPr>
              <a:t>El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conjunto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soluciones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sistema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no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homogéneo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es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espacio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afín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(estructuras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lineales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no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pasan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por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origen).</a:t>
            </a:r>
            <a:endParaRPr sz="1000">
              <a:latin typeface="Calibri"/>
              <a:cs typeface="Calibri"/>
            </a:endParaRPr>
          </a:p>
          <a:p>
            <a:pPr marL="12700" marR="287655">
              <a:lnSpc>
                <a:spcPct val="100000"/>
              </a:lnSpc>
              <a:spcBef>
                <a:spcPts val="290"/>
              </a:spcBef>
            </a:pPr>
            <a:r>
              <a:rPr dirty="0" sz="1000" spc="-10">
                <a:latin typeface="Calibri"/>
                <a:cs typeface="Calibri"/>
              </a:rPr>
              <a:t>Resolver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eficientemente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problema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autovalores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consiste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en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saber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resolver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eficientemente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sistema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lineal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homogéneo.</a:t>
            </a:r>
            <a:endParaRPr sz="1000">
              <a:latin typeface="Calibri"/>
              <a:cs typeface="Calibri"/>
            </a:endParaRPr>
          </a:p>
          <a:p>
            <a:pPr marL="12700" marR="8890">
              <a:lnSpc>
                <a:spcPct val="100000"/>
              </a:lnSpc>
              <a:spcBef>
                <a:spcPts val="290"/>
              </a:spcBef>
            </a:pPr>
            <a:r>
              <a:rPr dirty="0" sz="1000" spc="10">
                <a:latin typeface="Calibri"/>
                <a:cs typeface="Calibri"/>
              </a:rPr>
              <a:t>Dificultad: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solución</a:t>
            </a:r>
            <a:r>
              <a:rPr dirty="0" sz="1000" spc="204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trivial  </a:t>
            </a:r>
            <a:r>
              <a:rPr dirty="0" sz="1000" spc="50" b="1">
                <a:latin typeface="Trebuchet MS"/>
                <a:cs typeface="Trebuchet MS"/>
              </a:rPr>
              <a:t>x </a:t>
            </a:r>
            <a:r>
              <a:rPr dirty="0" sz="1000" spc="45">
                <a:latin typeface="Tahoma"/>
                <a:cs typeface="Tahoma"/>
              </a:rPr>
              <a:t>= </a:t>
            </a:r>
            <a:r>
              <a:rPr dirty="0" sz="1000" spc="-15" b="1">
                <a:latin typeface="Trebuchet MS"/>
                <a:cs typeface="Trebuchet MS"/>
              </a:rPr>
              <a:t>0 </a:t>
            </a:r>
            <a:r>
              <a:rPr dirty="0" sz="1000" spc="-25">
                <a:latin typeface="Calibri"/>
                <a:cs typeface="Calibri"/>
              </a:rPr>
              <a:t>siempre</a:t>
            </a:r>
            <a:r>
              <a:rPr dirty="0" sz="1000" spc="17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es</a:t>
            </a:r>
            <a:r>
              <a:rPr dirty="0" sz="1000" spc="15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solución</a:t>
            </a:r>
            <a:r>
              <a:rPr dirty="0" sz="1000" spc="204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5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un 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sistema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homogéneo.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50">
                <a:latin typeface="Calibri"/>
                <a:cs typeface="Calibri"/>
              </a:rPr>
              <a:t>Si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hay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unicidad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no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nos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sirve.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50">
                <a:latin typeface="Calibri"/>
                <a:cs typeface="Calibri"/>
              </a:rPr>
              <a:t>Si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no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hay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unicidad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hay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infinitas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soluciones.</a:t>
            </a:r>
            <a:r>
              <a:rPr dirty="0" sz="1000" spc="-5">
                <a:latin typeface="Calibri"/>
                <a:cs typeface="Calibri"/>
              </a:rPr>
              <a:t> Necesito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imponer</a:t>
            </a:r>
            <a:r>
              <a:rPr dirty="0" sz="1000" spc="-15">
                <a:latin typeface="Calibri"/>
                <a:cs typeface="Calibri"/>
              </a:rPr>
              <a:t> restricciones.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ejemplo: 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Calibrado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cámaras.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10" name="object 10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490194" y="1327099"/>
            <a:ext cx="59588" cy="59588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490194" y="1668729"/>
            <a:ext cx="59588" cy="59588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2010346"/>
            <a:ext cx="59588" cy="59588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490194" y="2351963"/>
            <a:ext cx="59588" cy="59588"/>
          </a:xfrm>
          <a:prstGeom prst="rect">
            <a:avLst/>
          </a:prstGeom>
        </p:spPr>
      </p:pic>
      <p:grpSp>
        <p:nvGrpSpPr>
          <p:cNvPr id="14" name="object 14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5" name="object 15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7" name="object 17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4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084338" y="0"/>
            <a:ext cx="1125220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478155" marR="5080" indent="24066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Espacios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Vectoriales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Formas</a:t>
            </a:r>
            <a:r>
              <a:rPr dirty="0" sz="500" spc="5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cuadráticas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Sistemas</a:t>
            </a:r>
            <a:r>
              <a:rPr dirty="0" sz="500" spc="65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Lineales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590"/>
              </a:lnSpc>
            </a:pPr>
            <a:r>
              <a:rPr dirty="0" sz="500" spc="5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El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problema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de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mínimos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cuadrados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600"/>
              </a:lnSpc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Álgebra</a:t>
            </a:r>
            <a:r>
              <a:rPr dirty="0" sz="500" spc="2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numérica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139620"/>
            <a:ext cx="148971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Sistemas 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Compatibles </a:t>
            </a:r>
            <a:r>
              <a:rPr dirty="0" sz="500" spc="2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e 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Incompatibles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Sistemas</a:t>
            </a:r>
            <a:r>
              <a:rPr dirty="0" sz="500" spc="95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Indeterminados</a:t>
            </a:r>
            <a:r>
              <a:rPr dirty="0" sz="500" spc="10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y</a:t>
            </a:r>
            <a:r>
              <a:rPr dirty="0" sz="500" spc="10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Sobredeterminados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0" y="479736"/>
            <a:ext cx="4608060" cy="31277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478685"/>
            <a:ext cx="278701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5">
                <a:solidFill>
                  <a:srgbClr val="FFFFFF"/>
                </a:solidFill>
                <a:latin typeface="Calibri"/>
                <a:cs typeface="Calibri"/>
              </a:rPr>
              <a:t>Sistemas</a:t>
            </a:r>
            <a:r>
              <a:rPr dirty="0" sz="1400" spc="1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5">
                <a:solidFill>
                  <a:srgbClr val="FFFFFF"/>
                </a:solidFill>
                <a:latin typeface="Calibri"/>
                <a:cs typeface="Calibri"/>
              </a:rPr>
              <a:t>Compatibles</a:t>
            </a:r>
            <a:r>
              <a:rPr dirty="0" sz="1400" spc="11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9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dirty="0" sz="1400" spc="1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20">
                <a:solidFill>
                  <a:srgbClr val="FFFFFF"/>
                </a:solidFill>
                <a:latin typeface="Calibri"/>
                <a:cs typeface="Calibri"/>
              </a:rPr>
              <a:t>Incompatibles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1228420"/>
            <a:ext cx="59588" cy="59588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600354" y="1151310"/>
            <a:ext cx="3587750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1000" spc="75" b="1">
                <a:latin typeface="Calibri"/>
                <a:cs typeface="Calibri"/>
              </a:rPr>
              <a:t>El </a:t>
            </a:r>
            <a:r>
              <a:rPr dirty="0" sz="1000" spc="15" b="1">
                <a:latin typeface="Calibri"/>
                <a:cs typeface="Calibri"/>
              </a:rPr>
              <a:t>teorema</a:t>
            </a:r>
            <a:r>
              <a:rPr dirty="0" sz="1000" spc="20" b="1">
                <a:latin typeface="Calibri"/>
                <a:cs typeface="Calibri"/>
              </a:rPr>
              <a:t> </a:t>
            </a:r>
            <a:r>
              <a:rPr dirty="0" sz="1000" spc="10" b="1">
                <a:latin typeface="Calibri"/>
                <a:cs typeface="Calibri"/>
              </a:rPr>
              <a:t>de</a:t>
            </a:r>
            <a:r>
              <a:rPr dirty="0" sz="1000" spc="15" b="1">
                <a:latin typeface="Calibri"/>
                <a:cs typeface="Calibri"/>
              </a:rPr>
              <a:t> </a:t>
            </a:r>
            <a:r>
              <a:rPr dirty="0" sz="1000" spc="35" b="1">
                <a:latin typeface="Calibri"/>
                <a:cs typeface="Calibri"/>
              </a:rPr>
              <a:t>Rouché-Frobenius</a:t>
            </a:r>
            <a:r>
              <a:rPr dirty="0" sz="1000" spc="40" b="1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Permite </a:t>
            </a:r>
            <a:r>
              <a:rPr dirty="0" sz="1000" spc="-15">
                <a:latin typeface="Calibri"/>
                <a:cs typeface="Calibri"/>
              </a:rPr>
              <a:t>estudiar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sistema </a:t>
            </a:r>
            <a:r>
              <a:rPr dirty="0" sz="1000" spc="-5">
                <a:latin typeface="Calibri"/>
                <a:cs typeface="Calibri"/>
              </a:rPr>
              <a:t> (existencia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unicidad)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mediante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estudio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del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rango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una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matriz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su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ampliada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1" name="object 11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2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084338" y="0"/>
            <a:ext cx="1125220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478155" marR="5080" indent="24066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Espacios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Vectoriales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Formas</a:t>
            </a:r>
            <a:r>
              <a:rPr dirty="0" sz="500" spc="5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cuadráticas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Sistemas</a:t>
            </a:r>
            <a:r>
              <a:rPr dirty="0" sz="500" spc="65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Lineales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590"/>
              </a:lnSpc>
            </a:pPr>
            <a:r>
              <a:rPr dirty="0" sz="500" spc="5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El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problema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de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mínimos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cuadrados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600"/>
              </a:lnSpc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Álgebra</a:t>
            </a:r>
            <a:r>
              <a:rPr dirty="0" sz="500" spc="2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numérica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139620"/>
            <a:ext cx="148971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Sistemas 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Compatibles </a:t>
            </a:r>
            <a:r>
              <a:rPr dirty="0" sz="500" spc="2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e 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Incompatibles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Sistemas</a:t>
            </a:r>
            <a:r>
              <a:rPr dirty="0" sz="500" spc="95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Indeterminados</a:t>
            </a:r>
            <a:r>
              <a:rPr dirty="0" sz="500" spc="10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y</a:t>
            </a:r>
            <a:r>
              <a:rPr dirty="0" sz="500" spc="10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Sobredeterminados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0" y="479736"/>
            <a:ext cx="4608060" cy="31277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478685"/>
            <a:ext cx="278701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5">
                <a:solidFill>
                  <a:srgbClr val="FFFFFF"/>
                </a:solidFill>
                <a:latin typeface="Calibri"/>
                <a:cs typeface="Calibri"/>
              </a:rPr>
              <a:t>Sistemas</a:t>
            </a:r>
            <a:r>
              <a:rPr dirty="0" sz="1400" spc="11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5">
                <a:solidFill>
                  <a:srgbClr val="FFFFFF"/>
                </a:solidFill>
                <a:latin typeface="Calibri"/>
                <a:cs typeface="Calibri"/>
              </a:rPr>
              <a:t>Compatibles</a:t>
            </a:r>
            <a:r>
              <a:rPr dirty="0" sz="1400" spc="11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9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dirty="0" sz="1400" spc="1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20">
                <a:solidFill>
                  <a:srgbClr val="FFFFFF"/>
                </a:solidFill>
                <a:latin typeface="Calibri"/>
                <a:cs typeface="Calibri"/>
              </a:rPr>
              <a:t>Incompatibles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1228420"/>
            <a:ext cx="59588" cy="59588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600354" y="1151310"/>
            <a:ext cx="3615054" cy="97472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31750">
              <a:lnSpc>
                <a:spcPct val="100000"/>
              </a:lnSpc>
              <a:spcBef>
                <a:spcPts val="95"/>
              </a:spcBef>
            </a:pPr>
            <a:r>
              <a:rPr dirty="0" sz="1000" spc="75" b="1">
                <a:latin typeface="Calibri"/>
                <a:cs typeface="Calibri"/>
              </a:rPr>
              <a:t>El </a:t>
            </a:r>
            <a:r>
              <a:rPr dirty="0" sz="1000" spc="15" b="1">
                <a:latin typeface="Calibri"/>
                <a:cs typeface="Calibri"/>
              </a:rPr>
              <a:t>teorema</a:t>
            </a:r>
            <a:r>
              <a:rPr dirty="0" sz="1000" spc="20" b="1">
                <a:latin typeface="Calibri"/>
                <a:cs typeface="Calibri"/>
              </a:rPr>
              <a:t> </a:t>
            </a:r>
            <a:r>
              <a:rPr dirty="0" sz="1000" spc="10" b="1">
                <a:latin typeface="Calibri"/>
                <a:cs typeface="Calibri"/>
              </a:rPr>
              <a:t>de</a:t>
            </a:r>
            <a:r>
              <a:rPr dirty="0" sz="1000" spc="15" b="1">
                <a:latin typeface="Calibri"/>
                <a:cs typeface="Calibri"/>
              </a:rPr>
              <a:t> </a:t>
            </a:r>
            <a:r>
              <a:rPr dirty="0" sz="1000" spc="35" b="1">
                <a:latin typeface="Calibri"/>
                <a:cs typeface="Calibri"/>
              </a:rPr>
              <a:t>Rouché-Frobenius</a:t>
            </a:r>
            <a:r>
              <a:rPr dirty="0" sz="1000" spc="40" b="1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Permite </a:t>
            </a:r>
            <a:r>
              <a:rPr dirty="0" sz="1000" spc="-15">
                <a:latin typeface="Calibri"/>
                <a:cs typeface="Calibri"/>
              </a:rPr>
              <a:t>estudiar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sistema </a:t>
            </a:r>
            <a:r>
              <a:rPr dirty="0" sz="1000" spc="-5">
                <a:latin typeface="Calibri"/>
                <a:cs typeface="Calibri"/>
              </a:rPr>
              <a:t> (existencia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unicidad)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mediante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estudio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del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rango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una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matriz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su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ampliada</a:t>
            </a:r>
            <a:endParaRPr sz="100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  <a:spcBef>
                <a:spcPts val="285"/>
              </a:spcBef>
            </a:pPr>
            <a:r>
              <a:rPr dirty="0" sz="1000" spc="35" b="1">
                <a:latin typeface="Calibri"/>
                <a:cs typeface="Calibri"/>
              </a:rPr>
              <a:t>Fórmula </a:t>
            </a:r>
            <a:r>
              <a:rPr dirty="0" sz="1000" spc="10" b="1">
                <a:latin typeface="Calibri"/>
                <a:cs typeface="Calibri"/>
              </a:rPr>
              <a:t>de</a:t>
            </a:r>
            <a:r>
              <a:rPr dirty="0" sz="1000" spc="15" b="1">
                <a:latin typeface="Calibri"/>
                <a:cs typeface="Calibri"/>
              </a:rPr>
              <a:t> la</a:t>
            </a:r>
            <a:r>
              <a:rPr dirty="0" sz="1000" spc="20" b="1">
                <a:latin typeface="Calibri"/>
                <a:cs typeface="Calibri"/>
              </a:rPr>
              <a:t> </a:t>
            </a:r>
            <a:r>
              <a:rPr dirty="0" sz="1000" spc="30" b="1">
                <a:latin typeface="Calibri"/>
                <a:cs typeface="Calibri"/>
              </a:rPr>
              <a:t>Dimensión </a:t>
            </a:r>
            <a:r>
              <a:rPr dirty="0" sz="1000" spc="-5">
                <a:latin typeface="Calibri"/>
                <a:cs typeface="Calibri"/>
              </a:rPr>
              <a:t>Permite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estudiar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sistema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como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un 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operador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transformación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entre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espacios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vectoriales.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Se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basa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estudio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imagen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núcleo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transformación.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10" name="object 10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490194" y="1721866"/>
            <a:ext cx="59588" cy="59588"/>
          </a:xfrm>
          <a:prstGeom prst="rect">
            <a:avLst/>
          </a:prstGeom>
        </p:spPr>
      </p:pic>
      <p:grpSp>
        <p:nvGrpSpPr>
          <p:cNvPr id="11" name="object 11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2" name="object 12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3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084338" y="0"/>
            <a:ext cx="1125220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478155" marR="5080" indent="24066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Espacios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Vectoriales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Formas</a:t>
            </a:r>
            <a:r>
              <a:rPr dirty="0" sz="500" spc="5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cuadráticas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Sistemas</a:t>
            </a:r>
            <a:r>
              <a:rPr dirty="0" sz="500" spc="65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Lineales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590"/>
              </a:lnSpc>
            </a:pPr>
            <a:r>
              <a:rPr dirty="0" sz="500" spc="5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El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problema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de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mínimos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cuadrados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600"/>
              </a:lnSpc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Álgebra</a:t>
            </a:r>
            <a:r>
              <a:rPr dirty="0" sz="500" spc="2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numérica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139620"/>
            <a:ext cx="148971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Sistemas 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Compatibles </a:t>
            </a:r>
            <a:r>
              <a:rPr dirty="0" sz="500" spc="2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e 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Incompatibles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Sistemas</a:t>
            </a:r>
            <a:r>
              <a:rPr dirty="0" sz="500" spc="95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Indeterminados</a:t>
            </a:r>
            <a:r>
              <a:rPr dirty="0" sz="500" spc="10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y</a:t>
            </a:r>
            <a:r>
              <a:rPr dirty="0" sz="500" spc="10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Sobredeterminados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0" y="479736"/>
            <a:ext cx="4608060" cy="31277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478685"/>
            <a:ext cx="278701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5">
                <a:solidFill>
                  <a:srgbClr val="FFFFFF"/>
                </a:solidFill>
                <a:latin typeface="Calibri"/>
                <a:cs typeface="Calibri"/>
              </a:rPr>
              <a:t>Sistemas</a:t>
            </a:r>
            <a:r>
              <a:rPr dirty="0" sz="1400" spc="11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5">
                <a:solidFill>
                  <a:srgbClr val="FFFFFF"/>
                </a:solidFill>
                <a:latin typeface="Calibri"/>
                <a:cs typeface="Calibri"/>
              </a:rPr>
              <a:t>Compatibles</a:t>
            </a:r>
            <a:r>
              <a:rPr dirty="0" sz="1400" spc="11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9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dirty="0" sz="1400" spc="1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20">
                <a:solidFill>
                  <a:srgbClr val="FFFFFF"/>
                </a:solidFill>
                <a:latin typeface="Calibri"/>
                <a:cs typeface="Calibri"/>
              </a:rPr>
              <a:t>Incompatibles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1228420"/>
            <a:ext cx="59588" cy="59588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600354" y="1151310"/>
            <a:ext cx="3648075" cy="161988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65405">
              <a:lnSpc>
                <a:spcPct val="100000"/>
              </a:lnSpc>
              <a:spcBef>
                <a:spcPts val="95"/>
              </a:spcBef>
            </a:pPr>
            <a:r>
              <a:rPr dirty="0" sz="1000" spc="75" b="1">
                <a:latin typeface="Calibri"/>
                <a:cs typeface="Calibri"/>
              </a:rPr>
              <a:t>El </a:t>
            </a:r>
            <a:r>
              <a:rPr dirty="0" sz="1000" spc="15" b="1">
                <a:latin typeface="Calibri"/>
                <a:cs typeface="Calibri"/>
              </a:rPr>
              <a:t>teorema</a:t>
            </a:r>
            <a:r>
              <a:rPr dirty="0" sz="1000" spc="20" b="1">
                <a:latin typeface="Calibri"/>
                <a:cs typeface="Calibri"/>
              </a:rPr>
              <a:t> </a:t>
            </a:r>
            <a:r>
              <a:rPr dirty="0" sz="1000" spc="10" b="1">
                <a:latin typeface="Calibri"/>
                <a:cs typeface="Calibri"/>
              </a:rPr>
              <a:t>de</a:t>
            </a:r>
            <a:r>
              <a:rPr dirty="0" sz="1000" spc="15" b="1">
                <a:latin typeface="Calibri"/>
                <a:cs typeface="Calibri"/>
              </a:rPr>
              <a:t> </a:t>
            </a:r>
            <a:r>
              <a:rPr dirty="0" sz="1000" spc="35" b="1">
                <a:latin typeface="Calibri"/>
                <a:cs typeface="Calibri"/>
              </a:rPr>
              <a:t>Rouché-Frobenius</a:t>
            </a:r>
            <a:r>
              <a:rPr dirty="0" sz="1000" spc="40" b="1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Permite </a:t>
            </a:r>
            <a:r>
              <a:rPr dirty="0" sz="1000" spc="-15">
                <a:latin typeface="Calibri"/>
                <a:cs typeface="Calibri"/>
              </a:rPr>
              <a:t>estudiar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sistema </a:t>
            </a:r>
            <a:r>
              <a:rPr dirty="0" sz="1000" spc="-5">
                <a:latin typeface="Calibri"/>
                <a:cs typeface="Calibri"/>
              </a:rPr>
              <a:t> (existencia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unicidad)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mediante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estudio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del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rango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una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matriz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su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ampliada</a:t>
            </a:r>
            <a:endParaRPr sz="1000">
              <a:latin typeface="Calibri"/>
              <a:cs typeface="Calibri"/>
            </a:endParaRPr>
          </a:p>
          <a:p>
            <a:pPr marL="12700" marR="38100">
              <a:lnSpc>
                <a:spcPct val="100000"/>
              </a:lnSpc>
              <a:spcBef>
                <a:spcPts val="285"/>
              </a:spcBef>
            </a:pPr>
            <a:r>
              <a:rPr dirty="0" sz="1000" spc="35" b="1">
                <a:latin typeface="Calibri"/>
                <a:cs typeface="Calibri"/>
              </a:rPr>
              <a:t>Fórmula </a:t>
            </a:r>
            <a:r>
              <a:rPr dirty="0" sz="1000" spc="10" b="1">
                <a:latin typeface="Calibri"/>
                <a:cs typeface="Calibri"/>
              </a:rPr>
              <a:t>de</a:t>
            </a:r>
            <a:r>
              <a:rPr dirty="0" sz="1000" spc="15" b="1">
                <a:latin typeface="Calibri"/>
                <a:cs typeface="Calibri"/>
              </a:rPr>
              <a:t> la</a:t>
            </a:r>
            <a:r>
              <a:rPr dirty="0" sz="1000" spc="20" b="1">
                <a:latin typeface="Calibri"/>
                <a:cs typeface="Calibri"/>
              </a:rPr>
              <a:t> </a:t>
            </a:r>
            <a:r>
              <a:rPr dirty="0" sz="1000" spc="30" b="1">
                <a:latin typeface="Calibri"/>
                <a:cs typeface="Calibri"/>
              </a:rPr>
              <a:t>Dimensión </a:t>
            </a:r>
            <a:r>
              <a:rPr dirty="0" sz="1000" spc="-5">
                <a:latin typeface="Calibri"/>
                <a:cs typeface="Calibri"/>
              </a:rPr>
              <a:t>Permite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estudiar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sistema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como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un 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operador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transformación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entre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espacios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vectoriales.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Se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basa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estudio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imagen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núcleo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transformación.</a:t>
            </a:r>
            <a:endParaRPr sz="100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  <a:spcBef>
                <a:spcPts val="285"/>
              </a:spcBef>
            </a:pPr>
            <a:r>
              <a:rPr dirty="0" sz="1000" spc="45">
                <a:latin typeface="Calibri"/>
                <a:cs typeface="Calibri"/>
              </a:rPr>
              <a:t>Es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necesario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dar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sentido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los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sistemas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incompatibles.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55">
                <a:latin typeface="Calibri"/>
                <a:cs typeface="Calibri"/>
              </a:rPr>
              <a:t>La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mayoría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los</a:t>
            </a:r>
            <a:r>
              <a:rPr dirty="0" sz="1000" spc="-10">
                <a:latin typeface="Calibri"/>
                <a:cs typeface="Calibri"/>
              </a:rPr>
              <a:t> sistemas </a:t>
            </a:r>
            <a:r>
              <a:rPr dirty="0" sz="1000" spc="-20">
                <a:latin typeface="Calibri"/>
                <a:cs typeface="Calibri"/>
              </a:rPr>
              <a:t>son</a:t>
            </a:r>
            <a:r>
              <a:rPr dirty="0" sz="1000" spc="18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incompatibles </a:t>
            </a:r>
            <a:r>
              <a:rPr dirty="0" sz="1000" spc="-25">
                <a:latin typeface="Calibri"/>
                <a:cs typeface="Calibri"/>
              </a:rPr>
              <a:t>debido</a:t>
            </a:r>
            <a:r>
              <a:rPr dirty="0" sz="1000" spc="17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al </a:t>
            </a:r>
            <a:r>
              <a:rPr dirty="0" sz="1000" spc="-15">
                <a:latin typeface="Calibri"/>
                <a:cs typeface="Calibri"/>
              </a:rPr>
              <a:t>ruidoo</a:t>
            </a:r>
            <a:r>
              <a:rPr dirty="0" sz="1000" spc="19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inherente</a:t>
            </a:r>
            <a:r>
              <a:rPr dirty="0" sz="1000" spc="17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al </a:t>
            </a:r>
            <a:r>
              <a:rPr dirty="0" sz="1000" spc="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proceso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4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adquisición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4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datos. </a:t>
            </a:r>
            <a:r>
              <a:rPr dirty="0" sz="1000" spc="55">
                <a:latin typeface="Calibri"/>
                <a:cs typeface="Calibri"/>
              </a:rPr>
              <a:t>El </a:t>
            </a:r>
            <a:r>
              <a:rPr dirty="0" sz="1000" spc="-15">
                <a:latin typeface="Calibri"/>
                <a:cs typeface="Calibri"/>
              </a:rPr>
              <a:t>sentido</a:t>
            </a:r>
            <a:r>
              <a:rPr dirty="0" sz="1000" spc="19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4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los</a:t>
            </a:r>
            <a:r>
              <a:rPr dirty="0" sz="1000" spc="20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mínimos </a:t>
            </a:r>
            <a:r>
              <a:rPr dirty="0" sz="1000" spc="-5">
                <a:latin typeface="Calibri"/>
                <a:cs typeface="Calibri"/>
              </a:rPr>
              <a:t> cuadrados.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10" name="object 10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490194" y="1721866"/>
            <a:ext cx="59588" cy="59588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2215311"/>
            <a:ext cx="59588" cy="59588"/>
          </a:xfrm>
          <a:prstGeom prst="rect">
            <a:avLst/>
          </a:prstGeom>
        </p:spPr>
      </p:pic>
      <p:grpSp>
        <p:nvGrpSpPr>
          <p:cNvPr id="12" name="object 12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3" name="object 13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3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084338" y="0"/>
            <a:ext cx="1125220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478155" marR="5080" indent="24066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Espacios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Vectoriales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Formas</a:t>
            </a:r>
            <a:r>
              <a:rPr dirty="0" sz="500" spc="5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cuadráticas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Sistemas</a:t>
            </a:r>
            <a:r>
              <a:rPr dirty="0" sz="500" spc="65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Lineales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590"/>
              </a:lnSpc>
            </a:pPr>
            <a:r>
              <a:rPr dirty="0" sz="500" spc="5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El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problema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de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mínimos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cuadrados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600"/>
              </a:lnSpc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Álgebra</a:t>
            </a:r>
            <a:r>
              <a:rPr dirty="0" sz="500" spc="2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numérica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139620"/>
            <a:ext cx="148971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Sistemas  </a:t>
            </a:r>
            <a:r>
              <a:rPr dirty="0" sz="500" spc="4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Compatibles </a:t>
            </a:r>
            <a:r>
              <a:rPr dirty="0" sz="500" spc="2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e 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Incompatibles </a:t>
            </a:r>
            <a:r>
              <a:rPr dirty="0" sz="500" spc="40" b="1">
                <a:solidFill>
                  <a:srgbClr val="9898D8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Sistemas</a:t>
            </a:r>
            <a:r>
              <a:rPr dirty="0" sz="500" spc="95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Indeterminados</a:t>
            </a:r>
            <a:r>
              <a:rPr dirty="0" sz="500" spc="100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y</a:t>
            </a:r>
            <a:r>
              <a:rPr dirty="0" sz="500" spc="100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Sobredeterminados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0" y="479736"/>
            <a:ext cx="4608060" cy="31277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478685"/>
            <a:ext cx="337629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5">
                <a:solidFill>
                  <a:srgbClr val="FFFFFF"/>
                </a:solidFill>
                <a:latin typeface="Calibri"/>
                <a:cs typeface="Calibri"/>
              </a:rPr>
              <a:t>Sistemas</a:t>
            </a:r>
            <a:r>
              <a:rPr dirty="0" sz="1400" spc="1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30">
                <a:solidFill>
                  <a:srgbClr val="FFFFFF"/>
                </a:solidFill>
                <a:latin typeface="Calibri"/>
                <a:cs typeface="Calibri"/>
              </a:rPr>
              <a:t>Indeterminados</a:t>
            </a:r>
            <a:r>
              <a:rPr dirty="0" sz="1400" spc="11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1400" spc="1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30">
                <a:solidFill>
                  <a:srgbClr val="FFFFFF"/>
                </a:solidFill>
                <a:latin typeface="Calibri"/>
                <a:cs typeface="Calibri"/>
              </a:rPr>
              <a:t>Sobredeterminados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1182865"/>
            <a:ext cx="59588" cy="59588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600354" y="1105756"/>
            <a:ext cx="3653154" cy="7848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1000" spc="40" b="1">
                <a:latin typeface="Calibri"/>
                <a:cs typeface="Calibri"/>
              </a:rPr>
              <a:t>Sistemas</a:t>
            </a:r>
            <a:r>
              <a:rPr dirty="0" sz="1000" spc="45" b="1">
                <a:latin typeface="Calibri"/>
                <a:cs typeface="Calibri"/>
              </a:rPr>
              <a:t> </a:t>
            </a:r>
            <a:r>
              <a:rPr dirty="0" sz="1000" spc="20" b="1">
                <a:latin typeface="Calibri"/>
                <a:cs typeface="Calibri"/>
              </a:rPr>
              <a:t>Indeterminados</a:t>
            </a:r>
            <a:r>
              <a:rPr dirty="0" sz="1000" spc="25" b="1">
                <a:latin typeface="Calibri"/>
                <a:cs typeface="Calibri"/>
              </a:rPr>
              <a:t> </a:t>
            </a:r>
            <a:r>
              <a:rPr dirty="0" sz="1000" spc="55">
                <a:latin typeface="Calibri"/>
                <a:cs typeface="Calibri"/>
              </a:rPr>
              <a:t>El </a:t>
            </a:r>
            <a:r>
              <a:rPr dirty="0" sz="1000" spc="-25">
                <a:latin typeface="Calibri"/>
                <a:cs typeface="Calibri"/>
              </a:rPr>
              <a:t>número</a:t>
            </a:r>
            <a:r>
              <a:rPr dirty="0" sz="1000" spc="17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4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restricciones</a:t>
            </a:r>
            <a:r>
              <a:rPr dirty="0" sz="1000" spc="19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(ecuaciones 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del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sistema) </a:t>
            </a:r>
            <a:r>
              <a:rPr dirty="0" sz="1000" spc="-35">
                <a:latin typeface="Calibri"/>
                <a:cs typeface="Calibri"/>
              </a:rPr>
              <a:t>es</a:t>
            </a:r>
            <a:r>
              <a:rPr dirty="0" sz="1000" spc="-30">
                <a:latin typeface="Calibri"/>
                <a:cs typeface="Calibri"/>
              </a:rPr>
              <a:t> menor</a:t>
            </a:r>
            <a:r>
              <a:rPr dirty="0" sz="1000" spc="16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16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17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número</a:t>
            </a:r>
            <a:r>
              <a:rPr dirty="0" sz="1000" spc="17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5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grados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4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libertad </a:t>
            </a:r>
            <a:r>
              <a:rPr dirty="0" sz="1000" spc="-15">
                <a:latin typeface="Calibri"/>
                <a:cs typeface="Calibri"/>
              </a:rPr>
              <a:t>(número 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incógnitas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del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sistema).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Aparece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problema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no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unicidad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soluciones.</a:t>
            </a:r>
            <a:r>
              <a:rPr dirty="0" sz="1000" spc="-5">
                <a:latin typeface="Calibri"/>
                <a:cs typeface="Calibri"/>
              </a:rPr>
              <a:t> Problemas</a:t>
            </a:r>
            <a:r>
              <a:rPr dirty="0" sz="1000">
                <a:latin typeface="Calibri"/>
                <a:cs typeface="Calibri"/>
              </a:rPr>
              <a:t> mal </a:t>
            </a:r>
            <a:r>
              <a:rPr dirty="0" sz="1000" spc="-15">
                <a:latin typeface="Calibri"/>
                <a:cs typeface="Calibri"/>
              </a:rPr>
              <a:t>planteados.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Admiten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infinitas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soluciones </a:t>
            </a:r>
            <a:r>
              <a:rPr dirty="0" sz="1000" spc="-10">
                <a:latin typeface="Calibri"/>
                <a:cs typeface="Calibri"/>
              </a:rPr>
              <a:t> paramétricas.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1" name="object 11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2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45337" y="0"/>
            <a:ext cx="1264285" cy="4051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2700" marR="5080" indent="84518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Fundamentos</a:t>
            </a:r>
            <a:r>
              <a:rPr dirty="0" sz="500" spc="7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de</a:t>
            </a:r>
            <a:r>
              <a:rPr dirty="0" sz="500" spc="7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Estadística</a:t>
            </a:r>
            <a:r>
              <a:rPr dirty="0" sz="500" spc="7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Bayesiana.</a:t>
            </a:r>
            <a:endParaRPr sz="500">
              <a:latin typeface="Calibri"/>
              <a:cs typeface="Calibri"/>
            </a:endParaRPr>
          </a:p>
          <a:p>
            <a:pPr algn="r" marL="429895" marR="5080" indent="378460">
              <a:lnSpc>
                <a:spcPts val="600"/>
              </a:lnSpc>
              <a:spcBef>
                <a:spcPts val="15"/>
              </a:spcBef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Distribuciones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Estadísticos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y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Variabilidad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Aprendizaje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Automático.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28164"/>
            <a:ext cx="1396365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600"/>
              </a:lnSpc>
              <a:spcBef>
                <a:spcPts val="95"/>
              </a:spcBef>
            </a:pP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Probabilidad</a:t>
            </a:r>
            <a:r>
              <a:rPr dirty="0" sz="500" spc="40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 Condicionada</a:t>
            </a:r>
            <a:endParaRPr sz="500">
              <a:latin typeface="Calibri"/>
              <a:cs typeface="Calibri"/>
            </a:endParaRPr>
          </a:p>
          <a:p>
            <a:pPr marL="12700" marR="5080">
              <a:lnSpc>
                <a:spcPts val="600"/>
              </a:lnSpc>
              <a:spcBef>
                <a:spcPts val="20"/>
              </a:spcBef>
            </a:pP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Independencia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e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Independencia</a:t>
            </a:r>
            <a:r>
              <a:rPr dirty="0" sz="500" spc="8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Condicional </a:t>
            </a:r>
            <a:r>
              <a:rPr dirty="0" sz="500" spc="-10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Variables</a:t>
            </a:r>
            <a:r>
              <a:rPr dirty="0" sz="500" spc="8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Aleatorias</a:t>
            </a:r>
            <a:endParaRPr sz="500">
              <a:latin typeface="Calibri"/>
              <a:cs typeface="Calibri"/>
            </a:endParaRPr>
          </a:p>
          <a:p>
            <a:pPr marL="12700">
              <a:lnSpc>
                <a:spcPts val="575"/>
              </a:lnSpc>
            </a:pP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10" action="ppaction://hlinksldjump"/>
              </a:rPr>
              <a:t>Variables</a:t>
            </a:r>
            <a:r>
              <a:rPr dirty="0" sz="500" spc="70" b="1">
                <a:solidFill>
                  <a:srgbClr val="9898D8"/>
                </a:solidFill>
                <a:latin typeface="Calibri"/>
                <a:cs typeface="Calibri"/>
                <a:hlinkClick r:id="rId10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10" action="ppaction://hlinksldjump"/>
              </a:rPr>
              <a:t>Multimensionales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0" y="408654"/>
            <a:ext cx="4608060" cy="312770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490194" y="791807"/>
            <a:ext cx="59588" cy="59588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153174" y="280193"/>
            <a:ext cx="4077335" cy="612140"/>
          </a:xfrm>
          <a:prstGeom prst="rect">
            <a:avLst/>
          </a:prstGeom>
        </p:spPr>
        <p:txBody>
          <a:bodyPr wrap="square" lIns="0" tIns="144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35"/>
              </a:spcBef>
            </a:pPr>
            <a:r>
              <a:rPr dirty="0" sz="1400" spc="5">
                <a:solidFill>
                  <a:srgbClr val="FFFFFF"/>
                </a:solidFill>
                <a:latin typeface="Calibri"/>
                <a:cs typeface="Calibri"/>
              </a:rPr>
              <a:t>Regla</a:t>
            </a:r>
            <a:r>
              <a:rPr dirty="0" sz="1400" spc="10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65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1400" spc="10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5">
                <a:solidFill>
                  <a:srgbClr val="FFFFFF"/>
                </a:solidFill>
                <a:latin typeface="Calibri"/>
                <a:cs typeface="Calibri"/>
              </a:rPr>
              <a:t>Bayes</a:t>
            </a:r>
            <a:endParaRPr sz="1400">
              <a:latin typeface="Calibri"/>
              <a:cs typeface="Calibri"/>
            </a:endParaRPr>
          </a:p>
          <a:p>
            <a:pPr marL="459740">
              <a:lnSpc>
                <a:spcPct val="100000"/>
              </a:lnSpc>
              <a:spcBef>
                <a:spcPts val="700"/>
              </a:spcBef>
            </a:pPr>
            <a:r>
              <a:rPr dirty="0" sz="1000" spc="50">
                <a:latin typeface="Calibri"/>
                <a:cs typeface="Calibri"/>
              </a:rPr>
              <a:t>Si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conocemos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35" b="0" i="1">
                <a:latin typeface="Bookman Old Style"/>
                <a:cs typeface="Bookman Old Style"/>
              </a:rPr>
              <a:t>P</a:t>
            </a:r>
            <a:r>
              <a:rPr dirty="0" sz="1000" spc="-165" b="0" i="1">
                <a:latin typeface="Bookman Old Style"/>
                <a:cs typeface="Bookman Old Style"/>
              </a:rPr>
              <a:t> </a:t>
            </a:r>
            <a:r>
              <a:rPr dirty="0" sz="1000" spc="-40">
                <a:latin typeface="Georgia"/>
                <a:cs typeface="Georgia"/>
              </a:rPr>
              <a:t>(</a:t>
            </a:r>
            <a:r>
              <a:rPr dirty="0" sz="1000" spc="-40" b="0" i="1">
                <a:latin typeface="Bookman Old Style"/>
                <a:cs typeface="Bookman Old Style"/>
              </a:rPr>
              <a:t>Y</a:t>
            </a:r>
            <a:r>
              <a:rPr dirty="0" sz="1000" spc="-75" b="0" i="1">
                <a:latin typeface="Bookman Old Style"/>
                <a:cs typeface="Bookman Old Style"/>
              </a:rPr>
              <a:t> </a:t>
            </a:r>
            <a:r>
              <a:rPr dirty="0" sz="1000" spc="60" i="1">
                <a:latin typeface="DejaVu Sans Condensed"/>
                <a:cs typeface="DejaVu Sans Condensed"/>
              </a:rPr>
              <a:t>|</a:t>
            </a:r>
            <a:r>
              <a:rPr dirty="0" sz="1000" spc="60" b="0" i="1">
                <a:latin typeface="Bookman Old Style"/>
                <a:cs typeface="Bookman Old Style"/>
              </a:rPr>
              <a:t>X</a:t>
            </a:r>
            <a:r>
              <a:rPr dirty="0" sz="1000" spc="60">
                <a:latin typeface="Georgia"/>
                <a:cs typeface="Georgia"/>
              </a:rPr>
              <a:t>)</a:t>
            </a:r>
            <a:r>
              <a:rPr dirty="0" sz="1000" spc="90">
                <a:latin typeface="Georgia"/>
                <a:cs typeface="Georgia"/>
              </a:rPr>
              <a:t> </a:t>
            </a:r>
            <a:r>
              <a:rPr dirty="0" sz="1000" spc="5">
                <a:latin typeface="Calibri"/>
                <a:cs typeface="Calibri"/>
              </a:rPr>
              <a:t>y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35" b="0" i="1">
                <a:latin typeface="Bookman Old Style"/>
                <a:cs typeface="Bookman Old Style"/>
              </a:rPr>
              <a:t>P</a:t>
            </a:r>
            <a:r>
              <a:rPr dirty="0" sz="1000" spc="-165" b="0" i="1">
                <a:latin typeface="Bookman Old Style"/>
                <a:cs typeface="Bookman Old Style"/>
              </a:rPr>
              <a:t> </a:t>
            </a:r>
            <a:r>
              <a:rPr dirty="0" sz="1000" spc="60">
                <a:latin typeface="Georgia"/>
                <a:cs typeface="Georgia"/>
              </a:rPr>
              <a:t>(</a:t>
            </a:r>
            <a:r>
              <a:rPr dirty="0" sz="1000" spc="60" b="0" i="1">
                <a:latin typeface="Bookman Old Style"/>
                <a:cs typeface="Bookman Old Style"/>
              </a:rPr>
              <a:t>X</a:t>
            </a:r>
            <a:r>
              <a:rPr dirty="0" sz="1000" spc="60">
                <a:latin typeface="Georgia"/>
                <a:cs typeface="Georgia"/>
              </a:rPr>
              <a:t>)</a:t>
            </a:r>
            <a:r>
              <a:rPr dirty="0" sz="1000" spc="60">
                <a:latin typeface="Calibri"/>
                <a:cs typeface="Calibri"/>
              </a:rPr>
              <a:t>,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pero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necesitamos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saber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35" b="0" i="1">
                <a:latin typeface="Bookman Old Style"/>
                <a:cs typeface="Bookman Old Style"/>
              </a:rPr>
              <a:t>P</a:t>
            </a:r>
            <a:r>
              <a:rPr dirty="0" sz="1000" spc="-165" b="0" i="1">
                <a:latin typeface="Bookman Old Style"/>
                <a:cs typeface="Bookman Old Style"/>
              </a:rPr>
              <a:t> </a:t>
            </a:r>
            <a:r>
              <a:rPr dirty="0" sz="1000" spc="25">
                <a:latin typeface="Georgia"/>
                <a:cs typeface="Georgia"/>
              </a:rPr>
              <a:t>(</a:t>
            </a:r>
            <a:r>
              <a:rPr dirty="0" sz="1000" spc="25" b="0" i="1">
                <a:latin typeface="Bookman Old Style"/>
                <a:cs typeface="Bookman Old Style"/>
              </a:rPr>
              <a:t>X</a:t>
            </a:r>
            <a:r>
              <a:rPr dirty="0" sz="1000" spc="25" i="1">
                <a:latin typeface="DejaVu Sans Condensed"/>
                <a:cs typeface="DejaVu Sans Condensed"/>
              </a:rPr>
              <a:t>|</a:t>
            </a:r>
            <a:r>
              <a:rPr dirty="0" sz="1000" spc="25" b="0" i="1">
                <a:latin typeface="Bookman Old Style"/>
                <a:cs typeface="Bookman Old Style"/>
              </a:rPr>
              <a:t>Y</a:t>
            </a:r>
            <a:r>
              <a:rPr dirty="0" sz="1000" spc="-80" b="0" i="1">
                <a:latin typeface="Bookman Old Style"/>
                <a:cs typeface="Bookman Old Style"/>
              </a:rPr>
              <a:t> </a:t>
            </a:r>
            <a:r>
              <a:rPr dirty="0" sz="1000" spc="10">
                <a:latin typeface="Georgia"/>
                <a:cs typeface="Georgia"/>
              </a:rPr>
              <a:t>)</a:t>
            </a:r>
            <a:r>
              <a:rPr dirty="0" sz="1000" spc="95">
                <a:latin typeface="Georgia"/>
                <a:cs typeface="Georgia"/>
              </a:rPr>
              <a:t> </a:t>
            </a:r>
            <a:r>
              <a:rPr dirty="0" sz="1000" spc="-35">
                <a:latin typeface="Calibri"/>
                <a:cs typeface="Calibri"/>
              </a:rPr>
              <a:t>se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00354" y="866526"/>
            <a:ext cx="237744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35">
                <a:latin typeface="Calibri"/>
                <a:cs typeface="Calibri"/>
              </a:rPr>
              <a:t>puede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calcular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gracias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a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45" b="1">
                <a:latin typeface="Calibri"/>
                <a:cs typeface="Calibri"/>
              </a:rPr>
              <a:t>Regla</a:t>
            </a:r>
            <a:r>
              <a:rPr dirty="0" sz="1000" spc="130" b="1">
                <a:latin typeface="Calibri"/>
                <a:cs typeface="Calibri"/>
              </a:rPr>
              <a:t> </a:t>
            </a:r>
            <a:r>
              <a:rPr dirty="0" sz="1000" spc="10" b="1">
                <a:latin typeface="Calibri"/>
                <a:cs typeface="Calibri"/>
              </a:rPr>
              <a:t>de</a:t>
            </a:r>
            <a:r>
              <a:rPr dirty="0" sz="1000" spc="130" b="1">
                <a:latin typeface="Calibri"/>
                <a:cs typeface="Calibri"/>
              </a:rPr>
              <a:t> </a:t>
            </a:r>
            <a:r>
              <a:rPr dirty="0" sz="1000" spc="30" b="1">
                <a:latin typeface="Calibri"/>
                <a:cs typeface="Calibri"/>
              </a:rPr>
              <a:t>Bayes</a:t>
            </a:r>
            <a:r>
              <a:rPr dirty="0" sz="1000" spc="30">
                <a:latin typeface="Calibri"/>
                <a:cs typeface="Calibri"/>
              </a:rPr>
              <a:t>: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713623" y="1184800"/>
            <a:ext cx="60769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35" b="0" i="1">
                <a:latin typeface="Bookman Old Style"/>
                <a:cs typeface="Bookman Old Style"/>
              </a:rPr>
              <a:t>P</a:t>
            </a:r>
            <a:r>
              <a:rPr dirty="0" sz="1000" spc="-165" b="0" i="1">
                <a:latin typeface="Bookman Old Style"/>
                <a:cs typeface="Bookman Old Style"/>
              </a:rPr>
              <a:t> </a:t>
            </a:r>
            <a:r>
              <a:rPr dirty="0" sz="1000" spc="10">
                <a:latin typeface="Georgia"/>
                <a:cs typeface="Georgia"/>
              </a:rPr>
              <a:t>(</a:t>
            </a:r>
            <a:r>
              <a:rPr dirty="0" sz="1000" spc="195" b="0" i="1">
                <a:latin typeface="Bookman Old Style"/>
                <a:cs typeface="Bookman Old Style"/>
              </a:rPr>
              <a:t>X</a:t>
            </a:r>
            <a:r>
              <a:rPr dirty="0" sz="1000" spc="-30" i="1">
                <a:latin typeface="DejaVu Sans Condensed"/>
                <a:cs typeface="DejaVu Sans Condensed"/>
              </a:rPr>
              <a:t>|</a:t>
            </a:r>
            <a:r>
              <a:rPr dirty="0" sz="1000" spc="-85" b="0" i="1">
                <a:latin typeface="Bookman Old Style"/>
                <a:cs typeface="Bookman Old Style"/>
              </a:rPr>
              <a:t>Y</a:t>
            </a:r>
            <a:r>
              <a:rPr dirty="0" sz="1000" spc="-80" b="0" i="1">
                <a:latin typeface="Bookman Old Style"/>
                <a:cs typeface="Bookman Old Style"/>
              </a:rPr>
              <a:t> </a:t>
            </a:r>
            <a:r>
              <a:rPr dirty="0" sz="1000" spc="10">
                <a:latin typeface="Georgia"/>
                <a:cs typeface="Georgia"/>
              </a:rPr>
              <a:t>)</a:t>
            </a:r>
            <a:r>
              <a:rPr dirty="0" sz="1000" spc="35">
                <a:latin typeface="Georgia"/>
                <a:cs typeface="Georgia"/>
              </a:rPr>
              <a:t> </a:t>
            </a:r>
            <a:r>
              <a:rPr dirty="0" sz="1000" spc="130">
                <a:latin typeface="Georgia"/>
                <a:cs typeface="Georgia"/>
              </a:rPr>
              <a:t>=</a:t>
            </a:r>
            <a:endParaRPr sz="1000">
              <a:latin typeface="Georgia"/>
              <a:cs typeface="Georgi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346198" y="1078643"/>
            <a:ext cx="786130" cy="370205"/>
          </a:xfrm>
          <a:prstGeom prst="rect">
            <a:avLst/>
          </a:prstGeom>
        </p:spPr>
        <p:txBody>
          <a:bodyPr wrap="square" lIns="0" tIns="32384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54"/>
              </a:spcBef>
            </a:pPr>
            <a:r>
              <a:rPr dirty="0" u="sng" sz="1000" spc="35" b="0" i="1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P</a:t>
            </a:r>
            <a:r>
              <a:rPr dirty="0" u="sng" sz="1000" spc="-165" b="0" i="1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 </a:t>
            </a:r>
            <a:r>
              <a:rPr dirty="0" u="sng" sz="1000" spc="1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(</a:t>
            </a:r>
            <a:r>
              <a:rPr dirty="0" u="sng" sz="1000" spc="195" b="0" i="1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X</a:t>
            </a:r>
            <a:r>
              <a:rPr dirty="0" u="sng" sz="1000" spc="1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)</a:t>
            </a:r>
            <a:r>
              <a:rPr dirty="0" u="sng" sz="1000" spc="35" b="0" i="1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P</a:t>
            </a:r>
            <a:r>
              <a:rPr dirty="0" u="sng" sz="1000" spc="-165" b="0" i="1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 </a:t>
            </a:r>
            <a:r>
              <a:rPr dirty="0" u="sng" sz="1000" spc="1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(</a:t>
            </a:r>
            <a:r>
              <a:rPr dirty="0" u="sng" sz="1000" spc="-85" b="0" i="1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Y</a:t>
            </a:r>
            <a:r>
              <a:rPr dirty="0" u="sng" sz="1000" spc="-80" b="0" i="1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 </a:t>
            </a:r>
            <a:r>
              <a:rPr dirty="0" u="sng" sz="1000" spc="-30" i="1">
                <a:uFill>
                  <a:solidFill>
                    <a:srgbClr val="000000"/>
                  </a:solidFill>
                </a:uFill>
                <a:latin typeface="DejaVu Sans Condensed"/>
                <a:cs typeface="DejaVu Sans Condensed"/>
              </a:rPr>
              <a:t>|</a:t>
            </a:r>
            <a:r>
              <a:rPr dirty="0" u="sng" sz="1000" spc="195" b="0" i="1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X</a:t>
            </a:r>
            <a:r>
              <a:rPr dirty="0" u="sng" sz="1000" spc="1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)</a:t>
            </a:r>
            <a:endParaRPr sz="1000">
              <a:latin typeface="Georgia"/>
              <a:cs typeface="Georgia"/>
            </a:endParaRPr>
          </a:p>
          <a:p>
            <a:pPr algn="ctr">
              <a:lnSpc>
                <a:spcPct val="100000"/>
              </a:lnSpc>
              <a:spcBef>
                <a:spcPts val="160"/>
              </a:spcBef>
            </a:pPr>
            <a:r>
              <a:rPr dirty="0" sz="1000" spc="35" b="0" i="1">
                <a:latin typeface="Bookman Old Style"/>
                <a:cs typeface="Bookman Old Style"/>
              </a:rPr>
              <a:t>P</a:t>
            </a:r>
            <a:r>
              <a:rPr dirty="0" sz="1000" spc="-165" b="0" i="1">
                <a:latin typeface="Bookman Old Style"/>
                <a:cs typeface="Bookman Old Style"/>
              </a:rPr>
              <a:t> </a:t>
            </a:r>
            <a:r>
              <a:rPr dirty="0" sz="1000" spc="10">
                <a:latin typeface="Georgia"/>
                <a:cs typeface="Georgia"/>
              </a:rPr>
              <a:t>(</a:t>
            </a:r>
            <a:r>
              <a:rPr dirty="0" sz="1000" spc="-85" b="0" i="1">
                <a:latin typeface="Bookman Old Style"/>
                <a:cs typeface="Bookman Old Style"/>
              </a:rPr>
              <a:t>Y</a:t>
            </a:r>
            <a:r>
              <a:rPr dirty="0" sz="1000" spc="-80" b="0" i="1">
                <a:latin typeface="Bookman Old Style"/>
                <a:cs typeface="Bookman Old Style"/>
              </a:rPr>
              <a:t> </a:t>
            </a:r>
            <a:r>
              <a:rPr dirty="0" sz="1000" spc="10">
                <a:latin typeface="Georgia"/>
                <a:cs typeface="Georgia"/>
              </a:rPr>
              <a:t>)</a:t>
            </a:r>
            <a:endParaRPr sz="1000">
              <a:latin typeface="Georgia"/>
              <a:cs typeface="Georgia"/>
            </a:endParaRPr>
          </a:p>
        </p:txBody>
      </p:sp>
      <p:pic>
        <p:nvPicPr>
          <p:cNvPr id="12" name="object 12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490194" y="2214092"/>
            <a:ext cx="59588" cy="59588"/>
          </a:xfrm>
          <a:prstGeom prst="rect">
            <a:avLst/>
          </a:prstGeom>
        </p:spPr>
      </p:pic>
      <p:sp>
        <p:nvSpPr>
          <p:cNvPr id="13" name="object 13"/>
          <p:cNvSpPr txBox="1"/>
          <p:nvPr/>
        </p:nvSpPr>
        <p:spPr>
          <a:xfrm>
            <a:off x="536854" y="1510835"/>
            <a:ext cx="3677285" cy="12592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76200">
              <a:lnSpc>
                <a:spcPct val="100000"/>
              </a:lnSpc>
              <a:spcBef>
                <a:spcPts val="95"/>
              </a:spcBef>
            </a:pPr>
            <a:r>
              <a:rPr dirty="0" sz="1000" spc="-30">
                <a:latin typeface="Calibri"/>
                <a:cs typeface="Calibri"/>
              </a:rPr>
              <a:t>donde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110">
                <a:latin typeface="Calibri"/>
                <a:cs typeface="Calibri"/>
              </a:rPr>
              <a:t>P(Y)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se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puede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calcular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como</a:t>
            </a:r>
            <a:endParaRPr sz="10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950">
              <a:latin typeface="Calibri"/>
              <a:cs typeface="Calibri"/>
            </a:endParaRPr>
          </a:p>
          <a:p>
            <a:pPr marL="1219835">
              <a:lnSpc>
                <a:spcPct val="100000"/>
              </a:lnSpc>
            </a:pPr>
            <a:r>
              <a:rPr dirty="0" sz="1000" spc="35" b="0" i="1">
                <a:latin typeface="Bookman Old Style"/>
                <a:cs typeface="Bookman Old Style"/>
              </a:rPr>
              <a:t>P</a:t>
            </a:r>
            <a:r>
              <a:rPr dirty="0" sz="1000" spc="-165" b="0" i="1">
                <a:latin typeface="Bookman Old Style"/>
                <a:cs typeface="Bookman Old Style"/>
              </a:rPr>
              <a:t> </a:t>
            </a:r>
            <a:r>
              <a:rPr dirty="0" sz="1000" spc="10">
                <a:latin typeface="Georgia"/>
                <a:cs typeface="Georgia"/>
              </a:rPr>
              <a:t>(</a:t>
            </a:r>
            <a:r>
              <a:rPr dirty="0" sz="1000" spc="-85" b="0" i="1">
                <a:latin typeface="Bookman Old Style"/>
                <a:cs typeface="Bookman Old Style"/>
              </a:rPr>
              <a:t>Y</a:t>
            </a:r>
            <a:r>
              <a:rPr dirty="0" sz="1000" spc="-80" b="0" i="1">
                <a:latin typeface="Bookman Old Style"/>
                <a:cs typeface="Bookman Old Style"/>
              </a:rPr>
              <a:t> </a:t>
            </a:r>
            <a:r>
              <a:rPr dirty="0" sz="1000" spc="10">
                <a:latin typeface="Georgia"/>
                <a:cs typeface="Georgia"/>
              </a:rPr>
              <a:t>)</a:t>
            </a:r>
            <a:r>
              <a:rPr dirty="0" sz="1000" spc="35">
                <a:latin typeface="Georgia"/>
                <a:cs typeface="Georgia"/>
              </a:rPr>
              <a:t> </a:t>
            </a:r>
            <a:r>
              <a:rPr dirty="0" sz="1000" spc="130">
                <a:latin typeface="Georgia"/>
                <a:cs typeface="Georgia"/>
              </a:rPr>
              <a:t>=</a:t>
            </a:r>
            <a:r>
              <a:rPr dirty="0" sz="1000" spc="35">
                <a:latin typeface="Georgia"/>
                <a:cs typeface="Georgia"/>
              </a:rPr>
              <a:t> </a:t>
            </a:r>
            <a:r>
              <a:rPr dirty="0" baseline="52777" sz="1500" spc="1739">
                <a:latin typeface="Arial"/>
                <a:cs typeface="Arial"/>
              </a:rPr>
              <a:t> </a:t>
            </a:r>
            <a:r>
              <a:rPr dirty="0" baseline="52777" sz="1500" spc="-172">
                <a:latin typeface="Arial"/>
                <a:cs typeface="Arial"/>
              </a:rPr>
              <a:t> </a:t>
            </a:r>
            <a:r>
              <a:rPr dirty="0" sz="1000" spc="35" b="0" i="1">
                <a:latin typeface="Bookman Old Style"/>
                <a:cs typeface="Bookman Old Style"/>
              </a:rPr>
              <a:t>P</a:t>
            </a:r>
            <a:r>
              <a:rPr dirty="0" sz="1000" spc="-165" b="0" i="1">
                <a:latin typeface="Bookman Old Style"/>
                <a:cs typeface="Bookman Old Style"/>
              </a:rPr>
              <a:t> </a:t>
            </a:r>
            <a:r>
              <a:rPr dirty="0" sz="1000" spc="10">
                <a:latin typeface="Georgia"/>
                <a:cs typeface="Georgia"/>
              </a:rPr>
              <a:t>(</a:t>
            </a:r>
            <a:r>
              <a:rPr dirty="0" sz="1000" spc="-85" b="0" i="1">
                <a:latin typeface="Bookman Old Style"/>
                <a:cs typeface="Bookman Old Style"/>
              </a:rPr>
              <a:t>Y</a:t>
            </a:r>
            <a:r>
              <a:rPr dirty="0" sz="1000" spc="-80" b="0" i="1">
                <a:latin typeface="Bookman Old Style"/>
                <a:cs typeface="Bookman Old Style"/>
              </a:rPr>
              <a:t> </a:t>
            </a:r>
            <a:r>
              <a:rPr dirty="0" sz="1000" spc="-30" i="1">
                <a:latin typeface="DejaVu Sans Condensed"/>
                <a:cs typeface="DejaVu Sans Condensed"/>
              </a:rPr>
              <a:t>|</a:t>
            </a:r>
            <a:r>
              <a:rPr dirty="0" sz="1000" spc="25" b="0" i="1">
                <a:latin typeface="Bookman Old Style"/>
                <a:cs typeface="Bookman Old Style"/>
              </a:rPr>
              <a:t>x</a:t>
            </a:r>
            <a:r>
              <a:rPr dirty="0" sz="1000" spc="10">
                <a:latin typeface="Georgia"/>
                <a:cs typeface="Georgia"/>
              </a:rPr>
              <a:t>)</a:t>
            </a:r>
            <a:r>
              <a:rPr dirty="0" sz="1000" spc="35" b="0" i="1">
                <a:latin typeface="Bookman Old Style"/>
                <a:cs typeface="Bookman Old Style"/>
              </a:rPr>
              <a:t>P</a:t>
            </a:r>
            <a:r>
              <a:rPr dirty="0" sz="1000" spc="-165" b="0" i="1">
                <a:latin typeface="Bookman Old Style"/>
                <a:cs typeface="Bookman Old Style"/>
              </a:rPr>
              <a:t> </a:t>
            </a:r>
            <a:r>
              <a:rPr dirty="0" sz="1000" spc="10">
                <a:latin typeface="Georgia"/>
                <a:cs typeface="Georgia"/>
              </a:rPr>
              <a:t>(</a:t>
            </a:r>
            <a:r>
              <a:rPr dirty="0" sz="1000" spc="25" b="0" i="1">
                <a:latin typeface="Bookman Old Style"/>
                <a:cs typeface="Bookman Old Style"/>
              </a:rPr>
              <a:t>x</a:t>
            </a:r>
            <a:r>
              <a:rPr dirty="0" sz="1000" spc="10">
                <a:latin typeface="Georgia"/>
                <a:cs typeface="Georgia"/>
              </a:rPr>
              <a:t>)</a:t>
            </a:r>
            <a:endParaRPr sz="1000">
              <a:latin typeface="Georgia"/>
              <a:cs typeface="Georgia"/>
            </a:endParaRPr>
          </a:p>
          <a:p>
            <a:pPr algn="ctr" marR="111125">
              <a:lnSpc>
                <a:spcPct val="100000"/>
              </a:lnSpc>
              <a:spcBef>
                <a:spcPts val="245"/>
              </a:spcBef>
            </a:pPr>
            <a:r>
              <a:rPr dirty="0" sz="700" spc="70" b="0" i="1">
                <a:latin typeface="Bookman Old Style"/>
                <a:cs typeface="Bookman Old Style"/>
              </a:rPr>
              <a:t>x</a:t>
            </a:r>
            <a:endParaRPr sz="700">
              <a:latin typeface="Bookman Old Style"/>
              <a:cs typeface="Bookman Old Style"/>
            </a:endParaRPr>
          </a:p>
          <a:p>
            <a:pPr marL="75565" marR="55880">
              <a:lnSpc>
                <a:spcPct val="100000"/>
              </a:lnSpc>
              <a:spcBef>
                <a:spcPts val="254"/>
              </a:spcBef>
            </a:pPr>
            <a:r>
              <a:rPr dirty="0" sz="1000" spc="50">
                <a:latin typeface="Calibri"/>
                <a:cs typeface="Calibri"/>
              </a:rPr>
              <a:t>Si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tenemos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lo</a:t>
            </a:r>
            <a:r>
              <a:rPr dirty="0" sz="1000" spc="-15">
                <a:latin typeface="Calibri"/>
                <a:cs typeface="Calibri"/>
              </a:rPr>
              <a:t>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sucesos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45" b="0" i="1">
                <a:latin typeface="Bookman Old Style"/>
                <a:cs typeface="Bookman Old Style"/>
              </a:rPr>
              <a:t>A</a:t>
            </a:r>
            <a:r>
              <a:rPr dirty="0" baseline="-11904" sz="1050">
                <a:latin typeface="Verdana"/>
                <a:cs typeface="Verdana"/>
              </a:rPr>
              <a:t>1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40" b="0" i="1">
                <a:latin typeface="Bookman Old Style"/>
                <a:cs typeface="Bookman Old Style"/>
              </a:rPr>
              <a:t>A</a:t>
            </a:r>
            <a:r>
              <a:rPr dirty="0" baseline="-11904" sz="1050">
                <a:latin typeface="Verdana"/>
                <a:cs typeface="Verdana"/>
              </a:rPr>
              <a:t>2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-120" i="1">
                <a:latin typeface="DejaVu Sans Condensed"/>
                <a:cs typeface="DejaVu Sans Condensed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-120" i="1">
                <a:latin typeface="DejaVu Sans Condensed"/>
                <a:cs typeface="DejaVu Sans Condensed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-120" i="1">
                <a:latin typeface="DejaVu Sans Condensed"/>
                <a:cs typeface="DejaVu Sans Condensed"/>
              </a:rPr>
              <a:t> </a:t>
            </a:r>
            <a:r>
              <a:rPr dirty="0" sz="1000" spc="45" b="0" i="1">
                <a:latin typeface="Bookman Old Style"/>
                <a:cs typeface="Bookman Old Style"/>
              </a:rPr>
              <a:t>A</a:t>
            </a:r>
            <a:r>
              <a:rPr dirty="0" baseline="-11904" sz="1050" b="0" i="1">
                <a:latin typeface="Bookman Old Style"/>
                <a:cs typeface="Bookman Old Style"/>
              </a:rPr>
              <a:t>k</a:t>
            </a:r>
            <a:r>
              <a:rPr dirty="0" baseline="-11904" sz="1050" spc="-217" b="0" i="1">
                <a:latin typeface="Bookman Old Style"/>
                <a:cs typeface="Bookman Old Style"/>
              </a:rPr>
              <a:t> </a:t>
            </a:r>
            <a:r>
              <a:rPr dirty="0" sz="1000" spc="25">
                <a:latin typeface="Calibri"/>
                <a:cs typeface="Calibri"/>
              </a:rPr>
              <a:t>,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</a:t>
            </a:r>
            <a:r>
              <a:rPr dirty="0" sz="1000" spc="-35">
                <a:latin typeface="Calibri"/>
                <a:cs typeface="Calibri"/>
              </a:rPr>
              <a:t>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manera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qu</a:t>
            </a:r>
            <a:r>
              <a:rPr dirty="0" sz="1000" spc="-25">
                <a:latin typeface="Calibri"/>
                <a:cs typeface="Calibri"/>
              </a:rPr>
              <a:t>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t</a:t>
            </a:r>
            <a:r>
              <a:rPr dirty="0" sz="1000" spc="20">
                <a:latin typeface="Calibri"/>
                <a:cs typeface="Calibri"/>
              </a:rPr>
              <a:t>o</a:t>
            </a:r>
            <a:r>
              <a:rPr dirty="0" sz="1000" spc="-25">
                <a:latin typeface="Calibri"/>
                <a:cs typeface="Calibri"/>
              </a:rPr>
              <a:t>do</a:t>
            </a:r>
            <a:r>
              <a:rPr dirty="0" sz="1000" spc="-15">
                <a:latin typeface="Calibri"/>
                <a:cs typeface="Calibri"/>
              </a:rPr>
              <a:t>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tie</a:t>
            </a:r>
            <a:r>
              <a:rPr dirty="0" sz="1000" spc="-25">
                <a:latin typeface="Calibri"/>
                <a:cs typeface="Calibri"/>
              </a:rPr>
              <a:t>nen  </a:t>
            </a:r>
            <a:r>
              <a:rPr dirty="0" sz="1000" spc="-15">
                <a:latin typeface="Calibri"/>
                <a:cs typeface="Calibri"/>
              </a:rPr>
              <a:t>probabilidad </a:t>
            </a:r>
            <a:r>
              <a:rPr dirty="0" sz="1000" spc="-5">
                <a:latin typeface="Calibri"/>
                <a:cs typeface="Calibri"/>
              </a:rPr>
              <a:t>positiva </a:t>
            </a:r>
            <a:r>
              <a:rPr dirty="0" sz="1000" spc="60">
                <a:latin typeface="Calibri"/>
                <a:cs typeface="Calibri"/>
              </a:rPr>
              <a:t>(</a:t>
            </a:r>
            <a:r>
              <a:rPr dirty="0" sz="1000" spc="60" b="0" i="1">
                <a:latin typeface="Bookman Old Style"/>
                <a:cs typeface="Bookman Old Style"/>
              </a:rPr>
              <a:t>P </a:t>
            </a:r>
            <a:r>
              <a:rPr dirty="0" sz="1000" spc="50">
                <a:latin typeface="Georgia"/>
                <a:cs typeface="Georgia"/>
              </a:rPr>
              <a:t>(</a:t>
            </a:r>
            <a:r>
              <a:rPr dirty="0" sz="1000" spc="50" b="0" i="1">
                <a:latin typeface="Bookman Old Style"/>
                <a:cs typeface="Bookman Old Style"/>
              </a:rPr>
              <a:t>A</a:t>
            </a:r>
            <a:r>
              <a:rPr dirty="0" baseline="-11904" sz="1050" spc="75" b="0" i="1">
                <a:latin typeface="Bookman Old Style"/>
                <a:cs typeface="Bookman Old Style"/>
              </a:rPr>
              <a:t>i</a:t>
            </a:r>
            <a:r>
              <a:rPr dirty="0" sz="1000" spc="50">
                <a:latin typeface="Georgia"/>
                <a:cs typeface="Georgia"/>
              </a:rPr>
              <a:t>) </a:t>
            </a:r>
            <a:r>
              <a:rPr dirty="0" sz="1000" spc="170" b="0" i="1">
                <a:latin typeface="Bookman Old Style"/>
                <a:cs typeface="Bookman Old Style"/>
              </a:rPr>
              <a:t>&gt; </a:t>
            </a:r>
            <a:r>
              <a:rPr dirty="0" sz="1000" spc="-120">
                <a:latin typeface="Georgia"/>
                <a:cs typeface="Georgia"/>
              </a:rPr>
              <a:t>0</a:t>
            </a:r>
            <a:r>
              <a:rPr dirty="0" sz="1000" spc="-114">
                <a:latin typeface="Georgia"/>
                <a:cs typeface="Georgia"/>
              </a:rPr>
              <a:t> </a:t>
            </a:r>
            <a:r>
              <a:rPr dirty="0" sz="1000" i="1">
                <a:latin typeface="DejaVu Sans Condensed"/>
                <a:cs typeface="DejaVu Sans Condensed"/>
              </a:rPr>
              <a:t>∀</a:t>
            </a:r>
            <a:r>
              <a:rPr dirty="0" sz="1000" b="0" i="1">
                <a:latin typeface="Bookman Old Style"/>
                <a:cs typeface="Bookman Old Style"/>
              </a:rPr>
              <a:t>i </a:t>
            </a:r>
            <a:r>
              <a:rPr dirty="0" sz="1000" spc="-125" i="1">
                <a:latin typeface="DejaVu Sans Condensed"/>
                <a:cs typeface="DejaVu Sans Condensed"/>
              </a:rPr>
              <a:t>∈ </a:t>
            </a:r>
            <a:r>
              <a:rPr dirty="0" sz="1000" spc="-15" i="1">
                <a:latin typeface="DejaVu Sans Condensed"/>
                <a:cs typeface="DejaVu Sans Condensed"/>
              </a:rPr>
              <a:t>{</a:t>
            </a:r>
            <a:r>
              <a:rPr dirty="0" sz="1000" spc="-15">
                <a:latin typeface="Georgia"/>
                <a:cs typeface="Georgia"/>
              </a:rPr>
              <a:t>1</a:t>
            </a:r>
            <a:r>
              <a:rPr dirty="0" sz="1000" spc="-15" b="0" i="1">
                <a:latin typeface="Bookman Old Style"/>
                <a:cs typeface="Bookman Old Style"/>
              </a:rPr>
              <a:t>, </a:t>
            </a:r>
            <a:r>
              <a:rPr dirty="0" sz="1000" spc="-45">
                <a:latin typeface="Georgia"/>
                <a:cs typeface="Georgia"/>
              </a:rPr>
              <a:t>2</a:t>
            </a:r>
            <a:r>
              <a:rPr dirty="0" sz="1000" spc="-45" b="0" i="1">
                <a:latin typeface="Bookman Old Style"/>
                <a:cs typeface="Bookman Old Style"/>
              </a:rPr>
              <a:t>, </a:t>
            </a:r>
            <a:r>
              <a:rPr dirty="0" sz="1000" spc="-10" i="1">
                <a:latin typeface="DejaVu Sans Condensed"/>
                <a:cs typeface="DejaVu Sans Condensed"/>
              </a:rPr>
              <a:t>· · · </a:t>
            </a:r>
            <a:r>
              <a:rPr dirty="0" sz="1000" spc="-25" b="0" i="1">
                <a:latin typeface="Bookman Old Style"/>
                <a:cs typeface="Bookman Old Style"/>
              </a:rPr>
              <a:t>, </a:t>
            </a:r>
            <a:r>
              <a:rPr dirty="0" sz="1000" spc="-10" b="0" i="1">
                <a:latin typeface="Bookman Old Style"/>
                <a:cs typeface="Bookman Old Style"/>
              </a:rPr>
              <a:t>k</a:t>
            </a:r>
            <a:r>
              <a:rPr dirty="0" sz="1000" spc="-10" i="1">
                <a:latin typeface="DejaVu Sans Condensed"/>
                <a:cs typeface="DejaVu Sans Condensed"/>
              </a:rPr>
              <a:t>}</a:t>
            </a:r>
            <a:r>
              <a:rPr dirty="0" sz="1000" spc="-10">
                <a:latin typeface="Calibri"/>
                <a:cs typeface="Calibri"/>
              </a:rPr>
              <a:t>). </a:t>
            </a:r>
            <a:r>
              <a:rPr dirty="0" sz="1000" spc="10">
                <a:latin typeface="Calibri"/>
                <a:cs typeface="Calibri"/>
              </a:rPr>
              <a:t>Sea </a:t>
            </a:r>
            <a:r>
              <a:rPr dirty="0" sz="1000" spc="35" b="0" i="1">
                <a:latin typeface="Bookman Old Style"/>
                <a:cs typeface="Bookman Old Style"/>
              </a:rPr>
              <a:t>B </a:t>
            </a:r>
            <a:r>
              <a:rPr dirty="0" sz="1000" spc="40" b="0" i="1">
                <a:latin typeface="Bookman Old Style"/>
                <a:cs typeface="Bookman Old Style"/>
              </a:rPr>
              <a:t> </a:t>
            </a:r>
            <a:r>
              <a:rPr dirty="0" sz="1000" spc="-10">
                <a:latin typeface="Calibri"/>
                <a:cs typeface="Calibri"/>
              </a:rPr>
              <a:t>cualquier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suceso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con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35" b="0" i="1">
                <a:latin typeface="Bookman Old Style"/>
                <a:cs typeface="Bookman Old Style"/>
              </a:rPr>
              <a:t>P</a:t>
            </a:r>
            <a:r>
              <a:rPr dirty="0" sz="1000" spc="-160" b="0" i="1">
                <a:latin typeface="Bookman Old Style"/>
                <a:cs typeface="Bookman Old Style"/>
              </a:rPr>
              <a:t> </a:t>
            </a:r>
            <a:r>
              <a:rPr dirty="0" sz="1000" spc="35">
                <a:latin typeface="Georgia"/>
                <a:cs typeface="Georgia"/>
              </a:rPr>
              <a:t>(</a:t>
            </a:r>
            <a:r>
              <a:rPr dirty="0" sz="1000" spc="35" b="0" i="1">
                <a:latin typeface="Bookman Old Style"/>
                <a:cs typeface="Bookman Old Style"/>
              </a:rPr>
              <a:t>B</a:t>
            </a:r>
            <a:r>
              <a:rPr dirty="0" sz="1000" spc="35">
                <a:latin typeface="Georgia"/>
                <a:cs typeface="Georgia"/>
              </a:rPr>
              <a:t>) </a:t>
            </a:r>
            <a:r>
              <a:rPr dirty="0" sz="1000" spc="170" b="0" i="1">
                <a:latin typeface="Bookman Old Style"/>
                <a:cs typeface="Bookman Old Style"/>
              </a:rPr>
              <a:t>&gt;</a:t>
            </a:r>
            <a:r>
              <a:rPr dirty="0" sz="1000" spc="-20" b="0" i="1">
                <a:latin typeface="Bookman Old Style"/>
                <a:cs typeface="Bookman Old Style"/>
              </a:rPr>
              <a:t> </a:t>
            </a:r>
            <a:r>
              <a:rPr dirty="0" sz="1000" spc="-50">
                <a:latin typeface="Georgia"/>
                <a:cs typeface="Georgia"/>
              </a:rPr>
              <a:t>0</a:t>
            </a:r>
            <a:r>
              <a:rPr dirty="0" sz="1000" spc="-50">
                <a:latin typeface="Calibri"/>
                <a:cs typeface="Calibri"/>
              </a:rPr>
              <a:t>.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Entonces,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se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tiene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30" b="1">
                <a:latin typeface="Calibri"/>
                <a:cs typeface="Calibri"/>
              </a:rPr>
              <a:t>Teorema</a:t>
            </a:r>
            <a:r>
              <a:rPr dirty="0" sz="1000" spc="140" b="1">
                <a:latin typeface="Calibri"/>
                <a:cs typeface="Calibri"/>
              </a:rPr>
              <a:t> </a:t>
            </a:r>
            <a:r>
              <a:rPr dirty="0" sz="1000" spc="10" b="1">
                <a:latin typeface="Calibri"/>
                <a:cs typeface="Calibri"/>
              </a:rPr>
              <a:t>de </a:t>
            </a:r>
            <a:r>
              <a:rPr dirty="0" sz="1000" spc="-210" b="1">
                <a:latin typeface="Calibri"/>
                <a:cs typeface="Calibri"/>
              </a:rPr>
              <a:t> </a:t>
            </a:r>
            <a:r>
              <a:rPr dirty="0" sz="1000" spc="30" b="1">
                <a:latin typeface="Calibri"/>
                <a:cs typeface="Calibri"/>
              </a:rPr>
              <a:t>Bayes</a:t>
            </a:r>
            <a:r>
              <a:rPr dirty="0" sz="1000" spc="30">
                <a:latin typeface="Calibri"/>
                <a:cs typeface="Calibri"/>
              </a:rPr>
              <a:t>: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276311" y="2967687"/>
            <a:ext cx="67310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130" b="0" i="1">
                <a:latin typeface="Bookman Old Style"/>
                <a:cs typeface="Bookman Old Style"/>
              </a:rPr>
              <a:t>j</a:t>
            </a:r>
            <a:endParaRPr sz="700">
              <a:latin typeface="Bookman Old Style"/>
              <a:cs typeface="Bookman Old Style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033411" y="2910756"/>
            <a:ext cx="64198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35" b="0" i="1">
                <a:latin typeface="Bookman Old Style"/>
                <a:cs typeface="Bookman Old Style"/>
              </a:rPr>
              <a:t>P</a:t>
            </a:r>
            <a:r>
              <a:rPr dirty="0" sz="1000" spc="-165" b="0" i="1">
                <a:latin typeface="Bookman Old Style"/>
                <a:cs typeface="Bookman Old Style"/>
              </a:rPr>
              <a:t> </a:t>
            </a:r>
            <a:r>
              <a:rPr dirty="0" sz="1000" spc="10">
                <a:latin typeface="Georgia"/>
                <a:cs typeface="Georgia"/>
              </a:rPr>
              <a:t>(</a:t>
            </a:r>
            <a:r>
              <a:rPr dirty="0" sz="1000" spc="45" b="0" i="1">
                <a:latin typeface="Bookman Old Style"/>
                <a:cs typeface="Bookman Old Style"/>
              </a:rPr>
              <a:t>A</a:t>
            </a:r>
            <a:r>
              <a:rPr dirty="0" sz="1000" spc="120" b="0" i="1">
                <a:latin typeface="Bookman Old Style"/>
                <a:cs typeface="Bookman Old Style"/>
              </a:rPr>
              <a:t> </a:t>
            </a:r>
            <a:r>
              <a:rPr dirty="0" sz="1000" spc="-30" i="1">
                <a:latin typeface="DejaVu Sans Condensed"/>
                <a:cs typeface="DejaVu Sans Condensed"/>
              </a:rPr>
              <a:t>|</a:t>
            </a:r>
            <a:r>
              <a:rPr dirty="0" sz="1000" spc="85" b="0" i="1">
                <a:latin typeface="Bookman Old Style"/>
                <a:cs typeface="Bookman Old Style"/>
              </a:rPr>
              <a:t>B</a:t>
            </a:r>
            <a:r>
              <a:rPr dirty="0" sz="1000" spc="10">
                <a:latin typeface="Georgia"/>
                <a:cs typeface="Georgia"/>
              </a:rPr>
              <a:t>)</a:t>
            </a:r>
            <a:r>
              <a:rPr dirty="0" sz="1000" spc="35">
                <a:latin typeface="Georgia"/>
                <a:cs typeface="Georgia"/>
              </a:rPr>
              <a:t> </a:t>
            </a:r>
            <a:r>
              <a:rPr dirty="0" sz="1000" spc="130">
                <a:latin typeface="Georgia"/>
                <a:cs typeface="Georgia"/>
              </a:rPr>
              <a:t>=</a:t>
            </a:r>
            <a:endParaRPr sz="1000">
              <a:latin typeface="Georgia"/>
              <a:cs typeface="Georgia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1712874" y="3018345"/>
            <a:ext cx="588645" cy="0"/>
          </a:xfrm>
          <a:custGeom>
            <a:avLst/>
            <a:gdLst/>
            <a:ahLst/>
            <a:cxnLst/>
            <a:rect l="l" t="t" r="r" b="b"/>
            <a:pathLst>
              <a:path w="588644" h="0">
                <a:moveTo>
                  <a:pt x="0" y="0"/>
                </a:moveTo>
                <a:lnTo>
                  <a:pt x="588327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 txBox="1"/>
          <p:nvPr/>
        </p:nvSpPr>
        <p:spPr>
          <a:xfrm>
            <a:off x="1844573" y="2997548"/>
            <a:ext cx="32512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35" b="0" i="1">
                <a:latin typeface="Bookman Old Style"/>
                <a:cs typeface="Bookman Old Style"/>
              </a:rPr>
              <a:t>P</a:t>
            </a:r>
            <a:r>
              <a:rPr dirty="0" sz="1000" spc="-165" b="0" i="1">
                <a:latin typeface="Bookman Old Style"/>
                <a:cs typeface="Bookman Old Style"/>
              </a:rPr>
              <a:t> </a:t>
            </a:r>
            <a:r>
              <a:rPr dirty="0" sz="1000" spc="10">
                <a:latin typeface="Georgia"/>
                <a:cs typeface="Georgia"/>
              </a:rPr>
              <a:t>(</a:t>
            </a:r>
            <a:r>
              <a:rPr dirty="0" sz="1000" spc="85" b="0" i="1">
                <a:latin typeface="Bookman Old Style"/>
                <a:cs typeface="Bookman Old Style"/>
              </a:rPr>
              <a:t>B</a:t>
            </a:r>
            <a:r>
              <a:rPr dirty="0" sz="1000" spc="10">
                <a:latin typeface="Georgia"/>
                <a:cs typeface="Georgia"/>
              </a:rPr>
              <a:t>)</a:t>
            </a:r>
            <a:endParaRPr sz="1000">
              <a:latin typeface="Georgia"/>
              <a:cs typeface="Georgia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338819" y="2910756"/>
            <a:ext cx="12382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130">
                <a:latin typeface="Georgia"/>
                <a:cs typeface="Georgia"/>
              </a:rPr>
              <a:t>=</a:t>
            </a:r>
            <a:endParaRPr sz="1000">
              <a:latin typeface="Georgia"/>
              <a:cs typeface="Georgia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943074" y="2882089"/>
            <a:ext cx="104457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989330" algn="l"/>
              </a:tabLst>
            </a:pPr>
            <a:r>
              <a:rPr dirty="0" sz="700" spc="130" b="0" i="1">
                <a:latin typeface="Bookman Old Style"/>
                <a:cs typeface="Bookman Old Style"/>
              </a:rPr>
              <a:t>j</a:t>
            </a:r>
            <a:r>
              <a:rPr dirty="0" sz="700" spc="130" b="0" i="1">
                <a:latin typeface="Bookman Old Style"/>
                <a:cs typeface="Bookman Old Style"/>
              </a:rPr>
              <a:t>	</a:t>
            </a:r>
            <a:r>
              <a:rPr dirty="0" sz="700" spc="130" b="0" i="1">
                <a:latin typeface="Bookman Old Style"/>
                <a:cs typeface="Bookman Old Style"/>
              </a:rPr>
              <a:t>j</a:t>
            </a:r>
            <a:endParaRPr sz="700">
              <a:latin typeface="Bookman Old Style"/>
              <a:cs typeface="Bookman Old Style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494633" y="2882089"/>
            <a:ext cx="67310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130" b="0" i="1">
                <a:latin typeface="Bookman Old Style"/>
                <a:cs typeface="Bookman Old Style"/>
              </a:rPr>
              <a:t>j</a:t>
            </a:r>
            <a:endParaRPr sz="700">
              <a:latin typeface="Bookman Old Style"/>
              <a:cs typeface="Bookman Old Style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700174" y="2825158"/>
            <a:ext cx="192278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989330" algn="l"/>
              </a:tabLst>
            </a:pPr>
            <a:r>
              <a:rPr dirty="0" sz="1000" spc="35" b="0" i="1">
                <a:latin typeface="Bookman Old Style"/>
                <a:cs typeface="Bookman Old Style"/>
              </a:rPr>
              <a:t>P</a:t>
            </a:r>
            <a:r>
              <a:rPr dirty="0" sz="1000" spc="-165" b="0" i="1">
                <a:latin typeface="Bookman Old Style"/>
                <a:cs typeface="Bookman Old Style"/>
              </a:rPr>
              <a:t> </a:t>
            </a:r>
            <a:r>
              <a:rPr dirty="0" sz="1000" spc="10">
                <a:latin typeface="Georgia"/>
                <a:cs typeface="Georgia"/>
              </a:rPr>
              <a:t>(</a:t>
            </a:r>
            <a:r>
              <a:rPr dirty="0" sz="1000" spc="45" b="0" i="1">
                <a:latin typeface="Bookman Old Style"/>
                <a:cs typeface="Bookman Old Style"/>
              </a:rPr>
              <a:t>A</a:t>
            </a:r>
            <a:r>
              <a:rPr dirty="0" sz="1000" b="0" i="1">
                <a:latin typeface="Bookman Old Style"/>
                <a:cs typeface="Bookman Old Style"/>
              </a:rPr>
              <a:t> </a:t>
            </a:r>
            <a:r>
              <a:rPr dirty="0" sz="1000" spc="40" b="0" i="1">
                <a:latin typeface="Bookman Old Style"/>
                <a:cs typeface="Bookman Old Style"/>
              </a:rPr>
              <a:t> </a:t>
            </a:r>
            <a:r>
              <a:rPr dirty="0" sz="1000" i="1">
                <a:latin typeface="DejaVu Sans Condensed"/>
                <a:cs typeface="DejaVu Sans Condensed"/>
              </a:rPr>
              <a:t>∩</a:t>
            </a:r>
            <a:r>
              <a:rPr dirty="0" sz="1000" spc="-65" i="1">
                <a:latin typeface="DejaVu Sans Condensed"/>
                <a:cs typeface="DejaVu Sans Condensed"/>
              </a:rPr>
              <a:t> </a:t>
            </a:r>
            <a:r>
              <a:rPr dirty="0" sz="1000" spc="85" b="0" i="1">
                <a:latin typeface="Bookman Old Style"/>
                <a:cs typeface="Bookman Old Style"/>
              </a:rPr>
              <a:t>B</a:t>
            </a:r>
            <a:r>
              <a:rPr dirty="0" sz="1000" spc="10">
                <a:latin typeface="Georgia"/>
                <a:cs typeface="Georgia"/>
              </a:rPr>
              <a:t>)</a:t>
            </a:r>
            <a:r>
              <a:rPr dirty="0" sz="1000">
                <a:latin typeface="Georgia"/>
                <a:cs typeface="Georgia"/>
              </a:rPr>
              <a:t>	</a:t>
            </a:r>
            <a:r>
              <a:rPr dirty="0" sz="1000" spc="35" b="0" i="1">
                <a:latin typeface="Bookman Old Style"/>
                <a:cs typeface="Bookman Old Style"/>
              </a:rPr>
              <a:t>P</a:t>
            </a:r>
            <a:r>
              <a:rPr dirty="0" sz="1000" spc="-165" b="0" i="1">
                <a:latin typeface="Bookman Old Style"/>
                <a:cs typeface="Bookman Old Style"/>
              </a:rPr>
              <a:t> </a:t>
            </a:r>
            <a:r>
              <a:rPr dirty="0" sz="1000" spc="10">
                <a:latin typeface="Georgia"/>
                <a:cs typeface="Georgia"/>
              </a:rPr>
              <a:t>(</a:t>
            </a:r>
            <a:r>
              <a:rPr dirty="0" sz="1000" spc="45" b="0" i="1">
                <a:latin typeface="Bookman Old Style"/>
                <a:cs typeface="Bookman Old Style"/>
              </a:rPr>
              <a:t>A</a:t>
            </a:r>
            <a:r>
              <a:rPr dirty="0" sz="1000" spc="114" b="0" i="1">
                <a:latin typeface="Bookman Old Style"/>
                <a:cs typeface="Bookman Old Style"/>
              </a:rPr>
              <a:t> </a:t>
            </a:r>
            <a:r>
              <a:rPr dirty="0" sz="1000" spc="10">
                <a:latin typeface="Georgia"/>
                <a:cs typeface="Georgia"/>
              </a:rPr>
              <a:t>)</a:t>
            </a:r>
            <a:r>
              <a:rPr dirty="0" sz="1000" spc="-20">
                <a:latin typeface="Georgia"/>
                <a:cs typeface="Georgia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-65" i="1">
                <a:latin typeface="DejaVu Sans Condensed"/>
                <a:cs typeface="DejaVu Sans Condensed"/>
              </a:rPr>
              <a:t> </a:t>
            </a:r>
            <a:r>
              <a:rPr dirty="0" sz="1000" spc="35" b="0" i="1">
                <a:latin typeface="Bookman Old Style"/>
                <a:cs typeface="Bookman Old Style"/>
              </a:rPr>
              <a:t>P</a:t>
            </a:r>
            <a:r>
              <a:rPr dirty="0" sz="1000" spc="-165" b="0" i="1">
                <a:latin typeface="Bookman Old Style"/>
                <a:cs typeface="Bookman Old Style"/>
              </a:rPr>
              <a:t> </a:t>
            </a:r>
            <a:r>
              <a:rPr dirty="0" sz="1000" spc="10">
                <a:latin typeface="Georgia"/>
                <a:cs typeface="Georgia"/>
              </a:rPr>
              <a:t>(</a:t>
            </a:r>
            <a:r>
              <a:rPr dirty="0" sz="1000" spc="85" b="0" i="1">
                <a:latin typeface="Bookman Old Style"/>
                <a:cs typeface="Bookman Old Style"/>
              </a:rPr>
              <a:t>B</a:t>
            </a:r>
            <a:r>
              <a:rPr dirty="0" sz="1000" spc="-30" i="1">
                <a:latin typeface="DejaVu Sans Condensed"/>
                <a:cs typeface="DejaVu Sans Condensed"/>
              </a:rPr>
              <a:t>|</a:t>
            </a:r>
            <a:r>
              <a:rPr dirty="0" sz="1000" spc="45" b="0" i="1">
                <a:latin typeface="Bookman Old Style"/>
                <a:cs typeface="Bookman Old Style"/>
              </a:rPr>
              <a:t>A</a:t>
            </a:r>
            <a:r>
              <a:rPr dirty="0" sz="1000" spc="120" b="0" i="1">
                <a:latin typeface="Bookman Old Style"/>
                <a:cs typeface="Bookman Old Style"/>
              </a:rPr>
              <a:t> </a:t>
            </a:r>
            <a:r>
              <a:rPr dirty="0" sz="1000" spc="10">
                <a:latin typeface="Georgia"/>
                <a:cs typeface="Georgia"/>
              </a:rPr>
              <a:t>)</a:t>
            </a:r>
            <a:endParaRPr sz="1000">
              <a:latin typeface="Georgia"/>
              <a:cs typeface="Georgia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2500261" y="3018345"/>
            <a:ext cx="1299845" cy="0"/>
          </a:xfrm>
          <a:custGeom>
            <a:avLst/>
            <a:gdLst/>
            <a:ahLst/>
            <a:cxnLst/>
            <a:rect l="l" t="t" r="r" b="b"/>
            <a:pathLst>
              <a:path w="1299845" h="0">
                <a:moveTo>
                  <a:pt x="0" y="0"/>
                </a:moveTo>
                <a:lnTo>
                  <a:pt x="1299502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 txBox="1"/>
          <p:nvPr/>
        </p:nvSpPr>
        <p:spPr>
          <a:xfrm>
            <a:off x="2487561" y="2927063"/>
            <a:ext cx="15938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440">
                <a:latin typeface="Arial"/>
                <a:cs typeface="Arial"/>
                <a:hlinkClick r:id="rId14" action="ppaction://hlinksldjump"/>
              </a:rPr>
              <a:t>¿</a:t>
            </a:r>
            <a:endParaRPr sz="100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2621114" y="2996301"/>
            <a:ext cx="7937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b="0" i="1">
                <a:latin typeface="Bookman Old Style"/>
                <a:cs typeface="Bookman Old Style"/>
              </a:rPr>
              <a:t>k</a:t>
            </a:r>
            <a:endParaRPr sz="700">
              <a:latin typeface="Bookman Old Style"/>
              <a:cs typeface="Bookman Old Style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2621114" y="3097875"/>
            <a:ext cx="18986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85" b="0" i="1">
                <a:latin typeface="Bookman Old Style"/>
                <a:cs typeface="Bookman Old Style"/>
              </a:rPr>
              <a:t>i</a:t>
            </a:r>
            <a:r>
              <a:rPr dirty="0" sz="700" spc="-5">
                <a:latin typeface="Verdana"/>
                <a:cs typeface="Verdana"/>
              </a:rPr>
              <a:t>=1</a:t>
            </a:r>
            <a:endParaRPr sz="700">
              <a:latin typeface="Verdana"/>
              <a:cs typeface="Verdana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2765945" y="3021957"/>
            <a:ext cx="107251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000" spc="10">
                <a:latin typeface="Georgia"/>
                <a:cs typeface="Georgia"/>
              </a:rPr>
              <a:t>(</a:t>
            </a:r>
            <a:r>
              <a:rPr dirty="0" sz="1000" spc="35" b="0" i="1">
                <a:latin typeface="Bookman Old Style"/>
                <a:cs typeface="Bookman Old Style"/>
              </a:rPr>
              <a:t>P</a:t>
            </a:r>
            <a:r>
              <a:rPr dirty="0" sz="1000" spc="-165" b="0" i="1">
                <a:latin typeface="Bookman Old Style"/>
                <a:cs typeface="Bookman Old Style"/>
              </a:rPr>
              <a:t> </a:t>
            </a:r>
            <a:r>
              <a:rPr dirty="0" sz="1000" spc="10">
                <a:latin typeface="Georgia"/>
                <a:cs typeface="Georgia"/>
              </a:rPr>
              <a:t>(</a:t>
            </a:r>
            <a:r>
              <a:rPr dirty="0" sz="1000" spc="45" b="0" i="1">
                <a:latin typeface="Bookman Old Style"/>
                <a:cs typeface="Bookman Old Style"/>
              </a:rPr>
              <a:t>A</a:t>
            </a:r>
            <a:r>
              <a:rPr dirty="0" baseline="-11904" sz="1050" spc="202" b="0" i="1">
                <a:latin typeface="Bookman Old Style"/>
                <a:cs typeface="Bookman Old Style"/>
              </a:rPr>
              <a:t>i</a:t>
            </a:r>
            <a:r>
              <a:rPr dirty="0" sz="1000" spc="10">
                <a:latin typeface="Georgia"/>
                <a:cs typeface="Georgia"/>
              </a:rPr>
              <a:t>)</a:t>
            </a:r>
            <a:r>
              <a:rPr dirty="0" sz="1000" spc="-20">
                <a:latin typeface="Georgia"/>
                <a:cs typeface="Georgia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-65" i="1">
                <a:latin typeface="DejaVu Sans Condensed"/>
                <a:cs typeface="DejaVu Sans Condensed"/>
              </a:rPr>
              <a:t> </a:t>
            </a:r>
            <a:r>
              <a:rPr dirty="0" sz="1000" spc="35" b="0" i="1">
                <a:latin typeface="Bookman Old Style"/>
                <a:cs typeface="Bookman Old Style"/>
              </a:rPr>
              <a:t>P</a:t>
            </a:r>
            <a:r>
              <a:rPr dirty="0" sz="1000" spc="-165" b="0" i="1">
                <a:latin typeface="Bookman Old Style"/>
                <a:cs typeface="Bookman Old Style"/>
              </a:rPr>
              <a:t> </a:t>
            </a:r>
            <a:r>
              <a:rPr dirty="0" sz="1000" spc="10">
                <a:latin typeface="Georgia"/>
                <a:cs typeface="Georgia"/>
              </a:rPr>
              <a:t>(</a:t>
            </a:r>
            <a:r>
              <a:rPr dirty="0" sz="1000" spc="85" b="0" i="1">
                <a:latin typeface="Bookman Old Style"/>
                <a:cs typeface="Bookman Old Style"/>
              </a:rPr>
              <a:t>B</a:t>
            </a:r>
            <a:r>
              <a:rPr dirty="0" sz="1000" spc="-30" i="1">
                <a:latin typeface="DejaVu Sans Condensed"/>
                <a:cs typeface="DejaVu Sans Condensed"/>
              </a:rPr>
              <a:t>|</a:t>
            </a:r>
            <a:r>
              <a:rPr dirty="0" sz="1000" spc="45" b="0" i="1">
                <a:latin typeface="Bookman Old Style"/>
                <a:cs typeface="Bookman Old Style"/>
              </a:rPr>
              <a:t>A</a:t>
            </a:r>
            <a:r>
              <a:rPr dirty="0" baseline="-11904" sz="1050" spc="202" b="0" i="1">
                <a:latin typeface="Bookman Old Style"/>
                <a:cs typeface="Bookman Old Style"/>
              </a:rPr>
              <a:t>i</a:t>
            </a:r>
            <a:r>
              <a:rPr dirty="0" sz="1000" spc="10">
                <a:latin typeface="Georgia"/>
                <a:cs typeface="Georgia"/>
              </a:rPr>
              <a:t>))</a:t>
            </a:r>
            <a:endParaRPr sz="1000">
              <a:latin typeface="Georgia"/>
              <a:cs typeface="Georgia"/>
            </a:endParaRPr>
          </a:p>
        </p:txBody>
      </p:sp>
      <p:grpSp>
        <p:nvGrpSpPr>
          <p:cNvPr id="27" name="object 27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28" name="object 28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0" name="object 30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5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084338" y="0"/>
            <a:ext cx="1125220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478155" marR="5080" indent="24066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Espacios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Vectoriales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Formas</a:t>
            </a:r>
            <a:r>
              <a:rPr dirty="0" sz="500" spc="5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cuadráticas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Sistemas</a:t>
            </a:r>
            <a:r>
              <a:rPr dirty="0" sz="500" spc="65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Lineales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590"/>
              </a:lnSpc>
            </a:pPr>
            <a:r>
              <a:rPr dirty="0" sz="500" spc="5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El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problema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de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mínimos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cuadrados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600"/>
              </a:lnSpc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Álgebra</a:t>
            </a:r>
            <a:r>
              <a:rPr dirty="0" sz="500" spc="2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numérica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139620"/>
            <a:ext cx="148971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Sistemas  </a:t>
            </a:r>
            <a:r>
              <a:rPr dirty="0" sz="500" spc="4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Compatibles </a:t>
            </a:r>
            <a:r>
              <a:rPr dirty="0" sz="500" spc="2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e 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Incompatibles </a:t>
            </a:r>
            <a:r>
              <a:rPr dirty="0" sz="500" spc="40" b="1">
                <a:solidFill>
                  <a:srgbClr val="9898D8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Sistemas</a:t>
            </a:r>
            <a:r>
              <a:rPr dirty="0" sz="500" spc="95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Indeterminados</a:t>
            </a:r>
            <a:r>
              <a:rPr dirty="0" sz="500" spc="100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y</a:t>
            </a:r>
            <a:r>
              <a:rPr dirty="0" sz="500" spc="100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Sobredeterminados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0" y="479736"/>
            <a:ext cx="4608060" cy="31277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478685"/>
            <a:ext cx="337629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5">
                <a:solidFill>
                  <a:srgbClr val="FFFFFF"/>
                </a:solidFill>
                <a:latin typeface="Calibri"/>
                <a:cs typeface="Calibri"/>
              </a:rPr>
              <a:t>Sistemas</a:t>
            </a:r>
            <a:r>
              <a:rPr dirty="0" sz="1400" spc="1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30">
                <a:solidFill>
                  <a:srgbClr val="FFFFFF"/>
                </a:solidFill>
                <a:latin typeface="Calibri"/>
                <a:cs typeface="Calibri"/>
              </a:rPr>
              <a:t>Indeterminados</a:t>
            </a:r>
            <a:r>
              <a:rPr dirty="0" sz="1400" spc="11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1400" spc="11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30">
                <a:solidFill>
                  <a:srgbClr val="FFFFFF"/>
                </a:solidFill>
                <a:latin typeface="Calibri"/>
                <a:cs typeface="Calibri"/>
              </a:rPr>
              <a:t>Sobredeterminados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1182865"/>
            <a:ext cx="59588" cy="59588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600354" y="1105756"/>
            <a:ext cx="3653154" cy="173355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1000" spc="40" b="1">
                <a:latin typeface="Calibri"/>
                <a:cs typeface="Calibri"/>
              </a:rPr>
              <a:t>Sistemas</a:t>
            </a:r>
            <a:r>
              <a:rPr dirty="0" sz="1000" spc="45" b="1">
                <a:latin typeface="Calibri"/>
                <a:cs typeface="Calibri"/>
              </a:rPr>
              <a:t> </a:t>
            </a:r>
            <a:r>
              <a:rPr dirty="0" sz="1000" spc="20" b="1">
                <a:latin typeface="Calibri"/>
                <a:cs typeface="Calibri"/>
              </a:rPr>
              <a:t>Indeterminados</a:t>
            </a:r>
            <a:r>
              <a:rPr dirty="0" sz="1000" spc="25" b="1">
                <a:latin typeface="Calibri"/>
                <a:cs typeface="Calibri"/>
              </a:rPr>
              <a:t> </a:t>
            </a:r>
            <a:r>
              <a:rPr dirty="0" sz="1000" spc="55">
                <a:latin typeface="Calibri"/>
                <a:cs typeface="Calibri"/>
              </a:rPr>
              <a:t>El </a:t>
            </a:r>
            <a:r>
              <a:rPr dirty="0" sz="1000" spc="-25">
                <a:latin typeface="Calibri"/>
                <a:cs typeface="Calibri"/>
              </a:rPr>
              <a:t>número</a:t>
            </a:r>
            <a:r>
              <a:rPr dirty="0" sz="1000" spc="17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4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restricciones</a:t>
            </a:r>
            <a:r>
              <a:rPr dirty="0" sz="1000" spc="19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(ecuaciones 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del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sistema) </a:t>
            </a:r>
            <a:r>
              <a:rPr dirty="0" sz="1000" spc="-35">
                <a:latin typeface="Calibri"/>
                <a:cs typeface="Calibri"/>
              </a:rPr>
              <a:t>es</a:t>
            </a:r>
            <a:r>
              <a:rPr dirty="0" sz="1000" spc="-30">
                <a:latin typeface="Calibri"/>
                <a:cs typeface="Calibri"/>
              </a:rPr>
              <a:t> menor</a:t>
            </a:r>
            <a:r>
              <a:rPr dirty="0" sz="1000" spc="16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16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17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número</a:t>
            </a:r>
            <a:r>
              <a:rPr dirty="0" sz="1000" spc="17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5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grados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4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libertad </a:t>
            </a:r>
            <a:r>
              <a:rPr dirty="0" sz="1000" spc="-15">
                <a:latin typeface="Calibri"/>
                <a:cs typeface="Calibri"/>
              </a:rPr>
              <a:t>(número 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incógnitas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del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sistema).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Aparece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problema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no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unicidad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soluciones.</a:t>
            </a:r>
            <a:r>
              <a:rPr dirty="0" sz="1000" spc="-5">
                <a:latin typeface="Calibri"/>
                <a:cs typeface="Calibri"/>
              </a:rPr>
              <a:t> Problemas</a:t>
            </a:r>
            <a:r>
              <a:rPr dirty="0" sz="1000">
                <a:latin typeface="Calibri"/>
                <a:cs typeface="Calibri"/>
              </a:rPr>
              <a:t> mal </a:t>
            </a:r>
            <a:r>
              <a:rPr dirty="0" sz="1000" spc="-15">
                <a:latin typeface="Calibri"/>
                <a:cs typeface="Calibri"/>
              </a:rPr>
              <a:t>planteados.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Admiten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infinitas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soluciones </a:t>
            </a:r>
            <a:r>
              <a:rPr dirty="0" sz="1000" spc="-10">
                <a:latin typeface="Calibri"/>
                <a:cs typeface="Calibri"/>
              </a:rPr>
              <a:t> paramétricas.</a:t>
            </a:r>
            <a:endParaRPr sz="1000">
              <a:latin typeface="Calibri"/>
              <a:cs typeface="Calibri"/>
            </a:endParaRPr>
          </a:p>
          <a:p>
            <a:pPr marL="12700" marR="24765">
              <a:lnSpc>
                <a:spcPct val="100000"/>
              </a:lnSpc>
              <a:spcBef>
                <a:spcPts val="275"/>
              </a:spcBef>
            </a:pPr>
            <a:r>
              <a:rPr dirty="0" sz="1000" spc="40" b="1">
                <a:latin typeface="Calibri"/>
                <a:cs typeface="Calibri"/>
              </a:rPr>
              <a:t>Sistemas</a:t>
            </a:r>
            <a:r>
              <a:rPr dirty="0" sz="1000" spc="45" b="1">
                <a:latin typeface="Calibri"/>
                <a:cs typeface="Calibri"/>
              </a:rPr>
              <a:t> </a:t>
            </a:r>
            <a:r>
              <a:rPr dirty="0" sz="1000" spc="25" b="1">
                <a:latin typeface="Calibri"/>
                <a:cs typeface="Calibri"/>
              </a:rPr>
              <a:t>Sobredeterminados</a:t>
            </a:r>
            <a:r>
              <a:rPr dirty="0" sz="1000" spc="30" b="1">
                <a:latin typeface="Calibri"/>
                <a:cs typeface="Calibri"/>
              </a:rPr>
              <a:t> </a:t>
            </a:r>
            <a:r>
              <a:rPr dirty="0" sz="1000" spc="55">
                <a:latin typeface="Calibri"/>
                <a:cs typeface="Calibri"/>
              </a:rPr>
              <a:t>El </a:t>
            </a:r>
            <a:r>
              <a:rPr dirty="0" sz="1000" spc="-25">
                <a:latin typeface="Calibri"/>
                <a:cs typeface="Calibri"/>
              </a:rPr>
              <a:t>número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4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restricciones </a:t>
            </a:r>
            <a:r>
              <a:rPr dirty="0" sz="1000" spc="-10">
                <a:latin typeface="Calibri"/>
                <a:cs typeface="Calibri"/>
              </a:rPr>
              <a:t> (ecuaciones </a:t>
            </a:r>
            <a:r>
              <a:rPr dirty="0" sz="1000" spc="-25">
                <a:latin typeface="Calibri"/>
                <a:cs typeface="Calibri"/>
              </a:rPr>
              <a:t>del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sistema) </a:t>
            </a:r>
            <a:r>
              <a:rPr dirty="0" sz="1000" spc="-35">
                <a:latin typeface="Calibri"/>
                <a:cs typeface="Calibri"/>
              </a:rPr>
              <a:t>es</a:t>
            </a:r>
            <a:r>
              <a:rPr dirty="0" sz="1000" spc="-30">
                <a:latin typeface="Calibri"/>
                <a:cs typeface="Calibri"/>
              </a:rPr>
              <a:t> mayor</a:t>
            </a:r>
            <a:r>
              <a:rPr dirty="0" sz="1000" spc="16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16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17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número</a:t>
            </a:r>
            <a:r>
              <a:rPr dirty="0" sz="1000" spc="17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5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grados </a:t>
            </a:r>
            <a:r>
              <a:rPr dirty="0" sz="1000" spc="-40">
                <a:latin typeface="Calibri"/>
                <a:cs typeface="Calibri"/>
              </a:rPr>
              <a:t>de 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libertad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(número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incógnitas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del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sistema).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Aparece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problema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 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no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existencia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soluciones.</a:t>
            </a:r>
            <a:r>
              <a:rPr dirty="0" sz="1000" spc="19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Problemas</a:t>
            </a:r>
            <a:r>
              <a:rPr dirty="0" sz="1000" spc="21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mal</a:t>
            </a:r>
            <a:r>
              <a:rPr dirty="0" sz="1000" spc="22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planteados.</a:t>
            </a:r>
            <a:r>
              <a:rPr dirty="0" sz="1000" spc="195">
                <a:latin typeface="Calibri"/>
                <a:cs typeface="Calibri"/>
              </a:rPr>
              <a:t> </a:t>
            </a:r>
            <a:r>
              <a:rPr dirty="0" sz="1000" spc="45">
                <a:latin typeface="Calibri"/>
                <a:cs typeface="Calibri"/>
              </a:rPr>
              <a:t>Es </a:t>
            </a:r>
            <a:r>
              <a:rPr dirty="0" sz="1000" spc="5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necesario</a:t>
            </a:r>
            <a:r>
              <a:rPr dirty="0" sz="1000" spc="-20">
                <a:latin typeface="Calibri"/>
                <a:cs typeface="Calibri"/>
              </a:rPr>
              <a:t> dar</a:t>
            </a:r>
            <a:r>
              <a:rPr dirty="0" sz="1000" spc="-15">
                <a:latin typeface="Calibri"/>
                <a:cs typeface="Calibri"/>
              </a:rPr>
              <a:t> un</a:t>
            </a:r>
            <a:r>
              <a:rPr dirty="0" sz="1000" spc="19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sentido</a:t>
            </a:r>
            <a:r>
              <a:rPr dirty="0" sz="1000" spc="195">
                <a:latin typeface="Calibri"/>
                <a:cs typeface="Calibri"/>
              </a:rPr>
              <a:t> </a:t>
            </a:r>
            <a:r>
              <a:rPr dirty="0" sz="1000" spc="-10" i="1">
                <a:latin typeface="Calibri"/>
                <a:cs typeface="Calibri"/>
              </a:rPr>
              <a:t>débil</a:t>
            </a:r>
            <a:r>
              <a:rPr dirty="0" sz="1000" spc="204" i="1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al </a:t>
            </a:r>
            <a:r>
              <a:rPr dirty="0" sz="1000" spc="-10">
                <a:latin typeface="Calibri"/>
                <a:cs typeface="Calibri"/>
              </a:rPr>
              <a:t>concepto</a:t>
            </a:r>
            <a:r>
              <a:rPr dirty="0" sz="1000" spc="204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5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solución.</a:t>
            </a:r>
            <a:r>
              <a:rPr dirty="0" sz="1000" spc="215">
                <a:latin typeface="Calibri"/>
                <a:cs typeface="Calibri"/>
              </a:rPr>
              <a:t> </a:t>
            </a:r>
            <a:r>
              <a:rPr dirty="0" sz="1000" spc="55">
                <a:latin typeface="Calibri"/>
                <a:cs typeface="Calibri"/>
              </a:rPr>
              <a:t>La </a:t>
            </a:r>
            <a:r>
              <a:rPr dirty="0" sz="1000" spc="-10">
                <a:latin typeface="Calibri"/>
                <a:cs typeface="Calibri"/>
              </a:rPr>
              <a:t>solución 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mínimos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cuadrados.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10" name="object 10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490194" y="1979980"/>
            <a:ext cx="59588" cy="59588"/>
          </a:xfrm>
          <a:prstGeom prst="rect">
            <a:avLst/>
          </a:prstGeom>
        </p:spPr>
      </p:pic>
      <p:grpSp>
        <p:nvGrpSpPr>
          <p:cNvPr id="11" name="object 11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2" name="object 12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3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084338" y="0"/>
            <a:ext cx="1125220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478155" marR="5080" indent="24066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Espacios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Vectoriales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Formas</a:t>
            </a:r>
            <a:r>
              <a:rPr dirty="0" sz="500" spc="5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cuadráticas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Sistemas</a:t>
            </a:r>
            <a:r>
              <a:rPr dirty="0" sz="500" spc="65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Lineales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590"/>
              </a:lnSpc>
            </a:pPr>
            <a:r>
              <a:rPr dirty="0" sz="500" spc="5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El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problema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de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mínimos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cuadrados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600"/>
              </a:lnSpc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Álgebra</a:t>
            </a:r>
            <a:r>
              <a:rPr dirty="0" sz="500" spc="2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numérica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139620"/>
            <a:ext cx="148971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Sistemas  </a:t>
            </a:r>
            <a:r>
              <a:rPr dirty="0" sz="500" spc="4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Compatibles </a:t>
            </a:r>
            <a:r>
              <a:rPr dirty="0" sz="500" spc="2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e 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Incompatibles </a:t>
            </a:r>
            <a:r>
              <a:rPr dirty="0" sz="500" spc="40" b="1">
                <a:solidFill>
                  <a:srgbClr val="9898D8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Sistemas</a:t>
            </a:r>
            <a:r>
              <a:rPr dirty="0" sz="500" spc="95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Indeterminados</a:t>
            </a:r>
            <a:r>
              <a:rPr dirty="0" sz="500" spc="100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y</a:t>
            </a:r>
            <a:r>
              <a:rPr dirty="0" sz="500" spc="100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Sobredeterminados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0" y="479736"/>
            <a:ext cx="4608060" cy="31277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478685"/>
            <a:ext cx="184150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5">
                <a:solidFill>
                  <a:srgbClr val="FFFFFF"/>
                </a:solidFill>
                <a:latin typeface="Calibri"/>
                <a:cs typeface="Calibri"/>
              </a:rPr>
              <a:t>Sistemas</a:t>
            </a:r>
            <a:r>
              <a:rPr dirty="0" sz="1400" spc="1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40">
                <a:solidFill>
                  <a:srgbClr val="FFFFFF"/>
                </a:solidFill>
                <a:latin typeface="Calibri"/>
                <a:cs typeface="Calibri"/>
              </a:rPr>
              <a:t>bien</a:t>
            </a:r>
            <a:r>
              <a:rPr dirty="0" sz="1400" spc="1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35">
                <a:solidFill>
                  <a:srgbClr val="FFFFFF"/>
                </a:solidFill>
                <a:latin typeface="Calibri"/>
                <a:cs typeface="Calibri"/>
              </a:rPr>
              <a:t>planteados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2402852"/>
            <a:ext cx="59588" cy="59588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347294" y="921313"/>
            <a:ext cx="3754754" cy="158178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427355">
              <a:lnSpc>
                <a:spcPct val="100000"/>
              </a:lnSpc>
              <a:spcBef>
                <a:spcPts val="95"/>
              </a:spcBef>
            </a:pPr>
            <a:r>
              <a:rPr dirty="0" sz="1000" spc="20">
                <a:latin typeface="Calibri"/>
                <a:cs typeface="Calibri"/>
              </a:rPr>
              <a:t>Los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sistema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pueden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estar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10" b="1">
                <a:latin typeface="Calibri"/>
                <a:cs typeface="Calibri"/>
              </a:rPr>
              <a:t>bien</a:t>
            </a:r>
            <a:r>
              <a:rPr dirty="0" sz="1000" spc="140" b="1">
                <a:latin typeface="Calibri"/>
                <a:cs typeface="Calibri"/>
              </a:rPr>
              <a:t> </a:t>
            </a:r>
            <a:r>
              <a:rPr dirty="0" sz="1000" spc="20" b="1">
                <a:latin typeface="Calibri"/>
                <a:cs typeface="Calibri"/>
              </a:rPr>
              <a:t>planteados</a:t>
            </a:r>
            <a:r>
              <a:rPr dirty="0" sz="1000" spc="114" b="1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(well-posed)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25" b="1">
                <a:latin typeface="Calibri"/>
                <a:cs typeface="Calibri"/>
              </a:rPr>
              <a:t>mal </a:t>
            </a:r>
            <a:r>
              <a:rPr dirty="0" sz="1000" spc="-210" b="1">
                <a:latin typeface="Calibri"/>
                <a:cs typeface="Calibri"/>
              </a:rPr>
              <a:t> </a:t>
            </a:r>
            <a:r>
              <a:rPr dirty="0" sz="1000" spc="20" b="1">
                <a:latin typeface="Calibri"/>
                <a:cs typeface="Calibri"/>
              </a:rPr>
              <a:t>planteados</a:t>
            </a:r>
            <a:r>
              <a:rPr dirty="0" sz="1000" spc="100" b="1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(ill-posed).</a:t>
            </a:r>
            <a:endParaRPr sz="10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950">
              <a:latin typeface="Calibri"/>
              <a:cs typeface="Calibri"/>
            </a:endParaRPr>
          </a:p>
          <a:p>
            <a:pPr marL="12700" marR="8890">
              <a:lnSpc>
                <a:spcPct val="100000"/>
              </a:lnSpc>
            </a:pPr>
            <a:r>
              <a:rPr dirty="0" sz="1000" spc="20">
                <a:latin typeface="Calibri"/>
                <a:cs typeface="Calibri"/>
              </a:rPr>
              <a:t>Los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sistemas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mal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planteados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se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tienen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regularizar.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Numéricamente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sólo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se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pueden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resolver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problemas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bien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planteados.</a:t>
            </a:r>
            <a:endParaRPr sz="10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95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</a:pPr>
            <a:r>
              <a:rPr dirty="0" sz="1000" spc="55">
                <a:latin typeface="Calibri"/>
                <a:cs typeface="Calibri"/>
              </a:rPr>
              <a:t>La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25" b="1">
                <a:latin typeface="Calibri"/>
                <a:cs typeface="Calibri"/>
              </a:rPr>
              <a:t>regularización</a:t>
            </a:r>
            <a:r>
              <a:rPr dirty="0" sz="1000" spc="140" b="1">
                <a:latin typeface="Calibri"/>
                <a:cs typeface="Calibri"/>
              </a:rPr>
              <a:t> </a:t>
            </a:r>
            <a:r>
              <a:rPr dirty="0" sz="1000" spc="10" b="1">
                <a:latin typeface="Calibri"/>
                <a:cs typeface="Calibri"/>
              </a:rPr>
              <a:t>de</a:t>
            </a:r>
            <a:r>
              <a:rPr dirty="0" sz="1000" spc="140" b="1">
                <a:latin typeface="Calibri"/>
                <a:cs typeface="Calibri"/>
              </a:rPr>
              <a:t> </a:t>
            </a:r>
            <a:r>
              <a:rPr dirty="0" sz="1000" spc="40" b="1">
                <a:latin typeface="Calibri"/>
                <a:cs typeface="Calibri"/>
              </a:rPr>
              <a:t>Tikhonov</a:t>
            </a:r>
            <a:r>
              <a:rPr dirty="0" sz="1000" spc="40">
                <a:latin typeface="Calibri"/>
                <a:cs typeface="Calibri"/>
              </a:rPr>
              <a:t>.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Generalización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al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calculo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variacional.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Procesado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imágenes.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Modelos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matemáticos.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Formulaciones 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Bayesianas.</a:t>
            </a:r>
            <a:endParaRPr sz="1000">
              <a:latin typeface="Calibri"/>
              <a:cs typeface="Calibri"/>
            </a:endParaRPr>
          </a:p>
          <a:p>
            <a:pPr marL="265430">
              <a:lnSpc>
                <a:spcPct val="100000"/>
              </a:lnSpc>
              <a:spcBef>
                <a:spcPts val="285"/>
              </a:spcBef>
            </a:pPr>
            <a:r>
              <a:rPr dirty="0" sz="1000" spc="35" b="1">
                <a:latin typeface="Calibri"/>
                <a:cs typeface="Calibri"/>
              </a:rPr>
              <a:t>Existencia</a:t>
            </a:r>
            <a:r>
              <a:rPr dirty="0" sz="1000" spc="85" b="1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8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soluciones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1" name="object 11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2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084338" y="0"/>
            <a:ext cx="1125220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478155" marR="5080" indent="24066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Espacios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Vectoriales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Formas</a:t>
            </a:r>
            <a:r>
              <a:rPr dirty="0" sz="500" spc="5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cuadráticas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Sistemas</a:t>
            </a:r>
            <a:r>
              <a:rPr dirty="0" sz="500" spc="65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Lineales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590"/>
              </a:lnSpc>
            </a:pPr>
            <a:r>
              <a:rPr dirty="0" sz="500" spc="5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El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problema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de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mínimos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cuadrados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600"/>
              </a:lnSpc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Álgebra</a:t>
            </a:r>
            <a:r>
              <a:rPr dirty="0" sz="500" spc="2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numérica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139620"/>
            <a:ext cx="148971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Sistemas  </a:t>
            </a:r>
            <a:r>
              <a:rPr dirty="0" sz="500" spc="4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Compatibles </a:t>
            </a:r>
            <a:r>
              <a:rPr dirty="0" sz="500" spc="2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e 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Incompatibles </a:t>
            </a:r>
            <a:r>
              <a:rPr dirty="0" sz="500" spc="40" b="1">
                <a:solidFill>
                  <a:srgbClr val="9898D8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Sistemas</a:t>
            </a:r>
            <a:r>
              <a:rPr dirty="0" sz="500" spc="95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Indeterminados</a:t>
            </a:r>
            <a:r>
              <a:rPr dirty="0" sz="500" spc="100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y</a:t>
            </a:r>
            <a:r>
              <a:rPr dirty="0" sz="500" spc="100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Sobredeterminados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0" y="479736"/>
            <a:ext cx="4608060" cy="31277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478685"/>
            <a:ext cx="184150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5">
                <a:solidFill>
                  <a:srgbClr val="FFFFFF"/>
                </a:solidFill>
                <a:latin typeface="Calibri"/>
                <a:cs typeface="Calibri"/>
              </a:rPr>
              <a:t>Sistemas</a:t>
            </a:r>
            <a:r>
              <a:rPr dirty="0" sz="1400" spc="1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40">
                <a:solidFill>
                  <a:srgbClr val="FFFFFF"/>
                </a:solidFill>
                <a:latin typeface="Calibri"/>
                <a:cs typeface="Calibri"/>
              </a:rPr>
              <a:t>bien</a:t>
            </a:r>
            <a:r>
              <a:rPr dirty="0" sz="1400" spc="1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35">
                <a:solidFill>
                  <a:srgbClr val="FFFFFF"/>
                </a:solidFill>
                <a:latin typeface="Calibri"/>
                <a:cs typeface="Calibri"/>
              </a:rPr>
              <a:t>planteados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2402852"/>
            <a:ext cx="59588" cy="59588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2592641"/>
            <a:ext cx="59588" cy="59588"/>
          </a:xfrm>
          <a:prstGeom prst="rect">
            <a:avLst/>
          </a:prstGeom>
        </p:spPr>
      </p:pic>
      <p:sp>
        <p:nvSpPr>
          <p:cNvPr id="10" name="object 10"/>
          <p:cNvSpPr txBox="1"/>
          <p:nvPr/>
        </p:nvSpPr>
        <p:spPr>
          <a:xfrm>
            <a:off x="347294" y="921313"/>
            <a:ext cx="3754754" cy="177165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427355">
              <a:lnSpc>
                <a:spcPct val="100000"/>
              </a:lnSpc>
              <a:spcBef>
                <a:spcPts val="95"/>
              </a:spcBef>
            </a:pPr>
            <a:r>
              <a:rPr dirty="0" sz="1000" spc="20">
                <a:latin typeface="Calibri"/>
                <a:cs typeface="Calibri"/>
              </a:rPr>
              <a:t>Los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sistema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pueden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estar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10" b="1">
                <a:latin typeface="Calibri"/>
                <a:cs typeface="Calibri"/>
              </a:rPr>
              <a:t>bien</a:t>
            </a:r>
            <a:r>
              <a:rPr dirty="0" sz="1000" spc="140" b="1">
                <a:latin typeface="Calibri"/>
                <a:cs typeface="Calibri"/>
              </a:rPr>
              <a:t> </a:t>
            </a:r>
            <a:r>
              <a:rPr dirty="0" sz="1000" spc="20" b="1">
                <a:latin typeface="Calibri"/>
                <a:cs typeface="Calibri"/>
              </a:rPr>
              <a:t>planteados</a:t>
            </a:r>
            <a:r>
              <a:rPr dirty="0" sz="1000" spc="114" b="1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(well-posed)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25" b="1">
                <a:latin typeface="Calibri"/>
                <a:cs typeface="Calibri"/>
              </a:rPr>
              <a:t>mal </a:t>
            </a:r>
            <a:r>
              <a:rPr dirty="0" sz="1000" spc="-210" b="1">
                <a:latin typeface="Calibri"/>
                <a:cs typeface="Calibri"/>
              </a:rPr>
              <a:t> </a:t>
            </a:r>
            <a:r>
              <a:rPr dirty="0" sz="1000" spc="20" b="1">
                <a:latin typeface="Calibri"/>
                <a:cs typeface="Calibri"/>
              </a:rPr>
              <a:t>planteados</a:t>
            </a:r>
            <a:r>
              <a:rPr dirty="0" sz="1000" spc="100" b="1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(ill-posed).</a:t>
            </a:r>
            <a:endParaRPr sz="10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950">
              <a:latin typeface="Calibri"/>
              <a:cs typeface="Calibri"/>
            </a:endParaRPr>
          </a:p>
          <a:p>
            <a:pPr marL="12700" marR="8890">
              <a:lnSpc>
                <a:spcPct val="100000"/>
              </a:lnSpc>
            </a:pPr>
            <a:r>
              <a:rPr dirty="0" sz="1000" spc="20">
                <a:latin typeface="Calibri"/>
                <a:cs typeface="Calibri"/>
              </a:rPr>
              <a:t>Los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sistemas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mal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planteados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se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tienen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regularizar.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Numéricamente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sólo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se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pueden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resolver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problemas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bien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planteados.</a:t>
            </a:r>
            <a:endParaRPr sz="10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95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</a:pPr>
            <a:r>
              <a:rPr dirty="0" sz="1000" spc="55">
                <a:latin typeface="Calibri"/>
                <a:cs typeface="Calibri"/>
              </a:rPr>
              <a:t>La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25" b="1">
                <a:latin typeface="Calibri"/>
                <a:cs typeface="Calibri"/>
              </a:rPr>
              <a:t>regularización</a:t>
            </a:r>
            <a:r>
              <a:rPr dirty="0" sz="1000" spc="140" b="1">
                <a:latin typeface="Calibri"/>
                <a:cs typeface="Calibri"/>
              </a:rPr>
              <a:t> </a:t>
            </a:r>
            <a:r>
              <a:rPr dirty="0" sz="1000" spc="10" b="1">
                <a:latin typeface="Calibri"/>
                <a:cs typeface="Calibri"/>
              </a:rPr>
              <a:t>de</a:t>
            </a:r>
            <a:r>
              <a:rPr dirty="0" sz="1000" spc="140" b="1">
                <a:latin typeface="Calibri"/>
                <a:cs typeface="Calibri"/>
              </a:rPr>
              <a:t> </a:t>
            </a:r>
            <a:r>
              <a:rPr dirty="0" sz="1000" spc="40" b="1">
                <a:latin typeface="Calibri"/>
                <a:cs typeface="Calibri"/>
              </a:rPr>
              <a:t>Tikhonov</a:t>
            </a:r>
            <a:r>
              <a:rPr dirty="0" sz="1000" spc="40">
                <a:latin typeface="Calibri"/>
                <a:cs typeface="Calibri"/>
              </a:rPr>
              <a:t>.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Generalización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al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calculo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variacional.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Procesado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imágenes.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Modelos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matemáticos.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Formulaciones 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Bayesianas.</a:t>
            </a:r>
            <a:endParaRPr sz="1000">
              <a:latin typeface="Calibri"/>
              <a:cs typeface="Calibri"/>
            </a:endParaRPr>
          </a:p>
          <a:p>
            <a:pPr marL="265430">
              <a:lnSpc>
                <a:spcPct val="100000"/>
              </a:lnSpc>
              <a:spcBef>
                <a:spcPts val="285"/>
              </a:spcBef>
            </a:pPr>
            <a:r>
              <a:rPr dirty="0" sz="1000" spc="35" b="1">
                <a:latin typeface="Calibri"/>
                <a:cs typeface="Calibri"/>
              </a:rPr>
              <a:t>Existencia</a:t>
            </a:r>
            <a:r>
              <a:rPr dirty="0" sz="1000" spc="85" b="1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8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soluciones</a:t>
            </a:r>
            <a:endParaRPr sz="1000">
              <a:latin typeface="Calibri"/>
              <a:cs typeface="Calibri"/>
            </a:endParaRPr>
          </a:p>
          <a:p>
            <a:pPr marL="265430">
              <a:lnSpc>
                <a:spcPct val="100000"/>
              </a:lnSpc>
              <a:spcBef>
                <a:spcPts val="295"/>
              </a:spcBef>
            </a:pPr>
            <a:r>
              <a:rPr dirty="0" sz="1000" spc="30" b="1">
                <a:latin typeface="Calibri"/>
                <a:cs typeface="Calibri"/>
              </a:rPr>
              <a:t>Unicidad</a:t>
            </a:r>
            <a:r>
              <a:rPr dirty="0" sz="1000" spc="90" b="1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soluciones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2" name="object 12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2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084338" y="0"/>
            <a:ext cx="1125220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478155" marR="5080" indent="24066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Espacios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Vectoriales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Formas</a:t>
            </a:r>
            <a:r>
              <a:rPr dirty="0" sz="500" spc="5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cuadráticas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Sistemas</a:t>
            </a:r>
            <a:r>
              <a:rPr dirty="0" sz="500" spc="65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Lineales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590"/>
              </a:lnSpc>
            </a:pPr>
            <a:r>
              <a:rPr dirty="0" sz="500" spc="5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El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problema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de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mínimos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cuadrados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600"/>
              </a:lnSpc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Álgebra</a:t>
            </a:r>
            <a:r>
              <a:rPr dirty="0" sz="500" spc="2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numérica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139620"/>
            <a:ext cx="148971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Sistemas  </a:t>
            </a:r>
            <a:r>
              <a:rPr dirty="0" sz="500" spc="4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Compatibles </a:t>
            </a:r>
            <a:r>
              <a:rPr dirty="0" sz="500" spc="2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e 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Incompatibles </a:t>
            </a:r>
            <a:r>
              <a:rPr dirty="0" sz="500" spc="40" b="1">
                <a:solidFill>
                  <a:srgbClr val="9898D8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Sistemas</a:t>
            </a:r>
            <a:r>
              <a:rPr dirty="0" sz="500" spc="95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Indeterminados</a:t>
            </a:r>
            <a:r>
              <a:rPr dirty="0" sz="500" spc="100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y</a:t>
            </a:r>
            <a:r>
              <a:rPr dirty="0" sz="500" spc="100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Sobredeterminados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0" y="479736"/>
            <a:ext cx="4608060" cy="31277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478685"/>
            <a:ext cx="184150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5">
                <a:solidFill>
                  <a:srgbClr val="FFFFFF"/>
                </a:solidFill>
                <a:latin typeface="Calibri"/>
                <a:cs typeface="Calibri"/>
              </a:rPr>
              <a:t>Sistemas</a:t>
            </a:r>
            <a:r>
              <a:rPr dirty="0" sz="1400" spc="1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40">
                <a:solidFill>
                  <a:srgbClr val="FFFFFF"/>
                </a:solidFill>
                <a:latin typeface="Calibri"/>
                <a:cs typeface="Calibri"/>
              </a:rPr>
              <a:t>bien</a:t>
            </a:r>
            <a:r>
              <a:rPr dirty="0" sz="1400" spc="1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35">
                <a:solidFill>
                  <a:srgbClr val="FFFFFF"/>
                </a:solidFill>
                <a:latin typeface="Calibri"/>
                <a:cs typeface="Calibri"/>
              </a:rPr>
              <a:t>planteados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2402852"/>
            <a:ext cx="59588" cy="59588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2592641"/>
            <a:ext cx="59588" cy="59588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2782430"/>
            <a:ext cx="59588" cy="59588"/>
          </a:xfrm>
          <a:prstGeom prst="rect">
            <a:avLst/>
          </a:prstGeom>
        </p:spPr>
      </p:pic>
      <p:sp>
        <p:nvSpPr>
          <p:cNvPr id="11" name="object 11"/>
          <p:cNvSpPr txBox="1"/>
          <p:nvPr/>
        </p:nvSpPr>
        <p:spPr>
          <a:xfrm>
            <a:off x="347294" y="921313"/>
            <a:ext cx="3862704" cy="21132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35305">
              <a:lnSpc>
                <a:spcPct val="100000"/>
              </a:lnSpc>
              <a:spcBef>
                <a:spcPts val="95"/>
              </a:spcBef>
            </a:pPr>
            <a:r>
              <a:rPr dirty="0" sz="1000" spc="20">
                <a:latin typeface="Calibri"/>
                <a:cs typeface="Calibri"/>
              </a:rPr>
              <a:t>Los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sistema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pueden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estar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10" b="1">
                <a:latin typeface="Calibri"/>
                <a:cs typeface="Calibri"/>
              </a:rPr>
              <a:t>bien</a:t>
            </a:r>
            <a:r>
              <a:rPr dirty="0" sz="1000" spc="140" b="1">
                <a:latin typeface="Calibri"/>
                <a:cs typeface="Calibri"/>
              </a:rPr>
              <a:t> </a:t>
            </a:r>
            <a:r>
              <a:rPr dirty="0" sz="1000" spc="20" b="1">
                <a:latin typeface="Calibri"/>
                <a:cs typeface="Calibri"/>
              </a:rPr>
              <a:t>planteados</a:t>
            </a:r>
            <a:r>
              <a:rPr dirty="0" sz="1000" spc="114" b="1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(well-posed)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25" b="1">
                <a:latin typeface="Calibri"/>
                <a:cs typeface="Calibri"/>
              </a:rPr>
              <a:t>mal </a:t>
            </a:r>
            <a:r>
              <a:rPr dirty="0" sz="1000" spc="-210" b="1">
                <a:latin typeface="Calibri"/>
                <a:cs typeface="Calibri"/>
              </a:rPr>
              <a:t> </a:t>
            </a:r>
            <a:r>
              <a:rPr dirty="0" sz="1000" spc="20" b="1">
                <a:latin typeface="Calibri"/>
                <a:cs typeface="Calibri"/>
              </a:rPr>
              <a:t>planteados</a:t>
            </a:r>
            <a:r>
              <a:rPr dirty="0" sz="1000" spc="100" b="1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(ill-posed).</a:t>
            </a:r>
            <a:endParaRPr sz="10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950">
              <a:latin typeface="Calibri"/>
              <a:cs typeface="Calibri"/>
            </a:endParaRPr>
          </a:p>
          <a:p>
            <a:pPr marL="12700" marR="116839">
              <a:lnSpc>
                <a:spcPct val="100000"/>
              </a:lnSpc>
            </a:pPr>
            <a:r>
              <a:rPr dirty="0" sz="1000" spc="20">
                <a:latin typeface="Calibri"/>
                <a:cs typeface="Calibri"/>
              </a:rPr>
              <a:t>Los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sistemas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mal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planteados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se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tienen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regularizar.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Numéricamente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sólo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se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pueden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resolver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problemas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bien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planteados.</a:t>
            </a:r>
            <a:endParaRPr sz="10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950">
              <a:latin typeface="Calibri"/>
              <a:cs typeface="Calibri"/>
            </a:endParaRPr>
          </a:p>
          <a:p>
            <a:pPr marL="12700" marR="112395">
              <a:lnSpc>
                <a:spcPct val="100000"/>
              </a:lnSpc>
            </a:pPr>
            <a:r>
              <a:rPr dirty="0" sz="1000" spc="55">
                <a:latin typeface="Calibri"/>
                <a:cs typeface="Calibri"/>
              </a:rPr>
              <a:t>La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25" b="1">
                <a:latin typeface="Calibri"/>
                <a:cs typeface="Calibri"/>
              </a:rPr>
              <a:t>regularización</a:t>
            </a:r>
            <a:r>
              <a:rPr dirty="0" sz="1000" spc="140" b="1">
                <a:latin typeface="Calibri"/>
                <a:cs typeface="Calibri"/>
              </a:rPr>
              <a:t> </a:t>
            </a:r>
            <a:r>
              <a:rPr dirty="0" sz="1000" spc="10" b="1">
                <a:latin typeface="Calibri"/>
                <a:cs typeface="Calibri"/>
              </a:rPr>
              <a:t>de</a:t>
            </a:r>
            <a:r>
              <a:rPr dirty="0" sz="1000" spc="140" b="1">
                <a:latin typeface="Calibri"/>
                <a:cs typeface="Calibri"/>
              </a:rPr>
              <a:t> </a:t>
            </a:r>
            <a:r>
              <a:rPr dirty="0" sz="1000" spc="40" b="1">
                <a:latin typeface="Calibri"/>
                <a:cs typeface="Calibri"/>
              </a:rPr>
              <a:t>Tikhonov</a:t>
            </a:r>
            <a:r>
              <a:rPr dirty="0" sz="1000" spc="40">
                <a:latin typeface="Calibri"/>
                <a:cs typeface="Calibri"/>
              </a:rPr>
              <a:t>.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Generalización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al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calculo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variacional.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Procesado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imágenes.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Modelos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matemáticos.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Formulaciones 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Bayesianas.</a:t>
            </a:r>
            <a:endParaRPr sz="1000">
              <a:latin typeface="Calibri"/>
              <a:cs typeface="Calibri"/>
            </a:endParaRPr>
          </a:p>
          <a:p>
            <a:pPr marL="265430">
              <a:lnSpc>
                <a:spcPct val="100000"/>
              </a:lnSpc>
              <a:spcBef>
                <a:spcPts val="285"/>
              </a:spcBef>
            </a:pPr>
            <a:r>
              <a:rPr dirty="0" sz="1000" spc="35" b="1">
                <a:latin typeface="Calibri"/>
                <a:cs typeface="Calibri"/>
              </a:rPr>
              <a:t>Existencia</a:t>
            </a:r>
            <a:r>
              <a:rPr dirty="0" sz="1000" spc="85" b="1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8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soluciones</a:t>
            </a:r>
            <a:endParaRPr sz="1000">
              <a:latin typeface="Calibri"/>
              <a:cs typeface="Calibri"/>
            </a:endParaRPr>
          </a:p>
          <a:p>
            <a:pPr marL="265430">
              <a:lnSpc>
                <a:spcPct val="100000"/>
              </a:lnSpc>
              <a:spcBef>
                <a:spcPts val="295"/>
              </a:spcBef>
            </a:pPr>
            <a:r>
              <a:rPr dirty="0" sz="1000" spc="30" b="1">
                <a:latin typeface="Calibri"/>
                <a:cs typeface="Calibri"/>
              </a:rPr>
              <a:t>Unicidad</a:t>
            </a:r>
            <a:r>
              <a:rPr dirty="0" sz="1000" spc="90" b="1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soluciones</a:t>
            </a:r>
            <a:endParaRPr sz="1000">
              <a:latin typeface="Calibri"/>
              <a:cs typeface="Calibri"/>
            </a:endParaRPr>
          </a:p>
          <a:p>
            <a:pPr marL="265430" marR="5080">
              <a:lnSpc>
                <a:spcPct val="100000"/>
              </a:lnSpc>
              <a:spcBef>
                <a:spcPts val="295"/>
              </a:spcBef>
            </a:pPr>
            <a:r>
              <a:rPr dirty="0" sz="1000" spc="75" b="1">
                <a:latin typeface="Calibri"/>
                <a:cs typeface="Calibri"/>
              </a:rPr>
              <a:t>El </a:t>
            </a:r>
            <a:r>
              <a:rPr dirty="0" sz="1000" spc="30" b="1">
                <a:latin typeface="Calibri"/>
                <a:cs typeface="Calibri"/>
              </a:rPr>
              <a:t>Principio </a:t>
            </a:r>
            <a:r>
              <a:rPr dirty="0" sz="1000" spc="10" b="1">
                <a:latin typeface="Calibri"/>
                <a:cs typeface="Calibri"/>
              </a:rPr>
              <a:t>de</a:t>
            </a:r>
            <a:r>
              <a:rPr dirty="0" sz="1000" spc="15" b="1">
                <a:latin typeface="Calibri"/>
                <a:cs typeface="Calibri"/>
              </a:rPr>
              <a:t> </a:t>
            </a:r>
            <a:r>
              <a:rPr dirty="0" sz="1000" spc="35" b="1">
                <a:latin typeface="Calibri"/>
                <a:cs typeface="Calibri"/>
              </a:rPr>
              <a:t>Hadamard</a:t>
            </a:r>
            <a:r>
              <a:rPr dirty="0" sz="1000" spc="35">
                <a:latin typeface="Calibri"/>
                <a:cs typeface="Calibri"/>
              </a:rPr>
              <a:t>. </a:t>
            </a:r>
            <a:r>
              <a:rPr dirty="0" sz="1000" spc="10">
                <a:latin typeface="Calibri"/>
                <a:cs typeface="Calibri"/>
              </a:rPr>
              <a:t>Existencia, </a:t>
            </a:r>
            <a:r>
              <a:rPr dirty="0" sz="1000" spc="5">
                <a:latin typeface="Calibri"/>
                <a:cs typeface="Calibri"/>
              </a:rPr>
              <a:t>Unicidad</a:t>
            </a:r>
            <a:r>
              <a:rPr dirty="0" sz="1000" spc="1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</a:t>
            </a:r>
            <a:r>
              <a:rPr dirty="0" sz="1000" spc="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Dependencia </a:t>
            </a:r>
            <a:r>
              <a:rPr dirty="0" sz="1000" spc="-5">
                <a:latin typeface="Calibri"/>
                <a:cs typeface="Calibri"/>
              </a:rPr>
              <a:t> continua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entre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datos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soluciones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sistema.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Sistemas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robustos.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3" name="object 13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2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084338" y="0"/>
            <a:ext cx="1125220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478155" marR="5080" indent="24066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Espacios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Vectoriales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Formas</a:t>
            </a:r>
            <a:r>
              <a:rPr dirty="0" sz="500" spc="5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cuadráticas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Sistemas</a:t>
            </a:r>
            <a:r>
              <a:rPr dirty="0" sz="500" spc="65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Lineales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590"/>
              </a:lnSpc>
            </a:pPr>
            <a:r>
              <a:rPr dirty="0" sz="500" spc="5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El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problema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de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mínimos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cuadrados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600"/>
              </a:lnSpc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Álgebra</a:t>
            </a:r>
            <a:r>
              <a:rPr dirty="0" sz="500" spc="2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numérica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139620"/>
            <a:ext cx="148971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Sistemas  </a:t>
            </a:r>
            <a:r>
              <a:rPr dirty="0" sz="500" spc="4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Compatibles </a:t>
            </a:r>
            <a:r>
              <a:rPr dirty="0" sz="500" spc="2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e 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Incompatibles </a:t>
            </a:r>
            <a:r>
              <a:rPr dirty="0" sz="500" spc="40" b="1">
                <a:solidFill>
                  <a:srgbClr val="9898D8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Sistemas</a:t>
            </a:r>
            <a:r>
              <a:rPr dirty="0" sz="500" spc="95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Indeterminados</a:t>
            </a:r>
            <a:r>
              <a:rPr dirty="0" sz="500" spc="100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y</a:t>
            </a:r>
            <a:r>
              <a:rPr dirty="0" sz="500" spc="100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Sobredeterminados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0" y="479736"/>
            <a:ext cx="4608060" cy="31277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478685"/>
            <a:ext cx="184150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5">
                <a:solidFill>
                  <a:srgbClr val="FFFFFF"/>
                </a:solidFill>
                <a:latin typeface="Calibri"/>
                <a:cs typeface="Calibri"/>
              </a:rPr>
              <a:t>Sistemas</a:t>
            </a:r>
            <a:r>
              <a:rPr dirty="0" sz="1400" spc="1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40">
                <a:solidFill>
                  <a:srgbClr val="FFFFFF"/>
                </a:solidFill>
                <a:latin typeface="Calibri"/>
                <a:cs typeface="Calibri"/>
              </a:rPr>
              <a:t>bien</a:t>
            </a:r>
            <a:r>
              <a:rPr dirty="0" sz="1400" spc="1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35">
                <a:solidFill>
                  <a:srgbClr val="FFFFFF"/>
                </a:solidFill>
                <a:latin typeface="Calibri"/>
                <a:cs typeface="Calibri"/>
              </a:rPr>
              <a:t>planteados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2402852"/>
            <a:ext cx="59588" cy="59588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2592641"/>
            <a:ext cx="59588" cy="59588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2782430"/>
            <a:ext cx="59588" cy="59588"/>
          </a:xfrm>
          <a:prstGeom prst="rect">
            <a:avLst/>
          </a:prstGeom>
        </p:spPr>
      </p:pic>
      <p:sp>
        <p:nvSpPr>
          <p:cNvPr id="11" name="object 11"/>
          <p:cNvSpPr txBox="1"/>
          <p:nvPr/>
        </p:nvSpPr>
        <p:spPr>
          <a:xfrm>
            <a:off x="347294" y="921313"/>
            <a:ext cx="3862704" cy="21132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35305">
              <a:lnSpc>
                <a:spcPct val="100000"/>
              </a:lnSpc>
              <a:spcBef>
                <a:spcPts val="95"/>
              </a:spcBef>
            </a:pPr>
            <a:r>
              <a:rPr dirty="0" sz="1000" spc="20">
                <a:latin typeface="Calibri"/>
                <a:cs typeface="Calibri"/>
              </a:rPr>
              <a:t>Los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sistema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pueden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estar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10" b="1">
                <a:latin typeface="Calibri"/>
                <a:cs typeface="Calibri"/>
              </a:rPr>
              <a:t>bien</a:t>
            </a:r>
            <a:r>
              <a:rPr dirty="0" sz="1000" spc="140" b="1">
                <a:latin typeface="Calibri"/>
                <a:cs typeface="Calibri"/>
              </a:rPr>
              <a:t> </a:t>
            </a:r>
            <a:r>
              <a:rPr dirty="0" sz="1000" spc="20" b="1">
                <a:latin typeface="Calibri"/>
                <a:cs typeface="Calibri"/>
              </a:rPr>
              <a:t>planteados</a:t>
            </a:r>
            <a:r>
              <a:rPr dirty="0" sz="1000" spc="114" b="1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(well-posed)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25" b="1">
                <a:latin typeface="Calibri"/>
                <a:cs typeface="Calibri"/>
              </a:rPr>
              <a:t>mal </a:t>
            </a:r>
            <a:r>
              <a:rPr dirty="0" sz="1000" spc="-210" b="1">
                <a:latin typeface="Calibri"/>
                <a:cs typeface="Calibri"/>
              </a:rPr>
              <a:t> </a:t>
            </a:r>
            <a:r>
              <a:rPr dirty="0" sz="1000" spc="20" b="1">
                <a:latin typeface="Calibri"/>
                <a:cs typeface="Calibri"/>
              </a:rPr>
              <a:t>planteados</a:t>
            </a:r>
            <a:r>
              <a:rPr dirty="0" sz="1000" spc="100" b="1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(ill-posed).</a:t>
            </a:r>
            <a:endParaRPr sz="10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950">
              <a:latin typeface="Calibri"/>
              <a:cs typeface="Calibri"/>
            </a:endParaRPr>
          </a:p>
          <a:p>
            <a:pPr marL="12700" marR="116839">
              <a:lnSpc>
                <a:spcPct val="100000"/>
              </a:lnSpc>
            </a:pPr>
            <a:r>
              <a:rPr dirty="0" sz="1000" spc="20">
                <a:latin typeface="Calibri"/>
                <a:cs typeface="Calibri"/>
              </a:rPr>
              <a:t>Los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sistemas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mal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planteados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se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tienen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regularizar.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Numéricamente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sólo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se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pueden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resolver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problemas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bien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planteados.</a:t>
            </a:r>
            <a:endParaRPr sz="10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950">
              <a:latin typeface="Calibri"/>
              <a:cs typeface="Calibri"/>
            </a:endParaRPr>
          </a:p>
          <a:p>
            <a:pPr marL="12700" marR="112395">
              <a:lnSpc>
                <a:spcPct val="100000"/>
              </a:lnSpc>
            </a:pPr>
            <a:r>
              <a:rPr dirty="0" sz="1000" spc="55">
                <a:latin typeface="Calibri"/>
                <a:cs typeface="Calibri"/>
              </a:rPr>
              <a:t>La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25" b="1">
                <a:latin typeface="Calibri"/>
                <a:cs typeface="Calibri"/>
              </a:rPr>
              <a:t>regularización</a:t>
            </a:r>
            <a:r>
              <a:rPr dirty="0" sz="1000" spc="140" b="1">
                <a:latin typeface="Calibri"/>
                <a:cs typeface="Calibri"/>
              </a:rPr>
              <a:t> </a:t>
            </a:r>
            <a:r>
              <a:rPr dirty="0" sz="1000" spc="10" b="1">
                <a:latin typeface="Calibri"/>
                <a:cs typeface="Calibri"/>
              </a:rPr>
              <a:t>de</a:t>
            </a:r>
            <a:r>
              <a:rPr dirty="0" sz="1000" spc="140" b="1">
                <a:latin typeface="Calibri"/>
                <a:cs typeface="Calibri"/>
              </a:rPr>
              <a:t> </a:t>
            </a:r>
            <a:r>
              <a:rPr dirty="0" sz="1000" spc="40" b="1">
                <a:latin typeface="Calibri"/>
                <a:cs typeface="Calibri"/>
              </a:rPr>
              <a:t>Tikhonov</a:t>
            </a:r>
            <a:r>
              <a:rPr dirty="0" sz="1000" spc="40">
                <a:latin typeface="Calibri"/>
                <a:cs typeface="Calibri"/>
              </a:rPr>
              <a:t>.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Generalización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al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calculo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variacional.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Procesado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imágenes.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Modelos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matemáticos.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Formulaciones 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Bayesianas.</a:t>
            </a:r>
            <a:endParaRPr sz="1000">
              <a:latin typeface="Calibri"/>
              <a:cs typeface="Calibri"/>
            </a:endParaRPr>
          </a:p>
          <a:p>
            <a:pPr marL="265430">
              <a:lnSpc>
                <a:spcPct val="100000"/>
              </a:lnSpc>
              <a:spcBef>
                <a:spcPts val="285"/>
              </a:spcBef>
            </a:pPr>
            <a:r>
              <a:rPr dirty="0" sz="1000" spc="35" b="1">
                <a:latin typeface="Calibri"/>
                <a:cs typeface="Calibri"/>
              </a:rPr>
              <a:t>Existencia</a:t>
            </a:r>
            <a:r>
              <a:rPr dirty="0" sz="1000" spc="85" b="1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8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soluciones</a:t>
            </a:r>
            <a:endParaRPr sz="1000">
              <a:latin typeface="Calibri"/>
              <a:cs typeface="Calibri"/>
            </a:endParaRPr>
          </a:p>
          <a:p>
            <a:pPr marL="265430">
              <a:lnSpc>
                <a:spcPct val="100000"/>
              </a:lnSpc>
              <a:spcBef>
                <a:spcPts val="295"/>
              </a:spcBef>
            </a:pPr>
            <a:r>
              <a:rPr dirty="0" sz="1000" spc="30" b="1">
                <a:latin typeface="Calibri"/>
                <a:cs typeface="Calibri"/>
              </a:rPr>
              <a:t>Unicidad</a:t>
            </a:r>
            <a:r>
              <a:rPr dirty="0" sz="1000" spc="90" b="1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soluciones</a:t>
            </a:r>
            <a:endParaRPr sz="1000">
              <a:latin typeface="Calibri"/>
              <a:cs typeface="Calibri"/>
            </a:endParaRPr>
          </a:p>
          <a:p>
            <a:pPr marL="265430" marR="5080">
              <a:lnSpc>
                <a:spcPct val="100000"/>
              </a:lnSpc>
              <a:spcBef>
                <a:spcPts val="295"/>
              </a:spcBef>
            </a:pPr>
            <a:r>
              <a:rPr dirty="0" sz="1000" spc="75" b="1">
                <a:latin typeface="Calibri"/>
                <a:cs typeface="Calibri"/>
              </a:rPr>
              <a:t>El </a:t>
            </a:r>
            <a:r>
              <a:rPr dirty="0" sz="1000" spc="30" b="1">
                <a:latin typeface="Calibri"/>
                <a:cs typeface="Calibri"/>
              </a:rPr>
              <a:t>Principio </a:t>
            </a:r>
            <a:r>
              <a:rPr dirty="0" sz="1000" spc="10" b="1">
                <a:latin typeface="Calibri"/>
                <a:cs typeface="Calibri"/>
              </a:rPr>
              <a:t>de</a:t>
            </a:r>
            <a:r>
              <a:rPr dirty="0" sz="1000" spc="15" b="1">
                <a:latin typeface="Calibri"/>
                <a:cs typeface="Calibri"/>
              </a:rPr>
              <a:t> </a:t>
            </a:r>
            <a:r>
              <a:rPr dirty="0" sz="1000" spc="35" b="1">
                <a:latin typeface="Calibri"/>
                <a:cs typeface="Calibri"/>
              </a:rPr>
              <a:t>Hadamard</a:t>
            </a:r>
            <a:r>
              <a:rPr dirty="0" sz="1000" spc="35">
                <a:latin typeface="Calibri"/>
                <a:cs typeface="Calibri"/>
              </a:rPr>
              <a:t>. </a:t>
            </a:r>
            <a:r>
              <a:rPr dirty="0" sz="1000" spc="10">
                <a:latin typeface="Calibri"/>
                <a:cs typeface="Calibri"/>
              </a:rPr>
              <a:t>Existencia, </a:t>
            </a:r>
            <a:r>
              <a:rPr dirty="0" sz="1000" spc="5">
                <a:latin typeface="Calibri"/>
                <a:cs typeface="Calibri"/>
              </a:rPr>
              <a:t>Unicidad</a:t>
            </a:r>
            <a:r>
              <a:rPr dirty="0" sz="1000" spc="1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</a:t>
            </a:r>
            <a:r>
              <a:rPr dirty="0" sz="1000" spc="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Dependencia </a:t>
            </a:r>
            <a:r>
              <a:rPr dirty="0" sz="1000" spc="-5">
                <a:latin typeface="Calibri"/>
                <a:cs typeface="Calibri"/>
              </a:rPr>
              <a:t> continua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entre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datos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soluciones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sistema.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Sistemas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robustos.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3" name="object 13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2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084338" y="0"/>
            <a:ext cx="1125220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478155" marR="5080" indent="24066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Espacios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Vectoriales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Formas</a:t>
            </a:r>
            <a:r>
              <a:rPr dirty="0" sz="500" spc="5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cuadráticas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Sistemas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Lineales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590"/>
              </a:lnSpc>
            </a:pPr>
            <a:r>
              <a:rPr dirty="0" sz="500" spc="55" b="1">
                <a:solidFill>
                  <a:srgbClr val="FFFFFF"/>
                </a:solidFill>
                <a:latin typeface="Calibri"/>
                <a:cs typeface="Calibri"/>
                <a:hlinkClick r:id="rId6" action="ppaction://hlinksldjump"/>
              </a:rPr>
              <a:t>El</a:t>
            </a:r>
            <a:r>
              <a:rPr dirty="0" sz="500" spc="65" b="1">
                <a:solidFill>
                  <a:srgbClr val="FFFFF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6" action="ppaction://hlinksldjump"/>
              </a:rPr>
              <a:t>problema</a:t>
            </a:r>
            <a:r>
              <a:rPr dirty="0" sz="500" spc="70" b="1">
                <a:solidFill>
                  <a:srgbClr val="FFFFF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6" action="ppaction://hlinksldjump"/>
              </a:rPr>
              <a:t>de</a:t>
            </a:r>
            <a:r>
              <a:rPr dirty="0" sz="500" spc="65" b="1">
                <a:solidFill>
                  <a:srgbClr val="FFFFF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6" action="ppaction://hlinksldjump"/>
              </a:rPr>
              <a:t>mínimos</a:t>
            </a:r>
            <a:r>
              <a:rPr dirty="0" sz="500" spc="70" b="1">
                <a:solidFill>
                  <a:srgbClr val="FFFFF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6" action="ppaction://hlinksldjump"/>
              </a:rPr>
              <a:t>cuadrados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600"/>
              </a:lnSpc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Álgebra</a:t>
            </a:r>
            <a:r>
              <a:rPr dirty="0" sz="500" spc="2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numérica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177580"/>
            <a:ext cx="1125220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5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El</a:t>
            </a:r>
            <a:r>
              <a:rPr dirty="0" sz="500" spc="7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problema</a:t>
            </a:r>
            <a:r>
              <a:rPr dirty="0" sz="500" spc="7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de</a:t>
            </a:r>
            <a:r>
              <a:rPr dirty="0" sz="500" spc="7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mínimos</a:t>
            </a:r>
            <a:r>
              <a:rPr dirty="0" sz="500" spc="7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cuadrados</a:t>
            </a:r>
            <a:endParaRPr sz="500">
              <a:latin typeface="Calibri"/>
              <a:cs typeface="Calibri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0" y="479736"/>
            <a:ext cx="4608195" cy="429895"/>
            <a:chOff x="0" y="479736"/>
            <a:chExt cx="4608195" cy="429895"/>
          </a:xfrm>
        </p:grpSpPr>
        <p:pic>
          <p:nvPicPr>
            <p:cNvPr id="7" name="object 7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0" y="479736"/>
              <a:ext cx="4608060" cy="312770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315023" y="763397"/>
              <a:ext cx="146177" cy="146177"/>
            </a:xfrm>
            <a:prstGeom prst="rect">
              <a:avLst/>
            </a:prstGeom>
          </p:spPr>
        </p:pic>
      </p:grpSp>
      <p:pic>
        <p:nvPicPr>
          <p:cNvPr id="9" name="object 9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525284" y="962456"/>
            <a:ext cx="59588" cy="59588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525284" y="1114285"/>
            <a:ext cx="59588" cy="59588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315023" y="1238402"/>
            <a:ext cx="146177" cy="146177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525284" y="1437462"/>
            <a:ext cx="59588" cy="59588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525284" y="1589290"/>
            <a:ext cx="59588" cy="59588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525284" y="1741132"/>
            <a:ext cx="59588" cy="59588"/>
          </a:xfrm>
          <a:prstGeom prst="rect">
            <a:avLst/>
          </a:prstGeom>
        </p:spPr>
      </p:pic>
      <p:sp>
        <p:nvSpPr>
          <p:cNvPr id="15" name="object 15"/>
          <p:cNvSpPr txBox="1"/>
          <p:nvPr/>
        </p:nvSpPr>
        <p:spPr>
          <a:xfrm>
            <a:off x="140474" y="422099"/>
            <a:ext cx="3519804" cy="1422400"/>
          </a:xfrm>
          <a:prstGeom prst="rect">
            <a:avLst/>
          </a:prstGeom>
        </p:spPr>
        <p:txBody>
          <a:bodyPr wrap="square" lIns="0" tIns="7366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580"/>
              </a:spcBef>
            </a:pPr>
            <a:r>
              <a:rPr dirty="0" sz="1400" spc="-20">
                <a:solidFill>
                  <a:srgbClr val="FFFFFF"/>
                </a:solidFill>
                <a:latin typeface="Calibri"/>
                <a:cs typeface="Calibri"/>
              </a:rPr>
              <a:t>Contenido</a:t>
            </a:r>
            <a:endParaRPr sz="1400">
              <a:latin typeface="Calibri"/>
              <a:cs typeface="Calibri"/>
            </a:endParaRPr>
          </a:p>
          <a:p>
            <a:pPr marL="222250">
              <a:lnSpc>
                <a:spcPts val="1200"/>
              </a:lnSpc>
              <a:spcBef>
                <a:spcPts val="310"/>
              </a:spcBef>
            </a:pPr>
            <a:r>
              <a:rPr dirty="0" baseline="3968" sz="1050" b="1">
                <a:solidFill>
                  <a:srgbClr val="FAFAFD"/>
                </a:solidFill>
                <a:latin typeface="Arial"/>
                <a:cs typeface="Arial"/>
              </a:rPr>
              <a:t>1  </a:t>
            </a:r>
            <a:r>
              <a:rPr dirty="0" baseline="3968" sz="1050" spc="225" b="1">
                <a:solidFill>
                  <a:srgbClr val="FAFAFD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D6D6EF"/>
                </a:solidFill>
                <a:latin typeface="Calibri"/>
                <a:cs typeface="Calibri"/>
                <a:hlinkClick r:id="rId2" action="ppaction://hlinksldjump"/>
              </a:rPr>
              <a:t>Introducción</a:t>
            </a:r>
            <a:endParaRPr sz="1000">
              <a:latin typeface="Calibri"/>
              <a:cs typeface="Calibri"/>
            </a:endParaRPr>
          </a:p>
          <a:p>
            <a:pPr marL="500380" marR="55880">
              <a:lnSpc>
                <a:spcPts val="1200"/>
              </a:lnSpc>
              <a:spcBef>
                <a:spcPts val="40"/>
              </a:spcBef>
            </a:pPr>
            <a:r>
              <a:rPr dirty="0" sz="1000" spc="55">
                <a:solidFill>
                  <a:srgbClr val="CCCCCC"/>
                </a:solidFill>
                <a:latin typeface="Calibri"/>
                <a:cs typeface="Calibri"/>
                <a:hlinkClick r:id="rId15" action="ppaction://hlinksldjump"/>
              </a:rPr>
              <a:t>El </a:t>
            </a:r>
            <a:r>
              <a:rPr dirty="0" sz="1000" spc="-15">
                <a:solidFill>
                  <a:srgbClr val="CCCCCC"/>
                </a:solidFill>
                <a:latin typeface="Calibri"/>
                <a:cs typeface="Calibri"/>
                <a:hlinkClick r:id="rId15" action="ppaction://hlinksldjump"/>
              </a:rPr>
              <a:t>álgebra</a:t>
            </a:r>
            <a:r>
              <a:rPr dirty="0" sz="1000" spc="-10">
                <a:solidFill>
                  <a:srgbClr val="CCCCCC"/>
                </a:solidFill>
                <a:latin typeface="Calibri"/>
                <a:cs typeface="Calibri"/>
                <a:hlinkClick r:id="rId15" action="ppaction://hlinksldjump"/>
              </a:rPr>
              <a:t> </a:t>
            </a:r>
            <a:r>
              <a:rPr dirty="0" sz="1000" spc="-15">
                <a:solidFill>
                  <a:srgbClr val="CCCCCC"/>
                </a:solidFill>
                <a:latin typeface="Calibri"/>
                <a:cs typeface="Calibri"/>
                <a:hlinkClick r:id="rId15" action="ppaction://hlinksldjump"/>
              </a:rPr>
              <a:t>lineal</a:t>
            </a:r>
            <a:r>
              <a:rPr dirty="0" sz="1000" spc="-10">
                <a:solidFill>
                  <a:srgbClr val="CCCCCC"/>
                </a:solidFill>
                <a:latin typeface="Calibri"/>
                <a:cs typeface="Calibri"/>
                <a:hlinkClick r:id="rId15" action="ppaction://hlinksldjump"/>
              </a:rPr>
              <a:t> </a:t>
            </a:r>
            <a:r>
              <a:rPr dirty="0" sz="1000" spc="5">
                <a:solidFill>
                  <a:srgbClr val="CCCCCC"/>
                </a:solidFill>
                <a:latin typeface="Calibri"/>
                <a:cs typeface="Calibri"/>
                <a:hlinkClick r:id="rId15" action="ppaction://hlinksldjump"/>
              </a:rPr>
              <a:t>y </a:t>
            </a:r>
            <a:r>
              <a:rPr dirty="0" sz="1000" spc="-25">
                <a:solidFill>
                  <a:srgbClr val="CCCCCC"/>
                </a:solidFill>
                <a:latin typeface="Calibri"/>
                <a:cs typeface="Calibri"/>
                <a:hlinkClick r:id="rId15" action="ppaction://hlinksldjump"/>
              </a:rPr>
              <a:t>el</a:t>
            </a:r>
            <a:r>
              <a:rPr dirty="0" sz="1000" spc="-20">
                <a:solidFill>
                  <a:srgbClr val="CCCCCC"/>
                </a:solidFill>
                <a:latin typeface="Calibri"/>
                <a:cs typeface="Calibri"/>
                <a:hlinkClick r:id="rId15" action="ppaction://hlinksldjump"/>
              </a:rPr>
              <a:t> </a:t>
            </a:r>
            <a:r>
              <a:rPr dirty="0" sz="1000" spc="-15">
                <a:solidFill>
                  <a:srgbClr val="CCCCCC"/>
                </a:solidFill>
                <a:latin typeface="Calibri"/>
                <a:cs typeface="Calibri"/>
                <a:hlinkClick r:id="rId15" action="ppaction://hlinksldjump"/>
              </a:rPr>
              <a:t>procesamiento</a:t>
            </a:r>
            <a:r>
              <a:rPr dirty="0" sz="1000" spc="-10">
                <a:solidFill>
                  <a:srgbClr val="CCCCCC"/>
                </a:solidFill>
                <a:latin typeface="Calibri"/>
                <a:cs typeface="Calibri"/>
                <a:hlinkClick r:id="rId15" action="ppaction://hlinksldjump"/>
              </a:rPr>
              <a:t> </a:t>
            </a:r>
            <a:r>
              <a:rPr dirty="0" sz="1000" spc="5">
                <a:solidFill>
                  <a:srgbClr val="CCCCCC"/>
                </a:solidFill>
                <a:latin typeface="Calibri"/>
                <a:cs typeface="Calibri"/>
                <a:hlinkClick r:id="rId15" action="ppaction://hlinksldjump"/>
              </a:rPr>
              <a:t>digital </a:t>
            </a:r>
            <a:r>
              <a:rPr dirty="0" sz="1000" spc="-40">
                <a:solidFill>
                  <a:srgbClr val="CCCCCC"/>
                </a:solidFill>
                <a:latin typeface="Calibri"/>
                <a:cs typeface="Calibri"/>
                <a:hlinkClick r:id="rId15" action="ppaction://hlinksldjump"/>
              </a:rPr>
              <a:t>de</a:t>
            </a:r>
            <a:r>
              <a:rPr dirty="0" sz="1000" spc="-35">
                <a:solidFill>
                  <a:srgbClr val="CCCCCC"/>
                </a:solidFill>
                <a:latin typeface="Calibri"/>
                <a:cs typeface="Calibri"/>
                <a:hlinkClick r:id="rId15" action="ppaction://hlinksldjump"/>
              </a:rPr>
              <a:t> </a:t>
            </a:r>
            <a:r>
              <a:rPr dirty="0" sz="1000" spc="-15">
                <a:solidFill>
                  <a:srgbClr val="CCCCCC"/>
                </a:solidFill>
                <a:latin typeface="Calibri"/>
                <a:cs typeface="Calibri"/>
                <a:hlinkClick r:id="rId15" action="ppaction://hlinksldjump"/>
              </a:rPr>
              <a:t>imágenes. </a:t>
            </a:r>
            <a:r>
              <a:rPr dirty="0" sz="1000" spc="-215">
                <a:solidFill>
                  <a:srgbClr val="CCCCCC"/>
                </a:solidFill>
                <a:latin typeface="Calibri"/>
                <a:cs typeface="Calibri"/>
              </a:rPr>
              <a:t> </a:t>
            </a:r>
            <a:r>
              <a:rPr dirty="0" sz="1000" spc="-5">
                <a:solidFill>
                  <a:srgbClr val="CCCCCC"/>
                </a:solidFill>
                <a:latin typeface="Calibri"/>
                <a:cs typeface="Calibri"/>
                <a:hlinkClick r:id="rId16" action="ppaction://hlinksldjump"/>
              </a:rPr>
              <a:t>Aplicaciones</a:t>
            </a:r>
            <a:endParaRPr sz="1000">
              <a:latin typeface="Calibri"/>
              <a:cs typeface="Calibri"/>
            </a:endParaRPr>
          </a:p>
          <a:p>
            <a:pPr marL="222250">
              <a:lnSpc>
                <a:spcPts val="1200"/>
              </a:lnSpc>
              <a:spcBef>
                <a:spcPts val="105"/>
              </a:spcBef>
            </a:pPr>
            <a:r>
              <a:rPr dirty="0" baseline="3968" sz="1050" b="1">
                <a:solidFill>
                  <a:srgbClr val="FAFAFD"/>
                </a:solidFill>
                <a:latin typeface="Arial"/>
                <a:cs typeface="Arial"/>
              </a:rPr>
              <a:t>2  </a:t>
            </a:r>
            <a:r>
              <a:rPr dirty="0" baseline="3968" sz="1050" spc="284" b="1">
                <a:solidFill>
                  <a:srgbClr val="FAFAFD"/>
                </a:solidFill>
                <a:latin typeface="Arial"/>
                <a:cs typeface="Arial"/>
              </a:rPr>
              <a:t> </a:t>
            </a:r>
            <a:r>
              <a:rPr dirty="0" sz="1000" spc="5">
                <a:solidFill>
                  <a:srgbClr val="D6D6EF"/>
                </a:solidFill>
                <a:latin typeface="Calibri"/>
                <a:cs typeface="Calibri"/>
                <a:hlinkClick r:id="rId3" action="ppaction://hlinksldjump"/>
              </a:rPr>
              <a:t>Espacios</a:t>
            </a:r>
            <a:r>
              <a:rPr dirty="0" sz="1000" spc="95">
                <a:solidFill>
                  <a:srgbClr val="D6D6E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1000" spc="-10">
                <a:solidFill>
                  <a:srgbClr val="D6D6EF"/>
                </a:solidFill>
                <a:latin typeface="Calibri"/>
                <a:cs typeface="Calibri"/>
                <a:hlinkClick r:id="rId3" action="ppaction://hlinksldjump"/>
              </a:rPr>
              <a:t>Vectoriales</a:t>
            </a:r>
            <a:endParaRPr sz="1000">
              <a:latin typeface="Calibri"/>
              <a:cs typeface="Calibri"/>
            </a:endParaRPr>
          </a:p>
          <a:p>
            <a:pPr marL="500380" marR="1136015">
              <a:lnSpc>
                <a:spcPts val="1200"/>
              </a:lnSpc>
              <a:spcBef>
                <a:spcPts val="35"/>
              </a:spcBef>
            </a:pPr>
            <a:r>
              <a:rPr dirty="0" sz="1000" spc="-5">
                <a:solidFill>
                  <a:srgbClr val="CCCCCC"/>
                </a:solidFill>
                <a:latin typeface="Calibri"/>
                <a:cs typeface="Calibri"/>
                <a:hlinkClick r:id="rId17" action="ppaction://hlinksldjump"/>
              </a:rPr>
              <a:t>Dependencia </a:t>
            </a:r>
            <a:r>
              <a:rPr dirty="0" sz="1000" spc="-60">
                <a:solidFill>
                  <a:srgbClr val="CCCCCC"/>
                </a:solidFill>
                <a:latin typeface="Calibri"/>
                <a:cs typeface="Calibri"/>
                <a:hlinkClick r:id="rId17" action="ppaction://hlinksldjump"/>
              </a:rPr>
              <a:t>e</a:t>
            </a:r>
            <a:r>
              <a:rPr dirty="0" sz="1000" spc="-55">
                <a:solidFill>
                  <a:srgbClr val="CCCCCC"/>
                </a:solidFill>
                <a:latin typeface="Calibri"/>
                <a:cs typeface="Calibri"/>
                <a:hlinkClick r:id="rId17" action="ppaction://hlinksldjump"/>
              </a:rPr>
              <a:t> </a:t>
            </a:r>
            <a:r>
              <a:rPr dirty="0" sz="1000" spc="-15">
                <a:solidFill>
                  <a:srgbClr val="CCCCCC"/>
                </a:solidFill>
                <a:latin typeface="Calibri"/>
                <a:cs typeface="Calibri"/>
                <a:hlinkClick r:id="rId17" action="ppaction://hlinksldjump"/>
              </a:rPr>
              <a:t>Independencia</a:t>
            </a:r>
            <a:r>
              <a:rPr dirty="0" sz="1000" spc="-10">
                <a:solidFill>
                  <a:srgbClr val="CCCCCC"/>
                </a:solidFill>
                <a:latin typeface="Calibri"/>
                <a:cs typeface="Calibri"/>
                <a:hlinkClick r:id="rId17" action="ppaction://hlinksldjump"/>
              </a:rPr>
              <a:t> </a:t>
            </a:r>
            <a:r>
              <a:rPr dirty="0" sz="1000" spc="-15">
                <a:solidFill>
                  <a:srgbClr val="CCCCCC"/>
                </a:solidFill>
                <a:latin typeface="Calibri"/>
                <a:cs typeface="Calibri"/>
                <a:hlinkClick r:id="rId17" action="ppaction://hlinksldjump"/>
              </a:rPr>
              <a:t>lineal </a:t>
            </a:r>
            <a:r>
              <a:rPr dirty="0" sz="1000" spc="-215">
                <a:solidFill>
                  <a:srgbClr val="CCCCCC"/>
                </a:solidFill>
                <a:latin typeface="Calibri"/>
                <a:cs typeface="Calibri"/>
              </a:rPr>
              <a:t> </a:t>
            </a:r>
            <a:r>
              <a:rPr dirty="0" sz="1000" spc="5">
                <a:solidFill>
                  <a:srgbClr val="CCCCCC"/>
                </a:solidFill>
                <a:latin typeface="Calibri"/>
                <a:cs typeface="Calibri"/>
                <a:hlinkClick r:id="rId18" action="ppaction://hlinksldjump"/>
              </a:rPr>
              <a:t>Sistemas</a:t>
            </a:r>
            <a:r>
              <a:rPr dirty="0" sz="1000" spc="10">
                <a:solidFill>
                  <a:srgbClr val="CCCCCC"/>
                </a:solidFill>
                <a:latin typeface="Calibri"/>
                <a:cs typeface="Calibri"/>
                <a:hlinkClick r:id="rId18" action="ppaction://hlinksldjump"/>
              </a:rPr>
              <a:t> </a:t>
            </a:r>
            <a:r>
              <a:rPr dirty="0" sz="1000" spc="-35">
                <a:solidFill>
                  <a:srgbClr val="CCCCCC"/>
                </a:solidFill>
                <a:latin typeface="Calibri"/>
                <a:cs typeface="Calibri"/>
                <a:hlinkClick r:id="rId18" action="ppaction://hlinksldjump"/>
              </a:rPr>
              <a:t>de</a:t>
            </a:r>
            <a:r>
              <a:rPr dirty="0" sz="1000" spc="-30">
                <a:solidFill>
                  <a:srgbClr val="CCCCCC"/>
                </a:solidFill>
                <a:latin typeface="Calibri"/>
                <a:cs typeface="Calibri"/>
                <a:hlinkClick r:id="rId18" action="ppaction://hlinksldjump"/>
              </a:rPr>
              <a:t> Generadores</a:t>
            </a:r>
            <a:r>
              <a:rPr dirty="0" sz="1000" spc="-25">
                <a:solidFill>
                  <a:srgbClr val="CCCCCC"/>
                </a:solidFill>
                <a:latin typeface="Calibri"/>
                <a:cs typeface="Calibri"/>
                <a:hlinkClick r:id="rId18" action="ppaction://hlinksldjump"/>
              </a:rPr>
              <a:t> </a:t>
            </a:r>
            <a:r>
              <a:rPr dirty="0" sz="1000" spc="5">
                <a:solidFill>
                  <a:srgbClr val="CCCCCC"/>
                </a:solidFill>
                <a:latin typeface="Calibri"/>
                <a:cs typeface="Calibri"/>
                <a:hlinkClick r:id="rId18" action="ppaction://hlinksldjump"/>
              </a:rPr>
              <a:t>y</a:t>
            </a:r>
            <a:r>
              <a:rPr dirty="0" sz="1000" spc="10">
                <a:solidFill>
                  <a:srgbClr val="CCCCCC"/>
                </a:solidFill>
                <a:latin typeface="Calibri"/>
                <a:cs typeface="Calibri"/>
                <a:hlinkClick r:id="rId18" action="ppaction://hlinksldjump"/>
              </a:rPr>
              <a:t> </a:t>
            </a:r>
            <a:r>
              <a:rPr dirty="0" sz="1000">
                <a:solidFill>
                  <a:srgbClr val="CCCCCC"/>
                </a:solidFill>
                <a:latin typeface="Calibri"/>
                <a:cs typeface="Calibri"/>
                <a:hlinkClick r:id="rId18" action="ppaction://hlinksldjump"/>
              </a:rPr>
              <a:t>Bases </a:t>
            </a:r>
            <a:r>
              <a:rPr dirty="0" sz="1000" spc="5">
                <a:solidFill>
                  <a:srgbClr val="CCCCCC"/>
                </a:solidFill>
                <a:latin typeface="Calibri"/>
                <a:cs typeface="Calibri"/>
              </a:rPr>
              <a:t> </a:t>
            </a:r>
            <a:r>
              <a:rPr dirty="0" sz="1000" spc="-10">
                <a:solidFill>
                  <a:srgbClr val="CCCCCC"/>
                </a:solidFill>
                <a:latin typeface="Calibri"/>
                <a:cs typeface="Calibri"/>
                <a:hlinkClick r:id="rId18" action="ppaction://hlinksldjump"/>
              </a:rPr>
              <a:t>Transformaciones</a:t>
            </a:r>
            <a:r>
              <a:rPr dirty="0" sz="1000" spc="100">
                <a:solidFill>
                  <a:srgbClr val="CCCCCC"/>
                </a:solidFill>
                <a:latin typeface="Calibri"/>
                <a:cs typeface="Calibri"/>
                <a:hlinkClick r:id="rId18" action="ppaction://hlinksldjump"/>
              </a:rPr>
              <a:t> </a:t>
            </a:r>
            <a:r>
              <a:rPr dirty="0" sz="1000" spc="-5">
                <a:solidFill>
                  <a:srgbClr val="CCCCCC"/>
                </a:solidFill>
                <a:latin typeface="Calibri"/>
                <a:cs typeface="Calibri"/>
                <a:hlinkClick r:id="rId18" action="ppaction://hlinksldjump"/>
              </a:rPr>
              <a:t>Lineales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16" name="object 16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315023" y="1865236"/>
            <a:ext cx="146177" cy="146177"/>
          </a:xfrm>
          <a:prstGeom prst="rect">
            <a:avLst/>
          </a:prstGeom>
        </p:spPr>
      </p:pic>
      <p:sp>
        <p:nvSpPr>
          <p:cNvPr id="17" name="object 17"/>
          <p:cNvSpPr txBox="1"/>
          <p:nvPr/>
        </p:nvSpPr>
        <p:spPr>
          <a:xfrm>
            <a:off x="350469" y="1867372"/>
            <a:ext cx="7556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b="1">
                <a:solidFill>
                  <a:srgbClr val="FAFAFD"/>
                </a:solidFill>
                <a:latin typeface="Arial"/>
                <a:cs typeface="Arial"/>
              </a:rPr>
              <a:t>3</a:t>
            </a:r>
            <a:endParaRPr sz="700">
              <a:latin typeface="Arial"/>
              <a:cs typeface="Arial"/>
            </a:endParaRPr>
          </a:p>
        </p:txBody>
      </p:sp>
      <p:pic>
        <p:nvPicPr>
          <p:cNvPr id="18" name="object 18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525284" y="2064308"/>
            <a:ext cx="59588" cy="59588"/>
          </a:xfrm>
          <a:prstGeom prst="rect">
            <a:avLst/>
          </a:prstGeom>
        </p:spPr>
      </p:pic>
      <p:pic>
        <p:nvPicPr>
          <p:cNvPr id="19" name="object 19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315023" y="2188413"/>
            <a:ext cx="146177" cy="146177"/>
          </a:xfrm>
          <a:prstGeom prst="rect">
            <a:avLst/>
          </a:prstGeom>
        </p:spPr>
      </p:pic>
      <p:sp>
        <p:nvSpPr>
          <p:cNvPr id="20" name="object 20"/>
          <p:cNvSpPr txBox="1"/>
          <p:nvPr/>
        </p:nvSpPr>
        <p:spPr>
          <a:xfrm>
            <a:off x="350469" y="2190562"/>
            <a:ext cx="7556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b="1">
                <a:solidFill>
                  <a:srgbClr val="FAFAFD"/>
                </a:solidFill>
                <a:latin typeface="Arial"/>
                <a:cs typeface="Arial"/>
              </a:rPr>
              <a:t>4</a:t>
            </a:r>
            <a:endParaRPr sz="700">
              <a:latin typeface="Arial"/>
              <a:cs typeface="Arial"/>
            </a:endParaRPr>
          </a:p>
        </p:txBody>
      </p:sp>
      <p:pic>
        <p:nvPicPr>
          <p:cNvPr id="21" name="object 21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525284" y="2387485"/>
            <a:ext cx="59588" cy="59588"/>
          </a:xfrm>
          <a:prstGeom prst="rect">
            <a:avLst/>
          </a:prstGeom>
        </p:spPr>
      </p:pic>
      <p:pic>
        <p:nvPicPr>
          <p:cNvPr id="22" name="object 22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525284" y="2539314"/>
            <a:ext cx="59588" cy="59588"/>
          </a:xfrm>
          <a:prstGeom prst="rect">
            <a:avLst/>
          </a:prstGeom>
        </p:spPr>
      </p:pic>
      <p:sp>
        <p:nvSpPr>
          <p:cNvPr id="23" name="object 23"/>
          <p:cNvSpPr txBox="1"/>
          <p:nvPr/>
        </p:nvSpPr>
        <p:spPr>
          <a:xfrm>
            <a:off x="501904" y="1838457"/>
            <a:ext cx="2593340" cy="8045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1200"/>
              </a:lnSpc>
              <a:spcBef>
                <a:spcPts val="95"/>
              </a:spcBef>
            </a:pPr>
            <a:r>
              <a:rPr dirty="0" sz="1000" spc="-5">
                <a:solidFill>
                  <a:srgbClr val="D6D6EF"/>
                </a:solidFill>
                <a:latin typeface="Calibri"/>
                <a:cs typeface="Calibri"/>
                <a:hlinkClick r:id="rId4" action="ppaction://hlinksldjump"/>
              </a:rPr>
              <a:t>Formas</a:t>
            </a:r>
            <a:r>
              <a:rPr dirty="0" sz="1000" spc="70">
                <a:solidFill>
                  <a:srgbClr val="D6D6E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1000">
                <a:solidFill>
                  <a:srgbClr val="D6D6EF"/>
                </a:solidFill>
                <a:latin typeface="Calibri"/>
                <a:cs typeface="Calibri"/>
                <a:hlinkClick r:id="rId4" action="ppaction://hlinksldjump"/>
              </a:rPr>
              <a:t>cuadráticas</a:t>
            </a:r>
            <a:endParaRPr sz="1000">
              <a:latin typeface="Calibri"/>
              <a:cs typeface="Calibri"/>
            </a:endParaRPr>
          </a:p>
          <a:p>
            <a:pPr marL="139065">
              <a:lnSpc>
                <a:spcPts val="1200"/>
              </a:lnSpc>
            </a:pPr>
            <a:r>
              <a:rPr dirty="0" sz="1000" spc="55">
                <a:solidFill>
                  <a:srgbClr val="CCCCCC"/>
                </a:solidFill>
                <a:latin typeface="Calibri"/>
                <a:cs typeface="Calibri"/>
                <a:hlinkClick r:id="rId21" action="ppaction://hlinksldjump"/>
              </a:rPr>
              <a:t>El</a:t>
            </a:r>
            <a:r>
              <a:rPr dirty="0" sz="1000" spc="100">
                <a:solidFill>
                  <a:srgbClr val="CCCCCC"/>
                </a:solidFill>
                <a:latin typeface="Calibri"/>
                <a:cs typeface="Calibri"/>
                <a:hlinkClick r:id="rId21" action="ppaction://hlinksldjump"/>
              </a:rPr>
              <a:t> </a:t>
            </a:r>
            <a:r>
              <a:rPr dirty="0" sz="1000" spc="-25">
                <a:solidFill>
                  <a:srgbClr val="CCCCCC"/>
                </a:solidFill>
                <a:latin typeface="Calibri"/>
                <a:cs typeface="Calibri"/>
                <a:hlinkClick r:id="rId21" action="ppaction://hlinksldjump"/>
              </a:rPr>
              <a:t>problema</a:t>
            </a:r>
            <a:r>
              <a:rPr dirty="0" sz="1000" spc="105">
                <a:solidFill>
                  <a:srgbClr val="CCCCCC"/>
                </a:solidFill>
                <a:latin typeface="Calibri"/>
                <a:cs typeface="Calibri"/>
                <a:hlinkClick r:id="rId21" action="ppaction://hlinksldjump"/>
              </a:rPr>
              <a:t> </a:t>
            </a:r>
            <a:r>
              <a:rPr dirty="0" sz="1000" spc="-40">
                <a:solidFill>
                  <a:srgbClr val="CCCCCC"/>
                </a:solidFill>
                <a:latin typeface="Calibri"/>
                <a:cs typeface="Calibri"/>
                <a:hlinkClick r:id="rId21" action="ppaction://hlinksldjump"/>
              </a:rPr>
              <a:t>de</a:t>
            </a:r>
            <a:r>
              <a:rPr dirty="0" sz="1000" spc="105">
                <a:solidFill>
                  <a:srgbClr val="CCCCCC"/>
                </a:solidFill>
                <a:latin typeface="Calibri"/>
                <a:cs typeface="Calibri"/>
                <a:hlinkClick r:id="rId21" action="ppaction://hlinksldjump"/>
              </a:rPr>
              <a:t> </a:t>
            </a:r>
            <a:r>
              <a:rPr dirty="0" sz="1000" spc="-15">
                <a:solidFill>
                  <a:srgbClr val="CCCCCC"/>
                </a:solidFill>
                <a:latin typeface="Calibri"/>
                <a:cs typeface="Calibri"/>
                <a:hlinkClick r:id="rId21" action="ppaction://hlinksldjump"/>
              </a:rPr>
              <a:t>autovalores.</a:t>
            </a:r>
            <a:endParaRPr sz="1000">
              <a:latin typeface="Calibri"/>
              <a:cs typeface="Calibri"/>
            </a:endParaRPr>
          </a:p>
          <a:p>
            <a:pPr marL="12700">
              <a:lnSpc>
                <a:spcPts val="1200"/>
              </a:lnSpc>
              <a:spcBef>
                <a:spcPts val="150"/>
              </a:spcBef>
            </a:pPr>
            <a:r>
              <a:rPr dirty="0" sz="1000" spc="5">
                <a:solidFill>
                  <a:srgbClr val="D6D6EF"/>
                </a:solidFill>
                <a:latin typeface="Calibri"/>
                <a:cs typeface="Calibri"/>
                <a:hlinkClick r:id="rId5" action="ppaction://hlinksldjump"/>
              </a:rPr>
              <a:t>Sistemas</a:t>
            </a:r>
            <a:r>
              <a:rPr dirty="0" sz="1000" spc="60">
                <a:solidFill>
                  <a:srgbClr val="D6D6E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1000" spc="-5">
                <a:solidFill>
                  <a:srgbClr val="D6D6EF"/>
                </a:solidFill>
                <a:latin typeface="Calibri"/>
                <a:cs typeface="Calibri"/>
                <a:hlinkClick r:id="rId5" action="ppaction://hlinksldjump"/>
              </a:rPr>
              <a:t>Lineales</a:t>
            </a:r>
            <a:endParaRPr sz="1000">
              <a:latin typeface="Calibri"/>
              <a:cs typeface="Calibri"/>
            </a:endParaRPr>
          </a:p>
          <a:p>
            <a:pPr marL="139065" marR="5080">
              <a:lnSpc>
                <a:spcPts val="1200"/>
              </a:lnSpc>
              <a:spcBef>
                <a:spcPts val="35"/>
              </a:spcBef>
            </a:pPr>
            <a:r>
              <a:rPr dirty="0" sz="1000" spc="5">
                <a:solidFill>
                  <a:srgbClr val="CCCCCC"/>
                </a:solidFill>
                <a:latin typeface="Calibri"/>
                <a:cs typeface="Calibri"/>
                <a:hlinkClick r:id="rId22" action="ppaction://hlinksldjump"/>
              </a:rPr>
              <a:t>Sistemas </a:t>
            </a:r>
            <a:r>
              <a:rPr dirty="0" sz="1000">
                <a:solidFill>
                  <a:srgbClr val="CCCCCC"/>
                </a:solidFill>
                <a:latin typeface="Calibri"/>
                <a:cs typeface="Calibri"/>
                <a:hlinkClick r:id="rId22" action="ppaction://hlinksldjump"/>
              </a:rPr>
              <a:t>Compatibles</a:t>
            </a:r>
            <a:r>
              <a:rPr dirty="0" sz="1000" spc="225">
                <a:solidFill>
                  <a:srgbClr val="CCCCCC"/>
                </a:solidFill>
                <a:latin typeface="Calibri"/>
                <a:cs typeface="Calibri"/>
                <a:hlinkClick r:id="rId22" action="ppaction://hlinksldjump"/>
              </a:rPr>
              <a:t> </a:t>
            </a:r>
            <a:r>
              <a:rPr dirty="0" sz="1000" spc="-60">
                <a:solidFill>
                  <a:srgbClr val="CCCCCC"/>
                </a:solidFill>
                <a:latin typeface="Calibri"/>
                <a:cs typeface="Calibri"/>
                <a:hlinkClick r:id="rId22" action="ppaction://hlinksldjump"/>
              </a:rPr>
              <a:t>e</a:t>
            </a:r>
            <a:r>
              <a:rPr dirty="0" sz="1000" spc="105">
                <a:solidFill>
                  <a:srgbClr val="CCCCCC"/>
                </a:solidFill>
                <a:latin typeface="Calibri"/>
                <a:cs typeface="Calibri"/>
                <a:hlinkClick r:id="rId22" action="ppaction://hlinksldjump"/>
              </a:rPr>
              <a:t> </a:t>
            </a:r>
            <a:r>
              <a:rPr dirty="0" sz="1000" spc="-10">
                <a:solidFill>
                  <a:srgbClr val="CCCCCC"/>
                </a:solidFill>
                <a:latin typeface="Calibri"/>
                <a:cs typeface="Calibri"/>
                <a:hlinkClick r:id="rId22" action="ppaction://hlinksldjump"/>
              </a:rPr>
              <a:t>Incompatibles </a:t>
            </a:r>
            <a:r>
              <a:rPr dirty="0" sz="1000" spc="-5">
                <a:solidFill>
                  <a:srgbClr val="CCCCCC"/>
                </a:solidFill>
                <a:latin typeface="Calibri"/>
                <a:cs typeface="Calibri"/>
              </a:rPr>
              <a:t> </a:t>
            </a:r>
            <a:r>
              <a:rPr dirty="0" sz="1000" spc="5">
                <a:solidFill>
                  <a:srgbClr val="CCCCCC"/>
                </a:solidFill>
                <a:latin typeface="Calibri"/>
                <a:cs typeface="Calibri"/>
                <a:hlinkClick r:id="rId23" action="ppaction://hlinksldjump"/>
              </a:rPr>
              <a:t>Sistemas</a:t>
            </a:r>
            <a:r>
              <a:rPr dirty="0" sz="1000" spc="95">
                <a:solidFill>
                  <a:srgbClr val="CCCCCC"/>
                </a:solidFill>
                <a:latin typeface="Calibri"/>
                <a:cs typeface="Calibri"/>
                <a:hlinkClick r:id="rId23" action="ppaction://hlinksldjump"/>
              </a:rPr>
              <a:t> </a:t>
            </a:r>
            <a:r>
              <a:rPr dirty="0" sz="1000" spc="-15">
                <a:solidFill>
                  <a:srgbClr val="CCCCCC"/>
                </a:solidFill>
                <a:latin typeface="Calibri"/>
                <a:cs typeface="Calibri"/>
                <a:hlinkClick r:id="rId23" action="ppaction://hlinksldjump"/>
              </a:rPr>
              <a:t>Indeterminados</a:t>
            </a:r>
            <a:r>
              <a:rPr dirty="0" sz="1000" spc="100">
                <a:solidFill>
                  <a:srgbClr val="CCCCCC"/>
                </a:solidFill>
                <a:latin typeface="Calibri"/>
                <a:cs typeface="Calibri"/>
                <a:hlinkClick r:id="rId23" action="ppaction://hlinksldjump"/>
              </a:rPr>
              <a:t> </a:t>
            </a:r>
            <a:r>
              <a:rPr dirty="0" sz="1000" spc="5">
                <a:solidFill>
                  <a:srgbClr val="CCCCCC"/>
                </a:solidFill>
                <a:latin typeface="Calibri"/>
                <a:cs typeface="Calibri"/>
                <a:hlinkClick r:id="rId23" action="ppaction://hlinksldjump"/>
              </a:rPr>
              <a:t>y</a:t>
            </a:r>
            <a:r>
              <a:rPr dirty="0" sz="1000" spc="95">
                <a:solidFill>
                  <a:srgbClr val="CCCCCC"/>
                </a:solidFill>
                <a:latin typeface="Calibri"/>
                <a:cs typeface="Calibri"/>
                <a:hlinkClick r:id="rId23" action="ppaction://hlinksldjump"/>
              </a:rPr>
              <a:t> </a:t>
            </a:r>
            <a:r>
              <a:rPr dirty="0" sz="1000" spc="-20">
                <a:solidFill>
                  <a:srgbClr val="CCCCCC"/>
                </a:solidFill>
                <a:latin typeface="Calibri"/>
                <a:cs typeface="Calibri"/>
                <a:hlinkClick r:id="rId23" action="ppaction://hlinksldjump"/>
              </a:rPr>
              <a:t>Sobredeterminados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24" name="object 24"/>
          <p:cNvPicPr/>
          <p:nvPr/>
        </p:nvPicPr>
        <p:blipFill>
          <a:blip r:embed="rId24" cstate="print"/>
          <a:stretch>
            <a:fillRect/>
          </a:stretch>
        </p:blipFill>
        <p:spPr>
          <a:xfrm>
            <a:off x="315023" y="2663431"/>
            <a:ext cx="146177" cy="146177"/>
          </a:xfrm>
          <a:prstGeom prst="rect">
            <a:avLst/>
          </a:prstGeom>
        </p:spPr>
      </p:pic>
      <p:pic>
        <p:nvPicPr>
          <p:cNvPr id="25" name="object 25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525284" y="2862491"/>
            <a:ext cx="59588" cy="59588"/>
          </a:xfrm>
          <a:prstGeom prst="rect">
            <a:avLst/>
          </a:prstGeom>
        </p:spPr>
      </p:pic>
      <p:pic>
        <p:nvPicPr>
          <p:cNvPr id="26" name="object 26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315023" y="2986608"/>
            <a:ext cx="146177" cy="146177"/>
          </a:xfrm>
          <a:prstGeom prst="rect">
            <a:avLst/>
          </a:prstGeom>
        </p:spPr>
      </p:pic>
      <p:pic>
        <p:nvPicPr>
          <p:cNvPr id="27" name="object 27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525284" y="3185668"/>
            <a:ext cx="59588" cy="59588"/>
          </a:xfrm>
          <a:prstGeom prst="rect">
            <a:avLst/>
          </a:prstGeom>
        </p:spPr>
      </p:pic>
      <p:sp>
        <p:nvSpPr>
          <p:cNvPr id="28" name="object 28"/>
          <p:cNvSpPr txBox="1"/>
          <p:nvPr/>
        </p:nvSpPr>
        <p:spPr>
          <a:xfrm>
            <a:off x="337769" y="2636639"/>
            <a:ext cx="2438400" cy="6527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02895" marR="282575" indent="-278130">
              <a:lnSpc>
                <a:spcPct val="100000"/>
              </a:lnSpc>
              <a:spcBef>
                <a:spcPts val="95"/>
              </a:spcBef>
            </a:pPr>
            <a:r>
              <a:rPr dirty="0" baseline="3968" sz="1050" b="1">
                <a:solidFill>
                  <a:srgbClr val="EAEAF7"/>
                </a:solidFill>
                <a:latin typeface="Arial"/>
                <a:cs typeface="Arial"/>
              </a:rPr>
              <a:t>5   </a:t>
            </a:r>
            <a:r>
              <a:rPr dirty="0" baseline="3968" sz="1050" spc="7" b="1">
                <a:solidFill>
                  <a:srgbClr val="EAEAF7"/>
                </a:solidFill>
                <a:latin typeface="Arial"/>
                <a:cs typeface="Arial"/>
              </a:rPr>
              <a:t> </a:t>
            </a:r>
            <a:r>
              <a:rPr dirty="0" sz="1000" spc="55">
                <a:solidFill>
                  <a:srgbClr val="3333B2"/>
                </a:solidFill>
                <a:latin typeface="Calibri"/>
                <a:cs typeface="Calibri"/>
                <a:hlinkClick r:id="rId6" action="ppaction://hlinksldjump"/>
              </a:rPr>
              <a:t>El  </a:t>
            </a:r>
            <a:r>
              <a:rPr dirty="0" sz="1000" spc="-25">
                <a:solidFill>
                  <a:srgbClr val="3333B2"/>
                </a:solidFill>
                <a:latin typeface="Calibri"/>
                <a:cs typeface="Calibri"/>
                <a:hlinkClick r:id="rId6" action="ppaction://hlinksldjump"/>
              </a:rPr>
              <a:t>problema</a:t>
            </a:r>
            <a:r>
              <a:rPr dirty="0" sz="1000" spc="175">
                <a:solidFill>
                  <a:srgbClr val="3333B2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1000" spc="-40">
                <a:solidFill>
                  <a:srgbClr val="3333B2"/>
                </a:solidFill>
                <a:latin typeface="Calibri"/>
                <a:cs typeface="Calibri"/>
                <a:hlinkClick r:id="rId6" action="ppaction://hlinksldjump"/>
              </a:rPr>
              <a:t>de</a:t>
            </a:r>
            <a:r>
              <a:rPr dirty="0" sz="1000" spc="145">
                <a:solidFill>
                  <a:srgbClr val="3333B2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Calibri"/>
                <a:cs typeface="Calibri"/>
                <a:hlinkClick r:id="rId6" action="ppaction://hlinksldjump"/>
              </a:rPr>
              <a:t>mínimos</a:t>
            </a:r>
            <a:r>
              <a:rPr dirty="0" sz="1000" spc="204">
                <a:solidFill>
                  <a:srgbClr val="3333B2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1000" spc="-15">
                <a:solidFill>
                  <a:srgbClr val="3333B2"/>
                </a:solidFill>
                <a:latin typeface="Calibri"/>
                <a:cs typeface="Calibri"/>
                <a:hlinkClick r:id="rId6" action="ppaction://hlinksldjump"/>
              </a:rPr>
              <a:t>cuadrados </a:t>
            </a:r>
            <a:r>
              <a:rPr dirty="0" sz="1000" spc="-10">
                <a:solidFill>
                  <a:srgbClr val="3333B2"/>
                </a:solidFill>
                <a:latin typeface="Calibri"/>
                <a:cs typeface="Calibri"/>
              </a:rPr>
              <a:t> </a:t>
            </a:r>
            <a:r>
              <a:rPr dirty="0" sz="1000" spc="55">
                <a:solidFill>
                  <a:srgbClr val="CCCCCC"/>
                </a:solidFill>
                <a:latin typeface="Calibri"/>
                <a:cs typeface="Calibri"/>
                <a:hlinkClick r:id="rId8" action="ppaction://hlinksldjump"/>
              </a:rPr>
              <a:t>El</a:t>
            </a:r>
            <a:r>
              <a:rPr dirty="0" sz="1000" spc="100">
                <a:solidFill>
                  <a:srgbClr val="CCCCCC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1000" spc="-25">
                <a:solidFill>
                  <a:srgbClr val="CCCCCC"/>
                </a:solidFill>
                <a:latin typeface="Calibri"/>
                <a:cs typeface="Calibri"/>
                <a:hlinkClick r:id="rId8" action="ppaction://hlinksldjump"/>
              </a:rPr>
              <a:t>problema</a:t>
            </a:r>
            <a:r>
              <a:rPr dirty="0" sz="1000" spc="105">
                <a:solidFill>
                  <a:srgbClr val="CCCCCC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1000" spc="-40">
                <a:solidFill>
                  <a:srgbClr val="CCCCCC"/>
                </a:solidFill>
                <a:latin typeface="Calibri"/>
                <a:cs typeface="Calibri"/>
                <a:hlinkClick r:id="rId8" action="ppaction://hlinksldjump"/>
              </a:rPr>
              <a:t>de</a:t>
            </a:r>
            <a:r>
              <a:rPr dirty="0" sz="1000" spc="105">
                <a:solidFill>
                  <a:srgbClr val="CCCCCC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1000" spc="-10">
                <a:solidFill>
                  <a:srgbClr val="CCCCCC"/>
                </a:solidFill>
                <a:latin typeface="Calibri"/>
                <a:cs typeface="Calibri"/>
                <a:hlinkClick r:id="rId8" action="ppaction://hlinksldjump"/>
              </a:rPr>
              <a:t>mínimos</a:t>
            </a:r>
            <a:r>
              <a:rPr dirty="0" sz="1000" spc="105">
                <a:solidFill>
                  <a:srgbClr val="CCCCCC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1000" spc="-15">
                <a:solidFill>
                  <a:srgbClr val="CCCCCC"/>
                </a:solidFill>
                <a:latin typeface="Calibri"/>
                <a:cs typeface="Calibri"/>
                <a:hlinkClick r:id="rId8" action="ppaction://hlinksldjump"/>
              </a:rPr>
              <a:t>cuadrados</a:t>
            </a:r>
            <a:endParaRPr sz="1000">
              <a:latin typeface="Calibri"/>
              <a:cs typeface="Calibri"/>
            </a:endParaRPr>
          </a:p>
          <a:p>
            <a:pPr marL="25400">
              <a:lnSpc>
                <a:spcPts val="1200"/>
              </a:lnSpc>
              <a:spcBef>
                <a:spcPts val="145"/>
              </a:spcBef>
            </a:pPr>
            <a:r>
              <a:rPr dirty="0" baseline="3968" sz="1050" b="1">
                <a:solidFill>
                  <a:srgbClr val="FAFAFD"/>
                </a:solidFill>
                <a:latin typeface="Arial"/>
                <a:cs typeface="Arial"/>
              </a:rPr>
              <a:t>6  </a:t>
            </a:r>
            <a:r>
              <a:rPr dirty="0" baseline="3968" sz="1050" spc="270" b="1">
                <a:solidFill>
                  <a:srgbClr val="FAFAFD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D6D6EF"/>
                </a:solidFill>
                <a:latin typeface="Calibri"/>
                <a:cs typeface="Calibri"/>
                <a:hlinkClick r:id="rId7" action="ppaction://hlinksldjump"/>
              </a:rPr>
              <a:t>Álgebra</a:t>
            </a:r>
            <a:r>
              <a:rPr dirty="0" sz="1000" spc="95">
                <a:solidFill>
                  <a:srgbClr val="D6D6E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1000" spc="-15">
                <a:solidFill>
                  <a:srgbClr val="D6D6EF"/>
                </a:solidFill>
                <a:latin typeface="Calibri"/>
                <a:cs typeface="Calibri"/>
                <a:hlinkClick r:id="rId7" action="ppaction://hlinksldjump"/>
              </a:rPr>
              <a:t>numérica</a:t>
            </a:r>
            <a:endParaRPr sz="1000">
              <a:latin typeface="Calibri"/>
              <a:cs typeface="Calibri"/>
            </a:endParaRPr>
          </a:p>
          <a:p>
            <a:pPr marL="302895">
              <a:lnSpc>
                <a:spcPts val="1200"/>
              </a:lnSpc>
            </a:pPr>
            <a:r>
              <a:rPr dirty="0" sz="1000" spc="-15">
                <a:solidFill>
                  <a:srgbClr val="CCCCCC"/>
                </a:solidFill>
                <a:latin typeface="Calibri"/>
                <a:cs typeface="Calibri"/>
                <a:hlinkClick r:id="rId25" action="ppaction://hlinksldjump"/>
              </a:rPr>
              <a:t>Métodos</a:t>
            </a:r>
            <a:r>
              <a:rPr dirty="0" sz="1000" spc="100">
                <a:solidFill>
                  <a:srgbClr val="CCCCCC"/>
                </a:solidFill>
                <a:latin typeface="Calibri"/>
                <a:cs typeface="Calibri"/>
                <a:hlinkClick r:id="rId25" action="ppaction://hlinksldjump"/>
              </a:rPr>
              <a:t> </a:t>
            </a:r>
            <a:r>
              <a:rPr dirty="0" sz="1000" spc="5">
                <a:solidFill>
                  <a:srgbClr val="CCCCCC"/>
                </a:solidFill>
                <a:latin typeface="Calibri"/>
                <a:cs typeface="Calibri"/>
                <a:hlinkClick r:id="rId25" action="ppaction://hlinksldjump"/>
              </a:rPr>
              <a:t>Directos</a:t>
            </a:r>
            <a:r>
              <a:rPr dirty="0" sz="1000" spc="100">
                <a:solidFill>
                  <a:srgbClr val="CCCCCC"/>
                </a:solidFill>
                <a:latin typeface="Calibri"/>
                <a:cs typeface="Calibri"/>
                <a:hlinkClick r:id="rId25" action="ppaction://hlinksldjump"/>
              </a:rPr>
              <a:t> </a:t>
            </a:r>
            <a:r>
              <a:rPr dirty="0" sz="1000" spc="-5">
                <a:solidFill>
                  <a:srgbClr val="CCCCCC"/>
                </a:solidFill>
                <a:latin typeface="Calibri"/>
                <a:cs typeface="Calibri"/>
                <a:hlinkClick r:id="rId25" action="ppaction://hlinksldjump"/>
              </a:rPr>
              <a:t>vs</a:t>
            </a:r>
            <a:r>
              <a:rPr dirty="0" sz="1000" spc="105">
                <a:solidFill>
                  <a:srgbClr val="CCCCCC"/>
                </a:solidFill>
                <a:latin typeface="Calibri"/>
                <a:cs typeface="Calibri"/>
                <a:hlinkClick r:id="rId25" action="ppaction://hlinksldjump"/>
              </a:rPr>
              <a:t> </a:t>
            </a:r>
            <a:r>
              <a:rPr dirty="0" sz="1000" spc="-15">
                <a:solidFill>
                  <a:srgbClr val="CCCCCC"/>
                </a:solidFill>
                <a:latin typeface="Calibri"/>
                <a:cs typeface="Calibri"/>
                <a:hlinkClick r:id="rId25" action="ppaction://hlinksldjump"/>
              </a:rPr>
              <a:t>Métodos</a:t>
            </a:r>
            <a:r>
              <a:rPr dirty="0" sz="1000" spc="100">
                <a:solidFill>
                  <a:srgbClr val="CCCCCC"/>
                </a:solidFill>
                <a:latin typeface="Calibri"/>
                <a:cs typeface="Calibri"/>
                <a:hlinkClick r:id="rId25" action="ppaction://hlinksldjump"/>
              </a:rPr>
              <a:t> </a:t>
            </a:r>
            <a:r>
              <a:rPr dirty="0" sz="1000" spc="-10">
                <a:solidFill>
                  <a:srgbClr val="CCCCCC"/>
                </a:solidFill>
                <a:latin typeface="Calibri"/>
                <a:cs typeface="Calibri"/>
                <a:hlinkClick r:id="rId25" action="ppaction://hlinksldjump"/>
              </a:rPr>
              <a:t>Iterativos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29" name="object 29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30" name="object 30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2" name="object 32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26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084338" y="0"/>
            <a:ext cx="1125220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478155" marR="5080" indent="24066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Espacios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Vectoriales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Formas</a:t>
            </a:r>
            <a:r>
              <a:rPr dirty="0" sz="500" spc="5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cuadráticas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Sistemas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Lineales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590"/>
              </a:lnSpc>
            </a:pPr>
            <a:r>
              <a:rPr dirty="0" sz="500" spc="55" b="1">
                <a:solidFill>
                  <a:srgbClr val="FFFFFF"/>
                </a:solidFill>
                <a:latin typeface="Calibri"/>
                <a:cs typeface="Calibri"/>
                <a:hlinkClick r:id="rId6" action="ppaction://hlinksldjump"/>
              </a:rPr>
              <a:t>El</a:t>
            </a:r>
            <a:r>
              <a:rPr dirty="0" sz="500" spc="65" b="1">
                <a:solidFill>
                  <a:srgbClr val="FFFFF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6" action="ppaction://hlinksldjump"/>
              </a:rPr>
              <a:t>problema</a:t>
            </a:r>
            <a:r>
              <a:rPr dirty="0" sz="500" spc="70" b="1">
                <a:solidFill>
                  <a:srgbClr val="FFFFF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6" action="ppaction://hlinksldjump"/>
              </a:rPr>
              <a:t>de</a:t>
            </a:r>
            <a:r>
              <a:rPr dirty="0" sz="500" spc="65" b="1">
                <a:solidFill>
                  <a:srgbClr val="FFFFF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6" action="ppaction://hlinksldjump"/>
              </a:rPr>
              <a:t>mínimos</a:t>
            </a:r>
            <a:r>
              <a:rPr dirty="0" sz="500" spc="70" b="1">
                <a:solidFill>
                  <a:srgbClr val="FFFFF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6" action="ppaction://hlinksldjump"/>
              </a:rPr>
              <a:t>cuadrados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600"/>
              </a:lnSpc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Álgebra</a:t>
            </a:r>
            <a:r>
              <a:rPr dirty="0" sz="500" spc="2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numérica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177580"/>
            <a:ext cx="1125220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5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El</a:t>
            </a:r>
            <a:r>
              <a:rPr dirty="0" sz="500" spc="7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problema</a:t>
            </a:r>
            <a:r>
              <a:rPr dirty="0" sz="500" spc="7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de</a:t>
            </a:r>
            <a:r>
              <a:rPr dirty="0" sz="500" spc="7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mínimos</a:t>
            </a:r>
            <a:r>
              <a:rPr dirty="0" sz="500" spc="7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cuadrados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0" y="479736"/>
            <a:ext cx="4608060" cy="31277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478685"/>
            <a:ext cx="255587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65">
                <a:solidFill>
                  <a:srgbClr val="FFFFFF"/>
                </a:solidFill>
                <a:latin typeface="Calibri"/>
                <a:cs typeface="Calibri"/>
              </a:rPr>
              <a:t>El</a:t>
            </a:r>
            <a:r>
              <a:rPr dirty="0" sz="1400" spc="1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40">
                <a:solidFill>
                  <a:srgbClr val="FFFFFF"/>
                </a:solidFill>
                <a:latin typeface="Calibri"/>
                <a:cs typeface="Calibri"/>
              </a:rPr>
              <a:t>p</a:t>
            </a:r>
            <a:r>
              <a:rPr dirty="0" sz="1400" spc="-40">
                <a:solidFill>
                  <a:srgbClr val="FFFFFF"/>
                </a:solidFill>
                <a:latin typeface="Calibri"/>
                <a:cs typeface="Calibri"/>
              </a:rPr>
              <a:t>roblema</a:t>
            </a:r>
            <a:r>
              <a:rPr dirty="0" sz="1400" spc="1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65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1400" spc="1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30">
                <a:solidFill>
                  <a:srgbClr val="FFFFFF"/>
                </a:solidFill>
                <a:latin typeface="Calibri"/>
                <a:cs typeface="Calibri"/>
              </a:rPr>
              <a:t>mínimos</a:t>
            </a:r>
            <a:r>
              <a:rPr dirty="0" sz="1400" spc="1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25">
                <a:solidFill>
                  <a:srgbClr val="FFFFFF"/>
                </a:solidFill>
                <a:latin typeface="Calibri"/>
                <a:cs typeface="Calibri"/>
              </a:rPr>
              <a:t>cuadrados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490194" y="2351963"/>
            <a:ext cx="59588" cy="59588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347294" y="1022253"/>
            <a:ext cx="3886835" cy="14300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15">
                <a:latin typeface="Calibri"/>
                <a:cs typeface="Calibri"/>
              </a:rPr>
              <a:t>Se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construye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calculando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las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 i="1">
                <a:latin typeface="Calibri"/>
                <a:cs typeface="Calibri"/>
              </a:rPr>
              <a:t>ecuaciones</a:t>
            </a:r>
            <a:r>
              <a:rPr dirty="0" sz="1000" spc="114" i="1">
                <a:latin typeface="Calibri"/>
                <a:cs typeface="Calibri"/>
              </a:rPr>
              <a:t> </a:t>
            </a:r>
            <a:r>
              <a:rPr dirty="0" sz="1000" spc="-20" i="1">
                <a:latin typeface="Calibri"/>
                <a:cs typeface="Calibri"/>
              </a:rPr>
              <a:t>normales</a:t>
            </a:r>
            <a:r>
              <a:rPr dirty="0" sz="1000" spc="114" i="1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asociadas</a:t>
            </a:r>
            <a:r>
              <a:rPr dirty="0" sz="1000" spc="12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al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sistema.</a:t>
            </a:r>
            <a:endParaRPr sz="10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950">
              <a:latin typeface="Calibri"/>
              <a:cs typeface="Calibri"/>
            </a:endParaRPr>
          </a:p>
          <a:p>
            <a:pPr marL="12700" marR="59055">
              <a:lnSpc>
                <a:spcPct val="100000"/>
              </a:lnSpc>
            </a:pPr>
            <a:r>
              <a:rPr dirty="0" sz="1000" spc="55">
                <a:latin typeface="Calibri"/>
                <a:cs typeface="Calibri"/>
              </a:rPr>
              <a:t>El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problema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mínimos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cuadrados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0" i="1">
                <a:latin typeface="Calibri"/>
                <a:cs typeface="Calibri"/>
              </a:rPr>
              <a:t>siempre</a:t>
            </a:r>
            <a:r>
              <a:rPr dirty="0" sz="1000" spc="110" i="1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tiene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solución.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Puede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no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ser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única.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55">
                <a:latin typeface="Calibri"/>
                <a:cs typeface="Calibri"/>
              </a:rPr>
              <a:t>El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problema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puede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estar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mal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planteado.</a:t>
            </a:r>
            <a:endParaRPr sz="10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95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  <a:spcBef>
                <a:spcPts val="5"/>
              </a:spcBef>
            </a:pPr>
            <a:r>
              <a:rPr dirty="0" sz="1000" spc="40">
                <a:latin typeface="Calibri"/>
                <a:cs typeface="Calibri"/>
              </a:rPr>
              <a:t>Su </a:t>
            </a:r>
            <a:r>
              <a:rPr dirty="0" sz="1000" spc="-20">
                <a:latin typeface="Calibri"/>
                <a:cs typeface="Calibri"/>
              </a:rPr>
              <a:t>resolución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se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basa </a:t>
            </a:r>
            <a:r>
              <a:rPr dirty="0" sz="1000" spc="-35">
                <a:latin typeface="Calibri"/>
                <a:cs typeface="Calibri"/>
              </a:rPr>
              <a:t>en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 </a:t>
            </a:r>
            <a:r>
              <a:rPr dirty="0" sz="1000" spc="-20">
                <a:latin typeface="Calibri"/>
                <a:cs typeface="Calibri"/>
              </a:rPr>
              <a:t>teoría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 </a:t>
            </a:r>
            <a:r>
              <a:rPr dirty="0" sz="1000" spc="-15" i="1">
                <a:latin typeface="Calibri"/>
                <a:cs typeface="Calibri"/>
              </a:rPr>
              <a:t>pseudo</a:t>
            </a:r>
            <a:r>
              <a:rPr dirty="0" sz="1000" spc="-10" i="1">
                <a:latin typeface="Calibri"/>
                <a:cs typeface="Calibri"/>
              </a:rPr>
              <a:t> </a:t>
            </a:r>
            <a:r>
              <a:rPr dirty="0" sz="1000" spc="-15" i="1">
                <a:latin typeface="Calibri"/>
                <a:cs typeface="Calibri"/>
              </a:rPr>
              <a:t>inversa</a:t>
            </a:r>
            <a:r>
              <a:rPr dirty="0" sz="1000" spc="-10" i="1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4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Moore-Penrose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(que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existe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siempre).</a:t>
            </a:r>
            <a:endParaRPr sz="10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200">
              <a:latin typeface="Calibri"/>
              <a:cs typeface="Calibri"/>
            </a:endParaRPr>
          </a:p>
          <a:p>
            <a:pPr marL="265430">
              <a:lnSpc>
                <a:spcPct val="100000"/>
              </a:lnSpc>
            </a:pPr>
            <a:r>
              <a:rPr dirty="0" sz="1000" spc="30">
                <a:latin typeface="Calibri"/>
                <a:cs typeface="Calibri"/>
              </a:rPr>
              <a:t>Está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base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las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técnicas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20" b="1">
                <a:latin typeface="Calibri"/>
                <a:cs typeface="Calibri"/>
              </a:rPr>
              <a:t>regresión</a:t>
            </a:r>
            <a:r>
              <a:rPr dirty="0" sz="1000" spc="20">
                <a:latin typeface="Calibri"/>
                <a:cs typeface="Calibri"/>
              </a:rPr>
              <a:t>,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lineal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no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lineal.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1" name="object 11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1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084338" y="0"/>
            <a:ext cx="1125220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478155" marR="5080" indent="24066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Espacios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Vectoriales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Formas</a:t>
            </a:r>
            <a:r>
              <a:rPr dirty="0" sz="500" spc="5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cuadráticas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Sistemas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Lineales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590"/>
              </a:lnSpc>
            </a:pPr>
            <a:r>
              <a:rPr dirty="0" sz="500" spc="55" b="1">
                <a:solidFill>
                  <a:srgbClr val="FFFFFF"/>
                </a:solidFill>
                <a:latin typeface="Calibri"/>
                <a:cs typeface="Calibri"/>
                <a:hlinkClick r:id="rId6" action="ppaction://hlinksldjump"/>
              </a:rPr>
              <a:t>El</a:t>
            </a:r>
            <a:r>
              <a:rPr dirty="0" sz="500" spc="65" b="1">
                <a:solidFill>
                  <a:srgbClr val="FFFFF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6" action="ppaction://hlinksldjump"/>
              </a:rPr>
              <a:t>problema</a:t>
            </a:r>
            <a:r>
              <a:rPr dirty="0" sz="500" spc="70" b="1">
                <a:solidFill>
                  <a:srgbClr val="FFFFF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6" action="ppaction://hlinksldjump"/>
              </a:rPr>
              <a:t>de</a:t>
            </a:r>
            <a:r>
              <a:rPr dirty="0" sz="500" spc="65" b="1">
                <a:solidFill>
                  <a:srgbClr val="FFFFF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6" action="ppaction://hlinksldjump"/>
              </a:rPr>
              <a:t>mínimos</a:t>
            </a:r>
            <a:r>
              <a:rPr dirty="0" sz="500" spc="70" b="1">
                <a:solidFill>
                  <a:srgbClr val="FFFFF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6" action="ppaction://hlinksldjump"/>
              </a:rPr>
              <a:t>cuadrados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600"/>
              </a:lnSpc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Álgebra</a:t>
            </a:r>
            <a:r>
              <a:rPr dirty="0" sz="500" spc="2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numérica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177580"/>
            <a:ext cx="1125220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5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El</a:t>
            </a:r>
            <a:r>
              <a:rPr dirty="0" sz="500" spc="7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problema</a:t>
            </a:r>
            <a:r>
              <a:rPr dirty="0" sz="500" spc="7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de</a:t>
            </a:r>
            <a:r>
              <a:rPr dirty="0" sz="500" spc="7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mínimos</a:t>
            </a:r>
            <a:r>
              <a:rPr dirty="0" sz="500" spc="7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cuadrados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0" y="479736"/>
            <a:ext cx="4608060" cy="31277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478685"/>
            <a:ext cx="255587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65">
                <a:solidFill>
                  <a:srgbClr val="FFFFFF"/>
                </a:solidFill>
                <a:latin typeface="Calibri"/>
                <a:cs typeface="Calibri"/>
              </a:rPr>
              <a:t>El</a:t>
            </a:r>
            <a:r>
              <a:rPr dirty="0" sz="1400" spc="1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40">
                <a:solidFill>
                  <a:srgbClr val="FFFFFF"/>
                </a:solidFill>
                <a:latin typeface="Calibri"/>
                <a:cs typeface="Calibri"/>
              </a:rPr>
              <a:t>problema</a:t>
            </a:r>
            <a:r>
              <a:rPr dirty="0" sz="1400" spc="1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65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1400" spc="1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30">
                <a:solidFill>
                  <a:srgbClr val="FFFFFF"/>
                </a:solidFill>
                <a:latin typeface="Calibri"/>
                <a:cs typeface="Calibri"/>
              </a:rPr>
              <a:t>mínimos</a:t>
            </a:r>
            <a:r>
              <a:rPr dirty="0" sz="1400" spc="1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25">
                <a:solidFill>
                  <a:srgbClr val="FFFFFF"/>
                </a:solidFill>
                <a:latin typeface="Calibri"/>
                <a:cs typeface="Calibri"/>
              </a:rPr>
              <a:t>cuadrados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490194" y="2351963"/>
            <a:ext cx="59588" cy="59588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347294" y="1022253"/>
            <a:ext cx="3909695" cy="188595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15">
                <a:latin typeface="Calibri"/>
                <a:cs typeface="Calibri"/>
              </a:rPr>
              <a:t>Se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construye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calculando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las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 i="1">
                <a:latin typeface="Calibri"/>
                <a:cs typeface="Calibri"/>
              </a:rPr>
              <a:t>ecuaciones</a:t>
            </a:r>
            <a:r>
              <a:rPr dirty="0" sz="1000" spc="114" i="1">
                <a:latin typeface="Calibri"/>
                <a:cs typeface="Calibri"/>
              </a:rPr>
              <a:t> </a:t>
            </a:r>
            <a:r>
              <a:rPr dirty="0" sz="1000" spc="-20" i="1">
                <a:latin typeface="Calibri"/>
                <a:cs typeface="Calibri"/>
              </a:rPr>
              <a:t>normales</a:t>
            </a:r>
            <a:r>
              <a:rPr dirty="0" sz="1000" spc="114" i="1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asociadas</a:t>
            </a:r>
            <a:r>
              <a:rPr dirty="0" sz="1000" spc="12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al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sistema.</a:t>
            </a:r>
            <a:endParaRPr sz="10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950">
              <a:latin typeface="Calibri"/>
              <a:cs typeface="Calibri"/>
            </a:endParaRPr>
          </a:p>
          <a:p>
            <a:pPr marL="12700" marR="81915">
              <a:lnSpc>
                <a:spcPct val="100000"/>
              </a:lnSpc>
            </a:pPr>
            <a:r>
              <a:rPr dirty="0" sz="1000" spc="55">
                <a:latin typeface="Calibri"/>
                <a:cs typeface="Calibri"/>
              </a:rPr>
              <a:t>El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problema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mínimos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cuadrados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0" i="1">
                <a:latin typeface="Calibri"/>
                <a:cs typeface="Calibri"/>
              </a:rPr>
              <a:t>siempre</a:t>
            </a:r>
            <a:r>
              <a:rPr dirty="0" sz="1000" spc="110" i="1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tiene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solución.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Puede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no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ser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única.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55">
                <a:latin typeface="Calibri"/>
                <a:cs typeface="Calibri"/>
              </a:rPr>
              <a:t>El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problema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puede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estar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mal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planteado.</a:t>
            </a:r>
            <a:endParaRPr sz="10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950">
              <a:latin typeface="Calibri"/>
              <a:cs typeface="Calibri"/>
            </a:endParaRPr>
          </a:p>
          <a:p>
            <a:pPr marL="12700" marR="27940">
              <a:lnSpc>
                <a:spcPct val="100000"/>
              </a:lnSpc>
              <a:spcBef>
                <a:spcPts val="5"/>
              </a:spcBef>
            </a:pPr>
            <a:r>
              <a:rPr dirty="0" sz="1000" spc="40">
                <a:latin typeface="Calibri"/>
                <a:cs typeface="Calibri"/>
              </a:rPr>
              <a:t>Su </a:t>
            </a:r>
            <a:r>
              <a:rPr dirty="0" sz="1000" spc="-20">
                <a:latin typeface="Calibri"/>
                <a:cs typeface="Calibri"/>
              </a:rPr>
              <a:t>resolución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se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basa </a:t>
            </a:r>
            <a:r>
              <a:rPr dirty="0" sz="1000" spc="-35">
                <a:latin typeface="Calibri"/>
                <a:cs typeface="Calibri"/>
              </a:rPr>
              <a:t>en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 </a:t>
            </a:r>
            <a:r>
              <a:rPr dirty="0" sz="1000" spc="-20">
                <a:latin typeface="Calibri"/>
                <a:cs typeface="Calibri"/>
              </a:rPr>
              <a:t>teoría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 </a:t>
            </a:r>
            <a:r>
              <a:rPr dirty="0" sz="1000" spc="-15" i="1">
                <a:latin typeface="Calibri"/>
                <a:cs typeface="Calibri"/>
              </a:rPr>
              <a:t>pseudo</a:t>
            </a:r>
            <a:r>
              <a:rPr dirty="0" sz="1000" spc="-10" i="1">
                <a:latin typeface="Calibri"/>
                <a:cs typeface="Calibri"/>
              </a:rPr>
              <a:t> </a:t>
            </a:r>
            <a:r>
              <a:rPr dirty="0" sz="1000" spc="-15" i="1">
                <a:latin typeface="Calibri"/>
                <a:cs typeface="Calibri"/>
              </a:rPr>
              <a:t>inversa</a:t>
            </a:r>
            <a:r>
              <a:rPr dirty="0" sz="1000" spc="-10" i="1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4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Moore-Penrose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(que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existe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siempre).</a:t>
            </a:r>
            <a:endParaRPr sz="10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200">
              <a:latin typeface="Calibri"/>
              <a:cs typeface="Calibri"/>
            </a:endParaRPr>
          </a:p>
          <a:p>
            <a:pPr marL="265430">
              <a:lnSpc>
                <a:spcPct val="100000"/>
              </a:lnSpc>
            </a:pPr>
            <a:r>
              <a:rPr dirty="0" sz="1000" spc="30">
                <a:latin typeface="Calibri"/>
                <a:cs typeface="Calibri"/>
              </a:rPr>
              <a:t>Está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base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las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técnicas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20" b="1">
                <a:latin typeface="Calibri"/>
                <a:cs typeface="Calibri"/>
              </a:rPr>
              <a:t>regresión</a:t>
            </a:r>
            <a:r>
              <a:rPr dirty="0" sz="1000" spc="20">
                <a:latin typeface="Calibri"/>
                <a:cs typeface="Calibri"/>
              </a:rPr>
              <a:t>,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lineal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no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lineal.</a:t>
            </a:r>
            <a:endParaRPr sz="10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950">
              <a:latin typeface="Calibri"/>
              <a:cs typeface="Calibri"/>
            </a:endParaRPr>
          </a:p>
          <a:p>
            <a:pPr marL="265430" marR="5080">
              <a:lnSpc>
                <a:spcPct val="100000"/>
              </a:lnSpc>
            </a:pPr>
            <a:r>
              <a:rPr dirty="0" sz="1000" spc="-5">
                <a:latin typeface="Calibri"/>
                <a:cs typeface="Calibri"/>
              </a:rPr>
              <a:t>Permite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dar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sentido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las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soluciones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sistema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no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admite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solución.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1" name="object 11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1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084338" y="0"/>
            <a:ext cx="1125220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478155" marR="5080" indent="24066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Espacios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Vectoriales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Formas</a:t>
            </a:r>
            <a:r>
              <a:rPr dirty="0" sz="500" spc="5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cuadráticas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Sistemas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Lineales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590"/>
              </a:lnSpc>
            </a:pPr>
            <a:r>
              <a:rPr dirty="0" sz="500" spc="5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El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problema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de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mínimos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cuadrados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600"/>
              </a:lnSpc>
            </a:pP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Álgebra</a:t>
            </a:r>
            <a:r>
              <a:rPr dirty="0" sz="500" spc="20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numérica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177580"/>
            <a:ext cx="1296670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4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Métodos</a:t>
            </a:r>
            <a:r>
              <a:rPr dirty="0" sz="500" spc="8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4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Directos</a:t>
            </a:r>
            <a:r>
              <a:rPr dirty="0" sz="500" spc="8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vs</a:t>
            </a:r>
            <a:r>
              <a:rPr dirty="0" sz="500" spc="8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4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Métodos</a:t>
            </a:r>
            <a:r>
              <a:rPr dirty="0" sz="500" spc="8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Iterativos</a:t>
            </a:r>
            <a:endParaRPr sz="500">
              <a:latin typeface="Calibri"/>
              <a:cs typeface="Calibri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0" y="479736"/>
            <a:ext cx="4608195" cy="429895"/>
            <a:chOff x="0" y="479736"/>
            <a:chExt cx="4608195" cy="429895"/>
          </a:xfrm>
        </p:grpSpPr>
        <p:pic>
          <p:nvPicPr>
            <p:cNvPr id="7" name="object 7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0" y="479736"/>
              <a:ext cx="4608060" cy="312770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315023" y="763397"/>
              <a:ext cx="146177" cy="146177"/>
            </a:xfrm>
            <a:prstGeom prst="rect">
              <a:avLst/>
            </a:prstGeom>
          </p:spPr>
        </p:pic>
      </p:grpSp>
      <p:pic>
        <p:nvPicPr>
          <p:cNvPr id="9" name="object 9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525284" y="962456"/>
            <a:ext cx="59588" cy="59588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525284" y="1114285"/>
            <a:ext cx="59588" cy="59588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315023" y="1238402"/>
            <a:ext cx="146177" cy="146177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525284" y="1437462"/>
            <a:ext cx="59588" cy="59588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525284" y="1589290"/>
            <a:ext cx="59588" cy="59588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525284" y="1741132"/>
            <a:ext cx="59588" cy="59588"/>
          </a:xfrm>
          <a:prstGeom prst="rect">
            <a:avLst/>
          </a:prstGeom>
        </p:spPr>
      </p:pic>
      <p:sp>
        <p:nvSpPr>
          <p:cNvPr id="15" name="object 15"/>
          <p:cNvSpPr txBox="1"/>
          <p:nvPr/>
        </p:nvSpPr>
        <p:spPr>
          <a:xfrm>
            <a:off x="140474" y="422099"/>
            <a:ext cx="3519804" cy="1422400"/>
          </a:xfrm>
          <a:prstGeom prst="rect">
            <a:avLst/>
          </a:prstGeom>
        </p:spPr>
        <p:txBody>
          <a:bodyPr wrap="square" lIns="0" tIns="7366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580"/>
              </a:spcBef>
            </a:pPr>
            <a:r>
              <a:rPr dirty="0" sz="1400" spc="-20">
                <a:solidFill>
                  <a:srgbClr val="FFFFFF"/>
                </a:solidFill>
                <a:latin typeface="Calibri"/>
                <a:cs typeface="Calibri"/>
              </a:rPr>
              <a:t>Contenido</a:t>
            </a:r>
            <a:endParaRPr sz="1400">
              <a:latin typeface="Calibri"/>
              <a:cs typeface="Calibri"/>
            </a:endParaRPr>
          </a:p>
          <a:p>
            <a:pPr marL="222250">
              <a:lnSpc>
                <a:spcPts val="1200"/>
              </a:lnSpc>
              <a:spcBef>
                <a:spcPts val="310"/>
              </a:spcBef>
            </a:pPr>
            <a:r>
              <a:rPr dirty="0" baseline="3968" sz="1050" b="1">
                <a:solidFill>
                  <a:srgbClr val="FAFAFD"/>
                </a:solidFill>
                <a:latin typeface="Arial"/>
                <a:cs typeface="Arial"/>
              </a:rPr>
              <a:t>1  </a:t>
            </a:r>
            <a:r>
              <a:rPr dirty="0" baseline="3968" sz="1050" spc="225" b="1">
                <a:solidFill>
                  <a:srgbClr val="FAFAFD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D6D6EF"/>
                </a:solidFill>
                <a:latin typeface="Calibri"/>
                <a:cs typeface="Calibri"/>
                <a:hlinkClick r:id="rId2" action="ppaction://hlinksldjump"/>
              </a:rPr>
              <a:t>Introducción</a:t>
            </a:r>
            <a:endParaRPr sz="1000">
              <a:latin typeface="Calibri"/>
              <a:cs typeface="Calibri"/>
            </a:endParaRPr>
          </a:p>
          <a:p>
            <a:pPr marL="500380" marR="55880">
              <a:lnSpc>
                <a:spcPts val="1200"/>
              </a:lnSpc>
              <a:spcBef>
                <a:spcPts val="40"/>
              </a:spcBef>
            </a:pPr>
            <a:r>
              <a:rPr dirty="0" sz="1000" spc="55">
                <a:solidFill>
                  <a:srgbClr val="CCCCCC"/>
                </a:solidFill>
                <a:latin typeface="Calibri"/>
                <a:cs typeface="Calibri"/>
                <a:hlinkClick r:id="rId15" action="ppaction://hlinksldjump"/>
              </a:rPr>
              <a:t>El </a:t>
            </a:r>
            <a:r>
              <a:rPr dirty="0" sz="1000" spc="-15">
                <a:solidFill>
                  <a:srgbClr val="CCCCCC"/>
                </a:solidFill>
                <a:latin typeface="Calibri"/>
                <a:cs typeface="Calibri"/>
                <a:hlinkClick r:id="rId15" action="ppaction://hlinksldjump"/>
              </a:rPr>
              <a:t>álgebra</a:t>
            </a:r>
            <a:r>
              <a:rPr dirty="0" sz="1000" spc="-10">
                <a:solidFill>
                  <a:srgbClr val="CCCCCC"/>
                </a:solidFill>
                <a:latin typeface="Calibri"/>
                <a:cs typeface="Calibri"/>
                <a:hlinkClick r:id="rId15" action="ppaction://hlinksldjump"/>
              </a:rPr>
              <a:t> </a:t>
            </a:r>
            <a:r>
              <a:rPr dirty="0" sz="1000" spc="-15">
                <a:solidFill>
                  <a:srgbClr val="CCCCCC"/>
                </a:solidFill>
                <a:latin typeface="Calibri"/>
                <a:cs typeface="Calibri"/>
                <a:hlinkClick r:id="rId15" action="ppaction://hlinksldjump"/>
              </a:rPr>
              <a:t>lineal</a:t>
            </a:r>
            <a:r>
              <a:rPr dirty="0" sz="1000" spc="-10">
                <a:solidFill>
                  <a:srgbClr val="CCCCCC"/>
                </a:solidFill>
                <a:latin typeface="Calibri"/>
                <a:cs typeface="Calibri"/>
                <a:hlinkClick r:id="rId15" action="ppaction://hlinksldjump"/>
              </a:rPr>
              <a:t> </a:t>
            </a:r>
            <a:r>
              <a:rPr dirty="0" sz="1000" spc="5">
                <a:solidFill>
                  <a:srgbClr val="CCCCCC"/>
                </a:solidFill>
                <a:latin typeface="Calibri"/>
                <a:cs typeface="Calibri"/>
                <a:hlinkClick r:id="rId15" action="ppaction://hlinksldjump"/>
              </a:rPr>
              <a:t>y </a:t>
            </a:r>
            <a:r>
              <a:rPr dirty="0" sz="1000" spc="-25">
                <a:solidFill>
                  <a:srgbClr val="CCCCCC"/>
                </a:solidFill>
                <a:latin typeface="Calibri"/>
                <a:cs typeface="Calibri"/>
                <a:hlinkClick r:id="rId15" action="ppaction://hlinksldjump"/>
              </a:rPr>
              <a:t>el</a:t>
            </a:r>
            <a:r>
              <a:rPr dirty="0" sz="1000" spc="-20">
                <a:solidFill>
                  <a:srgbClr val="CCCCCC"/>
                </a:solidFill>
                <a:latin typeface="Calibri"/>
                <a:cs typeface="Calibri"/>
                <a:hlinkClick r:id="rId15" action="ppaction://hlinksldjump"/>
              </a:rPr>
              <a:t> </a:t>
            </a:r>
            <a:r>
              <a:rPr dirty="0" sz="1000" spc="-15">
                <a:solidFill>
                  <a:srgbClr val="CCCCCC"/>
                </a:solidFill>
                <a:latin typeface="Calibri"/>
                <a:cs typeface="Calibri"/>
                <a:hlinkClick r:id="rId15" action="ppaction://hlinksldjump"/>
              </a:rPr>
              <a:t>procesamiento</a:t>
            </a:r>
            <a:r>
              <a:rPr dirty="0" sz="1000" spc="-10">
                <a:solidFill>
                  <a:srgbClr val="CCCCCC"/>
                </a:solidFill>
                <a:latin typeface="Calibri"/>
                <a:cs typeface="Calibri"/>
                <a:hlinkClick r:id="rId15" action="ppaction://hlinksldjump"/>
              </a:rPr>
              <a:t> </a:t>
            </a:r>
            <a:r>
              <a:rPr dirty="0" sz="1000" spc="5">
                <a:solidFill>
                  <a:srgbClr val="CCCCCC"/>
                </a:solidFill>
                <a:latin typeface="Calibri"/>
                <a:cs typeface="Calibri"/>
                <a:hlinkClick r:id="rId15" action="ppaction://hlinksldjump"/>
              </a:rPr>
              <a:t>digital </a:t>
            </a:r>
            <a:r>
              <a:rPr dirty="0" sz="1000" spc="-40">
                <a:solidFill>
                  <a:srgbClr val="CCCCCC"/>
                </a:solidFill>
                <a:latin typeface="Calibri"/>
                <a:cs typeface="Calibri"/>
                <a:hlinkClick r:id="rId15" action="ppaction://hlinksldjump"/>
              </a:rPr>
              <a:t>de</a:t>
            </a:r>
            <a:r>
              <a:rPr dirty="0" sz="1000" spc="-35">
                <a:solidFill>
                  <a:srgbClr val="CCCCCC"/>
                </a:solidFill>
                <a:latin typeface="Calibri"/>
                <a:cs typeface="Calibri"/>
                <a:hlinkClick r:id="rId15" action="ppaction://hlinksldjump"/>
              </a:rPr>
              <a:t> </a:t>
            </a:r>
            <a:r>
              <a:rPr dirty="0" sz="1000" spc="-15">
                <a:solidFill>
                  <a:srgbClr val="CCCCCC"/>
                </a:solidFill>
                <a:latin typeface="Calibri"/>
                <a:cs typeface="Calibri"/>
                <a:hlinkClick r:id="rId15" action="ppaction://hlinksldjump"/>
              </a:rPr>
              <a:t>imágenes. </a:t>
            </a:r>
            <a:r>
              <a:rPr dirty="0" sz="1000" spc="-215">
                <a:solidFill>
                  <a:srgbClr val="CCCCCC"/>
                </a:solidFill>
                <a:latin typeface="Calibri"/>
                <a:cs typeface="Calibri"/>
              </a:rPr>
              <a:t> </a:t>
            </a:r>
            <a:r>
              <a:rPr dirty="0" sz="1000" spc="-5">
                <a:solidFill>
                  <a:srgbClr val="CCCCCC"/>
                </a:solidFill>
                <a:latin typeface="Calibri"/>
                <a:cs typeface="Calibri"/>
                <a:hlinkClick r:id="rId16" action="ppaction://hlinksldjump"/>
              </a:rPr>
              <a:t>Aplicaciones</a:t>
            </a:r>
            <a:endParaRPr sz="1000">
              <a:latin typeface="Calibri"/>
              <a:cs typeface="Calibri"/>
            </a:endParaRPr>
          </a:p>
          <a:p>
            <a:pPr marL="222250">
              <a:lnSpc>
                <a:spcPts val="1200"/>
              </a:lnSpc>
              <a:spcBef>
                <a:spcPts val="105"/>
              </a:spcBef>
            </a:pPr>
            <a:r>
              <a:rPr dirty="0" baseline="3968" sz="1050" b="1">
                <a:solidFill>
                  <a:srgbClr val="FAFAFD"/>
                </a:solidFill>
                <a:latin typeface="Arial"/>
                <a:cs typeface="Arial"/>
              </a:rPr>
              <a:t>2  </a:t>
            </a:r>
            <a:r>
              <a:rPr dirty="0" baseline="3968" sz="1050" spc="284" b="1">
                <a:solidFill>
                  <a:srgbClr val="FAFAFD"/>
                </a:solidFill>
                <a:latin typeface="Arial"/>
                <a:cs typeface="Arial"/>
              </a:rPr>
              <a:t> </a:t>
            </a:r>
            <a:r>
              <a:rPr dirty="0" sz="1000" spc="5">
                <a:solidFill>
                  <a:srgbClr val="D6D6EF"/>
                </a:solidFill>
                <a:latin typeface="Calibri"/>
                <a:cs typeface="Calibri"/>
                <a:hlinkClick r:id="rId3" action="ppaction://hlinksldjump"/>
              </a:rPr>
              <a:t>Espacios</a:t>
            </a:r>
            <a:r>
              <a:rPr dirty="0" sz="1000" spc="95">
                <a:solidFill>
                  <a:srgbClr val="D6D6E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1000" spc="-10">
                <a:solidFill>
                  <a:srgbClr val="D6D6EF"/>
                </a:solidFill>
                <a:latin typeface="Calibri"/>
                <a:cs typeface="Calibri"/>
                <a:hlinkClick r:id="rId3" action="ppaction://hlinksldjump"/>
              </a:rPr>
              <a:t>Vectoriales</a:t>
            </a:r>
            <a:endParaRPr sz="1000">
              <a:latin typeface="Calibri"/>
              <a:cs typeface="Calibri"/>
            </a:endParaRPr>
          </a:p>
          <a:p>
            <a:pPr marL="500380" marR="1136015">
              <a:lnSpc>
                <a:spcPts val="1200"/>
              </a:lnSpc>
              <a:spcBef>
                <a:spcPts val="35"/>
              </a:spcBef>
            </a:pPr>
            <a:r>
              <a:rPr dirty="0" sz="1000" spc="-5">
                <a:solidFill>
                  <a:srgbClr val="CCCCCC"/>
                </a:solidFill>
                <a:latin typeface="Calibri"/>
                <a:cs typeface="Calibri"/>
                <a:hlinkClick r:id="rId17" action="ppaction://hlinksldjump"/>
              </a:rPr>
              <a:t>Dependencia </a:t>
            </a:r>
            <a:r>
              <a:rPr dirty="0" sz="1000" spc="-60">
                <a:solidFill>
                  <a:srgbClr val="CCCCCC"/>
                </a:solidFill>
                <a:latin typeface="Calibri"/>
                <a:cs typeface="Calibri"/>
                <a:hlinkClick r:id="rId17" action="ppaction://hlinksldjump"/>
              </a:rPr>
              <a:t>e</a:t>
            </a:r>
            <a:r>
              <a:rPr dirty="0" sz="1000" spc="-55">
                <a:solidFill>
                  <a:srgbClr val="CCCCCC"/>
                </a:solidFill>
                <a:latin typeface="Calibri"/>
                <a:cs typeface="Calibri"/>
                <a:hlinkClick r:id="rId17" action="ppaction://hlinksldjump"/>
              </a:rPr>
              <a:t> </a:t>
            </a:r>
            <a:r>
              <a:rPr dirty="0" sz="1000" spc="-15">
                <a:solidFill>
                  <a:srgbClr val="CCCCCC"/>
                </a:solidFill>
                <a:latin typeface="Calibri"/>
                <a:cs typeface="Calibri"/>
                <a:hlinkClick r:id="rId17" action="ppaction://hlinksldjump"/>
              </a:rPr>
              <a:t>Independencia</a:t>
            </a:r>
            <a:r>
              <a:rPr dirty="0" sz="1000" spc="-10">
                <a:solidFill>
                  <a:srgbClr val="CCCCCC"/>
                </a:solidFill>
                <a:latin typeface="Calibri"/>
                <a:cs typeface="Calibri"/>
                <a:hlinkClick r:id="rId17" action="ppaction://hlinksldjump"/>
              </a:rPr>
              <a:t> </a:t>
            </a:r>
            <a:r>
              <a:rPr dirty="0" sz="1000" spc="-15">
                <a:solidFill>
                  <a:srgbClr val="CCCCCC"/>
                </a:solidFill>
                <a:latin typeface="Calibri"/>
                <a:cs typeface="Calibri"/>
                <a:hlinkClick r:id="rId17" action="ppaction://hlinksldjump"/>
              </a:rPr>
              <a:t>lineal </a:t>
            </a:r>
            <a:r>
              <a:rPr dirty="0" sz="1000" spc="-215">
                <a:solidFill>
                  <a:srgbClr val="CCCCCC"/>
                </a:solidFill>
                <a:latin typeface="Calibri"/>
                <a:cs typeface="Calibri"/>
              </a:rPr>
              <a:t> </a:t>
            </a:r>
            <a:r>
              <a:rPr dirty="0" sz="1000" spc="5">
                <a:solidFill>
                  <a:srgbClr val="CCCCCC"/>
                </a:solidFill>
                <a:latin typeface="Calibri"/>
                <a:cs typeface="Calibri"/>
                <a:hlinkClick r:id="rId18" action="ppaction://hlinksldjump"/>
              </a:rPr>
              <a:t>Sistemas</a:t>
            </a:r>
            <a:r>
              <a:rPr dirty="0" sz="1000" spc="10">
                <a:solidFill>
                  <a:srgbClr val="CCCCCC"/>
                </a:solidFill>
                <a:latin typeface="Calibri"/>
                <a:cs typeface="Calibri"/>
                <a:hlinkClick r:id="rId18" action="ppaction://hlinksldjump"/>
              </a:rPr>
              <a:t> </a:t>
            </a:r>
            <a:r>
              <a:rPr dirty="0" sz="1000" spc="-35">
                <a:solidFill>
                  <a:srgbClr val="CCCCCC"/>
                </a:solidFill>
                <a:latin typeface="Calibri"/>
                <a:cs typeface="Calibri"/>
                <a:hlinkClick r:id="rId18" action="ppaction://hlinksldjump"/>
              </a:rPr>
              <a:t>de</a:t>
            </a:r>
            <a:r>
              <a:rPr dirty="0" sz="1000" spc="-30">
                <a:solidFill>
                  <a:srgbClr val="CCCCCC"/>
                </a:solidFill>
                <a:latin typeface="Calibri"/>
                <a:cs typeface="Calibri"/>
                <a:hlinkClick r:id="rId18" action="ppaction://hlinksldjump"/>
              </a:rPr>
              <a:t> Generadores</a:t>
            </a:r>
            <a:r>
              <a:rPr dirty="0" sz="1000" spc="-25">
                <a:solidFill>
                  <a:srgbClr val="CCCCCC"/>
                </a:solidFill>
                <a:latin typeface="Calibri"/>
                <a:cs typeface="Calibri"/>
                <a:hlinkClick r:id="rId18" action="ppaction://hlinksldjump"/>
              </a:rPr>
              <a:t> </a:t>
            </a:r>
            <a:r>
              <a:rPr dirty="0" sz="1000" spc="5">
                <a:solidFill>
                  <a:srgbClr val="CCCCCC"/>
                </a:solidFill>
                <a:latin typeface="Calibri"/>
                <a:cs typeface="Calibri"/>
                <a:hlinkClick r:id="rId18" action="ppaction://hlinksldjump"/>
              </a:rPr>
              <a:t>y</a:t>
            </a:r>
            <a:r>
              <a:rPr dirty="0" sz="1000" spc="10">
                <a:solidFill>
                  <a:srgbClr val="CCCCCC"/>
                </a:solidFill>
                <a:latin typeface="Calibri"/>
                <a:cs typeface="Calibri"/>
                <a:hlinkClick r:id="rId18" action="ppaction://hlinksldjump"/>
              </a:rPr>
              <a:t> </a:t>
            </a:r>
            <a:r>
              <a:rPr dirty="0" sz="1000">
                <a:solidFill>
                  <a:srgbClr val="CCCCCC"/>
                </a:solidFill>
                <a:latin typeface="Calibri"/>
                <a:cs typeface="Calibri"/>
                <a:hlinkClick r:id="rId18" action="ppaction://hlinksldjump"/>
              </a:rPr>
              <a:t>Bases </a:t>
            </a:r>
            <a:r>
              <a:rPr dirty="0" sz="1000" spc="5">
                <a:solidFill>
                  <a:srgbClr val="CCCCCC"/>
                </a:solidFill>
                <a:latin typeface="Calibri"/>
                <a:cs typeface="Calibri"/>
              </a:rPr>
              <a:t> </a:t>
            </a:r>
            <a:r>
              <a:rPr dirty="0" sz="1000" spc="-10">
                <a:solidFill>
                  <a:srgbClr val="CCCCCC"/>
                </a:solidFill>
                <a:latin typeface="Calibri"/>
                <a:cs typeface="Calibri"/>
                <a:hlinkClick r:id="rId18" action="ppaction://hlinksldjump"/>
              </a:rPr>
              <a:t>Transformaciones</a:t>
            </a:r>
            <a:r>
              <a:rPr dirty="0" sz="1000" spc="100">
                <a:solidFill>
                  <a:srgbClr val="CCCCCC"/>
                </a:solidFill>
                <a:latin typeface="Calibri"/>
                <a:cs typeface="Calibri"/>
                <a:hlinkClick r:id="rId18" action="ppaction://hlinksldjump"/>
              </a:rPr>
              <a:t> </a:t>
            </a:r>
            <a:r>
              <a:rPr dirty="0" sz="1000" spc="-5">
                <a:solidFill>
                  <a:srgbClr val="CCCCCC"/>
                </a:solidFill>
                <a:latin typeface="Calibri"/>
                <a:cs typeface="Calibri"/>
                <a:hlinkClick r:id="rId18" action="ppaction://hlinksldjump"/>
              </a:rPr>
              <a:t>Lineales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16" name="object 16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315023" y="1865236"/>
            <a:ext cx="146177" cy="146177"/>
          </a:xfrm>
          <a:prstGeom prst="rect">
            <a:avLst/>
          </a:prstGeom>
        </p:spPr>
      </p:pic>
      <p:sp>
        <p:nvSpPr>
          <p:cNvPr id="17" name="object 17"/>
          <p:cNvSpPr txBox="1"/>
          <p:nvPr/>
        </p:nvSpPr>
        <p:spPr>
          <a:xfrm>
            <a:off x="350469" y="1867372"/>
            <a:ext cx="7556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b="1">
                <a:solidFill>
                  <a:srgbClr val="FAFAFD"/>
                </a:solidFill>
                <a:latin typeface="Arial"/>
                <a:cs typeface="Arial"/>
              </a:rPr>
              <a:t>3</a:t>
            </a:r>
            <a:endParaRPr sz="700">
              <a:latin typeface="Arial"/>
              <a:cs typeface="Arial"/>
            </a:endParaRPr>
          </a:p>
        </p:txBody>
      </p:sp>
      <p:pic>
        <p:nvPicPr>
          <p:cNvPr id="18" name="object 18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525284" y="2064308"/>
            <a:ext cx="59588" cy="59588"/>
          </a:xfrm>
          <a:prstGeom prst="rect">
            <a:avLst/>
          </a:prstGeom>
        </p:spPr>
      </p:pic>
      <p:pic>
        <p:nvPicPr>
          <p:cNvPr id="19" name="object 19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315023" y="2188413"/>
            <a:ext cx="146177" cy="146177"/>
          </a:xfrm>
          <a:prstGeom prst="rect">
            <a:avLst/>
          </a:prstGeom>
        </p:spPr>
      </p:pic>
      <p:sp>
        <p:nvSpPr>
          <p:cNvPr id="20" name="object 20"/>
          <p:cNvSpPr txBox="1"/>
          <p:nvPr/>
        </p:nvSpPr>
        <p:spPr>
          <a:xfrm>
            <a:off x="350469" y="2190562"/>
            <a:ext cx="7556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b="1">
                <a:solidFill>
                  <a:srgbClr val="FAFAFD"/>
                </a:solidFill>
                <a:latin typeface="Arial"/>
                <a:cs typeface="Arial"/>
              </a:rPr>
              <a:t>4</a:t>
            </a:r>
            <a:endParaRPr sz="700">
              <a:latin typeface="Arial"/>
              <a:cs typeface="Arial"/>
            </a:endParaRPr>
          </a:p>
        </p:txBody>
      </p:sp>
      <p:pic>
        <p:nvPicPr>
          <p:cNvPr id="21" name="object 21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525284" y="2387485"/>
            <a:ext cx="59588" cy="59588"/>
          </a:xfrm>
          <a:prstGeom prst="rect">
            <a:avLst/>
          </a:prstGeom>
        </p:spPr>
      </p:pic>
      <p:pic>
        <p:nvPicPr>
          <p:cNvPr id="22" name="object 22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525284" y="2539314"/>
            <a:ext cx="59588" cy="59588"/>
          </a:xfrm>
          <a:prstGeom prst="rect">
            <a:avLst/>
          </a:prstGeom>
        </p:spPr>
      </p:pic>
      <p:sp>
        <p:nvSpPr>
          <p:cNvPr id="23" name="object 23"/>
          <p:cNvSpPr txBox="1"/>
          <p:nvPr/>
        </p:nvSpPr>
        <p:spPr>
          <a:xfrm>
            <a:off x="501904" y="1838457"/>
            <a:ext cx="2593340" cy="8045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1200"/>
              </a:lnSpc>
              <a:spcBef>
                <a:spcPts val="95"/>
              </a:spcBef>
            </a:pPr>
            <a:r>
              <a:rPr dirty="0" sz="1000" spc="-5">
                <a:solidFill>
                  <a:srgbClr val="D6D6EF"/>
                </a:solidFill>
                <a:latin typeface="Calibri"/>
                <a:cs typeface="Calibri"/>
                <a:hlinkClick r:id="rId4" action="ppaction://hlinksldjump"/>
              </a:rPr>
              <a:t>Formas</a:t>
            </a:r>
            <a:r>
              <a:rPr dirty="0" sz="1000" spc="70">
                <a:solidFill>
                  <a:srgbClr val="D6D6E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1000">
                <a:solidFill>
                  <a:srgbClr val="D6D6EF"/>
                </a:solidFill>
                <a:latin typeface="Calibri"/>
                <a:cs typeface="Calibri"/>
                <a:hlinkClick r:id="rId4" action="ppaction://hlinksldjump"/>
              </a:rPr>
              <a:t>cuadráticas</a:t>
            </a:r>
            <a:endParaRPr sz="1000">
              <a:latin typeface="Calibri"/>
              <a:cs typeface="Calibri"/>
            </a:endParaRPr>
          </a:p>
          <a:p>
            <a:pPr marL="139065">
              <a:lnSpc>
                <a:spcPts val="1200"/>
              </a:lnSpc>
            </a:pPr>
            <a:r>
              <a:rPr dirty="0" sz="1000" spc="55">
                <a:solidFill>
                  <a:srgbClr val="CCCCCC"/>
                </a:solidFill>
                <a:latin typeface="Calibri"/>
                <a:cs typeface="Calibri"/>
                <a:hlinkClick r:id="rId21" action="ppaction://hlinksldjump"/>
              </a:rPr>
              <a:t>El</a:t>
            </a:r>
            <a:r>
              <a:rPr dirty="0" sz="1000" spc="100">
                <a:solidFill>
                  <a:srgbClr val="CCCCCC"/>
                </a:solidFill>
                <a:latin typeface="Calibri"/>
                <a:cs typeface="Calibri"/>
                <a:hlinkClick r:id="rId21" action="ppaction://hlinksldjump"/>
              </a:rPr>
              <a:t> </a:t>
            </a:r>
            <a:r>
              <a:rPr dirty="0" sz="1000" spc="-25">
                <a:solidFill>
                  <a:srgbClr val="CCCCCC"/>
                </a:solidFill>
                <a:latin typeface="Calibri"/>
                <a:cs typeface="Calibri"/>
                <a:hlinkClick r:id="rId21" action="ppaction://hlinksldjump"/>
              </a:rPr>
              <a:t>problema</a:t>
            </a:r>
            <a:r>
              <a:rPr dirty="0" sz="1000" spc="105">
                <a:solidFill>
                  <a:srgbClr val="CCCCCC"/>
                </a:solidFill>
                <a:latin typeface="Calibri"/>
                <a:cs typeface="Calibri"/>
                <a:hlinkClick r:id="rId21" action="ppaction://hlinksldjump"/>
              </a:rPr>
              <a:t> </a:t>
            </a:r>
            <a:r>
              <a:rPr dirty="0" sz="1000" spc="-40">
                <a:solidFill>
                  <a:srgbClr val="CCCCCC"/>
                </a:solidFill>
                <a:latin typeface="Calibri"/>
                <a:cs typeface="Calibri"/>
                <a:hlinkClick r:id="rId21" action="ppaction://hlinksldjump"/>
              </a:rPr>
              <a:t>de</a:t>
            </a:r>
            <a:r>
              <a:rPr dirty="0" sz="1000" spc="105">
                <a:solidFill>
                  <a:srgbClr val="CCCCCC"/>
                </a:solidFill>
                <a:latin typeface="Calibri"/>
                <a:cs typeface="Calibri"/>
                <a:hlinkClick r:id="rId21" action="ppaction://hlinksldjump"/>
              </a:rPr>
              <a:t> </a:t>
            </a:r>
            <a:r>
              <a:rPr dirty="0" sz="1000" spc="-15">
                <a:solidFill>
                  <a:srgbClr val="CCCCCC"/>
                </a:solidFill>
                <a:latin typeface="Calibri"/>
                <a:cs typeface="Calibri"/>
                <a:hlinkClick r:id="rId21" action="ppaction://hlinksldjump"/>
              </a:rPr>
              <a:t>autovalores.</a:t>
            </a:r>
            <a:endParaRPr sz="1000">
              <a:latin typeface="Calibri"/>
              <a:cs typeface="Calibri"/>
            </a:endParaRPr>
          </a:p>
          <a:p>
            <a:pPr marL="12700">
              <a:lnSpc>
                <a:spcPts val="1200"/>
              </a:lnSpc>
              <a:spcBef>
                <a:spcPts val="150"/>
              </a:spcBef>
            </a:pPr>
            <a:r>
              <a:rPr dirty="0" sz="1000" spc="5">
                <a:solidFill>
                  <a:srgbClr val="D6D6EF"/>
                </a:solidFill>
                <a:latin typeface="Calibri"/>
                <a:cs typeface="Calibri"/>
                <a:hlinkClick r:id="rId5" action="ppaction://hlinksldjump"/>
              </a:rPr>
              <a:t>Sistemas</a:t>
            </a:r>
            <a:r>
              <a:rPr dirty="0" sz="1000" spc="60">
                <a:solidFill>
                  <a:srgbClr val="D6D6E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1000" spc="-5">
                <a:solidFill>
                  <a:srgbClr val="D6D6EF"/>
                </a:solidFill>
                <a:latin typeface="Calibri"/>
                <a:cs typeface="Calibri"/>
                <a:hlinkClick r:id="rId5" action="ppaction://hlinksldjump"/>
              </a:rPr>
              <a:t>Lineales</a:t>
            </a:r>
            <a:endParaRPr sz="1000">
              <a:latin typeface="Calibri"/>
              <a:cs typeface="Calibri"/>
            </a:endParaRPr>
          </a:p>
          <a:p>
            <a:pPr marL="139065" marR="5080">
              <a:lnSpc>
                <a:spcPts val="1200"/>
              </a:lnSpc>
              <a:spcBef>
                <a:spcPts val="35"/>
              </a:spcBef>
            </a:pPr>
            <a:r>
              <a:rPr dirty="0" sz="1000" spc="5">
                <a:solidFill>
                  <a:srgbClr val="CCCCCC"/>
                </a:solidFill>
                <a:latin typeface="Calibri"/>
                <a:cs typeface="Calibri"/>
                <a:hlinkClick r:id="rId22" action="ppaction://hlinksldjump"/>
              </a:rPr>
              <a:t>Sistemas </a:t>
            </a:r>
            <a:r>
              <a:rPr dirty="0" sz="1000">
                <a:solidFill>
                  <a:srgbClr val="CCCCCC"/>
                </a:solidFill>
                <a:latin typeface="Calibri"/>
                <a:cs typeface="Calibri"/>
                <a:hlinkClick r:id="rId22" action="ppaction://hlinksldjump"/>
              </a:rPr>
              <a:t>Compatibles</a:t>
            </a:r>
            <a:r>
              <a:rPr dirty="0" sz="1000" spc="225">
                <a:solidFill>
                  <a:srgbClr val="CCCCCC"/>
                </a:solidFill>
                <a:latin typeface="Calibri"/>
                <a:cs typeface="Calibri"/>
                <a:hlinkClick r:id="rId22" action="ppaction://hlinksldjump"/>
              </a:rPr>
              <a:t> </a:t>
            </a:r>
            <a:r>
              <a:rPr dirty="0" sz="1000" spc="-60">
                <a:solidFill>
                  <a:srgbClr val="CCCCCC"/>
                </a:solidFill>
                <a:latin typeface="Calibri"/>
                <a:cs typeface="Calibri"/>
                <a:hlinkClick r:id="rId22" action="ppaction://hlinksldjump"/>
              </a:rPr>
              <a:t>e</a:t>
            </a:r>
            <a:r>
              <a:rPr dirty="0" sz="1000" spc="105">
                <a:solidFill>
                  <a:srgbClr val="CCCCCC"/>
                </a:solidFill>
                <a:latin typeface="Calibri"/>
                <a:cs typeface="Calibri"/>
                <a:hlinkClick r:id="rId22" action="ppaction://hlinksldjump"/>
              </a:rPr>
              <a:t> </a:t>
            </a:r>
            <a:r>
              <a:rPr dirty="0" sz="1000" spc="-10">
                <a:solidFill>
                  <a:srgbClr val="CCCCCC"/>
                </a:solidFill>
                <a:latin typeface="Calibri"/>
                <a:cs typeface="Calibri"/>
                <a:hlinkClick r:id="rId22" action="ppaction://hlinksldjump"/>
              </a:rPr>
              <a:t>Incompatibles </a:t>
            </a:r>
            <a:r>
              <a:rPr dirty="0" sz="1000" spc="-5">
                <a:solidFill>
                  <a:srgbClr val="CCCCCC"/>
                </a:solidFill>
                <a:latin typeface="Calibri"/>
                <a:cs typeface="Calibri"/>
              </a:rPr>
              <a:t> </a:t>
            </a:r>
            <a:r>
              <a:rPr dirty="0" sz="1000" spc="5">
                <a:solidFill>
                  <a:srgbClr val="CCCCCC"/>
                </a:solidFill>
                <a:latin typeface="Calibri"/>
                <a:cs typeface="Calibri"/>
                <a:hlinkClick r:id="rId23" action="ppaction://hlinksldjump"/>
              </a:rPr>
              <a:t>Sistemas</a:t>
            </a:r>
            <a:r>
              <a:rPr dirty="0" sz="1000" spc="95">
                <a:solidFill>
                  <a:srgbClr val="CCCCCC"/>
                </a:solidFill>
                <a:latin typeface="Calibri"/>
                <a:cs typeface="Calibri"/>
                <a:hlinkClick r:id="rId23" action="ppaction://hlinksldjump"/>
              </a:rPr>
              <a:t> </a:t>
            </a:r>
            <a:r>
              <a:rPr dirty="0" sz="1000" spc="-15">
                <a:solidFill>
                  <a:srgbClr val="CCCCCC"/>
                </a:solidFill>
                <a:latin typeface="Calibri"/>
                <a:cs typeface="Calibri"/>
                <a:hlinkClick r:id="rId23" action="ppaction://hlinksldjump"/>
              </a:rPr>
              <a:t>Indeterminados</a:t>
            </a:r>
            <a:r>
              <a:rPr dirty="0" sz="1000" spc="100">
                <a:solidFill>
                  <a:srgbClr val="CCCCCC"/>
                </a:solidFill>
                <a:latin typeface="Calibri"/>
                <a:cs typeface="Calibri"/>
                <a:hlinkClick r:id="rId23" action="ppaction://hlinksldjump"/>
              </a:rPr>
              <a:t> </a:t>
            </a:r>
            <a:r>
              <a:rPr dirty="0" sz="1000" spc="5">
                <a:solidFill>
                  <a:srgbClr val="CCCCCC"/>
                </a:solidFill>
                <a:latin typeface="Calibri"/>
                <a:cs typeface="Calibri"/>
                <a:hlinkClick r:id="rId23" action="ppaction://hlinksldjump"/>
              </a:rPr>
              <a:t>y</a:t>
            </a:r>
            <a:r>
              <a:rPr dirty="0" sz="1000" spc="95">
                <a:solidFill>
                  <a:srgbClr val="CCCCCC"/>
                </a:solidFill>
                <a:latin typeface="Calibri"/>
                <a:cs typeface="Calibri"/>
                <a:hlinkClick r:id="rId23" action="ppaction://hlinksldjump"/>
              </a:rPr>
              <a:t> </a:t>
            </a:r>
            <a:r>
              <a:rPr dirty="0" sz="1000" spc="-20">
                <a:solidFill>
                  <a:srgbClr val="CCCCCC"/>
                </a:solidFill>
                <a:latin typeface="Calibri"/>
                <a:cs typeface="Calibri"/>
                <a:hlinkClick r:id="rId23" action="ppaction://hlinksldjump"/>
              </a:rPr>
              <a:t>Sobredeterminados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24" name="object 24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315023" y="2663431"/>
            <a:ext cx="146177" cy="146177"/>
          </a:xfrm>
          <a:prstGeom prst="rect">
            <a:avLst/>
          </a:prstGeom>
        </p:spPr>
      </p:pic>
      <p:pic>
        <p:nvPicPr>
          <p:cNvPr id="25" name="object 25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525284" y="2862491"/>
            <a:ext cx="59588" cy="59588"/>
          </a:xfrm>
          <a:prstGeom prst="rect">
            <a:avLst/>
          </a:prstGeom>
        </p:spPr>
      </p:pic>
      <p:pic>
        <p:nvPicPr>
          <p:cNvPr id="26" name="object 26"/>
          <p:cNvPicPr/>
          <p:nvPr/>
        </p:nvPicPr>
        <p:blipFill>
          <a:blip r:embed="rId24" cstate="print"/>
          <a:stretch>
            <a:fillRect/>
          </a:stretch>
        </p:blipFill>
        <p:spPr>
          <a:xfrm>
            <a:off x="315023" y="2986608"/>
            <a:ext cx="146177" cy="146177"/>
          </a:xfrm>
          <a:prstGeom prst="rect">
            <a:avLst/>
          </a:prstGeom>
        </p:spPr>
      </p:pic>
      <p:pic>
        <p:nvPicPr>
          <p:cNvPr id="27" name="object 27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525284" y="3185668"/>
            <a:ext cx="59588" cy="59588"/>
          </a:xfrm>
          <a:prstGeom prst="rect">
            <a:avLst/>
          </a:prstGeom>
        </p:spPr>
      </p:pic>
      <p:sp>
        <p:nvSpPr>
          <p:cNvPr id="28" name="object 28"/>
          <p:cNvSpPr txBox="1"/>
          <p:nvPr/>
        </p:nvSpPr>
        <p:spPr>
          <a:xfrm>
            <a:off x="337769" y="2636639"/>
            <a:ext cx="2438400" cy="6527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02895" marR="282575" indent="-278130">
              <a:lnSpc>
                <a:spcPct val="100000"/>
              </a:lnSpc>
              <a:spcBef>
                <a:spcPts val="95"/>
              </a:spcBef>
            </a:pPr>
            <a:r>
              <a:rPr dirty="0" baseline="3968" sz="1050" b="1">
                <a:solidFill>
                  <a:srgbClr val="FAFAFD"/>
                </a:solidFill>
                <a:latin typeface="Arial"/>
                <a:cs typeface="Arial"/>
              </a:rPr>
              <a:t>5   </a:t>
            </a:r>
            <a:r>
              <a:rPr dirty="0" baseline="3968" sz="1050" spc="7" b="1">
                <a:solidFill>
                  <a:srgbClr val="FAFAFD"/>
                </a:solidFill>
                <a:latin typeface="Arial"/>
                <a:cs typeface="Arial"/>
              </a:rPr>
              <a:t> </a:t>
            </a:r>
            <a:r>
              <a:rPr dirty="0" sz="1000" spc="55">
                <a:solidFill>
                  <a:srgbClr val="D6D6EF"/>
                </a:solidFill>
                <a:latin typeface="Calibri"/>
                <a:cs typeface="Calibri"/>
                <a:hlinkClick r:id="rId6" action="ppaction://hlinksldjump"/>
              </a:rPr>
              <a:t>El  </a:t>
            </a:r>
            <a:r>
              <a:rPr dirty="0" sz="1000" spc="-25">
                <a:solidFill>
                  <a:srgbClr val="D6D6EF"/>
                </a:solidFill>
                <a:latin typeface="Calibri"/>
                <a:cs typeface="Calibri"/>
                <a:hlinkClick r:id="rId6" action="ppaction://hlinksldjump"/>
              </a:rPr>
              <a:t>problema</a:t>
            </a:r>
            <a:r>
              <a:rPr dirty="0" sz="1000" spc="175">
                <a:solidFill>
                  <a:srgbClr val="D6D6E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1000" spc="-40">
                <a:solidFill>
                  <a:srgbClr val="D6D6EF"/>
                </a:solidFill>
                <a:latin typeface="Calibri"/>
                <a:cs typeface="Calibri"/>
                <a:hlinkClick r:id="rId6" action="ppaction://hlinksldjump"/>
              </a:rPr>
              <a:t>de</a:t>
            </a:r>
            <a:r>
              <a:rPr dirty="0" sz="1000" spc="145">
                <a:solidFill>
                  <a:srgbClr val="D6D6E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1000" spc="-10">
                <a:solidFill>
                  <a:srgbClr val="D6D6EF"/>
                </a:solidFill>
                <a:latin typeface="Calibri"/>
                <a:cs typeface="Calibri"/>
                <a:hlinkClick r:id="rId6" action="ppaction://hlinksldjump"/>
              </a:rPr>
              <a:t>mínimos</a:t>
            </a:r>
            <a:r>
              <a:rPr dirty="0" sz="1000" spc="204">
                <a:solidFill>
                  <a:srgbClr val="D6D6E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1000" spc="-15">
                <a:solidFill>
                  <a:srgbClr val="D6D6EF"/>
                </a:solidFill>
                <a:latin typeface="Calibri"/>
                <a:cs typeface="Calibri"/>
                <a:hlinkClick r:id="rId6" action="ppaction://hlinksldjump"/>
              </a:rPr>
              <a:t>cuadrados </a:t>
            </a:r>
            <a:r>
              <a:rPr dirty="0" sz="1000" spc="-10">
                <a:solidFill>
                  <a:srgbClr val="D6D6EF"/>
                </a:solidFill>
                <a:latin typeface="Calibri"/>
                <a:cs typeface="Calibri"/>
              </a:rPr>
              <a:t> </a:t>
            </a:r>
            <a:r>
              <a:rPr dirty="0" sz="1000" spc="55">
                <a:solidFill>
                  <a:srgbClr val="CCCCCC"/>
                </a:solidFill>
                <a:latin typeface="Calibri"/>
                <a:cs typeface="Calibri"/>
                <a:hlinkClick r:id="rId25" action="ppaction://hlinksldjump"/>
              </a:rPr>
              <a:t>El</a:t>
            </a:r>
            <a:r>
              <a:rPr dirty="0" sz="1000" spc="100">
                <a:solidFill>
                  <a:srgbClr val="CCCCCC"/>
                </a:solidFill>
                <a:latin typeface="Calibri"/>
                <a:cs typeface="Calibri"/>
                <a:hlinkClick r:id="rId25" action="ppaction://hlinksldjump"/>
              </a:rPr>
              <a:t> </a:t>
            </a:r>
            <a:r>
              <a:rPr dirty="0" sz="1000" spc="-25">
                <a:solidFill>
                  <a:srgbClr val="CCCCCC"/>
                </a:solidFill>
                <a:latin typeface="Calibri"/>
                <a:cs typeface="Calibri"/>
                <a:hlinkClick r:id="rId25" action="ppaction://hlinksldjump"/>
              </a:rPr>
              <a:t>problema</a:t>
            </a:r>
            <a:r>
              <a:rPr dirty="0" sz="1000" spc="105">
                <a:solidFill>
                  <a:srgbClr val="CCCCCC"/>
                </a:solidFill>
                <a:latin typeface="Calibri"/>
                <a:cs typeface="Calibri"/>
                <a:hlinkClick r:id="rId25" action="ppaction://hlinksldjump"/>
              </a:rPr>
              <a:t> </a:t>
            </a:r>
            <a:r>
              <a:rPr dirty="0" sz="1000" spc="-40">
                <a:solidFill>
                  <a:srgbClr val="CCCCCC"/>
                </a:solidFill>
                <a:latin typeface="Calibri"/>
                <a:cs typeface="Calibri"/>
                <a:hlinkClick r:id="rId25" action="ppaction://hlinksldjump"/>
              </a:rPr>
              <a:t>de</a:t>
            </a:r>
            <a:r>
              <a:rPr dirty="0" sz="1000" spc="105">
                <a:solidFill>
                  <a:srgbClr val="CCCCCC"/>
                </a:solidFill>
                <a:latin typeface="Calibri"/>
                <a:cs typeface="Calibri"/>
                <a:hlinkClick r:id="rId25" action="ppaction://hlinksldjump"/>
              </a:rPr>
              <a:t> </a:t>
            </a:r>
            <a:r>
              <a:rPr dirty="0" sz="1000" spc="-10">
                <a:solidFill>
                  <a:srgbClr val="CCCCCC"/>
                </a:solidFill>
                <a:latin typeface="Calibri"/>
                <a:cs typeface="Calibri"/>
                <a:hlinkClick r:id="rId25" action="ppaction://hlinksldjump"/>
              </a:rPr>
              <a:t>mínimos</a:t>
            </a:r>
            <a:r>
              <a:rPr dirty="0" sz="1000" spc="105">
                <a:solidFill>
                  <a:srgbClr val="CCCCCC"/>
                </a:solidFill>
                <a:latin typeface="Calibri"/>
                <a:cs typeface="Calibri"/>
                <a:hlinkClick r:id="rId25" action="ppaction://hlinksldjump"/>
              </a:rPr>
              <a:t> </a:t>
            </a:r>
            <a:r>
              <a:rPr dirty="0" sz="1000" spc="-15">
                <a:solidFill>
                  <a:srgbClr val="CCCCCC"/>
                </a:solidFill>
                <a:latin typeface="Calibri"/>
                <a:cs typeface="Calibri"/>
                <a:hlinkClick r:id="rId25" action="ppaction://hlinksldjump"/>
              </a:rPr>
              <a:t>cuadrados</a:t>
            </a:r>
            <a:endParaRPr sz="1000">
              <a:latin typeface="Calibri"/>
              <a:cs typeface="Calibri"/>
            </a:endParaRPr>
          </a:p>
          <a:p>
            <a:pPr marL="25400">
              <a:lnSpc>
                <a:spcPts val="1200"/>
              </a:lnSpc>
              <a:spcBef>
                <a:spcPts val="145"/>
              </a:spcBef>
            </a:pPr>
            <a:r>
              <a:rPr dirty="0" baseline="3968" sz="1050" b="1">
                <a:solidFill>
                  <a:srgbClr val="EAEAF7"/>
                </a:solidFill>
                <a:latin typeface="Arial"/>
                <a:cs typeface="Arial"/>
              </a:rPr>
              <a:t>6  </a:t>
            </a:r>
            <a:r>
              <a:rPr dirty="0" baseline="3968" sz="1050" spc="270" b="1">
                <a:solidFill>
                  <a:srgbClr val="EAEAF7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3333B2"/>
                </a:solidFill>
                <a:latin typeface="Calibri"/>
                <a:cs typeface="Calibri"/>
                <a:hlinkClick r:id="rId7" action="ppaction://hlinksldjump"/>
              </a:rPr>
              <a:t>Álgebra</a:t>
            </a:r>
            <a:r>
              <a:rPr dirty="0" sz="1000" spc="95">
                <a:solidFill>
                  <a:srgbClr val="3333B2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1000" spc="-15">
                <a:solidFill>
                  <a:srgbClr val="3333B2"/>
                </a:solidFill>
                <a:latin typeface="Calibri"/>
                <a:cs typeface="Calibri"/>
                <a:hlinkClick r:id="rId7" action="ppaction://hlinksldjump"/>
              </a:rPr>
              <a:t>numérica</a:t>
            </a:r>
            <a:endParaRPr sz="1000">
              <a:latin typeface="Calibri"/>
              <a:cs typeface="Calibri"/>
            </a:endParaRPr>
          </a:p>
          <a:p>
            <a:pPr marL="302895">
              <a:lnSpc>
                <a:spcPts val="1200"/>
              </a:lnSpc>
            </a:pPr>
            <a:r>
              <a:rPr dirty="0" sz="1000" spc="-15">
                <a:solidFill>
                  <a:srgbClr val="CCCCCC"/>
                </a:solidFill>
                <a:latin typeface="Calibri"/>
                <a:cs typeface="Calibri"/>
                <a:hlinkClick r:id="rId8" action="ppaction://hlinksldjump"/>
              </a:rPr>
              <a:t>Métodos</a:t>
            </a:r>
            <a:r>
              <a:rPr dirty="0" sz="1000" spc="100">
                <a:solidFill>
                  <a:srgbClr val="CCCCCC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1000" spc="5">
                <a:solidFill>
                  <a:srgbClr val="CCCCCC"/>
                </a:solidFill>
                <a:latin typeface="Calibri"/>
                <a:cs typeface="Calibri"/>
                <a:hlinkClick r:id="rId8" action="ppaction://hlinksldjump"/>
              </a:rPr>
              <a:t>Directos</a:t>
            </a:r>
            <a:r>
              <a:rPr dirty="0" sz="1000" spc="100">
                <a:solidFill>
                  <a:srgbClr val="CCCCCC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1000" spc="-5">
                <a:solidFill>
                  <a:srgbClr val="CCCCCC"/>
                </a:solidFill>
                <a:latin typeface="Calibri"/>
                <a:cs typeface="Calibri"/>
                <a:hlinkClick r:id="rId8" action="ppaction://hlinksldjump"/>
              </a:rPr>
              <a:t>vs</a:t>
            </a:r>
            <a:r>
              <a:rPr dirty="0" sz="1000" spc="105">
                <a:solidFill>
                  <a:srgbClr val="CCCCCC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1000" spc="-15">
                <a:solidFill>
                  <a:srgbClr val="CCCCCC"/>
                </a:solidFill>
                <a:latin typeface="Calibri"/>
                <a:cs typeface="Calibri"/>
                <a:hlinkClick r:id="rId8" action="ppaction://hlinksldjump"/>
              </a:rPr>
              <a:t>Métodos</a:t>
            </a:r>
            <a:r>
              <a:rPr dirty="0" sz="1000" spc="100">
                <a:solidFill>
                  <a:srgbClr val="CCCCCC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1000" spc="-10">
                <a:solidFill>
                  <a:srgbClr val="CCCCCC"/>
                </a:solidFill>
                <a:latin typeface="Calibri"/>
                <a:cs typeface="Calibri"/>
                <a:hlinkClick r:id="rId8" action="ppaction://hlinksldjump"/>
              </a:rPr>
              <a:t>Iterativos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29" name="object 29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30" name="object 30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2" name="object 32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26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084338" y="0"/>
            <a:ext cx="1125220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478155" marR="5080" indent="24066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Espacios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Vectoriales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Formas</a:t>
            </a:r>
            <a:r>
              <a:rPr dirty="0" sz="500" spc="5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cuadráticas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Sistemas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Lineales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590"/>
              </a:lnSpc>
            </a:pPr>
            <a:r>
              <a:rPr dirty="0" sz="500" spc="5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El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problema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de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mínimos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cuadrados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600"/>
              </a:lnSpc>
            </a:pP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Álgebra</a:t>
            </a:r>
            <a:r>
              <a:rPr dirty="0" sz="500" spc="20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numérica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177580"/>
            <a:ext cx="1296670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Métodos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Directos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vs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Métodos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Iterativos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0" y="479736"/>
            <a:ext cx="4608060" cy="31277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478685"/>
            <a:ext cx="291909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35">
                <a:solidFill>
                  <a:srgbClr val="FFFFFF"/>
                </a:solidFill>
                <a:latin typeface="Calibri"/>
                <a:cs typeface="Calibri"/>
              </a:rPr>
              <a:t>Métodos</a:t>
            </a:r>
            <a:r>
              <a:rPr dirty="0" sz="14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Calibri"/>
                <a:cs typeface="Calibri"/>
              </a:rPr>
              <a:t>Directos</a:t>
            </a:r>
            <a:r>
              <a:rPr dirty="0" sz="14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20">
                <a:solidFill>
                  <a:srgbClr val="FFFFFF"/>
                </a:solidFill>
                <a:latin typeface="Calibri"/>
                <a:cs typeface="Calibri"/>
              </a:rPr>
              <a:t>vs</a:t>
            </a:r>
            <a:r>
              <a:rPr dirty="0" sz="14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35">
                <a:solidFill>
                  <a:srgbClr val="FFFFFF"/>
                </a:solidFill>
                <a:latin typeface="Calibri"/>
                <a:cs typeface="Calibri"/>
              </a:rPr>
              <a:t>Métodos</a:t>
            </a:r>
            <a:r>
              <a:rPr dirty="0" sz="1400" spc="1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5">
                <a:solidFill>
                  <a:srgbClr val="FFFFFF"/>
                </a:solidFill>
                <a:latin typeface="Calibri"/>
                <a:cs typeface="Calibri"/>
              </a:rPr>
              <a:t>Iterativos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490194" y="1184846"/>
            <a:ext cx="59588" cy="59588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600354" y="1107737"/>
            <a:ext cx="3467100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1000" spc="55">
                <a:latin typeface="Calibri"/>
                <a:cs typeface="Calibri"/>
              </a:rPr>
              <a:t>El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Álgebra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numérica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proporciona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algoritmos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para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resolución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 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sistemas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lineales.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1" name="object 11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1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45337" y="0"/>
            <a:ext cx="1264285" cy="4051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2700" marR="5080" indent="84518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Fundamentos</a:t>
            </a:r>
            <a:r>
              <a:rPr dirty="0" sz="500" spc="7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de</a:t>
            </a:r>
            <a:r>
              <a:rPr dirty="0" sz="500" spc="7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Estadística</a:t>
            </a:r>
            <a:r>
              <a:rPr dirty="0" sz="500" spc="7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Bayesiana.</a:t>
            </a:r>
            <a:endParaRPr sz="500">
              <a:latin typeface="Calibri"/>
              <a:cs typeface="Calibri"/>
            </a:endParaRPr>
          </a:p>
          <a:p>
            <a:pPr algn="r" marL="429895" marR="5080" indent="378460">
              <a:lnSpc>
                <a:spcPts val="600"/>
              </a:lnSpc>
              <a:spcBef>
                <a:spcPts val="15"/>
              </a:spcBef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Distribuciones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Estadísticos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y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Variabilidad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Aprendizaje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Automático.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28164"/>
            <a:ext cx="1396365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600"/>
              </a:lnSpc>
              <a:spcBef>
                <a:spcPts val="95"/>
              </a:spcBef>
            </a:pP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Probabilidad</a:t>
            </a:r>
            <a:r>
              <a:rPr dirty="0" sz="500" spc="40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 Condicionada</a:t>
            </a:r>
            <a:endParaRPr sz="500">
              <a:latin typeface="Calibri"/>
              <a:cs typeface="Calibri"/>
            </a:endParaRPr>
          </a:p>
          <a:p>
            <a:pPr marL="12700" marR="5080">
              <a:lnSpc>
                <a:spcPts val="600"/>
              </a:lnSpc>
              <a:spcBef>
                <a:spcPts val="20"/>
              </a:spcBef>
            </a:pP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Independencia</a:t>
            </a:r>
            <a:r>
              <a:rPr dirty="0" sz="500" spc="8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e</a:t>
            </a:r>
            <a:r>
              <a:rPr dirty="0" sz="500" spc="8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Independencia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Condicional </a:t>
            </a:r>
            <a:r>
              <a:rPr dirty="0" sz="500" spc="-100" b="1">
                <a:solidFill>
                  <a:srgbClr val="9898D8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Variables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Aleatorias</a:t>
            </a:r>
            <a:endParaRPr sz="500">
              <a:latin typeface="Calibri"/>
              <a:cs typeface="Calibri"/>
            </a:endParaRPr>
          </a:p>
          <a:p>
            <a:pPr marL="12700">
              <a:lnSpc>
                <a:spcPts val="575"/>
              </a:lnSpc>
            </a:pP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10" action="ppaction://hlinksldjump"/>
              </a:rPr>
              <a:t>Variables</a:t>
            </a:r>
            <a:r>
              <a:rPr dirty="0" sz="500" spc="70" b="1">
                <a:solidFill>
                  <a:srgbClr val="9898D8"/>
                </a:solidFill>
                <a:latin typeface="Calibri"/>
                <a:cs typeface="Calibri"/>
                <a:hlinkClick r:id="rId10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10" action="ppaction://hlinksldjump"/>
              </a:rPr>
              <a:t>Multimensionales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0" y="408654"/>
            <a:ext cx="4608060" cy="312770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490194" y="789292"/>
            <a:ext cx="59588" cy="59588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153174" y="283796"/>
            <a:ext cx="4061460" cy="757555"/>
          </a:xfrm>
          <a:prstGeom prst="rect">
            <a:avLst/>
          </a:prstGeom>
        </p:spPr>
        <p:txBody>
          <a:bodyPr wrap="square" lIns="0" tIns="140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10"/>
              </a:spcBef>
            </a:pPr>
            <a:r>
              <a:rPr dirty="0" sz="1400" spc="-20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dirty="0" sz="1400" spc="-2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dirty="0" sz="1400" spc="-20">
                <a:solidFill>
                  <a:srgbClr val="FFFFFF"/>
                </a:solidFill>
                <a:latin typeface="Calibri"/>
                <a:cs typeface="Calibri"/>
              </a:rPr>
              <a:t>riables</a:t>
            </a:r>
            <a:r>
              <a:rPr dirty="0" sz="1400" spc="1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5">
                <a:solidFill>
                  <a:srgbClr val="FFFFFF"/>
                </a:solidFill>
                <a:latin typeface="Calibri"/>
                <a:cs typeface="Calibri"/>
              </a:rPr>
              <a:t>Aleatorias</a:t>
            </a:r>
            <a:endParaRPr sz="1400">
              <a:latin typeface="Calibri"/>
              <a:cs typeface="Calibri"/>
            </a:endParaRPr>
          </a:p>
          <a:p>
            <a:pPr marL="459740">
              <a:lnSpc>
                <a:spcPts val="1200"/>
              </a:lnSpc>
              <a:spcBef>
                <a:spcPts val="680"/>
              </a:spcBef>
            </a:pPr>
            <a:r>
              <a:rPr dirty="0" sz="1000" spc="10">
                <a:latin typeface="Calibri"/>
                <a:cs typeface="Calibri"/>
              </a:rPr>
              <a:t>Una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10" b="1">
                <a:latin typeface="Calibri"/>
                <a:cs typeface="Calibri"/>
              </a:rPr>
              <a:t>variable</a:t>
            </a:r>
            <a:r>
              <a:rPr dirty="0" sz="1000" spc="140" b="1">
                <a:latin typeface="Calibri"/>
                <a:cs typeface="Calibri"/>
              </a:rPr>
              <a:t> </a:t>
            </a:r>
            <a:r>
              <a:rPr dirty="0" sz="1000" spc="10" b="1">
                <a:latin typeface="Calibri"/>
                <a:cs typeface="Calibri"/>
              </a:rPr>
              <a:t>aleatoria</a:t>
            </a:r>
            <a:r>
              <a:rPr dirty="0" sz="1000" spc="140" b="1">
                <a:latin typeface="Calibri"/>
                <a:cs typeface="Calibri"/>
              </a:rPr>
              <a:t> </a:t>
            </a:r>
            <a:r>
              <a:rPr dirty="0" sz="1000" spc="60" b="1">
                <a:latin typeface="Calibri"/>
                <a:cs typeface="Calibri"/>
              </a:rPr>
              <a:t>(v.a)</a:t>
            </a:r>
            <a:r>
              <a:rPr dirty="0" sz="1000" spc="110" b="1">
                <a:latin typeface="Calibri"/>
                <a:cs typeface="Calibri"/>
              </a:rPr>
              <a:t> </a:t>
            </a:r>
            <a:r>
              <a:rPr dirty="0" sz="1000" spc="120" b="0" i="1">
                <a:latin typeface="Bookman Old Style"/>
                <a:cs typeface="Bookman Old Style"/>
              </a:rPr>
              <a:t>X</a:t>
            </a:r>
            <a:r>
              <a:rPr dirty="0" sz="1000" spc="114" b="0" i="1">
                <a:latin typeface="Bookman Old Style"/>
                <a:cs typeface="Bookman Old Style"/>
              </a:rPr>
              <a:t> </a:t>
            </a:r>
            <a:r>
              <a:rPr dirty="0" sz="1000" spc="-35">
                <a:latin typeface="Calibri"/>
                <a:cs typeface="Calibri"/>
              </a:rPr>
              <a:t>es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función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asigna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valor</a:t>
            </a:r>
            <a:endParaRPr sz="1000">
              <a:latin typeface="Calibri"/>
              <a:cs typeface="Calibri"/>
            </a:endParaRPr>
          </a:p>
          <a:p>
            <a:pPr marL="459740">
              <a:lnSpc>
                <a:spcPts val="1200"/>
              </a:lnSpc>
            </a:pPr>
            <a:r>
              <a:rPr dirty="0" sz="1000" spc="195" b="0" i="1">
                <a:latin typeface="Bookman Old Style"/>
                <a:cs typeface="Bookman Old Style"/>
              </a:rPr>
              <a:t>X</a:t>
            </a:r>
            <a:r>
              <a:rPr dirty="0" sz="1000" spc="10">
                <a:latin typeface="Georgia"/>
                <a:cs typeface="Georgia"/>
              </a:rPr>
              <a:t>(</a:t>
            </a:r>
            <a:r>
              <a:rPr dirty="0" sz="1000" spc="-75" b="0" i="1">
                <a:latin typeface="Bookman Old Style"/>
                <a:cs typeface="Bookman Old Style"/>
              </a:rPr>
              <a:t>s</a:t>
            </a:r>
            <a:r>
              <a:rPr dirty="0" sz="1000" spc="10">
                <a:latin typeface="Georgia"/>
                <a:cs typeface="Georgia"/>
              </a:rPr>
              <a:t>)</a:t>
            </a:r>
            <a:r>
              <a:rPr dirty="0" sz="1000" spc="90">
                <a:latin typeface="Georgia"/>
                <a:cs typeface="Georgia"/>
              </a:rPr>
              <a:t> </a:t>
            </a:r>
            <a:r>
              <a:rPr dirty="0" sz="1000" spc="-5">
                <a:latin typeface="Calibri"/>
                <a:cs typeface="Calibri"/>
              </a:rPr>
              <a:t>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cada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resultad</a:t>
            </a:r>
            <a:r>
              <a:rPr dirty="0" sz="1000" spc="-15">
                <a:latin typeface="Calibri"/>
                <a:cs typeface="Calibri"/>
              </a:rPr>
              <a:t>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de</a:t>
            </a:r>
            <a:r>
              <a:rPr dirty="0" sz="1000" spc="-15">
                <a:latin typeface="Calibri"/>
                <a:cs typeface="Calibri"/>
              </a:rPr>
              <a:t>l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ex</a:t>
            </a:r>
            <a:r>
              <a:rPr dirty="0" sz="1000" spc="10">
                <a:latin typeface="Calibri"/>
                <a:cs typeface="Calibri"/>
              </a:rPr>
              <a:t>p</a:t>
            </a:r>
            <a:r>
              <a:rPr dirty="0" sz="1000" spc="-20">
                <a:latin typeface="Calibri"/>
                <a:cs typeface="Calibri"/>
              </a:rPr>
              <a:t>erimento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75" b="0" i="1">
                <a:latin typeface="Bookman Old Style"/>
                <a:cs typeface="Bookman Old Style"/>
              </a:rPr>
              <a:t>s</a:t>
            </a:r>
            <a:r>
              <a:rPr dirty="0" sz="1000" spc="-25" b="0" i="1">
                <a:latin typeface="Bookman Old Style"/>
                <a:cs typeface="Bookman Old Style"/>
              </a:rPr>
              <a:t> </a:t>
            </a:r>
            <a:r>
              <a:rPr dirty="0" sz="1000" spc="-125" i="1">
                <a:latin typeface="DejaVu Sans Condensed"/>
                <a:cs typeface="DejaVu Sans Condensed"/>
              </a:rPr>
              <a:t>∈</a:t>
            </a:r>
            <a:r>
              <a:rPr dirty="0" sz="1000" spc="-10" i="1">
                <a:latin typeface="DejaVu Sans Condensed"/>
                <a:cs typeface="DejaVu Sans Condensed"/>
              </a:rPr>
              <a:t> </a:t>
            </a:r>
            <a:r>
              <a:rPr dirty="0" sz="1000" spc="25" b="0" i="1">
                <a:latin typeface="Bookman Old Style"/>
                <a:cs typeface="Bookman Old Style"/>
              </a:rPr>
              <a:t>S</a:t>
            </a:r>
            <a:r>
              <a:rPr dirty="0" sz="1000" spc="20">
                <a:latin typeface="Calibri"/>
                <a:cs typeface="Calibri"/>
              </a:rPr>
              <a:t>.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1756714" y="1065885"/>
            <a:ext cx="1346200" cy="1866900"/>
            <a:chOff x="1756714" y="1065885"/>
            <a:chExt cx="1346200" cy="1866900"/>
          </a:xfrm>
        </p:grpSpPr>
        <p:sp>
          <p:nvSpPr>
            <p:cNvPr id="10" name="object 10"/>
            <p:cNvSpPr/>
            <p:nvPr/>
          </p:nvSpPr>
          <p:spPr>
            <a:xfrm>
              <a:off x="1758492" y="1070330"/>
              <a:ext cx="1344295" cy="1856739"/>
            </a:xfrm>
            <a:custGeom>
              <a:avLst/>
              <a:gdLst/>
              <a:ahLst/>
              <a:cxnLst/>
              <a:rect l="l" t="t" r="r" b="b"/>
              <a:pathLst>
                <a:path w="1344295" h="1856739">
                  <a:moveTo>
                    <a:pt x="1344167" y="0"/>
                  </a:moveTo>
                  <a:lnTo>
                    <a:pt x="0" y="0"/>
                  </a:lnTo>
                  <a:lnTo>
                    <a:pt x="0" y="1856231"/>
                  </a:lnTo>
                  <a:lnTo>
                    <a:pt x="1344167" y="1856231"/>
                  </a:lnTo>
                  <a:lnTo>
                    <a:pt x="134416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770049" y="1079220"/>
              <a:ext cx="704215" cy="1840230"/>
            </a:xfrm>
            <a:custGeom>
              <a:avLst/>
              <a:gdLst/>
              <a:ahLst/>
              <a:cxnLst/>
              <a:rect l="l" t="t" r="r" b="b"/>
              <a:pathLst>
                <a:path w="704214" h="1840230">
                  <a:moveTo>
                    <a:pt x="352043" y="1840229"/>
                  </a:moveTo>
                  <a:lnTo>
                    <a:pt x="0" y="1840229"/>
                  </a:lnTo>
                  <a:lnTo>
                    <a:pt x="0" y="0"/>
                  </a:lnTo>
                  <a:lnTo>
                    <a:pt x="704087" y="0"/>
                  </a:lnTo>
                  <a:lnTo>
                    <a:pt x="704087" y="1840229"/>
                  </a:lnTo>
                  <a:lnTo>
                    <a:pt x="352043" y="1840229"/>
                  </a:lnTo>
                  <a:close/>
                </a:path>
              </a:pathLst>
            </a:custGeom>
            <a:ln w="26668">
              <a:solidFill>
                <a:srgbClr val="BB302D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" name="object 12"/>
          <p:cNvSpPr txBox="1"/>
          <p:nvPr/>
        </p:nvSpPr>
        <p:spPr>
          <a:xfrm>
            <a:off x="1884921" y="1042073"/>
            <a:ext cx="494030" cy="1334135"/>
          </a:xfrm>
          <a:prstGeom prst="rect">
            <a:avLst/>
          </a:prstGeom>
        </p:spPr>
        <p:txBody>
          <a:bodyPr wrap="square" lIns="0" tIns="749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590"/>
              </a:spcBef>
            </a:pPr>
            <a:r>
              <a:rPr dirty="0" sz="900" b="1">
                <a:latin typeface="Arial"/>
                <a:cs typeface="Arial"/>
              </a:rPr>
              <a:t>{C,</a:t>
            </a:r>
            <a:r>
              <a:rPr dirty="0" sz="900" spc="-50" b="1">
                <a:latin typeface="Arial"/>
                <a:cs typeface="Arial"/>
              </a:rPr>
              <a:t> </a:t>
            </a:r>
            <a:r>
              <a:rPr dirty="0" sz="900" spc="5" b="1">
                <a:latin typeface="Arial"/>
                <a:cs typeface="Arial"/>
              </a:rPr>
              <a:t>C,</a:t>
            </a:r>
            <a:r>
              <a:rPr dirty="0" sz="900" spc="-45" b="1">
                <a:latin typeface="Arial"/>
                <a:cs typeface="Arial"/>
              </a:rPr>
              <a:t> </a:t>
            </a:r>
            <a:r>
              <a:rPr dirty="0" sz="900" b="1">
                <a:latin typeface="Arial"/>
                <a:cs typeface="Arial"/>
              </a:rPr>
              <a:t>C}</a:t>
            </a:r>
            <a:endParaRPr sz="9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90"/>
              </a:spcBef>
            </a:pPr>
            <a:r>
              <a:rPr dirty="0" sz="900" b="1">
                <a:latin typeface="Arial"/>
                <a:cs typeface="Arial"/>
              </a:rPr>
              <a:t>{C,</a:t>
            </a:r>
            <a:r>
              <a:rPr dirty="0" sz="900" spc="-50" b="1">
                <a:latin typeface="Arial"/>
                <a:cs typeface="Arial"/>
              </a:rPr>
              <a:t> </a:t>
            </a:r>
            <a:r>
              <a:rPr dirty="0" sz="900" spc="5" b="1">
                <a:latin typeface="Arial"/>
                <a:cs typeface="Arial"/>
              </a:rPr>
              <a:t>C,</a:t>
            </a:r>
            <a:r>
              <a:rPr dirty="0" sz="900" spc="-50" b="1">
                <a:latin typeface="Arial"/>
                <a:cs typeface="Arial"/>
              </a:rPr>
              <a:t> </a:t>
            </a:r>
            <a:r>
              <a:rPr dirty="0" sz="900" spc="5" b="1">
                <a:latin typeface="Arial"/>
                <a:cs typeface="Arial"/>
              </a:rPr>
              <a:t>X}</a:t>
            </a:r>
            <a:endParaRPr sz="9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710"/>
              </a:spcBef>
            </a:pPr>
            <a:r>
              <a:rPr dirty="0" sz="900" b="1">
                <a:latin typeface="Arial"/>
                <a:cs typeface="Arial"/>
              </a:rPr>
              <a:t>{C,</a:t>
            </a:r>
            <a:r>
              <a:rPr dirty="0" sz="900" spc="-45" b="1">
                <a:latin typeface="Arial"/>
                <a:cs typeface="Arial"/>
              </a:rPr>
              <a:t> </a:t>
            </a:r>
            <a:r>
              <a:rPr dirty="0" sz="900" b="1">
                <a:latin typeface="Arial"/>
                <a:cs typeface="Arial"/>
              </a:rPr>
              <a:t>X,</a:t>
            </a:r>
            <a:r>
              <a:rPr dirty="0" sz="900" spc="-45" b="1">
                <a:latin typeface="Arial"/>
                <a:cs typeface="Arial"/>
              </a:rPr>
              <a:t> </a:t>
            </a:r>
            <a:r>
              <a:rPr dirty="0" sz="900" spc="5" b="1">
                <a:latin typeface="Arial"/>
                <a:cs typeface="Arial"/>
              </a:rPr>
              <a:t>C}</a:t>
            </a:r>
            <a:endParaRPr sz="9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810"/>
              </a:spcBef>
            </a:pPr>
            <a:r>
              <a:rPr dirty="0" sz="900" b="1">
                <a:latin typeface="Arial"/>
                <a:cs typeface="Arial"/>
              </a:rPr>
              <a:t>{X,</a:t>
            </a:r>
            <a:r>
              <a:rPr dirty="0" sz="900" spc="-45" b="1">
                <a:latin typeface="Arial"/>
                <a:cs typeface="Arial"/>
              </a:rPr>
              <a:t> </a:t>
            </a:r>
            <a:r>
              <a:rPr dirty="0" sz="900" b="1">
                <a:latin typeface="Arial"/>
                <a:cs typeface="Arial"/>
              </a:rPr>
              <a:t>C,</a:t>
            </a:r>
            <a:r>
              <a:rPr dirty="0" sz="900" spc="-45" b="1">
                <a:latin typeface="Arial"/>
                <a:cs typeface="Arial"/>
              </a:rPr>
              <a:t> </a:t>
            </a:r>
            <a:r>
              <a:rPr dirty="0" sz="900" spc="5" b="1">
                <a:latin typeface="Arial"/>
                <a:cs typeface="Arial"/>
              </a:rPr>
              <a:t>C}</a:t>
            </a:r>
            <a:endParaRPr sz="9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dirty="0" sz="900" b="1">
                <a:latin typeface="Arial"/>
                <a:cs typeface="Arial"/>
              </a:rPr>
              <a:t>{C,</a:t>
            </a:r>
            <a:r>
              <a:rPr dirty="0" sz="900" spc="-45" b="1">
                <a:latin typeface="Arial"/>
                <a:cs typeface="Arial"/>
              </a:rPr>
              <a:t> </a:t>
            </a:r>
            <a:r>
              <a:rPr dirty="0" sz="900" b="1">
                <a:latin typeface="Arial"/>
                <a:cs typeface="Arial"/>
              </a:rPr>
              <a:t>X,</a:t>
            </a:r>
            <a:r>
              <a:rPr dirty="0" sz="900" spc="-45" b="1">
                <a:latin typeface="Arial"/>
                <a:cs typeface="Arial"/>
              </a:rPr>
              <a:t> </a:t>
            </a:r>
            <a:r>
              <a:rPr dirty="0" sz="900" spc="5" b="1">
                <a:latin typeface="Arial"/>
                <a:cs typeface="Arial"/>
              </a:rPr>
              <a:t>X}</a:t>
            </a:r>
            <a:endParaRPr sz="9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715"/>
              </a:spcBef>
            </a:pPr>
            <a:r>
              <a:rPr dirty="0" sz="900" b="1">
                <a:latin typeface="Arial"/>
                <a:cs typeface="Arial"/>
              </a:rPr>
              <a:t>{X,</a:t>
            </a:r>
            <a:r>
              <a:rPr dirty="0" sz="900" spc="-45" b="1">
                <a:latin typeface="Arial"/>
                <a:cs typeface="Arial"/>
              </a:rPr>
              <a:t> </a:t>
            </a:r>
            <a:r>
              <a:rPr dirty="0" sz="900" b="1">
                <a:latin typeface="Arial"/>
                <a:cs typeface="Arial"/>
              </a:rPr>
              <a:t>C,</a:t>
            </a:r>
            <a:r>
              <a:rPr dirty="0" sz="900" spc="-45" b="1">
                <a:latin typeface="Arial"/>
                <a:cs typeface="Arial"/>
              </a:rPr>
              <a:t> </a:t>
            </a:r>
            <a:r>
              <a:rPr dirty="0" sz="900" spc="5" b="1">
                <a:latin typeface="Arial"/>
                <a:cs typeface="Arial"/>
              </a:rPr>
              <a:t>X}</a:t>
            </a:r>
            <a:endParaRPr sz="9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803512" y="1334808"/>
            <a:ext cx="288290" cy="848360"/>
          </a:xfrm>
          <a:prstGeom prst="rect">
            <a:avLst/>
          </a:prstGeom>
          <a:ln w="26668">
            <a:solidFill>
              <a:srgbClr val="999999"/>
            </a:solidFill>
          </a:ln>
        </p:spPr>
        <p:txBody>
          <a:bodyPr wrap="square" lIns="0" tIns="84455" rIns="0" bIns="0" rtlCol="0" vert="horz">
            <a:spAutoFit/>
          </a:bodyPr>
          <a:lstStyle/>
          <a:p>
            <a:pPr marL="95250">
              <a:lnSpc>
                <a:spcPct val="100000"/>
              </a:lnSpc>
              <a:spcBef>
                <a:spcPts val="665"/>
              </a:spcBef>
            </a:pPr>
            <a:r>
              <a:rPr dirty="0" sz="900" spc="5" b="1">
                <a:latin typeface="Arial"/>
                <a:cs typeface="Arial"/>
              </a:rPr>
              <a:t>0</a:t>
            </a:r>
            <a:endParaRPr sz="900">
              <a:latin typeface="Arial"/>
              <a:cs typeface="Arial"/>
            </a:endParaRPr>
          </a:p>
          <a:p>
            <a:pPr marL="95250">
              <a:lnSpc>
                <a:spcPct val="100000"/>
              </a:lnSpc>
              <a:spcBef>
                <a:spcPts val="305"/>
              </a:spcBef>
            </a:pPr>
            <a:r>
              <a:rPr dirty="0" sz="900" spc="5" b="1">
                <a:latin typeface="Arial"/>
                <a:cs typeface="Arial"/>
              </a:rPr>
              <a:t>1</a:t>
            </a:r>
            <a:endParaRPr sz="900">
              <a:latin typeface="Arial"/>
              <a:cs typeface="Arial"/>
            </a:endParaRPr>
          </a:p>
          <a:p>
            <a:pPr marL="95250">
              <a:lnSpc>
                <a:spcPct val="100000"/>
              </a:lnSpc>
              <a:spcBef>
                <a:spcPts val="409"/>
              </a:spcBef>
            </a:pPr>
            <a:r>
              <a:rPr dirty="0" sz="900" spc="5" b="1">
                <a:latin typeface="Arial"/>
                <a:cs typeface="Arial"/>
              </a:rPr>
              <a:t>2</a:t>
            </a:r>
            <a:endParaRPr sz="900">
              <a:latin typeface="Arial"/>
              <a:cs typeface="Arial"/>
            </a:endParaRPr>
          </a:p>
          <a:p>
            <a:pPr marL="95250">
              <a:lnSpc>
                <a:spcPct val="100000"/>
              </a:lnSpc>
              <a:spcBef>
                <a:spcPts val="505"/>
              </a:spcBef>
            </a:pPr>
            <a:r>
              <a:rPr dirty="0" sz="900" spc="5" b="1">
                <a:latin typeface="Arial"/>
                <a:cs typeface="Arial"/>
              </a:rPr>
              <a:t>3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2403462" y="1184567"/>
            <a:ext cx="464184" cy="1576705"/>
            <a:chOff x="2403462" y="1184567"/>
            <a:chExt cx="464184" cy="1576705"/>
          </a:xfrm>
        </p:grpSpPr>
        <p:sp>
          <p:nvSpPr>
            <p:cNvPr id="15" name="object 15"/>
            <p:cNvSpPr/>
            <p:nvPr/>
          </p:nvSpPr>
          <p:spPr>
            <a:xfrm>
              <a:off x="2410129" y="1191234"/>
              <a:ext cx="388620" cy="256540"/>
            </a:xfrm>
            <a:custGeom>
              <a:avLst/>
              <a:gdLst/>
              <a:ahLst/>
              <a:cxnLst/>
              <a:rect l="l" t="t" r="r" b="b"/>
              <a:pathLst>
                <a:path w="388619" h="256540">
                  <a:moveTo>
                    <a:pt x="0" y="0"/>
                  </a:moveTo>
                  <a:lnTo>
                    <a:pt x="388048" y="256476"/>
                  </a:lnTo>
                </a:path>
              </a:pathLst>
            </a:custGeom>
            <a:ln w="1333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2779509" y="1421485"/>
              <a:ext cx="88265" cy="72390"/>
            </a:xfrm>
            <a:custGeom>
              <a:avLst/>
              <a:gdLst/>
              <a:ahLst/>
              <a:cxnLst/>
              <a:rect l="l" t="t" r="r" b="b"/>
              <a:pathLst>
                <a:path w="88264" h="72390">
                  <a:moveTo>
                    <a:pt x="31559" y="0"/>
                  </a:moveTo>
                  <a:lnTo>
                    <a:pt x="0" y="48450"/>
                  </a:lnTo>
                  <a:lnTo>
                    <a:pt x="88010" y="72008"/>
                  </a:lnTo>
                  <a:lnTo>
                    <a:pt x="3155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2410129" y="1390815"/>
              <a:ext cx="386715" cy="235585"/>
            </a:xfrm>
            <a:custGeom>
              <a:avLst/>
              <a:gdLst/>
              <a:ahLst/>
              <a:cxnLst/>
              <a:rect l="l" t="t" r="r" b="b"/>
              <a:pathLst>
                <a:path w="386714" h="235585">
                  <a:moveTo>
                    <a:pt x="0" y="0"/>
                  </a:moveTo>
                  <a:lnTo>
                    <a:pt x="386270" y="235584"/>
                  </a:lnTo>
                </a:path>
              </a:pathLst>
            </a:custGeom>
            <a:ln w="1333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2778175" y="1599730"/>
              <a:ext cx="89535" cy="70485"/>
            </a:xfrm>
            <a:custGeom>
              <a:avLst/>
              <a:gdLst/>
              <a:ahLst/>
              <a:cxnLst/>
              <a:rect l="l" t="t" r="r" b="b"/>
              <a:pathLst>
                <a:path w="89535" h="70485">
                  <a:moveTo>
                    <a:pt x="30225" y="0"/>
                  </a:moveTo>
                  <a:lnTo>
                    <a:pt x="0" y="49783"/>
                  </a:lnTo>
                  <a:lnTo>
                    <a:pt x="89344" y="70230"/>
                  </a:lnTo>
                  <a:lnTo>
                    <a:pt x="3022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2410129" y="1617954"/>
              <a:ext cx="375285" cy="43180"/>
            </a:xfrm>
            <a:custGeom>
              <a:avLst/>
              <a:gdLst/>
              <a:ahLst/>
              <a:cxnLst/>
              <a:rect l="l" t="t" r="r" b="b"/>
              <a:pathLst>
                <a:path w="375285" h="43180">
                  <a:moveTo>
                    <a:pt x="0" y="0"/>
                  </a:moveTo>
                  <a:lnTo>
                    <a:pt x="374713" y="42671"/>
                  </a:lnTo>
                </a:path>
              </a:pathLst>
            </a:custGeom>
            <a:ln w="1333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2778175" y="1631289"/>
              <a:ext cx="89535" cy="57785"/>
            </a:xfrm>
            <a:custGeom>
              <a:avLst/>
              <a:gdLst/>
              <a:ahLst/>
              <a:cxnLst/>
              <a:rect l="l" t="t" r="r" b="b"/>
              <a:pathLst>
                <a:path w="89535" h="57785">
                  <a:moveTo>
                    <a:pt x="6222" y="0"/>
                  </a:moveTo>
                  <a:lnTo>
                    <a:pt x="0" y="57340"/>
                  </a:lnTo>
                  <a:lnTo>
                    <a:pt x="89344" y="38671"/>
                  </a:lnTo>
                  <a:lnTo>
                    <a:pt x="6222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2410129" y="1701520"/>
              <a:ext cx="381000" cy="156845"/>
            </a:xfrm>
            <a:custGeom>
              <a:avLst/>
              <a:gdLst/>
              <a:ahLst/>
              <a:cxnLst/>
              <a:rect l="l" t="t" r="r" b="b"/>
              <a:pathLst>
                <a:path w="381000" h="156844">
                  <a:moveTo>
                    <a:pt x="0" y="156463"/>
                  </a:moveTo>
                  <a:lnTo>
                    <a:pt x="380491" y="0"/>
                  </a:lnTo>
                </a:path>
              </a:pathLst>
            </a:custGeom>
            <a:ln w="1333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2776397" y="1669961"/>
              <a:ext cx="91440" cy="59690"/>
            </a:xfrm>
            <a:custGeom>
              <a:avLst/>
              <a:gdLst/>
              <a:ahLst/>
              <a:cxnLst/>
              <a:rect l="l" t="t" r="r" b="b"/>
              <a:pathLst>
                <a:path w="91439" h="59689">
                  <a:moveTo>
                    <a:pt x="91122" y="0"/>
                  </a:moveTo>
                  <a:lnTo>
                    <a:pt x="0" y="6222"/>
                  </a:lnTo>
                  <a:lnTo>
                    <a:pt x="21780" y="59562"/>
                  </a:lnTo>
                  <a:lnTo>
                    <a:pt x="91122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2410129" y="1893989"/>
              <a:ext cx="382270" cy="178435"/>
            </a:xfrm>
            <a:custGeom>
              <a:avLst/>
              <a:gdLst/>
              <a:ahLst/>
              <a:cxnLst/>
              <a:rect l="l" t="t" r="r" b="b"/>
              <a:pathLst>
                <a:path w="382269" h="178435">
                  <a:moveTo>
                    <a:pt x="0" y="178244"/>
                  </a:moveTo>
                  <a:lnTo>
                    <a:pt x="382269" y="0"/>
                  </a:lnTo>
                </a:path>
              </a:pathLst>
            </a:custGeom>
            <a:ln w="1333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2776397" y="1858873"/>
              <a:ext cx="91440" cy="62865"/>
            </a:xfrm>
            <a:custGeom>
              <a:avLst/>
              <a:gdLst/>
              <a:ahLst/>
              <a:cxnLst/>
              <a:rect l="l" t="t" r="r" b="b"/>
              <a:pathLst>
                <a:path w="91439" h="62864">
                  <a:moveTo>
                    <a:pt x="91122" y="0"/>
                  </a:moveTo>
                  <a:lnTo>
                    <a:pt x="0" y="10223"/>
                  </a:lnTo>
                  <a:lnTo>
                    <a:pt x="24447" y="62674"/>
                  </a:lnTo>
                  <a:lnTo>
                    <a:pt x="91122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2410129" y="1916214"/>
              <a:ext cx="397510" cy="384175"/>
            </a:xfrm>
            <a:custGeom>
              <a:avLst/>
              <a:gdLst/>
              <a:ahLst/>
              <a:cxnLst/>
              <a:rect l="l" t="t" r="r" b="b"/>
              <a:pathLst>
                <a:path w="397510" h="384175">
                  <a:moveTo>
                    <a:pt x="0" y="383603"/>
                  </a:moveTo>
                  <a:lnTo>
                    <a:pt x="397382" y="0"/>
                  </a:lnTo>
                </a:path>
              </a:pathLst>
            </a:custGeom>
            <a:ln w="1333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2784843" y="1858873"/>
              <a:ext cx="83185" cy="81280"/>
            </a:xfrm>
            <a:custGeom>
              <a:avLst/>
              <a:gdLst/>
              <a:ahLst/>
              <a:cxnLst/>
              <a:rect l="l" t="t" r="r" b="b"/>
              <a:pathLst>
                <a:path w="83185" h="81280">
                  <a:moveTo>
                    <a:pt x="82676" y="0"/>
                  </a:moveTo>
                  <a:lnTo>
                    <a:pt x="0" y="39560"/>
                  </a:lnTo>
                  <a:lnTo>
                    <a:pt x="40449" y="80898"/>
                  </a:lnTo>
                  <a:lnTo>
                    <a:pt x="8267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2410129" y="1927771"/>
              <a:ext cx="411480" cy="612140"/>
            </a:xfrm>
            <a:custGeom>
              <a:avLst/>
              <a:gdLst/>
              <a:ahLst/>
              <a:cxnLst/>
              <a:rect l="l" t="t" r="r" b="b"/>
              <a:pathLst>
                <a:path w="411480" h="612139">
                  <a:moveTo>
                    <a:pt x="0" y="612076"/>
                  </a:moveTo>
                  <a:lnTo>
                    <a:pt x="411162" y="0"/>
                  </a:lnTo>
                </a:path>
              </a:pathLst>
            </a:custGeom>
            <a:ln w="1333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2795066" y="1858873"/>
              <a:ext cx="73025" cy="88265"/>
            </a:xfrm>
            <a:custGeom>
              <a:avLst/>
              <a:gdLst/>
              <a:ahLst/>
              <a:cxnLst/>
              <a:rect l="l" t="t" r="r" b="b"/>
              <a:pathLst>
                <a:path w="73025" h="88264">
                  <a:moveTo>
                    <a:pt x="72453" y="0"/>
                  </a:moveTo>
                  <a:lnTo>
                    <a:pt x="0" y="56006"/>
                  </a:lnTo>
                  <a:lnTo>
                    <a:pt x="48005" y="88010"/>
                  </a:lnTo>
                  <a:lnTo>
                    <a:pt x="7245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2410129" y="2129574"/>
              <a:ext cx="412115" cy="624840"/>
            </a:xfrm>
            <a:custGeom>
              <a:avLst/>
              <a:gdLst/>
              <a:ahLst/>
              <a:cxnLst/>
              <a:rect l="l" t="t" r="r" b="b"/>
              <a:pathLst>
                <a:path w="412114" h="624839">
                  <a:moveTo>
                    <a:pt x="0" y="624522"/>
                  </a:moveTo>
                  <a:lnTo>
                    <a:pt x="411606" y="0"/>
                  </a:lnTo>
                </a:path>
              </a:pathLst>
            </a:custGeom>
            <a:ln w="1333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2795511" y="2060232"/>
              <a:ext cx="72390" cy="88900"/>
            </a:xfrm>
            <a:custGeom>
              <a:avLst/>
              <a:gdLst/>
              <a:ahLst/>
              <a:cxnLst/>
              <a:rect l="l" t="t" r="r" b="b"/>
              <a:pathLst>
                <a:path w="72389" h="88900">
                  <a:moveTo>
                    <a:pt x="72008" y="0"/>
                  </a:moveTo>
                  <a:lnTo>
                    <a:pt x="0" y="56451"/>
                  </a:lnTo>
                  <a:lnTo>
                    <a:pt x="48450" y="88455"/>
                  </a:lnTo>
                  <a:lnTo>
                    <a:pt x="7200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1" name="object 31"/>
          <p:cNvSpPr txBox="1"/>
          <p:nvPr/>
        </p:nvSpPr>
        <p:spPr>
          <a:xfrm>
            <a:off x="1156398" y="2376017"/>
            <a:ext cx="2295525" cy="826135"/>
          </a:xfrm>
          <a:prstGeom prst="rect">
            <a:avLst/>
          </a:prstGeom>
        </p:spPr>
        <p:txBody>
          <a:bodyPr wrap="square" lIns="0" tIns="89535" rIns="0" bIns="0" rtlCol="0" vert="horz">
            <a:spAutoFit/>
          </a:bodyPr>
          <a:lstStyle/>
          <a:p>
            <a:pPr marL="741045">
              <a:lnSpc>
                <a:spcPct val="100000"/>
              </a:lnSpc>
              <a:spcBef>
                <a:spcPts val="705"/>
              </a:spcBef>
            </a:pPr>
            <a:r>
              <a:rPr dirty="0" sz="900" b="1">
                <a:latin typeface="Arial"/>
                <a:cs typeface="Arial"/>
              </a:rPr>
              <a:t>{X,</a:t>
            </a:r>
            <a:r>
              <a:rPr dirty="0" sz="900" spc="-45" b="1">
                <a:latin typeface="Arial"/>
                <a:cs typeface="Arial"/>
              </a:rPr>
              <a:t> </a:t>
            </a:r>
            <a:r>
              <a:rPr dirty="0" sz="900" b="1">
                <a:latin typeface="Arial"/>
                <a:cs typeface="Arial"/>
              </a:rPr>
              <a:t>X,</a:t>
            </a:r>
            <a:r>
              <a:rPr dirty="0" sz="900" spc="-40" b="1">
                <a:latin typeface="Arial"/>
                <a:cs typeface="Arial"/>
              </a:rPr>
              <a:t> </a:t>
            </a:r>
            <a:r>
              <a:rPr dirty="0" sz="900" b="1">
                <a:latin typeface="Arial"/>
                <a:cs typeface="Arial"/>
              </a:rPr>
              <a:t>C}</a:t>
            </a:r>
            <a:endParaRPr sz="900">
              <a:latin typeface="Arial"/>
              <a:cs typeface="Arial"/>
            </a:endParaRPr>
          </a:p>
          <a:p>
            <a:pPr marL="741045">
              <a:lnSpc>
                <a:spcPct val="100000"/>
              </a:lnSpc>
              <a:spcBef>
                <a:spcPts val="605"/>
              </a:spcBef>
            </a:pPr>
            <a:r>
              <a:rPr dirty="0" sz="900" b="1">
                <a:latin typeface="Arial"/>
                <a:cs typeface="Arial"/>
              </a:rPr>
              <a:t>{X,</a:t>
            </a:r>
            <a:r>
              <a:rPr dirty="0" sz="900" spc="-45" b="1">
                <a:latin typeface="Arial"/>
                <a:cs typeface="Arial"/>
              </a:rPr>
              <a:t> </a:t>
            </a:r>
            <a:r>
              <a:rPr dirty="0" sz="900" b="1">
                <a:latin typeface="Arial"/>
                <a:cs typeface="Arial"/>
              </a:rPr>
              <a:t>X,</a:t>
            </a:r>
            <a:r>
              <a:rPr dirty="0" sz="900" spc="-40" b="1">
                <a:latin typeface="Arial"/>
                <a:cs typeface="Arial"/>
              </a:rPr>
              <a:t> </a:t>
            </a:r>
            <a:r>
              <a:rPr dirty="0" sz="900" spc="5" b="1">
                <a:latin typeface="Arial"/>
                <a:cs typeface="Arial"/>
              </a:rPr>
              <a:t>X}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705"/>
              </a:spcBef>
            </a:pPr>
            <a:r>
              <a:rPr dirty="0" sz="900" spc="20">
                <a:solidFill>
                  <a:srgbClr val="3333B2"/>
                </a:solidFill>
                <a:latin typeface="Calibri"/>
                <a:cs typeface="Calibri"/>
              </a:rPr>
              <a:t>Figura:</a:t>
            </a:r>
            <a:r>
              <a:rPr dirty="0" sz="900" spc="100">
                <a:solidFill>
                  <a:srgbClr val="3333B2"/>
                </a:solidFill>
                <a:latin typeface="Calibri"/>
                <a:cs typeface="Calibri"/>
              </a:rPr>
              <a:t> </a:t>
            </a:r>
            <a:r>
              <a:rPr dirty="0" sz="900" spc="35">
                <a:latin typeface="Calibri"/>
                <a:cs typeface="Calibri"/>
              </a:rPr>
              <a:t>V.a:</a:t>
            </a:r>
            <a:r>
              <a:rPr dirty="0" sz="900" spc="95">
                <a:latin typeface="Calibri"/>
                <a:cs typeface="Calibri"/>
              </a:rPr>
              <a:t> </a:t>
            </a:r>
            <a:r>
              <a:rPr dirty="0" sz="900" spc="50">
                <a:latin typeface="Calibri"/>
                <a:cs typeface="Calibri"/>
              </a:rPr>
              <a:t>Nº</a:t>
            </a:r>
            <a:r>
              <a:rPr dirty="0" sz="900" spc="100">
                <a:latin typeface="Calibri"/>
                <a:cs typeface="Calibri"/>
              </a:rPr>
              <a:t> </a:t>
            </a:r>
            <a:r>
              <a:rPr dirty="0" sz="900" spc="-20">
                <a:latin typeface="Calibri"/>
                <a:cs typeface="Calibri"/>
              </a:rPr>
              <a:t>de</a:t>
            </a:r>
            <a:r>
              <a:rPr dirty="0" sz="900" spc="100">
                <a:latin typeface="Calibri"/>
                <a:cs typeface="Calibri"/>
              </a:rPr>
              <a:t> </a:t>
            </a:r>
            <a:r>
              <a:rPr dirty="0" sz="900">
                <a:latin typeface="Calibri"/>
                <a:cs typeface="Calibri"/>
              </a:rPr>
              <a:t>cruces</a:t>
            </a:r>
            <a:r>
              <a:rPr dirty="0" sz="900" spc="100">
                <a:latin typeface="Calibri"/>
                <a:cs typeface="Calibri"/>
              </a:rPr>
              <a:t> </a:t>
            </a:r>
            <a:r>
              <a:rPr dirty="0" sz="900" spc="-15">
                <a:latin typeface="Calibri"/>
                <a:cs typeface="Calibri"/>
              </a:rPr>
              <a:t>que</a:t>
            </a:r>
            <a:r>
              <a:rPr dirty="0" sz="900" spc="105">
                <a:latin typeface="Calibri"/>
                <a:cs typeface="Calibri"/>
              </a:rPr>
              <a:t> </a:t>
            </a:r>
            <a:r>
              <a:rPr dirty="0" sz="900" spc="-25">
                <a:latin typeface="Calibri"/>
                <a:cs typeface="Calibri"/>
              </a:rPr>
              <a:t>se</a:t>
            </a:r>
            <a:r>
              <a:rPr dirty="0" sz="900" spc="95">
                <a:latin typeface="Calibri"/>
                <a:cs typeface="Calibri"/>
              </a:rPr>
              <a:t> </a:t>
            </a:r>
            <a:r>
              <a:rPr dirty="0" sz="900">
                <a:latin typeface="Calibri"/>
                <a:cs typeface="Calibri"/>
              </a:rPr>
              <a:t>han</a:t>
            </a:r>
            <a:r>
              <a:rPr dirty="0" sz="900" spc="105">
                <a:latin typeface="Calibri"/>
                <a:cs typeface="Calibri"/>
              </a:rPr>
              <a:t> </a:t>
            </a:r>
            <a:r>
              <a:rPr dirty="0" sz="900" spc="-10">
                <a:latin typeface="Calibri"/>
                <a:cs typeface="Calibri"/>
              </a:rPr>
              <a:t>obtenido</a:t>
            </a:r>
            <a:endParaRPr sz="900">
              <a:latin typeface="Calibri"/>
              <a:cs typeface="Calibri"/>
            </a:endParaRPr>
          </a:p>
        </p:txBody>
      </p:sp>
      <p:grpSp>
        <p:nvGrpSpPr>
          <p:cNvPr id="32" name="object 32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33" name="object 33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5" name="object 35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3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084338" y="0"/>
            <a:ext cx="1125220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478155" marR="5080" indent="24066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Espacios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Vectoriales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Formas</a:t>
            </a:r>
            <a:r>
              <a:rPr dirty="0" sz="500" spc="5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cuadráticas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Sistemas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Lineales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590"/>
              </a:lnSpc>
            </a:pPr>
            <a:r>
              <a:rPr dirty="0" sz="500" spc="5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El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problema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de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mínimos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cuadrados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600"/>
              </a:lnSpc>
            </a:pP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Álgebra</a:t>
            </a:r>
            <a:r>
              <a:rPr dirty="0" sz="500" spc="20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numérica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177580"/>
            <a:ext cx="1296670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Métodos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Directos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vs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Métodos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Iterativos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0" y="479736"/>
            <a:ext cx="4608060" cy="31277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478685"/>
            <a:ext cx="291909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35">
                <a:solidFill>
                  <a:srgbClr val="FFFFFF"/>
                </a:solidFill>
                <a:latin typeface="Calibri"/>
                <a:cs typeface="Calibri"/>
              </a:rPr>
              <a:t>Métodos</a:t>
            </a:r>
            <a:r>
              <a:rPr dirty="0" sz="14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Calibri"/>
                <a:cs typeface="Calibri"/>
              </a:rPr>
              <a:t>Directos</a:t>
            </a:r>
            <a:r>
              <a:rPr dirty="0" sz="14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20">
                <a:solidFill>
                  <a:srgbClr val="FFFFFF"/>
                </a:solidFill>
                <a:latin typeface="Calibri"/>
                <a:cs typeface="Calibri"/>
              </a:rPr>
              <a:t>vs</a:t>
            </a:r>
            <a:r>
              <a:rPr dirty="0" sz="14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35">
                <a:solidFill>
                  <a:srgbClr val="FFFFFF"/>
                </a:solidFill>
                <a:latin typeface="Calibri"/>
                <a:cs typeface="Calibri"/>
              </a:rPr>
              <a:t>Métodos</a:t>
            </a:r>
            <a:r>
              <a:rPr dirty="0" sz="14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5">
                <a:solidFill>
                  <a:srgbClr val="FFFFFF"/>
                </a:solidFill>
                <a:latin typeface="Calibri"/>
                <a:cs typeface="Calibri"/>
              </a:rPr>
              <a:t>Iterativos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490194" y="1184846"/>
            <a:ext cx="59588" cy="59588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600354" y="1107737"/>
            <a:ext cx="3467100" cy="67119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1000" spc="55">
                <a:latin typeface="Calibri"/>
                <a:cs typeface="Calibri"/>
              </a:rPr>
              <a:t>El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Álgebra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numérica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proporciona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algoritmos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para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resolución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 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sistemas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lineales.</a:t>
            </a:r>
            <a:endParaRPr sz="1000">
              <a:latin typeface="Calibri"/>
              <a:cs typeface="Calibri"/>
            </a:endParaRPr>
          </a:p>
          <a:p>
            <a:pPr marL="12700" marR="165100">
              <a:lnSpc>
                <a:spcPct val="100000"/>
              </a:lnSpc>
              <a:spcBef>
                <a:spcPts val="290"/>
              </a:spcBef>
            </a:pPr>
            <a:r>
              <a:rPr dirty="0" sz="1000" spc="-15">
                <a:latin typeface="Calibri"/>
                <a:cs typeface="Calibri"/>
              </a:rPr>
              <a:t>Métodos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directos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(sistemas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pequeños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 </a:t>
            </a:r>
            <a:r>
              <a:rPr dirty="0" sz="1000" spc="-25">
                <a:latin typeface="Calibri"/>
                <a:cs typeface="Calibri"/>
              </a:rPr>
              <a:t>bien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condicionados) </a:t>
            </a:r>
            <a:r>
              <a:rPr dirty="0" sz="1000" spc="5">
                <a:latin typeface="Calibri"/>
                <a:cs typeface="Calibri"/>
              </a:rPr>
              <a:t>y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Métodos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Iterativos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(sistemas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grandes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25">
                <a:latin typeface="Calibri"/>
                <a:cs typeface="Calibri"/>
              </a:rPr>
              <a:t>y/o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mal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condicionados).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10" name="object 10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1526463"/>
            <a:ext cx="59588" cy="59588"/>
          </a:xfrm>
          <a:prstGeom prst="rect">
            <a:avLst/>
          </a:prstGeom>
        </p:spPr>
      </p:pic>
      <p:grpSp>
        <p:nvGrpSpPr>
          <p:cNvPr id="11" name="object 11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2" name="object 12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2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084338" y="0"/>
            <a:ext cx="1125220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478155" marR="5080" indent="24066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Espacios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Vectoriales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Formas</a:t>
            </a:r>
            <a:r>
              <a:rPr dirty="0" sz="500" spc="5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cuadráticas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Sistemas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Lineales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590"/>
              </a:lnSpc>
            </a:pPr>
            <a:r>
              <a:rPr dirty="0" sz="500" spc="5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El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problema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de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mínimos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cuadrados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600"/>
              </a:lnSpc>
            </a:pP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Álgebra</a:t>
            </a:r>
            <a:r>
              <a:rPr dirty="0" sz="500" spc="20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numérica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177580"/>
            <a:ext cx="1296670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Métodos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Directos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vs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Métodos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Iterativos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0" y="479736"/>
            <a:ext cx="4608060" cy="31277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478685"/>
            <a:ext cx="291909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35">
                <a:solidFill>
                  <a:srgbClr val="FFFFFF"/>
                </a:solidFill>
                <a:latin typeface="Calibri"/>
                <a:cs typeface="Calibri"/>
              </a:rPr>
              <a:t>Métodos</a:t>
            </a:r>
            <a:r>
              <a:rPr dirty="0" sz="14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Calibri"/>
                <a:cs typeface="Calibri"/>
              </a:rPr>
              <a:t>Directos</a:t>
            </a:r>
            <a:r>
              <a:rPr dirty="0" sz="14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20">
                <a:solidFill>
                  <a:srgbClr val="FFFFFF"/>
                </a:solidFill>
                <a:latin typeface="Calibri"/>
                <a:cs typeface="Calibri"/>
              </a:rPr>
              <a:t>vs</a:t>
            </a:r>
            <a:r>
              <a:rPr dirty="0" sz="14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35">
                <a:solidFill>
                  <a:srgbClr val="FFFFFF"/>
                </a:solidFill>
                <a:latin typeface="Calibri"/>
                <a:cs typeface="Calibri"/>
              </a:rPr>
              <a:t>Métodos</a:t>
            </a:r>
            <a:r>
              <a:rPr dirty="0" sz="14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5">
                <a:solidFill>
                  <a:srgbClr val="FFFFFF"/>
                </a:solidFill>
                <a:latin typeface="Calibri"/>
                <a:cs typeface="Calibri"/>
              </a:rPr>
              <a:t>Iterativos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490194" y="1184846"/>
            <a:ext cx="59588" cy="59588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600354" y="1107737"/>
            <a:ext cx="3467100" cy="8610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1000" spc="55">
                <a:latin typeface="Calibri"/>
                <a:cs typeface="Calibri"/>
              </a:rPr>
              <a:t>El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Álgebra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numérica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proporciona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algoritmos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para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resolución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 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sistemas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lineales.</a:t>
            </a:r>
            <a:endParaRPr sz="1000">
              <a:latin typeface="Calibri"/>
              <a:cs typeface="Calibri"/>
            </a:endParaRPr>
          </a:p>
          <a:p>
            <a:pPr marL="12700" marR="165100">
              <a:lnSpc>
                <a:spcPct val="100000"/>
              </a:lnSpc>
              <a:spcBef>
                <a:spcPts val="290"/>
              </a:spcBef>
            </a:pPr>
            <a:r>
              <a:rPr dirty="0" sz="1000" spc="-15">
                <a:latin typeface="Calibri"/>
                <a:cs typeface="Calibri"/>
              </a:rPr>
              <a:t>Métodos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directos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(sistemas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pequeños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 </a:t>
            </a:r>
            <a:r>
              <a:rPr dirty="0" sz="1000" spc="-25">
                <a:latin typeface="Calibri"/>
                <a:cs typeface="Calibri"/>
              </a:rPr>
              <a:t>bien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condicionados) </a:t>
            </a:r>
            <a:r>
              <a:rPr dirty="0" sz="1000" spc="5">
                <a:latin typeface="Calibri"/>
                <a:cs typeface="Calibri"/>
              </a:rPr>
              <a:t>y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Métodos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Iterativos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(sistemas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grandes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25">
                <a:latin typeface="Calibri"/>
                <a:cs typeface="Calibri"/>
              </a:rPr>
              <a:t>y/o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mal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condicionados).</a:t>
            </a:r>
            <a:endParaRPr sz="10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90"/>
              </a:spcBef>
            </a:pPr>
            <a:r>
              <a:rPr dirty="0" sz="1000" spc="-15">
                <a:latin typeface="Calibri"/>
                <a:cs typeface="Calibri"/>
              </a:rPr>
              <a:t>Métodos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Iterativos: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necesidad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precondicionador.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10" name="object 10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1526463"/>
            <a:ext cx="59588" cy="59588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1868081"/>
            <a:ext cx="59588" cy="59588"/>
          </a:xfrm>
          <a:prstGeom prst="rect">
            <a:avLst/>
          </a:prstGeom>
        </p:spPr>
      </p:pic>
      <p:grpSp>
        <p:nvGrpSpPr>
          <p:cNvPr id="12" name="object 12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3" name="object 13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2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084338" y="0"/>
            <a:ext cx="1125220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478155" marR="5080" indent="24066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Espacios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Vectoriales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Formas</a:t>
            </a:r>
            <a:r>
              <a:rPr dirty="0" sz="500" spc="5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cuadráticas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Sistemas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Lineales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590"/>
              </a:lnSpc>
            </a:pPr>
            <a:r>
              <a:rPr dirty="0" sz="500" spc="5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El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problema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de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mínimos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cuadrados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600"/>
              </a:lnSpc>
            </a:pP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Álgebra</a:t>
            </a:r>
            <a:r>
              <a:rPr dirty="0" sz="500" spc="20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numérica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177580"/>
            <a:ext cx="1296670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Métodos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Directos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vs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Métodos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Iterativos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0" y="479736"/>
            <a:ext cx="4608060" cy="31277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478685"/>
            <a:ext cx="291909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35">
                <a:solidFill>
                  <a:srgbClr val="FFFFFF"/>
                </a:solidFill>
                <a:latin typeface="Calibri"/>
                <a:cs typeface="Calibri"/>
              </a:rPr>
              <a:t>Métodos</a:t>
            </a:r>
            <a:r>
              <a:rPr dirty="0" sz="14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Calibri"/>
                <a:cs typeface="Calibri"/>
              </a:rPr>
              <a:t>Directos</a:t>
            </a:r>
            <a:r>
              <a:rPr dirty="0" sz="14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20">
                <a:solidFill>
                  <a:srgbClr val="FFFFFF"/>
                </a:solidFill>
                <a:latin typeface="Calibri"/>
                <a:cs typeface="Calibri"/>
              </a:rPr>
              <a:t>vs</a:t>
            </a:r>
            <a:r>
              <a:rPr dirty="0" sz="14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35">
                <a:solidFill>
                  <a:srgbClr val="FFFFFF"/>
                </a:solidFill>
                <a:latin typeface="Calibri"/>
                <a:cs typeface="Calibri"/>
              </a:rPr>
              <a:t>Métodos</a:t>
            </a:r>
            <a:r>
              <a:rPr dirty="0" sz="14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5">
                <a:solidFill>
                  <a:srgbClr val="FFFFFF"/>
                </a:solidFill>
                <a:latin typeface="Calibri"/>
                <a:cs typeface="Calibri"/>
              </a:rPr>
              <a:t>Iterativos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490194" y="1184846"/>
            <a:ext cx="59588" cy="59588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600354" y="1107737"/>
            <a:ext cx="3467100" cy="8610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1000" spc="55">
                <a:latin typeface="Calibri"/>
                <a:cs typeface="Calibri"/>
              </a:rPr>
              <a:t>El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Álgebra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numérica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proporciona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algoritmos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para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resolución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 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sistemas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lineales.</a:t>
            </a:r>
            <a:endParaRPr sz="1000">
              <a:latin typeface="Calibri"/>
              <a:cs typeface="Calibri"/>
            </a:endParaRPr>
          </a:p>
          <a:p>
            <a:pPr marL="12700" marR="165100">
              <a:lnSpc>
                <a:spcPct val="100000"/>
              </a:lnSpc>
              <a:spcBef>
                <a:spcPts val="290"/>
              </a:spcBef>
            </a:pPr>
            <a:r>
              <a:rPr dirty="0" sz="1000" spc="-15">
                <a:latin typeface="Calibri"/>
                <a:cs typeface="Calibri"/>
              </a:rPr>
              <a:t>Métodos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directos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(sistemas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pequeños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 </a:t>
            </a:r>
            <a:r>
              <a:rPr dirty="0" sz="1000" spc="-25">
                <a:latin typeface="Calibri"/>
                <a:cs typeface="Calibri"/>
              </a:rPr>
              <a:t>bien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condicionados) </a:t>
            </a:r>
            <a:r>
              <a:rPr dirty="0" sz="1000" spc="5">
                <a:latin typeface="Calibri"/>
                <a:cs typeface="Calibri"/>
              </a:rPr>
              <a:t>y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Métodos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Iterativos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(sistemas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grandes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25">
                <a:latin typeface="Calibri"/>
                <a:cs typeface="Calibri"/>
              </a:rPr>
              <a:t>y/o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mal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condicionados).</a:t>
            </a:r>
            <a:endParaRPr sz="10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90"/>
              </a:spcBef>
            </a:pPr>
            <a:r>
              <a:rPr dirty="0" sz="1000" spc="-15">
                <a:latin typeface="Calibri"/>
                <a:cs typeface="Calibri"/>
              </a:rPr>
              <a:t>Métodos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Iterativos: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necesidad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precondicionador.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10" name="object 10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1526463"/>
            <a:ext cx="59588" cy="59588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1868081"/>
            <a:ext cx="59588" cy="59588"/>
          </a:xfrm>
          <a:prstGeom prst="rect">
            <a:avLst/>
          </a:prstGeom>
        </p:spPr>
      </p:pic>
      <p:sp>
        <p:nvSpPr>
          <p:cNvPr id="12" name="object 12"/>
          <p:cNvSpPr/>
          <p:nvPr/>
        </p:nvSpPr>
        <p:spPr>
          <a:xfrm>
            <a:off x="309193" y="2094026"/>
            <a:ext cx="3989704" cy="179705"/>
          </a:xfrm>
          <a:custGeom>
            <a:avLst/>
            <a:gdLst/>
            <a:ahLst/>
            <a:cxnLst/>
            <a:rect l="l" t="t" r="r" b="b"/>
            <a:pathLst>
              <a:path w="3989704" h="179705">
                <a:moveTo>
                  <a:pt x="3938852" y="0"/>
                </a:moveTo>
                <a:lnTo>
                  <a:pt x="50800" y="0"/>
                </a:lnTo>
                <a:lnTo>
                  <a:pt x="31075" y="4008"/>
                </a:lnTo>
                <a:lnTo>
                  <a:pt x="14922" y="14922"/>
                </a:lnTo>
                <a:lnTo>
                  <a:pt x="4008" y="31075"/>
                </a:lnTo>
                <a:lnTo>
                  <a:pt x="0" y="50800"/>
                </a:lnTo>
                <a:lnTo>
                  <a:pt x="0" y="179360"/>
                </a:lnTo>
                <a:lnTo>
                  <a:pt x="3989652" y="179360"/>
                </a:lnTo>
                <a:lnTo>
                  <a:pt x="3989652" y="50800"/>
                </a:lnTo>
                <a:lnTo>
                  <a:pt x="3985644" y="31075"/>
                </a:lnTo>
                <a:lnTo>
                  <a:pt x="3974729" y="14922"/>
                </a:lnTo>
                <a:lnTo>
                  <a:pt x="3958576" y="4008"/>
                </a:lnTo>
                <a:lnTo>
                  <a:pt x="3938852" y="0"/>
                </a:lnTo>
                <a:close/>
              </a:path>
            </a:pathLst>
          </a:custGeom>
          <a:solidFill>
            <a:srgbClr val="26268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359994" y="2109478"/>
            <a:ext cx="425450" cy="15494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100"/>
              </a:lnSpc>
            </a:pPr>
            <a:r>
              <a:rPr dirty="0" sz="1000" spc="5">
                <a:solidFill>
                  <a:srgbClr val="FFFFFF"/>
                </a:solidFill>
                <a:latin typeface="Calibri"/>
                <a:cs typeface="Calibri"/>
              </a:rPr>
              <a:t>Ejemplo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309193" y="2150957"/>
            <a:ext cx="4040504" cy="685800"/>
            <a:chOff x="309193" y="2150957"/>
            <a:chExt cx="4040504" cy="685800"/>
          </a:xfrm>
        </p:grpSpPr>
        <p:pic>
          <p:nvPicPr>
            <p:cNvPr id="15" name="object 15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309194" y="2260727"/>
              <a:ext cx="3989651" cy="50609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359994" y="2150957"/>
              <a:ext cx="3989704" cy="685800"/>
            </a:xfrm>
            <a:custGeom>
              <a:avLst/>
              <a:gdLst/>
              <a:ahLst/>
              <a:cxnLst/>
              <a:rect l="l" t="t" r="r" b="b"/>
              <a:pathLst>
                <a:path w="3989704" h="685800">
                  <a:moveTo>
                    <a:pt x="3989652" y="0"/>
                  </a:moveTo>
                  <a:lnTo>
                    <a:pt x="0" y="0"/>
                  </a:lnTo>
                  <a:lnTo>
                    <a:pt x="0" y="685423"/>
                  </a:lnTo>
                  <a:lnTo>
                    <a:pt x="3989652" y="685423"/>
                  </a:lnTo>
                  <a:lnTo>
                    <a:pt x="3989652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309193" y="2305012"/>
              <a:ext cx="3989704" cy="480695"/>
            </a:xfrm>
            <a:custGeom>
              <a:avLst/>
              <a:gdLst/>
              <a:ahLst/>
              <a:cxnLst/>
              <a:rect l="l" t="t" r="r" b="b"/>
              <a:pathLst>
                <a:path w="3989704" h="480694">
                  <a:moveTo>
                    <a:pt x="3989652" y="0"/>
                  </a:moveTo>
                  <a:lnTo>
                    <a:pt x="0" y="0"/>
                  </a:lnTo>
                  <a:lnTo>
                    <a:pt x="0" y="429767"/>
                  </a:lnTo>
                  <a:lnTo>
                    <a:pt x="4008" y="449492"/>
                  </a:lnTo>
                  <a:lnTo>
                    <a:pt x="14922" y="465645"/>
                  </a:lnTo>
                  <a:lnTo>
                    <a:pt x="31075" y="476559"/>
                  </a:lnTo>
                  <a:lnTo>
                    <a:pt x="50800" y="480567"/>
                  </a:lnTo>
                  <a:lnTo>
                    <a:pt x="3938852" y="480567"/>
                  </a:lnTo>
                  <a:lnTo>
                    <a:pt x="3958576" y="476559"/>
                  </a:lnTo>
                  <a:lnTo>
                    <a:pt x="3974729" y="465645"/>
                  </a:lnTo>
                  <a:lnTo>
                    <a:pt x="3985644" y="449492"/>
                  </a:lnTo>
                  <a:lnTo>
                    <a:pt x="3989652" y="429767"/>
                  </a:lnTo>
                  <a:lnTo>
                    <a:pt x="3989652" y="0"/>
                  </a:lnTo>
                  <a:close/>
                </a:path>
              </a:pathLst>
            </a:custGeom>
            <a:solidFill>
              <a:srgbClr val="E9E9F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8" name="object 18"/>
          <p:cNvSpPr txBox="1"/>
          <p:nvPr/>
        </p:nvSpPr>
        <p:spPr>
          <a:xfrm>
            <a:off x="309194" y="2150957"/>
            <a:ext cx="4040504" cy="685800"/>
          </a:xfrm>
          <a:prstGeom prst="rect">
            <a:avLst/>
          </a:prstGeom>
        </p:spPr>
        <p:txBody>
          <a:bodyPr wrap="square" lIns="0" tIns="444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35"/>
              </a:spcBef>
            </a:pPr>
            <a:endParaRPr sz="950">
              <a:latin typeface="Times New Roman"/>
              <a:cs typeface="Times New Roman"/>
            </a:endParaRPr>
          </a:p>
          <a:p>
            <a:pPr marL="50800" marR="103505">
              <a:lnSpc>
                <a:spcPct val="100000"/>
              </a:lnSpc>
              <a:spcBef>
                <a:spcPts val="5"/>
              </a:spcBef>
            </a:pPr>
            <a:r>
              <a:rPr dirty="0" sz="1000" spc="55" i="1">
                <a:latin typeface="Calibri"/>
                <a:cs typeface="Calibri"/>
              </a:rPr>
              <a:t>El</a:t>
            </a:r>
            <a:r>
              <a:rPr dirty="0" sz="1000" spc="105" i="1">
                <a:latin typeface="Calibri"/>
                <a:cs typeface="Calibri"/>
              </a:rPr>
              <a:t> </a:t>
            </a:r>
            <a:r>
              <a:rPr dirty="0" sz="1000" spc="-5" i="1">
                <a:latin typeface="Calibri"/>
                <a:cs typeface="Calibri"/>
              </a:rPr>
              <a:t>método</a:t>
            </a:r>
            <a:r>
              <a:rPr dirty="0" sz="1000" spc="110" i="1">
                <a:latin typeface="Calibri"/>
                <a:cs typeface="Calibri"/>
              </a:rPr>
              <a:t> </a:t>
            </a:r>
            <a:r>
              <a:rPr dirty="0" sz="1000" spc="-20" i="1">
                <a:latin typeface="Calibri"/>
                <a:cs typeface="Calibri"/>
              </a:rPr>
              <a:t>de</a:t>
            </a:r>
            <a:r>
              <a:rPr dirty="0" sz="1000" spc="105" i="1">
                <a:latin typeface="Calibri"/>
                <a:cs typeface="Calibri"/>
              </a:rPr>
              <a:t> </a:t>
            </a:r>
            <a:r>
              <a:rPr dirty="0" sz="1000" spc="20" i="1">
                <a:latin typeface="Calibri"/>
                <a:cs typeface="Calibri"/>
              </a:rPr>
              <a:t>Jacobi,</a:t>
            </a:r>
            <a:r>
              <a:rPr dirty="0" sz="1000" spc="110" i="1">
                <a:latin typeface="Calibri"/>
                <a:cs typeface="Calibri"/>
              </a:rPr>
              <a:t> </a:t>
            </a:r>
            <a:r>
              <a:rPr dirty="0" sz="1000" spc="-15" i="1">
                <a:latin typeface="Calibri"/>
                <a:cs typeface="Calibri"/>
              </a:rPr>
              <a:t>el</a:t>
            </a:r>
            <a:r>
              <a:rPr dirty="0" sz="1000" spc="110" i="1">
                <a:latin typeface="Calibri"/>
                <a:cs typeface="Calibri"/>
              </a:rPr>
              <a:t> </a:t>
            </a:r>
            <a:r>
              <a:rPr dirty="0" sz="1000" spc="-5" i="1">
                <a:latin typeface="Calibri"/>
                <a:cs typeface="Calibri"/>
              </a:rPr>
              <a:t>método</a:t>
            </a:r>
            <a:r>
              <a:rPr dirty="0" sz="1000" spc="105" i="1">
                <a:latin typeface="Calibri"/>
                <a:cs typeface="Calibri"/>
              </a:rPr>
              <a:t> </a:t>
            </a:r>
            <a:r>
              <a:rPr dirty="0" sz="1000" spc="-20" i="1">
                <a:latin typeface="Calibri"/>
                <a:cs typeface="Calibri"/>
              </a:rPr>
              <a:t>de</a:t>
            </a:r>
            <a:r>
              <a:rPr dirty="0" sz="1000" spc="110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Gauss-Seidel,</a:t>
            </a:r>
            <a:r>
              <a:rPr dirty="0" sz="1000" spc="105" i="1">
                <a:latin typeface="Calibri"/>
                <a:cs typeface="Calibri"/>
              </a:rPr>
              <a:t> </a:t>
            </a:r>
            <a:r>
              <a:rPr dirty="0" sz="1000" spc="-5" i="1">
                <a:latin typeface="Calibri"/>
                <a:cs typeface="Calibri"/>
              </a:rPr>
              <a:t>Relajaciones,</a:t>
            </a:r>
            <a:r>
              <a:rPr dirty="0" sz="1000" spc="110" i="1">
                <a:latin typeface="Calibri"/>
                <a:cs typeface="Calibri"/>
              </a:rPr>
              <a:t> </a:t>
            </a:r>
            <a:r>
              <a:rPr dirty="0" sz="1000" spc="-15" i="1">
                <a:latin typeface="Calibri"/>
                <a:cs typeface="Calibri"/>
              </a:rPr>
              <a:t>el</a:t>
            </a:r>
            <a:r>
              <a:rPr dirty="0" sz="1000" spc="110" i="1">
                <a:latin typeface="Calibri"/>
                <a:cs typeface="Calibri"/>
              </a:rPr>
              <a:t> </a:t>
            </a:r>
            <a:r>
              <a:rPr dirty="0" sz="1000" spc="-5" i="1">
                <a:latin typeface="Calibri"/>
                <a:cs typeface="Calibri"/>
              </a:rPr>
              <a:t>método </a:t>
            </a:r>
            <a:r>
              <a:rPr dirty="0" sz="1000" spc="-215" i="1">
                <a:latin typeface="Calibri"/>
                <a:cs typeface="Calibri"/>
              </a:rPr>
              <a:t> </a:t>
            </a:r>
            <a:r>
              <a:rPr dirty="0" sz="1000" spc="-15" i="1">
                <a:latin typeface="Calibri"/>
                <a:cs typeface="Calibri"/>
              </a:rPr>
              <a:t>del</a:t>
            </a:r>
            <a:r>
              <a:rPr dirty="0" sz="1000" spc="-10" i="1">
                <a:latin typeface="Calibri"/>
                <a:cs typeface="Calibri"/>
              </a:rPr>
              <a:t> </a:t>
            </a:r>
            <a:r>
              <a:rPr dirty="0" sz="1000" spc="-15" i="1">
                <a:latin typeface="Calibri"/>
                <a:cs typeface="Calibri"/>
              </a:rPr>
              <a:t>gradiente,</a:t>
            </a:r>
            <a:r>
              <a:rPr dirty="0" sz="1000" spc="-10" i="1">
                <a:latin typeface="Calibri"/>
                <a:cs typeface="Calibri"/>
              </a:rPr>
              <a:t> </a:t>
            </a:r>
            <a:r>
              <a:rPr dirty="0" sz="1000" spc="-15" i="1">
                <a:latin typeface="Calibri"/>
                <a:cs typeface="Calibri"/>
              </a:rPr>
              <a:t>gradiente</a:t>
            </a:r>
            <a:r>
              <a:rPr dirty="0" sz="1000" spc="-10" i="1">
                <a:latin typeface="Calibri"/>
                <a:cs typeface="Calibri"/>
              </a:rPr>
              <a:t> </a:t>
            </a:r>
            <a:r>
              <a:rPr dirty="0" sz="1000" spc="-5" i="1">
                <a:latin typeface="Calibri"/>
                <a:cs typeface="Calibri"/>
              </a:rPr>
              <a:t>conjugado, </a:t>
            </a:r>
            <a:r>
              <a:rPr dirty="0" sz="1000" spc="-15" i="1">
                <a:latin typeface="Calibri"/>
                <a:cs typeface="Calibri"/>
              </a:rPr>
              <a:t>gradiente</a:t>
            </a:r>
            <a:r>
              <a:rPr dirty="0" sz="1000" spc="-10" i="1">
                <a:latin typeface="Calibri"/>
                <a:cs typeface="Calibri"/>
              </a:rPr>
              <a:t> </a:t>
            </a:r>
            <a:r>
              <a:rPr dirty="0" sz="1000" spc="-5" i="1">
                <a:latin typeface="Calibri"/>
                <a:cs typeface="Calibri"/>
              </a:rPr>
              <a:t>precondicionado, </a:t>
            </a:r>
            <a:r>
              <a:rPr dirty="0" sz="1000" spc="65" i="1">
                <a:latin typeface="Calibri"/>
                <a:cs typeface="Calibri"/>
              </a:rPr>
              <a:t>PCG, </a:t>
            </a:r>
            <a:r>
              <a:rPr dirty="0" sz="1000" spc="70" i="1">
                <a:latin typeface="Calibri"/>
                <a:cs typeface="Calibri"/>
              </a:rPr>
              <a:t> </a:t>
            </a:r>
            <a:r>
              <a:rPr dirty="0" sz="1000" spc="60" i="1">
                <a:latin typeface="Calibri"/>
                <a:cs typeface="Calibri"/>
              </a:rPr>
              <a:t>GMRES,</a:t>
            </a:r>
            <a:r>
              <a:rPr dirty="0" sz="1000" spc="100" i="1">
                <a:latin typeface="Calibri"/>
                <a:cs typeface="Calibri"/>
              </a:rPr>
              <a:t> </a:t>
            </a:r>
            <a:r>
              <a:rPr dirty="0" sz="1000" spc="5" i="1">
                <a:latin typeface="Calibri"/>
                <a:cs typeface="Calibri"/>
              </a:rPr>
              <a:t>etc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19" name="object 19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20" name="object 20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2" name="object 22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3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084338" y="0"/>
            <a:ext cx="1125220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478155" marR="5080" indent="24066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Espacios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Vectoriales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Formas</a:t>
            </a:r>
            <a:r>
              <a:rPr dirty="0" sz="500" spc="5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cuadráticas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Sistemas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Lineales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590"/>
              </a:lnSpc>
            </a:pPr>
            <a:r>
              <a:rPr dirty="0" sz="500" spc="5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El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problema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de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mínimos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cuadrados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600"/>
              </a:lnSpc>
            </a:pP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Álgebra</a:t>
            </a:r>
            <a:r>
              <a:rPr dirty="0" sz="500" spc="20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numérica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177580"/>
            <a:ext cx="1296670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Métodos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Directos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vs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Métodos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Iterativos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0" y="479742"/>
            <a:ext cx="4608195" cy="50800"/>
          </a:xfrm>
          <a:custGeom>
            <a:avLst/>
            <a:gdLst/>
            <a:ahLst/>
            <a:cxnLst/>
            <a:rect l="l" t="t" r="r" b="b"/>
            <a:pathLst>
              <a:path w="4608195" h="50800">
                <a:moveTo>
                  <a:pt x="4608060" y="0"/>
                </a:moveTo>
                <a:lnTo>
                  <a:pt x="0" y="0"/>
                </a:lnTo>
                <a:lnTo>
                  <a:pt x="0" y="50610"/>
                </a:lnTo>
                <a:lnTo>
                  <a:pt x="4608060" y="50610"/>
                </a:lnTo>
                <a:lnTo>
                  <a:pt x="460806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309193" y="1392402"/>
            <a:ext cx="3989704" cy="190500"/>
          </a:xfrm>
          <a:custGeom>
            <a:avLst/>
            <a:gdLst/>
            <a:ahLst/>
            <a:cxnLst/>
            <a:rect l="l" t="t" r="r" b="b"/>
            <a:pathLst>
              <a:path w="3989704" h="190500">
                <a:moveTo>
                  <a:pt x="3938852" y="0"/>
                </a:moveTo>
                <a:lnTo>
                  <a:pt x="50800" y="0"/>
                </a:lnTo>
                <a:lnTo>
                  <a:pt x="31075" y="4008"/>
                </a:lnTo>
                <a:lnTo>
                  <a:pt x="14922" y="14922"/>
                </a:lnTo>
                <a:lnTo>
                  <a:pt x="4008" y="31075"/>
                </a:lnTo>
                <a:lnTo>
                  <a:pt x="0" y="50800"/>
                </a:lnTo>
                <a:lnTo>
                  <a:pt x="0" y="189901"/>
                </a:lnTo>
                <a:lnTo>
                  <a:pt x="3989652" y="189901"/>
                </a:lnTo>
                <a:lnTo>
                  <a:pt x="3989652" y="50800"/>
                </a:lnTo>
                <a:lnTo>
                  <a:pt x="3985644" y="31075"/>
                </a:lnTo>
                <a:lnTo>
                  <a:pt x="3974729" y="14922"/>
                </a:lnTo>
                <a:lnTo>
                  <a:pt x="3958576" y="4008"/>
                </a:lnTo>
                <a:lnTo>
                  <a:pt x="3938852" y="0"/>
                </a:lnTo>
                <a:close/>
              </a:path>
            </a:pathLst>
          </a:custGeom>
          <a:solidFill>
            <a:srgbClr val="26268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359994" y="1411372"/>
            <a:ext cx="3655695" cy="15494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100"/>
              </a:lnSpc>
            </a:pPr>
            <a:r>
              <a:rPr dirty="0" sz="1000" spc="40">
                <a:solidFill>
                  <a:srgbClr val="FFFFFF"/>
                </a:solidFill>
                <a:latin typeface="Calibri"/>
                <a:cs typeface="Calibri"/>
              </a:rPr>
              <a:t>©2023</a:t>
            </a:r>
            <a:r>
              <a:rPr dirty="0" sz="1000" spc="1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000" spc="-5">
                <a:solidFill>
                  <a:srgbClr val="FFFFFF"/>
                </a:solidFill>
                <a:latin typeface="Calibri"/>
                <a:cs typeface="Calibri"/>
              </a:rPr>
              <a:t>Emanuele</a:t>
            </a:r>
            <a:r>
              <a:rPr dirty="0" sz="1000" spc="1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000" spc="15">
                <a:solidFill>
                  <a:srgbClr val="FFFFFF"/>
                </a:solidFill>
                <a:latin typeface="Calibri"/>
                <a:cs typeface="Calibri"/>
              </a:rPr>
              <a:t>Schiavi,</a:t>
            </a:r>
            <a:r>
              <a:rPr dirty="0" sz="1000" spc="1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000">
                <a:solidFill>
                  <a:srgbClr val="FFFFFF"/>
                </a:solidFill>
                <a:latin typeface="Calibri"/>
                <a:cs typeface="Calibri"/>
              </a:rPr>
              <a:t>Iván</a:t>
            </a:r>
            <a:r>
              <a:rPr dirty="0" sz="1000" spc="1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000" spc="5">
                <a:solidFill>
                  <a:srgbClr val="FFFFFF"/>
                </a:solidFill>
                <a:latin typeface="Calibri"/>
                <a:cs typeface="Calibri"/>
              </a:rPr>
              <a:t>Ramírez</a:t>
            </a:r>
            <a:r>
              <a:rPr dirty="0" sz="1000" spc="1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000" spc="35">
                <a:solidFill>
                  <a:srgbClr val="FFFFFF"/>
                </a:solidFill>
                <a:latin typeface="Calibri"/>
                <a:cs typeface="Calibri"/>
              </a:rPr>
              <a:t>Díaz,</a:t>
            </a:r>
            <a:r>
              <a:rPr dirty="0" sz="1000" spc="1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000" spc="5">
                <a:solidFill>
                  <a:srgbClr val="FFFFFF"/>
                </a:solidFill>
                <a:latin typeface="Calibri"/>
                <a:cs typeface="Calibri"/>
              </a:rPr>
              <a:t>Victoria</a:t>
            </a:r>
            <a:r>
              <a:rPr dirty="0" sz="1000" spc="1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000" spc="30">
                <a:solidFill>
                  <a:srgbClr val="FFFFFF"/>
                </a:solidFill>
                <a:latin typeface="Calibri"/>
                <a:cs typeface="Calibri"/>
              </a:rPr>
              <a:t>Ruiz</a:t>
            </a:r>
            <a:r>
              <a:rPr dirty="0" sz="1000" spc="11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000" spc="-5">
                <a:solidFill>
                  <a:srgbClr val="FFFFFF"/>
                </a:solidFill>
                <a:latin typeface="Calibri"/>
                <a:cs typeface="Calibri"/>
              </a:rPr>
              <a:t>Parrado.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309193" y="1449335"/>
            <a:ext cx="4040504" cy="671830"/>
            <a:chOff x="309193" y="1449335"/>
            <a:chExt cx="4040504" cy="671830"/>
          </a:xfrm>
        </p:grpSpPr>
        <p:pic>
          <p:nvPicPr>
            <p:cNvPr id="10" name="object 10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09194" y="1569643"/>
              <a:ext cx="3989651" cy="50609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359994" y="1449335"/>
              <a:ext cx="3989704" cy="671830"/>
            </a:xfrm>
            <a:custGeom>
              <a:avLst/>
              <a:gdLst/>
              <a:ahLst/>
              <a:cxnLst/>
              <a:rect l="l" t="t" r="r" b="b"/>
              <a:pathLst>
                <a:path w="3989704" h="671830">
                  <a:moveTo>
                    <a:pt x="3989652" y="0"/>
                  </a:moveTo>
                  <a:lnTo>
                    <a:pt x="0" y="0"/>
                  </a:lnTo>
                  <a:lnTo>
                    <a:pt x="0" y="671362"/>
                  </a:lnTo>
                  <a:lnTo>
                    <a:pt x="3989652" y="671362"/>
                  </a:lnTo>
                  <a:lnTo>
                    <a:pt x="3989652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309193" y="1613932"/>
              <a:ext cx="3989704" cy="456565"/>
            </a:xfrm>
            <a:custGeom>
              <a:avLst/>
              <a:gdLst/>
              <a:ahLst/>
              <a:cxnLst/>
              <a:rect l="l" t="t" r="r" b="b"/>
              <a:pathLst>
                <a:path w="3989704" h="456564">
                  <a:moveTo>
                    <a:pt x="3989652" y="0"/>
                  </a:moveTo>
                  <a:lnTo>
                    <a:pt x="0" y="0"/>
                  </a:lnTo>
                  <a:lnTo>
                    <a:pt x="0" y="405164"/>
                  </a:lnTo>
                  <a:lnTo>
                    <a:pt x="4008" y="424889"/>
                  </a:lnTo>
                  <a:lnTo>
                    <a:pt x="14922" y="441042"/>
                  </a:lnTo>
                  <a:lnTo>
                    <a:pt x="31075" y="451956"/>
                  </a:lnTo>
                  <a:lnTo>
                    <a:pt x="50800" y="455965"/>
                  </a:lnTo>
                  <a:lnTo>
                    <a:pt x="3938852" y="455965"/>
                  </a:lnTo>
                  <a:lnTo>
                    <a:pt x="3958576" y="451956"/>
                  </a:lnTo>
                  <a:lnTo>
                    <a:pt x="3974729" y="441042"/>
                  </a:lnTo>
                  <a:lnTo>
                    <a:pt x="3985644" y="424889"/>
                  </a:lnTo>
                  <a:lnTo>
                    <a:pt x="3989652" y="405164"/>
                  </a:lnTo>
                  <a:lnTo>
                    <a:pt x="3989652" y="0"/>
                  </a:lnTo>
                  <a:close/>
                </a:path>
              </a:pathLst>
            </a:custGeom>
            <a:solidFill>
              <a:srgbClr val="E9E9F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/>
          <p:cNvSpPr txBox="1"/>
          <p:nvPr/>
        </p:nvSpPr>
        <p:spPr>
          <a:xfrm>
            <a:off x="309194" y="1449335"/>
            <a:ext cx="4040504" cy="671830"/>
          </a:xfrm>
          <a:prstGeom prst="rect">
            <a:avLst/>
          </a:prstGeom>
        </p:spPr>
        <p:txBody>
          <a:bodyPr wrap="square" lIns="0" tIns="254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20"/>
              </a:spcBef>
            </a:pPr>
            <a:endParaRPr sz="1050">
              <a:latin typeface="Times New Roman"/>
              <a:cs typeface="Times New Roman"/>
            </a:endParaRPr>
          </a:p>
          <a:p>
            <a:pPr marL="50800" marR="101600">
              <a:lnSpc>
                <a:spcPct val="101499"/>
              </a:lnSpc>
            </a:pPr>
            <a:r>
              <a:rPr dirty="0" sz="900" spc="15">
                <a:latin typeface="Calibri"/>
                <a:cs typeface="Calibri"/>
              </a:rPr>
              <a:t>Algunos </a:t>
            </a:r>
            <a:r>
              <a:rPr dirty="0" sz="900" spc="-15">
                <a:latin typeface="Calibri"/>
                <a:cs typeface="Calibri"/>
              </a:rPr>
              <a:t>derechos</a:t>
            </a:r>
            <a:r>
              <a:rPr dirty="0" sz="900" spc="-10">
                <a:latin typeface="Calibri"/>
                <a:cs typeface="Calibri"/>
              </a:rPr>
              <a:t> </a:t>
            </a:r>
            <a:r>
              <a:rPr dirty="0" sz="900" spc="-5">
                <a:latin typeface="Calibri"/>
                <a:cs typeface="Calibri"/>
              </a:rPr>
              <a:t>reservados.</a:t>
            </a:r>
            <a:r>
              <a:rPr dirty="0" sz="900">
                <a:latin typeface="Calibri"/>
                <a:cs typeface="Calibri"/>
              </a:rPr>
              <a:t> </a:t>
            </a:r>
            <a:r>
              <a:rPr dirty="0" sz="900" spc="25">
                <a:latin typeface="Calibri"/>
                <a:cs typeface="Calibri"/>
              </a:rPr>
              <a:t>Este </a:t>
            </a:r>
            <a:r>
              <a:rPr dirty="0" sz="900">
                <a:latin typeface="Calibri"/>
                <a:cs typeface="Calibri"/>
              </a:rPr>
              <a:t>documento</a:t>
            </a:r>
            <a:r>
              <a:rPr dirty="0" sz="900" spc="5">
                <a:latin typeface="Calibri"/>
                <a:cs typeface="Calibri"/>
              </a:rPr>
              <a:t> </a:t>
            </a:r>
            <a:r>
              <a:rPr dirty="0" sz="900" spc="-25">
                <a:latin typeface="Calibri"/>
                <a:cs typeface="Calibri"/>
              </a:rPr>
              <a:t>se</a:t>
            </a:r>
            <a:r>
              <a:rPr dirty="0" sz="900" spc="-20">
                <a:latin typeface="Calibri"/>
                <a:cs typeface="Calibri"/>
              </a:rPr>
              <a:t> </a:t>
            </a:r>
            <a:r>
              <a:rPr dirty="0" sz="900" spc="-5">
                <a:latin typeface="Calibri"/>
                <a:cs typeface="Calibri"/>
              </a:rPr>
              <a:t>distribuye</a:t>
            </a:r>
            <a:r>
              <a:rPr dirty="0" sz="900">
                <a:latin typeface="Calibri"/>
                <a:cs typeface="Calibri"/>
              </a:rPr>
              <a:t> bajo</a:t>
            </a:r>
            <a:r>
              <a:rPr dirty="0" sz="900" spc="5">
                <a:latin typeface="Calibri"/>
                <a:cs typeface="Calibri"/>
              </a:rPr>
              <a:t> </a:t>
            </a:r>
            <a:r>
              <a:rPr dirty="0" sz="900" spc="10">
                <a:latin typeface="Calibri"/>
                <a:cs typeface="Calibri"/>
              </a:rPr>
              <a:t>la </a:t>
            </a:r>
            <a:r>
              <a:rPr dirty="0" sz="900" spc="5">
                <a:latin typeface="Calibri"/>
                <a:cs typeface="Calibri"/>
              </a:rPr>
              <a:t>licencia </a:t>
            </a:r>
            <a:r>
              <a:rPr dirty="0" sz="900" spc="10">
                <a:latin typeface="Calibri"/>
                <a:cs typeface="Calibri"/>
              </a:rPr>
              <a:t> “Atribución-CompartirIgual </a:t>
            </a:r>
            <a:r>
              <a:rPr dirty="0" sz="900" spc="5">
                <a:latin typeface="Calibri"/>
                <a:cs typeface="Calibri"/>
              </a:rPr>
              <a:t>4.0</a:t>
            </a:r>
            <a:r>
              <a:rPr dirty="0" sz="900" spc="10">
                <a:latin typeface="Calibri"/>
                <a:cs typeface="Calibri"/>
              </a:rPr>
              <a:t> </a:t>
            </a:r>
            <a:r>
              <a:rPr dirty="0" sz="900">
                <a:latin typeface="Calibri"/>
                <a:cs typeface="Calibri"/>
              </a:rPr>
              <a:t>Internacional”</a:t>
            </a:r>
            <a:r>
              <a:rPr dirty="0" sz="900" spc="5">
                <a:latin typeface="Calibri"/>
                <a:cs typeface="Calibri"/>
              </a:rPr>
              <a:t> </a:t>
            </a:r>
            <a:r>
              <a:rPr dirty="0" sz="900" spc="-20">
                <a:latin typeface="Calibri"/>
                <a:cs typeface="Calibri"/>
              </a:rPr>
              <a:t>de</a:t>
            </a:r>
            <a:r>
              <a:rPr dirty="0" sz="900" spc="-15">
                <a:latin typeface="Calibri"/>
                <a:cs typeface="Calibri"/>
              </a:rPr>
              <a:t> </a:t>
            </a:r>
            <a:r>
              <a:rPr dirty="0" sz="900" spc="10">
                <a:latin typeface="Calibri"/>
                <a:cs typeface="Calibri"/>
              </a:rPr>
              <a:t>Creative  </a:t>
            </a:r>
            <a:r>
              <a:rPr dirty="0" sz="900" spc="15">
                <a:latin typeface="Calibri"/>
                <a:cs typeface="Calibri"/>
              </a:rPr>
              <a:t>Commons, </a:t>
            </a:r>
            <a:r>
              <a:rPr dirty="0" sz="900" spc="-5">
                <a:latin typeface="Calibri"/>
                <a:cs typeface="Calibri"/>
              </a:rPr>
              <a:t>disponible </a:t>
            </a:r>
            <a:r>
              <a:rPr dirty="0" sz="900" spc="-190">
                <a:latin typeface="Calibri"/>
                <a:cs typeface="Calibri"/>
              </a:rPr>
              <a:t> </a:t>
            </a:r>
            <a:r>
              <a:rPr dirty="0" sz="900" spc="-20">
                <a:latin typeface="Calibri"/>
                <a:cs typeface="Calibri"/>
              </a:rPr>
              <a:t>en</a:t>
            </a:r>
            <a:r>
              <a:rPr dirty="0" sz="900" spc="100">
                <a:latin typeface="Calibri"/>
                <a:cs typeface="Calibri"/>
              </a:rPr>
              <a:t> </a:t>
            </a:r>
            <a:r>
              <a:rPr dirty="0" sz="900" spc="40">
                <a:solidFill>
                  <a:srgbClr val="0000FF"/>
                </a:solidFill>
                <a:latin typeface="Georgia"/>
                <a:cs typeface="Georgia"/>
                <a:hlinkClick r:id="rId10"/>
              </a:rPr>
              <a:t>https://creativecommons.org/licenses/by-sa/4.0/deed.es</a:t>
            </a:r>
            <a:r>
              <a:rPr dirty="0" sz="900" spc="40">
                <a:solidFill>
                  <a:srgbClr val="0000FF"/>
                </a:solidFill>
                <a:latin typeface="Calibri"/>
                <a:cs typeface="Calibri"/>
              </a:rPr>
              <a:t>.</a:t>
            </a:r>
            <a:endParaRPr sz="900">
              <a:latin typeface="Calibri"/>
              <a:cs typeface="Calibri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5" name="object 15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7" name="object 17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1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195580"/>
          </a:xfrm>
          <a:custGeom>
            <a:avLst/>
            <a:gdLst/>
            <a:ahLst/>
            <a:cxnLst/>
            <a:rect l="l" t="t" r="r" b="b"/>
            <a:pathLst>
              <a:path w="2304415" h="195580">
                <a:moveTo>
                  <a:pt x="2303995" y="0"/>
                </a:moveTo>
                <a:lnTo>
                  <a:pt x="0" y="0"/>
                </a:lnTo>
                <a:lnTo>
                  <a:pt x="0" y="195402"/>
                </a:lnTo>
                <a:lnTo>
                  <a:pt x="2303995" y="19540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418678" y="0"/>
            <a:ext cx="79057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 indent="37147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Operadores</a:t>
            </a:r>
            <a:r>
              <a:rPr dirty="0" sz="500" spc="5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diferenciales</a:t>
            </a:r>
            <a:endParaRPr sz="5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0"/>
            <a:ext cx="4608195" cy="246379"/>
            <a:chOff x="0" y="0"/>
            <a:chExt cx="4608195" cy="246379"/>
          </a:xfrm>
        </p:grpSpPr>
        <p:sp>
          <p:nvSpPr>
            <p:cNvPr id="5" name="object 5"/>
            <p:cNvSpPr/>
            <p:nvPr/>
          </p:nvSpPr>
          <p:spPr>
            <a:xfrm>
              <a:off x="2303995" y="0"/>
              <a:ext cx="2304415" cy="195580"/>
            </a:xfrm>
            <a:custGeom>
              <a:avLst/>
              <a:gdLst/>
              <a:ahLst/>
              <a:cxnLst/>
              <a:rect l="l" t="t" r="r" b="b"/>
              <a:pathLst>
                <a:path w="2304415" h="195580">
                  <a:moveTo>
                    <a:pt x="2303995" y="0"/>
                  </a:moveTo>
                  <a:lnTo>
                    <a:pt x="0" y="0"/>
                  </a:lnTo>
                  <a:lnTo>
                    <a:pt x="0" y="195402"/>
                  </a:lnTo>
                  <a:lnTo>
                    <a:pt x="2303995" y="195402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0" y="195402"/>
              <a:ext cx="4608195" cy="50800"/>
            </a:xfrm>
            <a:custGeom>
              <a:avLst/>
              <a:gdLst/>
              <a:ahLst/>
              <a:cxnLst/>
              <a:rect l="l" t="t" r="r" b="b"/>
              <a:pathLst>
                <a:path w="4608195" h="50800">
                  <a:moveTo>
                    <a:pt x="4608060" y="0"/>
                  </a:moveTo>
                  <a:lnTo>
                    <a:pt x="0" y="0"/>
                  </a:lnTo>
                  <a:lnTo>
                    <a:pt x="0" y="50610"/>
                  </a:lnTo>
                  <a:lnTo>
                    <a:pt x="4608060" y="50610"/>
                  </a:lnTo>
                  <a:lnTo>
                    <a:pt x="460806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7" name="object 7"/>
          <p:cNvGrpSpPr/>
          <p:nvPr/>
        </p:nvGrpSpPr>
        <p:grpSpPr>
          <a:xfrm>
            <a:off x="309193" y="354190"/>
            <a:ext cx="4040504" cy="725170"/>
            <a:chOff x="309193" y="354190"/>
            <a:chExt cx="4040504" cy="725170"/>
          </a:xfrm>
        </p:grpSpPr>
        <p:sp>
          <p:nvSpPr>
            <p:cNvPr id="8" name="object 8"/>
            <p:cNvSpPr/>
            <p:nvPr/>
          </p:nvSpPr>
          <p:spPr>
            <a:xfrm>
              <a:off x="309193" y="354190"/>
              <a:ext cx="3989704" cy="82550"/>
            </a:xfrm>
            <a:custGeom>
              <a:avLst/>
              <a:gdLst/>
              <a:ahLst/>
              <a:cxnLst/>
              <a:rect l="l" t="t" r="r" b="b"/>
              <a:pathLst>
                <a:path w="3989704" h="82550">
                  <a:moveTo>
                    <a:pt x="3938852" y="0"/>
                  </a:moveTo>
                  <a:lnTo>
                    <a:pt x="50800" y="0"/>
                  </a:lnTo>
                  <a:lnTo>
                    <a:pt x="31075" y="4008"/>
                  </a:lnTo>
                  <a:lnTo>
                    <a:pt x="14922" y="14922"/>
                  </a:lnTo>
                  <a:lnTo>
                    <a:pt x="4008" y="31075"/>
                  </a:lnTo>
                  <a:lnTo>
                    <a:pt x="0" y="50800"/>
                  </a:lnTo>
                  <a:lnTo>
                    <a:pt x="0" y="82384"/>
                  </a:lnTo>
                  <a:lnTo>
                    <a:pt x="3989652" y="82384"/>
                  </a:lnTo>
                  <a:lnTo>
                    <a:pt x="3989652" y="50800"/>
                  </a:lnTo>
                  <a:lnTo>
                    <a:pt x="3985644" y="31075"/>
                  </a:lnTo>
                  <a:lnTo>
                    <a:pt x="3974729" y="14922"/>
                  </a:lnTo>
                  <a:lnTo>
                    <a:pt x="3958576" y="4008"/>
                  </a:lnTo>
                  <a:lnTo>
                    <a:pt x="3938852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359994" y="417439"/>
              <a:ext cx="3989704" cy="662305"/>
            </a:xfrm>
            <a:custGeom>
              <a:avLst/>
              <a:gdLst/>
              <a:ahLst/>
              <a:cxnLst/>
              <a:rect l="l" t="t" r="r" b="b"/>
              <a:pathLst>
                <a:path w="3989704" h="662305">
                  <a:moveTo>
                    <a:pt x="3989652" y="0"/>
                  </a:moveTo>
                  <a:lnTo>
                    <a:pt x="0" y="0"/>
                  </a:lnTo>
                  <a:lnTo>
                    <a:pt x="0" y="661782"/>
                  </a:lnTo>
                  <a:lnTo>
                    <a:pt x="3989652" y="661782"/>
                  </a:lnTo>
                  <a:lnTo>
                    <a:pt x="3989652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309193" y="398602"/>
              <a:ext cx="3989704" cy="629920"/>
            </a:xfrm>
            <a:custGeom>
              <a:avLst/>
              <a:gdLst/>
              <a:ahLst/>
              <a:cxnLst/>
              <a:rect l="l" t="t" r="r" b="b"/>
              <a:pathLst>
                <a:path w="3989704" h="629919">
                  <a:moveTo>
                    <a:pt x="3989652" y="0"/>
                  </a:moveTo>
                  <a:lnTo>
                    <a:pt x="0" y="0"/>
                  </a:lnTo>
                  <a:lnTo>
                    <a:pt x="0" y="579018"/>
                  </a:lnTo>
                  <a:lnTo>
                    <a:pt x="4008" y="598742"/>
                  </a:lnTo>
                  <a:lnTo>
                    <a:pt x="14922" y="614895"/>
                  </a:lnTo>
                  <a:lnTo>
                    <a:pt x="31075" y="625810"/>
                  </a:lnTo>
                  <a:lnTo>
                    <a:pt x="50800" y="629818"/>
                  </a:lnTo>
                  <a:lnTo>
                    <a:pt x="3938852" y="629818"/>
                  </a:lnTo>
                  <a:lnTo>
                    <a:pt x="3958576" y="625810"/>
                  </a:lnTo>
                  <a:lnTo>
                    <a:pt x="3974729" y="614895"/>
                  </a:lnTo>
                  <a:lnTo>
                    <a:pt x="3985644" y="598742"/>
                  </a:lnTo>
                  <a:lnTo>
                    <a:pt x="3989652" y="579018"/>
                  </a:lnTo>
                  <a:lnTo>
                    <a:pt x="3989652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/>
          <p:cNvSpPr txBox="1"/>
          <p:nvPr/>
        </p:nvSpPr>
        <p:spPr>
          <a:xfrm>
            <a:off x="347294" y="138356"/>
            <a:ext cx="3724275" cy="793750"/>
          </a:xfrm>
          <a:prstGeom prst="rect">
            <a:avLst/>
          </a:prstGeom>
        </p:spPr>
        <p:txBody>
          <a:bodyPr wrap="square" lIns="0" tIns="819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645"/>
              </a:spcBef>
            </a:pPr>
            <a:r>
              <a:rPr dirty="0" sz="1000" spc="-60">
                <a:latin typeface="Calibri"/>
                <a:cs typeface="Calibri"/>
              </a:rPr>
              <a:t>e</a:t>
            </a:r>
            <a:endParaRPr sz="1000">
              <a:latin typeface="Calibri"/>
              <a:cs typeface="Calibri"/>
            </a:endParaRPr>
          </a:p>
          <a:p>
            <a:pPr marL="1487805" marR="5080" indent="-1287145">
              <a:lnSpc>
                <a:spcPct val="106700"/>
              </a:lnSpc>
              <a:spcBef>
                <a:spcPts val="710"/>
              </a:spcBef>
            </a:pPr>
            <a:r>
              <a:rPr dirty="0" sz="1400" spc="120">
                <a:solidFill>
                  <a:srgbClr val="FFFFFF"/>
                </a:solidFill>
                <a:latin typeface="Calibri"/>
                <a:cs typeface="Calibri"/>
              </a:rPr>
              <a:t>PARTE</a:t>
            </a:r>
            <a:r>
              <a:rPr dirty="0" sz="1400" spc="1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40">
                <a:solidFill>
                  <a:srgbClr val="FFFFFF"/>
                </a:solidFill>
                <a:latin typeface="Calibri"/>
                <a:cs typeface="Calibri"/>
              </a:rPr>
              <a:t>II</a:t>
            </a:r>
            <a:r>
              <a:rPr dirty="0" sz="14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25">
                <a:solidFill>
                  <a:srgbClr val="FFFFFF"/>
                </a:solidFill>
                <a:latin typeface="Calibri"/>
                <a:cs typeface="Calibri"/>
              </a:rPr>
              <a:t>-</a:t>
            </a:r>
            <a:r>
              <a:rPr dirty="0" sz="14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95">
                <a:solidFill>
                  <a:srgbClr val="FFFFFF"/>
                </a:solidFill>
                <a:latin typeface="Calibri"/>
                <a:cs typeface="Calibri"/>
              </a:rPr>
              <a:t>BLOQUE</a:t>
            </a:r>
            <a:r>
              <a:rPr dirty="0" sz="14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30">
                <a:solidFill>
                  <a:srgbClr val="FFFFFF"/>
                </a:solidFill>
                <a:latin typeface="Calibri"/>
                <a:cs typeface="Calibri"/>
              </a:rPr>
              <a:t>II:</a:t>
            </a:r>
            <a:r>
              <a:rPr dirty="0" sz="1400" spc="1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FFFFFF"/>
                </a:solidFill>
                <a:latin typeface="Calibri"/>
                <a:cs typeface="Calibri"/>
              </a:rPr>
              <a:t>Cálculo</a:t>
            </a:r>
            <a:r>
              <a:rPr dirty="0" sz="1400" spc="1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14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Calibri"/>
                <a:cs typeface="Calibri"/>
              </a:rPr>
              <a:t>Optimización </a:t>
            </a:r>
            <a:r>
              <a:rPr dirty="0" sz="1400" spc="-3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20">
                <a:solidFill>
                  <a:srgbClr val="FFFFFF"/>
                </a:solidFill>
                <a:latin typeface="Calibri"/>
                <a:cs typeface="Calibri"/>
              </a:rPr>
              <a:t>Multivariable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065009" y="1233619"/>
            <a:ext cx="247840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5">
                <a:latin typeface="Calibri"/>
                <a:cs typeface="Calibri"/>
              </a:rPr>
              <a:t>Emanuele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Schiavi,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Iván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Ramírez,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Victoria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25">
                <a:latin typeface="Calibri"/>
                <a:cs typeface="Calibri"/>
              </a:rPr>
              <a:t>Ruiz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13" name="object 13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108936" y="1534731"/>
            <a:ext cx="390144" cy="390144"/>
          </a:xfrm>
          <a:prstGeom prst="rect">
            <a:avLst/>
          </a:prstGeom>
        </p:spPr>
      </p:pic>
      <p:sp>
        <p:nvSpPr>
          <p:cNvPr id="14" name="object 14"/>
          <p:cNvSpPr txBox="1"/>
          <p:nvPr/>
        </p:nvSpPr>
        <p:spPr>
          <a:xfrm>
            <a:off x="1520088" y="2026046"/>
            <a:ext cx="1567815" cy="95376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dirty="0" sz="700" spc="105">
                <a:latin typeface="Calibri"/>
                <a:cs typeface="Calibri"/>
              </a:rPr>
              <a:t>FUNDAMENTOS</a:t>
            </a:r>
            <a:r>
              <a:rPr dirty="0" sz="700" spc="75">
                <a:latin typeface="Calibri"/>
                <a:cs typeface="Calibri"/>
              </a:rPr>
              <a:t> </a:t>
            </a:r>
            <a:r>
              <a:rPr dirty="0" sz="700" spc="95">
                <a:latin typeface="Calibri"/>
                <a:cs typeface="Calibri"/>
              </a:rPr>
              <a:t>MATEMÁTICOS</a:t>
            </a:r>
            <a:endParaRPr sz="700">
              <a:latin typeface="Calibri"/>
              <a:cs typeface="Calibri"/>
            </a:endParaRPr>
          </a:p>
          <a:p>
            <a:pPr marL="12700" marR="5080" indent="381635">
              <a:lnSpc>
                <a:spcPct val="266300"/>
              </a:lnSpc>
            </a:pPr>
            <a:r>
              <a:rPr dirty="0" sz="700" spc="100">
                <a:latin typeface="Calibri"/>
                <a:cs typeface="Calibri"/>
              </a:rPr>
              <a:t>CURSO </a:t>
            </a:r>
            <a:r>
              <a:rPr dirty="0" sz="700" spc="25">
                <a:latin typeface="Calibri"/>
                <a:cs typeface="Calibri"/>
              </a:rPr>
              <a:t>2023-2024 </a:t>
            </a:r>
            <a:r>
              <a:rPr dirty="0" sz="700" spc="30">
                <a:latin typeface="Calibri"/>
                <a:cs typeface="Calibri"/>
              </a:rPr>
              <a:t> </a:t>
            </a:r>
            <a:r>
              <a:rPr dirty="0" sz="700" spc="90">
                <a:latin typeface="Calibri"/>
                <a:cs typeface="Calibri"/>
              </a:rPr>
              <a:t>UNIVERSIDAD</a:t>
            </a:r>
            <a:r>
              <a:rPr dirty="0" sz="700" spc="80">
                <a:latin typeface="Calibri"/>
                <a:cs typeface="Calibri"/>
              </a:rPr>
              <a:t> </a:t>
            </a:r>
            <a:r>
              <a:rPr dirty="0" sz="700" spc="130">
                <a:latin typeface="Calibri"/>
                <a:cs typeface="Calibri"/>
              </a:rPr>
              <a:t>REY</a:t>
            </a:r>
            <a:r>
              <a:rPr dirty="0" sz="700" spc="80">
                <a:latin typeface="Calibri"/>
                <a:cs typeface="Calibri"/>
              </a:rPr>
              <a:t> </a:t>
            </a:r>
            <a:r>
              <a:rPr dirty="0" sz="700" spc="100">
                <a:latin typeface="Calibri"/>
                <a:cs typeface="Calibri"/>
              </a:rPr>
              <a:t>JUAN</a:t>
            </a:r>
            <a:r>
              <a:rPr dirty="0" sz="700" spc="85">
                <a:latin typeface="Calibri"/>
                <a:cs typeface="Calibri"/>
              </a:rPr>
              <a:t> </a:t>
            </a:r>
            <a:r>
              <a:rPr dirty="0" sz="700" spc="110">
                <a:latin typeface="Calibri"/>
                <a:cs typeface="Calibri"/>
              </a:rPr>
              <a:t>CARLOS</a:t>
            </a:r>
            <a:endParaRPr sz="7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100">
              <a:latin typeface="Calibri"/>
              <a:cs typeface="Calibri"/>
            </a:endParaRPr>
          </a:p>
          <a:p>
            <a:pPr algn="ctr" marL="635">
              <a:lnSpc>
                <a:spcPct val="100000"/>
              </a:lnSpc>
            </a:pPr>
            <a:r>
              <a:rPr dirty="0" sz="500" spc="90">
                <a:latin typeface="Verdana"/>
                <a:cs typeface="Verdana"/>
              </a:rPr>
              <a:t>MÁSTER</a:t>
            </a:r>
            <a:r>
              <a:rPr dirty="0" sz="500" spc="15">
                <a:latin typeface="Verdana"/>
                <a:cs typeface="Verdana"/>
              </a:rPr>
              <a:t> </a:t>
            </a:r>
            <a:r>
              <a:rPr dirty="0" sz="500" spc="80">
                <a:latin typeface="Verdana"/>
                <a:cs typeface="Verdana"/>
              </a:rPr>
              <a:t>EN</a:t>
            </a:r>
            <a:r>
              <a:rPr dirty="0" sz="500" spc="20">
                <a:latin typeface="Verdana"/>
                <a:cs typeface="Verdana"/>
              </a:rPr>
              <a:t> </a:t>
            </a:r>
            <a:r>
              <a:rPr dirty="0" sz="500" spc="40">
                <a:latin typeface="Verdana"/>
                <a:cs typeface="Verdana"/>
              </a:rPr>
              <a:t>VISIÓN</a:t>
            </a:r>
            <a:r>
              <a:rPr dirty="0" sz="500" spc="20">
                <a:latin typeface="Verdana"/>
                <a:cs typeface="Verdana"/>
              </a:rPr>
              <a:t> </a:t>
            </a:r>
            <a:r>
              <a:rPr dirty="0" sz="500" spc="65">
                <a:latin typeface="Verdana"/>
                <a:cs typeface="Verdana"/>
              </a:rPr>
              <a:t>ARTIFICIAL</a:t>
            </a:r>
            <a:endParaRPr sz="500">
              <a:latin typeface="Verdana"/>
              <a:cs typeface="Verdana"/>
            </a:endParaRPr>
          </a:p>
        </p:txBody>
      </p:sp>
      <p:pic>
        <p:nvPicPr>
          <p:cNvPr id="15" name="object 1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633825" y="2875508"/>
            <a:ext cx="614172" cy="214883"/>
          </a:xfrm>
          <a:prstGeom prst="rect">
            <a:avLst/>
          </a:prstGeom>
        </p:spPr>
      </p:pic>
      <p:grpSp>
        <p:nvGrpSpPr>
          <p:cNvPr id="16" name="object 16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7" name="object 17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9" name="object 19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6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418678" y="0"/>
            <a:ext cx="79057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 indent="37147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Operadores</a:t>
            </a:r>
            <a:r>
              <a:rPr dirty="0" sz="500" spc="5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diferenciales</a:t>
            </a:r>
            <a:endParaRPr sz="500">
              <a:latin typeface="Calibri"/>
              <a:cs typeface="Calibri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4608195" cy="508634"/>
            <a:chOff x="0" y="0"/>
            <a:chExt cx="4608195" cy="508634"/>
          </a:xfrm>
        </p:grpSpPr>
        <p:sp>
          <p:nvSpPr>
            <p:cNvPr id="4" name="object 4"/>
            <p:cNvSpPr/>
            <p:nvPr/>
          </p:nvSpPr>
          <p:spPr>
            <a:xfrm>
              <a:off x="2303995" y="0"/>
              <a:ext cx="2304415" cy="195580"/>
            </a:xfrm>
            <a:custGeom>
              <a:avLst/>
              <a:gdLst/>
              <a:ahLst/>
              <a:cxnLst/>
              <a:rect l="l" t="t" r="r" b="b"/>
              <a:pathLst>
                <a:path w="2304415" h="195580">
                  <a:moveTo>
                    <a:pt x="2303995" y="0"/>
                  </a:moveTo>
                  <a:lnTo>
                    <a:pt x="0" y="0"/>
                  </a:lnTo>
                  <a:lnTo>
                    <a:pt x="0" y="195402"/>
                  </a:lnTo>
                  <a:lnTo>
                    <a:pt x="2303995" y="195402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0" y="195396"/>
              <a:ext cx="4608060" cy="312769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53174" y="194332"/>
            <a:ext cx="760095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-20"/>
              <a:t>Contenido</a:t>
            </a:r>
          </a:p>
        </p:txBody>
      </p:sp>
      <p:pic>
        <p:nvPicPr>
          <p:cNvPr id="7" name="object 7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15023" y="1153998"/>
            <a:ext cx="146177" cy="146177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350469" y="1156134"/>
            <a:ext cx="7556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35" b="1">
                <a:solidFill>
                  <a:srgbClr val="EAEAF7"/>
                </a:solidFill>
                <a:latin typeface="Calibri"/>
                <a:cs typeface="Calibri"/>
              </a:rPr>
              <a:t>1</a:t>
            </a:r>
            <a:endParaRPr sz="700">
              <a:latin typeface="Calibri"/>
              <a:cs typeface="Calibri"/>
            </a:endParaRPr>
          </a:p>
        </p:txBody>
      </p:sp>
      <p:pic>
        <p:nvPicPr>
          <p:cNvPr id="9" name="object 9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525284" y="1353058"/>
            <a:ext cx="59588" cy="59588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525284" y="1504899"/>
            <a:ext cx="59588" cy="59588"/>
          </a:xfrm>
          <a:prstGeom prst="rect">
            <a:avLst/>
          </a:prstGeom>
        </p:spPr>
      </p:pic>
      <p:sp>
        <p:nvSpPr>
          <p:cNvPr id="11" name="object 11"/>
          <p:cNvSpPr txBox="1"/>
          <p:nvPr/>
        </p:nvSpPr>
        <p:spPr>
          <a:xfrm>
            <a:off x="501904" y="1127218"/>
            <a:ext cx="2778125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1200"/>
              </a:lnSpc>
              <a:spcBef>
                <a:spcPts val="95"/>
              </a:spcBef>
            </a:pPr>
            <a:r>
              <a:rPr dirty="0" sz="1000" spc="-5">
                <a:solidFill>
                  <a:srgbClr val="3333B2"/>
                </a:solidFill>
                <a:latin typeface="Calibri"/>
                <a:cs typeface="Calibri"/>
                <a:hlinkClick r:id="rId2" action="ppaction://hlinksldjump"/>
              </a:rPr>
              <a:t>Introducción</a:t>
            </a:r>
            <a:endParaRPr sz="1000">
              <a:latin typeface="Calibri"/>
              <a:cs typeface="Calibri"/>
            </a:endParaRPr>
          </a:p>
          <a:p>
            <a:pPr marL="139065" marR="5080">
              <a:lnSpc>
                <a:spcPts val="1200"/>
              </a:lnSpc>
              <a:spcBef>
                <a:spcPts val="40"/>
              </a:spcBef>
            </a:pPr>
            <a:r>
              <a:rPr dirty="0" sz="1000" spc="55">
                <a:latin typeface="Calibri"/>
                <a:cs typeface="Calibri"/>
                <a:hlinkClick r:id="rId8" action="ppaction://hlinksldjump"/>
              </a:rPr>
              <a:t>El</a:t>
            </a:r>
            <a:r>
              <a:rPr dirty="0" sz="1000" spc="100"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1000">
                <a:latin typeface="Calibri"/>
                <a:cs typeface="Calibri"/>
                <a:hlinkClick r:id="rId8" action="ppaction://hlinksldjump"/>
              </a:rPr>
              <a:t>cálculo</a:t>
            </a:r>
            <a:r>
              <a:rPr dirty="0" sz="1000" spc="100"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1000" spc="5">
                <a:latin typeface="Calibri"/>
                <a:cs typeface="Calibri"/>
                <a:hlinkClick r:id="rId8" action="ppaction://hlinksldjump"/>
              </a:rPr>
              <a:t>y</a:t>
            </a:r>
            <a:r>
              <a:rPr dirty="0" sz="1000" spc="100"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1000" spc="-25">
                <a:latin typeface="Calibri"/>
                <a:cs typeface="Calibri"/>
                <a:hlinkClick r:id="rId8" action="ppaction://hlinksldjump"/>
              </a:rPr>
              <a:t>el</a:t>
            </a:r>
            <a:r>
              <a:rPr dirty="0" sz="1000" spc="100"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1000" spc="-15">
                <a:latin typeface="Calibri"/>
                <a:cs typeface="Calibri"/>
                <a:hlinkClick r:id="rId8" action="ppaction://hlinksldjump"/>
              </a:rPr>
              <a:t>procesamiento</a:t>
            </a:r>
            <a:r>
              <a:rPr dirty="0" sz="1000" spc="105"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1000" spc="5">
                <a:latin typeface="Calibri"/>
                <a:cs typeface="Calibri"/>
                <a:hlinkClick r:id="rId8" action="ppaction://hlinksldjump"/>
              </a:rPr>
              <a:t>digital</a:t>
            </a:r>
            <a:r>
              <a:rPr dirty="0" sz="1000" spc="100"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1000" spc="-40">
                <a:latin typeface="Calibri"/>
                <a:cs typeface="Calibri"/>
                <a:hlinkClick r:id="rId8" action="ppaction://hlinksldjump"/>
              </a:rPr>
              <a:t>de</a:t>
            </a:r>
            <a:r>
              <a:rPr dirty="0" sz="1000" spc="100"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1000" spc="-15">
                <a:latin typeface="Calibri"/>
                <a:cs typeface="Calibri"/>
                <a:hlinkClick r:id="rId8" action="ppaction://hlinksldjump"/>
              </a:rPr>
              <a:t>imágenes.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  <a:hlinkClick r:id="rId9" action="ppaction://hlinksldjump"/>
              </a:rPr>
              <a:t>Aplicaciones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3" name="object 13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0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418678" y="0"/>
            <a:ext cx="79057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 indent="37147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Operadores</a:t>
            </a:r>
            <a:r>
              <a:rPr dirty="0" sz="500" spc="5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diferenciales</a:t>
            </a:r>
            <a:endParaRPr sz="500">
              <a:latin typeface="Calibri"/>
              <a:cs typeface="Calibri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4608195" cy="508634"/>
            <a:chOff x="0" y="0"/>
            <a:chExt cx="4608195" cy="508634"/>
          </a:xfrm>
        </p:grpSpPr>
        <p:sp>
          <p:nvSpPr>
            <p:cNvPr id="4" name="object 4"/>
            <p:cNvSpPr/>
            <p:nvPr/>
          </p:nvSpPr>
          <p:spPr>
            <a:xfrm>
              <a:off x="2303995" y="0"/>
              <a:ext cx="2304415" cy="195580"/>
            </a:xfrm>
            <a:custGeom>
              <a:avLst/>
              <a:gdLst/>
              <a:ahLst/>
              <a:cxnLst/>
              <a:rect l="l" t="t" r="r" b="b"/>
              <a:pathLst>
                <a:path w="2304415" h="195580">
                  <a:moveTo>
                    <a:pt x="2303995" y="0"/>
                  </a:moveTo>
                  <a:lnTo>
                    <a:pt x="0" y="0"/>
                  </a:lnTo>
                  <a:lnTo>
                    <a:pt x="0" y="195402"/>
                  </a:lnTo>
                  <a:lnTo>
                    <a:pt x="2303995" y="195402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0" y="195396"/>
              <a:ext cx="4608060" cy="312769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53174" y="194332"/>
            <a:ext cx="760095" cy="244475"/>
          </a:xfrm>
          <a:prstGeom prst="rect"/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pc="-20"/>
              <a:t>Contenido</a:t>
            </a:r>
          </a:p>
        </p:txBody>
      </p:sp>
      <p:pic>
        <p:nvPicPr>
          <p:cNvPr id="7" name="object 7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15023" y="1153998"/>
            <a:ext cx="146177" cy="146177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350469" y="1156134"/>
            <a:ext cx="7556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35" b="1">
                <a:solidFill>
                  <a:srgbClr val="EAEAF7"/>
                </a:solidFill>
                <a:latin typeface="Calibri"/>
                <a:cs typeface="Calibri"/>
              </a:rPr>
              <a:t>1</a:t>
            </a:r>
            <a:endParaRPr sz="700">
              <a:latin typeface="Calibri"/>
              <a:cs typeface="Calibri"/>
            </a:endParaRPr>
          </a:p>
        </p:txBody>
      </p:sp>
      <p:pic>
        <p:nvPicPr>
          <p:cNvPr id="9" name="object 9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525284" y="1353058"/>
            <a:ext cx="59588" cy="59588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525284" y="1504899"/>
            <a:ext cx="59588" cy="59588"/>
          </a:xfrm>
          <a:prstGeom prst="rect">
            <a:avLst/>
          </a:prstGeom>
        </p:spPr>
      </p:pic>
      <p:sp>
        <p:nvSpPr>
          <p:cNvPr id="11" name="object 11"/>
          <p:cNvSpPr txBox="1"/>
          <p:nvPr/>
        </p:nvSpPr>
        <p:spPr>
          <a:xfrm>
            <a:off x="501904" y="1127218"/>
            <a:ext cx="2778125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1200"/>
              </a:lnSpc>
              <a:spcBef>
                <a:spcPts val="95"/>
              </a:spcBef>
            </a:pPr>
            <a:r>
              <a:rPr dirty="0" sz="1000" spc="-5">
                <a:solidFill>
                  <a:srgbClr val="3333B2"/>
                </a:solidFill>
                <a:latin typeface="Calibri"/>
                <a:cs typeface="Calibri"/>
                <a:hlinkClick r:id="rId2" action="ppaction://hlinksldjump"/>
              </a:rPr>
              <a:t>Introducción</a:t>
            </a:r>
            <a:endParaRPr sz="1000">
              <a:latin typeface="Calibri"/>
              <a:cs typeface="Calibri"/>
            </a:endParaRPr>
          </a:p>
          <a:p>
            <a:pPr marL="139065" marR="5080">
              <a:lnSpc>
                <a:spcPts val="1200"/>
              </a:lnSpc>
              <a:spcBef>
                <a:spcPts val="40"/>
              </a:spcBef>
            </a:pPr>
            <a:r>
              <a:rPr dirty="0" sz="1000" spc="55">
                <a:latin typeface="Calibri"/>
                <a:cs typeface="Calibri"/>
                <a:hlinkClick r:id="rId8" action="ppaction://hlinksldjump"/>
              </a:rPr>
              <a:t>El</a:t>
            </a:r>
            <a:r>
              <a:rPr dirty="0" sz="1000" spc="100"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1000">
                <a:latin typeface="Calibri"/>
                <a:cs typeface="Calibri"/>
                <a:hlinkClick r:id="rId8" action="ppaction://hlinksldjump"/>
              </a:rPr>
              <a:t>cálculo</a:t>
            </a:r>
            <a:r>
              <a:rPr dirty="0" sz="1000" spc="100"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1000" spc="5">
                <a:latin typeface="Calibri"/>
                <a:cs typeface="Calibri"/>
                <a:hlinkClick r:id="rId8" action="ppaction://hlinksldjump"/>
              </a:rPr>
              <a:t>y</a:t>
            </a:r>
            <a:r>
              <a:rPr dirty="0" sz="1000" spc="100"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1000" spc="-25">
                <a:latin typeface="Calibri"/>
                <a:cs typeface="Calibri"/>
                <a:hlinkClick r:id="rId8" action="ppaction://hlinksldjump"/>
              </a:rPr>
              <a:t>el</a:t>
            </a:r>
            <a:r>
              <a:rPr dirty="0" sz="1000" spc="100"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1000" spc="-15">
                <a:latin typeface="Calibri"/>
                <a:cs typeface="Calibri"/>
                <a:hlinkClick r:id="rId8" action="ppaction://hlinksldjump"/>
              </a:rPr>
              <a:t>procesamiento</a:t>
            </a:r>
            <a:r>
              <a:rPr dirty="0" sz="1000" spc="105"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1000" spc="5">
                <a:latin typeface="Calibri"/>
                <a:cs typeface="Calibri"/>
                <a:hlinkClick r:id="rId8" action="ppaction://hlinksldjump"/>
              </a:rPr>
              <a:t>digital</a:t>
            </a:r>
            <a:r>
              <a:rPr dirty="0" sz="1000" spc="100"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1000" spc="-40">
                <a:latin typeface="Calibri"/>
                <a:cs typeface="Calibri"/>
                <a:hlinkClick r:id="rId8" action="ppaction://hlinksldjump"/>
              </a:rPr>
              <a:t>de</a:t>
            </a:r>
            <a:r>
              <a:rPr dirty="0" sz="1000" spc="100"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1000" spc="-15">
                <a:latin typeface="Calibri"/>
                <a:cs typeface="Calibri"/>
                <a:hlinkClick r:id="rId8" action="ppaction://hlinksldjump"/>
              </a:rPr>
              <a:t>imágenes.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  <a:hlinkClick r:id="rId9" action="ppaction://hlinksldjump"/>
              </a:rPr>
              <a:t>Aplicaciones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12" name="object 12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315023" y="1966480"/>
            <a:ext cx="146177" cy="146177"/>
          </a:xfrm>
          <a:prstGeom prst="rect">
            <a:avLst/>
          </a:prstGeom>
        </p:spPr>
      </p:pic>
      <p:sp>
        <p:nvSpPr>
          <p:cNvPr id="13" name="object 13"/>
          <p:cNvSpPr txBox="1"/>
          <p:nvPr/>
        </p:nvSpPr>
        <p:spPr>
          <a:xfrm>
            <a:off x="350469" y="1968617"/>
            <a:ext cx="7556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35" b="1">
                <a:solidFill>
                  <a:srgbClr val="EAEAF7"/>
                </a:solidFill>
                <a:latin typeface="Calibri"/>
                <a:cs typeface="Calibri"/>
              </a:rPr>
              <a:t>2</a:t>
            </a:r>
            <a:endParaRPr sz="700">
              <a:latin typeface="Calibri"/>
              <a:cs typeface="Calibri"/>
            </a:endParaRPr>
          </a:p>
        </p:txBody>
      </p:sp>
      <p:pic>
        <p:nvPicPr>
          <p:cNvPr id="14" name="object 14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525284" y="2165553"/>
            <a:ext cx="59588" cy="59588"/>
          </a:xfrm>
          <a:prstGeom prst="rect">
            <a:avLst/>
          </a:prstGeom>
        </p:spPr>
      </p:pic>
      <p:sp>
        <p:nvSpPr>
          <p:cNvPr id="15" name="object 15"/>
          <p:cNvSpPr txBox="1"/>
          <p:nvPr/>
        </p:nvSpPr>
        <p:spPr>
          <a:xfrm>
            <a:off x="501904" y="1939701"/>
            <a:ext cx="3479165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1200"/>
              </a:lnSpc>
              <a:spcBef>
                <a:spcPts val="95"/>
              </a:spcBef>
            </a:pPr>
            <a:r>
              <a:rPr dirty="0" sz="1000" spc="-15">
                <a:solidFill>
                  <a:srgbClr val="3333B2"/>
                </a:solidFill>
                <a:latin typeface="Calibri"/>
                <a:cs typeface="Calibri"/>
                <a:hlinkClick r:id="rId3" action="ppaction://hlinksldjump"/>
              </a:rPr>
              <a:t>Operadores</a:t>
            </a:r>
            <a:r>
              <a:rPr dirty="0" sz="1000" spc="80">
                <a:solidFill>
                  <a:srgbClr val="3333B2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1000" spc="-20">
                <a:solidFill>
                  <a:srgbClr val="3333B2"/>
                </a:solidFill>
                <a:latin typeface="Calibri"/>
                <a:cs typeface="Calibri"/>
                <a:hlinkClick r:id="rId3" action="ppaction://hlinksldjump"/>
              </a:rPr>
              <a:t>diferenciales</a:t>
            </a:r>
            <a:endParaRPr sz="1000">
              <a:latin typeface="Calibri"/>
              <a:cs typeface="Calibri"/>
            </a:endParaRPr>
          </a:p>
          <a:p>
            <a:pPr marL="139065" marR="5080">
              <a:lnSpc>
                <a:spcPts val="1200"/>
              </a:lnSpc>
              <a:spcBef>
                <a:spcPts val="40"/>
              </a:spcBef>
            </a:pPr>
            <a:r>
              <a:rPr dirty="0" sz="1000" spc="-15">
                <a:latin typeface="Calibri"/>
                <a:cs typeface="Calibri"/>
                <a:hlinkClick r:id="rId11" action="ppaction://hlinksldjump"/>
              </a:rPr>
              <a:t>Gradiente</a:t>
            </a:r>
            <a:r>
              <a:rPr dirty="0" sz="1000" spc="114">
                <a:latin typeface="Calibri"/>
                <a:cs typeface="Calibri"/>
                <a:hlinkClick r:id="rId11" action="ppaction://hlinksldjump"/>
              </a:rPr>
              <a:t> </a:t>
            </a:r>
            <a:r>
              <a:rPr dirty="0" sz="1000" spc="-40">
                <a:latin typeface="Calibri"/>
                <a:cs typeface="Calibri"/>
                <a:hlinkClick r:id="rId11" action="ppaction://hlinksldjump"/>
              </a:rPr>
              <a:t>de</a:t>
            </a:r>
            <a:r>
              <a:rPr dirty="0" sz="1000" spc="114">
                <a:latin typeface="Calibri"/>
                <a:cs typeface="Calibri"/>
                <a:hlinkClick r:id="rId11" action="ppaction://hlinksldjump"/>
              </a:rPr>
              <a:t> </a:t>
            </a:r>
            <a:r>
              <a:rPr dirty="0" sz="1000" spc="-15">
                <a:latin typeface="Calibri"/>
                <a:cs typeface="Calibri"/>
                <a:hlinkClick r:id="rId11" action="ppaction://hlinksldjump"/>
              </a:rPr>
              <a:t>una</a:t>
            </a:r>
            <a:r>
              <a:rPr dirty="0" sz="1000" spc="120">
                <a:latin typeface="Calibri"/>
                <a:cs typeface="Calibri"/>
                <a:hlinkClick r:id="rId11" action="ppaction://hlinksldjump"/>
              </a:rPr>
              <a:t> </a:t>
            </a:r>
            <a:r>
              <a:rPr dirty="0" sz="1000" spc="-5">
                <a:latin typeface="Calibri"/>
                <a:cs typeface="Calibri"/>
                <a:hlinkClick r:id="rId11" action="ppaction://hlinksldjump"/>
              </a:rPr>
              <a:t>función.</a:t>
            </a:r>
            <a:r>
              <a:rPr dirty="0" sz="1000" spc="114">
                <a:latin typeface="Calibri"/>
                <a:cs typeface="Calibri"/>
                <a:hlinkClick r:id="rId11" action="ppaction://hlinksldjump"/>
              </a:rPr>
              <a:t> </a:t>
            </a:r>
            <a:r>
              <a:rPr dirty="0" sz="1000">
                <a:latin typeface="Calibri"/>
                <a:cs typeface="Calibri"/>
                <a:hlinkClick r:id="rId11" action="ppaction://hlinksldjump"/>
              </a:rPr>
              <a:t>Divergencia</a:t>
            </a:r>
            <a:r>
              <a:rPr dirty="0" sz="1000" spc="120">
                <a:latin typeface="Calibri"/>
                <a:cs typeface="Calibri"/>
                <a:hlinkClick r:id="rId11" action="ppaction://hlinksldjump"/>
              </a:rPr>
              <a:t> </a:t>
            </a:r>
            <a:r>
              <a:rPr dirty="0" sz="1000" spc="-40">
                <a:latin typeface="Calibri"/>
                <a:cs typeface="Calibri"/>
                <a:hlinkClick r:id="rId11" action="ppaction://hlinksldjump"/>
              </a:rPr>
              <a:t>de</a:t>
            </a:r>
            <a:r>
              <a:rPr dirty="0" sz="1000" spc="114">
                <a:latin typeface="Calibri"/>
                <a:cs typeface="Calibri"/>
                <a:hlinkClick r:id="rId11" action="ppaction://hlinksldjump"/>
              </a:rPr>
              <a:t> </a:t>
            </a:r>
            <a:r>
              <a:rPr dirty="0" sz="1000" spc="-10">
                <a:latin typeface="Calibri"/>
                <a:cs typeface="Calibri"/>
                <a:hlinkClick r:id="rId11" action="ppaction://hlinksldjump"/>
              </a:rPr>
              <a:t>una</a:t>
            </a:r>
            <a:r>
              <a:rPr dirty="0" sz="1000" spc="120">
                <a:latin typeface="Calibri"/>
                <a:cs typeface="Calibri"/>
                <a:hlinkClick r:id="rId11" action="ppaction://hlinksldjump"/>
              </a:rPr>
              <a:t> </a:t>
            </a:r>
            <a:r>
              <a:rPr dirty="0" sz="1000" spc="-5">
                <a:latin typeface="Calibri"/>
                <a:cs typeface="Calibri"/>
                <a:hlinkClick r:id="rId11" action="ppaction://hlinksldjump"/>
              </a:rPr>
              <a:t>campo</a:t>
            </a:r>
            <a:r>
              <a:rPr dirty="0" sz="1000" spc="114">
                <a:latin typeface="Calibri"/>
                <a:cs typeface="Calibri"/>
                <a:hlinkClick r:id="rId11" action="ppaction://hlinksldjump"/>
              </a:rPr>
              <a:t> </a:t>
            </a:r>
            <a:r>
              <a:rPr dirty="0" sz="1000" spc="-10">
                <a:latin typeface="Calibri"/>
                <a:cs typeface="Calibri"/>
                <a:hlinkClick r:id="rId11" action="ppaction://hlinksldjump"/>
              </a:rPr>
              <a:t>vectorial.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  <a:hlinkClick r:id="rId11" action="ppaction://hlinksldjump"/>
              </a:rPr>
              <a:t>Laplaciano</a:t>
            </a:r>
            <a:r>
              <a:rPr dirty="0" sz="1000" spc="100">
                <a:latin typeface="Calibri"/>
                <a:cs typeface="Calibri"/>
                <a:hlinkClick r:id="rId11" action="ppaction://hlinksldjump"/>
              </a:rPr>
              <a:t> </a:t>
            </a:r>
            <a:r>
              <a:rPr dirty="0" sz="1000" spc="-40">
                <a:latin typeface="Calibri"/>
                <a:cs typeface="Calibri"/>
                <a:hlinkClick r:id="rId11" action="ppaction://hlinksldjump"/>
              </a:rPr>
              <a:t>de</a:t>
            </a:r>
            <a:r>
              <a:rPr dirty="0" sz="1000" spc="105">
                <a:latin typeface="Calibri"/>
                <a:cs typeface="Calibri"/>
                <a:hlinkClick r:id="rId11" action="ppaction://hlinksldjump"/>
              </a:rPr>
              <a:t> </a:t>
            </a:r>
            <a:r>
              <a:rPr dirty="0" sz="1000" spc="-15">
                <a:latin typeface="Calibri"/>
                <a:cs typeface="Calibri"/>
                <a:hlinkClick r:id="rId11" action="ppaction://hlinksldjump"/>
              </a:rPr>
              <a:t>un</a:t>
            </a:r>
            <a:r>
              <a:rPr dirty="0" sz="1000" spc="105">
                <a:latin typeface="Calibri"/>
                <a:cs typeface="Calibri"/>
                <a:hlinkClick r:id="rId11" action="ppaction://hlinksldjump"/>
              </a:rPr>
              <a:t> </a:t>
            </a:r>
            <a:r>
              <a:rPr dirty="0" sz="1000" spc="-5">
                <a:latin typeface="Calibri"/>
                <a:cs typeface="Calibri"/>
                <a:hlinkClick r:id="rId11" action="ppaction://hlinksldjump"/>
              </a:rPr>
              <a:t>campo</a:t>
            </a:r>
            <a:r>
              <a:rPr dirty="0" sz="1000" spc="105">
                <a:latin typeface="Calibri"/>
                <a:cs typeface="Calibri"/>
                <a:hlinkClick r:id="rId11" action="ppaction://hlinksldjump"/>
              </a:rPr>
              <a:t> </a:t>
            </a:r>
            <a:r>
              <a:rPr dirty="0" sz="1000" spc="-15">
                <a:latin typeface="Calibri"/>
                <a:cs typeface="Calibri"/>
                <a:hlinkClick r:id="rId11" action="ppaction://hlinksldjump"/>
              </a:rPr>
              <a:t>escalar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16" name="object 16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7" name="object 17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9" name="object 19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2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195580"/>
          </a:xfrm>
          <a:custGeom>
            <a:avLst/>
            <a:gdLst/>
            <a:ahLst/>
            <a:cxnLst/>
            <a:rect l="l" t="t" r="r" b="b"/>
            <a:pathLst>
              <a:path w="2304415" h="195580">
                <a:moveTo>
                  <a:pt x="2303995" y="0"/>
                </a:moveTo>
                <a:lnTo>
                  <a:pt x="0" y="0"/>
                </a:lnTo>
                <a:lnTo>
                  <a:pt x="0" y="195402"/>
                </a:lnTo>
                <a:lnTo>
                  <a:pt x="2303995" y="19540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418678" y="0"/>
            <a:ext cx="79057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 indent="37147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Operadores</a:t>
            </a:r>
            <a:r>
              <a:rPr dirty="0" sz="500" spc="5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diferenciales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195580"/>
          </a:xfrm>
          <a:custGeom>
            <a:avLst/>
            <a:gdLst/>
            <a:ahLst/>
            <a:cxnLst/>
            <a:rect l="l" t="t" r="r" b="b"/>
            <a:pathLst>
              <a:path w="2304415" h="195580">
                <a:moveTo>
                  <a:pt x="2303995" y="0"/>
                </a:moveTo>
                <a:lnTo>
                  <a:pt x="0" y="0"/>
                </a:lnTo>
                <a:lnTo>
                  <a:pt x="0" y="195402"/>
                </a:lnTo>
                <a:lnTo>
                  <a:pt x="2303995" y="195402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0"/>
            <a:ext cx="159702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500" spc="5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El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cálculo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y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1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el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procesamiento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2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digital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2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de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imágenes. </a:t>
            </a:r>
            <a:r>
              <a:rPr dirty="0" sz="500" spc="-95" b="1">
                <a:solidFill>
                  <a:srgbClr val="9898D8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5" action="ppaction://hlinksldjump"/>
              </a:rPr>
              <a:t>Aplicaciones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0" y="195396"/>
            <a:ext cx="4608060" cy="312769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194332"/>
            <a:ext cx="76009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20">
                <a:solidFill>
                  <a:srgbClr val="FFFFFF"/>
                </a:solidFill>
                <a:latin typeface="Calibri"/>
                <a:cs typeface="Calibri"/>
              </a:rPr>
              <a:t>Contenido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315023" y="1153998"/>
            <a:ext cx="146177" cy="146177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350469" y="1156134"/>
            <a:ext cx="7556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35" b="1">
                <a:solidFill>
                  <a:srgbClr val="EAEAF7"/>
                </a:solidFill>
                <a:latin typeface="Calibri"/>
                <a:cs typeface="Calibri"/>
              </a:rPr>
              <a:t>1</a:t>
            </a:r>
            <a:endParaRPr sz="700">
              <a:latin typeface="Calibri"/>
              <a:cs typeface="Calibri"/>
            </a:endParaRPr>
          </a:p>
        </p:txBody>
      </p:sp>
      <p:pic>
        <p:nvPicPr>
          <p:cNvPr id="10" name="object 10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525284" y="1353058"/>
            <a:ext cx="59588" cy="59588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525284" y="1504899"/>
            <a:ext cx="59588" cy="59588"/>
          </a:xfrm>
          <a:prstGeom prst="rect">
            <a:avLst/>
          </a:prstGeom>
        </p:spPr>
      </p:pic>
      <p:sp>
        <p:nvSpPr>
          <p:cNvPr id="12" name="object 12"/>
          <p:cNvSpPr txBox="1"/>
          <p:nvPr/>
        </p:nvSpPr>
        <p:spPr>
          <a:xfrm>
            <a:off x="501904" y="1127218"/>
            <a:ext cx="2778125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1200"/>
              </a:lnSpc>
              <a:spcBef>
                <a:spcPts val="95"/>
              </a:spcBef>
            </a:pPr>
            <a:r>
              <a:rPr dirty="0" sz="1000" spc="-5">
                <a:solidFill>
                  <a:srgbClr val="3333B2"/>
                </a:solidFill>
                <a:latin typeface="Calibri"/>
                <a:cs typeface="Calibri"/>
                <a:hlinkClick r:id="rId2" action="ppaction://hlinksldjump"/>
              </a:rPr>
              <a:t>Introducción</a:t>
            </a:r>
            <a:endParaRPr sz="1000">
              <a:latin typeface="Calibri"/>
              <a:cs typeface="Calibri"/>
            </a:endParaRPr>
          </a:p>
          <a:p>
            <a:pPr marL="139065" marR="5080">
              <a:lnSpc>
                <a:spcPts val="1200"/>
              </a:lnSpc>
              <a:spcBef>
                <a:spcPts val="40"/>
              </a:spcBef>
            </a:pPr>
            <a:r>
              <a:rPr dirty="0" sz="1000" spc="55">
                <a:solidFill>
                  <a:srgbClr val="CCCCCC"/>
                </a:solidFill>
                <a:latin typeface="Calibri"/>
                <a:cs typeface="Calibri"/>
                <a:hlinkClick r:id="rId4" action="ppaction://hlinksldjump"/>
              </a:rPr>
              <a:t>El</a:t>
            </a:r>
            <a:r>
              <a:rPr dirty="0" sz="1000" spc="100">
                <a:solidFill>
                  <a:srgbClr val="CCCCCC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1000">
                <a:solidFill>
                  <a:srgbClr val="CCCCCC"/>
                </a:solidFill>
                <a:latin typeface="Calibri"/>
                <a:cs typeface="Calibri"/>
                <a:hlinkClick r:id="rId4" action="ppaction://hlinksldjump"/>
              </a:rPr>
              <a:t>cálculo</a:t>
            </a:r>
            <a:r>
              <a:rPr dirty="0" sz="1000" spc="100">
                <a:solidFill>
                  <a:srgbClr val="CCCCCC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1000" spc="5">
                <a:solidFill>
                  <a:srgbClr val="CCCCCC"/>
                </a:solidFill>
                <a:latin typeface="Calibri"/>
                <a:cs typeface="Calibri"/>
                <a:hlinkClick r:id="rId4" action="ppaction://hlinksldjump"/>
              </a:rPr>
              <a:t>y</a:t>
            </a:r>
            <a:r>
              <a:rPr dirty="0" sz="1000" spc="100">
                <a:solidFill>
                  <a:srgbClr val="CCCCCC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1000" spc="-25">
                <a:solidFill>
                  <a:srgbClr val="CCCCCC"/>
                </a:solidFill>
                <a:latin typeface="Calibri"/>
                <a:cs typeface="Calibri"/>
                <a:hlinkClick r:id="rId4" action="ppaction://hlinksldjump"/>
              </a:rPr>
              <a:t>el</a:t>
            </a:r>
            <a:r>
              <a:rPr dirty="0" sz="1000" spc="100">
                <a:solidFill>
                  <a:srgbClr val="CCCCCC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1000" spc="-15">
                <a:solidFill>
                  <a:srgbClr val="CCCCCC"/>
                </a:solidFill>
                <a:latin typeface="Calibri"/>
                <a:cs typeface="Calibri"/>
                <a:hlinkClick r:id="rId4" action="ppaction://hlinksldjump"/>
              </a:rPr>
              <a:t>procesamiento</a:t>
            </a:r>
            <a:r>
              <a:rPr dirty="0" sz="1000" spc="105">
                <a:solidFill>
                  <a:srgbClr val="CCCCCC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1000" spc="5">
                <a:solidFill>
                  <a:srgbClr val="CCCCCC"/>
                </a:solidFill>
                <a:latin typeface="Calibri"/>
                <a:cs typeface="Calibri"/>
                <a:hlinkClick r:id="rId4" action="ppaction://hlinksldjump"/>
              </a:rPr>
              <a:t>digital</a:t>
            </a:r>
            <a:r>
              <a:rPr dirty="0" sz="1000" spc="100">
                <a:solidFill>
                  <a:srgbClr val="CCCCCC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1000" spc="-40">
                <a:solidFill>
                  <a:srgbClr val="CCCCCC"/>
                </a:solidFill>
                <a:latin typeface="Calibri"/>
                <a:cs typeface="Calibri"/>
                <a:hlinkClick r:id="rId4" action="ppaction://hlinksldjump"/>
              </a:rPr>
              <a:t>de</a:t>
            </a:r>
            <a:r>
              <a:rPr dirty="0" sz="1000" spc="100">
                <a:solidFill>
                  <a:srgbClr val="CCCCCC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1000" spc="-15">
                <a:solidFill>
                  <a:srgbClr val="CCCCCC"/>
                </a:solidFill>
                <a:latin typeface="Calibri"/>
                <a:cs typeface="Calibri"/>
                <a:hlinkClick r:id="rId4" action="ppaction://hlinksldjump"/>
              </a:rPr>
              <a:t>imágenes. </a:t>
            </a:r>
            <a:r>
              <a:rPr dirty="0" sz="1000" spc="-210">
                <a:solidFill>
                  <a:srgbClr val="CCCCCC"/>
                </a:solidFill>
                <a:latin typeface="Calibri"/>
                <a:cs typeface="Calibri"/>
              </a:rPr>
              <a:t> </a:t>
            </a:r>
            <a:r>
              <a:rPr dirty="0" sz="1000" spc="-5">
                <a:solidFill>
                  <a:srgbClr val="CCCCCC"/>
                </a:solidFill>
                <a:latin typeface="Calibri"/>
                <a:cs typeface="Calibri"/>
                <a:hlinkClick r:id="rId5" action="ppaction://hlinksldjump"/>
              </a:rPr>
              <a:t>Aplicaciones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13" name="object 13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315023" y="1966480"/>
            <a:ext cx="146177" cy="146177"/>
          </a:xfrm>
          <a:prstGeom prst="rect">
            <a:avLst/>
          </a:prstGeom>
        </p:spPr>
      </p:pic>
      <p:sp>
        <p:nvSpPr>
          <p:cNvPr id="14" name="object 14"/>
          <p:cNvSpPr txBox="1"/>
          <p:nvPr/>
        </p:nvSpPr>
        <p:spPr>
          <a:xfrm>
            <a:off x="350469" y="1968617"/>
            <a:ext cx="7556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35" b="1">
                <a:solidFill>
                  <a:srgbClr val="FAFAFD"/>
                </a:solidFill>
                <a:latin typeface="Calibri"/>
                <a:cs typeface="Calibri"/>
              </a:rPr>
              <a:t>2</a:t>
            </a:r>
            <a:endParaRPr sz="700">
              <a:latin typeface="Calibri"/>
              <a:cs typeface="Calibri"/>
            </a:endParaRPr>
          </a:p>
        </p:txBody>
      </p:sp>
      <p:pic>
        <p:nvPicPr>
          <p:cNvPr id="15" name="object 15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525284" y="2165553"/>
            <a:ext cx="59588" cy="59588"/>
          </a:xfrm>
          <a:prstGeom prst="rect">
            <a:avLst/>
          </a:prstGeom>
        </p:spPr>
      </p:pic>
      <p:sp>
        <p:nvSpPr>
          <p:cNvPr id="16" name="object 16"/>
          <p:cNvSpPr txBox="1"/>
          <p:nvPr/>
        </p:nvSpPr>
        <p:spPr>
          <a:xfrm>
            <a:off x="501904" y="1939701"/>
            <a:ext cx="3479165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1200"/>
              </a:lnSpc>
              <a:spcBef>
                <a:spcPts val="95"/>
              </a:spcBef>
            </a:pPr>
            <a:r>
              <a:rPr dirty="0" sz="1000" spc="-15">
                <a:solidFill>
                  <a:srgbClr val="D6D6EF"/>
                </a:solidFill>
                <a:latin typeface="Calibri"/>
                <a:cs typeface="Calibri"/>
                <a:hlinkClick r:id="rId3" action="ppaction://hlinksldjump"/>
              </a:rPr>
              <a:t>Operadores</a:t>
            </a:r>
            <a:r>
              <a:rPr dirty="0" sz="1000" spc="80">
                <a:solidFill>
                  <a:srgbClr val="D6D6E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1000" spc="-20">
                <a:solidFill>
                  <a:srgbClr val="D6D6EF"/>
                </a:solidFill>
                <a:latin typeface="Calibri"/>
                <a:cs typeface="Calibri"/>
                <a:hlinkClick r:id="rId3" action="ppaction://hlinksldjump"/>
              </a:rPr>
              <a:t>diferenciales</a:t>
            </a:r>
            <a:endParaRPr sz="1000">
              <a:latin typeface="Calibri"/>
              <a:cs typeface="Calibri"/>
            </a:endParaRPr>
          </a:p>
          <a:p>
            <a:pPr marL="139065" marR="5080">
              <a:lnSpc>
                <a:spcPts val="1200"/>
              </a:lnSpc>
              <a:spcBef>
                <a:spcPts val="40"/>
              </a:spcBef>
            </a:pPr>
            <a:r>
              <a:rPr dirty="0" sz="1000" spc="-15">
                <a:solidFill>
                  <a:srgbClr val="CCCCCC"/>
                </a:solidFill>
                <a:latin typeface="Calibri"/>
                <a:cs typeface="Calibri"/>
                <a:hlinkClick r:id="rId12" action="ppaction://hlinksldjump"/>
              </a:rPr>
              <a:t>Gradiente</a:t>
            </a:r>
            <a:r>
              <a:rPr dirty="0" sz="1000" spc="114">
                <a:solidFill>
                  <a:srgbClr val="CCCCCC"/>
                </a:solidFill>
                <a:latin typeface="Calibri"/>
                <a:cs typeface="Calibri"/>
                <a:hlinkClick r:id="rId12" action="ppaction://hlinksldjump"/>
              </a:rPr>
              <a:t> </a:t>
            </a:r>
            <a:r>
              <a:rPr dirty="0" sz="1000" spc="-40">
                <a:solidFill>
                  <a:srgbClr val="CCCCCC"/>
                </a:solidFill>
                <a:latin typeface="Calibri"/>
                <a:cs typeface="Calibri"/>
                <a:hlinkClick r:id="rId12" action="ppaction://hlinksldjump"/>
              </a:rPr>
              <a:t>de</a:t>
            </a:r>
            <a:r>
              <a:rPr dirty="0" sz="1000" spc="114">
                <a:solidFill>
                  <a:srgbClr val="CCCCCC"/>
                </a:solidFill>
                <a:latin typeface="Calibri"/>
                <a:cs typeface="Calibri"/>
                <a:hlinkClick r:id="rId12" action="ppaction://hlinksldjump"/>
              </a:rPr>
              <a:t> </a:t>
            </a:r>
            <a:r>
              <a:rPr dirty="0" sz="1000" spc="-15">
                <a:solidFill>
                  <a:srgbClr val="CCCCCC"/>
                </a:solidFill>
                <a:latin typeface="Calibri"/>
                <a:cs typeface="Calibri"/>
                <a:hlinkClick r:id="rId12" action="ppaction://hlinksldjump"/>
              </a:rPr>
              <a:t>una</a:t>
            </a:r>
            <a:r>
              <a:rPr dirty="0" sz="1000" spc="120">
                <a:solidFill>
                  <a:srgbClr val="CCCCCC"/>
                </a:solidFill>
                <a:latin typeface="Calibri"/>
                <a:cs typeface="Calibri"/>
                <a:hlinkClick r:id="rId12" action="ppaction://hlinksldjump"/>
              </a:rPr>
              <a:t> </a:t>
            </a:r>
            <a:r>
              <a:rPr dirty="0" sz="1000" spc="-5">
                <a:solidFill>
                  <a:srgbClr val="CCCCCC"/>
                </a:solidFill>
                <a:latin typeface="Calibri"/>
                <a:cs typeface="Calibri"/>
                <a:hlinkClick r:id="rId12" action="ppaction://hlinksldjump"/>
              </a:rPr>
              <a:t>función.</a:t>
            </a:r>
            <a:r>
              <a:rPr dirty="0" sz="1000" spc="114">
                <a:solidFill>
                  <a:srgbClr val="CCCCCC"/>
                </a:solidFill>
                <a:latin typeface="Calibri"/>
                <a:cs typeface="Calibri"/>
                <a:hlinkClick r:id="rId12" action="ppaction://hlinksldjump"/>
              </a:rPr>
              <a:t> </a:t>
            </a:r>
            <a:r>
              <a:rPr dirty="0" sz="1000">
                <a:solidFill>
                  <a:srgbClr val="CCCCCC"/>
                </a:solidFill>
                <a:latin typeface="Calibri"/>
                <a:cs typeface="Calibri"/>
                <a:hlinkClick r:id="rId12" action="ppaction://hlinksldjump"/>
              </a:rPr>
              <a:t>Divergencia</a:t>
            </a:r>
            <a:r>
              <a:rPr dirty="0" sz="1000" spc="120">
                <a:solidFill>
                  <a:srgbClr val="CCCCCC"/>
                </a:solidFill>
                <a:latin typeface="Calibri"/>
                <a:cs typeface="Calibri"/>
                <a:hlinkClick r:id="rId12" action="ppaction://hlinksldjump"/>
              </a:rPr>
              <a:t> </a:t>
            </a:r>
            <a:r>
              <a:rPr dirty="0" sz="1000" spc="-40">
                <a:solidFill>
                  <a:srgbClr val="CCCCCC"/>
                </a:solidFill>
                <a:latin typeface="Calibri"/>
                <a:cs typeface="Calibri"/>
                <a:hlinkClick r:id="rId12" action="ppaction://hlinksldjump"/>
              </a:rPr>
              <a:t>de</a:t>
            </a:r>
            <a:r>
              <a:rPr dirty="0" sz="1000" spc="114">
                <a:solidFill>
                  <a:srgbClr val="CCCCCC"/>
                </a:solidFill>
                <a:latin typeface="Calibri"/>
                <a:cs typeface="Calibri"/>
                <a:hlinkClick r:id="rId12" action="ppaction://hlinksldjump"/>
              </a:rPr>
              <a:t> </a:t>
            </a:r>
            <a:r>
              <a:rPr dirty="0" sz="1000" spc="-10">
                <a:solidFill>
                  <a:srgbClr val="CCCCCC"/>
                </a:solidFill>
                <a:latin typeface="Calibri"/>
                <a:cs typeface="Calibri"/>
                <a:hlinkClick r:id="rId12" action="ppaction://hlinksldjump"/>
              </a:rPr>
              <a:t>una</a:t>
            </a:r>
            <a:r>
              <a:rPr dirty="0" sz="1000" spc="120">
                <a:solidFill>
                  <a:srgbClr val="CCCCCC"/>
                </a:solidFill>
                <a:latin typeface="Calibri"/>
                <a:cs typeface="Calibri"/>
                <a:hlinkClick r:id="rId12" action="ppaction://hlinksldjump"/>
              </a:rPr>
              <a:t> </a:t>
            </a:r>
            <a:r>
              <a:rPr dirty="0" sz="1000" spc="-5">
                <a:solidFill>
                  <a:srgbClr val="CCCCCC"/>
                </a:solidFill>
                <a:latin typeface="Calibri"/>
                <a:cs typeface="Calibri"/>
                <a:hlinkClick r:id="rId12" action="ppaction://hlinksldjump"/>
              </a:rPr>
              <a:t>campo</a:t>
            </a:r>
            <a:r>
              <a:rPr dirty="0" sz="1000" spc="114">
                <a:solidFill>
                  <a:srgbClr val="CCCCCC"/>
                </a:solidFill>
                <a:latin typeface="Calibri"/>
                <a:cs typeface="Calibri"/>
                <a:hlinkClick r:id="rId12" action="ppaction://hlinksldjump"/>
              </a:rPr>
              <a:t> </a:t>
            </a:r>
            <a:r>
              <a:rPr dirty="0" sz="1000" spc="-10">
                <a:solidFill>
                  <a:srgbClr val="CCCCCC"/>
                </a:solidFill>
                <a:latin typeface="Calibri"/>
                <a:cs typeface="Calibri"/>
                <a:hlinkClick r:id="rId12" action="ppaction://hlinksldjump"/>
              </a:rPr>
              <a:t>vectorial. </a:t>
            </a:r>
            <a:r>
              <a:rPr dirty="0" sz="1000" spc="-210">
                <a:solidFill>
                  <a:srgbClr val="CCCCCC"/>
                </a:solidFill>
                <a:latin typeface="Calibri"/>
                <a:cs typeface="Calibri"/>
              </a:rPr>
              <a:t> </a:t>
            </a:r>
            <a:r>
              <a:rPr dirty="0" sz="1000" spc="5">
                <a:solidFill>
                  <a:srgbClr val="CCCCCC"/>
                </a:solidFill>
                <a:latin typeface="Calibri"/>
                <a:cs typeface="Calibri"/>
                <a:hlinkClick r:id="rId12" action="ppaction://hlinksldjump"/>
              </a:rPr>
              <a:t>Laplaciano</a:t>
            </a:r>
            <a:r>
              <a:rPr dirty="0" sz="1000" spc="100">
                <a:solidFill>
                  <a:srgbClr val="CCCCCC"/>
                </a:solidFill>
                <a:latin typeface="Calibri"/>
                <a:cs typeface="Calibri"/>
                <a:hlinkClick r:id="rId12" action="ppaction://hlinksldjump"/>
              </a:rPr>
              <a:t> </a:t>
            </a:r>
            <a:r>
              <a:rPr dirty="0" sz="1000" spc="-40">
                <a:solidFill>
                  <a:srgbClr val="CCCCCC"/>
                </a:solidFill>
                <a:latin typeface="Calibri"/>
                <a:cs typeface="Calibri"/>
                <a:hlinkClick r:id="rId12" action="ppaction://hlinksldjump"/>
              </a:rPr>
              <a:t>de</a:t>
            </a:r>
            <a:r>
              <a:rPr dirty="0" sz="1000" spc="105">
                <a:solidFill>
                  <a:srgbClr val="CCCCCC"/>
                </a:solidFill>
                <a:latin typeface="Calibri"/>
                <a:cs typeface="Calibri"/>
                <a:hlinkClick r:id="rId12" action="ppaction://hlinksldjump"/>
              </a:rPr>
              <a:t> </a:t>
            </a:r>
            <a:r>
              <a:rPr dirty="0" sz="1000" spc="-15">
                <a:solidFill>
                  <a:srgbClr val="CCCCCC"/>
                </a:solidFill>
                <a:latin typeface="Calibri"/>
                <a:cs typeface="Calibri"/>
                <a:hlinkClick r:id="rId12" action="ppaction://hlinksldjump"/>
              </a:rPr>
              <a:t>un</a:t>
            </a:r>
            <a:r>
              <a:rPr dirty="0" sz="1000" spc="105">
                <a:solidFill>
                  <a:srgbClr val="CCCCCC"/>
                </a:solidFill>
                <a:latin typeface="Calibri"/>
                <a:cs typeface="Calibri"/>
                <a:hlinkClick r:id="rId12" action="ppaction://hlinksldjump"/>
              </a:rPr>
              <a:t> </a:t>
            </a:r>
            <a:r>
              <a:rPr dirty="0" sz="1000" spc="-5">
                <a:solidFill>
                  <a:srgbClr val="CCCCCC"/>
                </a:solidFill>
                <a:latin typeface="Calibri"/>
                <a:cs typeface="Calibri"/>
                <a:hlinkClick r:id="rId12" action="ppaction://hlinksldjump"/>
              </a:rPr>
              <a:t>campo</a:t>
            </a:r>
            <a:r>
              <a:rPr dirty="0" sz="1000" spc="105">
                <a:solidFill>
                  <a:srgbClr val="CCCCCC"/>
                </a:solidFill>
                <a:latin typeface="Calibri"/>
                <a:cs typeface="Calibri"/>
                <a:hlinkClick r:id="rId12" action="ppaction://hlinksldjump"/>
              </a:rPr>
              <a:t> </a:t>
            </a:r>
            <a:r>
              <a:rPr dirty="0" sz="1000" spc="-15">
                <a:solidFill>
                  <a:srgbClr val="CCCCCC"/>
                </a:solidFill>
                <a:latin typeface="Calibri"/>
                <a:cs typeface="Calibri"/>
                <a:hlinkClick r:id="rId12" action="ppaction://hlinksldjump"/>
              </a:rPr>
              <a:t>escalar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17" name="object 17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8" name="object 18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0" name="object 20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3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195580"/>
          </a:xfrm>
          <a:custGeom>
            <a:avLst/>
            <a:gdLst/>
            <a:ahLst/>
            <a:cxnLst/>
            <a:rect l="l" t="t" r="r" b="b"/>
            <a:pathLst>
              <a:path w="2304415" h="195580">
                <a:moveTo>
                  <a:pt x="2303995" y="0"/>
                </a:moveTo>
                <a:lnTo>
                  <a:pt x="0" y="0"/>
                </a:lnTo>
                <a:lnTo>
                  <a:pt x="0" y="195402"/>
                </a:lnTo>
                <a:lnTo>
                  <a:pt x="2303995" y="19540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418678" y="0"/>
            <a:ext cx="79057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 indent="37147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Operadores</a:t>
            </a:r>
            <a:r>
              <a:rPr dirty="0" sz="500" spc="5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diferenciales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195580"/>
          </a:xfrm>
          <a:custGeom>
            <a:avLst/>
            <a:gdLst/>
            <a:ahLst/>
            <a:cxnLst/>
            <a:rect l="l" t="t" r="r" b="b"/>
            <a:pathLst>
              <a:path w="2304415" h="195580">
                <a:moveTo>
                  <a:pt x="2303995" y="0"/>
                </a:moveTo>
                <a:lnTo>
                  <a:pt x="0" y="0"/>
                </a:lnTo>
                <a:lnTo>
                  <a:pt x="0" y="195402"/>
                </a:lnTo>
                <a:lnTo>
                  <a:pt x="2303995" y="195402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0"/>
            <a:ext cx="159702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500" spc="5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El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cálculo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y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1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el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procesamiento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2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digital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2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de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imágenes. </a:t>
            </a:r>
            <a:r>
              <a:rPr dirty="0" sz="500" spc="-95" b="1">
                <a:solidFill>
                  <a:srgbClr val="9898D8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5" action="ppaction://hlinksldjump"/>
              </a:rPr>
              <a:t>Aplicaciones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0" y="195396"/>
            <a:ext cx="4608060" cy="312769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194332"/>
            <a:ext cx="92773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15">
                <a:solidFill>
                  <a:srgbClr val="FFFFFF"/>
                </a:solidFill>
                <a:latin typeface="Calibri"/>
                <a:cs typeface="Calibri"/>
              </a:rPr>
              <a:t>Introducción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90194" y="1103350"/>
            <a:ext cx="59588" cy="59588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600354" y="1026254"/>
            <a:ext cx="3549015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1000" spc="55">
                <a:latin typeface="Calibri"/>
                <a:cs typeface="Calibri"/>
              </a:rPr>
              <a:t>El </a:t>
            </a:r>
            <a:r>
              <a:rPr dirty="0" sz="1000" spc="-15">
                <a:latin typeface="Calibri"/>
                <a:cs typeface="Calibri"/>
              </a:rPr>
              <a:t>contenido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este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35">
                <a:latin typeface="Calibri"/>
                <a:cs typeface="Calibri"/>
              </a:rPr>
              <a:t>II </a:t>
            </a:r>
            <a:r>
              <a:rPr dirty="0" sz="1000" spc="-20">
                <a:latin typeface="Calibri"/>
                <a:cs typeface="Calibri"/>
              </a:rPr>
              <a:t>bloque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transparencias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es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una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breve 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introducción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los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conceptos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generales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se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desarrollarán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esta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asignatura.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1" name="object 11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195580"/>
          </a:xfrm>
          <a:custGeom>
            <a:avLst/>
            <a:gdLst/>
            <a:ahLst/>
            <a:cxnLst/>
            <a:rect l="l" t="t" r="r" b="b"/>
            <a:pathLst>
              <a:path w="2304415" h="195580">
                <a:moveTo>
                  <a:pt x="2303995" y="0"/>
                </a:moveTo>
                <a:lnTo>
                  <a:pt x="0" y="0"/>
                </a:lnTo>
                <a:lnTo>
                  <a:pt x="0" y="195402"/>
                </a:lnTo>
                <a:lnTo>
                  <a:pt x="2303995" y="19540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418678" y="0"/>
            <a:ext cx="79057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 indent="37147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Operadores</a:t>
            </a:r>
            <a:r>
              <a:rPr dirty="0" sz="500" spc="5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diferenciales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195580"/>
          </a:xfrm>
          <a:custGeom>
            <a:avLst/>
            <a:gdLst/>
            <a:ahLst/>
            <a:cxnLst/>
            <a:rect l="l" t="t" r="r" b="b"/>
            <a:pathLst>
              <a:path w="2304415" h="195580">
                <a:moveTo>
                  <a:pt x="2303995" y="0"/>
                </a:moveTo>
                <a:lnTo>
                  <a:pt x="0" y="0"/>
                </a:lnTo>
                <a:lnTo>
                  <a:pt x="0" y="195402"/>
                </a:lnTo>
                <a:lnTo>
                  <a:pt x="2303995" y="195402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0"/>
            <a:ext cx="159702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500" spc="5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El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cálculo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y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1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el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procesamiento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2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digital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2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de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imágenes. </a:t>
            </a:r>
            <a:r>
              <a:rPr dirty="0" sz="500" spc="-95" b="1">
                <a:solidFill>
                  <a:srgbClr val="9898D8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5" action="ppaction://hlinksldjump"/>
              </a:rPr>
              <a:t>Aplicaciones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0" y="195396"/>
            <a:ext cx="4608060" cy="312769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194332"/>
            <a:ext cx="92773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15">
                <a:solidFill>
                  <a:srgbClr val="FFFFFF"/>
                </a:solidFill>
                <a:latin typeface="Calibri"/>
                <a:cs typeface="Calibri"/>
              </a:rPr>
              <a:t>Introducción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90194" y="1103350"/>
            <a:ext cx="59588" cy="59588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600354" y="1026254"/>
            <a:ext cx="3583304" cy="97472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39370">
              <a:lnSpc>
                <a:spcPct val="100000"/>
              </a:lnSpc>
              <a:spcBef>
                <a:spcPts val="95"/>
              </a:spcBef>
            </a:pPr>
            <a:r>
              <a:rPr dirty="0" sz="1000" spc="55">
                <a:latin typeface="Calibri"/>
                <a:cs typeface="Calibri"/>
              </a:rPr>
              <a:t>El </a:t>
            </a:r>
            <a:r>
              <a:rPr dirty="0" sz="1000" spc="-15">
                <a:latin typeface="Calibri"/>
                <a:cs typeface="Calibri"/>
              </a:rPr>
              <a:t>contenido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este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35">
                <a:latin typeface="Calibri"/>
                <a:cs typeface="Calibri"/>
              </a:rPr>
              <a:t>II </a:t>
            </a:r>
            <a:r>
              <a:rPr dirty="0" sz="1000" spc="-20">
                <a:latin typeface="Calibri"/>
                <a:cs typeface="Calibri"/>
              </a:rPr>
              <a:t>bloque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transparencias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es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una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breve 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introducción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los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conceptos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generales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se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desarrollarán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esta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asignatura.</a:t>
            </a:r>
            <a:endParaRPr sz="100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  <a:spcBef>
                <a:spcPts val="285"/>
              </a:spcBef>
            </a:pPr>
            <a:r>
              <a:rPr dirty="0" sz="1000" spc="55">
                <a:latin typeface="Calibri"/>
                <a:cs typeface="Calibri"/>
              </a:rPr>
              <a:t>El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25" b="1">
                <a:latin typeface="Calibri"/>
                <a:cs typeface="Calibri"/>
              </a:rPr>
              <a:t>cálculo</a:t>
            </a:r>
            <a:r>
              <a:rPr dirty="0" sz="1000" spc="110" b="1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rama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las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matemáticas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permite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operar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con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las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i="1">
                <a:latin typeface="Book Antiqua"/>
                <a:cs typeface="Book Antiqua"/>
              </a:rPr>
              <a:t>imágenes </a:t>
            </a:r>
            <a:r>
              <a:rPr dirty="0" sz="1000" spc="-5" i="1">
                <a:latin typeface="Book Antiqua"/>
                <a:cs typeface="Book Antiqua"/>
              </a:rPr>
              <a:t>digitales</a:t>
            </a:r>
            <a:r>
              <a:rPr dirty="0" sz="1000" spc="-5">
                <a:latin typeface="Calibri"/>
                <a:cs typeface="Calibri"/>
              </a:rPr>
              <a:t>.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10">
                <a:latin typeface="Calibri"/>
                <a:cs typeface="Calibri"/>
              </a:rPr>
              <a:t>Cálculo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operadores</a:t>
            </a:r>
            <a:r>
              <a:rPr dirty="0" sz="1000" spc="-20">
                <a:latin typeface="Calibri"/>
                <a:cs typeface="Calibri"/>
              </a:rPr>
              <a:t> diferenciales 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multivariables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10" name="object 10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490194" y="1596809"/>
            <a:ext cx="59588" cy="59588"/>
          </a:xfrm>
          <a:prstGeom prst="rect">
            <a:avLst/>
          </a:prstGeom>
        </p:spPr>
      </p:pic>
      <p:grpSp>
        <p:nvGrpSpPr>
          <p:cNvPr id="11" name="object 11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2" name="object 12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45337" y="0"/>
            <a:ext cx="1264285" cy="4051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2700" marR="5080" indent="84518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Fundamentos</a:t>
            </a:r>
            <a:r>
              <a:rPr dirty="0" sz="500" spc="7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de</a:t>
            </a:r>
            <a:r>
              <a:rPr dirty="0" sz="500" spc="7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Estadística</a:t>
            </a:r>
            <a:r>
              <a:rPr dirty="0" sz="500" spc="7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Bayesiana.</a:t>
            </a:r>
            <a:endParaRPr sz="500">
              <a:latin typeface="Calibri"/>
              <a:cs typeface="Calibri"/>
            </a:endParaRPr>
          </a:p>
          <a:p>
            <a:pPr algn="r" marL="429895" marR="5080" indent="378460">
              <a:lnSpc>
                <a:spcPts val="600"/>
              </a:lnSpc>
              <a:spcBef>
                <a:spcPts val="15"/>
              </a:spcBef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Distribuciones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Estadísticos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y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Variabilidad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Aprendizaje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Automático.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28164"/>
            <a:ext cx="1396365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600"/>
              </a:lnSpc>
              <a:spcBef>
                <a:spcPts val="95"/>
              </a:spcBef>
            </a:pP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Probabilidad</a:t>
            </a:r>
            <a:r>
              <a:rPr dirty="0" sz="500" spc="40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 Condicionada</a:t>
            </a:r>
            <a:endParaRPr sz="500">
              <a:latin typeface="Calibri"/>
              <a:cs typeface="Calibri"/>
            </a:endParaRPr>
          </a:p>
          <a:p>
            <a:pPr marL="12700" marR="5080">
              <a:lnSpc>
                <a:spcPts val="600"/>
              </a:lnSpc>
              <a:spcBef>
                <a:spcPts val="20"/>
              </a:spcBef>
            </a:pP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Independencia</a:t>
            </a:r>
            <a:r>
              <a:rPr dirty="0" sz="500" spc="8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e</a:t>
            </a:r>
            <a:r>
              <a:rPr dirty="0" sz="500" spc="8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Independencia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Condicional </a:t>
            </a:r>
            <a:r>
              <a:rPr dirty="0" sz="500" spc="-100" b="1">
                <a:solidFill>
                  <a:srgbClr val="9898D8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Variables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Aleatorias</a:t>
            </a:r>
            <a:endParaRPr sz="500">
              <a:latin typeface="Calibri"/>
              <a:cs typeface="Calibri"/>
            </a:endParaRPr>
          </a:p>
          <a:p>
            <a:pPr marL="12700">
              <a:lnSpc>
                <a:spcPts val="575"/>
              </a:lnSpc>
            </a:pP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10" action="ppaction://hlinksldjump"/>
              </a:rPr>
              <a:t>Variables</a:t>
            </a:r>
            <a:r>
              <a:rPr dirty="0" sz="500" spc="70" b="1">
                <a:solidFill>
                  <a:srgbClr val="9898D8"/>
                </a:solidFill>
                <a:latin typeface="Calibri"/>
                <a:cs typeface="Calibri"/>
                <a:hlinkClick r:id="rId10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10" action="ppaction://hlinksldjump"/>
              </a:rPr>
              <a:t>Multimensionales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0" y="408654"/>
            <a:ext cx="4608060" cy="31277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407591"/>
            <a:ext cx="190055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25">
                <a:solidFill>
                  <a:srgbClr val="FFFFFF"/>
                </a:solidFill>
                <a:latin typeface="Calibri"/>
                <a:cs typeface="Calibri"/>
              </a:rPr>
              <a:t>Funciones</a:t>
            </a:r>
            <a:r>
              <a:rPr dirty="0" sz="1400" spc="1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65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1400" spc="1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25">
                <a:solidFill>
                  <a:srgbClr val="FFFFFF"/>
                </a:solidFill>
                <a:latin typeface="Calibri"/>
                <a:cs typeface="Calibri"/>
              </a:rPr>
              <a:t>probabilidad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490194" y="983323"/>
            <a:ext cx="59588" cy="59588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600354" y="906213"/>
            <a:ext cx="1652905" cy="14198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37465">
              <a:lnSpc>
                <a:spcPct val="100000"/>
              </a:lnSpc>
              <a:spcBef>
                <a:spcPts val="95"/>
              </a:spcBef>
            </a:pPr>
            <a:r>
              <a:rPr dirty="0" sz="1000" spc="10">
                <a:latin typeface="Calibri"/>
                <a:cs typeface="Calibri"/>
              </a:rPr>
              <a:t>Para </a:t>
            </a:r>
            <a:r>
              <a:rPr dirty="0" sz="1000" spc="-5">
                <a:latin typeface="Calibri"/>
                <a:cs typeface="Calibri"/>
              </a:rPr>
              <a:t>asignar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a</a:t>
            </a:r>
            <a:r>
              <a:rPr dirty="0" sz="1000">
                <a:latin typeface="Calibri"/>
                <a:cs typeface="Calibri"/>
              </a:rPr>
              <a:t> cada </a:t>
            </a:r>
            <a:r>
              <a:rPr dirty="0" sz="1000" spc="-15">
                <a:latin typeface="Calibri"/>
                <a:cs typeface="Calibri"/>
              </a:rPr>
              <a:t>valor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una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probabilidad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ocurra,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se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utilizarán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las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20" b="1">
                <a:latin typeface="Calibri"/>
                <a:cs typeface="Calibri"/>
              </a:rPr>
              <a:t>funciones</a:t>
            </a:r>
            <a:r>
              <a:rPr dirty="0" sz="1000" spc="25" b="1">
                <a:latin typeface="Calibri"/>
                <a:cs typeface="Calibri"/>
              </a:rPr>
              <a:t> </a:t>
            </a:r>
            <a:r>
              <a:rPr dirty="0" sz="1000" spc="10" b="1">
                <a:latin typeface="Calibri"/>
                <a:cs typeface="Calibri"/>
              </a:rPr>
              <a:t>de </a:t>
            </a:r>
            <a:r>
              <a:rPr dirty="0" sz="1000" spc="15" b="1">
                <a:latin typeface="Calibri"/>
                <a:cs typeface="Calibri"/>
              </a:rPr>
              <a:t> probabilidad</a:t>
            </a:r>
            <a:r>
              <a:rPr dirty="0" sz="1000" spc="15">
                <a:latin typeface="Calibri"/>
                <a:cs typeface="Calibri"/>
              </a:rPr>
              <a:t>.</a:t>
            </a:r>
            <a:endParaRPr sz="100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  <a:spcBef>
                <a:spcPts val="200"/>
              </a:spcBef>
            </a:pPr>
            <a:r>
              <a:rPr dirty="0" sz="1000" spc="10">
                <a:latin typeface="Calibri"/>
                <a:cs typeface="Calibri"/>
              </a:rPr>
              <a:t>Para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determinar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5" i="1">
                <a:latin typeface="Calibri"/>
                <a:cs typeface="Calibri"/>
              </a:rPr>
              <a:t>distribución </a:t>
            </a:r>
            <a:r>
              <a:rPr dirty="0" sz="1000" spc="-215" i="1">
                <a:latin typeface="Calibri"/>
                <a:cs typeface="Calibri"/>
              </a:rPr>
              <a:t> </a:t>
            </a:r>
            <a:r>
              <a:rPr dirty="0" sz="1000" spc="-20" i="1">
                <a:latin typeface="Calibri"/>
                <a:cs typeface="Calibri"/>
              </a:rPr>
              <a:t>de</a:t>
            </a:r>
            <a:r>
              <a:rPr dirty="0" sz="1000" spc="95" i="1">
                <a:latin typeface="Calibri"/>
                <a:cs typeface="Calibri"/>
              </a:rPr>
              <a:t> </a:t>
            </a:r>
            <a:r>
              <a:rPr dirty="0" sz="1000" spc="-15" i="1">
                <a:latin typeface="Calibri"/>
                <a:cs typeface="Calibri"/>
              </a:rPr>
              <a:t>probabilidad</a:t>
            </a:r>
            <a:r>
              <a:rPr dirty="0" sz="1000" spc="-10" i="1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los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posibles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valores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-2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toma </a:t>
            </a:r>
            <a:r>
              <a:rPr dirty="0" sz="1000" spc="-10">
                <a:latin typeface="Calibri"/>
                <a:cs typeface="Calibri"/>
              </a:rPr>
              <a:t>cualquier 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variable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aleatoria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120" b="0" i="1">
                <a:latin typeface="Bookman Old Style"/>
                <a:cs typeface="Bookman Old Style"/>
              </a:rPr>
              <a:t>X </a:t>
            </a:r>
            <a:r>
              <a:rPr dirty="0" sz="1000" spc="-15">
                <a:latin typeface="Calibri"/>
                <a:cs typeface="Calibri"/>
              </a:rPr>
              <a:t>definida 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sobre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15" b="0" i="1">
                <a:latin typeface="Bookman Old Style"/>
                <a:cs typeface="Bookman Old Style"/>
              </a:rPr>
              <a:t>S</a:t>
            </a:r>
            <a:r>
              <a:rPr dirty="0" sz="1000" spc="15">
                <a:latin typeface="Calibri"/>
                <a:cs typeface="Calibri"/>
              </a:rPr>
              <a:t>: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10" name="object 10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490194" y="1618551"/>
            <a:ext cx="59588" cy="59588"/>
          </a:xfrm>
          <a:prstGeom prst="rect">
            <a:avLst/>
          </a:prstGeom>
        </p:spPr>
      </p:pic>
      <p:sp>
        <p:nvSpPr>
          <p:cNvPr id="11" name="object 11"/>
          <p:cNvSpPr txBox="1"/>
          <p:nvPr/>
        </p:nvSpPr>
        <p:spPr>
          <a:xfrm>
            <a:off x="600354" y="2562217"/>
            <a:ext cx="179514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35" b="0" i="1">
                <a:latin typeface="Bookman Old Style"/>
                <a:cs typeface="Bookman Old Style"/>
              </a:rPr>
              <a:t>P</a:t>
            </a:r>
            <a:r>
              <a:rPr dirty="0" sz="1000" spc="-165" b="0" i="1">
                <a:latin typeface="Bookman Old Style"/>
                <a:cs typeface="Bookman Old Style"/>
              </a:rPr>
              <a:t> </a:t>
            </a:r>
            <a:r>
              <a:rPr dirty="0" sz="1000" spc="10">
                <a:latin typeface="Georgia"/>
                <a:cs typeface="Georgia"/>
              </a:rPr>
              <a:t>(</a:t>
            </a:r>
            <a:r>
              <a:rPr dirty="0" sz="1000" spc="120" b="0" i="1">
                <a:latin typeface="Bookman Old Style"/>
                <a:cs typeface="Bookman Old Style"/>
              </a:rPr>
              <a:t>X</a:t>
            </a:r>
            <a:r>
              <a:rPr dirty="0" sz="1000" spc="55" b="0" i="1">
                <a:latin typeface="Bookman Old Style"/>
                <a:cs typeface="Bookman Old Style"/>
              </a:rPr>
              <a:t> </a:t>
            </a:r>
            <a:r>
              <a:rPr dirty="0" sz="1000" spc="-125" i="1">
                <a:latin typeface="DejaVu Sans Condensed"/>
                <a:cs typeface="DejaVu Sans Condensed"/>
              </a:rPr>
              <a:t>∈</a:t>
            </a:r>
            <a:r>
              <a:rPr dirty="0" sz="1000" spc="-10" i="1">
                <a:latin typeface="DejaVu Sans Condensed"/>
                <a:cs typeface="DejaVu Sans Condensed"/>
              </a:rPr>
              <a:t> </a:t>
            </a:r>
            <a:r>
              <a:rPr dirty="0" sz="1000" spc="45" b="0" i="1">
                <a:latin typeface="Bookman Old Style"/>
                <a:cs typeface="Bookman Old Style"/>
              </a:rPr>
              <a:t>A</a:t>
            </a:r>
            <a:r>
              <a:rPr dirty="0" sz="1000" spc="10">
                <a:latin typeface="Georgia"/>
                <a:cs typeface="Georgia"/>
              </a:rPr>
              <a:t>)</a:t>
            </a:r>
            <a:r>
              <a:rPr dirty="0" sz="1000" spc="35">
                <a:latin typeface="Georgia"/>
                <a:cs typeface="Georgia"/>
              </a:rPr>
              <a:t> </a:t>
            </a:r>
            <a:r>
              <a:rPr dirty="0" sz="1000" spc="130">
                <a:latin typeface="Georgia"/>
                <a:cs typeface="Georgia"/>
              </a:rPr>
              <a:t>=</a:t>
            </a:r>
            <a:r>
              <a:rPr dirty="0" sz="1000" spc="35">
                <a:latin typeface="Georgia"/>
                <a:cs typeface="Georgia"/>
              </a:rPr>
              <a:t> </a:t>
            </a:r>
            <a:r>
              <a:rPr dirty="0" sz="1000" spc="35" b="0" i="1">
                <a:latin typeface="Bookman Old Style"/>
                <a:cs typeface="Bookman Old Style"/>
              </a:rPr>
              <a:t>P</a:t>
            </a:r>
            <a:r>
              <a:rPr dirty="0" sz="1000" spc="-165" b="0" i="1">
                <a:latin typeface="Bookman Old Style"/>
                <a:cs typeface="Bookman Old Style"/>
              </a:rPr>
              <a:t> </a:t>
            </a:r>
            <a:r>
              <a:rPr dirty="0" sz="1000" spc="-75" i="1">
                <a:latin typeface="DejaVu Sans Condensed"/>
                <a:cs typeface="DejaVu Sans Condensed"/>
              </a:rPr>
              <a:t>{</a:t>
            </a:r>
            <a:r>
              <a:rPr dirty="0" sz="1000" spc="-75" b="0" i="1">
                <a:latin typeface="Bookman Old Style"/>
                <a:cs typeface="Bookman Old Style"/>
              </a:rPr>
              <a:t>s</a:t>
            </a:r>
            <a:r>
              <a:rPr dirty="0" sz="1000" spc="-25" b="0" i="1">
                <a:latin typeface="Bookman Old Style"/>
                <a:cs typeface="Bookman Old Style"/>
              </a:rPr>
              <a:t> </a:t>
            </a:r>
            <a:r>
              <a:rPr dirty="0" sz="1000" spc="-125" i="1">
                <a:latin typeface="DejaVu Sans Condensed"/>
                <a:cs typeface="DejaVu Sans Condensed"/>
              </a:rPr>
              <a:t>∈</a:t>
            </a:r>
            <a:r>
              <a:rPr dirty="0" sz="1000" spc="-10" i="1">
                <a:latin typeface="DejaVu Sans Condensed"/>
                <a:cs typeface="DejaVu Sans Condensed"/>
              </a:rPr>
              <a:t> </a:t>
            </a:r>
            <a:r>
              <a:rPr dirty="0" sz="1000" spc="-30" b="0" i="1">
                <a:latin typeface="Bookman Old Style"/>
                <a:cs typeface="Bookman Old Style"/>
              </a:rPr>
              <a:t>S</a:t>
            </a:r>
            <a:r>
              <a:rPr dirty="0" sz="1000" spc="10" b="0" i="1">
                <a:latin typeface="Bookman Old Style"/>
                <a:cs typeface="Bookman Old Style"/>
              </a:rPr>
              <a:t>/</a:t>
            </a:r>
            <a:r>
              <a:rPr dirty="0" sz="1000" spc="85" b="0" i="1">
                <a:latin typeface="Bookman Old Style"/>
                <a:cs typeface="Bookman Old Style"/>
              </a:rPr>
              <a:t>X</a:t>
            </a:r>
            <a:r>
              <a:rPr dirty="0" sz="1000" spc="10">
                <a:latin typeface="Georgia"/>
                <a:cs typeface="Georgia"/>
              </a:rPr>
              <a:t>(</a:t>
            </a:r>
            <a:r>
              <a:rPr dirty="0" sz="1000" spc="-75" b="0" i="1">
                <a:latin typeface="Bookman Old Style"/>
                <a:cs typeface="Bookman Old Style"/>
              </a:rPr>
              <a:t>s</a:t>
            </a:r>
            <a:r>
              <a:rPr dirty="0" sz="1000" spc="10">
                <a:latin typeface="Georgia"/>
                <a:cs typeface="Georgia"/>
              </a:rPr>
              <a:t>)</a:t>
            </a:r>
            <a:r>
              <a:rPr dirty="0" sz="1000" spc="35">
                <a:latin typeface="Georgia"/>
                <a:cs typeface="Georgia"/>
              </a:rPr>
              <a:t> </a:t>
            </a:r>
            <a:r>
              <a:rPr dirty="0" sz="1000" spc="-125" i="1">
                <a:latin typeface="DejaVu Sans Condensed"/>
                <a:cs typeface="DejaVu Sans Condensed"/>
              </a:rPr>
              <a:t>∈</a:t>
            </a:r>
            <a:r>
              <a:rPr dirty="0" sz="1000" spc="-10" i="1">
                <a:latin typeface="DejaVu Sans Condensed"/>
                <a:cs typeface="DejaVu Sans Condensed"/>
              </a:rPr>
              <a:t> </a:t>
            </a:r>
            <a:r>
              <a:rPr dirty="0" sz="1000" spc="45" b="0" i="1">
                <a:latin typeface="Bookman Old Style"/>
                <a:cs typeface="Bookman Old Style"/>
              </a:rPr>
              <a:t>A</a:t>
            </a:r>
            <a:endParaRPr sz="1000">
              <a:latin typeface="Bookman Old Style"/>
              <a:cs typeface="Bookman Old Style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382380" y="2603385"/>
            <a:ext cx="63500" cy="2197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969"/>
              </a:lnSpc>
            </a:pPr>
            <a:r>
              <a:rPr dirty="0" sz="1000" spc="-75" i="1">
                <a:latin typeface="DejaVu Sans Condensed"/>
                <a:cs typeface="DejaVu Sans Condensed"/>
              </a:rPr>
              <a:t>}</a:t>
            </a:r>
            <a:endParaRPr sz="1000">
              <a:latin typeface="DejaVu Sans Condensed"/>
              <a:cs typeface="DejaVu Sans Condensed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2365489" y="919264"/>
            <a:ext cx="1922145" cy="2080260"/>
            <a:chOff x="2365489" y="919264"/>
            <a:chExt cx="1922145" cy="2080260"/>
          </a:xfrm>
        </p:grpSpPr>
        <p:sp>
          <p:nvSpPr>
            <p:cNvPr id="14" name="object 14"/>
            <p:cNvSpPr/>
            <p:nvPr/>
          </p:nvSpPr>
          <p:spPr>
            <a:xfrm>
              <a:off x="2367267" y="919264"/>
              <a:ext cx="1920239" cy="2080260"/>
            </a:xfrm>
            <a:custGeom>
              <a:avLst/>
              <a:gdLst/>
              <a:ahLst/>
              <a:cxnLst/>
              <a:rect l="l" t="t" r="r" b="b"/>
              <a:pathLst>
                <a:path w="1920239" h="2080260">
                  <a:moveTo>
                    <a:pt x="1920239" y="0"/>
                  </a:moveTo>
                  <a:lnTo>
                    <a:pt x="0" y="0"/>
                  </a:lnTo>
                  <a:lnTo>
                    <a:pt x="0" y="2080259"/>
                  </a:lnTo>
                  <a:lnTo>
                    <a:pt x="1920239" y="2080259"/>
                  </a:lnTo>
                  <a:lnTo>
                    <a:pt x="192023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2378824" y="1142403"/>
              <a:ext cx="704215" cy="1840230"/>
            </a:xfrm>
            <a:custGeom>
              <a:avLst/>
              <a:gdLst/>
              <a:ahLst/>
              <a:cxnLst/>
              <a:rect l="l" t="t" r="r" b="b"/>
              <a:pathLst>
                <a:path w="704214" h="1840230">
                  <a:moveTo>
                    <a:pt x="352043" y="1840229"/>
                  </a:moveTo>
                  <a:lnTo>
                    <a:pt x="0" y="1840229"/>
                  </a:lnTo>
                  <a:lnTo>
                    <a:pt x="0" y="0"/>
                  </a:lnTo>
                  <a:lnTo>
                    <a:pt x="704087" y="0"/>
                  </a:lnTo>
                  <a:lnTo>
                    <a:pt x="704087" y="1840229"/>
                  </a:lnTo>
                  <a:lnTo>
                    <a:pt x="352043" y="1840229"/>
                  </a:lnTo>
                  <a:close/>
                </a:path>
              </a:pathLst>
            </a:custGeom>
            <a:ln w="26668">
              <a:solidFill>
                <a:srgbClr val="BB302D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3412286" y="1397990"/>
              <a:ext cx="288290" cy="848360"/>
            </a:xfrm>
            <a:custGeom>
              <a:avLst/>
              <a:gdLst/>
              <a:ahLst/>
              <a:cxnLst/>
              <a:rect l="l" t="t" r="r" b="b"/>
              <a:pathLst>
                <a:path w="288289" h="848360">
                  <a:moveTo>
                    <a:pt x="144017" y="848105"/>
                  </a:moveTo>
                  <a:lnTo>
                    <a:pt x="0" y="848105"/>
                  </a:lnTo>
                  <a:lnTo>
                    <a:pt x="0" y="0"/>
                  </a:lnTo>
                  <a:lnTo>
                    <a:pt x="288035" y="0"/>
                  </a:lnTo>
                  <a:lnTo>
                    <a:pt x="288035" y="848105"/>
                  </a:lnTo>
                  <a:lnTo>
                    <a:pt x="144017" y="848105"/>
                  </a:lnTo>
                  <a:close/>
                </a:path>
              </a:pathLst>
            </a:custGeom>
            <a:ln w="26668">
              <a:solidFill>
                <a:srgbClr val="99999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7" name="object 17"/>
          <p:cNvSpPr txBox="1"/>
          <p:nvPr/>
        </p:nvSpPr>
        <p:spPr>
          <a:xfrm>
            <a:off x="2493695" y="2439644"/>
            <a:ext cx="481330" cy="453390"/>
          </a:xfrm>
          <a:prstGeom prst="rect">
            <a:avLst/>
          </a:prstGeom>
        </p:spPr>
        <p:txBody>
          <a:bodyPr wrap="square" lIns="0" tIns="889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0"/>
              </a:spcBef>
            </a:pPr>
            <a:r>
              <a:rPr dirty="0" sz="900" b="1">
                <a:latin typeface="Arial"/>
                <a:cs typeface="Arial"/>
              </a:rPr>
              <a:t>{X,</a:t>
            </a:r>
            <a:r>
              <a:rPr dirty="0" sz="900" spc="-45" b="1">
                <a:latin typeface="Arial"/>
                <a:cs typeface="Arial"/>
              </a:rPr>
              <a:t> </a:t>
            </a:r>
            <a:r>
              <a:rPr dirty="0" sz="900" b="1">
                <a:latin typeface="Arial"/>
                <a:cs typeface="Arial"/>
              </a:rPr>
              <a:t>X,</a:t>
            </a:r>
            <a:r>
              <a:rPr dirty="0" sz="900" spc="-40" b="1">
                <a:latin typeface="Arial"/>
                <a:cs typeface="Arial"/>
              </a:rPr>
              <a:t> </a:t>
            </a:r>
            <a:r>
              <a:rPr dirty="0" sz="900" b="1">
                <a:latin typeface="Arial"/>
                <a:cs typeface="Arial"/>
              </a:rPr>
              <a:t>C}</a:t>
            </a:r>
            <a:endParaRPr sz="9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605"/>
              </a:spcBef>
            </a:pPr>
            <a:r>
              <a:rPr dirty="0" sz="900" b="1">
                <a:latin typeface="Arial"/>
                <a:cs typeface="Arial"/>
              </a:rPr>
              <a:t>{X,</a:t>
            </a:r>
            <a:r>
              <a:rPr dirty="0" sz="900" spc="-45" b="1">
                <a:latin typeface="Arial"/>
                <a:cs typeface="Arial"/>
              </a:rPr>
              <a:t> </a:t>
            </a:r>
            <a:r>
              <a:rPr dirty="0" sz="900" b="1">
                <a:latin typeface="Arial"/>
                <a:cs typeface="Arial"/>
              </a:rPr>
              <a:t>X,</a:t>
            </a:r>
            <a:r>
              <a:rPr dirty="0" sz="900" spc="-40" b="1">
                <a:latin typeface="Arial"/>
                <a:cs typeface="Arial"/>
              </a:rPr>
              <a:t> </a:t>
            </a:r>
            <a:r>
              <a:rPr dirty="0" sz="900" spc="5" b="1">
                <a:latin typeface="Arial"/>
                <a:cs typeface="Arial"/>
              </a:rPr>
              <a:t>X}</a:t>
            </a:r>
            <a:endParaRPr sz="9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493695" y="1105255"/>
            <a:ext cx="494030" cy="1334135"/>
          </a:xfrm>
          <a:prstGeom prst="rect">
            <a:avLst/>
          </a:prstGeom>
        </p:spPr>
        <p:txBody>
          <a:bodyPr wrap="square" lIns="0" tIns="749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590"/>
              </a:spcBef>
            </a:pPr>
            <a:r>
              <a:rPr dirty="0" sz="900" b="1">
                <a:latin typeface="Arial"/>
                <a:cs typeface="Arial"/>
              </a:rPr>
              <a:t>{C,</a:t>
            </a:r>
            <a:r>
              <a:rPr dirty="0" sz="900" spc="-50" b="1">
                <a:latin typeface="Arial"/>
                <a:cs typeface="Arial"/>
              </a:rPr>
              <a:t> </a:t>
            </a:r>
            <a:r>
              <a:rPr dirty="0" sz="900" spc="5" b="1">
                <a:latin typeface="Arial"/>
                <a:cs typeface="Arial"/>
              </a:rPr>
              <a:t>C,</a:t>
            </a:r>
            <a:r>
              <a:rPr dirty="0" sz="900" spc="-45" b="1">
                <a:latin typeface="Arial"/>
                <a:cs typeface="Arial"/>
              </a:rPr>
              <a:t> </a:t>
            </a:r>
            <a:r>
              <a:rPr dirty="0" sz="900" b="1">
                <a:latin typeface="Arial"/>
                <a:cs typeface="Arial"/>
              </a:rPr>
              <a:t>C}</a:t>
            </a:r>
            <a:endParaRPr sz="9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90"/>
              </a:spcBef>
            </a:pPr>
            <a:r>
              <a:rPr dirty="0" sz="900" b="1">
                <a:latin typeface="Arial"/>
                <a:cs typeface="Arial"/>
              </a:rPr>
              <a:t>{C,</a:t>
            </a:r>
            <a:r>
              <a:rPr dirty="0" sz="900" spc="-50" b="1">
                <a:latin typeface="Arial"/>
                <a:cs typeface="Arial"/>
              </a:rPr>
              <a:t> </a:t>
            </a:r>
            <a:r>
              <a:rPr dirty="0" sz="900" spc="5" b="1">
                <a:latin typeface="Arial"/>
                <a:cs typeface="Arial"/>
              </a:rPr>
              <a:t>C,</a:t>
            </a:r>
            <a:r>
              <a:rPr dirty="0" sz="900" spc="-50" b="1">
                <a:latin typeface="Arial"/>
                <a:cs typeface="Arial"/>
              </a:rPr>
              <a:t> </a:t>
            </a:r>
            <a:r>
              <a:rPr dirty="0" sz="900" spc="5" b="1">
                <a:latin typeface="Arial"/>
                <a:cs typeface="Arial"/>
              </a:rPr>
              <a:t>X}</a:t>
            </a:r>
            <a:endParaRPr sz="9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705"/>
              </a:spcBef>
            </a:pPr>
            <a:r>
              <a:rPr dirty="0" sz="900" b="1">
                <a:latin typeface="Arial"/>
                <a:cs typeface="Arial"/>
              </a:rPr>
              <a:t>{C,</a:t>
            </a:r>
            <a:r>
              <a:rPr dirty="0" sz="900" spc="-45" b="1">
                <a:latin typeface="Arial"/>
                <a:cs typeface="Arial"/>
              </a:rPr>
              <a:t> </a:t>
            </a:r>
            <a:r>
              <a:rPr dirty="0" sz="900" b="1">
                <a:latin typeface="Arial"/>
                <a:cs typeface="Arial"/>
              </a:rPr>
              <a:t>X,</a:t>
            </a:r>
            <a:r>
              <a:rPr dirty="0" sz="900" spc="-45" b="1">
                <a:latin typeface="Arial"/>
                <a:cs typeface="Arial"/>
              </a:rPr>
              <a:t> </a:t>
            </a:r>
            <a:r>
              <a:rPr dirty="0" sz="900" spc="5" b="1">
                <a:latin typeface="Arial"/>
                <a:cs typeface="Arial"/>
              </a:rPr>
              <a:t>C}</a:t>
            </a:r>
            <a:endParaRPr sz="9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810"/>
              </a:spcBef>
            </a:pPr>
            <a:r>
              <a:rPr dirty="0" sz="900" b="1">
                <a:latin typeface="Arial"/>
                <a:cs typeface="Arial"/>
              </a:rPr>
              <a:t>{X,</a:t>
            </a:r>
            <a:r>
              <a:rPr dirty="0" sz="900" spc="-45" b="1">
                <a:latin typeface="Arial"/>
                <a:cs typeface="Arial"/>
              </a:rPr>
              <a:t> </a:t>
            </a:r>
            <a:r>
              <a:rPr dirty="0" sz="900" b="1">
                <a:latin typeface="Arial"/>
                <a:cs typeface="Arial"/>
              </a:rPr>
              <a:t>C,</a:t>
            </a:r>
            <a:r>
              <a:rPr dirty="0" sz="900" spc="-45" b="1">
                <a:latin typeface="Arial"/>
                <a:cs typeface="Arial"/>
              </a:rPr>
              <a:t> </a:t>
            </a:r>
            <a:r>
              <a:rPr dirty="0" sz="900" spc="5" b="1">
                <a:latin typeface="Arial"/>
                <a:cs typeface="Arial"/>
              </a:rPr>
              <a:t>C}</a:t>
            </a:r>
            <a:endParaRPr sz="9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605"/>
              </a:spcBef>
            </a:pPr>
            <a:r>
              <a:rPr dirty="0" sz="900" b="1">
                <a:latin typeface="Arial"/>
                <a:cs typeface="Arial"/>
              </a:rPr>
              <a:t>{C,</a:t>
            </a:r>
            <a:r>
              <a:rPr dirty="0" sz="900" spc="-45" b="1">
                <a:latin typeface="Arial"/>
                <a:cs typeface="Arial"/>
              </a:rPr>
              <a:t> </a:t>
            </a:r>
            <a:r>
              <a:rPr dirty="0" sz="900" b="1">
                <a:latin typeface="Arial"/>
                <a:cs typeface="Arial"/>
              </a:rPr>
              <a:t>X,</a:t>
            </a:r>
            <a:r>
              <a:rPr dirty="0" sz="900" spc="-45" b="1">
                <a:latin typeface="Arial"/>
                <a:cs typeface="Arial"/>
              </a:rPr>
              <a:t> </a:t>
            </a:r>
            <a:r>
              <a:rPr dirty="0" sz="900" spc="5" b="1">
                <a:latin typeface="Arial"/>
                <a:cs typeface="Arial"/>
              </a:rPr>
              <a:t>X}</a:t>
            </a:r>
            <a:endParaRPr sz="9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715"/>
              </a:spcBef>
            </a:pPr>
            <a:r>
              <a:rPr dirty="0" sz="900" b="1">
                <a:latin typeface="Arial"/>
                <a:cs typeface="Arial"/>
              </a:rPr>
              <a:t>{X,</a:t>
            </a:r>
            <a:r>
              <a:rPr dirty="0" sz="900" spc="-45" b="1">
                <a:latin typeface="Arial"/>
                <a:cs typeface="Arial"/>
              </a:rPr>
              <a:t> </a:t>
            </a:r>
            <a:r>
              <a:rPr dirty="0" sz="900" b="1">
                <a:latin typeface="Arial"/>
                <a:cs typeface="Arial"/>
              </a:rPr>
              <a:t>C,</a:t>
            </a:r>
            <a:r>
              <a:rPr dirty="0" sz="900" spc="-45" b="1">
                <a:latin typeface="Arial"/>
                <a:cs typeface="Arial"/>
              </a:rPr>
              <a:t> </a:t>
            </a:r>
            <a:r>
              <a:rPr dirty="0" sz="900" spc="5" b="1">
                <a:latin typeface="Arial"/>
                <a:cs typeface="Arial"/>
              </a:rPr>
              <a:t>X}</a:t>
            </a:r>
            <a:endParaRPr sz="9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495154" y="1399070"/>
            <a:ext cx="90170" cy="819785"/>
          </a:xfrm>
          <a:prstGeom prst="rect">
            <a:avLst/>
          </a:prstGeom>
        </p:spPr>
        <p:txBody>
          <a:bodyPr wrap="square" lIns="0" tIns="8382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660"/>
              </a:spcBef>
            </a:pPr>
            <a:r>
              <a:rPr dirty="0" sz="900" spc="5" b="1">
                <a:latin typeface="Arial"/>
                <a:cs typeface="Arial"/>
              </a:rPr>
              <a:t>0</a:t>
            </a:r>
            <a:endParaRPr sz="9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60"/>
              </a:spcBef>
            </a:pPr>
            <a:r>
              <a:rPr dirty="0" sz="900" spc="5" b="1">
                <a:latin typeface="Arial"/>
                <a:cs typeface="Arial"/>
              </a:rPr>
              <a:t>1</a:t>
            </a:r>
            <a:endParaRPr sz="9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15"/>
              </a:spcBef>
            </a:pPr>
            <a:r>
              <a:rPr dirty="0" sz="900" spc="5" b="1">
                <a:latin typeface="Arial"/>
                <a:cs typeface="Arial"/>
              </a:rPr>
              <a:t>2</a:t>
            </a:r>
            <a:endParaRPr sz="9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395"/>
              </a:spcBef>
            </a:pPr>
            <a:r>
              <a:rPr dirty="0" sz="900" spc="5" b="1">
                <a:latin typeface="Arial"/>
                <a:cs typeface="Arial"/>
              </a:rPr>
              <a:t>3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20" name="object 20"/>
          <p:cNvGrpSpPr/>
          <p:nvPr/>
        </p:nvGrpSpPr>
        <p:grpSpPr>
          <a:xfrm>
            <a:off x="2724200" y="1031099"/>
            <a:ext cx="831215" cy="1793239"/>
            <a:chOff x="2724200" y="1031099"/>
            <a:chExt cx="831215" cy="1793239"/>
          </a:xfrm>
        </p:grpSpPr>
        <p:sp>
          <p:nvSpPr>
            <p:cNvPr id="21" name="object 21"/>
            <p:cNvSpPr/>
            <p:nvPr/>
          </p:nvSpPr>
          <p:spPr>
            <a:xfrm>
              <a:off x="3018904" y="1254417"/>
              <a:ext cx="388620" cy="257175"/>
            </a:xfrm>
            <a:custGeom>
              <a:avLst/>
              <a:gdLst/>
              <a:ahLst/>
              <a:cxnLst/>
              <a:rect l="l" t="t" r="r" b="b"/>
              <a:pathLst>
                <a:path w="388620" h="257175">
                  <a:moveTo>
                    <a:pt x="0" y="0"/>
                  </a:moveTo>
                  <a:lnTo>
                    <a:pt x="388492" y="256920"/>
                  </a:lnTo>
                </a:path>
              </a:pathLst>
            </a:custGeom>
            <a:ln w="1333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3388283" y="1485557"/>
              <a:ext cx="88265" cy="71755"/>
            </a:xfrm>
            <a:custGeom>
              <a:avLst/>
              <a:gdLst/>
              <a:ahLst/>
              <a:cxnLst/>
              <a:rect l="l" t="t" r="r" b="b"/>
              <a:pathLst>
                <a:path w="88264" h="71755">
                  <a:moveTo>
                    <a:pt x="31559" y="0"/>
                  </a:moveTo>
                  <a:lnTo>
                    <a:pt x="0" y="48005"/>
                  </a:lnTo>
                  <a:lnTo>
                    <a:pt x="88010" y="71564"/>
                  </a:lnTo>
                  <a:lnTo>
                    <a:pt x="3155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3018904" y="1453997"/>
              <a:ext cx="389255" cy="265430"/>
            </a:xfrm>
            <a:custGeom>
              <a:avLst/>
              <a:gdLst/>
              <a:ahLst/>
              <a:cxnLst/>
              <a:rect l="l" t="t" r="r" b="b"/>
              <a:pathLst>
                <a:path w="389254" h="265430">
                  <a:moveTo>
                    <a:pt x="0" y="0"/>
                  </a:moveTo>
                  <a:lnTo>
                    <a:pt x="388937" y="264921"/>
                  </a:lnTo>
                </a:path>
              </a:pathLst>
            </a:custGeom>
            <a:ln w="1333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3388283" y="1693138"/>
              <a:ext cx="88265" cy="73025"/>
            </a:xfrm>
            <a:custGeom>
              <a:avLst/>
              <a:gdLst/>
              <a:ahLst/>
              <a:cxnLst/>
              <a:rect l="l" t="t" r="r" b="b"/>
              <a:pathLst>
                <a:path w="88264" h="73025">
                  <a:moveTo>
                    <a:pt x="32448" y="0"/>
                  </a:moveTo>
                  <a:lnTo>
                    <a:pt x="0" y="47561"/>
                  </a:lnTo>
                  <a:lnTo>
                    <a:pt x="88010" y="72897"/>
                  </a:lnTo>
                  <a:lnTo>
                    <a:pt x="3244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3018904" y="1681137"/>
              <a:ext cx="375920" cy="69850"/>
            </a:xfrm>
            <a:custGeom>
              <a:avLst/>
              <a:gdLst/>
              <a:ahLst/>
              <a:cxnLst/>
              <a:rect l="l" t="t" r="r" b="b"/>
              <a:pathLst>
                <a:path w="375920" h="69850">
                  <a:moveTo>
                    <a:pt x="0" y="0"/>
                  </a:moveTo>
                  <a:lnTo>
                    <a:pt x="375602" y="69786"/>
                  </a:lnTo>
                </a:path>
              </a:pathLst>
            </a:custGeom>
            <a:ln w="1333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3385616" y="1721586"/>
              <a:ext cx="90805" cy="57150"/>
            </a:xfrm>
            <a:custGeom>
              <a:avLst/>
              <a:gdLst/>
              <a:ahLst/>
              <a:cxnLst/>
              <a:rect l="l" t="t" r="r" b="b"/>
              <a:pathLst>
                <a:path w="90804" h="57150">
                  <a:moveTo>
                    <a:pt x="10667" y="0"/>
                  </a:moveTo>
                  <a:lnTo>
                    <a:pt x="0" y="56895"/>
                  </a:lnTo>
                  <a:lnTo>
                    <a:pt x="90677" y="44449"/>
                  </a:lnTo>
                  <a:lnTo>
                    <a:pt x="1066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3018904" y="1792262"/>
              <a:ext cx="379095" cy="128905"/>
            </a:xfrm>
            <a:custGeom>
              <a:avLst/>
              <a:gdLst/>
              <a:ahLst/>
              <a:cxnLst/>
              <a:rect l="l" t="t" r="r" b="b"/>
              <a:pathLst>
                <a:path w="379095" h="128905">
                  <a:moveTo>
                    <a:pt x="0" y="128904"/>
                  </a:moveTo>
                  <a:lnTo>
                    <a:pt x="378713" y="0"/>
                  </a:lnTo>
                </a:path>
              </a:pathLst>
            </a:custGeom>
            <a:ln w="1333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3384727" y="1766036"/>
              <a:ext cx="92075" cy="55244"/>
            </a:xfrm>
            <a:custGeom>
              <a:avLst/>
              <a:gdLst/>
              <a:ahLst/>
              <a:cxnLst/>
              <a:rect l="l" t="t" r="r" b="b"/>
              <a:pathLst>
                <a:path w="92075" h="55244">
                  <a:moveTo>
                    <a:pt x="91566" y="0"/>
                  </a:moveTo>
                  <a:lnTo>
                    <a:pt x="0" y="444"/>
                  </a:lnTo>
                  <a:lnTo>
                    <a:pt x="18668" y="55117"/>
                  </a:lnTo>
                  <a:lnTo>
                    <a:pt x="915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3018904" y="1985619"/>
              <a:ext cx="380365" cy="149860"/>
            </a:xfrm>
            <a:custGeom>
              <a:avLst/>
              <a:gdLst/>
              <a:ahLst/>
              <a:cxnLst/>
              <a:rect l="l" t="t" r="r" b="b"/>
              <a:pathLst>
                <a:path w="380364" h="149860">
                  <a:moveTo>
                    <a:pt x="0" y="149351"/>
                  </a:moveTo>
                  <a:lnTo>
                    <a:pt x="380047" y="0"/>
                  </a:lnTo>
                </a:path>
              </a:pathLst>
            </a:custGeom>
            <a:ln w="1333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3384727" y="1955393"/>
              <a:ext cx="92075" cy="59055"/>
            </a:xfrm>
            <a:custGeom>
              <a:avLst/>
              <a:gdLst/>
              <a:ahLst/>
              <a:cxnLst/>
              <a:rect l="l" t="t" r="r" b="b"/>
              <a:pathLst>
                <a:path w="92075" h="59055">
                  <a:moveTo>
                    <a:pt x="91566" y="0"/>
                  </a:moveTo>
                  <a:lnTo>
                    <a:pt x="0" y="4889"/>
                  </a:lnTo>
                  <a:lnTo>
                    <a:pt x="21335" y="58673"/>
                  </a:lnTo>
                  <a:lnTo>
                    <a:pt x="915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3018904" y="2010511"/>
              <a:ext cx="395605" cy="353060"/>
            </a:xfrm>
            <a:custGeom>
              <a:avLst/>
              <a:gdLst/>
              <a:ahLst/>
              <a:cxnLst/>
              <a:rect l="l" t="t" r="r" b="b"/>
              <a:pathLst>
                <a:path w="395604" h="353060">
                  <a:moveTo>
                    <a:pt x="0" y="352488"/>
                  </a:moveTo>
                  <a:lnTo>
                    <a:pt x="395604" y="0"/>
                  </a:lnTo>
                </a:path>
              </a:pathLst>
            </a:custGeom>
            <a:ln w="1333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3392284" y="1955393"/>
              <a:ext cx="84455" cy="79375"/>
            </a:xfrm>
            <a:custGeom>
              <a:avLst/>
              <a:gdLst/>
              <a:ahLst/>
              <a:cxnLst/>
              <a:rect l="l" t="t" r="r" b="b"/>
              <a:pathLst>
                <a:path w="84454" h="79375">
                  <a:moveTo>
                    <a:pt x="84010" y="0"/>
                  </a:moveTo>
                  <a:lnTo>
                    <a:pt x="0" y="36004"/>
                  </a:lnTo>
                  <a:lnTo>
                    <a:pt x="38226" y="79120"/>
                  </a:lnTo>
                  <a:lnTo>
                    <a:pt x="8401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3018904" y="2022957"/>
              <a:ext cx="409575" cy="580390"/>
            </a:xfrm>
            <a:custGeom>
              <a:avLst/>
              <a:gdLst/>
              <a:ahLst/>
              <a:cxnLst/>
              <a:rect l="l" t="t" r="r" b="b"/>
              <a:pathLst>
                <a:path w="409575" h="580389">
                  <a:moveTo>
                    <a:pt x="0" y="580072"/>
                  </a:moveTo>
                  <a:lnTo>
                    <a:pt x="409384" y="0"/>
                  </a:lnTo>
                </a:path>
              </a:pathLst>
            </a:custGeom>
            <a:ln w="1333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3402507" y="1955393"/>
              <a:ext cx="74295" cy="87630"/>
            </a:xfrm>
            <a:custGeom>
              <a:avLst/>
              <a:gdLst/>
              <a:ahLst/>
              <a:cxnLst/>
              <a:rect l="l" t="t" r="r" b="b"/>
              <a:pathLst>
                <a:path w="74295" h="87630">
                  <a:moveTo>
                    <a:pt x="73786" y="0"/>
                  </a:moveTo>
                  <a:lnTo>
                    <a:pt x="0" y="54228"/>
                  </a:lnTo>
                  <a:lnTo>
                    <a:pt x="47116" y="87566"/>
                  </a:lnTo>
                  <a:lnTo>
                    <a:pt x="7378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3018904" y="2211870"/>
              <a:ext cx="410845" cy="605790"/>
            </a:xfrm>
            <a:custGeom>
              <a:avLst/>
              <a:gdLst/>
              <a:ahLst/>
              <a:cxnLst/>
              <a:rect l="l" t="t" r="r" b="b"/>
              <a:pathLst>
                <a:path w="410845" h="605789">
                  <a:moveTo>
                    <a:pt x="0" y="605408"/>
                  </a:moveTo>
                  <a:lnTo>
                    <a:pt x="410717" y="0"/>
                  </a:lnTo>
                </a:path>
              </a:pathLst>
            </a:custGeom>
            <a:ln w="1333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3403396" y="2143417"/>
              <a:ext cx="73025" cy="88265"/>
            </a:xfrm>
            <a:custGeom>
              <a:avLst/>
              <a:gdLst/>
              <a:ahLst/>
              <a:cxnLst/>
              <a:rect l="l" t="t" r="r" b="b"/>
              <a:pathLst>
                <a:path w="73025" h="88264">
                  <a:moveTo>
                    <a:pt x="72897" y="0"/>
                  </a:moveTo>
                  <a:lnTo>
                    <a:pt x="0" y="55562"/>
                  </a:lnTo>
                  <a:lnTo>
                    <a:pt x="48005" y="88010"/>
                  </a:lnTo>
                  <a:lnTo>
                    <a:pt x="7289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2730868" y="1037766"/>
              <a:ext cx="796925" cy="249554"/>
            </a:xfrm>
            <a:custGeom>
              <a:avLst/>
              <a:gdLst/>
              <a:ahLst/>
              <a:cxnLst/>
              <a:rect l="l" t="t" r="r" b="b"/>
              <a:pathLst>
                <a:path w="796925" h="249555">
                  <a:moveTo>
                    <a:pt x="0" y="105080"/>
                  </a:moveTo>
                  <a:lnTo>
                    <a:pt x="30489" y="63703"/>
                  </a:lnTo>
                  <a:lnTo>
                    <a:pt x="79918" y="39513"/>
                  </a:lnTo>
                  <a:lnTo>
                    <a:pt x="147284" y="19817"/>
                  </a:lnTo>
                  <a:lnTo>
                    <a:pt x="186261" y="12130"/>
                  </a:lnTo>
                  <a:lnTo>
                    <a:pt x="228005" y="6138"/>
                  </a:lnTo>
                  <a:lnTo>
                    <a:pt x="271941" y="2031"/>
                  </a:lnTo>
                  <a:lnTo>
                    <a:pt x="317497" y="0"/>
                  </a:lnTo>
                  <a:lnTo>
                    <a:pt x="364101" y="234"/>
                  </a:lnTo>
                  <a:lnTo>
                    <a:pt x="411179" y="2924"/>
                  </a:lnTo>
                  <a:lnTo>
                    <a:pt x="458159" y="8262"/>
                  </a:lnTo>
                  <a:lnTo>
                    <a:pt x="504468" y="16436"/>
                  </a:lnTo>
                  <a:lnTo>
                    <a:pt x="549533" y="27638"/>
                  </a:lnTo>
                  <a:lnTo>
                    <a:pt x="592782" y="42059"/>
                  </a:lnTo>
                  <a:lnTo>
                    <a:pt x="633641" y="59887"/>
                  </a:lnTo>
                  <a:lnTo>
                    <a:pt x="671538" y="81314"/>
                  </a:lnTo>
                  <a:lnTo>
                    <a:pt x="705900" y="106531"/>
                  </a:lnTo>
                  <a:lnTo>
                    <a:pt x="736155" y="135727"/>
                  </a:lnTo>
                  <a:lnTo>
                    <a:pt x="761729" y="169094"/>
                  </a:lnTo>
                  <a:lnTo>
                    <a:pt x="782049" y="206820"/>
                  </a:lnTo>
                  <a:lnTo>
                    <a:pt x="796543" y="249098"/>
                  </a:lnTo>
                </a:path>
              </a:pathLst>
            </a:custGeom>
            <a:ln w="13334">
              <a:solidFill>
                <a:srgbClr val="444EA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3497630" y="1277975"/>
              <a:ext cx="57785" cy="90170"/>
            </a:xfrm>
            <a:custGeom>
              <a:avLst/>
              <a:gdLst/>
              <a:ahLst/>
              <a:cxnLst/>
              <a:rect l="l" t="t" r="r" b="b"/>
              <a:pathLst>
                <a:path w="57785" h="90169">
                  <a:moveTo>
                    <a:pt x="57340" y="0"/>
                  </a:moveTo>
                  <a:lnTo>
                    <a:pt x="0" y="7556"/>
                  </a:lnTo>
                  <a:lnTo>
                    <a:pt x="39560" y="89788"/>
                  </a:lnTo>
                  <a:lnTo>
                    <a:pt x="57340" y="0"/>
                  </a:lnTo>
                  <a:close/>
                </a:path>
              </a:pathLst>
            </a:custGeom>
            <a:solidFill>
              <a:srgbClr val="444EA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9" name="object 39"/>
          <p:cNvSpPr txBox="1"/>
          <p:nvPr/>
        </p:nvSpPr>
        <p:spPr>
          <a:xfrm>
            <a:off x="3362248" y="921677"/>
            <a:ext cx="97155" cy="153670"/>
          </a:xfrm>
          <a:prstGeom prst="rect">
            <a:avLst/>
          </a:prstGeom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 sz="800" spc="25" b="1">
                <a:latin typeface="Arial"/>
                <a:cs typeface="Arial"/>
              </a:rPr>
              <a:t>X</a:t>
            </a:r>
            <a:endParaRPr sz="800">
              <a:latin typeface="Arial"/>
              <a:cs typeface="Arial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3879456" y="1399324"/>
            <a:ext cx="288290" cy="848360"/>
          </a:xfrm>
          <a:prstGeom prst="rect">
            <a:avLst/>
          </a:prstGeom>
          <a:ln w="26668">
            <a:solidFill>
              <a:srgbClr val="008789"/>
            </a:solidFill>
          </a:ln>
        </p:spPr>
        <p:txBody>
          <a:bodyPr wrap="square" lIns="0" tIns="83185" rIns="0" bIns="0" rtlCol="0" vert="horz">
            <a:spAutoFit/>
          </a:bodyPr>
          <a:lstStyle/>
          <a:p>
            <a:pPr marL="46990">
              <a:lnSpc>
                <a:spcPct val="100000"/>
              </a:lnSpc>
              <a:spcBef>
                <a:spcPts val="655"/>
              </a:spcBef>
            </a:pPr>
            <a:r>
              <a:rPr dirty="0" sz="900" b="1">
                <a:latin typeface="Arial"/>
                <a:cs typeface="Arial"/>
              </a:rPr>
              <a:t>1/8</a:t>
            </a:r>
            <a:endParaRPr sz="900">
              <a:latin typeface="Arial"/>
              <a:cs typeface="Arial"/>
            </a:endParaRPr>
          </a:p>
          <a:p>
            <a:pPr marL="46990">
              <a:lnSpc>
                <a:spcPct val="100000"/>
              </a:lnSpc>
              <a:spcBef>
                <a:spcPts val="560"/>
              </a:spcBef>
            </a:pPr>
            <a:r>
              <a:rPr dirty="0" sz="900" b="1">
                <a:latin typeface="Arial"/>
                <a:cs typeface="Arial"/>
              </a:rPr>
              <a:t>3/8</a:t>
            </a:r>
            <a:endParaRPr sz="900">
              <a:latin typeface="Arial"/>
              <a:cs typeface="Arial"/>
            </a:endParaRPr>
          </a:p>
          <a:p>
            <a:pPr marL="46990">
              <a:lnSpc>
                <a:spcPct val="100000"/>
              </a:lnSpc>
              <a:spcBef>
                <a:spcPts val="415"/>
              </a:spcBef>
            </a:pPr>
            <a:r>
              <a:rPr dirty="0" sz="900" b="1">
                <a:latin typeface="Arial"/>
                <a:cs typeface="Arial"/>
              </a:rPr>
              <a:t>3/8</a:t>
            </a:r>
            <a:endParaRPr sz="900">
              <a:latin typeface="Arial"/>
              <a:cs typeface="Arial"/>
            </a:endParaRPr>
          </a:p>
          <a:p>
            <a:pPr marL="46990">
              <a:lnSpc>
                <a:spcPct val="100000"/>
              </a:lnSpc>
              <a:spcBef>
                <a:spcPts val="400"/>
              </a:spcBef>
            </a:pPr>
            <a:r>
              <a:rPr dirty="0" sz="900" b="1">
                <a:latin typeface="Arial"/>
                <a:cs typeface="Arial"/>
              </a:rPr>
              <a:t>1/8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41" name="object 41"/>
          <p:cNvGrpSpPr/>
          <p:nvPr/>
        </p:nvGrpSpPr>
        <p:grpSpPr>
          <a:xfrm>
            <a:off x="3549637" y="1156650"/>
            <a:ext cx="488950" cy="1013460"/>
            <a:chOff x="3549637" y="1156650"/>
            <a:chExt cx="488950" cy="1013460"/>
          </a:xfrm>
        </p:grpSpPr>
        <p:sp>
          <p:nvSpPr>
            <p:cNvPr id="42" name="object 42"/>
            <p:cNvSpPr/>
            <p:nvPr/>
          </p:nvSpPr>
          <p:spPr>
            <a:xfrm>
              <a:off x="3636314" y="1557121"/>
              <a:ext cx="183515" cy="0"/>
            </a:xfrm>
            <a:custGeom>
              <a:avLst/>
              <a:gdLst/>
              <a:ahLst/>
              <a:cxnLst/>
              <a:rect l="l" t="t" r="r" b="b"/>
              <a:pathLst>
                <a:path w="183514" h="0">
                  <a:moveTo>
                    <a:pt x="0" y="0"/>
                  </a:moveTo>
                  <a:lnTo>
                    <a:pt x="183133" y="0"/>
                  </a:lnTo>
                </a:path>
              </a:pathLst>
            </a:custGeom>
            <a:ln w="1018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3815892" y="1530896"/>
              <a:ext cx="80010" cy="53340"/>
            </a:xfrm>
            <a:custGeom>
              <a:avLst/>
              <a:gdLst/>
              <a:ahLst/>
              <a:cxnLst/>
              <a:rect l="l" t="t" r="r" b="b"/>
              <a:pathLst>
                <a:path w="80010" h="53340">
                  <a:moveTo>
                    <a:pt x="0" y="0"/>
                  </a:moveTo>
                  <a:lnTo>
                    <a:pt x="0" y="52895"/>
                  </a:lnTo>
                  <a:lnTo>
                    <a:pt x="79565" y="262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/>
            <p:cNvSpPr/>
            <p:nvPr/>
          </p:nvSpPr>
          <p:spPr>
            <a:xfrm>
              <a:off x="3636314" y="1766036"/>
              <a:ext cx="183515" cy="0"/>
            </a:xfrm>
            <a:custGeom>
              <a:avLst/>
              <a:gdLst/>
              <a:ahLst/>
              <a:cxnLst/>
              <a:rect l="l" t="t" r="r" b="b"/>
              <a:pathLst>
                <a:path w="183514" h="0">
                  <a:moveTo>
                    <a:pt x="0" y="0"/>
                  </a:moveTo>
                  <a:lnTo>
                    <a:pt x="183133" y="0"/>
                  </a:lnTo>
                </a:path>
              </a:pathLst>
            </a:custGeom>
            <a:ln w="1018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/>
            <p:cNvSpPr/>
            <p:nvPr/>
          </p:nvSpPr>
          <p:spPr>
            <a:xfrm>
              <a:off x="3815892" y="1739366"/>
              <a:ext cx="80010" cy="53340"/>
            </a:xfrm>
            <a:custGeom>
              <a:avLst/>
              <a:gdLst/>
              <a:ahLst/>
              <a:cxnLst/>
              <a:rect l="l" t="t" r="r" b="b"/>
              <a:pathLst>
                <a:path w="80010" h="53339">
                  <a:moveTo>
                    <a:pt x="0" y="0"/>
                  </a:moveTo>
                  <a:lnTo>
                    <a:pt x="0" y="52895"/>
                  </a:lnTo>
                  <a:lnTo>
                    <a:pt x="79565" y="266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/>
            <p:cNvSpPr/>
            <p:nvPr/>
          </p:nvSpPr>
          <p:spPr>
            <a:xfrm>
              <a:off x="3636314" y="1955393"/>
              <a:ext cx="183515" cy="0"/>
            </a:xfrm>
            <a:custGeom>
              <a:avLst/>
              <a:gdLst/>
              <a:ahLst/>
              <a:cxnLst/>
              <a:rect l="l" t="t" r="r" b="b"/>
              <a:pathLst>
                <a:path w="183514" h="0">
                  <a:moveTo>
                    <a:pt x="0" y="0"/>
                  </a:moveTo>
                  <a:lnTo>
                    <a:pt x="183133" y="0"/>
                  </a:lnTo>
                </a:path>
              </a:pathLst>
            </a:custGeom>
            <a:ln w="1018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/>
            <p:cNvSpPr/>
            <p:nvPr/>
          </p:nvSpPr>
          <p:spPr>
            <a:xfrm>
              <a:off x="3815892" y="1928723"/>
              <a:ext cx="80010" cy="53340"/>
            </a:xfrm>
            <a:custGeom>
              <a:avLst/>
              <a:gdLst/>
              <a:ahLst/>
              <a:cxnLst/>
              <a:rect l="l" t="t" r="r" b="b"/>
              <a:pathLst>
                <a:path w="80010" h="53339">
                  <a:moveTo>
                    <a:pt x="0" y="0"/>
                  </a:moveTo>
                  <a:lnTo>
                    <a:pt x="0" y="52895"/>
                  </a:lnTo>
                  <a:lnTo>
                    <a:pt x="79565" y="266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/>
            <p:cNvSpPr/>
            <p:nvPr/>
          </p:nvSpPr>
          <p:spPr>
            <a:xfrm>
              <a:off x="3636314" y="2143417"/>
              <a:ext cx="183515" cy="0"/>
            </a:xfrm>
            <a:custGeom>
              <a:avLst/>
              <a:gdLst/>
              <a:ahLst/>
              <a:cxnLst/>
              <a:rect l="l" t="t" r="r" b="b"/>
              <a:pathLst>
                <a:path w="183514" h="0">
                  <a:moveTo>
                    <a:pt x="0" y="0"/>
                  </a:moveTo>
                  <a:lnTo>
                    <a:pt x="183133" y="0"/>
                  </a:lnTo>
                </a:path>
              </a:pathLst>
            </a:custGeom>
            <a:ln w="1018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/>
            <p:cNvSpPr/>
            <p:nvPr/>
          </p:nvSpPr>
          <p:spPr>
            <a:xfrm>
              <a:off x="3815892" y="2116747"/>
              <a:ext cx="80010" cy="53340"/>
            </a:xfrm>
            <a:custGeom>
              <a:avLst/>
              <a:gdLst/>
              <a:ahLst/>
              <a:cxnLst/>
              <a:rect l="l" t="t" r="r" b="b"/>
              <a:pathLst>
                <a:path w="80010" h="53339">
                  <a:moveTo>
                    <a:pt x="0" y="0"/>
                  </a:moveTo>
                  <a:lnTo>
                    <a:pt x="0" y="52895"/>
                  </a:lnTo>
                  <a:lnTo>
                    <a:pt x="79565" y="266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/>
            <p:cNvSpPr/>
            <p:nvPr/>
          </p:nvSpPr>
          <p:spPr>
            <a:xfrm>
              <a:off x="3556304" y="1163317"/>
              <a:ext cx="455295" cy="234950"/>
            </a:xfrm>
            <a:custGeom>
              <a:avLst/>
              <a:gdLst/>
              <a:ahLst/>
              <a:cxnLst/>
              <a:rect l="l" t="t" r="r" b="b"/>
              <a:pathLst>
                <a:path w="455295" h="234950">
                  <a:moveTo>
                    <a:pt x="0" y="234673"/>
                  </a:moveTo>
                  <a:lnTo>
                    <a:pt x="3413" y="187451"/>
                  </a:lnTo>
                  <a:lnTo>
                    <a:pt x="13179" y="145739"/>
                  </a:lnTo>
                  <a:lnTo>
                    <a:pt x="28589" y="109452"/>
                  </a:lnTo>
                  <a:lnTo>
                    <a:pt x="73505" y="52799"/>
                  </a:lnTo>
                  <a:lnTo>
                    <a:pt x="132486" y="16799"/>
                  </a:lnTo>
                  <a:lnTo>
                    <a:pt x="199858" y="755"/>
                  </a:lnTo>
                  <a:lnTo>
                    <a:pt x="234917" y="0"/>
                  </a:lnTo>
                  <a:lnTo>
                    <a:pt x="269946" y="3973"/>
                  </a:lnTo>
                  <a:lnTo>
                    <a:pt x="337076" y="25757"/>
                  </a:lnTo>
                  <a:lnTo>
                    <a:pt x="395574" y="65413"/>
                  </a:lnTo>
                  <a:lnTo>
                    <a:pt x="439765" y="122245"/>
                  </a:lnTo>
                  <a:lnTo>
                    <a:pt x="454723" y="156885"/>
                  </a:lnTo>
                </a:path>
              </a:pathLst>
            </a:custGeom>
            <a:ln w="13334">
              <a:solidFill>
                <a:srgbClr val="444EA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/>
            <p:cNvSpPr/>
            <p:nvPr/>
          </p:nvSpPr>
          <p:spPr>
            <a:xfrm>
              <a:off x="3980802" y="1309090"/>
              <a:ext cx="57785" cy="90805"/>
            </a:xfrm>
            <a:custGeom>
              <a:avLst/>
              <a:gdLst/>
              <a:ahLst/>
              <a:cxnLst/>
              <a:rect l="l" t="t" r="r" b="b"/>
              <a:pathLst>
                <a:path w="57785" h="90805">
                  <a:moveTo>
                    <a:pt x="57340" y="0"/>
                  </a:moveTo>
                  <a:lnTo>
                    <a:pt x="0" y="9334"/>
                  </a:lnTo>
                  <a:lnTo>
                    <a:pt x="42671" y="90233"/>
                  </a:lnTo>
                  <a:lnTo>
                    <a:pt x="57340" y="0"/>
                  </a:lnTo>
                  <a:close/>
                </a:path>
              </a:pathLst>
            </a:custGeom>
            <a:solidFill>
              <a:srgbClr val="444EA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2" name="object 52"/>
          <p:cNvSpPr txBox="1"/>
          <p:nvPr/>
        </p:nvSpPr>
        <p:spPr>
          <a:xfrm>
            <a:off x="3890314" y="1008354"/>
            <a:ext cx="203200" cy="153670"/>
          </a:xfrm>
          <a:prstGeom prst="rect">
            <a:avLst/>
          </a:prstGeom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 sz="800" spc="10" b="1">
                <a:latin typeface="Arial"/>
                <a:cs typeface="Arial"/>
              </a:rPr>
              <a:t>f(</a:t>
            </a:r>
            <a:r>
              <a:rPr dirty="0" sz="800" spc="20" b="1">
                <a:latin typeface="Arial"/>
                <a:cs typeface="Arial"/>
              </a:rPr>
              <a:t>X</a:t>
            </a:r>
            <a:r>
              <a:rPr dirty="0" sz="800" spc="10" b="1">
                <a:latin typeface="Arial"/>
                <a:cs typeface="Arial"/>
              </a:rPr>
              <a:t>)</a:t>
            </a:r>
            <a:endParaRPr sz="800">
              <a:latin typeface="Arial"/>
              <a:cs typeface="Arial"/>
            </a:endParaRPr>
          </a:p>
        </p:txBody>
      </p:sp>
      <p:grpSp>
        <p:nvGrpSpPr>
          <p:cNvPr id="53" name="object 53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54" name="object 54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6" name="object 56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4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195580"/>
          </a:xfrm>
          <a:custGeom>
            <a:avLst/>
            <a:gdLst/>
            <a:ahLst/>
            <a:cxnLst/>
            <a:rect l="l" t="t" r="r" b="b"/>
            <a:pathLst>
              <a:path w="2304415" h="195580">
                <a:moveTo>
                  <a:pt x="2303995" y="0"/>
                </a:moveTo>
                <a:lnTo>
                  <a:pt x="0" y="0"/>
                </a:lnTo>
                <a:lnTo>
                  <a:pt x="0" y="195402"/>
                </a:lnTo>
                <a:lnTo>
                  <a:pt x="2303995" y="19540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418678" y="0"/>
            <a:ext cx="79057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 indent="37147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Operadores</a:t>
            </a:r>
            <a:r>
              <a:rPr dirty="0" sz="500" spc="5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diferenciales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195580"/>
          </a:xfrm>
          <a:custGeom>
            <a:avLst/>
            <a:gdLst/>
            <a:ahLst/>
            <a:cxnLst/>
            <a:rect l="l" t="t" r="r" b="b"/>
            <a:pathLst>
              <a:path w="2304415" h="195580">
                <a:moveTo>
                  <a:pt x="2303995" y="0"/>
                </a:moveTo>
                <a:lnTo>
                  <a:pt x="0" y="0"/>
                </a:lnTo>
                <a:lnTo>
                  <a:pt x="0" y="195402"/>
                </a:lnTo>
                <a:lnTo>
                  <a:pt x="2303995" y="195402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0"/>
            <a:ext cx="159702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500" spc="5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El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cálculo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y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1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el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procesamiento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2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digital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2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de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imágenes. </a:t>
            </a:r>
            <a:r>
              <a:rPr dirty="0" sz="500" spc="-95" b="1">
                <a:solidFill>
                  <a:srgbClr val="9898D8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5" action="ppaction://hlinksldjump"/>
              </a:rPr>
              <a:t>Aplicaciones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0" y="195396"/>
            <a:ext cx="4608060" cy="312769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194332"/>
            <a:ext cx="92773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15">
                <a:solidFill>
                  <a:srgbClr val="FFFFFF"/>
                </a:solidFill>
                <a:latin typeface="Calibri"/>
                <a:cs typeface="Calibri"/>
              </a:rPr>
              <a:t>Introducción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90194" y="1103350"/>
            <a:ext cx="59588" cy="59588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600354" y="1026254"/>
            <a:ext cx="3583304" cy="131635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39370">
              <a:lnSpc>
                <a:spcPct val="100000"/>
              </a:lnSpc>
              <a:spcBef>
                <a:spcPts val="95"/>
              </a:spcBef>
            </a:pPr>
            <a:r>
              <a:rPr dirty="0" sz="1000" spc="55">
                <a:latin typeface="Calibri"/>
                <a:cs typeface="Calibri"/>
              </a:rPr>
              <a:t>El </a:t>
            </a:r>
            <a:r>
              <a:rPr dirty="0" sz="1000" spc="-15">
                <a:latin typeface="Calibri"/>
                <a:cs typeface="Calibri"/>
              </a:rPr>
              <a:t>contenido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este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35">
                <a:latin typeface="Calibri"/>
                <a:cs typeface="Calibri"/>
              </a:rPr>
              <a:t>II </a:t>
            </a:r>
            <a:r>
              <a:rPr dirty="0" sz="1000" spc="-20">
                <a:latin typeface="Calibri"/>
                <a:cs typeface="Calibri"/>
              </a:rPr>
              <a:t>bloque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transparencias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es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una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breve 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introducción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los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conceptos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generales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se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desarrollarán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esta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asignatura.</a:t>
            </a:r>
            <a:endParaRPr sz="100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  <a:spcBef>
                <a:spcPts val="285"/>
              </a:spcBef>
            </a:pPr>
            <a:r>
              <a:rPr dirty="0" sz="1000" spc="55">
                <a:latin typeface="Calibri"/>
                <a:cs typeface="Calibri"/>
              </a:rPr>
              <a:t>El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25" b="1">
                <a:latin typeface="Calibri"/>
                <a:cs typeface="Calibri"/>
              </a:rPr>
              <a:t>cálculo</a:t>
            </a:r>
            <a:r>
              <a:rPr dirty="0" sz="1000" spc="110" b="1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rama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las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matemáticas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permite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operar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con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las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i="1">
                <a:latin typeface="Book Antiqua"/>
                <a:cs typeface="Book Antiqua"/>
              </a:rPr>
              <a:t>imágenes </a:t>
            </a:r>
            <a:r>
              <a:rPr dirty="0" sz="1000" spc="-5" i="1">
                <a:latin typeface="Book Antiqua"/>
                <a:cs typeface="Book Antiqua"/>
              </a:rPr>
              <a:t>digitales</a:t>
            </a:r>
            <a:r>
              <a:rPr dirty="0" sz="1000" spc="-5">
                <a:latin typeface="Calibri"/>
                <a:cs typeface="Calibri"/>
              </a:rPr>
              <a:t>.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10">
                <a:latin typeface="Calibri"/>
                <a:cs typeface="Calibri"/>
              </a:rPr>
              <a:t>Cálculo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operadores</a:t>
            </a:r>
            <a:r>
              <a:rPr dirty="0" sz="1000" spc="-20">
                <a:latin typeface="Calibri"/>
                <a:cs typeface="Calibri"/>
              </a:rPr>
              <a:t> diferenciales 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multivariables</a:t>
            </a:r>
            <a:endParaRPr sz="1000">
              <a:latin typeface="Calibri"/>
              <a:cs typeface="Calibri"/>
            </a:endParaRPr>
          </a:p>
          <a:p>
            <a:pPr marL="12700" marR="104139">
              <a:lnSpc>
                <a:spcPct val="100000"/>
              </a:lnSpc>
              <a:spcBef>
                <a:spcPts val="285"/>
              </a:spcBef>
            </a:pPr>
            <a:r>
              <a:rPr dirty="0" sz="1000" spc="5">
                <a:latin typeface="Calibri"/>
                <a:cs typeface="Calibri"/>
              </a:rPr>
              <a:t>Optimización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basada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cálculo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del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gradiente.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Minimización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funciones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funcionales.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10" name="object 10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490194" y="1596809"/>
            <a:ext cx="59588" cy="59588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90194" y="2090254"/>
            <a:ext cx="59588" cy="59588"/>
          </a:xfrm>
          <a:prstGeom prst="rect">
            <a:avLst/>
          </a:prstGeom>
        </p:spPr>
      </p:pic>
      <p:grpSp>
        <p:nvGrpSpPr>
          <p:cNvPr id="12" name="object 12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3" name="object 13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195580"/>
          </a:xfrm>
          <a:custGeom>
            <a:avLst/>
            <a:gdLst/>
            <a:ahLst/>
            <a:cxnLst/>
            <a:rect l="l" t="t" r="r" b="b"/>
            <a:pathLst>
              <a:path w="2304415" h="195580">
                <a:moveTo>
                  <a:pt x="2303995" y="0"/>
                </a:moveTo>
                <a:lnTo>
                  <a:pt x="0" y="0"/>
                </a:lnTo>
                <a:lnTo>
                  <a:pt x="0" y="195402"/>
                </a:lnTo>
                <a:lnTo>
                  <a:pt x="2303995" y="19540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418678" y="0"/>
            <a:ext cx="79057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 indent="37147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Operadores</a:t>
            </a:r>
            <a:r>
              <a:rPr dirty="0" sz="500" spc="5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diferenciales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195580"/>
          </a:xfrm>
          <a:custGeom>
            <a:avLst/>
            <a:gdLst/>
            <a:ahLst/>
            <a:cxnLst/>
            <a:rect l="l" t="t" r="r" b="b"/>
            <a:pathLst>
              <a:path w="2304415" h="195580">
                <a:moveTo>
                  <a:pt x="2303995" y="0"/>
                </a:moveTo>
                <a:lnTo>
                  <a:pt x="0" y="0"/>
                </a:lnTo>
                <a:lnTo>
                  <a:pt x="0" y="195402"/>
                </a:lnTo>
                <a:lnTo>
                  <a:pt x="2303995" y="195402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0"/>
            <a:ext cx="159702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500" spc="5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El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cálculo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y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1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el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procesamiento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2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digital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2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de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imágenes. </a:t>
            </a:r>
            <a:r>
              <a:rPr dirty="0" sz="500" spc="-95" b="1">
                <a:solidFill>
                  <a:srgbClr val="9898D8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5" action="ppaction://hlinksldjump"/>
              </a:rPr>
              <a:t>Aplicaciones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0" y="195396"/>
            <a:ext cx="4608060" cy="312769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194332"/>
            <a:ext cx="92773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15">
                <a:solidFill>
                  <a:srgbClr val="FFFFFF"/>
                </a:solidFill>
                <a:latin typeface="Calibri"/>
                <a:cs typeface="Calibri"/>
              </a:rPr>
              <a:t>Introducción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90194" y="1103350"/>
            <a:ext cx="59588" cy="59588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600354" y="1026254"/>
            <a:ext cx="3583304" cy="15062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39370">
              <a:lnSpc>
                <a:spcPct val="100000"/>
              </a:lnSpc>
              <a:spcBef>
                <a:spcPts val="95"/>
              </a:spcBef>
            </a:pPr>
            <a:r>
              <a:rPr dirty="0" sz="1000" spc="55">
                <a:latin typeface="Calibri"/>
                <a:cs typeface="Calibri"/>
              </a:rPr>
              <a:t>El </a:t>
            </a:r>
            <a:r>
              <a:rPr dirty="0" sz="1000" spc="-15">
                <a:latin typeface="Calibri"/>
                <a:cs typeface="Calibri"/>
              </a:rPr>
              <a:t>contenido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este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35">
                <a:latin typeface="Calibri"/>
                <a:cs typeface="Calibri"/>
              </a:rPr>
              <a:t>II </a:t>
            </a:r>
            <a:r>
              <a:rPr dirty="0" sz="1000" spc="-20">
                <a:latin typeface="Calibri"/>
                <a:cs typeface="Calibri"/>
              </a:rPr>
              <a:t>bloque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transparencias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es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una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breve 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introducción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los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conceptos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generales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se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desarrollarán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esta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asignatura.</a:t>
            </a:r>
            <a:endParaRPr sz="100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  <a:spcBef>
                <a:spcPts val="285"/>
              </a:spcBef>
            </a:pPr>
            <a:r>
              <a:rPr dirty="0" sz="1000" spc="55">
                <a:latin typeface="Calibri"/>
                <a:cs typeface="Calibri"/>
              </a:rPr>
              <a:t>El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25" b="1">
                <a:latin typeface="Calibri"/>
                <a:cs typeface="Calibri"/>
              </a:rPr>
              <a:t>cálculo</a:t>
            </a:r>
            <a:r>
              <a:rPr dirty="0" sz="1000" spc="110" b="1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rama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las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matemáticas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permite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operar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con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las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i="1">
                <a:latin typeface="Book Antiqua"/>
                <a:cs typeface="Book Antiqua"/>
              </a:rPr>
              <a:t>imágenes </a:t>
            </a:r>
            <a:r>
              <a:rPr dirty="0" sz="1000" spc="-5" i="1">
                <a:latin typeface="Book Antiqua"/>
                <a:cs typeface="Book Antiqua"/>
              </a:rPr>
              <a:t>digitales</a:t>
            </a:r>
            <a:r>
              <a:rPr dirty="0" sz="1000" spc="-5">
                <a:latin typeface="Calibri"/>
                <a:cs typeface="Calibri"/>
              </a:rPr>
              <a:t>.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10">
                <a:latin typeface="Calibri"/>
                <a:cs typeface="Calibri"/>
              </a:rPr>
              <a:t>Cálculo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operadores</a:t>
            </a:r>
            <a:r>
              <a:rPr dirty="0" sz="1000" spc="-20">
                <a:latin typeface="Calibri"/>
                <a:cs typeface="Calibri"/>
              </a:rPr>
              <a:t> diferenciales 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multivariables</a:t>
            </a:r>
            <a:endParaRPr sz="1000">
              <a:latin typeface="Calibri"/>
              <a:cs typeface="Calibri"/>
            </a:endParaRPr>
          </a:p>
          <a:p>
            <a:pPr marL="12700" marR="104139">
              <a:lnSpc>
                <a:spcPct val="100000"/>
              </a:lnSpc>
              <a:spcBef>
                <a:spcPts val="285"/>
              </a:spcBef>
            </a:pPr>
            <a:r>
              <a:rPr dirty="0" sz="1000" spc="5">
                <a:latin typeface="Calibri"/>
                <a:cs typeface="Calibri"/>
              </a:rPr>
              <a:t>Optimización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basada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cálculo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del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gradiente.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Minimización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funciones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funcionales.</a:t>
            </a:r>
            <a:endParaRPr sz="10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90"/>
              </a:spcBef>
            </a:pPr>
            <a:r>
              <a:rPr dirty="0" sz="1000" spc="55">
                <a:latin typeface="Calibri"/>
                <a:cs typeface="Calibri"/>
              </a:rPr>
              <a:t>El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Método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del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Descenso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del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Gradiente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10" name="object 10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490194" y="1596809"/>
            <a:ext cx="59588" cy="59588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90194" y="2090254"/>
            <a:ext cx="59588" cy="59588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490194" y="2431872"/>
            <a:ext cx="59588" cy="59588"/>
          </a:xfrm>
          <a:prstGeom prst="rect">
            <a:avLst/>
          </a:prstGeom>
        </p:spPr>
      </p:pic>
      <p:grpSp>
        <p:nvGrpSpPr>
          <p:cNvPr id="13" name="object 13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4" name="object 14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195580"/>
          </a:xfrm>
          <a:custGeom>
            <a:avLst/>
            <a:gdLst/>
            <a:ahLst/>
            <a:cxnLst/>
            <a:rect l="l" t="t" r="r" b="b"/>
            <a:pathLst>
              <a:path w="2304415" h="195580">
                <a:moveTo>
                  <a:pt x="2303995" y="0"/>
                </a:moveTo>
                <a:lnTo>
                  <a:pt x="0" y="0"/>
                </a:lnTo>
                <a:lnTo>
                  <a:pt x="0" y="195402"/>
                </a:lnTo>
                <a:lnTo>
                  <a:pt x="2303995" y="19540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418678" y="0"/>
            <a:ext cx="79057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 indent="37147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Operadores</a:t>
            </a:r>
            <a:r>
              <a:rPr dirty="0" sz="500" spc="5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diferenciales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195580"/>
          </a:xfrm>
          <a:custGeom>
            <a:avLst/>
            <a:gdLst/>
            <a:ahLst/>
            <a:cxnLst/>
            <a:rect l="l" t="t" r="r" b="b"/>
            <a:pathLst>
              <a:path w="2304415" h="195580">
                <a:moveTo>
                  <a:pt x="2303995" y="0"/>
                </a:moveTo>
                <a:lnTo>
                  <a:pt x="0" y="0"/>
                </a:lnTo>
                <a:lnTo>
                  <a:pt x="0" y="195402"/>
                </a:lnTo>
                <a:lnTo>
                  <a:pt x="2303995" y="195402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0"/>
            <a:ext cx="159702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500" spc="5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El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cálculo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y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1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el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procesamiento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2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digital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2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de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imágenes. </a:t>
            </a:r>
            <a:r>
              <a:rPr dirty="0" sz="500" spc="-95" b="1">
                <a:solidFill>
                  <a:srgbClr val="9898D8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5" action="ppaction://hlinksldjump"/>
              </a:rPr>
              <a:t>Aplicaciones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0" y="195396"/>
            <a:ext cx="4608060" cy="312769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194332"/>
            <a:ext cx="92773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15">
                <a:solidFill>
                  <a:srgbClr val="FFFFFF"/>
                </a:solidFill>
                <a:latin typeface="Calibri"/>
                <a:cs typeface="Calibri"/>
              </a:rPr>
              <a:t>Introducción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496288" y="922909"/>
            <a:ext cx="1615439" cy="1155192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321894" y="2490630"/>
            <a:ext cx="3499485" cy="288925"/>
          </a:xfrm>
          <a:prstGeom prst="rect">
            <a:avLst/>
          </a:prstGeom>
        </p:spPr>
        <p:txBody>
          <a:bodyPr wrap="square" lIns="0" tIns="24765" rIns="0" bIns="0" rtlCol="0" vert="horz">
            <a:spAutoFit/>
          </a:bodyPr>
          <a:lstStyle/>
          <a:p>
            <a:pPr marL="38100" marR="30480">
              <a:lnSpc>
                <a:spcPts val="1000"/>
              </a:lnSpc>
              <a:spcBef>
                <a:spcPts val="195"/>
              </a:spcBef>
            </a:pPr>
            <a:r>
              <a:rPr dirty="0" baseline="6172" sz="1350" spc="30">
                <a:solidFill>
                  <a:srgbClr val="3333B2"/>
                </a:solidFill>
                <a:latin typeface="Calibri"/>
                <a:cs typeface="Calibri"/>
              </a:rPr>
              <a:t>Figura:</a:t>
            </a:r>
            <a:r>
              <a:rPr dirty="0" baseline="6172" sz="1350" spc="157">
                <a:solidFill>
                  <a:srgbClr val="3333B2"/>
                </a:solidFill>
                <a:latin typeface="Calibri"/>
                <a:cs typeface="Calibri"/>
              </a:rPr>
              <a:t> </a:t>
            </a:r>
            <a:r>
              <a:rPr dirty="0" baseline="6172" sz="1350" spc="15">
                <a:latin typeface="Calibri"/>
                <a:cs typeface="Calibri"/>
              </a:rPr>
              <a:t>Derivada</a:t>
            </a:r>
            <a:r>
              <a:rPr dirty="0" baseline="6172" sz="1350" spc="150">
                <a:latin typeface="Calibri"/>
                <a:cs typeface="Calibri"/>
              </a:rPr>
              <a:t> </a:t>
            </a:r>
            <a:r>
              <a:rPr dirty="0" baseline="6172" sz="1350" spc="7">
                <a:latin typeface="Calibri"/>
                <a:cs typeface="Calibri"/>
              </a:rPr>
              <a:t>parcial</a:t>
            </a:r>
            <a:r>
              <a:rPr dirty="0" baseline="6172" sz="1350" spc="157">
                <a:latin typeface="Calibri"/>
                <a:cs typeface="Calibri"/>
              </a:rPr>
              <a:t> </a:t>
            </a:r>
            <a:r>
              <a:rPr dirty="0" baseline="6172" sz="1350" spc="179" i="1">
                <a:latin typeface="Trebuchet MS"/>
                <a:cs typeface="Trebuchet MS"/>
              </a:rPr>
              <a:t>I</a:t>
            </a:r>
            <a:r>
              <a:rPr dirty="0" sz="600" spc="120" b="0" i="1">
                <a:latin typeface="Bookman Old Style"/>
                <a:cs typeface="Bookman Old Style"/>
              </a:rPr>
              <a:t>x</a:t>
            </a:r>
            <a:r>
              <a:rPr dirty="0" sz="600" spc="180" b="0" i="1">
                <a:latin typeface="Bookman Old Style"/>
                <a:cs typeface="Bookman Old Style"/>
              </a:rPr>
              <a:t> </a:t>
            </a:r>
            <a:r>
              <a:rPr dirty="0" baseline="6172" sz="1350" spc="-30">
                <a:latin typeface="Calibri"/>
                <a:cs typeface="Calibri"/>
              </a:rPr>
              <a:t>de</a:t>
            </a:r>
            <a:r>
              <a:rPr dirty="0" baseline="6172" sz="1350" spc="157">
                <a:latin typeface="Calibri"/>
                <a:cs typeface="Calibri"/>
              </a:rPr>
              <a:t> </a:t>
            </a:r>
            <a:r>
              <a:rPr dirty="0" baseline="6172" sz="1350" spc="15">
                <a:latin typeface="Calibri"/>
                <a:cs typeface="Calibri"/>
              </a:rPr>
              <a:t>la</a:t>
            </a:r>
            <a:r>
              <a:rPr dirty="0" baseline="6172" sz="1350" spc="165">
                <a:latin typeface="Calibri"/>
                <a:cs typeface="Calibri"/>
              </a:rPr>
              <a:t> </a:t>
            </a:r>
            <a:r>
              <a:rPr dirty="0" baseline="6172" sz="1350" spc="7">
                <a:latin typeface="Calibri"/>
                <a:cs typeface="Calibri"/>
              </a:rPr>
              <a:t>imagen</a:t>
            </a:r>
            <a:r>
              <a:rPr dirty="0" baseline="6172" sz="1350" spc="157">
                <a:latin typeface="Calibri"/>
                <a:cs typeface="Calibri"/>
              </a:rPr>
              <a:t> </a:t>
            </a:r>
            <a:r>
              <a:rPr dirty="0" baseline="6172" sz="1350" spc="-7">
                <a:latin typeface="Calibri"/>
                <a:cs typeface="Calibri"/>
              </a:rPr>
              <a:t>obtenida</a:t>
            </a:r>
            <a:r>
              <a:rPr dirty="0" baseline="6172" sz="1350" spc="150">
                <a:latin typeface="Calibri"/>
                <a:cs typeface="Calibri"/>
              </a:rPr>
              <a:t> </a:t>
            </a:r>
            <a:r>
              <a:rPr dirty="0" baseline="6172" sz="1350">
                <a:latin typeface="Calibri"/>
                <a:cs typeface="Calibri"/>
              </a:rPr>
              <a:t>con</a:t>
            </a:r>
            <a:r>
              <a:rPr dirty="0" baseline="6172" sz="1350" spc="157">
                <a:latin typeface="Calibri"/>
                <a:cs typeface="Calibri"/>
              </a:rPr>
              <a:t> </a:t>
            </a:r>
            <a:r>
              <a:rPr dirty="0" baseline="6172" sz="1350">
                <a:latin typeface="Calibri"/>
                <a:cs typeface="Calibri"/>
              </a:rPr>
              <a:t>una</a:t>
            </a:r>
            <a:r>
              <a:rPr dirty="0" baseline="6172" sz="1350" spc="157">
                <a:latin typeface="Calibri"/>
                <a:cs typeface="Calibri"/>
              </a:rPr>
              <a:t> </a:t>
            </a:r>
            <a:r>
              <a:rPr dirty="0" baseline="6172" sz="1350">
                <a:latin typeface="Calibri"/>
                <a:cs typeface="Calibri"/>
              </a:rPr>
              <a:t>fórmula</a:t>
            </a:r>
            <a:r>
              <a:rPr dirty="0" baseline="6172" sz="1350" spc="157">
                <a:latin typeface="Calibri"/>
                <a:cs typeface="Calibri"/>
              </a:rPr>
              <a:t> </a:t>
            </a:r>
            <a:r>
              <a:rPr dirty="0" baseline="6172" sz="1350" spc="-37">
                <a:latin typeface="Calibri"/>
                <a:cs typeface="Calibri"/>
              </a:rPr>
              <a:t>de </a:t>
            </a:r>
            <a:r>
              <a:rPr dirty="0" baseline="6172" sz="1350" spc="-284">
                <a:latin typeface="Calibri"/>
                <a:cs typeface="Calibri"/>
              </a:rPr>
              <a:t> </a:t>
            </a:r>
            <a:r>
              <a:rPr dirty="0" sz="900" spc="-5">
                <a:latin typeface="Calibri"/>
                <a:cs typeface="Calibri"/>
              </a:rPr>
              <a:t>derivació</a:t>
            </a:r>
            <a:r>
              <a:rPr dirty="0" sz="900" spc="5">
                <a:latin typeface="Calibri"/>
                <a:cs typeface="Calibri"/>
              </a:rPr>
              <a:t>n</a:t>
            </a:r>
            <a:r>
              <a:rPr dirty="0" sz="900">
                <a:latin typeface="Calibri"/>
                <a:cs typeface="Calibri"/>
              </a:rPr>
              <a:t> </a:t>
            </a:r>
            <a:r>
              <a:rPr dirty="0" sz="900" spc="-100">
                <a:latin typeface="Calibri"/>
                <a:cs typeface="Calibri"/>
              </a:rPr>
              <a:t> </a:t>
            </a:r>
            <a:r>
              <a:rPr dirty="0" sz="900" spc="15">
                <a:latin typeface="Calibri"/>
                <a:cs typeface="Calibri"/>
              </a:rPr>
              <a:t>implícita</a:t>
            </a:r>
            <a:r>
              <a:rPr dirty="0" sz="900">
                <a:latin typeface="Calibri"/>
                <a:cs typeface="Calibri"/>
              </a:rPr>
              <a:t> </a:t>
            </a:r>
            <a:r>
              <a:rPr dirty="0" sz="900" spc="-100">
                <a:latin typeface="Calibri"/>
                <a:cs typeface="Calibri"/>
              </a:rPr>
              <a:t> </a:t>
            </a:r>
            <a:r>
              <a:rPr dirty="0" sz="900" spc="-25">
                <a:latin typeface="Calibri"/>
                <a:cs typeface="Calibri"/>
              </a:rPr>
              <a:t>d</a:t>
            </a:r>
            <a:r>
              <a:rPr dirty="0" sz="900" spc="-20">
                <a:latin typeface="Calibri"/>
                <a:cs typeface="Calibri"/>
              </a:rPr>
              <a:t>e</a:t>
            </a:r>
            <a:r>
              <a:rPr dirty="0" sz="900">
                <a:latin typeface="Calibri"/>
                <a:cs typeface="Calibri"/>
              </a:rPr>
              <a:t> </a:t>
            </a:r>
            <a:r>
              <a:rPr dirty="0" sz="900" spc="-105">
                <a:latin typeface="Calibri"/>
                <a:cs typeface="Calibri"/>
              </a:rPr>
              <a:t> </a:t>
            </a:r>
            <a:r>
              <a:rPr dirty="0" sz="900" spc="10">
                <a:latin typeface="SimSun"/>
                <a:cs typeface="SimSun"/>
              </a:rPr>
              <a:t>7</a:t>
            </a:r>
            <a:r>
              <a:rPr dirty="0" sz="900" spc="-145">
                <a:latin typeface="SimSun"/>
                <a:cs typeface="SimSun"/>
              </a:rPr>
              <a:t> </a:t>
            </a:r>
            <a:r>
              <a:rPr dirty="0" sz="900">
                <a:latin typeface="Calibri"/>
                <a:cs typeface="Calibri"/>
              </a:rPr>
              <a:t>puntos.</a:t>
            </a:r>
            <a:endParaRPr sz="900">
              <a:latin typeface="Calibri"/>
              <a:cs typeface="Calibri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1" name="object 11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195580"/>
          </a:xfrm>
          <a:custGeom>
            <a:avLst/>
            <a:gdLst/>
            <a:ahLst/>
            <a:cxnLst/>
            <a:rect l="l" t="t" r="r" b="b"/>
            <a:pathLst>
              <a:path w="2304415" h="195580">
                <a:moveTo>
                  <a:pt x="2303995" y="0"/>
                </a:moveTo>
                <a:lnTo>
                  <a:pt x="0" y="0"/>
                </a:lnTo>
                <a:lnTo>
                  <a:pt x="0" y="195402"/>
                </a:lnTo>
                <a:lnTo>
                  <a:pt x="2303995" y="19540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418678" y="0"/>
            <a:ext cx="79057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 indent="37147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Operadores</a:t>
            </a:r>
            <a:r>
              <a:rPr dirty="0" sz="500" spc="5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diferenciales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195580"/>
          </a:xfrm>
          <a:custGeom>
            <a:avLst/>
            <a:gdLst/>
            <a:ahLst/>
            <a:cxnLst/>
            <a:rect l="l" t="t" r="r" b="b"/>
            <a:pathLst>
              <a:path w="2304415" h="195580">
                <a:moveTo>
                  <a:pt x="2303995" y="0"/>
                </a:moveTo>
                <a:lnTo>
                  <a:pt x="0" y="0"/>
                </a:lnTo>
                <a:lnTo>
                  <a:pt x="0" y="195402"/>
                </a:lnTo>
                <a:lnTo>
                  <a:pt x="2303995" y="195402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0"/>
            <a:ext cx="159702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500" spc="5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El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cálculo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y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1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el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procesamiento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2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digital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2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de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imágenes. </a:t>
            </a:r>
            <a:r>
              <a:rPr dirty="0" sz="500" spc="-95" b="1">
                <a:solidFill>
                  <a:srgbClr val="9898D8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5" action="ppaction://hlinksldjump"/>
              </a:rPr>
              <a:t>Aplicaciones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0" y="195396"/>
            <a:ext cx="4608060" cy="312769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194332"/>
            <a:ext cx="92773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15">
                <a:solidFill>
                  <a:srgbClr val="FFFFFF"/>
                </a:solidFill>
                <a:latin typeface="Calibri"/>
                <a:cs typeface="Calibri"/>
              </a:rPr>
              <a:t>Introducción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496288" y="922909"/>
            <a:ext cx="1615439" cy="1155192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321894" y="2490630"/>
            <a:ext cx="3497579" cy="288925"/>
          </a:xfrm>
          <a:prstGeom prst="rect">
            <a:avLst/>
          </a:prstGeom>
        </p:spPr>
        <p:txBody>
          <a:bodyPr wrap="square" lIns="0" tIns="24765" rIns="0" bIns="0" rtlCol="0" vert="horz">
            <a:spAutoFit/>
          </a:bodyPr>
          <a:lstStyle/>
          <a:p>
            <a:pPr marL="38100" marR="30480">
              <a:lnSpc>
                <a:spcPts val="1000"/>
              </a:lnSpc>
              <a:spcBef>
                <a:spcPts val="195"/>
              </a:spcBef>
            </a:pPr>
            <a:r>
              <a:rPr dirty="0" baseline="6172" sz="1350" spc="30">
                <a:solidFill>
                  <a:srgbClr val="3333B2"/>
                </a:solidFill>
                <a:latin typeface="Calibri"/>
                <a:cs typeface="Calibri"/>
              </a:rPr>
              <a:t>Figura:</a:t>
            </a:r>
            <a:r>
              <a:rPr dirty="0" baseline="6172" sz="1350" spc="157">
                <a:solidFill>
                  <a:srgbClr val="3333B2"/>
                </a:solidFill>
                <a:latin typeface="Calibri"/>
                <a:cs typeface="Calibri"/>
              </a:rPr>
              <a:t> </a:t>
            </a:r>
            <a:r>
              <a:rPr dirty="0" baseline="6172" sz="1350" spc="15">
                <a:latin typeface="Calibri"/>
                <a:cs typeface="Calibri"/>
              </a:rPr>
              <a:t>Derivada</a:t>
            </a:r>
            <a:r>
              <a:rPr dirty="0" baseline="6172" sz="1350" spc="150">
                <a:latin typeface="Calibri"/>
                <a:cs typeface="Calibri"/>
              </a:rPr>
              <a:t> </a:t>
            </a:r>
            <a:r>
              <a:rPr dirty="0" baseline="6172" sz="1350" spc="7">
                <a:latin typeface="Calibri"/>
                <a:cs typeface="Calibri"/>
              </a:rPr>
              <a:t>parcial</a:t>
            </a:r>
            <a:r>
              <a:rPr dirty="0" baseline="6172" sz="1350" spc="157">
                <a:latin typeface="Calibri"/>
                <a:cs typeface="Calibri"/>
              </a:rPr>
              <a:t> </a:t>
            </a:r>
            <a:r>
              <a:rPr dirty="0" baseline="6172" sz="1350" spc="127" i="1">
                <a:latin typeface="Trebuchet MS"/>
                <a:cs typeface="Trebuchet MS"/>
              </a:rPr>
              <a:t>I</a:t>
            </a:r>
            <a:r>
              <a:rPr dirty="0" sz="600" spc="85" b="0" i="1">
                <a:latin typeface="Bookman Old Style"/>
                <a:cs typeface="Bookman Old Style"/>
              </a:rPr>
              <a:t>y</a:t>
            </a:r>
            <a:r>
              <a:rPr dirty="0" sz="600" spc="200" b="0" i="1">
                <a:latin typeface="Bookman Old Style"/>
                <a:cs typeface="Bookman Old Style"/>
              </a:rPr>
              <a:t> </a:t>
            </a:r>
            <a:r>
              <a:rPr dirty="0" baseline="6172" sz="1350" spc="-30">
                <a:latin typeface="Calibri"/>
                <a:cs typeface="Calibri"/>
              </a:rPr>
              <a:t>de</a:t>
            </a:r>
            <a:r>
              <a:rPr dirty="0" baseline="6172" sz="1350" spc="157">
                <a:latin typeface="Calibri"/>
                <a:cs typeface="Calibri"/>
              </a:rPr>
              <a:t> </a:t>
            </a:r>
            <a:r>
              <a:rPr dirty="0" baseline="6172" sz="1350" spc="15">
                <a:latin typeface="Calibri"/>
                <a:cs typeface="Calibri"/>
              </a:rPr>
              <a:t>la</a:t>
            </a:r>
            <a:r>
              <a:rPr dirty="0" baseline="6172" sz="1350" spc="157">
                <a:latin typeface="Calibri"/>
                <a:cs typeface="Calibri"/>
              </a:rPr>
              <a:t> </a:t>
            </a:r>
            <a:r>
              <a:rPr dirty="0" baseline="6172" sz="1350" spc="7">
                <a:latin typeface="Calibri"/>
                <a:cs typeface="Calibri"/>
              </a:rPr>
              <a:t>imagen</a:t>
            </a:r>
            <a:r>
              <a:rPr dirty="0" baseline="6172" sz="1350" spc="157">
                <a:latin typeface="Calibri"/>
                <a:cs typeface="Calibri"/>
              </a:rPr>
              <a:t> </a:t>
            </a:r>
            <a:r>
              <a:rPr dirty="0" baseline="6172" sz="1350" spc="-7">
                <a:latin typeface="Calibri"/>
                <a:cs typeface="Calibri"/>
              </a:rPr>
              <a:t>obtenida</a:t>
            </a:r>
            <a:r>
              <a:rPr dirty="0" baseline="6172" sz="1350" spc="157">
                <a:latin typeface="Calibri"/>
                <a:cs typeface="Calibri"/>
              </a:rPr>
              <a:t> </a:t>
            </a:r>
            <a:r>
              <a:rPr dirty="0" baseline="6172" sz="1350">
                <a:latin typeface="Calibri"/>
                <a:cs typeface="Calibri"/>
              </a:rPr>
              <a:t>con</a:t>
            </a:r>
            <a:r>
              <a:rPr dirty="0" baseline="6172" sz="1350" spc="157">
                <a:latin typeface="Calibri"/>
                <a:cs typeface="Calibri"/>
              </a:rPr>
              <a:t> </a:t>
            </a:r>
            <a:r>
              <a:rPr dirty="0" baseline="6172" sz="1350">
                <a:latin typeface="Calibri"/>
                <a:cs typeface="Calibri"/>
              </a:rPr>
              <a:t>una</a:t>
            </a:r>
            <a:r>
              <a:rPr dirty="0" baseline="6172" sz="1350" spc="150">
                <a:latin typeface="Calibri"/>
                <a:cs typeface="Calibri"/>
              </a:rPr>
              <a:t> </a:t>
            </a:r>
            <a:r>
              <a:rPr dirty="0" baseline="6172" sz="1350">
                <a:latin typeface="Calibri"/>
                <a:cs typeface="Calibri"/>
              </a:rPr>
              <a:t>fórmula</a:t>
            </a:r>
            <a:r>
              <a:rPr dirty="0" baseline="6172" sz="1350" spc="157">
                <a:latin typeface="Calibri"/>
                <a:cs typeface="Calibri"/>
              </a:rPr>
              <a:t> </a:t>
            </a:r>
            <a:r>
              <a:rPr dirty="0" baseline="6172" sz="1350" spc="-37">
                <a:latin typeface="Calibri"/>
                <a:cs typeface="Calibri"/>
              </a:rPr>
              <a:t>de </a:t>
            </a:r>
            <a:r>
              <a:rPr dirty="0" baseline="6172" sz="1350" spc="-277">
                <a:latin typeface="Calibri"/>
                <a:cs typeface="Calibri"/>
              </a:rPr>
              <a:t> </a:t>
            </a:r>
            <a:r>
              <a:rPr dirty="0" sz="900" spc="-5">
                <a:latin typeface="Calibri"/>
                <a:cs typeface="Calibri"/>
              </a:rPr>
              <a:t>derivació</a:t>
            </a:r>
            <a:r>
              <a:rPr dirty="0" sz="900" spc="5">
                <a:latin typeface="Calibri"/>
                <a:cs typeface="Calibri"/>
              </a:rPr>
              <a:t>n</a:t>
            </a:r>
            <a:r>
              <a:rPr dirty="0" sz="900">
                <a:latin typeface="Calibri"/>
                <a:cs typeface="Calibri"/>
              </a:rPr>
              <a:t> </a:t>
            </a:r>
            <a:r>
              <a:rPr dirty="0" sz="900" spc="-100">
                <a:latin typeface="Calibri"/>
                <a:cs typeface="Calibri"/>
              </a:rPr>
              <a:t> </a:t>
            </a:r>
            <a:r>
              <a:rPr dirty="0" sz="900" spc="15">
                <a:latin typeface="Calibri"/>
                <a:cs typeface="Calibri"/>
              </a:rPr>
              <a:t>implícita</a:t>
            </a:r>
            <a:r>
              <a:rPr dirty="0" sz="900">
                <a:latin typeface="Calibri"/>
                <a:cs typeface="Calibri"/>
              </a:rPr>
              <a:t> </a:t>
            </a:r>
            <a:r>
              <a:rPr dirty="0" sz="900" spc="-100">
                <a:latin typeface="Calibri"/>
                <a:cs typeface="Calibri"/>
              </a:rPr>
              <a:t> </a:t>
            </a:r>
            <a:r>
              <a:rPr dirty="0" sz="900" spc="-25">
                <a:latin typeface="Calibri"/>
                <a:cs typeface="Calibri"/>
              </a:rPr>
              <a:t>d</a:t>
            </a:r>
            <a:r>
              <a:rPr dirty="0" sz="900" spc="-20">
                <a:latin typeface="Calibri"/>
                <a:cs typeface="Calibri"/>
              </a:rPr>
              <a:t>e</a:t>
            </a:r>
            <a:r>
              <a:rPr dirty="0" sz="900">
                <a:latin typeface="Calibri"/>
                <a:cs typeface="Calibri"/>
              </a:rPr>
              <a:t> </a:t>
            </a:r>
            <a:r>
              <a:rPr dirty="0" sz="900" spc="-105">
                <a:latin typeface="Calibri"/>
                <a:cs typeface="Calibri"/>
              </a:rPr>
              <a:t> </a:t>
            </a:r>
            <a:r>
              <a:rPr dirty="0" sz="900" spc="10">
                <a:latin typeface="SimSun"/>
                <a:cs typeface="SimSun"/>
              </a:rPr>
              <a:t>7</a:t>
            </a:r>
            <a:r>
              <a:rPr dirty="0" sz="900" spc="-145">
                <a:latin typeface="SimSun"/>
                <a:cs typeface="SimSun"/>
              </a:rPr>
              <a:t> </a:t>
            </a:r>
            <a:r>
              <a:rPr dirty="0" sz="900">
                <a:latin typeface="Calibri"/>
                <a:cs typeface="Calibri"/>
              </a:rPr>
              <a:t>puntos.</a:t>
            </a:r>
            <a:endParaRPr sz="900">
              <a:latin typeface="Calibri"/>
              <a:cs typeface="Calibri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1" name="object 11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195580"/>
          </a:xfrm>
          <a:custGeom>
            <a:avLst/>
            <a:gdLst/>
            <a:ahLst/>
            <a:cxnLst/>
            <a:rect l="l" t="t" r="r" b="b"/>
            <a:pathLst>
              <a:path w="2304415" h="195580">
                <a:moveTo>
                  <a:pt x="2303995" y="0"/>
                </a:moveTo>
                <a:lnTo>
                  <a:pt x="0" y="0"/>
                </a:lnTo>
                <a:lnTo>
                  <a:pt x="0" y="195402"/>
                </a:lnTo>
                <a:lnTo>
                  <a:pt x="2303995" y="19540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418678" y="0"/>
            <a:ext cx="79057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 indent="37147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Operadores</a:t>
            </a:r>
            <a:r>
              <a:rPr dirty="0" sz="500" spc="5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diferenciales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195580"/>
          </a:xfrm>
          <a:custGeom>
            <a:avLst/>
            <a:gdLst/>
            <a:ahLst/>
            <a:cxnLst/>
            <a:rect l="l" t="t" r="r" b="b"/>
            <a:pathLst>
              <a:path w="2304415" h="195580">
                <a:moveTo>
                  <a:pt x="2303995" y="0"/>
                </a:moveTo>
                <a:lnTo>
                  <a:pt x="0" y="0"/>
                </a:lnTo>
                <a:lnTo>
                  <a:pt x="0" y="195402"/>
                </a:lnTo>
                <a:lnTo>
                  <a:pt x="2303995" y="195402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0"/>
            <a:ext cx="159702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500" spc="5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El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cálculo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y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1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el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procesamiento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2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digital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2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de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imágenes. </a:t>
            </a:r>
            <a:r>
              <a:rPr dirty="0" sz="500" spc="-95" b="1">
                <a:solidFill>
                  <a:srgbClr val="9898D8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5" action="ppaction://hlinksldjump"/>
              </a:rPr>
              <a:t>Aplicaciones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0" y="195396"/>
            <a:ext cx="4608060" cy="312769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194332"/>
            <a:ext cx="92773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15">
                <a:solidFill>
                  <a:srgbClr val="FFFFFF"/>
                </a:solidFill>
                <a:latin typeface="Calibri"/>
                <a:cs typeface="Calibri"/>
              </a:rPr>
              <a:t>Introducción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496288" y="973518"/>
            <a:ext cx="1615439" cy="1155192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1240205" y="2541239"/>
            <a:ext cx="2127885" cy="1625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900" spc="20">
                <a:solidFill>
                  <a:srgbClr val="3333B2"/>
                </a:solidFill>
                <a:latin typeface="Calibri"/>
                <a:cs typeface="Calibri"/>
              </a:rPr>
              <a:t>Figura:</a:t>
            </a:r>
            <a:r>
              <a:rPr dirty="0" sz="900" spc="100">
                <a:solidFill>
                  <a:srgbClr val="3333B2"/>
                </a:solidFill>
                <a:latin typeface="Calibri"/>
                <a:cs typeface="Calibri"/>
              </a:rPr>
              <a:t> </a:t>
            </a:r>
            <a:r>
              <a:rPr dirty="0" sz="900" spc="5">
                <a:latin typeface="Calibri"/>
                <a:cs typeface="Calibri"/>
              </a:rPr>
              <a:t>Módulo</a:t>
            </a:r>
            <a:r>
              <a:rPr dirty="0" sz="900" spc="100">
                <a:latin typeface="Calibri"/>
                <a:cs typeface="Calibri"/>
              </a:rPr>
              <a:t> </a:t>
            </a:r>
            <a:r>
              <a:rPr dirty="0" sz="900" spc="-15">
                <a:latin typeface="Calibri"/>
                <a:cs typeface="Calibri"/>
              </a:rPr>
              <a:t>del</a:t>
            </a:r>
            <a:r>
              <a:rPr dirty="0" sz="900" spc="100">
                <a:latin typeface="Calibri"/>
                <a:cs typeface="Calibri"/>
              </a:rPr>
              <a:t> </a:t>
            </a:r>
            <a:r>
              <a:rPr dirty="0" sz="900">
                <a:latin typeface="Calibri"/>
                <a:cs typeface="Calibri"/>
              </a:rPr>
              <a:t>Gradiente</a:t>
            </a:r>
            <a:r>
              <a:rPr dirty="0" sz="900" spc="100">
                <a:latin typeface="Calibri"/>
                <a:cs typeface="Calibri"/>
              </a:rPr>
              <a:t> </a:t>
            </a:r>
            <a:r>
              <a:rPr dirty="0" sz="900" spc="-20">
                <a:latin typeface="Calibri"/>
                <a:cs typeface="Calibri"/>
              </a:rPr>
              <a:t>de</a:t>
            </a:r>
            <a:r>
              <a:rPr dirty="0" sz="900" spc="100">
                <a:latin typeface="Calibri"/>
                <a:cs typeface="Calibri"/>
              </a:rPr>
              <a:t> </a:t>
            </a:r>
            <a:r>
              <a:rPr dirty="0" sz="900" spc="10">
                <a:latin typeface="Calibri"/>
                <a:cs typeface="Calibri"/>
              </a:rPr>
              <a:t>la</a:t>
            </a:r>
            <a:r>
              <a:rPr dirty="0" sz="900" spc="100">
                <a:latin typeface="Calibri"/>
                <a:cs typeface="Calibri"/>
              </a:rPr>
              <a:t> </a:t>
            </a:r>
            <a:r>
              <a:rPr dirty="0" sz="900" spc="5">
                <a:latin typeface="Calibri"/>
                <a:cs typeface="Calibri"/>
              </a:rPr>
              <a:t>imagen</a:t>
            </a:r>
            <a:endParaRPr sz="900">
              <a:latin typeface="Calibri"/>
              <a:cs typeface="Calibri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1" name="object 11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195580"/>
          </a:xfrm>
          <a:custGeom>
            <a:avLst/>
            <a:gdLst/>
            <a:ahLst/>
            <a:cxnLst/>
            <a:rect l="l" t="t" r="r" b="b"/>
            <a:pathLst>
              <a:path w="2304415" h="195580">
                <a:moveTo>
                  <a:pt x="2303995" y="0"/>
                </a:moveTo>
                <a:lnTo>
                  <a:pt x="0" y="0"/>
                </a:lnTo>
                <a:lnTo>
                  <a:pt x="0" y="195402"/>
                </a:lnTo>
                <a:lnTo>
                  <a:pt x="2303995" y="19540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418678" y="0"/>
            <a:ext cx="79057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 indent="37147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Operadores</a:t>
            </a:r>
            <a:r>
              <a:rPr dirty="0" sz="500" spc="5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diferenciales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195580"/>
          </a:xfrm>
          <a:custGeom>
            <a:avLst/>
            <a:gdLst/>
            <a:ahLst/>
            <a:cxnLst/>
            <a:rect l="l" t="t" r="r" b="b"/>
            <a:pathLst>
              <a:path w="2304415" h="195580">
                <a:moveTo>
                  <a:pt x="2303995" y="0"/>
                </a:moveTo>
                <a:lnTo>
                  <a:pt x="0" y="0"/>
                </a:lnTo>
                <a:lnTo>
                  <a:pt x="0" y="195402"/>
                </a:lnTo>
                <a:lnTo>
                  <a:pt x="2303995" y="195402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0"/>
            <a:ext cx="159702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500" spc="5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El</a:t>
            </a:r>
            <a:r>
              <a:rPr dirty="0" sz="500" spc="8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cálculo</a:t>
            </a:r>
            <a:r>
              <a:rPr dirty="0" sz="500" spc="8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y</a:t>
            </a:r>
            <a:r>
              <a:rPr dirty="0" sz="500" spc="8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1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el</a:t>
            </a:r>
            <a:r>
              <a:rPr dirty="0" sz="500" spc="8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procesamiento</a:t>
            </a:r>
            <a:r>
              <a:rPr dirty="0" sz="500" spc="8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digital</a:t>
            </a:r>
            <a:r>
              <a:rPr dirty="0" sz="500" spc="8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de</a:t>
            </a:r>
            <a:r>
              <a:rPr dirty="0" sz="500" spc="8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imágenes. </a:t>
            </a:r>
            <a:r>
              <a:rPr dirty="0" sz="500" spc="-9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5" action="ppaction://hlinksldjump"/>
              </a:rPr>
              <a:t>Aplicaciones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0" y="195396"/>
            <a:ext cx="4608060" cy="312769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194332"/>
            <a:ext cx="362902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65">
                <a:solidFill>
                  <a:srgbClr val="FFFFFF"/>
                </a:solidFill>
                <a:latin typeface="Calibri"/>
                <a:cs typeface="Calibri"/>
              </a:rPr>
              <a:t>El</a:t>
            </a:r>
            <a:r>
              <a:rPr dirty="0" sz="1400" spc="1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Calibri"/>
                <a:cs typeface="Calibri"/>
              </a:rPr>
              <a:t>cálc</a:t>
            </a:r>
            <a:r>
              <a:rPr dirty="0" sz="1400" spc="-10">
                <a:solidFill>
                  <a:srgbClr val="FFFFFF"/>
                </a:solidFill>
                <a:latin typeface="Calibri"/>
                <a:cs typeface="Calibri"/>
              </a:rPr>
              <a:t>ulo</a:t>
            </a:r>
            <a:r>
              <a:rPr dirty="0" sz="1400" spc="1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14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45">
                <a:solidFill>
                  <a:srgbClr val="FFFFFF"/>
                </a:solidFill>
                <a:latin typeface="Calibri"/>
                <a:cs typeface="Calibri"/>
              </a:rPr>
              <a:t>el</a:t>
            </a:r>
            <a:r>
              <a:rPr dirty="0" sz="14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35">
                <a:solidFill>
                  <a:srgbClr val="FFFFFF"/>
                </a:solidFill>
                <a:latin typeface="Calibri"/>
                <a:cs typeface="Calibri"/>
              </a:rPr>
              <a:t>procesamiento</a:t>
            </a:r>
            <a:r>
              <a:rPr dirty="0" sz="1400" spc="1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Calibri"/>
                <a:cs typeface="Calibri"/>
              </a:rPr>
              <a:t>digital</a:t>
            </a:r>
            <a:r>
              <a:rPr dirty="0" sz="1400" spc="1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65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14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25">
                <a:solidFill>
                  <a:srgbClr val="FFFFFF"/>
                </a:solidFill>
                <a:latin typeface="Calibri"/>
                <a:cs typeface="Calibri"/>
              </a:rPr>
              <a:t>imágenes.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90194" y="1366812"/>
            <a:ext cx="59588" cy="59588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600354" y="1289702"/>
            <a:ext cx="3209925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just" marL="12700" marR="5080">
              <a:lnSpc>
                <a:spcPct val="100000"/>
              </a:lnSpc>
              <a:spcBef>
                <a:spcPts val="95"/>
              </a:spcBef>
            </a:pPr>
            <a:r>
              <a:rPr dirty="0" sz="1000" spc="55">
                <a:latin typeface="Calibri"/>
                <a:cs typeface="Calibri"/>
              </a:rPr>
              <a:t>El </a:t>
            </a:r>
            <a:r>
              <a:rPr dirty="0" sz="1000">
                <a:latin typeface="Calibri"/>
                <a:cs typeface="Calibri"/>
              </a:rPr>
              <a:t>cálculo </a:t>
            </a:r>
            <a:r>
              <a:rPr dirty="0" sz="1000" spc="-15">
                <a:latin typeface="Calibri"/>
                <a:cs typeface="Calibri"/>
              </a:rPr>
              <a:t>permite describir </a:t>
            </a:r>
            <a:r>
              <a:rPr dirty="0" sz="1000" spc="-25">
                <a:latin typeface="Calibri"/>
                <a:cs typeface="Calibri"/>
              </a:rPr>
              <a:t>no </a:t>
            </a:r>
            <a:r>
              <a:rPr dirty="0" sz="1000" spc="-15">
                <a:latin typeface="Calibri"/>
                <a:cs typeface="Calibri"/>
              </a:rPr>
              <a:t>linealidades. </a:t>
            </a:r>
            <a:r>
              <a:rPr dirty="0" sz="1000" spc="55">
                <a:latin typeface="Calibri"/>
                <a:cs typeface="Calibri"/>
              </a:rPr>
              <a:t>La </a:t>
            </a:r>
            <a:r>
              <a:rPr dirty="0" sz="1000" spc="-10">
                <a:latin typeface="Calibri"/>
                <a:cs typeface="Calibri"/>
              </a:rPr>
              <a:t>naturaleza </a:t>
            </a:r>
            <a:r>
              <a:rPr dirty="0" sz="1000" spc="-35">
                <a:latin typeface="Calibri"/>
                <a:cs typeface="Calibri"/>
              </a:rPr>
              <a:t>es 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fuertemente </a:t>
            </a:r>
            <a:r>
              <a:rPr dirty="0" sz="1000" spc="-25">
                <a:latin typeface="Calibri"/>
                <a:cs typeface="Calibri"/>
              </a:rPr>
              <a:t>no </a:t>
            </a:r>
            <a:r>
              <a:rPr dirty="0" sz="1000" spc="-10">
                <a:latin typeface="Calibri"/>
                <a:cs typeface="Calibri"/>
              </a:rPr>
              <a:t>lineal. </a:t>
            </a:r>
            <a:r>
              <a:rPr dirty="0" sz="1000" spc="10">
                <a:latin typeface="Calibri"/>
                <a:cs typeface="Calibri"/>
              </a:rPr>
              <a:t>Cálculo </a:t>
            </a:r>
            <a:r>
              <a:rPr dirty="0" sz="1000" spc="-5">
                <a:latin typeface="Calibri"/>
                <a:cs typeface="Calibri"/>
              </a:rPr>
              <a:t>aplicado a </a:t>
            </a:r>
            <a:r>
              <a:rPr dirty="0" sz="1000" spc="-15">
                <a:latin typeface="Calibri"/>
                <a:cs typeface="Calibri"/>
              </a:rPr>
              <a:t>funciones </a:t>
            </a:r>
            <a:r>
              <a:rPr dirty="0" sz="1000" spc="15">
                <a:latin typeface="Calibri"/>
                <a:cs typeface="Calibri"/>
              </a:rPr>
              <a:t>(Cálculo </a:t>
            </a:r>
            <a:r>
              <a:rPr dirty="0" sz="1000" spc="2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Multivariable)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funcionales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(Cálculo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Variacional)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1" name="object 11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195580"/>
          </a:xfrm>
          <a:custGeom>
            <a:avLst/>
            <a:gdLst/>
            <a:ahLst/>
            <a:cxnLst/>
            <a:rect l="l" t="t" r="r" b="b"/>
            <a:pathLst>
              <a:path w="2304415" h="195580">
                <a:moveTo>
                  <a:pt x="2303995" y="0"/>
                </a:moveTo>
                <a:lnTo>
                  <a:pt x="0" y="0"/>
                </a:lnTo>
                <a:lnTo>
                  <a:pt x="0" y="195402"/>
                </a:lnTo>
                <a:lnTo>
                  <a:pt x="2303995" y="19540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418678" y="0"/>
            <a:ext cx="79057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 indent="37147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Operadores</a:t>
            </a:r>
            <a:r>
              <a:rPr dirty="0" sz="500" spc="5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diferenciales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195580"/>
          </a:xfrm>
          <a:custGeom>
            <a:avLst/>
            <a:gdLst/>
            <a:ahLst/>
            <a:cxnLst/>
            <a:rect l="l" t="t" r="r" b="b"/>
            <a:pathLst>
              <a:path w="2304415" h="195580">
                <a:moveTo>
                  <a:pt x="2303995" y="0"/>
                </a:moveTo>
                <a:lnTo>
                  <a:pt x="0" y="0"/>
                </a:lnTo>
                <a:lnTo>
                  <a:pt x="0" y="195402"/>
                </a:lnTo>
                <a:lnTo>
                  <a:pt x="2303995" y="195402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0"/>
            <a:ext cx="159702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500" spc="5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El</a:t>
            </a:r>
            <a:r>
              <a:rPr dirty="0" sz="500" spc="8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cálculo</a:t>
            </a:r>
            <a:r>
              <a:rPr dirty="0" sz="500" spc="8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y</a:t>
            </a:r>
            <a:r>
              <a:rPr dirty="0" sz="500" spc="8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1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el</a:t>
            </a:r>
            <a:r>
              <a:rPr dirty="0" sz="500" spc="8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procesamiento</a:t>
            </a:r>
            <a:r>
              <a:rPr dirty="0" sz="500" spc="8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digital</a:t>
            </a:r>
            <a:r>
              <a:rPr dirty="0" sz="500" spc="8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de</a:t>
            </a:r>
            <a:r>
              <a:rPr dirty="0" sz="500" spc="8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imágenes. </a:t>
            </a:r>
            <a:r>
              <a:rPr dirty="0" sz="500" spc="-9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5" action="ppaction://hlinksldjump"/>
              </a:rPr>
              <a:t>Aplicaciones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0" y="195396"/>
            <a:ext cx="4608060" cy="312769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194332"/>
            <a:ext cx="362902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65">
                <a:solidFill>
                  <a:srgbClr val="FFFFFF"/>
                </a:solidFill>
                <a:latin typeface="Calibri"/>
                <a:cs typeface="Calibri"/>
              </a:rPr>
              <a:t>El</a:t>
            </a:r>
            <a:r>
              <a:rPr dirty="0" sz="1400" spc="1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Calibri"/>
                <a:cs typeface="Calibri"/>
              </a:rPr>
              <a:t>cálculo</a:t>
            </a:r>
            <a:r>
              <a:rPr dirty="0" sz="1400" spc="1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14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45">
                <a:solidFill>
                  <a:srgbClr val="FFFFFF"/>
                </a:solidFill>
                <a:latin typeface="Calibri"/>
                <a:cs typeface="Calibri"/>
              </a:rPr>
              <a:t>el</a:t>
            </a:r>
            <a:r>
              <a:rPr dirty="0" sz="14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35">
                <a:solidFill>
                  <a:srgbClr val="FFFFFF"/>
                </a:solidFill>
                <a:latin typeface="Calibri"/>
                <a:cs typeface="Calibri"/>
              </a:rPr>
              <a:t>procesamiento</a:t>
            </a:r>
            <a:r>
              <a:rPr dirty="0" sz="1400" spc="1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Calibri"/>
                <a:cs typeface="Calibri"/>
              </a:rPr>
              <a:t>digital</a:t>
            </a:r>
            <a:r>
              <a:rPr dirty="0" sz="1400" spc="1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65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14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25">
                <a:solidFill>
                  <a:srgbClr val="FFFFFF"/>
                </a:solidFill>
                <a:latin typeface="Calibri"/>
                <a:cs typeface="Calibri"/>
              </a:rPr>
              <a:t>imágenes.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90194" y="1366812"/>
            <a:ext cx="59588" cy="59588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600354" y="1289702"/>
            <a:ext cx="3209925" cy="8229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just" marL="12700" marR="5080">
              <a:lnSpc>
                <a:spcPct val="100000"/>
              </a:lnSpc>
              <a:spcBef>
                <a:spcPts val="95"/>
              </a:spcBef>
            </a:pPr>
            <a:r>
              <a:rPr dirty="0" sz="1000" spc="55">
                <a:latin typeface="Calibri"/>
                <a:cs typeface="Calibri"/>
              </a:rPr>
              <a:t>El </a:t>
            </a:r>
            <a:r>
              <a:rPr dirty="0" sz="1000">
                <a:latin typeface="Calibri"/>
                <a:cs typeface="Calibri"/>
              </a:rPr>
              <a:t>cálculo </a:t>
            </a:r>
            <a:r>
              <a:rPr dirty="0" sz="1000" spc="-15">
                <a:latin typeface="Calibri"/>
                <a:cs typeface="Calibri"/>
              </a:rPr>
              <a:t>permite describir </a:t>
            </a:r>
            <a:r>
              <a:rPr dirty="0" sz="1000" spc="-25">
                <a:latin typeface="Calibri"/>
                <a:cs typeface="Calibri"/>
              </a:rPr>
              <a:t>no </a:t>
            </a:r>
            <a:r>
              <a:rPr dirty="0" sz="1000" spc="-15">
                <a:latin typeface="Calibri"/>
                <a:cs typeface="Calibri"/>
              </a:rPr>
              <a:t>linealidades. </a:t>
            </a:r>
            <a:r>
              <a:rPr dirty="0" sz="1000" spc="55">
                <a:latin typeface="Calibri"/>
                <a:cs typeface="Calibri"/>
              </a:rPr>
              <a:t>La </a:t>
            </a:r>
            <a:r>
              <a:rPr dirty="0" sz="1000" spc="-10">
                <a:latin typeface="Calibri"/>
                <a:cs typeface="Calibri"/>
              </a:rPr>
              <a:t>naturaleza </a:t>
            </a:r>
            <a:r>
              <a:rPr dirty="0" sz="1000" spc="-35">
                <a:latin typeface="Calibri"/>
                <a:cs typeface="Calibri"/>
              </a:rPr>
              <a:t>es 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fuertemente </a:t>
            </a:r>
            <a:r>
              <a:rPr dirty="0" sz="1000" spc="-25">
                <a:latin typeface="Calibri"/>
                <a:cs typeface="Calibri"/>
              </a:rPr>
              <a:t>no </a:t>
            </a:r>
            <a:r>
              <a:rPr dirty="0" sz="1000" spc="-10">
                <a:latin typeface="Calibri"/>
                <a:cs typeface="Calibri"/>
              </a:rPr>
              <a:t>lineal. </a:t>
            </a:r>
            <a:r>
              <a:rPr dirty="0" sz="1000" spc="10">
                <a:latin typeface="Calibri"/>
                <a:cs typeface="Calibri"/>
              </a:rPr>
              <a:t>Cálculo </a:t>
            </a:r>
            <a:r>
              <a:rPr dirty="0" sz="1000" spc="-5">
                <a:latin typeface="Calibri"/>
                <a:cs typeface="Calibri"/>
              </a:rPr>
              <a:t>aplicado a </a:t>
            </a:r>
            <a:r>
              <a:rPr dirty="0" sz="1000" spc="-15">
                <a:latin typeface="Calibri"/>
                <a:cs typeface="Calibri"/>
              </a:rPr>
              <a:t>funciones </a:t>
            </a:r>
            <a:r>
              <a:rPr dirty="0" sz="1000" spc="15">
                <a:latin typeface="Calibri"/>
                <a:cs typeface="Calibri"/>
              </a:rPr>
              <a:t>(Cálculo </a:t>
            </a:r>
            <a:r>
              <a:rPr dirty="0" sz="1000" spc="2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Multivariable)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funcionales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(Cálculo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Variacional)</a:t>
            </a:r>
            <a:endParaRPr sz="1000">
              <a:latin typeface="Calibri"/>
              <a:cs typeface="Calibri"/>
            </a:endParaRPr>
          </a:p>
          <a:p>
            <a:pPr algn="just" marL="12700" marR="91440">
              <a:lnSpc>
                <a:spcPct val="100000"/>
              </a:lnSpc>
              <a:spcBef>
                <a:spcPts val="285"/>
              </a:spcBef>
            </a:pPr>
            <a:r>
              <a:rPr dirty="0" sz="1000" spc="-5">
                <a:latin typeface="Calibri"/>
                <a:cs typeface="Calibri"/>
              </a:rPr>
              <a:t>Permite </a:t>
            </a:r>
            <a:r>
              <a:rPr dirty="0" sz="1000">
                <a:latin typeface="Calibri"/>
                <a:cs typeface="Calibri"/>
              </a:rPr>
              <a:t>calcular </a:t>
            </a:r>
            <a:r>
              <a:rPr dirty="0" sz="1000" spc="-15">
                <a:latin typeface="Calibri"/>
                <a:cs typeface="Calibri"/>
              </a:rPr>
              <a:t>los </a:t>
            </a:r>
            <a:r>
              <a:rPr dirty="0" sz="1000" spc="-25">
                <a:latin typeface="Calibri"/>
                <a:cs typeface="Calibri"/>
              </a:rPr>
              <a:t>operadores </a:t>
            </a:r>
            <a:r>
              <a:rPr dirty="0" sz="1000" spc="-40">
                <a:latin typeface="Calibri"/>
                <a:cs typeface="Calibri"/>
              </a:rPr>
              <a:t>de </a:t>
            </a:r>
            <a:r>
              <a:rPr dirty="0" sz="1000" spc="-10">
                <a:latin typeface="Calibri"/>
                <a:cs typeface="Calibri"/>
              </a:rPr>
              <a:t>gradiente, </a:t>
            </a:r>
            <a:r>
              <a:rPr dirty="0" sz="1000" spc="-15">
                <a:latin typeface="Calibri"/>
                <a:cs typeface="Calibri"/>
              </a:rPr>
              <a:t>divergencia </a:t>
            </a:r>
            <a:r>
              <a:rPr dirty="0" sz="1000" spc="5">
                <a:latin typeface="Calibri"/>
                <a:cs typeface="Calibri"/>
              </a:rPr>
              <a:t>y </a:t>
            </a:r>
            <a:r>
              <a:rPr dirty="0" sz="1000" spc="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laplaciano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aplicados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imagen.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10" name="object 10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490194" y="1860257"/>
            <a:ext cx="59588" cy="59588"/>
          </a:xfrm>
          <a:prstGeom prst="rect">
            <a:avLst/>
          </a:prstGeom>
        </p:spPr>
      </p:pic>
      <p:grpSp>
        <p:nvGrpSpPr>
          <p:cNvPr id="11" name="object 11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2" name="object 12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195580"/>
          </a:xfrm>
          <a:custGeom>
            <a:avLst/>
            <a:gdLst/>
            <a:ahLst/>
            <a:cxnLst/>
            <a:rect l="l" t="t" r="r" b="b"/>
            <a:pathLst>
              <a:path w="2304415" h="195580">
                <a:moveTo>
                  <a:pt x="2303995" y="0"/>
                </a:moveTo>
                <a:lnTo>
                  <a:pt x="0" y="0"/>
                </a:lnTo>
                <a:lnTo>
                  <a:pt x="0" y="195402"/>
                </a:lnTo>
                <a:lnTo>
                  <a:pt x="2303995" y="19540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418678" y="0"/>
            <a:ext cx="79057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 indent="37147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Operadores</a:t>
            </a:r>
            <a:r>
              <a:rPr dirty="0" sz="500" spc="5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diferenciales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195580"/>
          </a:xfrm>
          <a:custGeom>
            <a:avLst/>
            <a:gdLst/>
            <a:ahLst/>
            <a:cxnLst/>
            <a:rect l="l" t="t" r="r" b="b"/>
            <a:pathLst>
              <a:path w="2304415" h="195580">
                <a:moveTo>
                  <a:pt x="2303995" y="0"/>
                </a:moveTo>
                <a:lnTo>
                  <a:pt x="0" y="0"/>
                </a:lnTo>
                <a:lnTo>
                  <a:pt x="0" y="195402"/>
                </a:lnTo>
                <a:lnTo>
                  <a:pt x="2303995" y="195402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0"/>
            <a:ext cx="159702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500" spc="5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El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cálculo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y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1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el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procesamiento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2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digital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2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de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imágenes. </a:t>
            </a:r>
            <a:r>
              <a:rPr dirty="0" sz="500" spc="-95" b="1">
                <a:solidFill>
                  <a:srgbClr val="9898D8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Aplicaciones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0" y="195396"/>
            <a:ext cx="4608060" cy="312769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194332"/>
            <a:ext cx="91186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15">
                <a:solidFill>
                  <a:srgbClr val="FFFFFF"/>
                </a:solidFill>
                <a:latin typeface="Calibri"/>
                <a:cs typeface="Calibri"/>
              </a:rPr>
              <a:t>Aplicaciones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90194" y="1240002"/>
            <a:ext cx="59588" cy="59588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600354" y="1162893"/>
            <a:ext cx="3448050" cy="116459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1000" spc="-5">
                <a:latin typeface="Calibri"/>
                <a:cs typeface="Calibri"/>
              </a:rPr>
              <a:t>Medicina,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detección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remota,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transmisión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codificación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datos,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robótica,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visión</a:t>
            </a:r>
            <a:r>
              <a:rPr dirty="0" sz="1000">
                <a:latin typeface="Calibri"/>
                <a:cs typeface="Calibri"/>
              </a:rPr>
              <a:t> artificial, </a:t>
            </a:r>
            <a:r>
              <a:rPr dirty="0" sz="1000" spc="-15">
                <a:latin typeface="Calibri"/>
                <a:cs typeface="Calibri"/>
              </a:rPr>
              <a:t>reconocimiento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patrones,</a:t>
            </a:r>
            <a:r>
              <a:rPr dirty="0" sz="1000" spc="-10">
                <a:latin typeface="Calibri"/>
                <a:cs typeface="Calibri"/>
              </a:rPr>
              <a:t> industria 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cinematográfica, </a:t>
            </a:r>
            <a:r>
              <a:rPr dirty="0" sz="1000" spc="-15">
                <a:latin typeface="Calibri"/>
                <a:cs typeface="Calibri"/>
              </a:rPr>
              <a:t>procesamiento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imágenes</a:t>
            </a:r>
            <a:r>
              <a:rPr dirty="0" sz="1000" spc="-15">
                <a:latin typeface="Calibri"/>
                <a:cs typeface="Calibri"/>
              </a:rPr>
              <a:t> obtenidas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 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microscopios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restauración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enfocado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imágenes.</a:t>
            </a:r>
            <a:endParaRPr sz="1000">
              <a:latin typeface="Calibri"/>
              <a:cs typeface="Calibri"/>
            </a:endParaRPr>
          </a:p>
          <a:p>
            <a:pPr marL="12700">
              <a:lnSpc>
                <a:spcPts val="1180"/>
              </a:lnSpc>
            </a:pPr>
            <a:r>
              <a:rPr dirty="0" sz="1000" spc="-5">
                <a:latin typeface="Calibri"/>
                <a:cs typeface="Calibri"/>
              </a:rPr>
              <a:t>Superresolución.</a:t>
            </a:r>
            <a:endParaRPr sz="1000">
              <a:latin typeface="Calibri"/>
              <a:cs typeface="Calibri"/>
            </a:endParaRPr>
          </a:p>
          <a:p>
            <a:pPr marL="12700" marR="1637030">
              <a:lnSpc>
                <a:spcPct val="124500"/>
              </a:lnSpc>
            </a:pPr>
            <a:r>
              <a:rPr dirty="0" sz="1000">
                <a:latin typeface="Calibri"/>
                <a:cs typeface="Calibri"/>
              </a:rPr>
              <a:t>Detección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de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bordes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estructuras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Transformaciones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no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lineales.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10" name="object 10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490194" y="2037118"/>
            <a:ext cx="59588" cy="59588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90194" y="2226906"/>
            <a:ext cx="59588" cy="59588"/>
          </a:xfrm>
          <a:prstGeom prst="rect">
            <a:avLst/>
          </a:prstGeom>
        </p:spPr>
      </p:pic>
      <p:grpSp>
        <p:nvGrpSpPr>
          <p:cNvPr id="12" name="object 12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3" name="object 13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195580"/>
          </a:xfrm>
          <a:custGeom>
            <a:avLst/>
            <a:gdLst/>
            <a:ahLst/>
            <a:cxnLst/>
            <a:rect l="l" t="t" r="r" b="b"/>
            <a:pathLst>
              <a:path w="2304415" h="195580">
                <a:moveTo>
                  <a:pt x="2303995" y="0"/>
                </a:moveTo>
                <a:lnTo>
                  <a:pt x="0" y="0"/>
                </a:lnTo>
                <a:lnTo>
                  <a:pt x="0" y="195402"/>
                </a:lnTo>
                <a:lnTo>
                  <a:pt x="2303995" y="19540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418678" y="0"/>
            <a:ext cx="79057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 indent="37147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Operadores</a:t>
            </a:r>
            <a:r>
              <a:rPr dirty="0" sz="500" spc="5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diferenciales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195580"/>
          </a:xfrm>
          <a:custGeom>
            <a:avLst/>
            <a:gdLst/>
            <a:ahLst/>
            <a:cxnLst/>
            <a:rect l="l" t="t" r="r" b="b"/>
            <a:pathLst>
              <a:path w="2304415" h="195580">
                <a:moveTo>
                  <a:pt x="2303995" y="0"/>
                </a:moveTo>
                <a:lnTo>
                  <a:pt x="0" y="0"/>
                </a:lnTo>
                <a:lnTo>
                  <a:pt x="0" y="195402"/>
                </a:lnTo>
                <a:lnTo>
                  <a:pt x="2303995" y="195402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0"/>
            <a:ext cx="159702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500" spc="5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El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cálculo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y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1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el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procesamiento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2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digital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2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de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imágenes. </a:t>
            </a:r>
            <a:r>
              <a:rPr dirty="0" sz="500" spc="-95" b="1">
                <a:solidFill>
                  <a:srgbClr val="9898D8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Aplicaciones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0" y="195396"/>
            <a:ext cx="4608060" cy="312769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194332"/>
            <a:ext cx="91186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15">
                <a:solidFill>
                  <a:srgbClr val="FFFFFF"/>
                </a:solidFill>
                <a:latin typeface="Calibri"/>
                <a:cs typeface="Calibri"/>
              </a:rPr>
              <a:t>Aplicaciones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90194" y="1240002"/>
            <a:ext cx="59588" cy="59588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600354" y="1162893"/>
            <a:ext cx="3448050" cy="116459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1000" spc="-5">
                <a:latin typeface="Calibri"/>
                <a:cs typeface="Calibri"/>
              </a:rPr>
              <a:t>Medicina,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detección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remota,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transmisión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codificación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datos,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robótica,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visión</a:t>
            </a:r>
            <a:r>
              <a:rPr dirty="0" sz="1000">
                <a:latin typeface="Calibri"/>
                <a:cs typeface="Calibri"/>
              </a:rPr>
              <a:t> artificial, </a:t>
            </a:r>
            <a:r>
              <a:rPr dirty="0" sz="1000" spc="-15">
                <a:latin typeface="Calibri"/>
                <a:cs typeface="Calibri"/>
              </a:rPr>
              <a:t>reconocimiento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patrones,</a:t>
            </a:r>
            <a:r>
              <a:rPr dirty="0" sz="1000" spc="-10">
                <a:latin typeface="Calibri"/>
                <a:cs typeface="Calibri"/>
              </a:rPr>
              <a:t> industria 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cinematográfica, </a:t>
            </a:r>
            <a:r>
              <a:rPr dirty="0" sz="1000" spc="-15">
                <a:latin typeface="Calibri"/>
                <a:cs typeface="Calibri"/>
              </a:rPr>
              <a:t>procesamiento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imágenes</a:t>
            </a:r>
            <a:r>
              <a:rPr dirty="0" sz="1000" spc="-15">
                <a:latin typeface="Calibri"/>
                <a:cs typeface="Calibri"/>
              </a:rPr>
              <a:t> obtenidas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 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microscopios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restauración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enfocado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imágenes.</a:t>
            </a:r>
            <a:endParaRPr sz="1000">
              <a:latin typeface="Calibri"/>
              <a:cs typeface="Calibri"/>
            </a:endParaRPr>
          </a:p>
          <a:p>
            <a:pPr marL="12700">
              <a:lnSpc>
                <a:spcPts val="1180"/>
              </a:lnSpc>
            </a:pPr>
            <a:r>
              <a:rPr dirty="0" sz="1000" spc="-5">
                <a:latin typeface="Calibri"/>
                <a:cs typeface="Calibri"/>
              </a:rPr>
              <a:t>Superresolución.</a:t>
            </a:r>
            <a:endParaRPr sz="1000">
              <a:latin typeface="Calibri"/>
              <a:cs typeface="Calibri"/>
            </a:endParaRPr>
          </a:p>
          <a:p>
            <a:pPr marL="12700" marR="1637030">
              <a:lnSpc>
                <a:spcPct val="124500"/>
              </a:lnSpc>
            </a:pPr>
            <a:r>
              <a:rPr dirty="0" sz="1000">
                <a:latin typeface="Calibri"/>
                <a:cs typeface="Calibri"/>
              </a:rPr>
              <a:t>Detección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de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bordes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estructuras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Transformaciones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no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lineales.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10" name="object 10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490194" y="2037118"/>
            <a:ext cx="59588" cy="59588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90194" y="2226906"/>
            <a:ext cx="59588" cy="59588"/>
          </a:xfrm>
          <a:prstGeom prst="rect">
            <a:avLst/>
          </a:prstGeom>
        </p:spPr>
      </p:pic>
      <p:grpSp>
        <p:nvGrpSpPr>
          <p:cNvPr id="12" name="object 12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3" name="object 13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195580"/>
          </a:xfrm>
          <a:custGeom>
            <a:avLst/>
            <a:gdLst/>
            <a:ahLst/>
            <a:cxnLst/>
            <a:rect l="l" t="t" r="r" b="b"/>
            <a:pathLst>
              <a:path w="2304415" h="195580">
                <a:moveTo>
                  <a:pt x="2303995" y="0"/>
                </a:moveTo>
                <a:lnTo>
                  <a:pt x="0" y="0"/>
                </a:lnTo>
                <a:lnTo>
                  <a:pt x="0" y="195402"/>
                </a:lnTo>
                <a:lnTo>
                  <a:pt x="2303995" y="19540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418678" y="0"/>
            <a:ext cx="79057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 indent="37147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Operadores</a:t>
            </a:r>
            <a:r>
              <a:rPr dirty="0" sz="500" spc="5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diferenciales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195580"/>
          </a:xfrm>
          <a:custGeom>
            <a:avLst/>
            <a:gdLst/>
            <a:ahLst/>
            <a:cxnLst/>
            <a:rect l="l" t="t" r="r" b="b"/>
            <a:pathLst>
              <a:path w="2304415" h="195580">
                <a:moveTo>
                  <a:pt x="2303995" y="0"/>
                </a:moveTo>
                <a:lnTo>
                  <a:pt x="0" y="0"/>
                </a:lnTo>
                <a:lnTo>
                  <a:pt x="0" y="195402"/>
                </a:lnTo>
                <a:lnTo>
                  <a:pt x="2303995" y="195402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35403"/>
            <a:ext cx="221424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Gradiente</a:t>
            </a:r>
            <a:r>
              <a:rPr dirty="0" sz="500" spc="1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2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de</a:t>
            </a:r>
            <a:r>
              <a:rPr dirty="0" sz="500" spc="20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una</a:t>
            </a:r>
            <a:r>
              <a:rPr dirty="0" sz="500" spc="2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 función.</a:t>
            </a:r>
            <a:r>
              <a:rPr dirty="0" sz="500" spc="140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40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Divergencia</a:t>
            </a:r>
            <a:r>
              <a:rPr dirty="0" sz="500" spc="2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 de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una</a:t>
            </a:r>
            <a:r>
              <a:rPr dirty="0" sz="500" spc="20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4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campo</a:t>
            </a:r>
            <a:r>
              <a:rPr dirty="0" sz="500" spc="20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25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vectorial.</a:t>
            </a:r>
            <a:r>
              <a:rPr dirty="0" sz="500" spc="140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40" b="1">
                <a:solidFill>
                  <a:srgbClr val="9898D8"/>
                </a:solidFill>
                <a:latin typeface="Calibri"/>
                <a:cs typeface="Calibri"/>
                <a:hlinkClick r:id="rId4" action="ppaction://hlinksldjump"/>
              </a:rPr>
              <a:t>Laplaci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0" y="195396"/>
            <a:ext cx="4608060" cy="312769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194332"/>
            <a:ext cx="76009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20">
                <a:solidFill>
                  <a:srgbClr val="FFFFFF"/>
                </a:solidFill>
                <a:latin typeface="Calibri"/>
                <a:cs typeface="Calibri"/>
              </a:rPr>
              <a:t>Contenido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315023" y="1153998"/>
            <a:ext cx="146177" cy="146177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350469" y="1156134"/>
            <a:ext cx="7556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35" b="1">
                <a:solidFill>
                  <a:srgbClr val="FAFAFD"/>
                </a:solidFill>
                <a:latin typeface="Calibri"/>
                <a:cs typeface="Calibri"/>
              </a:rPr>
              <a:t>1</a:t>
            </a:r>
            <a:endParaRPr sz="700">
              <a:latin typeface="Calibri"/>
              <a:cs typeface="Calibri"/>
            </a:endParaRPr>
          </a:p>
        </p:txBody>
      </p:sp>
      <p:pic>
        <p:nvPicPr>
          <p:cNvPr id="10" name="object 10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525284" y="1353058"/>
            <a:ext cx="59588" cy="59588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525284" y="1504899"/>
            <a:ext cx="59588" cy="59588"/>
          </a:xfrm>
          <a:prstGeom prst="rect">
            <a:avLst/>
          </a:prstGeom>
        </p:spPr>
      </p:pic>
      <p:sp>
        <p:nvSpPr>
          <p:cNvPr id="12" name="object 12"/>
          <p:cNvSpPr txBox="1"/>
          <p:nvPr/>
        </p:nvSpPr>
        <p:spPr>
          <a:xfrm>
            <a:off x="501904" y="1127218"/>
            <a:ext cx="2778125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1200"/>
              </a:lnSpc>
              <a:spcBef>
                <a:spcPts val="95"/>
              </a:spcBef>
            </a:pPr>
            <a:r>
              <a:rPr dirty="0" sz="1000" spc="-5">
                <a:solidFill>
                  <a:srgbClr val="D6D6EF"/>
                </a:solidFill>
                <a:latin typeface="Calibri"/>
                <a:cs typeface="Calibri"/>
                <a:hlinkClick r:id="rId2" action="ppaction://hlinksldjump"/>
              </a:rPr>
              <a:t>Introducción</a:t>
            </a:r>
            <a:endParaRPr sz="1000">
              <a:latin typeface="Calibri"/>
              <a:cs typeface="Calibri"/>
            </a:endParaRPr>
          </a:p>
          <a:p>
            <a:pPr marL="139065" marR="5080">
              <a:lnSpc>
                <a:spcPts val="1200"/>
              </a:lnSpc>
              <a:spcBef>
                <a:spcPts val="40"/>
              </a:spcBef>
            </a:pPr>
            <a:r>
              <a:rPr dirty="0" sz="1000" spc="55">
                <a:solidFill>
                  <a:srgbClr val="CCCCCC"/>
                </a:solidFill>
                <a:latin typeface="Calibri"/>
                <a:cs typeface="Calibri"/>
                <a:hlinkClick r:id="rId9" action="ppaction://hlinksldjump"/>
              </a:rPr>
              <a:t>El</a:t>
            </a:r>
            <a:r>
              <a:rPr dirty="0" sz="1000" spc="100">
                <a:solidFill>
                  <a:srgbClr val="CCCCCC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1000">
                <a:solidFill>
                  <a:srgbClr val="CCCCCC"/>
                </a:solidFill>
                <a:latin typeface="Calibri"/>
                <a:cs typeface="Calibri"/>
                <a:hlinkClick r:id="rId9" action="ppaction://hlinksldjump"/>
              </a:rPr>
              <a:t>cálculo</a:t>
            </a:r>
            <a:r>
              <a:rPr dirty="0" sz="1000" spc="100">
                <a:solidFill>
                  <a:srgbClr val="CCCCCC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1000" spc="5">
                <a:solidFill>
                  <a:srgbClr val="CCCCCC"/>
                </a:solidFill>
                <a:latin typeface="Calibri"/>
                <a:cs typeface="Calibri"/>
                <a:hlinkClick r:id="rId9" action="ppaction://hlinksldjump"/>
              </a:rPr>
              <a:t>y</a:t>
            </a:r>
            <a:r>
              <a:rPr dirty="0" sz="1000" spc="100">
                <a:solidFill>
                  <a:srgbClr val="CCCCCC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1000" spc="-25">
                <a:solidFill>
                  <a:srgbClr val="CCCCCC"/>
                </a:solidFill>
                <a:latin typeface="Calibri"/>
                <a:cs typeface="Calibri"/>
                <a:hlinkClick r:id="rId9" action="ppaction://hlinksldjump"/>
              </a:rPr>
              <a:t>el</a:t>
            </a:r>
            <a:r>
              <a:rPr dirty="0" sz="1000" spc="100">
                <a:solidFill>
                  <a:srgbClr val="CCCCCC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1000" spc="-15">
                <a:solidFill>
                  <a:srgbClr val="CCCCCC"/>
                </a:solidFill>
                <a:latin typeface="Calibri"/>
                <a:cs typeface="Calibri"/>
                <a:hlinkClick r:id="rId9" action="ppaction://hlinksldjump"/>
              </a:rPr>
              <a:t>procesamiento</a:t>
            </a:r>
            <a:r>
              <a:rPr dirty="0" sz="1000" spc="105">
                <a:solidFill>
                  <a:srgbClr val="CCCCCC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1000" spc="5">
                <a:solidFill>
                  <a:srgbClr val="CCCCCC"/>
                </a:solidFill>
                <a:latin typeface="Calibri"/>
                <a:cs typeface="Calibri"/>
                <a:hlinkClick r:id="rId9" action="ppaction://hlinksldjump"/>
              </a:rPr>
              <a:t>digital</a:t>
            </a:r>
            <a:r>
              <a:rPr dirty="0" sz="1000" spc="100">
                <a:solidFill>
                  <a:srgbClr val="CCCCCC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1000" spc="-40">
                <a:solidFill>
                  <a:srgbClr val="CCCCCC"/>
                </a:solidFill>
                <a:latin typeface="Calibri"/>
                <a:cs typeface="Calibri"/>
                <a:hlinkClick r:id="rId9" action="ppaction://hlinksldjump"/>
              </a:rPr>
              <a:t>de</a:t>
            </a:r>
            <a:r>
              <a:rPr dirty="0" sz="1000" spc="100">
                <a:solidFill>
                  <a:srgbClr val="CCCCCC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1000" spc="-15">
                <a:solidFill>
                  <a:srgbClr val="CCCCCC"/>
                </a:solidFill>
                <a:latin typeface="Calibri"/>
                <a:cs typeface="Calibri"/>
                <a:hlinkClick r:id="rId9" action="ppaction://hlinksldjump"/>
              </a:rPr>
              <a:t>imágenes. </a:t>
            </a:r>
            <a:r>
              <a:rPr dirty="0" sz="1000" spc="-210">
                <a:solidFill>
                  <a:srgbClr val="CCCCCC"/>
                </a:solidFill>
                <a:latin typeface="Calibri"/>
                <a:cs typeface="Calibri"/>
              </a:rPr>
              <a:t> </a:t>
            </a:r>
            <a:r>
              <a:rPr dirty="0" sz="1000" spc="-5">
                <a:solidFill>
                  <a:srgbClr val="CCCCCC"/>
                </a:solidFill>
                <a:latin typeface="Calibri"/>
                <a:cs typeface="Calibri"/>
                <a:hlinkClick r:id="rId10" action="ppaction://hlinksldjump"/>
              </a:rPr>
              <a:t>Aplicaciones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13" name="object 13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315023" y="1966480"/>
            <a:ext cx="146177" cy="146177"/>
          </a:xfrm>
          <a:prstGeom prst="rect">
            <a:avLst/>
          </a:prstGeom>
        </p:spPr>
      </p:pic>
      <p:sp>
        <p:nvSpPr>
          <p:cNvPr id="14" name="object 14"/>
          <p:cNvSpPr txBox="1"/>
          <p:nvPr/>
        </p:nvSpPr>
        <p:spPr>
          <a:xfrm>
            <a:off x="350469" y="1968617"/>
            <a:ext cx="7556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35" b="1">
                <a:solidFill>
                  <a:srgbClr val="EAEAF7"/>
                </a:solidFill>
                <a:latin typeface="Calibri"/>
                <a:cs typeface="Calibri"/>
              </a:rPr>
              <a:t>2</a:t>
            </a:r>
            <a:endParaRPr sz="700">
              <a:latin typeface="Calibri"/>
              <a:cs typeface="Calibri"/>
            </a:endParaRPr>
          </a:p>
        </p:txBody>
      </p:sp>
      <p:pic>
        <p:nvPicPr>
          <p:cNvPr id="15" name="object 15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525284" y="2165553"/>
            <a:ext cx="59588" cy="59588"/>
          </a:xfrm>
          <a:prstGeom prst="rect">
            <a:avLst/>
          </a:prstGeom>
        </p:spPr>
      </p:pic>
      <p:sp>
        <p:nvSpPr>
          <p:cNvPr id="16" name="object 16"/>
          <p:cNvSpPr txBox="1"/>
          <p:nvPr/>
        </p:nvSpPr>
        <p:spPr>
          <a:xfrm>
            <a:off x="501904" y="1939701"/>
            <a:ext cx="3479165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1200"/>
              </a:lnSpc>
              <a:spcBef>
                <a:spcPts val="95"/>
              </a:spcBef>
            </a:pPr>
            <a:r>
              <a:rPr dirty="0" sz="1000" spc="-15">
                <a:solidFill>
                  <a:srgbClr val="3333B2"/>
                </a:solidFill>
                <a:latin typeface="Calibri"/>
                <a:cs typeface="Calibri"/>
                <a:hlinkClick r:id="rId3" action="ppaction://hlinksldjump"/>
              </a:rPr>
              <a:t>Operadores</a:t>
            </a:r>
            <a:r>
              <a:rPr dirty="0" sz="1000" spc="80">
                <a:solidFill>
                  <a:srgbClr val="3333B2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1000" spc="-20">
                <a:solidFill>
                  <a:srgbClr val="3333B2"/>
                </a:solidFill>
                <a:latin typeface="Calibri"/>
                <a:cs typeface="Calibri"/>
                <a:hlinkClick r:id="rId3" action="ppaction://hlinksldjump"/>
              </a:rPr>
              <a:t>diferenciales</a:t>
            </a:r>
            <a:endParaRPr sz="1000">
              <a:latin typeface="Calibri"/>
              <a:cs typeface="Calibri"/>
            </a:endParaRPr>
          </a:p>
          <a:p>
            <a:pPr marL="139065" marR="5080">
              <a:lnSpc>
                <a:spcPts val="1200"/>
              </a:lnSpc>
              <a:spcBef>
                <a:spcPts val="40"/>
              </a:spcBef>
            </a:pPr>
            <a:r>
              <a:rPr dirty="0" sz="1000" spc="-15">
                <a:solidFill>
                  <a:srgbClr val="CCCCCC"/>
                </a:solidFill>
                <a:latin typeface="Calibri"/>
                <a:cs typeface="Calibri"/>
                <a:hlinkClick r:id="rId4" action="ppaction://hlinksldjump"/>
              </a:rPr>
              <a:t>Gradiente</a:t>
            </a:r>
            <a:r>
              <a:rPr dirty="0" sz="1000" spc="114">
                <a:solidFill>
                  <a:srgbClr val="CCCCCC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1000" spc="-40">
                <a:solidFill>
                  <a:srgbClr val="CCCCCC"/>
                </a:solidFill>
                <a:latin typeface="Calibri"/>
                <a:cs typeface="Calibri"/>
                <a:hlinkClick r:id="rId4" action="ppaction://hlinksldjump"/>
              </a:rPr>
              <a:t>de</a:t>
            </a:r>
            <a:r>
              <a:rPr dirty="0" sz="1000" spc="114">
                <a:solidFill>
                  <a:srgbClr val="CCCCCC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1000" spc="-15">
                <a:solidFill>
                  <a:srgbClr val="CCCCCC"/>
                </a:solidFill>
                <a:latin typeface="Calibri"/>
                <a:cs typeface="Calibri"/>
                <a:hlinkClick r:id="rId4" action="ppaction://hlinksldjump"/>
              </a:rPr>
              <a:t>una</a:t>
            </a:r>
            <a:r>
              <a:rPr dirty="0" sz="1000" spc="120">
                <a:solidFill>
                  <a:srgbClr val="CCCCCC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1000" spc="-5">
                <a:solidFill>
                  <a:srgbClr val="CCCCCC"/>
                </a:solidFill>
                <a:latin typeface="Calibri"/>
                <a:cs typeface="Calibri"/>
                <a:hlinkClick r:id="rId4" action="ppaction://hlinksldjump"/>
              </a:rPr>
              <a:t>función.</a:t>
            </a:r>
            <a:r>
              <a:rPr dirty="0" sz="1000" spc="114">
                <a:solidFill>
                  <a:srgbClr val="CCCCCC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1000">
                <a:solidFill>
                  <a:srgbClr val="CCCCCC"/>
                </a:solidFill>
                <a:latin typeface="Calibri"/>
                <a:cs typeface="Calibri"/>
                <a:hlinkClick r:id="rId4" action="ppaction://hlinksldjump"/>
              </a:rPr>
              <a:t>Divergencia</a:t>
            </a:r>
            <a:r>
              <a:rPr dirty="0" sz="1000" spc="120">
                <a:solidFill>
                  <a:srgbClr val="CCCCCC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1000" spc="-40">
                <a:solidFill>
                  <a:srgbClr val="CCCCCC"/>
                </a:solidFill>
                <a:latin typeface="Calibri"/>
                <a:cs typeface="Calibri"/>
                <a:hlinkClick r:id="rId4" action="ppaction://hlinksldjump"/>
              </a:rPr>
              <a:t>de</a:t>
            </a:r>
            <a:r>
              <a:rPr dirty="0" sz="1000" spc="114">
                <a:solidFill>
                  <a:srgbClr val="CCCCCC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1000" spc="-10">
                <a:solidFill>
                  <a:srgbClr val="CCCCCC"/>
                </a:solidFill>
                <a:latin typeface="Calibri"/>
                <a:cs typeface="Calibri"/>
                <a:hlinkClick r:id="rId4" action="ppaction://hlinksldjump"/>
              </a:rPr>
              <a:t>una</a:t>
            </a:r>
            <a:r>
              <a:rPr dirty="0" sz="1000" spc="120">
                <a:solidFill>
                  <a:srgbClr val="CCCCCC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1000" spc="-5">
                <a:solidFill>
                  <a:srgbClr val="CCCCCC"/>
                </a:solidFill>
                <a:latin typeface="Calibri"/>
                <a:cs typeface="Calibri"/>
                <a:hlinkClick r:id="rId4" action="ppaction://hlinksldjump"/>
              </a:rPr>
              <a:t>campo</a:t>
            </a:r>
            <a:r>
              <a:rPr dirty="0" sz="1000" spc="114">
                <a:solidFill>
                  <a:srgbClr val="CCCCCC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1000" spc="-10">
                <a:solidFill>
                  <a:srgbClr val="CCCCCC"/>
                </a:solidFill>
                <a:latin typeface="Calibri"/>
                <a:cs typeface="Calibri"/>
                <a:hlinkClick r:id="rId4" action="ppaction://hlinksldjump"/>
              </a:rPr>
              <a:t>vectorial. </a:t>
            </a:r>
            <a:r>
              <a:rPr dirty="0" sz="1000" spc="-210">
                <a:solidFill>
                  <a:srgbClr val="CCCCCC"/>
                </a:solidFill>
                <a:latin typeface="Calibri"/>
                <a:cs typeface="Calibri"/>
              </a:rPr>
              <a:t> </a:t>
            </a:r>
            <a:r>
              <a:rPr dirty="0" sz="1000" spc="5">
                <a:solidFill>
                  <a:srgbClr val="CCCCCC"/>
                </a:solidFill>
                <a:latin typeface="Calibri"/>
                <a:cs typeface="Calibri"/>
                <a:hlinkClick r:id="rId4" action="ppaction://hlinksldjump"/>
              </a:rPr>
              <a:t>Laplaciano</a:t>
            </a:r>
            <a:r>
              <a:rPr dirty="0" sz="1000" spc="100">
                <a:solidFill>
                  <a:srgbClr val="CCCCCC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1000" spc="-40">
                <a:solidFill>
                  <a:srgbClr val="CCCCCC"/>
                </a:solidFill>
                <a:latin typeface="Calibri"/>
                <a:cs typeface="Calibri"/>
                <a:hlinkClick r:id="rId4" action="ppaction://hlinksldjump"/>
              </a:rPr>
              <a:t>de</a:t>
            </a:r>
            <a:r>
              <a:rPr dirty="0" sz="1000" spc="105">
                <a:solidFill>
                  <a:srgbClr val="CCCCCC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1000" spc="-15">
                <a:solidFill>
                  <a:srgbClr val="CCCCCC"/>
                </a:solidFill>
                <a:latin typeface="Calibri"/>
                <a:cs typeface="Calibri"/>
                <a:hlinkClick r:id="rId4" action="ppaction://hlinksldjump"/>
              </a:rPr>
              <a:t>un</a:t>
            </a:r>
            <a:r>
              <a:rPr dirty="0" sz="1000" spc="105">
                <a:solidFill>
                  <a:srgbClr val="CCCCCC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1000" spc="-5">
                <a:solidFill>
                  <a:srgbClr val="CCCCCC"/>
                </a:solidFill>
                <a:latin typeface="Calibri"/>
                <a:cs typeface="Calibri"/>
                <a:hlinkClick r:id="rId4" action="ppaction://hlinksldjump"/>
              </a:rPr>
              <a:t>campo</a:t>
            </a:r>
            <a:r>
              <a:rPr dirty="0" sz="1000" spc="105">
                <a:solidFill>
                  <a:srgbClr val="CCCCCC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1000" spc="-15">
                <a:solidFill>
                  <a:srgbClr val="CCCCCC"/>
                </a:solidFill>
                <a:latin typeface="Calibri"/>
                <a:cs typeface="Calibri"/>
                <a:hlinkClick r:id="rId4" action="ppaction://hlinksldjump"/>
              </a:rPr>
              <a:t>escalar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17" name="object 17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8" name="object 18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0" name="object 20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3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45337" y="0"/>
            <a:ext cx="1264285" cy="4051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2700" marR="5080" indent="84518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Fundamentos</a:t>
            </a:r>
            <a:r>
              <a:rPr dirty="0" sz="500" spc="7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de</a:t>
            </a:r>
            <a:r>
              <a:rPr dirty="0" sz="500" spc="7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Estadística</a:t>
            </a:r>
            <a:r>
              <a:rPr dirty="0" sz="500" spc="7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Bayesiana.</a:t>
            </a:r>
            <a:endParaRPr sz="500">
              <a:latin typeface="Calibri"/>
              <a:cs typeface="Calibri"/>
            </a:endParaRPr>
          </a:p>
          <a:p>
            <a:pPr algn="r" marL="429895" marR="5080" indent="378460">
              <a:lnSpc>
                <a:spcPts val="600"/>
              </a:lnSpc>
              <a:spcBef>
                <a:spcPts val="15"/>
              </a:spcBef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Distribuciones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Estadísticos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y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Variabilidad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Aprendizaje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Automático.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28164"/>
            <a:ext cx="1396365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600"/>
              </a:lnSpc>
              <a:spcBef>
                <a:spcPts val="95"/>
              </a:spcBef>
            </a:pP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Probabilidad</a:t>
            </a:r>
            <a:r>
              <a:rPr dirty="0" sz="500" spc="40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 Condicionada</a:t>
            </a:r>
            <a:endParaRPr sz="500">
              <a:latin typeface="Calibri"/>
              <a:cs typeface="Calibri"/>
            </a:endParaRPr>
          </a:p>
          <a:p>
            <a:pPr marL="12700" marR="5080">
              <a:lnSpc>
                <a:spcPts val="600"/>
              </a:lnSpc>
              <a:spcBef>
                <a:spcPts val="20"/>
              </a:spcBef>
            </a:pP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Independencia</a:t>
            </a:r>
            <a:r>
              <a:rPr dirty="0" sz="500" spc="8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e</a:t>
            </a:r>
            <a:r>
              <a:rPr dirty="0" sz="500" spc="8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Independencia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Condicional </a:t>
            </a:r>
            <a:r>
              <a:rPr dirty="0" sz="500" spc="-100" b="1">
                <a:solidFill>
                  <a:srgbClr val="9898D8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Variables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Aleatorias</a:t>
            </a:r>
            <a:endParaRPr sz="500">
              <a:latin typeface="Calibri"/>
              <a:cs typeface="Calibri"/>
            </a:endParaRPr>
          </a:p>
          <a:p>
            <a:pPr marL="12700">
              <a:lnSpc>
                <a:spcPts val="575"/>
              </a:lnSpc>
            </a:pP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10" action="ppaction://hlinksldjump"/>
              </a:rPr>
              <a:t>Variables</a:t>
            </a:r>
            <a:r>
              <a:rPr dirty="0" sz="500" spc="70" b="1">
                <a:solidFill>
                  <a:srgbClr val="9898D8"/>
                </a:solidFill>
                <a:latin typeface="Calibri"/>
                <a:cs typeface="Calibri"/>
                <a:hlinkClick r:id="rId10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10" action="ppaction://hlinksldjump"/>
              </a:rPr>
              <a:t>Multimensionales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0" y="408654"/>
            <a:ext cx="4608060" cy="312770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490194" y="829373"/>
            <a:ext cx="59588" cy="59588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153174" y="407591"/>
            <a:ext cx="4107179" cy="82613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10">
                <a:solidFill>
                  <a:srgbClr val="FFFFFF"/>
                </a:solidFill>
                <a:latin typeface="Calibri"/>
                <a:cs typeface="Calibri"/>
              </a:rPr>
              <a:t>Función</a:t>
            </a:r>
            <a:r>
              <a:rPr dirty="0" sz="1400" spc="1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65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1400" spc="1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Calibri"/>
                <a:cs typeface="Calibri"/>
              </a:rPr>
              <a:t>Distribución</a:t>
            </a:r>
            <a:endParaRPr sz="1400">
              <a:latin typeface="Calibri"/>
              <a:cs typeface="Calibri"/>
            </a:endParaRPr>
          </a:p>
          <a:p>
            <a:pPr marL="459740" marR="5080">
              <a:lnSpc>
                <a:spcPct val="100000"/>
              </a:lnSpc>
              <a:spcBef>
                <a:spcPts val="994"/>
              </a:spcBef>
            </a:pPr>
            <a:r>
              <a:rPr dirty="0" sz="1000" spc="10">
                <a:latin typeface="Calibri"/>
                <a:cs typeface="Calibri"/>
              </a:rPr>
              <a:t>Para </a:t>
            </a:r>
            <a:r>
              <a:rPr dirty="0" sz="1000" spc="-5">
                <a:latin typeface="Calibri"/>
                <a:cs typeface="Calibri"/>
              </a:rPr>
              <a:t>asignar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a</a:t>
            </a:r>
            <a:r>
              <a:rPr dirty="0" sz="1000">
                <a:latin typeface="Calibri"/>
                <a:cs typeface="Calibri"/>
              </a:rPr>
              <a:t> cada</a:t>
            </a:r>
            <a:r>
              <a:rPr dirty="0" sz="1000" spc="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suceso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22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probabilidad</a:t>
            </a:r>
            <a:r>
              <a:rPr dirty="0" sz="1000" spc="19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4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16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229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variable </a:t>
            </a:r>
            <a:r>
              <a:rPr dirty="0" sz="1000" spc="-10">
                <a:latin typeface="Calibri"/>
                <a:cs typeface="Calibri"/>
              </a:rPr>
              <a:t> aleatoria,</a:t>
            </a:r>
            <a:r>
              <a:rPr dirty="0" sz="1000" spc="75">
                <a:latin typeface="Calibri"/>
                <a:cs typeface="Calibri"/>
              </a:rPr>
              <a:t> </a:t>
            </a:r>
            <a:r>
              <a:rPr dirty="0" sz="1000" spc="110" b="0" i="1">
                <a:latin typeface="Bookman Old Style"/>
                <a:cs typeface="Bookman Old Style"/>
              </a:rPr>
              <a:t>X</a:t>
            </a:r>
            <a:r>
              <a:rPr dirty="0" sz="1000" spc="110">
                <a:latin typeface="Calibri"/>
                <a:cs typeface="Calibri"/>
              </a:rPr>
              <a:t>,</a:t>
            </a:r>
            <a:r>
              <a:rPr dirty="0" sz="1000" spc="8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tome</a:t>
            </a:r>
            <a:r>
              <a:rPr dirty="0" sz="1000" spc="8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</a:t>
            </a:r>
            <a:r>
              <a:rPr dirty="0" sz="1000" spc="8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valor</a:t>
            </a:r>
            <a:r>
              <a:rPr dirty="0" sz="1000" spc="8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igual</a:t>
            </a:r>
            <a:r>
              <a:rPr dirty="0" sz="1000" spc="80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o</a:t>
            </a:r>
            <a:r>
              <a:rPr dirty="0" sz="1000" spc="8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inferior</a:t>
            </a:r>
            <a:r>
              <a:rPr dirty="0" sz="1000" spc="8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a</a:t>
            </a:r>
            <a:r>
              <a:rPr dirty="0" sz="1000" spc="8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uno</a:t>
            </a:r>
            <a:r>
              <a:rPr dirty="0" sz="1000" spc="8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dado,</a:t>
            </a:r>
            <a:r>
              <a:rPr dirty="0" sz="1000" spc="80">
                <a:latin typeface="Calibri"/>
                <a:cs typeface="Calibri"/>
              </a:rPr>
              <a:t> </a:t>
            </a:r>
            <a:r>
              <a:rPr dirty="0" sz="1000" spc="25" b="0" i="1">
                <a:latin typeface="Bookman Old Style"/>
                <a:cs typeface="Bookman Old Style"/>
              </a:rPr>
              <a:t>x</a:t>
            </a:r>
            <a:r>
              <a:rPr dirty="0" sz="1000" spc="25">
                <a:latin typeface="Calibri"/>
                <a:cs typeface="Calibri"/>
              </a:rPr>
              <a:t>,</a:t>
            </a:r>
            <a:r>
              <a:rPr dirty="0" sz="1000" spc="8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se</a:t>
            </a:r>
            <a:r>
              <a:rPr dirty="0" sz="1000" spc="8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utilizará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20" b="1">
                <a:latin typeface="Calibri"/>
                <a:cs typeface="Calibri"/>
              </a:rPr>
              <a:t>función</a:t>
            </a:r>
            <a:r>
              <a:rPr dirty="0" sz="1000" spc="140" b="1">
                <a:latin typeface="Calibri"/>
                <a:cs typeface="Calibri"/>
              </a:rPr>
              <a:t> </a:t>
            </a:r>
            <a:r>
              <a:rPr dirty="0" sz="1000" spc="10" b="1">
                <a:latin typeface="Calibri"/>
                <a:cs typeface="Calibri"/>
              </a:rPr>
              <a:t>de</a:t>
            </a:r>
            <a:r>
              <a:rPr dirty="0" sz="1000" spc="135" b="1">
                <a:latin typeface="Calibri"/>
                <a:cs typeface="Calibri"/>
              </a:rPr>
              <a:t> </a:t>
            </a:r>
            <a:r>
              <a:rPr dirty="0" sz="1000" spc="20" b="1">
                <a:latin typeface="Calibri"/>
                <a:cs typeface="Calibri"/>
              </a:rPr>
              <a:t>distribución</a:t>
            </a:r>
            <a:r>
              <a:rPr dirty="0" sz="1000" spc="110" b="1">
                <a:latin typeface="Calibri"/>
                <a:cs typeface="Calibri"/>
              </a:rPr>
              <a:t> </a:t>
            </a:r>
            <a:r>
              <a:rPr dirty="0" sz="1000" spc="20" b="0" i="1">
                <a:latin typeface="Bookman Old Style"/>
                <a:cs typeface="Bookman Old Style"/>
              </a:rPr>
              <a:t>F</a:t>
            </a:r>
            <a:r>
              <a:rPr dirty="0" sz="1000" spc="-165" b="0" i="1">
                <a:latin typeface="Bookman Old Style"/>
                <a:cs typeface="Bookman Old Style"/>
              </a:rPr>
              <a:t> </a:t>
            </a:r>
            <a:r>
              <a:rPr dirty="0" sz="1000" spc="15">
                <a:latin typeface="Georgia"/>
                <a:cs typeface="Georgia"/>
              </a:rPr>
              <a:t>(</a:t>
            </a:r>
            <a:r>
              <a:rPr dirty="0" sz="1000" spc="15" b="0" i="1">
                <a:latin typeface="Bookman Old Style"/>
                <a:cs typeface="Bookman Old Style"/>
              </a:rPr>
              <a:t>x</a:t>
            </a:r>
            <a:r>
              <a:rPr dirty="0" sz="1000" spc="15">
                <a:latin typeface="Georgia"/>
                <a:cs typeface="Georgia"/>
              </a:rPr>
              <a:t>)</a:t>
            </a:r>
            <a:r>
              <a:rPr dirty="0" sz="1000" spc="35">
                <a:latin typeface="Georgia"/>
                <a:cs typeface="Georgia"/>
              </a:rPr>
              <a:t> </a:t>
            </a:r>
            <a:r>
              <a:rPr dirty="0" sz="1000" spc="130">
                <a:latin typeface="Georgia"/>
                <a:cs typeface="Georgia"/>
              </a:rPr>
              <a:t>=</a:t>
            </a:r>
            <a:r>
              <a:rPr dirty="0" sz="1000" spc="40">
                <a:latin typeface="Georgia"/>
                <a:cs typeface="Georgia"/>
              </a:rPr>
              <a:t> </a:t>
            </a:r>
            <a:r>
              <a:rPr dirty="0" sz="1000" spc="35" b="0" i="1">
                <a:latin typeface="Bookman Old Style"/>
                <a:cs typeface="Bookman Old Style"/>
              </a:rPr>
              <a:t>P</a:t>
            </a:r>
            <a:r>
              <a:rPr dirty="0" sz="1000" spc="-165" b="0" i="1">
                <a:latin typeface="Bookman Old Style"/>
                <a:cs typeface="Bookman Old Style"/>
              </a:rPr>
              <a:t> </a:t>
            </a:r>
            <a:r>
              <a:rPr dirty="0" sz="1000" spc="50">
                <a:latin typeface="Georgia"/>
                <a:cs typeface="Georgia"/>
              </a:rPr>
              <a:t>((</a:t>
            </a:r>
            <a:r>
              <a:rPr dirty="0" sz="1000" spc="50" i="1">
                <a:latin typeface="DejaVu Sans Condensed"/>
                <a:cs typeface="DejaVu Sans Condensed"/>
              </a:rPr>
              <a:t>−∞</a:t>
            </a:r>
            <a:r>
              <a:rPr dirty="0" sz="1000" spc="50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-20" b="0" i="1">
                <a:latin typeface="Bookman Old Style"/>
                <a:cs typeface="Bookman Old Style"/>
              </a:rPr>
              <a:t>x</a:t>
            </a:r>
            <a:r>
              <a:rPr dirty="0" sz="1000" spc="-20">
                <a:latin typeface="Georgia"/>
                <a:cs typeface="Georgia"/>
              </a:rPr>
              <a:t>])</a:t>
            </a:r>
            <a:r>
              <a:rPr dirty="0" sz="1000" spc="35">
                <a:latin typeface="Georgia"/>
                <a:cs typeface="Georgia"/>
              </a:rPr>
              <a:t> </a:t>
            </a:r>
            <a:r>
              <a:rPr dirty="0" sz="1000" spc="130">
                <a:latin typeface="Georgia"/>
                <a:cs typeface="Georgia"/>
              </a:rPr>
              <a:t>=</a:t>
            </a:r>
            <a:r>
              <a:rPr dirty="0" sz="1000" spc="40">
                <a:latin typeface="Georgia"/>
                <a:cs typeface="Georgia"/>
              </a:rPr>
              <a:t> </a:t>
            </a:r>
            <a:r>
              <a:rPr dirty="0" sz="1000" spc="35" b="0" i="1">
                <a:latin typeface="Bookman Old Style"/>
                <a:cs typeface="Bookman Old Style"/>
              </a:rPr>
              <a:t>P</a:t>
            </a:r>
            <a:r>
              <a:rPr dirty="0" sz="1000" spc="-165" b="0" i="1">
                <a:latin typeface="Bookman Old Style"/>
                <a:cs typeface="Bookman Old Style"/>
              </a:rPr>
              <a:t> </a:t>
            </a:r>
            <a:r>
              <a:rPr dirty="0" sz="1000" spc="65">
                <a:latin typeface="Georgia"/>
                <a:cs typeface="Georgia"/>
              </a:rPr>
              <a:t>(</a:t>
            </a:r>
            <a:r>
              <a:rPr dirty="0" sz="1000" spc="65" b="0" i="1">
                <a:latin typeface="Bookman Old Style"/>
                <a:cs typeface="Bookman Old Style"/>
              </a:rPr>
              <a:t>X</a:t>
            </a:r>
            <a:r>
              <a:rPr dirty="0" sz="1000" spc="55" b="0" i="1">
                <a:latin typeface="Bookman Old Style"/>
                <a:cs typeface="Bookman Old Style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≤</a:t>
            </a:r>
            <a:r>
              <a:rPr dirty="0" sz="1000" spc="-5" i="1">
                <a:latin typeface="DejaVu Sans Condensed"/>
                <a:cs typeface="DejaVu Sans Condensed"/>
              </a:rPr>
              <a:t> </a:t>
            </a:r>
            <a:r>
              <a:rPr dirty="0" sz="1000" spc="20" b="0" i="1">
                <a:latin typeface="Bookman Old Style"/>
                <a:cs typeface="Bookman Old Style"/>
              </a:rPr>
              <a:t>x</a:t>
            </a:r>
            <a:r>
              <a:rPr dirty="0" sz="1000" spc="20">
                <a:latin typeface="Georgia"/>
                <a:cs typeface="Georgia"/>
              </a:rPr>
              <a:t>)</a:t>
            </a:r>
            <a:endParaRPr sz="1000">
              <a:latin typeface="Georgia"/>
              <a:cs typeface="Georgia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1205242" y="1558734"/>
            <a:ext cx="1155700" cy="1600200"/>
            <a:chOff x="1205242" y="1558734"/>
            <a:chExt cx="1155700" cy="1600200"/>
          </a:xfrm>
        </p:grpSpPr>
        <p:sp>
          <p:nvSpPr>
            <p:cNvPr id="10" name="object 10"/>
            <p:cNvSpPr/>
            <p:nvPr/>
          </p:nvSpPr>
          <p:spPr>
            <a:xfrm>
              <a:off x="1216672" y="1570164"/>
              <a:ext cx="603885" cy="1577340"/>
            </a:xfrm>
            <a:custGeom>
              <a:avLst/>
              <a:gdLst/>
              <a:ahLst/>
              <a:cxnLst/>
              <a:rect l="l" t="t" r="r" b="b"/>
              <a:pathLst>
                <a:path w="603885" h="1577339">
                  <a:moveTo>
                    <a:pt x="301752" y="1577340"/>
                  </a:moveTo>
                  <a:lnTo>
                    <a:pt x="0" y="1577340"/>
                  </a:lnTo>
                  <a:lnTo>
                    <a:pt x="0" y="0"/>
                  </a:lnTo>
                  <a:lnTo>
                    <a:pt x="603504" y="0"/>
                  </a:lnTo>
                  <a:lnTo>
                    <a:pt x="603504" y="1577340"/>
                  </a:lnTo>
                  <a:lnTo>
                    <a:pt x="301752" y="1577340"/>
                  </a:lnTo>
                  <a:close/>
                </a:path>
              </a:pathLst>
            </a:custGeom>
            <a:ln w="22858">
              <a:solidFill>
                <a:srgbClr val="BB302D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2102497" y="1789239"/>
              <a:ext cx="247015" cy="727075"/>
            </a:xfrm>
            <a:custGeom>
              <a:avLst/>
              <a:gdLst/>
              <a:ahLst/>
              <a:cxnLst/>
              <a:rect l="l" t="t" r="r" b="b"/>
              <a:pathLst>
                <a:path w="247014" h="727075">
                  <a:moveTo>
                    <a:pt x="123444" y="726948"/>
                  </a:moveTo>
                  <a:lnTo>
                    <a:pt x="0" y="726948"/>
                  </a:lnTo>
                  <a:lnTo>
                    <a:pt x="0" y="0"/>
                  </a:lnTo>
                  <a:lnTo>
                    <a:pt x="246888" y="0"/>
                  </a:lnTo>
                  <a:lnTo>
                    <a:pt x="246888" y="726948"/>
                  </a:lnTo>
                  <a:lnTo>
                    <a:pt x="123444" y="726948"/>
                  </a:lnTo>
                  <a:close/>
                </a:path>
              </a:pathLst>
            </a:custGeom>
            <a:ln w="22858">
              <a:solidFill>
                <a:srgbClr val="999999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" name="object 12"/>
          <p:cNvSpPr txBox="1"/>
          <p:nvPr/>
        </p:nvSpPr>
        <p:spPr>
          <a:xfrm>
            <a:off x="1313319" y="2095055"/>
            <a:ext cx="422275" cy="588645"/>
          </a:xfrm>
          <a:prstGeom prst="rect">
            <a:avLst/>
          </a:prstGeom>
        </p:spPr>
        <p:txBody>
          <a:bodyPr wrap="square" lIns="0" tIns="812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640"/>
              </a:spcBef>
            </a:pPr>
            <a:r>
              <a:rPr dirty="0" sz="750" spc="10" b="1">
                <a:latin typeface="Arial"/>
                <a:cs typeface="Arial"/>
              </a:rPr>
              <a:t>{X,</a:t>
            </a:r>
            <a:r>
              <a:rPr dirty="0" sz="750" spc="-40" b="1">
                <a:latin typeface="Arial"/>
                <a:cs typeface="Arial"/>
              </a:rPr>
              <a:t> </a:t>
            </a:r>
            <a:r>
              <a:rPr dirty="0" sz="750" spc="10" b="1">
                <a:latin typeface="Arial"/>
                <a:cs typeface="Arial"/>
              </a:rPr>
              <a:t>C,</a:t>
            </a:r>
            <a:r>
              <a:rPr dirty="0" sz="750" spc="-40" b="1">
                <a:latin typeface="Arial"/>
                <a:cs typeface="Arial"/>
              </a:rPr>
              <a:t> </a:t>
            </a:r>
            <a:r>
              <a:rPr dirty="0" sz="750" spc="15" b="1">
                <a:latin typeface="Arial"/>
                <a:cs typeface="Arial"/>
              </a:rPr>
              <a:t>C}</a:t>
            </a:r>
            <a:endParaRPr sz="7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45"/>
              </a:spcBef>
            </a:pPr>
            <a:r>
              <a:rPr dirty="0" sz="750" spc="10" b="1">
                <a:latin typeface="Arial"/>
                <a:cs typeface="Arial"/>
              </a:rPr>
              <a:t>{C,</a:t>
            </a:r>
            <a:r>
              <a:rPr dirty="0" sz="750" spc="-40" b="1">
                <a:latin typeface="Arial"/>
                <a:cs typeface="Arial"/>
              </a:rPr>
              <a:t> </a:t>
            </a:r>
            <a:r>
              <a:rPr dirty="0" sz="750" spc="10" b="1">
                <a:latin typeface="Arial"/>
                <a:cs typeface="Arial"/>
              </a:rPr>
              <a:t>X,</a:t>
            </a:r>
            <a:r>
              <a:rPr dirty="0" sz="750" spc="-40" b="1">
                <a:latin typeface="Arial"/>
                <a:cs typeface="Arial"/>
              </a:rPr>
              <a:t> </a:t>
            </a:r>
            <a:r>
              <a:rPr dirty="0" sz="750" spc="15" b="1">
                <a:latin typeface="Arial"/>
                <a:cs typeface="Arial"/>
              </a:rPr>
              <a:t>X}</a:t>
            </a:r>
            <a:endParaRPr sz="7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640"/>
              </a:spcBef>
            </a:pPr>
            <a:r>
              <a:rPr dirty="0" sz="750" spc="10" b="1">
                <a:latin typeface="Arial"/>
                <a:cs typeface="Arial"/>
              </a:rPr>
              <a:t>{X,</a:t>
            </a:r>
            <a:r>
              <a:rPr dirty="0" sz="750" spc="-40" b="1">
                <a:latin typeface="Arial"/>
                <a:cs typeface="Arial"/>
              </a:rPr>
              <a:t> </a:t>
            </a:r>
            <a:r>
              <a:rPr dirty="0" sz="750" spc="10" b="1">
                <a:latin typeface="Arial"/>
                <a:cs typeface="Arial"/>
              </a:rPr>
              <a:t>C,</a:t>
            </a:r>
            <a:r>
              <a:rPr dirty="0" sz="750" spc="-40" b="1">
                <a:latin typeface="Arial"/>
                <a:cs typeface="Arial"/>
              </a:rPr>
              <a:t> </a:t>
            </a:r>
            <a:r>
              <a:rPr dirty="0" sz="750" spc="15" b="1">
                <a:latin typeface="Arial"/>
                <a:cs typeface="Arial"/>
              </a:rPr>
              <a:t>X}</a:t>
            </a:r>
            <a:endParaRPr sz="75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313319" y="2680271"/>
            <a:ext cx="415925" cy="392430"/>
          </a:xfrm>
          <a:prstGeom prst="rect">
            <a:avLst/>
          </a:prstGeom>
        </p:spPr>
        <p:txBody>
          <a:bodyPr wrap="square" lIns="0" tIns="806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635"/>
              </a:spcBef>
            </a:pPr>
            <a:r>
              <a:rPr dirty="0" sz="750" spc="10" b="1">
                <a:latin typeface="Arial"/>
                <a:cs typeface="Arial"/>
              </a:rPr>
              <a:t>{X,</a:t>
            </a:r>
            <a:r>
              <a:rPr dirty="0" sz="750" spc="-40" b="1">
                <a:latin typeface="Arial"/>
                <a:cs typeface="Arial"/>
              </a:rPr>
              <a:t> </a:t>
            </a:r>
            <a:r>
              <a:rPr dirty="0" sz="750" spc="10" b="1">
                <a:latin typeface="Arial"/>
                <a:cs typeface="Arial"/>
              </a:rPr>
              <a:t>X,</a:t>
            </a:r>
            <a:r>
              <a:rPr dirty="0" sz="750" spc="-35" b="1">
                <a:latin typeface="Arial"/>
                <a:cs typeface="Arial"/>
              </a:rPr>
              <a:t> </a:t>
            </a:r>
            <a:r>
              <a:rPr dirty="0" sz="750" spc="10" b="1">
                <a:latin typeface="Arial"/>
                <a:cs typeface="Arial"/>
              </a:rPr>
              <a:t>C}</a:t>
            </a:r>
            <a:endParaRPr sz="7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45"/>
              </a:spcBef>
            </a:pPr>
            <a:r>
              <a:rPr dirty="0" sz="750" spc="10" b="1">
                <a:latin typeface="Arial"/>
                <a:cs typeface="Arial"/>
              </a:rPr>
              <a:t>{X,</a:t>
            </a:r>
            <a:r>
              <a:rPr dirty="0" sz="750" spc="-40" b="1">
                <a:latin typeface="Arial"/>
                <a:cs typeface="Arial"/>
              </a:rPr>
              <a:t> </a:t>
            </a:r>
            <a:r>
              <a:rPr dirty="0" sz="750" spc="10" b="1">
                <a:latin typeface="Arial"/>
                <a:cs typeface="Arial"/>
              </a:rPr>
              <a:t>X,</a:t>
            </a:r>
            <a:r>
              <a:rPr dirty="0" sz="750" spc="-35" b="1">
                <a:latin typeface="Arial"/>
                <a:cs typeface="Arial"/>
              </a:rPr>
              <a:t> </a:t>
            </a:r>
            <a:r>
              <a:rPr dirty="0" sz="750" spc="15" b="1">
                <a:latin typeface="Arial"/>
                <a:cs typeface="Arial"/>
              </a:rPr>
              <a:t>X}</a:t>
            </a:r>
            <a:endParaRPr sz="75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313319" y="1536509"/>
            <a:ext cx="427355" cy="561975"/>
          </a:xfrm>
          <a:prstGeom prst="rect">
            <a:avLst/>
          </a:prstGeom>
        </p:spPr>
        <p:txBody>
          <a:bodyPr wrap="square" lIns="0" tIns="685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540"/>
              </a:spcBef>
            </a:pPr>
            <a:r>
              <a:rPr dirty="0" sz="750" spc="10" b="1">
                <a:latin typeface="Arial"/>
                <a:cs typeface="Arial"/>
              </a:rPr>
              <a:t>{C,</a:t>
            </a:r>
            <a:r>
              <a:rPr dirty="0" sz="750" spc="-45" b="1">
                <a:latin typeface="Arial"/>
                <a:cs typeface="Arial"/>
              </a:rPr>
              <a:t> </a:t>
            </a:r>
            <a:r>
              <a:rPr dirty="0" sz="750" spc="15" b="1">
                <a:latin typeface="Arial"/>
                <a:cs typeface="Arial"/>
              </a:rPr>
              <a:t>C,</a:t>
            </a:r>
            <a:r>
              <a:rPr dirty="0" sz="750" spc="-40" b="1">
                <a:latin typeface="Arial"/>
                <a:cs typeface="Arial"/>
              </a:rPr>
              <a:t> </a:t>
            </a:r>
            <a:r>
              <a:rPr dirty="0" sz="750" spc="10" b="1">
                <a:latin typeface="Arial"/>
                <a:cs typeface="Arial"/>
              </a:rPr>
              <a:t>C}</a:t>
            </a:r>
            <a:endParaRPr sz="7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45"/>
              </a:spcBef>
            </a:pPr>
            <a:r>
              <a:rPr dirty="0" sz="750" spc="10" b="1">
                <a:latin typeface="Arial"/>
                <a:cs typeface="Arial"/>
              </a:rPr>
              <a:t>{C,</a:t>
            </a:r>
            <a:r>
              <a:rPr dirty="0" sz="750" spc="-45" b="1">
                <a:latin typeface="Arial"/>
                <a:cs typeface="Arial"/>
              </a:rPr>
              <a:t> </a:t>
            </a:r>
            <a:r>
              <a:rPr dirty="0" sz="750" spc="15" b="1">
                <a:latin typeface="Arial"/>
                <a:cs typeface="Arial"/>
              </a:rPr>
              <a:t>C,</a:t>
            </a:r>
            <a:r>
              <a:rPr dirty="0" sz="750" spc="-45" b="1">
                <a:latin typeface="Arial"/>
                <a:cs typeface="Arial"/>
              </a:rPr>
              <a:t> </a:t>
            </a:r>
            <a:r>
              <a:rPr dirty="0" sz="750" spc="15" b="1">
                <a:latin typeface="Arial"/>
                <a:cs typeface="Arial"/>
              </a:rPr>
              <a:t>X}</a:t>
            </a:r>
            <a:endParaRPr sz="7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630"/>
              </a:spcBef>
            </a:pPr>
            <a:r>
              <a:rPr dirty="0" sz="750" spc="10" b="1">
                <a:latin typeface="Arial"/>
                <a:cs typeface="Arial"/>
              </a:rPr>
              <a:t>{C,</a:t>
            </a:r>
            <a:r>
              <a:rPr dirty="0" sz="750" spc="-40" b="1">
                <a:latin typeface="Arial"/>
                <a:cs typeface="Arial"/>
              </a:rPr>
              <a:t> </a:t>
            </a:r>
            <a:r>
              <a:rPr dirty="0" sz="750" spc="10" b="1">
                <a:latin typeface="Arial"/>
                <a:cs typeface="Arial"/>
              </a:rPr>
              <a:t>X,</a:t>
            </a:r>
            <a:r>
              <a:rPr dirty="0" sz="750" spc="-40" b="1">
                <a:latin typeface="Arial"/>
                <a:cs typeface="Arial"/>
              </a:rPr>
              <a:t> </a:t>
            </a:r>
            <a:r>
              <a:rPr dirty="0" sz="750" spc="15" b="1">
                <a:latin typeface="Arial"/>
                <a:cs typeface="Arial"/>
              </a:rPr>
              <a:t>C}</a:t>
            </a:r>
            <a:endParaRPr sz="75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171712" y="1788350"/>
            <a:ext cx="80645" cy="706755"/>
          </a:xfrm>
          <a:prstGeom prst="rect">
            <a:avLst/>
          </a:prstGeom>
        </p:spPr>
        <p:txBody>
          <a:bodyPr wrap="square" lIns="0" tIns="762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dirty="0" sz="750" spc="15" b="1">
                <a:latin typeface="Arial"/>
                <a:cs typeface="Arial"/>
              </a:rPr>
              <a:t>0</a:t>
            </a:r>
            <a:endParaRPr sz="7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05"/>
              </a:spcBef>
            </a:pPr>
            <a:r>
              <a:rPr dirty="0" sz="750" spc="15" b="1">
                <a:latin typeface="Arial"/>
                <a:cs typeface="Arial"/>
              </a:rPr>
              <a:t>1</a:t>
            </a:r>
            <a:endParaRPr sz="7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384"/>
              </a:spcBef>
            </a:pPr>
            <a:r>
              <a:rPr dirty="0" sz="750" spc="15" b="1">
                <a:latin typeface="Arial"/>
                <a:cs typeface="Arial"/>
              </a:rPr>
              <a:t>2</a:t>
            </a:r>
            <a:endParaRPr sz="7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365"/>
              </a:spcBef>
            </a:pPr>
            <a:r>
              <a:rPr dirty="0" sz="750" spc="15" b="1">
                <a:latin typeface="Arial"/>
                <a:cs typeface="Arial"/>
              </a:rPr>
              <a:t>3</a:t>
            </a:r>
            <a:endParaRPr sz="750">
              <a:latin typeface="Arial"/>
              <a:cs typeface="Arial"/>
            </a:endParaRPr>
          </a:p>
        </p:txBody>
      </p:sp>
      <p:grpSp>
        <p:nvGrpSpPr>
          <p:cNvPr id="16" name="object 16"/>
          <p:cNvGrpSpPr/>
          <p:nvPr/>
        </p:nvGrpSpPr>
        <p:grpSpPr>
          <a:xfrm>
            <a:off x="1512709" y="1474959"/>
            <a:ext cx="712470" cy="1536700"/>
            <a:chOff x="1512709" y="1474959"/>
            <a:chExt cx="712470" cy="1536700"/>
          </a:xfrm>
        </p:grpSpPr>
        <p:sp>
          <p:nvSpPr>
            <p:cNvPr id="17" name="object 17"/>
            <p:cNvSpPr/>
            <p:nvPr/>
          </p:nvSpPr>
          <p:spPr>
            <a:xfrm>
              <a:off x="1765312" y="1666176"/>
              <a:ext cx="333375" cy="220345"/>
            </a:xfrm>
            <a:custGeom>
              <a:avLst/>
              <a:gdLst/>
              <a:ahLst/>
              <a:cxnLst/>
              <a:rect l="l" t="t" r="r" b="b"/>
              <a:pathLst>
                <a:path w="333375" h="220344">
                  <a:moveTo>
                    <a:pt x="0" y="0"/>
                  </a:moveTo>
                  <a:lnTo>
                    <a:pt x="332994" y="220218"/>
                  </a:lnTo>
                </a:path>
              </a:pathLst>
            </a:custGeom>
            <a:ln w="1142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2081923" y="1864296"/>
              <a:ext cx="75565" cy="61594"/>
            </a:xfrm>
            <a:custGeom>
              <a:avLst/>
              <a:gdLst/>
              <a:ahLst/>
              <a:cxnLst/>
              <a:rect l="l" t="t" r="r" b="b"/>
              <a:pathLst>
                <a:path w="75564" h="61594">
                  <a:moveTo>
                    <a:pt x="27051" y="0"/>
                  </a:moveTo>
                  <a:lnTo>
                    <a:pt x="0" y="41148"/>
                  </a:lnTo>
                  <a:lnTo>
                    <a:pt x="75438" y="61341"/>
                  </a:lnTo>
                  <a:lnTo>
                    <a:pt x="2705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765312" y="1837245"/>
              <a:ext cx="333375" cy="227329"/>
            </a:xfrm>
            <a:custGeom>
              <a:avLst/>
              <a:gdLst/>
              <a:ahLst/>
              <a:cxnLst/>
              <a:rect l="l" t="t" r="r" b="b"/>
              <a:pathLst>
                <a:path w="333375" h="227330">
                  <a:moveTo>
                    <a:pt x="0" y="0"/>
                  </a:moveTo>
                  <a:lnTo>
                    <a:pt x="333375" y="227076"/>
                  </a:lnTo>
                </a:path>
              </a:pathLst>
            </a:custGeom>
            <a:ln w="1142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2081923" y="2042223"/>
              <a:ext cx="75565" cy="62865"/>
            </a:xfrm>
            <a:custGeom>
              <a:avLst/>
              <a:gdLst/>
              <a:ahLst/>
              <a:cxnLst/>
              <a:rect l="l" t="t" r="r" b="b"/>
              <a:pathLst>
                <a:path w="75564" h="62864">
                  <a:moveTo>
                    <a:pt x="27813" y="0"/>
                  </a:moveTo>
                  <a:lnTo>
                    <a:pt x="0" y="40767"/>
                  </a:lnTo>
                  <a:lnTo>
                    <a:pt x="75438" y="62484"/>
                  </a:lnTo>
                  <a:lnTo>
                    <a:pt x="2781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765312" y="2031936"/>
              <a:ext cx="321945" cy="60325"/>
            </a:xfrm>
            <a:custGeom>
              <a:avLst/>
              <a:gdLst/>
              <a:ahLst/>
              <a:cxnLst/>
              <a:rect l="l" t="t" r="r" b="b"/>
              <a:pathLst>
                <a:path w="321944" h="60325">
                  <a:moveTo>
                    <a:pt x="0" y="0"/>
                  </a:moveTo>
                  <a:lnTo>
                    <a:pt x="321945" y="59817"/>
                  </a:lnTo>
                </a:path>
              </a:pathLst>
            </a:custGeom>
            <a:ln w="1142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2079637" y="2066607"/>
              <a:ext cx="78105" cy="48895"/>
            </a:xfrm>
            <a:custGeom>
              <a:avLst/>
              <a:gdLst/>
              <a:ahLst/>
              <a:cxnLst/>
              <a:rect l="l" t="t" r="r" b="b"/>
              <a:pathLst>
                <a:path w="78105" h="48894">
                  <a:moveTo>
                    <a:pt x="9144" y="0"/>
                  </a:moveTo>
                  <a:lnTo>
                    <a:pt x="0" y="48768"/>
                  </a:lnTo>
                  <a:lnTo>
                    <a:pt x="77724" y="38100"/>
                  </a:lnTo>
                  <a:lnTo>
                    <a:pt x="914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1765312" y="2127186"/>
              <a:ext cx="325120" cy="110489"/>
            </a:xfrm>
            <a:custGeom>
              <a:avLst/>
              <a:gdLst/>
              <a:ahLst/>
              <a:cxnLst/>
              <a:rect l="l" t="t" r="r" b="b"/>
              <a:pathLst>
                <a:path w="325119" h="110489">
                  <a:moveTo>
                    <a:pt x="0" y="110490"/>
                  </a:moveTo>
                  <a:lnTo>
                    <a:pt x="324612" y="0"/>
                  </a:lnTo>
                </a:path>
              </a:pathLst>
            </a:custGeom>
            <a:ln w="1142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2078875" y="2104707"/>
              <a:ext cx="78740" cy="47625"/>
            </a:xfrm>
            <a:custGeom>
              <a:avLst/>
              <a:gdLst/>
              <a:ahLst/>
              <a:cxnLst/>
              <a:rect l="l" t="t" r="r" b="b"/>
              <a:pathLst>
                <a:path w="78739" h="47625">
                  <a:moveTo>
                    <a:pt x="78486" y="0"/>
                  </a:moveTo>
                  <a:lnTo>
                    <a:pt x="0" y="381"/>
                  </a:lnTo>
                  <a:lnTo>
                    <a:pt x="16002" y="47244"/>
                  </a:lnTo>
                  <a:lnTo>
                    <a:pt x="7848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765312" y="2292921"/>
              <a:ext cx="325755" cy="128270"/>
            </a:xfrm>
            <a:custGeom>
              <a:avLst/>
              <a:gdLst/>
              <a:ahLst/>
              <a:cxnLst/>
              <a:rect l="l" t="t" r="r" b="b"/>
              <a:pathLst>
                <a:path w="325755" h="128269">
                  <a:moveTo>
                    <a:pt x="0" y="128016"/>
                  </a:moveTo>
                  <a:lnTo>
                    <a:pt x="325755" y="0"/>
                  </a:lnTo>
                </a:path>
              </a:pathLst>
            </a:custGeom>
            <a:ln w="1142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2078875" y="2267013"/>
              <a:ext cx="78740" cy="50800"/>
            </a:xfrm>
            <a:custGeom>
              <a:avLst/>
              <a:gdLst/>
              <a:ahLst/>
              <a:cxnLst/>
              <a:rect l="l" t="t" r="r" b="b"/>
              <a:pathLst>
                <a:path w="78739" h="50800">
                  <a:moveTo>
                    <a:pt x="78486" y="0"/>
                  </a:moveTo>
                  <a:lnTo>
                    <a:pt x="0" y="4191"/>
                  </a:lnTo>
                  <a:lnTo>
                    <a:pt x="18288" y="50292"/>
                  </a:lnTo>
                  <a:lnTo>
                    <a:pt x="7848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765312" y="2314257"/>
              <a:ext cx="339090" cy="302260"/>
            </a:xfrm>
            <a:custGeom>
              <a:avLst/>
              <a:gdLst/>
              <a:ahLst/>
              <a:cxnLst/>
              <a:rect l="l" t="t" r="r" b="b"/>
              <a:pathLst>
                <a:path w="339089" h="302260">
                  <a:moveTo>
                    <a:pt x="0" y="302133"/>
                  </a:moveTo>
                  <a:lnTo>
                    <a:pt x="339090" y="0"/>
                  </a:lnTo>
                </a:path>
              </a:pathLst>
            </a:custGeom>
            <a:ln w="1142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2085352" y="2267013"/>
              <a:ext cx="72390" cy="67945"/>
            </a:xfrm>
            <a:custGeom>
              <a:avLst/>
              <a:gdLst/>
              <a:ahLst/>
              <a:cxnLst/>
              <a:rect l="l" t="t" r="r" b="b"/>
              <a:pathLst>
                <a:path w="72389" h="67944">
                  <a:moveTo>
                    <a:pt x="72009" y="0"/>
                  </a:moveTo>
                  <a:lnTo>
                    <a:pt x="0" y="30861"/>
                  </a:lnTo>
                  <a:lnTo>
                    <a:pt x="32766" y="67818"/>
                  </a:lnTo>
                  <a:lnTo>
                    <a:pt x="7200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765312" y="2324925"/>
              <a:ext cx="351155" cy="497205"/>
            </a:xfrm>
            <a:custGeom>
              <a:avLst/>
              <a:gdLst/>
              <a:ahLst/>
              <a:cxnLst/>
              <a:rect l="l" t="t" r="r" b="b"/>
              <a:pathLst>
                <a:path w="351155" h="497205">
                  <a:moveTo>
                    <a:pt x="0" y="497205"/>
                  </a:moveTo>
                  <a:lnTo>
                    <a:pt x="350901" y="0"/>
                  </a:lnTo>
                </a:path>
              </a:pathLst>
            </a:custGeom>
            <a:ln w="1142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2094115" y="2267013"/>
              <a:ext cx="63500" cy="75565"/>
            </a:xfrm>
            <a:custGeom>
              <a:avLst/>
              <a:gdLst/>
              <a:ahLst/>
              <a:cxnLst/>
              <a:rect l="l" t="t" r="r" b="b"/>
              <a:pathLst>
                <a:path w="63500" h="75564">
                  <a:moveTo>
                    <a:pt x="63246" y="0"/>
                  </a:moveTo>
                  <a:lnTo>
                    <a:pt x="0" y="46482"/>
                  </a:lnTo>
                  <a:lnTo>
                    <a:pt x="40386" y="75057"/>
                  </a:lnTo>
                  <a:lnTo>
                    <a:pt x="6324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1765312" y="2486850"/>
              <a:ext cx="352425" cy="519430"/>
            </a:xfrm>
            <a:custGeom>
              <a:avLst/>
              <a:gdLst/>
              <a:ahLst/>
              <a:cxnLst/>
              <a:rect l="l" t="t" r="r" b="b"/>
              <a:pathLst>
                <a:path w="352425" h="519430">
                  <a:moveTo>
                    <a:pt x="0" y="518922"/>
                  </a:moveTo>
                  <a:lnTo>
                    <a:pt x="352044" y="0"/>
                  </a:lnTo>
                </a:path>
              </a:pathLst>
            </a:custGeom>
            <a:ln w="1142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2094877" y="2428176"/>
              <a:ext cx="62865" cy="75565"/>
            </a:xfrm>
            <a:custGeom>
              <a:avLst/>
              <a:gdLst/>
              <a:ahLst/>
              <a:cxnLst/>
              <a:rect l="l" t="t" r="r" b="b"/>
              <a:pathLst>
                <a:path w="62864" h="75564">
                  <a:moveTo>
                    <a:pt x="62484" y="0"/>
                  </a:moveTo>
                  <a:lnTo>
                    <a:pt x="0" y="47625"/>
                  </a:lnTo>
                  <a:lnTo>
                    <a:pt x="41148" y="75438"/>
                  </a:lnTo>
                  <a:lnTo>
                    <a:pt x="6248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1518424" y="1480674"/>
              <a:ext cx="683260" cy="213360"/>
            </a:xfrm>
            <a:custGeom>
              <a:avLst/>
              <a:gdLst/>
              <a:ahLst/>
              <a:cxnLst/>
              <a:rect l="l" t="t" r="r" b="b"/>
              <a:pathLst>
                <a:path w="683260" h="213360">
                  <a:moveTo>
                    <a:pt x="0" y="89871"/>
                  </a:moveTo>
                  <a:lnTo>
                    <a:pt x="36995" y="47857"/>
                  </a:lnTo>
                  <a:lnTo>
                    <a:pt x="95696" y="24666"/>
                  </a:lnTo>
                  <a:lnTo>
                    <a:pt x="132712" y="15362"/>
                  </a:lnTo>
                  <a:lnTo>
                    <a:pt x="173708" y="7961"/>
                  </a:lnTo>
                  <a:lnTo>
                    <a:pt x="217834" y="2747"/>
                  </a:lnTo>
                  <a:lnTo>
                    <a:pt x="264243" y="0"/>
                  </a:lnTo>
                  <a:lnTo>
                    <a:pt x="312086" y="2"/>
                  </a:lnTo>
                  <a:lnTo>
                    <a:pt x="360515" y="3037"/>
                  </a:lnTo>
                  <a:lnTo>
                    <a:pt x="408681" y="9385"/>
                  </a:lnTo>
                  <a:lnTo>
                    <a:pt x="455737" y="19329"/>
                  </a:lnTo>
                  <a:lnTo>
                    <a:pt x="500833" y="33152"/>
                  </a:lnTo>
                  <a:lnTo>
                    <a:pt x="543121" y="51134"/>
                  </a:lnTo>
                  <a:lnTo>
                    <a:pt x="581753" y="73558"/>
                  </a:lnTo>
                  <a:lnTo>
                    <a:pt x="615880" y="100706"/>
                  </a:lnTo>
                  <a:lnTo>
                    <a:pt x="644655" y="132860"/>
                  </a:lnTo>
                  <a:lnTo>
                    <a:pt x="667228" y="170302"/>
                  </a:lnTo>
                  <a:lnTo>
                    <a:pt x="682752" y="213315"/>
                  </a:lnTo>
                </a:path>
              </a:pathLst>
            </a:custGeom>
            <a:ln w="11429">
              <a:solidFill>
                <a:srgbClr val="444EA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2175649" y="1686369"/>
              <a:ext cx="49530" cy="77470"/>
            </a:xfrm>
            <a:custGeom>
              <a:avLst/>
              <a:gdLst/>
              <a:ahLst/>
              <a:cxnLst/>
              <a:rect l="l" t="t" r="r" b="b"/>
              <a:pathLst>
                <a:path w="49530" h="77469">
                  <a:moveTo>
                    <a:pt x="49149" y="0"/>
                  </a:moveTo>
                  <a:lnTo>
                    <a:pt x="0" y="6477"/>
                  </a:lnTo>
                  <a:lnTo>
                    <a:pt x="33909" y="76962"/>
                  </a:lnTo>
                  <a:lnTo>
                    <a:pt x="49149" y="0"/>
                  </a:lnTo>
                  <a:close/>
                </a:path>
              </a:pathLst>
            </a:custGeom>
            <a:solidFill>
              <a:srgbClr val="444EA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5" name="object 35"/>
          <p:cNvSpPr txBox="1"/>
          <p:nvPr/>
        </p:nvSpPr>
        <p:spPr>
          <a:xfrm>
            <a:off x="2057793" y="1379156"/>
            <a:ext cx="86995" cy="13525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700" spc="10" b="1">
                <a:latin typeface="Arial"/>
                <a:cs typeface="Arial"/>
              </a:rPr>
              <a:t>X</a:t>
            </a:r>
            <a:endParaRPr sz="700">
              <a:latin typeface="Arial"/>
              <a:cs typeface="Arial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2502928" y="1790382"/>
            <a:ext cx="247015" cy="727075"/>
          </a:xfrm>
          <a:prstGeom prst="rect">
            <a:avLst/>
          </a:prstGeom>
          <a:ln w="22858">
            <a:solidFill>
              <a:srgbClr val="008789"/>
            </a:solidFill>
          </a:ln>
        </p:spPr>
        <p:txBody>
          <a:bodyPr wrap="square" lIns="0" tIns="74295" rIns="0" bIns="0" rtlCol="0" vert="horz">
            <a:spAutoFit/>
          </a:bodyPr>
          <a:lstStyle/>
          <a:p>
            <a:pPr marL="40640">
              <a:lnSpc>
                <a:spcPct val="100000"/>
              </a:lnSpc>
              <a:spcBef>
                <a:spcPts val="585"/>
              </a:spcBef>
            </a:pPr>
            <a:r>
              <a:rPr dirty="0" sz="750" spc="10" b="1">
                <a:latin typeface="Arial"/>
                <a:cs typeface="Arial"/>
              </a:rPr>
              <a:t>1/8</a:t>
            </a:r>
            <a:endParaRPr sz="750">
              <a:latin typeface="Arial"/>
              <a:cs typeface="Arial"/>
            </a:endParaRPr>
          </a:p>
          <a:p>
            <a:pPr marL="40640">
              <a:lnSpc>
                <a:spcPct val="100000"/>
              </a:lnSpc>
              <a:spcBef>
                <a:spcPts val="505"/>
              </a:spcBef>
            </a:pPr>
            <a:r>
              <a:rPr dirty="0" sz="750" spc="10" b="1">
                <a:latin typeface="Arial"/>
                <a:cs typeface="Arial"/>
              </a:rPr>
              <a:t>3/8</a:t>
            </a:r>
            <a:endParaRPr sz="750">
              <a:latin typeface="Arial"/>
              <a:cs typeface="Arial"/>
            </a:endParaRPr>
          </a:p>
          <a:p>
            <a:pPr marL="40640">
              <a:lnSpc>
                <a:spcPct val="100000"/>
              </a:lnSpc>
              <a:spcBef>
                <a:spcPts val="380"/>
              </a:spcBef>
            </a:pPr>
            <a:r>
              <a:rPr dirty="0" sz="750" spc="10" b="1">
                <a:latin typeface="Arial"/>
                <a:cs typeface="Arial"/>
              </a:rPr>
              <a:t>3/8</a:t>
            </a:r>
            <a:endParaRPr sz="750">
              <a:latin typeface="Arial"/>
              <a:cs typeface="Arial"/>
            </a:endParaRPr>
          </a:p>
          <a:p>
            <a:pPr marL="40640">
              <a:lnSpc>
                <a:spcPct val="100000"/>
              </a:lnSpc>
              <a:spcBef>
                <a:spcPts val="370"/>
              </a:spcBef>
            </a:pPr>
            <a:r>
              <a:rPr dirty="0" sz="750" spc="10" b="1">
                <a:latin typeface="Arial"/>
                <a:cs typeface="Arial"/>
              </a:rPr>
              <a:t>1/8</a:t>
            </a:r>
            <a:endParaRPr sz="750">
              <a:latin typeface="Arial"/>
              <a:cs typeface="Arial"/>
            </a:endParaRPr>
          </a:p>
        </p:txBody>
      </p:sp>
      <p:grpSp>
        <p:nvGrpSpPr>
          <p:cNvPr id="37" name="object 37"/>
          <p:cNvGrpSpPr/>
          <p:nvPr/>
        </p:nvGrpSpPr>
        <p:grpSpPr>
          <a:xfrm>
            <a:off x="2220226" y="1582144"/>
            <a:ext cx="419100" cy="868680"/>
            <a:chOff x="2220226" y="1582144"/>
            <a:chExt cx="419100" cy="868680"/>
          </a:xfrm>
        </p:grpSpPr>
        <p:sp>
          <p:nvSpPr>
            <p:cNvPr id="38" name="object 38"/>
            <p:cNvSpPr/>
            <p:nvPr/>
          </p:nvSpPr>
          <p:spPr>
            <a:xfrm>
              <a:off x="2294521" y="1925637"/>
              <a:ext cx="157480" cy="0"/>
            </a:xfrm>
            <a:custGeom>
              <a:avLst/>
              <a:gdLst/>
              <a:ahLst/>
              <a:cxnLst/>
              <a:rect l="l" t="t" r="r" b="b"/>
              <a:pathLst>
                <a:path w="157480" h="0">
                  <a:moveTo>
                    <a:pt x="0" y="0"/>
                  </a:moveTo>
                  <a:lnTo>
                    <a:pt x="156972" y="0"/>
                  </a:lnTo>
                </a:path>
              </a:pathLst>
            </a:custGeom>
            <a:ln w="873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2448445" y="1903158"/>
              <a:ext cx="68580" cy="45720"/>
            </a:xfrm>
            <a:custGeom>
              <a:avLst/>
              <a:gdLst/>
              <a:ahLst/>
              <a:cxnLst/>
              <a:rect l="l" t="t" r="r" b="b"/>
              <a:pathLst>
                <a:path w="68580" h="45719">
                  <a:moveTo>
                    <a:pt x="0" y="0"/>
                  </a:moveTo>
                  <a:lnTo>
                    <a:pt x="0" y="45339"/>
                  </a:lnTo>
                  <a:lnTo>
                    <a:pt x="68199" y="2247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2294521" y="2104707"/>
              <a:ext cx="157480" cy="0"/>
            </a:xfrm>
            <a:custGeom>
              <a:avLst/>
              <a:gdLst/>
              <a:ahLst/>
              <a:cxnLst/>
              <a:rect l="l" t="t" r="r" b="b"/>
              <a:pathLst>
                <a:path w="157480" h="0">
                  <a:moveTo>
                    <a:pt x="0" y="0"/>
                  </a:moveTo>
                  <a:lnTo>
                    <a:pt x="156972" y="0"/>
                  </a:lnTo>
                </a:path>
              </a:pathLst>
            </a:custGeom>
            <a:ln w="873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2448445" y="2081847"/>
              <a:ext cx="68580" cy="45720"/>
            </a:xfrm>
            <a:custGeom>
              <a:avLst/>
              <a:gdLst/>
              <a:ahLst/>
              <a:cxnLst/>
              <a:rect l="l" t="t" r="r" b="b"/>
              <a:pathLst>
                <a:path w="68580" h="45719">
                  <a:moveTo>
                    <a:pt x="0" y="0"/>
                  </a:moveTo>
                  <a:lnTo>
                    <a:pt x="0" y="45339"/>
                  </a:lnTo>
                  <a:lnTo>
                    <a:pt x="68199" y="228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2294521" y="2267013"/>
              <a:ext cx="157480" cy="0"/>
            </a:xfrm>
            <a:custGeom>
              <a:avLst/>
              <a:gdLst/>
              <a:ahLst/>
              <a:cxnLst/>
              <a:rect l="l" t="t" r="r" b="b"/>
              <a:pathLst>
                <a:path w="157480" h="0">
                  <a:moveTo>
                    <a:pt x="0" y="0"/>
                  </a:moveTo>
                  <a:lnTo>
                    <a:pt x="156972" y="0"/>
                  </a:lnTo>
                </a:path>
              </a:pathLst>
            </a:custGeom>
            <a:ln w="873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2448445" y="2244153"/>
              <a:ext cx="68580" cy="45720"/>
            </a:xfrm>
            <a:custGeom>
              <a:avLst/>
              <a:gdLst/>
              <a:ahLst/>
              <a:cxnLst/>
              <a:rect l="l" t="t" r="r" b="b"/>
              <a:pathLst>
                <a:path w="68580" h="45719">
                  <a:moveTo>
                    <a:pt x="0" y="0"/>
                  </a:moveTo>
                  <a:lnTo>
                    <a:pt x="0" y="45339"/>
                  </a:lnTo>
                  <a:lnTo>
                    <a:pt x="68199" y="228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/>
            <p:cNvSpPr/>
            <p:nvPr/>
          </p:nvSpPr>
          <p:spPr>
            <a:xfrm>
              <a:off x="2294521" y="2428176"/>
              <a:ext cx="157480" cy="0"/>
            </a:xfrm>
            <a:custGeom>
              <a:avLst/>
              <a:gdLst/>
              <a:ahLst/>
              <a:cxnLst/>
              <a:rect l="l" t="t" r="r" b="b"/>
              <a:pathLst>
                <a:path w="157480" h="0">
                  <a:moveTo>
                    <a:pt x="0" y="0"/>
                  </a:moveTo>
                  <a:lnTo>
                    <a:pt x="156972" y="0"/>
                  </a:lnTo>
                </a:path>
              </a:pathLst>
            </a:custGeom>
            <a:ln w="873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/>
            <p:cNvSpPr/>
            <p:nvPr/>
          </p:nvSpPr>
          <p:spPr>
            <a:xfrm>
              <a:off x="2448445" y="2405316"/>
              <a:ext cx="68580" cy="45720"/>
            </a:xfrm>
            <a:custGeom>
              <a:avLst/>
              <a:gdLst/>
              <a:ahLst/>
              <a:cxnLst/>
              <a:rect l="l" t="t" r="r" b="b"/>
              <a:pathLst>
                <a:path w="68580" h="45719">
                  <a:moveTo>
                    <a:pt x="0" y="0"/>
                  </a:moveTo>
                  <a:lnTo>
                    <a:pt x="0" y="45339"/>
                  </a:lnTo>
                  <a:lnTo>
                    <a:pt x="68199" y="228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/>
            <p:cNvSpPr/>
            <p:nvPr/>
          </p:nvSpPr>
          <p:spPr>
            <a:xfrm>
              <a:off x="2225941" y="1587859"/>
              <a:ext cx="389890" cy="201930"/>
            </a:xfrm>
            <a:custGeom>
              <a:avLst/>
              <a:gdLst/>
              <a:ahLst/>
              <a:cxnLst/>
              <a:rect l="l" t="t" r="r" b="b"/>
              <a:pathLst>
                <a:path w="389889" h="201930">
                  <a:moveTo>
                    <a:pt x="0" y="201380"/>
                  </a:moveTo>
                  <a:lnTo>
                    <a:pt x="4183" y="153378"/>
                  </a:lnTo>
                  <a:lnTo>
                    <a:pt x="16033" y="112156"/>
                  </a:lnTo>
                  <a:lnTo>
                    <a:pt x="34500" y="77585"/>
                  </a:lnTo>
                  <a:lnTo>
                    <a:pt x="87079" y="27884"/>
                  </a:lnTo>
                  <a:lnTo>
                    <a:pt x="153517" y="3243"/>
                  </a:lnTo>
                  <a:lnTo>
                    <a:pt x="189306" y="0"/>
                  </a:lnTo>
                  <a:lnTo>
                    <a:pt x="225408" y="2635"/>
                  </a:lnTo>
                  <a:lnTo>
                    <a:pt x="294349" y="25029"/>
                  </a:lnTo>
                  <a:lnTo>
                    <a:pt x="351935" y="69395"/>
                  </a:lnTo>
                  <a:lnTo>
                    <a:pt x="373844" y="99496"/>
                  </a:lnTo>
                  <a:lnTo>
                    <a:pt x="389763" y="134705"/>
                  </a:lnTo>
                </a:path>
              </a:pathLst>
            </a:custGeom>
            <a:ln w="11429">
              <a:solidFill>
                <a:srgbClr val="444EA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/>
            <p:cNvSpPr/>
            <p:nvPr/>
          </p:nvSpPr>
          <p:spPr>
            <a:xfrm>
              <a:off x="2589796" y="1713039"/>
              <a:ext cx="49530" cy="77470"/>
            </a:xfrm>
            <a:custGeom>
              <a:avLst/>
              <a:gdLst/>
              <a:ahLst/>
              <a:cxnLst/>
              <a:rect l="l" t="t" r="r" b="b"/>
              <a:pathLst>
                <a:path w="49530" h="77469">
                  <a:moveTo>
                    <a:pt x="49149" y="0"/>
                  </a:moveTo>
                  <a:lnTo>
                    <a:pt x="0" y="8001"/>
                  </a:lnTo>
                  <a:lnTo>
                    <a:pt x="36576" y="77343"/>
                  </a:lnTo>
                  <a:lnTo>
                    <a:pt x="49149" y="0"/>
                  </a:lnTo>
                  <a:close/>
                </a:path>
              </a:pathLst>
            </a:custGeom>
            <a:solidFill>
              <a:srgbClr val="444EA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8" name="object 48"/>
          <p:cNvSpPr txBox="1"/>
          <p:nvPr/>
        </p:nvSpPr>
        <p:spPr>
          <a:xfrm>
            <a:off x="2482989" y="1453451"/>
            <a:ext cx="312420" cy="13525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700" spc="5" b="1">
                <a:latin typeface="Arial"/>
                <a:cs typeface="Arial"/>
              </a:rPr>
              <a:t>P</a:t>
            </a:r>
            <a:r>
              <a:rPr dirty="0" sz="700" spc="5" b="1">
                <a:latin typeface="Arial"/>
                <a:cs typeface="Arial"/>
              </a:rPr>
              <a:t>(</a:t>
            </a:r>
            <a:r>
              <a:rPr dirty="0" sz="700" spc="5" b="1">
                <a:latin typeface="Arial"/>
                <a:cs typeface="Arial"/>
              </a:rPr>
              <a:t>X=x</a:t>
            </a:r>
            <a:r>
              <a:rPr dirty="0" sz="700" spc="5" b="1">
                <a:latin typeface="Arial"/>
                <a:cs typeface="Arial"/>
              </a:rPr>
              <a:t>)</a:t>
            </a:r>
            <a:endParaRPr sz="700">
              <a:latin typeface="Arial"/>
              <a:cs typeface="Arial"/>
            </a:endParaRPr>
          </a:p>
        </p:txBody>
      </p:sp>
      <p:grpSp>
        <p:nvGrpSpPr>
          <p:cNvPr id="49" name="object 49"/>
          <p:cNvGrpSpPr/>
          <p:nvPr/>
        </p:nvGrpSpPr>
        <p:grpSpPr>
          <a:xfrm>
            <a:off x="2620658" y="1682824"/>
            <a:ext cx="516890" cy="113664"/>
            <a:chOff x="2620658" y="1682824"/>
            <a:chExt cx="516890" cy="113664"/>
          </a:xfrm>
        </p:grpSpPr>
        <p:sp>
          <p:nvSpPr>
            <p:cNvPr id="50" name="object 50"/>
            <p:cNvSpPr/>
            <p:nvPr/>
          </p:nvSpPr>
          <p:spPr>
            <a:xfrm>
              <a:off x="2626372" y="1688539"/>
              <a:ext cx="473709" cy="102235"/>
            </a:xfrm>
            <a:custGeom>
              <a:avLst/>
              <a:gdLst/>
              <a:ahLst/>
              <a:cxnLst/>
              <a:rect l="l" t="t" r="r" b="b"/>
              <a:pathLst>
                <a:path w="473710" h="102235">
                  <a:moveTo>
                    <a:pt x="0" y="101842"/>
                  </a:moveTo>
                  <a:lnTo>
                    <a:pt x="26878" y="48813"/>
                  </a:lnTo>
                  <a:lnTo>
                    <a:pt x="96534" y="15807"/>
                  </a:lnTo>
                  <a:lnTo>
                    <a:pt x="142257" y="6264"/>
                  </a:lnTo>
                  <a:lnTo>
                    <a:pt x="192500" y="1068"/>
                  </a:lnTo>
                  <a:lnTo>
                    <a:pt x="245203" y="0"/>
                  </a:lnTo>
                  <a:lnTo>
                    <a:pt x="298308" y="2839"/>
                  </a:lnTo>
                  <a:lnTo>
                    <a:pt x="349758" y="9367"/>
                  </a:lnTo>
                  <a:lnTo>
                    <a:pt x="397492" y="19363"/>
                  </a:lnTo>
                  <a:lnTo>
                    <a:pt x="439453" y="32609"/>
                  </a:lnTo>
                  <a:lnTo>
                    <a:pt x="473583" y="48883"/>
                  </a:lnTo>
                </a:path>
              </a:pathLst>
            </a:custGeom>
            <a:ln w="11429">
              <a:solidFill>
                <a:srgbClr val="444EA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/>
            <p:cNvSpPr/>
            <p:nvPr/>
          </p:nvSpPr>
          <p:spPr>
            <a:xfrm>
              <a:off x="3073285" y="1715706"/>
              <a:ext cx="64135" cy="74930"/>
            </a:xfrm>
            <a:custGeom>
              <a:avLst/>
              <a:gdLst/>
              <a:ahLst/>
              <a:cxnLst/>
              <a:rect l="l" t="t" r="r" b="b"/>
              <a:pathLst>
                <a:path w="64135" h="74930">
                  <a:moveTo>
                    <a:pt x="39624" y="0"/>
                  </a:moveTo>
                  <a:lnTo>
                    <a:pt x="0" y="29718"/>
                  </a:lnTo>
                  <a:lnTo>
                    <a:pt x="64008" y="74676"/>
                  </a:lnTo>
                  <a:lnTo>
                    <a:pt x="39624" y="0"/>
                  </a:lnTo>
                  <a:close/>
                </a:path>
              </a:pathLst>
            </a:custGeom>
            <a:solidFill>
              <a:srgbClr val="444EA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2" name="object 52"/>
          <p:cNvSpPr txBox="1"/>
          <p:nvPr/>
        </p:nvSpPr>
        <p:spPr>
          <a:xfrm>
            <a:off x="3031629" y="1551368"/>
            <a:ext cx="365760" cy="13525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700" spc="5" b="1">
                <a:latin typeface="Arial"/>
                <a:cs typeface="Arial"/>
              </a:rPr>
              <a:t>P</a:t>
            </a:r>
            <a:r>
              <a:rPr dirty="0" sz="700" spc="5" b="1">
                <a:latin typeface="Arial"/>
                <a:cs typeface="Arial"/>
              </a:rPr>
              <a:t>(</a:t>
            </a:r>
            <a:r>
              <a:rPr dirty="0" sz="700" spc="5" b="1">
                <a:latin typeface="Arial"/>
                <a:cs typeface="Arial"/>
              </a:rPr>
              <a:t>X&lt;=x</a:t>
            </a:r>
            <a:r>
              <a:rPr dirty="0" sz="700" spc="5" b="1">
                <a:latin typeface="Arial"/>
                <a:cs typeface="Arial"/>
              </a:rPr>
              <a:t>)</a:t>
            </a:r>
            <a:endParaRPr sz="700">
              <a:latin typeface="Arial"/>
              <a:cs typeface="Arial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3010420" y="1790382"/>
            <a:ext cx="254000" cy="809625"/>
          </a:xfrm>
          <a:prstGeom prst="rect">
            <a:avLst/>
          </a:prstGeom>
          <a:ln w="22858">
            <a:solidFill>
              <a:srgbClr val="50237F"/>
            </a:solidFill>
          </a:ln>
        </p:spPr>
        <p:txBody>
          <a:bodyPr wrap="square" lIns="0" tIns="48895" rIns="0" bIns="0" rtlCol="0" vert="horz">
            <a:spAutoFit/>
          </a:bodyPr>
          <a:lstStyle/>
          <a:p>
            <a:pPr marL="115570">
              <a:lnSpc>
                <a:spcPct val="100000"/>
              </a:lnSpc>
              <a:spcBef>
                <a:spcPts val="385"/>
              </a:spcBef>
            </a:pPr>
            <a:r>
              <a:rPr dirty="0" sz="750" spc="15" b="1">
                <a:latin typeface="Arial"/>
                <a:cs typeface="Arial"/>
              </a:rPr>
              <a:t>0</a:t>
            </a:r>
            <a:endParaRPr sz="750">
              <a:latin typeface="Arial"/>
              <a:cs typeface="Arial"/>
            </a:endParaRPr>
          </a:p>
          <a:p>
            <a:pPr marL="53975">
              <a:lnSpc>
                <a:spcPct val="100000"/>
              </a:lnSpc>
              <a:spcBef>
                <a:spcPts val="345"/>
              </a:spcBef>
            </a:pPr>
            <a:r>
              <a:rPr dirty="0" sz="750" spc="10" b="1">
                <a:latin typeface="Arial"/>
                <a:cs typeface="Arial"/>
              </a:rPr>
              <a:t>1/8</a:t>
            </a:r>
            <a:endParaRPr sz="750">
              <a:latin typeface="Arial"/>
              <a:cs typeface="Arial"/>
            </a:endParaRPr>
          </a:p>
          <a:p>
            <a:pPr marL="53975">
              <a:lnSpc>
                <a:spcPct val="100000"/>
              </a:lnSpc>
              <a:spcBef>
                <a:spcPts val="290"/>
              </a:spcBef>
            </a:pPr>
            <a:r>
              <a:rPr dirty="0" sz="750" spc="10" b="1">
                <a:latin typeface="Arial"/>
                <a:cs typeface="Arial"/>
              </a:rPr>
              <a:t>4/8</a:t>
            </a:r>
            <a:endParaRPr sz="750">
              <a:latin typeface="Arial"/>
              <a:cs typeface="Arial"/>
            </a:endParaRPr>
          </a:p>
          <a:p>
            <a:pPr marL="53975">
              <a:lnSpc>
                <a:spcPct val="100000"/>
              </a:lnSpc>
              <a:spcBef>
                <a:spcPts val="330"/>
              </a:spcBef>
            </a:pPr>
            <a:r>
              <a:rPr dirty="0" sz="750" spc="10" b="1">
                <a:latin typeface="Arial"/>
                <a:cs typeface="Arial"/>
              </a:rPr>
              <a:t>7/8</a:t>
            </a:r>
            <a:endParaRPr sz="750">
              <a:latin typeface="Arial"/>
              <a:cs typeface="Arial"/>
            </a:endParaRPr>
          </a:p>
          <a:p>
            <a:pPr marL="81280">
              <a:lnSpc>
                <a:spcPct val="100000"/>
              </a:lnSpc>
              <a:spcBef>
                <a:spcPts val="270"/>
              </a:spcBef>
            </a:pPr>
            <a:r>
              <a:rPr dirty="0" sz="750" spc="15" b="1">
                <a:latin typeface="Arial"/>
                <a:cs typeface="Arial"/>
              </a:rPr>
              <a:t>1</a:t>
            </a:r>
            <a:endParaRPr sz="750">
              <a:latin typeface="Arial"/>
              <a:cs typeface="Arial"/>
            </a:endParaRPr>
          </a:p>
        </p:txBody>
      </p:sp>
      <p:grpSp>
        <p:nvGrpSpPr>
          <p:cNvPr id="54" name="object 54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55" name="object 55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6" name="object 56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7" name="object 57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3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195580"/>
          </a:xfrm>
          <a:custGeom>
            <a:avLst/>
            <a:gdLst/>
            <a:ahLst/>
            <a:cxnLst/>
            <a:rect l="l" t="t" r="r" b="b"/>
            <a:pathLst>
              <a:path w="2304415" h="195580">
                <a:moveTo>
                  <a:pt x="2303995" y="0"/>
                </a:moveTo>
                <a:lnTo>
                  <a:pt x="0" y="0"/>
                </a:lnTo>
                <a:lnTo>
                  <a:pt x="0" y="195402"/>
                </a:lnTo>
                <a:lnTo>
                  <a:pt x="2303995" y="19540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418678" y="0"/>
            <a:ext cx="79057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 indent="37147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Operadores</a:t>
            </a:r>
            <a:r>
              <a:rPr dirty="0" sz="500" spc="5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diferenciales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195580"/>
          </a:xfrm>
          <a:custGeom>
            <a:avLst/>
            <a:gdLst/>
            <a:ahLst/>
            <a:cxnLst/>
            <a:rect l="l" t="t" r="r" b="b"/>
            <a:pathLst>
              <a:path w="2304415" h="195580">
                <a:moveTo>
                  <a:pt x="2303995" y="0"/>
                </a:moveTo>
                <a:lnTo>
                  <a:pt x="0" y="0"/>
                </a:lnTo>
                <a:lnTo>
                  <a:pt x="0" y="195402"/>
                </a:lnTo>
                <a:lnTo>
                  <a:pt x="2303995" y="195402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35403"/>
            <a:ext cx="221424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Gradiente</a:t>
            </a:r>
            <a:r>
              <a:rPr dirty="0" sz="500" spc="1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de</a:t>
            </a:r>
            <a:r>
              <a:rPr dirty="0" sz="500" spc="2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una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función.</a:t>
            </a:r>
            <a:r>
              <a:rPr dirty="0" sz="500" spc="14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Divergencia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de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una</a:t>
            </a:r>
            <a:r>
              <a:rPr dirty="0" sz="500" spc="2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4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campo</a:t>
            </a:r>
            <a:r>
              <a:rPr dirty="0" sz="500" spc="2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vectorial.</a:t>
            </a:r>
            <a:r>
              <a:rPr dirty="0" sz="500" spc="14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Laplaci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0" y="195396"/>
            <a:ext cx="4608060" cy="312769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194332"/>
            <a:ext cx="172720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65">
                <a:solidFill>
                  <a:srgbClr val="FFFFFF"/>
                </a:solidFill>
                <a:latin typeface="Calibri"/>
                <a:cs typeface="Calibri"/>
              </a:rPr>
              <a:t>El</a:t>
            </a:r>
            <a:r>
              <a:rPr dirty="0" sz="1400" spc="1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40">
                <a:solidFill>
                  <a:srgbClr val="FFFFFF"/>
                </a:solidFill>
                <a:latin typeface="Calibri"/>
                <a:cs typeface="Calibri"/>
              </a:rPr>
              <a:t>mét</a:t>
            </a:r>
            <a:r>
              <a:rPr dirty="0" sz="1400" spc="-40">
                <a:solidFill>
                  <a:srgbClr val="FFFFFF"/>
                </a:solidFill>
                <a:latin typeface="Calibri"/>
                <a:cs typeface="Calibri"/>
              </a:rPr>
              <a:t>odo</a:t>
            </a:r>
            <a:r>
              <a:rPr dirty="0" sz="1400" spc="1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45">
                <a:solidFill>
                  <a:srgbClr val="FFFFFF"/>
                </a:solidFill>
                <a:latin typeface="Calibri"/>
                <a:cs typeface="Calibri"/>
              </a:rPr>
              <a:t>del</a:t>
            </a:r>
            <a:r>
              <a:rPr dirty="0" sz="1400" spc="1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50">
                <a:solidFill>
                  <a:srgbClr val="FFFFFF"/>
                </a:solidFill>
                <a:latin typeface="Calibri"/>
                <a:cs typeface="Calibri"/>
              </a:rPr>
              <a:t>descenso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90194" y="1473098"/>
            <a:ext cx="59588" cy="59588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600354" y="1395989"/>
            <a:ext cx="1926589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5">
                <a:latin typeface="Calibri"/>
                <a:cs typeface="Calibri"/>
              </a:rPr>
              <a:t>Matriz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10">
                <a:latin typeface="Calibri"/>
                <a:cs typeface="Calibri"/>
              </a:rPr>
              <a:t>Jacobiana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Matriz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Hessiana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1" name="object 11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195580"/>
          </a:xfrm>
          <a:custGeom>
            <a:avLst/>
            <a:gdLst/>
            <a:ahLst/>
            <a:cxnLst/>
            <a:rect l="l" t="t" r="r" b="b"/>
            <a:pathLst>
              <a:path w="2304415" h="195580">
                <a:moveTo>
                  <a:pt x="2303995" y="0"/>
                </a:moveTo>
                <a:lnTo>
                  <a:pt x="0" y="0"/>
                </a:lnTo>
                <a:lnTo>
                  <a:pt x="0" y="195402"/>
                </a:lnTo>
                <a:lnTo>
                  <a:pt x="2303995" y="19540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418678" y="0"/>
            <a:ext cx="79057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 indent="37147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Operadores</a:t>
            </a:r>
            <a:r>
              <a:rPr dirty="0" sz="500" spc="5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diferenciales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195580"/>
          </a:xfrm>
          <a:custGeom>
            <a:avLst/>
            <a:gdLst/>
            <a:ahLst/>
            <a:cxnLst/>
            <a:rect l="l" t="t" r="r" b="b"/>
            <a:pathLst>
              <a:path w="2304415" h="195580">
                <a:moveTo>
                  <a:pt x="2303995" y="0"/>
                </a:moveTo>
                <a:lnTo>
                  <a:pt x="0" y="0"/>
                </a:lnTo>
                <a:lnTo>
                  <a:pt x="0" y="195402"/>
                </a:lnTo>
                <a:lnTo>
                  <a:pt x="2303995" y="195402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35403"/>
            <a:ext cx="221424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Gradiente</a:t>
            </a:r>
            <a:r>
              <a:rPr dirty="0" sz="500" spc="1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de</a:t>
            </a:r>
            <a:r>
              <a:rPr dirty="0" sz="500" spc="2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una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función.</a:t>
            </a:r>
            <a:r>
              <a:rPr dirty="0" sz="500" spc="14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Divergencia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de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una</a:t>
            </a:r>
            <a:r>
              <a:rPr dirty="0" sz="500" spc="2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4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campo</a:t>
            </a:r>
            <a:r>
              <a:rPr dirty="0" sz="500" spc="2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vectorial.</a:t>
            </a:r>
            <a:r>
              <a:rPr dirty="0" sz="500" spc="14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Laplaci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0" y="195396"/>
            <a:ext cx="4608060" cy="312769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194332"/>
            <a:ext cx="172720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65">
                <a:solidFill>
                  <a:srgbClr val="FFFFFF"/>
                </a:solidFill>
                <a:latin typeface="Calibri"/>
                <a:cs typeface="Calibri"/>
              </a:rPr>
              <a:t>El</a:t>
            </a:r>
            <a:r>
              <a:rPr dirty="0" sz="1400" spc="1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40">
                <a:solidFill>
                  <a:srgbClr val="FFFFFF"/>
                </a:solidFill>
                <a:latin typeface="Calibri"/>
                <a:cs typeface="Calibri"/>
              </a:rPr>
              <a:t>método</a:t>
            </a:r>
            <a:r>
              <a:rPr dirty="0" sz="1400" spc="1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45">
                <a:solidFill>
                  <a:srgbClr val="FFFFFF"/>
                </a:solidFill>
                <a:latin typeface="Calibri"/>
                <a:cs typeface="Calibri"/>
              </a:rPr>
              <a:t>del</a:t>
            </a:r>
            <a:r>
              <a:rPr dirty="0" sz="1400" spc="1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50">
                <a:solidFill>
                  <a:srgbClr val="FFFFFF"/>
                </a:solidFill>
                <a:latin typeface="Calibri"/>
                <a:cs typeface="Calibri"/>
              </a:rPr>
              <a:t>descenso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90194" y="1473098"/>
            <a:ext cx="59588" cy="59588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600354" y="1358030"/>
            <a:ext cx="1926589" cy="40513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24500"/>
              </a:lnSpc>
              <a:spcBef>
                <a:spcPts val="100"/>
              </a:spcBef>
            </a:pPr>
            <a:r>
              <a:rPr dirty="0" sz="1000" spc="5">
                <a:latin typeface="Calibri"/>
                <a:cs typeface="Calibri"/>
              </a:rPr>
              <a:t>Matriz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10">
                <a:latin typeface="Calibri"/>
                <a:cs typeface="Calibri"/>
              </a:rPr>
              <a:t>Jacobiana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Matriz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Hessiana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55">
                <a:latin typeface="Calibri"/>
                <a:cs typeface="Calibri"/>
              </a:rPr>
              <a:t>El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método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del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descenso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revisitado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10" name="object 10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90194" y="1662887"/>
            <a:ext cx="59588" cy="59588"/>
          </a:xfrm>
          <a:prstGeom prst="rect">
            <a:avLst/>
          </a:prstGeom>
        </p:spPr>
      </p:pic>
      <p:grpSp>
        <p:nvGrpSpPr>
          <p:cNvPr id="11" name="object 11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2" name="object 12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195580"/>
          </a:xfrm>
          <a:custGeom>
            <a:avLst/>
            <a:gdLst/>
            <a:ahLst/>
            <a:cxnLst/>
            <a:rect l="l" t="t" r="r" b="b"/>
            <a:pathLst>
              <a:path w="2304415" h="195580">
                <a:moveTo>
                  <a:pt x="2303995" y="0"/>
                </a:moveTo>
                <a:lnTo>
                  <a:pt x="0" y="0"/>
                </a:lnTo>
                <a:lnTo>
                  <a:pt x="0" y="195402"/>
                </a:lnTo>
                <a:lnTo>
                  <a:pt x="2303995" y="19540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418678" y="0"/>
            <a:ext cx="79057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 indent="37147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Operadores</a:t>
            </a:r>
            <a:r>
              <a:rPr dirty="0" sz="500" spc="5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diferenciales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195580"/>
          </a:xfrm>
          <a:custGeom>
            <a:avLst/>
            <a:gdLst/>
            <a:ahLst/>
            <a:cxnLst/>
            <a:rect l="l" t="t" r="r" b="b"/>
            <a:pathLst>
              <a:path w="2304415" h="195580">
                <a:moveTo>
                  <a:pt x="2303995" y="0"/>
                </a:moveTo>
                <a:lnTo>
                  <a:pt x="0" y="0"/>
                </a:lnTo>
                <a:lnTo>
                  <a:pt x="0" y="195402"/>
                </a:lnTo>
                <a:lnTo>
                  <a:pt x="2303995" y="195402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35403"/>
            <a:ext cx="221424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Gradiente</a:t>
            </a:r>
            <a:r>
              <a:rPr dirty="0" sz="500" spc="1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de</a:t>
            </a:r>
            <a:r>
              <a:rPr dirty="0" sz="500" spc="2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una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función.</a:t>
            </a:r>
            <a:r>
              <a:rPr dirty="0" sz="500" spc="14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Divergencia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de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una</a:t>
            </a:r>
            <a:r>
              <a:rPr dirty="0" sz="500" spc="2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4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campo</a:t>
            </a:r>
            <a:r>
              <a:rPr dirty="0" sz="500" spc="2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vectorial.</a:t>
            </a:r>
            <a:r>
              <a:rPr dirty="0" sz="500" spc="14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Laplaci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0" y="195396"/>
            <a:ext cx="4608060" cy="312769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194332"/>
            <a:ext cx="172720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65">
                <a:solidFill>
                  <a:srgbClr val="FFFFFF"/>
                </a:solidFill>
                <a:latin typeface="Calibri"/>
                <a:cs typeface="Calibri"/>
              </a:rPr>
              <a:t>El</a:t>
            </a:r>
            <a:r>
              <a:rPr dirty="0" sz="1400" spc="1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40">
                <a:solidFill>
                  <a:srgbClr val="FFFFFF"/>
                </a:solidFill>
                <a:latin typeface="Calibri"/>
                <a:cs typeface="Calibri"/>
              </a:rPr>
              <a:t>método</a:t>
            </a:r>
            <a:r>
              <a:rPr dirty="0" sz="1400" spc="1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45">
                <a:solidFill>
                  <a:srgbClr val="FFFFFF"/>
                </a:solidFill>
                <a:latin typeface="Calibri"/>
                <a:cs typeface="Calibri"/>
              </a:rPr>
              <a:t>del</a:t>
            </a:r>
            <a:r>
              <a:rPr dirty="0" sz="1400" spc="1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50">
                <a:solidFill>
                  <a:srgbClr val="FFFFFF"/>
                </a:solidFill>
                <a:latin typeface="Calibri"/>
                <a:cs typeface="Calibri"/>
              </a:rPr>
              <a:t>descenso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90194" y="1473098"/>
            <a:ext cx="59588" cy="59588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600354" y="1358030"/>
            <a:ext cx="2183130" cy="5949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261620">
              <a:lnSpc>
                <a:spcPct val="124500"/>
              </a:lnSpc>
              <a:spcBef>
                <a:spcPts val="100"/>
              </a:spcBef>
            </a:pPr>
            <a:r>
              <a:rPr dirty="0" sz="1000" spc="5">
                <a:latin typeface="Calibri"/>
                <a:cs typeface="Calibri"/>
              </a:rPr>
              <a:t>Matriz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10">
                <a:latin typeface="Calibri"/>
                <a:cs typeface="Calibri"/>
              </a:rPr>
              <a:t>Jacobiana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Matriz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Hessiana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55">
                <a:latin typeface="Calibri"/>
                <a:cs typeface="Calibri"/>
              </a:rPr>
              <a:t>El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método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del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descenso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revisitado</a:t>
            </a:r>
            <a:endParaRPr sz="10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95"/>
              </a:spcBef>
            </a:pPr>
            <a:r>
              <a:rPr dirty="0" sz="1000" spc="55">
                <a:latin typeface="Calibri"/>
                <a:cs typeface="Calibri"/>
              </a:rPr>
              <a:t>El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método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Newton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para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minimización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10" name="object 10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90194" y="1662887"/>
            <a:ext cx="59588" cy="59588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90194" y="1852676"/>
            <a:ext cx="59588" cy="59588"/>
          </a:xfrm>
          <a:prstGeom prst="rect">
            <a:avLst/>
          </a:prstGeom>
        </p:spPr>
      </p:pic>
      <p:grpSp>
        <p:nvGrpSpPr>
          <p:cNvPr id="12" name="object 12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3" name="object 13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195580"/>
          </a:xfrm>
          <a:custGeom>
            <a:avLst/>
            <a:gdLst/>
            <a:ahLst/>
            <a:cxnLst/>
            <a:rect l="l" t="t" r="r" b="b"/>
            <a:pathLst>
              <a:path w="2304415" h="195580">
                <a:moveTo>
                  <a:pt x="2303995" y="0"/>
                </a:moveTo>
                <a:lnTo>
                  <a:pt x="0" y="0"/>
                </a:lnTo>
                <a:lnTo>
                  <a:pt x="0" y="195402"/>
                </a:lnTo>
                <a:lnTo>
                  <a:pt x="2303995" y="19540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418678" y="0"/>
            <a:ext cx="79057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 indent="37147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Operadores</a:t>
            </a:r>
            <a:r>
              <a:rPr dirty="0" sz="500" spc="5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diferenciales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195580"/>
          </a:xfrm>
          <a:custGeom>
            <a:avLst/>
            <a:gdLst/>
            <a:ahLst/>
            <a:cxnLst/>
            <a:rect l="l" t="t" r="r" b="b"/>
            <a:pathLst>
              <a:path w="2304415" h="195580">
                <a:moveTo>
                  <a:pt x="2303995" y="0"/>
                </a:moveTo>
                <a:lnTo>
                  <a:pt x="0" y="0"/>
                </a:lnTo>
                <a:lnTo>
                  <a:pt x="0" y="195402"/>
                </a:lnTo>
                <a:lnTo>
                  <a:pt x="2303995" y="195402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35403"/>
            <a:ext cx="221424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Gradiente</a:t>
            </a:r>
            <a:r>
              <a:rPr dirty="0" sz="500" spc="1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de</a:t>
            </a:r>
            <a:r>
              <a:rPr dirty="0" sz="500" spc="2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una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función.</a:t>
            </a:r>
            <a:r>
              <a:rPr dirty="0" sz="500" spc="14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Divergencia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de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una</a:t>
            </a:r>
            <a:r>
              <a:rPr dirty="0" sz="500" spc="2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4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campo</a:t>
            </a:r>
            <a:r>
              <a:rPr dirty="0" sz="500" spc="2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vectorial.</a:t>
            </a:r>
            <a:r>
              <a:rPr dirty="0" sz="500" spc="14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Laplaci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0" y="195396"/>
            <a:ext cx="4608060" cy="312769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194332"/>
            <a:ext cx="146812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5">
                <a:solidFill>
                  <a:srgbClr val="FFFFFF"/>
                </a:solidFill>
                <a:latin typeface="Calibri"/>
                <a:cs typeface="Calibri"/>
              </a:rPr>
              <a:t>Sistemas</a:t>
            </a:r>
            <a:r>
              <a:rPr dirty="0" sz="1400" spc="9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50">
                <a:solidFill>
                  <a:srgbClr val="FFFFFF"/>
                </a:solidFill>
                <a:latin typeface="Calibri"/>
                <a:cs typeface="Calibri"/>
              </a:rPr>
              <a:t>no</a:t>
            </a:r>
            <a:r>
              <a:rPr dirty="0" sz="1400" spc="1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30">
                <a:solidFill>
                  <a:srgbClr val="FFFFFF"/>
                </a:solidFill>
                <a:latin typeface="Calibri"/>
                <a:cs typeface="Calibri"/>
              </a:rPr>
              <a:t>lineales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90194" y="1245349"/>
            <a:ext cx="59588" cy="59588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600354" y="1130281"/>
            <a:ext cx="2380615" cy="116459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1191260">
              <a:lnSpc>
                <a:spcPct val="124500"/>
              </a:lnSpc>
              <a:spcBef>
                <a:spcPts val="100"/>
              </a:spcBef>
            </a:pPr>
            <a:r>
              <a:rPr dirty="0" sz="1000" spc="-10">
                <a:latin typeface="Calibri"/>
                <a:cs typeface="Calibri"/>
              </a:rPr>
              <a:t>Resolución</a:t>
            </a:r>
            <a:r>
              <a:rPr dirty="0" sz="1000" spc="204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numérica 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55">
                <a:latin typeface="Calibri"/>
                <a:cs typeface="Calibri"/>
              </a:rPr>
              <a:t>El</a:t>
            </a:r>
            <a:r>
              <a:rPr dirty="0" sz="1000" spc="8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Método</a:t>
            </a:r>
            <a:r>
              <a:rPr dirty="0" sz="1000" spc="8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8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Newton</a:t>
            </a:r>
            <a:endParaRPr sz="1000">
              <a:latin typeface="Calibri"/>
              <a:cs typeface="Calibri"/>
            </a:endParaRPr>
          </a:p>
          <a:p>
            <a:pPr marL="12700" marR="5080">
              <a:lnSpc>
                <a:spcPct val="124500"/>
              </a:lnSpc>
            </a:pPr>
            <a:r>
              <a:rPr dirty="0" sz="1000" spc="-5">
                <a:latin typeface="Calibri"/>
                <a:cs typeface="Calibri"/>
              </a:rPr>
              <a:t>Problemas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mínimos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cuadrados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no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lineales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55">
                <a:latin typeface="Calibri"/>
                <a:cs typeface="Calibri"/>
              </a:rPr>
              <a:t>El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Método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descenso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gradiente</a:t>
            </a:r>
            <a:endParaRPr sz="10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95"/>
              </a:spcBef>
            </a:pPr>
            <a:r>
              <a:rPr dirty="0" sz="1000" spc="55">
                <a:latin typeface="Calibri"/>
                <a:cs typeface="Calibri"/>
              </a:rPr>
              <a:t>El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Método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Gauss-Newton</a:t>
            </a:r>
            <a:endParaRPr sz="10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95"/>
              </a:spcBef>
            </a:pPr>
            <a:r>
              <a:rPr dirty="0" sz="1000" spc="55">
                <a:latin typeface="Calibri"/>
                <a:cs typeface="Calibri"/>
              </a:rPr>
              <a:t>El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Método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Levemberg-Marquard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10" name="object 10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90194" y="1435138"/>
            <a:ext cx="59588" cy="59588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90194" y="1624926"/>
            <a:ext cx="59588" cy="59588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490194" y="1814715"/>
            <a:ext cx="59588" cy="59588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490194" y="2004504"/>
            <a:ext cx="59588" cy="59588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490194" y="2194293"/>
            <a:ext cx="59588" cy="59588"/>
          </a:xfrm>
          <a:prstGeom prst="rect">
            <a:avLst/>
          </a:prstGeom>
        </p:spPr>
      </p:pic>
      <p:grpSp>
        <p:nvGrpSpPr>
          <p:cNvPr id="15" name="object 15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6" name="object 16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8" name="object 18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0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195580"/>
          </a:xfrm>
          <a:custGeom>
            <a:avLst/>
            <a:gdLst/>
            <a:ahLst/>
            <a:cxnLst/>
            <a:rect l="l" t="t" r="r" b="b"/>
            <a:pathLst>
              <a:path w="2304415" h="195580">
                <a:moveTo>
                  <a:pt x="2303995" y="0"/>
                </a:moveTo>
                <a:lnTo>
                  <a:pt x="0" y="0"/>
                </a:lnTo>
                <a:lnTo>
                  <a:pt x="0" y="195402"/>
                </a:lnTo>
                <a:lnTo>
                  <a:pt x="2303995" y="19540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418678" y="0"/>
            <a:ext cx="79057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 indent="37147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Operadores</a:t>
            </a:r>
            <a:r>
              <a:rPr dirty="0" sz="500" spc="5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diferenciales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195580"/>
          </a:xfrm>
          <a:custGeom>
            <a:avLst/>
            <a:gdLst/>
            <a:ahLst/>
            <a:cxnLst/>
            <a:rect l="l" t="t" r="r" b="b"/>
            <a:pathLst>
              <a:path w="2304415" h="195580">
                <a:moveTo>
                  <a:pt x="2303995" y="0"/>
                </a:moveTo>
                <a:lnTo>
                  <a:pt x="0" y="0"/>
                </a:lnTo>
                <a:lnTo>
                  <a:pt x="0" y="195402"/>
                </a:lnTo>
                <a:lnTo>
                  <a:pt x="2303995" y="195402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35403"/>
            <a:ext cx="221424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Gradiente</a:t>
            </a:r>
            <a:r>
              <a:rPr dirty="0" sz="500" spc="1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de</a:t>
            </a:r>
            <a:r>
              <a:rPr dirty="0" sz="500" spc="2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una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función.</a:t>
            </a:r>
            <a:r>
              <a:rPr dirty="0" sz="500" spc="14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Divergencia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de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una</a:t>
            </a:r>
            <a:r>
              <a:rPr dirty="0" sz="500" spc="2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4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campo</a:t>
            </a:r>
            <a:r>
              <a:rPr dirty="0" sz="500" spc="2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vectorial.</a:t>
            </a:r>
            <a:r>
              <a:rPr dirty="0" sz="500" spc="14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Laplaci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0" y="195396"/>
            <a:ext cx="4608060" cy="312769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194332"/>
            <a:ext cx="160972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65">
                <a:solidFill>
                  <a:srgbClr val="FFFFFF"/>
                </a:solidFill>
                <a:latin typeface="Calibri"/>
                <a:cs typeface="Calibri"/>
              </a:rPr>
              <a:t>El</a:t>
            </a:r>
            <a:r>
              <a:rPr dirty="0" sz="1400" spc="1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FFFFFF"/>
                </a:solidFill>
                <a:latin typeface="Calibri"/>
                <a:cs typeface="Calibri"/>
              </a:rPr>
              <a:t>Cálculo</a:t>
            </a:r>
            <a:r>
              <a:rPr dirty="0" sz="1400" spc="11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Calibri"/>
                <a:cs typeface="Calibri"/>
              </a:rPr>
              <a:t>Variacional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90194" y="1275714"/>
            <a:ext cx="59588" cy="59588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600354" y="1198605"/>
            <a:ext cx="3632835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1000">
                <a:latin typeface="Calibri"/>
                <a:cs typeface="Calibri"/>
              </a:rPr>
              <a:t>Definición</a:t>
            </a:r>
            <a:r>
              <a:rPr dirty="0" sz="1000" spc="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funcional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</a:t>
            </a:r>
            <a:r>
              <a:rPr dirty="0" sz="1000" spc="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espacios</a:t>
            </a:r>
            <a:r>
              <a:rPr dirty="0" sz="1000" spc="-10">
                <a:latin typeface="Calibri"/>
                <a:cs typeface="Calibri"/>
              </a:rPr>
              <a:t> funcionales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(infinito </a:t>
            </a:r>
            <a:r>
              <a:rPr dirty="0" sz="1000" spc="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dimensionales).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Se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plantean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modelos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continuos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procesamiento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imágenes.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1" name="object 11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195580"/>
          </a:xfrm>
          <a:custGeom>
            <a:avLst/>
            <a:gdLst/>
            <a:ahLst/>
            <a:cxnLst/>
            <a:rect l="l" t="t" r="r" b="b"/>
            <a:pathLst>
              <a:path w="2304415" h="195580">
                <a:moveTo>
                  <a:pt x="2303995" y="0"/>
                </a:moveTo>
                <a:lnTo>
                  <a:pt x="0" y="0"/>
                </a:lnTo>
                <a:lnTo>
                  <a:pt x="0" y="195402"/>
                </a:lnTo>
                <a:lnTo>
                  <a:pt x="2303995" y="19540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418678" y="0"/>
            <a:ext cx="79057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 indent="37147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Operadores</a:t>
            </a:r>
            <a:r>
              <a:rPr dirty="0" sz="500" spc="5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diferenciales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195580"/>
          </a:xfrm>
          <a:custGeom>
            <a:avLst/>
            <a:gdLst/>
            <a:ahLst/>
            <a:cxnLst/>
            <a:rect l="l" t="t" r="r" b="b"/>
            <a:pathLst>
              <a:path w="2304415" h="195580">
                <a:moveTo>
                  <a:pt x="2303995" y="0"/>
                </a:moveTo>
                <a:lnTo>
                  <a:pt x="0" y="0"/>
                </a:lnTo>
                <a:lnTo>
                  <a:pt x="0" y="195402"/>
                </a:lnTo>
                <a:lnTo>
                  <a:pt x="2303995" y="195402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35403"/>
            <a:ext cx="221424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Gradiente</a:t>
            </a:r>
            <a:r>
              <a:rPr dirty="0" sz="500" spc="1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de</a:t>
            </a:r>
            <a:r>
              <a:rPr dirty="0" sz="500" spc="2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una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función.</a:t>
            </a:r>
            <a:r>
              <a:rPr dirty="0" sz="500" spc="14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Divergencia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de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una</a:t>
            </a:r>
            <a:r>
              <a:rPr dirty="0" sz="500" spc="2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4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campo</a:t>
            </a:r>
            <a:r>
              <a:rPr dirty="0" sz="500" spc="2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vectorial.</a:t>
            </a:r>
            <a:r>
              <a:rPr dirty="0" sz="500" spc="14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Laplaci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0" y="195396"/>
            <a:ext cx="4608060" cy="312769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194332"/>
            <a:ext cx="160972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65">
                <a:solidFill>
                  <a:srgbClr val="FFFFFF"/>
                </a:solidFill>
                <a:latin typeface="Calibri"/>
                <a:cs typeface="Calibri"/>
              </a:rPr>
              <a:t>El</a:t>
            </a:r>
            <a:r>
              <a:rPr dirty="0" sz="1400" spc="1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FFFFFF"/>
                </a:solidFill>
                <a:latin typeface="Calibri"/>
                <a:cs typeface="Calibri"/>
              </a:rPr>
              <a:t>Cálculo</a:t>
            </a:r>
            <a:r>
              <a:rPr dirty="0" sz="1400" spc="11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Calibri"/>
                <a:cs typeface="Calibri"/>
              </a:rPr>
              <a:t>Variacional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90194" y="1275714"/>
            <a:ext cx="59588" cy="59588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600354" y="1198605"/>
            <a:ext cx="3632835" cy="105029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1000">
                <a:latin typeface="Calibri"/>
                <a:cs typeface="Calibri"/>
              </a:rPr>
              <a:t>Definición</a:t>
            </a:r>
            <a:r>
              <a:rPr dirty="0" sz="1000" spc="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funcional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</a:t>
            </a:r>
            <a:r>
              <a:rPr dirty="0" sz="1000" spc="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espacios</a:t>
            </a:r>
            <a:r>
              <a:rPr dirty="0" sz="1000" spc="-10">
                <a:latin typeface="Calibri"/>
                <a:cs typeface="Calibri"/>
              </a:rPr>
              <a:t> funcionales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(infinito </a:t>
            </a:r>
            <a:r>
              <a:rPr dirty="0" sz="1000" spc="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dimensionales).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Se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plantean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modelos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continuos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procesamiento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imágenes.</a:t>
            </a:r>
            <a:endParaRPr sz="1000">
              <a:latin typeface="Calibri"/>
              <a:cs typeface="Calibri"/>
            </a:endParaRPr>
          </a:p>
          <a:p>
            <a:pPr marL="12700" marR="439420">
              <a:lnSpc>
                <a:spcPts val="1490"/>
              </a:lnSpc>
              <a:spcBef>
                <a:spcPts val="95"/>
              </a:spcBef>
            </a:pPr>
            <a:r>
              <a:rPr dirty="0" sz="1000">
                <a:latin typeface="Calibri"/>
                <a:cs typeface="Calibri"/>
              </a:rPr>
              <a:t>Derivación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funcional.</a:t>
            </a:r>
            <a:r>
              <a:rPr dirty="0" sz="1000">
                <a:latin typeface="Calibri"/>
                <a:cs typeface="Calibri"/>
              </a:rPr>
              <a:t> Derivadas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Frechet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 </a:t>
            </a:r>
            <a:r>
              <a:rPr dirty="0" sz="1000" spc="-5">
                <a:latin typeface="Calibri"/>
                <a:cs typeface="Calibri"/>
              </a:rPr>
              <a:t>Gateaux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Condiciones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Optimalidad</a:t>
            </a:r>
            <a:endParaRPr sz="10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00"/>
              </a:spcBef>
            </a:pPr>
            <a:r>
              <a:rPr dirty="0" sz="1000" spc="30">
                <a:latin typeface="Calibri"/>
                <a:cs typeface="Calibri"/>
              </a:rPr>
              <a:t>Las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ecuaciones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10">
                <a:latin typeface="Calibri"/>
                <a:cs typeface="Calibri"/>
              </a:rPr>
              <a:t>Euler-Lagrange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10" name="object 10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90194" y="1769161"/>
            <a:ext cx="59588" cy="59588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490194" y="1958949"/>
            <a:ext cx="59588" cy="59588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490194" y="2148738"/>
            <a:ext cx="59588" cy="59588"/>
          </a:xfrm>
          <a:prstGeom prst="rect">
            <a:avLst/>
          </a:prstGeom>
        </p:spPr>
      </p:pic>
      <p:grpSp>
        <p:nvGrpSpPr>
          <p:cNvPr id="13" name="object 13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4" name="object 14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195580"/>
          </a:xfrm>
          <a:custGeom>
            <a:avLst/>
            <a:gdLst/>
            <a:ahLst/>
            <a:cxnLst/>
            <a:rect l="l" t="t" r="r" b="b"/>
            <a:pathLst>
              <a:path w="2304415" h="195580">
                <a:moveTo>
                  <a:pt x="2303995" y="0"/>
                </a:moveTo>
                <a:lnTo>
                  <a:pt x="0" y="0"/>
                </a:lnTo>
                <a:lnTo>
                  <a:pt x="0" y="195402"/>
                </a:lnTo>
                <a:lnTo>
                  <a:pt x="2303995" y="19540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418678" y="0"/>
            <a:ext cx="79057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 indent="37147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Operadores</a:t>
            </a:r>
            <a:r>
              <a:rPr dirty="0" sz="500" spc="5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diferenciales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195580"/>
          </a:xfrm>
          <a:custGeom>
            <a:avLst/>
            <a:gdLst/>
            <a:ahLst/>
            <a:cxnLst/>
            <a:rect l="l" t="t" r="r" b="b"/>
            <a:pathLst>
              <a:path w="2304415" h="195580">
                <a:moveTo>
                  <a:pt x="2303995" y="0"/>
                </a:moveTo>
                <a:lnTo>
                  <a:pt x="0" y="0"/>
                </a:lnTo>
                <a:lnTo>
                  <a:pt x="0" y="195402"/>
                </a:lnTo>
                <a:lnTo>
                  <a:pt x="2303995" y="195402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35403"/>
            <a:ext cx="221424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Gradiente</a:t>
            </a:r>
            <a:r>
              <a:rPr dirty="0" sz="500" spc="1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de</a:t>
            </a:r>
            <a:r>
              <a:rPr dirty="0" sz="500" spc="2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una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función.</a:t>
            </a:r>
            <a:r>
              <a:rPr dirty="0" sz="500" spc="14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Divergencia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de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una</a:t>
            </a:r>
            <a:r>
              <a:rPr dirty="0" sz="500" spc="2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4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campo</a:t>
            </a:r>
            <a:r>
              <a:rPr dirty="0" sz="500" spc="2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vectorial.</a:t>
            </a:r>
            <a:r>
              <a:rPr dirty="0" sz="500" spc="14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Laplaci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0" y="195396"/>
            <a:ext cx="4608060" cy="312769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194332"/>
            <a:ext cx="140716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>
                <a:solidFill>
                  <a:srgbClr val="FFFFFF"/>
                </a:solidFill>
                <a:latin typeface="Calibri"/>
                <a:cs typeface="Calibri"/>
              </a:rPr>
              <a:t>Cálculo</a:t>
            </a:r>
            <a:r>
              <a:rPr dirty="0" sz="1400" spc="9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Calibri"/>
                <a:cs typeface="Calibri"/>
              </a:rPr>
              <a:t>Variacional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90194" y="1245349"/>
            <a:ext cx="59588" cy="59588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600354" y="1168240"/>
            <a:ext cx="332549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20">
                <a:latin typeface="Calibri"/>
                <a:cs typeface="Calibri"/>
              </a:rPr>
              <a:t>Modelos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lineales:</a:t>
            </a:r>
            <a:r>
              <a:rPr dirty="0" sz="1000" spc="12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Eliminación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2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ruido.</a:t>
            </a:r>
            <a:r>
              <a:rPr dirty="0" sz="1000" spc="12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Formulación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Bayesiana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1" name="object 11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195580"/>
          </a:xfrm>
          <a:custGeom>
            <a:avLst/>
            <a:gdLst/>
            <a:ahLst/>
            <a:cxnLst/>
            <a:rect l="l" t="t" r="r" b="b"/>
            <a:pathLst>
              <a:path w="2304415" h="195580">
                <a:moveTo>
                  <a:pt x="2303995" y="0"/>
                </a:moveTo>
                <a:lnTo>
                  <a:pt x="0" y="0"/>
                </a:lnTo>
                <a:lnTo>
                  <a:pt x="0" y="195402"/>
                </a:lnTo>
                <a:lnTo>
                  <a:pt x="2303995" y="19540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418678" y="0"/>
            <a:ext cx="79057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 indent="37147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Operadores</a:t>
            </a:r>
            <a:r>
              <a:rPr dirty="0" sz="500" spc="5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diferenciales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195580"/>
          </a:xfrm>
          <a:custGeom>
            <a:avLst/>
            <a:gdLst/>
            <a:ahLst/>
            <a:cxnLst/>
            <a:rect l="l" t="t" r="r" b="b"/>
            <a:pathLst>
              <a:path w="2304415" h="195580">
                <a:moveTo>
                  <a:pt x="2303995" y="0"/>
                </a:moveTo>
                <a:lnTo>
                  <a:pt x="0" y="0"/>
                </a:lnTo>
                <a:lnTo>
                  <a:pt x="0" y="195402"/>
                </a:lnTo>
                <a:lnTo>
                  <a:pt x="2303995" y="195402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35403"/>
            <a:ext cx="221424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Gradiente</a:t>
            </a:r>
            <a:r>
              <a:rPr dirty="0" sz="500" spc="1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de</a:t>
            </a:r>
            <a:r>
              <a:rPr dirty="0" sz="500" spc="2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una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función.</a:t>
            </a:r>
            <a:r>
              <a:rPr dirty="0" sz="500" spc="14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Divergencia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de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una</a:t>
            </a:r>
            <a:r>
              <a:rPr dirty="0" sz="500" spc="2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4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campo</a:t>
            </a:r>
            <a:r>
              <a:rPr dirty="0" sz="500" spc="2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vectorial.</a:t>
            </a:r>
            <a:r>
              <a:rPr dirty="0" sz="500" spc="14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Laplaci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0" y="195396"/>
            <a:ext cx="4608060" cy="312769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194332"/>
            <a:ext cx="140716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>
                <a:solidFill>
                  <a:srgbClr val="FFFFFF"/>
                </a:solidFill>
                <a:latin typeface="Calibri"/>
                <a:cs typeface="Calibri"/>
              </a:rPr>
              <a:t>Cálculo</a:t>
            </a:r>
            <a:r>
              <a:rPr dirty="0" sz="1400" spc="9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Calibri"/>
                <a:cs typeface="Calibri"/>
              </a:rPr>
              <a:t>Variacional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90194" y="1245349"/>
            <a:ext cx="59588" cy="59588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600354" y="1130281"/>
            <a:ext cx="3375660" cy="40513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24500"/>
              </a:lnSpc>
              <a:spcBef>
                <a:spcPts val="100"/>
              </a:spcBef>
            </a:pPr>
            <a:r>
              <a:rPr dirty="0" sz="1000" spc="-20">
                <a:latin typeface="Calibri"/>
                <a:cs typeface="Calibri"/>
              </a:rPr>
              <a:t>Modelos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lineales:</a:t>
            </a:r>
            <a:r>
              <a:rPr dirty="0" sz="1000" spc="18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Eliminación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4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ruido.</a:t>
            </a:r>
            <a:r>
              <a:rPr dirty="0" sz="1000" spc="204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Formulación Bayesiana 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55">
                <a:latin typeface="Calibri"/>
                <a:cs typeface="Calibri"/>
              </a:rPr>
              <a:t>La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regularización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20">
                <a:latin typeface="Calibri"/>
                <a:cs typeface="Calibri"/>
              </a:rPr>
              <a:t>Tikhonov.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Generalización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al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caso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no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lineal.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10" name="object 10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90194" y="1435138"/>
            <a:ext cx="59588" cy="59588"/>
          </a:xfrm>
          <a:prstGeom prst="rect">
            <a:avLst/>
          </a:prstGeom>
        </p:spPr>
      </p:pic>
      <p:grpSp>
        <p:nvGrpSpPr>
          <p:cNvPr id="11" name="object 11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2" name="object 12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195580"/>
          </a:xfrm>
          <a:custGeom>
            <a:avLst/>
            <a:gdLst/>
            <a:ahLst/>
            <a:cxnLst/>
            <a:rect l="l" t="t" r="r" b="b"/>
            <a:pathLst>
              <a:path w="2304415" h="195580">
                <a:moveTo>
                  <a:pt x="2303995" y="0"/>
                </a:moveTo>
                <a:lnTo>
                  <a:pt x="0" y="0"/>
                </a:lnTo>
                <a:lnTo>
                  <a:pt x="0" y="195402"/>
                </a:lnTo>
                <a:lnTo>
                  <a:pt x="2303995" y="19540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418678" y="0"/>
            <a:ext cx="79057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 indent="37147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Operadores</a:t>
            </a:r>
            <a:r>
              <a:rPr dirty="0" sz="500" spc="5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diferenciales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195580"/>
          </a:xfrm>
          <a:custGeom>
            <a:avLst/>
            <a:gdLst/>
            <a:ahLst/>
            <a:cxnLst/>
            <a:rect l="l" t="t" r="r" b="b"/>
            <a:pathLst>
              <a:path w="2304415" h="195580">
                <a:moveTo>
                  <a:pt x="2303995" y="0"/>
                </a:moveTo>
                <a:lnTo>
                  <a:pt x="0" y="0"/>
                </a:lnTo>
                <a:lnTo>
                  <a:pt x="0" y="195402"/>
                </a:lnTo>
                <a:lnTo>
                  <a:pt x="2303995" y="195402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35403"/>
            <a:ext cx="221424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Gradiente</a:t>
            </a:r>
            <a:r>
              <a:rPr dirty="0" sz="500" spc="1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de</a:t>
            </a:r>
            <a:r>
              <a:rPr dirty="0" sz="500" spc="2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una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función.</a:t>
            </a:r>
            <a:r>
              <a:rPr dirty="0" sz="500" spc="14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Divergencia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de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una</a:t>
            </a:r>
            <a:r>
              <a:rPr dirty="0" sz="500" spc="2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4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campo</a:t>
            </a:r>
            <a:r>
              <a:rPr dirty="0" sz="500" spc="2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vectorial.</a:t>
            </a:r>
            <a:r>
              <a:rPr dirty="0" sz="500" spc="14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Laplaci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0" y="195396"/>
            <a:ext cx="4608060" cy="312769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194332"/>
            <a:ext cx="140716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>
                <a:solidFill>
                  <a:srgbClr val="FFFFFF"/>
                </a:solidFill>
                <a:latin typeface="Calibri"/>
                <a:cs typeface="Calibri"/>
              </a:rPr>
              <a:t>Cálculo</a:t>
            </a:r>
            <a:r>
              <a:rPr dirty="0" sz="1400" spc="9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Calibri"/>
                <a:cs typeface="Calibri"/>
              </a:rPr>
              <a:t>Variacional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90194" y="1245349"/>
            <a:ext cx="59588" cy="59588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600354" y="1130281"/>
            <a:ext cx="3375660" cy="5949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24500"/>
              </a:lnSpc>
              <a:spcBef>
                <a:spcPts val="100"/>
              </a:spcBef>
            </a:pPr>
            <a:r>
              <a:rPr dirty="0" sz="1000" spc="-20">
                <a:latin typeface="Calibri"/>
                <a:cs typeface="Calibri"/>
              </a:rPr>
              <a:t>Modelos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lineales:</a:t>
            </a:r>
            <a:r>
              <a:rPr dirty="0" sz="1000" spc="18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Eliminación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4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ruido.</a:t>
            </a:r>
            <a:r>
              <a:rPr dirty="0" sz="1000" spc="204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Formulación Bayesiana 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55">
                <a:latin typeface="Calibri"/>
                <a:cs typeface="Calibri"/>
              </a:rPr>
              <a:t>La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regularización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20">
                <a:latin typeface="Calibri"/>
                <a:cs typeface="Calibri"/>
              </a:rPr>
              <a:t>Tikhonov.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Generalización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al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caso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no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lineal.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Ecuaciones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10">
                <a:latin typeface="Calibri"/>
                <a:cs typeface="Calibri"/>
              </a:rPr>
              <a:t>Euler-Lagrange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10" name="object 10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90194" y="1435138"/>
            <a:ext cx="59588" cy="59588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90194" y="1624926"/>
            <a:ext cx="59588" cy="59588"/>
          </a:xfrm>
          <a:prstGeom prst="rect">
            <a:avLst/>
          </a:prstGeom>
        </p:spPr>
      </p:pic>
      <p:grpSp>
        <p:nvGrpSpPr>
          <p:cNvPr id="12" name="object 12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3" name="object 13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195580"/>
          </a:xfrm>
          <a:custGeom>
            <a:avLst/>
            <a:gdLst/>
            <a:ahLst/>
            <a:cxnLst/>
            <a:rect l="l" t="t" r="r" b="b"/>
            <a:pathLst>
              <a:path w="2304415" h="195580">
                <a:moveTo>
                  <a:pt x="2303995" y="0"/>
                </a:moveTo>
                <a:lnTo>
                  <a:pt x="0" y="0"/>
                </a:lnTo>
                <a:lnTo>
                  <a:pt x="0" y="195402"/>
                </a:lnTo>
                <a:lnTo>
                  <a:pt x="2303995" y="19540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418678" y="0"/>
            <a:ext cx="79057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 indent="37147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Operadores</a:t>
            </a:r>
            <a:r>
              <a:rPr dirty="0" sz="500" spc="5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diferenciales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195580"/>
          </a:xfrm>
          <a:custGeom>
            <a:avLst/>
            <a:gdLst/>
            <a:ahLst/>
            <a:cxnLst/>
            <a:rect l="l" t="t" r="r" b="b"/>
            <a:pathLst>
              <a:path w="2304415" h="195580">
                <a:moveTo>
                  <a:pt x="2303995" y="0"/>
                </a:moveTo>
                <a:lnTo>
                  <a:pt x="0" y="0"/>
                </a:lnTo>
                <a:lnTo>
                  <a:pt x="0" y="195402"/>
                </a:lnTo>
                <a:lnTo>
                  <a:pt x="2303995" y="195402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35403"/>
            <a:ext cx="221424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Gradiente</a:t>
            </a:r>
            <a:r>
              <a:rPr dirty="0" sz="500" spc="1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de</a:t>
            </a:r>
            <a:r>
              <a:rPr dirty="0" sz="500" spc="2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una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función.</a:t>
            </a:r>
            <a:r>
              <a:rPr dirty="0" sz="500" spc="14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Divergencia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de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una</a:t>
            </a:r>
            <a:r>
              <a:rPr dirty="0" sz="500" spc="2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4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campo</a:t>
            </a:r>
            <a:r>
              <a:rPr dirty="0" sz="500" spc="2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vectorial.</a:t>
            </a:r>
            <a:r>
              <a:rPr dirty="0" sz="500" spc="14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Laplaci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0" y="195396"/>
            <a:ext cx="4608060" cy="312769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194332"/>
            <a:ext cx="140716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>
                <a:solidFill>
                  <a:srgbClr val="FFFFFF"/>
                </a:solidFill>
                <a:latin typeface="Calibri"/>
                <a:cs typeface="Calibri"/>
              </a:rPr>
              <a:t>Cálculo</a:t>
            </a:r>
            <a:r>
              <a:rPr dirty="0" sz="1400" spc="9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Calibri"/>
                <a:cs typeface="Calibri"/>
              </a:rPr>
              <a:t>Variacional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90194" y="1245349"/>
            <a:ext cx="59588" cy="59588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600354" y="1130281"/>
            <a:ext cx="3375660" cy="7848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24500"/>
              </a:lnSpc>
              <a:spcBef>
                <a:spcPts val="100"/>
              </a:spcBef>
            </a:pPr>
            <a:r>
              <a:rPr dirty="0" sz="1000" spc="-20">
                <a:latin typeface="Calibri"/>
                <a:cs typeface="Calibri"/>
              </a:rPr>
              <a:t>Modelos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lineales:</a:t>
            </a:r>
            <a:r>
              <a:rPr dirty="0" sz="1000" spc="18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Eliminación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4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ruido.</a:t>
            </a:r>
            <a:r>
              <a:rPr dirty="0" sz="1000" spc="204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Formulación Bayesiana 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55">
                <a:latin typeface="Calibri"/>
                <a:cs typeface="Calibri"/>
              </a:rPr>
              <a:t>La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regularización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20">
                <a:latin typeface="Calibri"/>
                <a:cs typeface="Calibri"/>
              </a:rPr>
              <a:t>Tikhonov.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Generalización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al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caso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no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lineal.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Ecuaciones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10">
                <a:latin typeface="Calibri"/>
                <a:cs typeface="Calibri"/>
              </a:rPr>
              <a:t>Euler-Lagrange</a:t>
            </a:r>
            <a:endParaRPr sz="10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95"/>
              </a:spcBef>
            </a:pPr>
            <a:r>
              <a:rPr dirty="0" sz="1000" spc="5">
                <a:latin typeface="Calibri"/>
                <a:cs typeface="Calibri"/>
              </a:rPr>
              <a:t>Discretización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fórmulas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diferencias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finitas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10" name="object 10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90194" y="1435138"/>
            <a:ext cx="59588" cy="59588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90194" y="1624926"/>
            <a:ext cx="59588" cy="59588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490194" y="1814715"/>
            <a:ext cx="59588" cy="59588"/>
          </a:xfrm>
          <a:prstGeom prst="rect">
            <a:avLst/>
          </a:prstGeom>
        </p:spPr>
      </p:pic>
      <p:grpSp>
        <p:nvGrpSpPr>
          <p:cNvPr id="13" name="object 13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4" name="object 14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45337" y="0"/>
            <a:ext cx="1264285" cy="4051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2700" marR="5080" indent="84518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Fundamentos</a:t>
            </a:r>
            <a:r>
              <a:rPr dirty="0" sz="500" spc="7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de</a:t>
            </a:r>
            <a:r>
              <a:rPr dirty="0" sz="500" spc="7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Estadística</a:t>
            </a:r>
            <a:r>
              <a:rPr dirty="0" sz="500" spc="7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Bayesiana.</a:t>
            </a:r>
            <a:endParaRPr sz="500">
              <a:latin typeface="Calibri"/>
              <a:cs typeface="Calibri"/>
            </a:endParaRPr>
          </a:p>
          <a:p>
            <a:pPr algn="r" marL="429895" marR="5080" indent="378460">
              <a:lnSpc>
                <a:spcPts val="600"/>
              </a:lnSpc>
              <a:spcBef>
                <a:spcPts val="15"/>
              </a:spcBef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Distribuciones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Estadísticos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y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Variabilidad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Aprendizaje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Automático.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28164"/>
            <a:ext cx="1396365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600"/>
              </a:lnSpc>
              <a:spcBef>
                <a:spcPts val="95"/>
              </a:spcBef>
            </a:pP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Probabilidad</a:t>
            </a:r>
            <a:r>
              <a:rPr dirty="0" sz="500" spc="40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 Condicionada</a:t>
            </a:r>
            <a:endParaRPr sz="500">
              <a:latin typeface="Calibri"/>
              <a:cs typeface="Calibri"/>
            </a:endParaRPr>
          </a:p>
          <a:p>
            <a:pPr marL="12700" marR="5080">
              <a:lnSpc>
                <a:spcPts val="600"/>
              </a:lnSpc>
              <a:spcBef>
                <a:spcPts val="20"/>
              </a:spcBef>
            </a:pP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Independencia</a:t>
            </a:r>
            <a:r>
              <a:rPr dirty="0" sz="500" spc="8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e</a:t>
            </a:r>
            <a:r>
              <a:rPr dirty="0" sz="500" spc="8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Independencia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Condicional </a:t>
            </a:r>
            <a:r>
              <a:rPr dirty="0" sz="500" spc="-100" b="1">
                <a:solidFill>
                  <a:srgbClr val="9898D8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Variables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Aleatorias</a:t>
            </a:r>
            <a:endParaRPr sz="500">
              <a:latin typeface="Calibri"/>
              <a:cs typeface="Calibri"/>
            </a:endParaRPr>
          </a:p>
          <a:p>
            <a:pPr marL="12700">
              <a:lnSpc>
                <a:spcPts val="575"/>
              </a:lnSpc>
            </a:pP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10" action="ppaction://hlinksldjump"/>
              </a:rPr>
              <a:t>Variables</a:t>
            </a:r>
            <a:r>
              <a:rPr dirty="0" sz="500" spc="70" b="1">
                <a:solidFill>
                  <a:srgbClr val="9898D8"/>
                </a:solidFill>
                <a:latin typeface="Calibri"/>
                <a:cs typeface="Calibri"/>
                <a:hlinkClick r:id="rId10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10" action="ppaction://hlinksldjump"/>
              </a:rPr>
              <a:t>Multimensionales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0" y="408654"/>
            <a:ext cx="4608060" cy="31277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407591"/>
            <a:ext cx="414464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30">
                <a:solidFill>
                  <a:srgbClr val="FFFFFF"/>
                </a:solidFill>
                <a:latin typeface="Calibri"/>
                <a:cs typeface="Calibri"/>
              </a:rPr>
              <a:t>Representación</a:t>
            </a:r>
            <a:r>
              <a:rPr dirty="0" sz="1400" spc="1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Calibri"/>
                <a:cs typeface="Calibri"/>
              </a:rPr>
              <a:t>gráfica</a:t>
            </a:r>
            <a:r>
              <a:rPr dirty="0" sz="14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20">
                <a:solidFill>
                  <a:srgbClr val="FFFFFF"/>
                </a:solidFill>
                <a:latin typeface="Calibri"/>
                <a:cs typeface="Calibri"/>
              </a:rPr>
              <a:t>función</a:t>
            </a:r>
            <a:r>
              <a:rPr dirty="0" sz="14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65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14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25">
                <a:solidFill>
                  <a:srgbClr val="FFFFFF"/>
                </a:solidFill>
                <a:latin typeface="Calibri"/>
                <a:cs typeface="Calibri"/>
              </a:rPr>
              <a:t>masa</a:t>
            </a:r>
            <a:r>
              <a:rPr dirty="0" sz="14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14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65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14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20">
                <a:solidFill>
                  <a:srgbClr val="FFFFFF"/>
                </a:solidFill>
                <a:latin typeface="Calibri"/>
                <a:cs typeface="Calibri"/>
              </a:rPr>
              <a:t>distribución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634745" y="1190955"/>
            <a:ext cx="3176587" cy="971550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533234" y="2576367"/>
            <a:ext cx="3541395" cy="1625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900" spc="20">
                <a:solidFill>
                  <a:srgbClr val="3333B2"/>
                </a:solidFill>
                <a:latin typeface="Calibri"/>
                <a:cs typeface="Calibri"/>
              </a:rPr>
              <a:t>Figura:</a:t>
            </a:r>
            <a:r>
              <a:rPr dirty="0" sz="900" spc="105">
                <a:solidFill>
                  <a:srgbClr val="3333B2"/>
                </a:solidFill>
                <a:latin typeface="Calibri"/>
                <a:cs typeface="Calibri"/>
              </a:rPr>
              <a:t> </a:t>
            </a:r>
            <a:r>
              <a:rPr dirty="0" sz="900" spc="10">
                <a:latin typeface="Calibri"/>
                <a:cs typeface="Calibri"/>
              </a:rPr>
              <a:t>Función</a:t>
            </a:r>
            <a:r>
              <a:rPr dirty="0" sz="900" spc="110">
                <a:latin typeface="Calibri"/>
                <a:cs typeface="Calibri"/>
              </a:rPr>
              <a:t> </a:t>
            </a:r>
            <a:r>
              <a:rPr dirty="0" sz="900" spc="-20">
                <a:latin typeface="Calibri"/>
                <a:cs typeface="Calibri"/>
              </a:rPr>
              <a:t>de</a:t>
            </a:r>
            <a:r>
              <a:rPr dirty="0" sz="900" spc="105">
                <a:latin typeface="Calibri"/>
                <a:cs typeface="Calibri"/>
              </a:rPr>
              <a:t> </a:t>
            </a:r>
            <a:r>
              <a:rPr dirty="0" sz="900" spc="5">
                <a:latin typeface="Calibri"/>
                <a:cs typeface="Calibri"/>
              </a:rPr>
              <a:t>masa</a:t>
            </a:r>
            <a:r>
              <a:rPr dirty="0" sz="900" spc="110">
                <a:latin typeface="Calibri"/>
                <a:cs typeface="Calibri"/>
              </a:rPr>
              <a:t> </a:t>
            </a:r>
            <a:r>
              <a:rPr dirty="0" sz="900" spc="10">
                <a:latin typeface="Calibri"/>
                <a:cs typeface="Calibri"/>
              </a:rPr>
              <a:t>(derecha)</a:t>
            </a:r>
            <a:r>
              <a:rPr dirty="0" sz="900" spc="105">
                <a:latin typeface="Calibri"/>
                <a:cs typeface="Calibri"/>
              </a:rPr>
              <a:t> </a:t>
            </a:r>
            <a:r>
              <a:rPr dirty="0" sz="900" spc="15">
                <a:latin typeface="Calibri"/>
                <a:cs typeface="Calibri"/>
              </a:rPr>
              <a:t>y</a:t>
            </a:r>
            <a:r>
              <a:rPr dirty="0" sz="900" spc="110">
                <a:latin typeface="Calibri"/>
                <a:cs typeface="Calibri"/>
              </a:rPr>
              <a:t> </a:t>
            </a:r>
            <a:r>
              <a:rPr dirty="0" sz="900" spc="5">
                <a:latin typeface="Calibri"/>
                <a:cs typeface="Calibri"/>
              </a:rPr>
              <a:t>función</a:t>
            </a:r>
            <a:r>
              <a:rPr dirty="0" sz="900" spc="100">
                <a:latin typeface="Calibri"/>
                <a:cs typeface="Calibri"/>
              </a:rPr>
              <a:t> </a:t>
            </a:r>
            <a:r>
              <a:rPr dirty="0" sz="900" spc="-20">
                <a:latin typeface="Calibri"/>
                <a:cs typeface="Calibri"/>
              </a:rPr>
              <a:t>de</a:t>
            </a:r>
            <a:r>
              <a:rPr dirty="0" sz="900" spc="110">
                <a:latin typeface="Calibri"/>
                <a:cs typeface="Calibri"/>
              </a:rPr>
              <a:t> </a:t>
            </a:r>
            <a:r>
              <a:rPr dirty="0" sz="900">
                <a:latin typeface="Calibri"/>
                <a:cs typeface="Calibri"/>
              </a:rPr>
              <a:t>distribución</a:t>
            </a:r>
            <a:r>
              <a:rPr dirty="0" sz="900" spc="105">
                <a:latin typeface="Calibri"/>
                <a:cs typeface="Calibri"/>
              </a:rPr>
              <a:t> </a:t>
            </a:r>
            <a:r>
              <a:rPr dirty="0" sz="900" spc="15">
                <a:latin typeface="Calibri"/>
                <a:cs typeface="Calibri"/>
              </a:rPr>
              <a:t>(izquierda)</a:t>
            </a:r>
            <a:endParaRPr sz="900">
              <a:latin typeface="Calibri"/>
              <a:cs typeface="Calibri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1" name="object 11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3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195580"/>
          </a:xfrm>
          <a:custGeom>
            <a:avLst/>
            <a:gdLst/>
            <a:ahLst/>
            <a:cxnLst/>
            <a:rect l="l" t="t" r="r" b="b"/>
            <a:pathLst>
              <a:path w="2304415" h="195580">
                <a:moveTo>
                  <a:pt x="2303995" y="0"/>
                </a:moveTo>
                <a:lnTo>
                  <a:pt x="0" y="0"/>
                </a:lnTo>
                <a:lnTo>
                  <a:pt x="0" y="195402"/>
                </a:lnTo>
                <a:lnTo>
                  <a:pt x="2303995" y="19540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418678" y="0"/>
            <a:ext cx="79057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 indent="37147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Operadores</a:t>
            </a:r>
            <a:r>
              <a:rPr dirty="0" sz="500" spc="5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diferenciales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195580"/>
          </a:xfrm>
          <a:custGeom>
            <a:avLst/>
            <a:gdLst/>
            <a:ahLst/>
            <a:cxnLst/>
            <a:rect l="l" t="t" r="r" b="b"/>
            <a:pathLst>
              <a:path w="2304415" h="195580">
                <a:moveTo>
                  <a:pt x="2303995" y="0"/>
                </a:moveTo>
                <a:lnTo>
                  <a:pt x="0" y="0"/>
                </a:lnTo>
                <a:lnTo>
                  <a:pt x="0" y="195402"/>
                </a:lnTo>
                <a:lnTo>
                  <a:pt x="2303995" y="195402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35403"/>
            <a:ext cx="221424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Gradiente</a:t>
            </a:r>
            <a:r>
              <a:rPr dirty="0" sz="500" spc="1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de</a:t>
            </a:r>
            <a:r>
              <a:rPr dirty="0" sz="500" spc="2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una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función.</a:t>
            </a:r>
            <a:r>
              <a:rPr dirty="0" sz="500" spc="14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Divergencia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de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una</a:t>
            </a:r>
            <a:r>
              <a:rPr dirty="0" sz="500" spc="2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4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campo</a:t>
            </a:r>
            <a:r>
              <a:rPr dirty="0" sz="500" spc="2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vectorial.</a:t>
            </a:r>
            <a:r>
              <a:rPr dirty="0" sz="500" spc="14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Laplaci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0" y="195396"/>
            <a:ext cx="4608060" cy="312769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194332"/>
            <a:ext cx="140716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>
                <a:solidFill>
                  <a:srgbClr val="FFFFFF"/>
                </a:solidFill>
                <a:latin typeface="Calibri"/>
                <a:cs typeface="Calibri"/>
              </a:rPr>
              <a:t>Cálculo</a:t>
            </a:r>
            <a:r>
              <a:rPr dirty="0" sz="1400" spc="9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Calibri"/>
                <a:cs typeface="Calibri"/>
              </a:rPr>
              <a:t>Variacional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90194" y="1245349"/>
            <a:ext cx="59588" cy="59588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600354" y="1130281"/>
            <a:ext cx="3375660" cy="116459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24500"/>
              </a:lnSpc>
              <a:spcBef>
                <a:spcPts val="100"/>
              </a:spcBef>
            </a:pPr>
            <a:r>
              <a:rPr dirty="0" sz="1000" spc="-20">
                <a:latin typeface="Calibri"/>
                <a:cs typeface="Calibri"/>
              </a:rPr>
              <a:t>Modelos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lineales:</a:t>
            </a:r>
            <a:r>
              <a:rPr dirty="0" sz="1000" spc="18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Eliminación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4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ruido.</a:t>
            </a:r>
            <a:r>
              <a:rPr dirty="0" sz="1000" spc="204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Formulación Bayesiana 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55">
                <a:latin typeface="Calibri"/>
                <a:cs typeface="Calibri"/>
              </a:rPr>
              <a:t>La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regularización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20">
                <a:latin typeface="Calibri"/>
                <a:cs typeface="Calibri"/>
              </a:rPr>
              <a:t>Tikhonov.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Generalización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al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caso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no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lineal.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Ecuaciones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10">
                <a:latin typeface="Calibri"/>
                <a:cs typeface="Calibri"/>
              </a:rPr>
              <a:t>Euler-Lagrange</a:t>
            </a:r>
            <a:endParaRPr sz="1000">
              <a:latin typeface="Calibri"/>
              <a:cs typeface="Calibri"/>
            </a:endParaRPr>
          </a:p>
          <a:p>
            <a:pPr marL="12700" marR="916305">
              <a:lnSpc>
                <a:spcPct val="124500"/>
              </a:lnSpc>
            </a:pPr>
            <a:r>
              <a:rPr dirty="0" sz="1000" spc="5">
                <a:latin typeface="Calibri"/>
                <a:cs typeface="Calibri"/>
              </a:rPr>
              <a:t>Discretización y </a:t>
            </a:r>
            <a:r>
              <a:rPr dirty="0" sz="1000" spc="-15">
                <a:latin typeface="Calibri"/>
                <a:cs typeface="Calibri"/>
              </a:rPr>
              <a:t>fórmulas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diferencias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finitas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Modelos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no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lineales</a:t>
            </a:r>
            <a:endParaRPr sz="10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95"/>
              </a:spcBef>
            </a:pPr>
            <a:r>
              <a:rPr dirty="0" sz="1000" spc="10">
                <a:latin typeface="Calibri"/>
                <a:cs typeface="Calibri"/>
              </a:rPr>
              <a:t>Prácticas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procesamiento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digital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10" name="object 10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90194" y="1435138"/>
            <a:ext cx="59588" cy="59588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90194" y="1624926"/>
            <a:ext cx="59588" cy="59588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490194" y="1814715"/>
            <a:ext cx="59588" cy="59588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490194" y="2004504"/>
            <a:ext cx="59588" cy="59588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490194" y="2194293"/>
            <a:ext cx="59588" cy="59588"/>
          </a:xfrm>
          <a:prstGeom prst="rect">
            <a:avLst/>
          </a:prstGeom>
        </p:spPr>
      </p:pic>
      <p:grpSp>
        <p:nvGrpSpPr>
          <p:cNvPr id="15" name="object 15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6" name="object 16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8" name="object 18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0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195580"/>
          </a:xfrm>
          <a:custGeom>
            <a:avLst/>
            <a:gdLst/>
            <a:ahLst/>
            <a:cxnLst/>
            <a:rect l="l" t="t" r="r" b="b"/>
            <a:pathLst>
              <a:path w="2304415" h="195580">
                <a:moveTo>
                  <a:pt x="2303995" y="0"/>
                </a:moveTo>
                <a:lnTo>
                  <a:pt x="0" y="0"/>
                </a:lnTo>
                <a:lnTo>
                  <a:pt x="0" y="195402"/>
                </a:lnTo>
                <a:lnTo>
                  <a:pt x="2303995" y="19540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418678" y="0"/>
            <a:ext cx="79057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 indent="37147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Operadores</a:t>
            </a:r>
            <a:r>
              <a:rPr dirty="0" sz="500" spc="5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diferenciales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195580"/>
          </a:xfrm>
          <a:custGeom>
            <a:avLst/>
            <a:gdLst/>
            <a:ahLst/>
            <a:cxnLst/>
            <a:rect l="l" t="t" r="r" b="b"/>
            <a:pathLst>
              <a:path w="2304415" h="195580">
                <a:moveTo>
                  <a:pt x="2303995" y="0"/>
                </a:moveTo>
                <a:lnTo>
                  <a:pt x="0" y="0"/>
                </a:lnTo>
                <a:lnTo>
                  <a:pt x="0" y="195402"/>
                </a:lnTo>
                <a:lnTo>
                  <a:pt x="2303995" y="195402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35403"/>
            <a:ext cx="221424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Gradiente</a:t>
            </a:r>
            <a:r>
              <a:rPr dirty="0" sz="500" spc="1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de</a:t>
            </a:r>
            <a:r>
              <a:rPr dirty="0" sz="500" spc="2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una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función.</a:t>
            </a:r>
            <a:r>
              <a:rPr dirty="0" sz="500" spc="14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Divergencia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de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una</a:t>
            </a:r>
            <a:r>
              <a:rPr dirty="0" sz="500" spc="2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4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campo</a:t>
            </a:r>
            <a:r>
              <a:rPr dirty="0" sz="500" spc="2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vectorial.</a:t>
            </a:r>
            <a:r>
              <a:rPr dirty="0" sz="500" spc="14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Laplaci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0" y="195402"/>
            <a:ext cx="4608195" cy="50800"/>
          </a:xfrm>
          <a:custGeom>
            <a:avLst/>
            <a:gdLst/>
            <a:ahLst/>
            <a:cxnLst/>
            <a:rect l="l" t="t" r="r" b="b"/>
            <a:pathLst>
              <a:path w="4608195" h="50800">
                <a:moveTo>
                  <a:pt x="4608060" y="0"/>
                </a:moveTo>
                <a:lnTo>
                  <a:pt x="0" y="0"/>
                </a:lnTo>
                <a:lnTo>
                  <a:pt x="0" y="50610"/>
                </a:lnTo>
                <a:lnTo>
                  <a:pt x="4608060" y="50610"/>
                </a:lnTo>
                <a:lnTo>
                  <a:pt x="460806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309193" y="1221790"/>
            <a:ext cx="3989704" cy="190500"/>
          </a:xfrm>
          <a:custGeom>
            <a:avLst/>
            <a:gdLst/>
            <a:ahLst/>
            <a:cxnLst/>
            <a:rect l="l" t="t" r="r" b="b"/>
            <a:pathLst>
              <a:path w="3989704" h="190500">
                <a:moveTo>
                  <a:pt x="3938852" y="0"/>
                </a:moveTo>
                <a:lnTo>
                  <a:pt x="50800" y="0"/>
                </a:lnTo>
                <a:lnTo>
                  <a:pt x="31075" y="4008"/>
                </a:lnTo>
                <a:lnTo>
                  <a:pt x="14922" y="14922"/>
                </a:lnTo>
                <a:lnTo>
                  <a:pt x="4008" y="31075"/>
                </a:lnTo>
                <a:lnTo>
                  <a:pt x="0" y="50800"/>
                </a:lnTo>
                <a:lnTo>
                  <a:pt x="0" y="189901"/>
                </a:lnTo>
                <a:lnTo>
                  <a:pt x="3989652" y="189901"/>
                </a:lnTo>
                <a:lnTo>
                  <a:pt x="3989652" y="50800"/>
                </a:lnTo>
                <a:lnTo>
                  <a:pt x="3985644" y="31075"/>
                </a:lnTo>
                <a:lnTo>
                  <a:pt x="3974729" y="14922"/>
                </a:lnTo>
                <a:lnTo>
                  <a:pt x="3958576" y="4008"/>
                </a:lnTo>
                <a:lnTo>
                  <a:pt x="3938852" y="0"/>
                </a:lnTo>
                <a:close/>
              </a:path>
            </a:pathLst>
          </a:custGeom>
          <a:solidFill>
            <a:srgbClr val="26268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359994" y="1240760"/>
            <a:ext cx="3655695" cy="15494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100"/>
              </a:lnSpc>
            </a:pPr>
            <a:r>
              <a:rPr dirty="0" sz="1000" spc="40">
                <a:solidFill>
                  <a:srgbClr val="FFFFFF"/>
                </a:solidFill>
                <a:latin typeface="Calibri"/>
                <a:cs typeface="Calibri"/>
              </a:rPr>
              <a:t>©2023</a:t>
            </a:r>
            <a:r>
              <a:rPr dirty="0" sz="1000" spc="1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000" spc="-5">
                <a:solidFill>
                  <a:srgbClr val="FFFFFF"/>
                </a:solidFill>
                <a:latin typeface="Calibri"/>
                <a:cs typeface="Calibri"/>
              </a:rPr>
              <a:t>Emanuele</a:t>
            </a:r>
            <a:r>
              <a:rPr dirty="0" sz="1000" spc="1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000" spc="15">
                <a:solidFill>
                  <a:srgbClr val="FFFFFF"/>
                </a:solidFill>
                <a:latin typeface="Calibri"/>
                <a:cs typeface="Calibri"/>
              </a:rPr>
              <a:t>Schiavi,</a:t>
            </a:r>
            <a:r>
              <a:rPr dirty="0" sz="1000" spc="1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000">
                <a:solidFill>
                  <a:srgbClr val="FFFFFF"/>
                </a:solidFill>
                <a:latin typeface="Calibri"/>
                <a:cs typeface="Calibri"/>
              </a:rPr>
              <a:t>Iván</a:t>
            </a:r>
            <a:r>
              <a:rPr dirty="0" sz="1000" spc="1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000" spc="5">
                <a:solidFill>
                  <a:srgbClr val="FFFFFF"/>
                </a:solidFill>
                <a:latin typeface="Calibri"/>
                <a:cs typeface="Calibri"/>
              </a:rPr>
              <a:t>Ramírez</a:t>
            </a:r>
            <a:r>
              <a:rPr dirty="0" sz="1000" spc="1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000" spc="35">
                <a:solidFill>
                  <a:srgbClr val="FFFFFF"/>
                </a:solidFill>
                <a:latin typeface="Calibri"/>
                <a:cs typeface="Calibri"/>
              </a:rPr>
              <a:t>Díaz,</a:t>
            </a:r>
            <a:r>
              <a:rPr dirty="0" sz="1000" spc="1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000" spc="5">
                <a:solidFill>
                  <a:srgbClr val="FFFFFF"/>
                </a:solidFill>
                <a:latin typeface="Calibri"/>
                <a:cs typeface="Calibri"/>
              </a:rPr>
              <a:t>Victoria</a:t>
            </a:r>
            <a:r>
              <a:rPr dirty="0" sz="1000" spc="1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000" spc="30">
                <a:solidFill>
                  <a:srgbClr val="FFFFFF"/>
                </a:solidFill>
                <a:latin typeface="Calibri"/>
                <a:cs typeface="Calibri"/>
              </a:rPr>
              <a:t>Ruiz</a:t>
            </a:r>
            <a:r>
              <a:rPr dirty="0" sz="1000" spc="11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000" spc="-5">
                <a:solidFill>
                  <a:srgbClr val="FFFFFF"/>
                </a:solidFill>
                <a:latin typeface="Calibri"/>
                <a:cs typeface="Calibri"/>
              </a:rPr>
              <a:t>Parrado.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309193" y="1278723"/>
            <a:ext cx="4040504" cy="671830"/>
            <a:chOff x="309193" y="1278723"/>
            <a:chExt cx="4040504" cy="671830"/>
          </a:xfrm>
        </p:grpSpPr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09194" y="1399044"/>
              <a:ext cx="3989651" cy="50609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359994" y="1278723"/>
              <a:ext cx="3989704" cy="671830"/>
            </a:xfrm>
            <a:custGeom>
              <a:avLst/>
              <a:gdLst/>
              <a:ahLst/>
              <a:cxnLst/>
              <a:rect l="l" t="t" r="r" b="b"/>
              <a:pathLst>
                <a:path w="3989704" h="671830">
                  <a:moveTo>
                    <a:pt x="3989652" y="0"/>
                  </a:moveTo>
                  <a:lnTo>
                    <a:pt x="0" y="0"/>
                  </a:lnTo>
                  <a:lnTo>
                    <a:pt x="0" y="671362"/>
                  </a:lnTo>
                  <a:lnTo>
                    <a:pt x="3989652" y="671362"/>
                  </a:lnTo>
                  <a:lnTo>
                    <a:pt x="3989652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309193" y="1443320"/>
              <a:ext cx="3989704" cy="456565"/>
            </a:xfrm>
            <a:custGeom>
              <a:avLst/>
              <a:gdLst/>
              <a:ahLst/>
              <a:cxnLst/>
              <a:rect l="l" t="t" r="r" b="b"/>
              <a:pathLst>
                <a:path w="3989704" h="456564">
                  <a:moveTo>
                    <a:pt x="3989652" y="0"/>
                  </a:moveTo>
                  <a:lnTo>
                    <a:pt x="0" y="0"/>
                  </a:lnTo>
                  <a:lnTo>
                    <a:pt x="0" y="405164"/>
                  </a:lnTo>
                  <a:lnTo>
                    <a:pt x="4008" y="424889"/>
                  </a:lnTo>
                  <a:lnTo>
                    <a:pt x="14922" y="441042"/>
                  </a:lnTo>
                  <a:lnTo>
                    <a:pt x="31075" y="451956"/>
                  </a:lnTo>
                  <a:lnTo>
                    <a:pt x="50800" y="455965"/>
                  </a:lnTo>
                  <a:lnTo>
                    <a:pt x="3938852" y="455965"/>
                  </a:lnTo>
                  <a:lnTo>
                    <a:pt x="3958576" y="451956"/>
                  </a:lnTo>
                  <a:lnTo>
                    <a:pt x="3974729" y="441042"/>
                  </a:lnTo>
                  <a:lnTo>
                    <a:pt x="3985644" y="424889"/>
                  </a:lnTo>
                  <a:lnTo>
                    <a:pt x="3989652" y="405164"/>
                  </a:lnTo>
                  <a:lnTo>
                    <a:pt x="3989652" y="0"/>
                  </a:lnTo>
                  <a:close/>
                </a:path>
              </a:pathLst>
            </a:custGeom>
            <a:solidFill>
              <a:srgbClr val="E9E9F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/>
          <p:cNvSpPr txBox="1"/>
          <p:nvPr/>
        </p:nvSpPr>
        <p:spPr>
          <a:xfrm>
            <a:off x="309194" y="1278723"/>
            <a:ext cx="4040504" cy="671830"/>
          </a:xfrm>
          <a:prstGeom prst="rect">
            <a:avLst/>
          </a:prstGeom>
        </p:spPr>
        <p:txBody>
          <a:bodyPr wrap="square" lIns="0" tIns="254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20"/>
              </a:spcBef>
            </a:pPr>
            <a:endParaRPr sz="1050">
              <a:latin typeface="Times New Roman"/>
              <a:cs typeface="Times New Roman"/>
            </a:endParaRPr>
          </a:p>
          <a:p>
            <a:pPr marL="50800" marR="101600">
              <a:lnSpc>
                <a:spcPct val="101499"/>
              </a:lnSpc>
            </a:pPr>
            <a:r>
              <a:rPr dirty="0" sz="900" spc="15">
                <a:latin typeface="Calibri"/>
                <a:cs typeface="Calibri"/>
              </a:rPr>
              <a:t>Algunos </a:t>
            </a:r>
            <a:r>
              <a:rPr dirty="0" sz="900" spc="-15">
                <a:latin typeface="Calibri"/>
                <a:cs typeface="Calibri"/>
              </a:rPr>
              <a:t>derechos</a:t>
            </a:r>
            <a:r>
              <a:rPr dirty="0" sz="900" spc="-10">
                <a:latin typeface="Calibri"/>
                <a:cs typeface="Calibri"/>
              </a:rPr>
              <a:t> </a:t>
            </a:r>
            <a:r>
              <a:rPr dirty="0" sz="900" spc="-5">
                <a:latin typeface="Calibri"/>
                <a:cs typeface="Calibri"/>
              </a:rPr>
              <a:t>reservados.</a:t>
            </a:r>
            <a:r>
              <a:rPr dirty="0" sz="900">
                <a:latin typeface="Calibri"/>
                <a:cs typeface="Calibri"/>
              </a:rPr>
              <a:t> </a:t>
            </a:r>
            <a:r>
              <a:rPr dirty="0" sz="900" spc="25">
                <a:latin typeface="Calibri"/>
                <a:cs typeface="Calibri"/>
              </a:rPr>
              <a:t>Este </a:t>
            </a:r>
            <a:r>
              <a:rPr dirty="0" sz="900">
                <a:latin typeface="Calibri"/>
                <a:cs typeface="Calibri"/>
              </a:rPr>
              <a:t>documento</a:t>
            </a:r>
            <a:r>
              <a:rPr dirty="0" sz="900" spc="5">
                <a:latin typeface="Calibri"/>
                <a:cs typeface="Calibri"/>
              </a:rPr>
              <a:t> </a:t>
            </a:r>
            <a:r>
              <a:rPr dirty="0" sz="900" spc="-25">
                <a:latin typeface="Calibri"/>
                <a:cs typeface="Calibri"/>
              </a:rPr>
              <a:t>se</a:t>
            </a:r>
            <a:r>
              <a:rPr dirty="0" sz="900" spc="-20">
                <a:latin typeface="Calibri"/>
                <a:cs typeface="Calibri"/>
              </a:rPr>
              <a:t> </a:t>
            </a:r>
            <a:r>
              <a:rPr dirty="0" sz="900" spc="-5">
                <a:latin typeface="Calibri"/>
                <a:cs typeface="Calibri"/>
              </a:rPr>
              <a:t>distribuye</a:t>
            </a:r>
            <a:r>
              <a:rPr dirty="0" sz="900">
                <a:latin typeface="Calibri"/>
                <a:cs typeface="Calibri"/>
              </a:rPr>
              <a:t> bajo</a:t>
            </a:r>
            <a:r>
              <a:rPr dirty="0" sz="900" spc="5">
                <a:latin typeface="Calibri"/>
                <a:cs typeface="Calibri"/>
              </a:rPr>
              <a:t> </a:t>
            </a:r>
            <a:r>
              <a:rPr dirty="0" sz="900" spc="10">
                <a:latin typeface="Calibri"/>
                <a:cs typeface="Calibri"/>
              </a:rPr>
              <a:t>la </a:t>
            </a:r>
            <a:r>
              <a:rPr dirty="0" sz="900" spc="5">
                <a:latin typeface="Calibri"/>
                <a:cs typeface="Calibri"/>
              </a:rPr>
              <a:t>licencia </a:t>
            </a:r>
            <a:r>
              <a:rPr dirty="0" sz="900" spc="10">
                <a:latin typeface="Calibri"/>
                <a:cs typeface="Calibri"/>
              </a:rPr>
              <a:t> “Atribución-CompartirIgual </a:t>
            </a:r>
            <a:r>
              <a:rPr dirty="0" sz="900" spc="5">
                <a:latin typeface="Calibri"/>
                <a:cs typeface="Calibri"/>
              </a:rPr>
              <a:t>4.0</a:t>
            </a:r>
            <a:r>
              <a:rPr dirty="0" sz="900" spc="10">
                <a:latin typeface="Calibri"/>
                <a:cs typeface="Calibri"/>
              </a:rPr>
              <a:t> </a:t>
            </a:r>
            <a:r>
              <a:rPr dirty="0" sz="900">
                <a:latin typeface="Calibri"/>
                <a:cs typeface="Calibri"/>
              </a:rPr>
              <a:t>Internacional”</a:t>
            </a:r>
            <a:r>
              <a:rPr dirty="0" sz="900" spc="5">
                <a:latin typeface="Calibri"/>
                <a:cs typeface="Calibri"/>
              </a:rPr>
              <a:t> </a:t>
            </a:r>
            <a:r>
              <a:rPr dirty="0" sz="900" spc="-20">
                <a:latin typeface="Calibri"/>
                <a:cs typeface="Calibri"/>
              </a:rPr>
              <a:t>de</a:t>
            </a:r>
            <a:r>
              <a:rPr dirty="0" sz="900" spc="-15">
                <a:latin typeface="Calibri"/>
                <a:cs typeface="Calibri"/>
              </a:rPr>
              <a:t> </a:t>
            </a:r>
            <a:r>
              <a:rPr dirty="0" sz="900" spc="10">
                <a:latin typeface="Calibri"/>
                <a:cs typeface="Calibri"/>
              </a:rPr>
              <a:t>Creative  </a:t>
            </a:r>
            <a:r>
              <a:rPr dirty="0" sz="900" spc="15">
                <a:latin typeface="Calibri"/>
                <a:cs typeface="Calibri"/>
              </a:rPr>
              <a:t>Commons, </a:t>
            </a:r>
            <a:r>
              <a:rPr dirty="0" sz="900" spc="-5">
                <a:latin typeface="Calibri"/>
                <a:cs typeface="Calibri"/>
              </a:rPr>
              <a:t>disponible </a:t>
            </a:r>
            <a:r>
              <a:rPr dirty="0" sz="900" spc="-190">
                <a:latin typeface="Calibri"/>
                <a:cs typeface="Calibri"/>
              </a:rPr>
              <a:t> </a:t>
            </a:r>
            <a:r>
              <a:rPr dirty="0" sz="900" spc="-20">
                <a:latin typeface="Calibri"/>
                <a:cs typeface="Calibri"/>
              </a:rPr>
              <a:t>en</a:t>
            </a:r>
            <a:r>
              <a:rPr dirty="0" sz="900" spc="100">
                <a:latin typeface="Calibri"/>
                <a:cs typeface="Calibri"/>
              </a:rPr>
              <a:t> </a:t>
            </a:r>
            <a:r>
              <a:rPr dirty="0" sz="900" spc="40">
                <a:solidFill>
                  <a:srgbClr val="0000FF"/>
                </a:solidFill>
                <a:latin typeface="Georgia"/>
                <a:cs typeface="Georgia"/>
                <a:hlinkClick r:id="rId6"/>
              </a:rPr>
              <a:t>https://creativecommons.org/licenses/by-sa/4.0/deed.es</a:t>
            </a:r>
            <a:r>
              <a:rPr dirty="0" sz="900" spc="40">
                <a:solidFill>
                  <a:srgbClr val="0000FF"/>
                </a:solidFill>
                <a:latin typeface="Calibri"/>
                <a:cs typeface="Calibri"/>
              </a:rPr>
              <a:t>.</a:t>
            </a:r>
            <a:endParaRPr sz="900">
              <a:latin typeface="Calibri"/>
              <a:cs typeface="Calibri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5" name="object 15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7" name="object 17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337820"/>
          </a:xfrm>
          <a:custGeom>
            <a:avLst/>
            <a:gdLst/>
            <a:ahLst/>
            <a:cxnLst/>
            <a:rect l="l" t="t" r="r" b="b"/>
            <a:pathLst>
              <a:path w="2304415" h="337820">
                <a:moveTo>
                  <a:pt x="2303995" y="0"/>
                </a:moveTo>
                <a:lnTo>
                  <a:pt x="0" y="0"/>
                </a:lnTo>
                <a:lnTo>
                  <a:pt x="0" y="337578"/>
                </a:lnTo>
                <a:lnTo>
                  <a:pt x="2303995" y="337578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872540" y="0"/>
            <a:ext cx="1336675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75260" marR="5080" indent="-163195">
              <a:lnSpc>
                <a:spcPct val="100000"/>
              </a:lnSpc>
              <a:spcBef>
                <a:spcPts val="95"/>
              </a:spcBef>
            </a:pP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Filosofía</a:t>
            </a:r>
            <a:r>
              <a:rPr dirty="0" sz="500" spc="9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de</a:t>
            </a:r>
            <a:r>
              <a:rPr dirty="0" sz="500" spc="9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2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la</a:t>
            </a:r>
            <a:r>
              <a:rPr dirty="0" sz="500" spc="9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Asignatura:</a:t>
            </a:r>
            <a:r>
              <a:rPr dirty="0" sz="500" spc="1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Visión</a:t>
            </a:r>
            <a:r>
              <a:rPr dirty="0" sz="500" spc="9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General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Fundamentos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Matemáticos:</a:t>
            </a:r>
            <a:r>
              <a:rPr dirty="0" sz="500" spc="1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4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II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Parte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595"/>
              </a:lnSpc>
            </a:pPr>
            <a:r>
              <a:rPr dirty="0" sz="500" spc="4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Python</a:t>
            </a:r>
            <a:r>
              <a:rPr dirty="0" sz="500" spc="5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Notebooks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600"/>
              </a:lnSpc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Ejemplos</a:t>
            </a:r>
            <a:endParaRPr sz="5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0"/>
            <a:ext cx="4608195" cy="388620"/>
            <a:chOff x="0" y="0"/>
            <a:chExt cx="4608195" cy="388620"/>
          </a:xfrm>
        </p:grpSpPr>
        <p:sp>
          <p:nvSpPr>
            <p:cNvPr id="5" name="object 5"/>
            <p:cNvSpPr/>
            <p:nvPr/>
          </p:nvSpPr>
          <p:spPr>
            <a:xfrm>
              <a:off x="2303995" y="0"/>
              <a:ext cx="2304415" cy="337820"/>
            </a:xfrm>
            <a:custGeom>
              <a:avLst/>
              <a:gdLst/>
              <a:ahLst/>
              <a:cxnLst/>
              <a:rect l="l" t="t" r="r" b="b"/>
              <a:pathLst>
                <a:path w="2304415" h="337820">
                  <a:moveTo>
                    <a:pt x="2303995" y="0"/>
                  </a:moveTo>
                  <a:lnTo>
                    <a:pt x="0" y="0"/>
                  </a:lnTo>
                  <a:lnTo>
                    <a:pt x="0" y="337578"/>
                  </a:lnTo>
                  <a:lnTo>
                    <a:pt x="2303995" y="337578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0" y="337566"/>
              <a:ext cx="4608195" cy="50800"/>
            </a:xfrm>
            <a:custGeom>
              <a:avLst/>
              <a:gdLst/>
              <a:ahLst/>
              <a:cxnLst/>
              <a:rect l="l" t="t" r="r" b="b"/>
              <a:pathLst>
                <a:path w="4608195" h="50800">
                  <a:moveTo>
                    <a:pt x="4608060" y="0"/>
                  </a:moveTo>
                  <a:lnTo>
                    <a:pt x="0" y="0"/>
                  </a:lnTo>
                  <a:lnTo>
                    <a:pt x="0" y="50610"/>
                  </a:lnTo>
                  <a:lnTo>
                    <a:pt x="4608060" y="50610"/>
                  </a:lnTo>
                  <a:lnTo>
                    <a:pt x="460806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7" name="object 7"/>
          <p:cNvGrpSpPr/>
          <p:nvPr/>
        </p:nvGrpSpPr>
        <p:grpSpPr>
          <a:xfrm>
            <a:off x="309193" y="496366"/>
            <a:ext cx="4040504" cy="725170"/>
            <a:chOff x="309193" y="496366"/>
            <a:chExt cx="4040504" cy="725170"/>
          </a:xfrm>
        </p:grpSpPr>
        <p:sp>
          <p:nvSpPr>
            <p:cNvPr id="8" name="object 8"/>
            <p:cNvSpPr/>
            <p:nvPr/>
          </p:nvSpPr>
          <p:spPr>
            <a:xfrm>
              <a:off x="309193" y="496366"/>
              <a:ext cx="3989704" cy="82550"/>
            </a:xfrm>
            <a:custGeom>
              <a:avLst/>
              <a:gdLst/>
              <a:ahLst/>
              <a:cxnLst/>
              <a:rect l="l" t="t" r="r" b="b"/>
              <a:pathLst>
                <a:path w="3989704" h="82550">
                  <a:moveTo>
                    <a:pt x="3938852" y="0"/>
                  </a:moveTo>
                  <a:lnTo>
                    <a:pt x="50800" y="0"/>
                  </a:lnTo>
                  <a:lnTo>
                    <a:pt x="31075" y="4008"/>
                  </a:lnTo>
                  <a:lnTo>
                    <a:pt x="14922" y="14922"/>
                  </a:lnTo>
                  <a:lnTo>
                    <a:pt x="4008" y="31075"/>
                  </a:lnTo>
                  <a:lnTo>
                    <a:pt x="0" y="50800"/>
                  </a:lnTo>
                  <a:lnTo>
                    <a:pt x="0" y="82384"/>
                  </a:lnTo>
                  <a:lnTo>
                    <a:pt x="3989652" y="82384"/>
                  </a:lnTo>
                  <a:lnTo>
                    <a:pt x="3989652" y="50800"/>
                  </a:lnTo>
                  <a:lnTo>
                    <a:pt x="3985644" y="31075"/>
                  </a:lnTo>
                  <a:lnTo>
                    <a:pt x="3974729" y="14922"/>
                  </a:lnTo>
                  <a:lnTo>
                    <a:pt x="3958576" y="4008"/>
                  </a:lnTo>
                  <a:lnTo>
                    <a:pt x="3938852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359994" y="559615"/>
              <a:ext cx="3989704" cy="662305"/>
            </a:xfrm>
            <a:custGeom>
              <a:avLst/>
              <a:gdLst/>
              <a:ahLst/>
              <a:cxnLst/>
              <a:rect l="l" t="t" r="r" b="b"/>
              <a:pathLst>
                <a:path w="3989704" h="662305">
                  <a:moveTo>
                    <a:pt x="3989652" y="0"/>
                  </a:moveTo>
                  <a:lnTo>
                    <a:pt x="0" y="0"/>
                  </a:lnTo>
                  <a:lnTo>
                    <a:pt x="0" y="661782"/>
                  </a:lnTo>
                  <a:lnTo>
                    <a:pt x="3989652" y="661782"/>
                  </a:lnTo>
                  <a:lnTo>
                    <a:pt x="3989652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309193" y="540779"/>
              <a:ext cx="3989704" cy="629920"/>
            </a:xfrm>
            <a:custGeom>
              <a:avLst/>
              <a:gdLst/>
              <a:ahLst/>
              <a:cxnLst/>
              <a:rect l="l" t="t" r="r" b="b"/>
              <a:pathLst>
                <a:path w="3989704" h="629919">
                  <a:moveTo>
                    <a:pt x="3989652" y="0"/>
                  </a:moveTo>
                  <a:lnTo>
                    <a:pt x="0" y="0"/>
                  </a:lnTo>
                  <a:lnTo>
                    <a:pt x="0" y="579018"/>
                  </a:lnTo>
                  <a:lnTo>
                    <a:pt x="4008" y="598742"/>
                  </a:lnTo>
                  <a:lnTo>
                    <a:pt x="14922" y="614895"/>
                  </a:lnTo>
                  <a:lnTo>
                    <a:pt x="31075" y="625810"/>
                  </a:lnTo>
                  <a:lnTo>
                    <a:pt x="50800" y="629818"/>
                  </a:lnTo>
                  <a:lnTo>
                    <a:pt x="3938852" y="629818"/>
                  </a:lnTo>
                  <a:lnTo>
                    <a:pt x="3958576" y="625810"/>
                  </a:lnTo>
                  <a:lnTo>
                    <a:pt x="3974729" y="614895"/>
                  </a:lnTo>
                  <a:lnTo>
                    <a:pt x="3985644" y="598742"/>
                  </a:lnTo>
                  <a:lnTo>
                    <a:pt x="3989652" y="579018"/>
                  </a:lnTo>
                  <a:lnTo>
                    <a:pt x="3989652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/>
          <p:cNvSpPr txBox="1"/>
          <p:nvPr/>
        </p:nvSpPr>
        <p:spPr>
          <a:xfrm>
            <a:off x="780046" y="602307"/>
            <a:ext cx="3047365" cy="471805"/>
          </a:xfrm>
          <a:prstGeom prst="rect">
            <a:avLst/>
          </a:prstGeom>
        </p:spPr>
        <p:txBody>
          <a:bodyPr wrap="square" lIns="0" tIns="2540" rIns="0" bIns="0" rtlCol="0" vert="horz">
            <a:spAutoFit/>
          </a:bodyPr>
          <a:lstStyle/>
          <a:p>
            <a:pPr marL="1190625" marR="5080" indent="-1178560">
              <a:lnSpc>
                <a:spcPct val="106700"/>
              </a:lnSpc>
              <a:spcBef>
                <a:spcPts val="20"/>
              </a:spcBef>
            </a:pPr>
            <a:r>
              <a:rPr dirty="0" sz="1400" spc="-15">
                <a:solidFill>
                  <a:srgbClr val="FFFFFF"/>
                </a:solidFill>
                <a:latin typeface="Calibri"/>
                <a:cs typeface="Calibri"/>
              </a:rPr>
              <a:t>Introducción</a:t>
            </a:r>
            <a:r>
              <a:rPr dirty="0" sz="14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Calibri"/>
                <a:cs typeface="Calibri"/>
              </a:rPr>
              <a:t>al</a:t>
            </a:r>
            <a:r>
              <a:rPr dirty="0" sz="14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20">
                <a:solidFill>
                  <a:srgbClr val="FFFFFF"/>
                </a:solidFill>
                <a:latin typeface="Calibri"/>
                <a:cs typeface="Calibri"/>
              </a:rPr>
              <a:t>Aprendizaje</a:t>
            </a:r>
            <a:r>
              <a:rPr dirty="0" sz="1400" spc="1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Calibri"/>
                <a:cs typeface="Calibri"/>
              </a:rPr>
              <a:t>Automático</a:t>
            </a:r>
            <a:r>
              <a:rPr dirty="0" sz="14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Calibri"/>
                <a:cs typeface="Calibri"/>
              </a:rPr>
              <a:t>y </a:t>
            </a:r>
            <a:r>
              <a:rPr dirty="0" sz="1400" spc="-3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5">
                <a:solidFill>
                  <a:srgbClr val="FFFFFF"/>
                </a:solidFill>
                <a:latin typeface="Calibri"/>
                <a:cs typeface="Calibri"/>
              </a:rPr>
              <a:t>Profundo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065009" y="1375796"/>
            <a:ext cx="247777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>
                <a:latin typeface="Calibri"/>
                <a:cs typeface="Calibri"/>
              </a:rPr>
              <a:t>Iván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Ramírez,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Victoria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25">
                <a:latin typeface="Calibri"/>
                <a:cs typeface="Calibri"/>
              </a:rPr>
              <a:t>Ruiz,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Emanuele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Schiavi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13" name="object 13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2108936" y="1676908"/>
            <a:ext cx="390144" cy="390144"/>
          </a:xfrm>
          <a:prstGeom prst="rect">
            <a:avLst/>
          </a:prstGeom>
        </p:spPr>
      </p:pic>
      <p:sp>
        <p:nvSpPr>
          <p:cNvPr id="14" name="object 14"/>
          <p:cNvSpPr txBox="1"/>
          <p:nvPr/>
        </p:nvSpPr>
        <p:spPr>
          <a:xfrm>
            <a:off x="1520088" y="2168222"/>
            <a:ext cx="1567815" cy="95376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dirty="0" sz="700" spc="105">
                <a:latin typeface="Calibri"/>
                <a:cs typeface="Calibri"/>
              </a:rPr>
              <a:t>FUNDAMENTOS</a:t>
            </a:r>
            <a:r>
              <a:rPr dirty="0" sz="700" spc="75">
                <a:latin typeface="Calibri"/>
                <a:cs typeface="Calibri"/>
              </a:rPr>
              <a:t> </a:t>
            </a:r>
            <a:r>
              <a:rPr dirty="0" sz="700" spc="95">
                <a:latin typeface="Calibri"/>
                <a:cs typeface="Calibri"/>
              </a:rPr>
              <a:t>MATEMÁTICOS</a:t>
            </a:r>
            <a:endParaRPr sz="700">
              <a:latin typeface="Calibri"/>
              <a:cs typeface="Calibri"/>
            </a:endParaRPr>
          </a:p>
          <a:p>
            <a:pPr marL="12700" marR="5080" indent="381635">
              <a:lnSpc>
                <a:spcPct val="266300"/>
              </a:lnSpc>
            </a:pPr>
            <a:r>
              <a:rPr dirty="0" sz="700" spc="100">
                <a:latin typeface="Calibri"/>
                <a:cs typeface="Calibri"/>
              </a:rPr>
              <a:t>CURSO </a:t>
            </a:r>
            <a:r>
              <a:rPr dirty="0" sz="700" spc="25">
                <a:latin typeface="Calibri"/>
                <a:cs typeface="Calibri"/>
              </a:rPr>
              <a:t>2023-2024 </a:t>
            </a:r>
            <a:r>
              <a:rPr dirty="0" sz="700" spc="30">
                <a:latin typeface="Calibri"/>
                <a:cs typeface="Calibri"/>
              </a:rPr>
              <a:t> </a:t>
            </a:r>
            <a:r>
              <a:rPr dirty="0" sz="700" spc="90">
                <a:latin typeface="Calibri"/>
                <a:cs typeface="Calibri"/>
              </a:rPr>
              <a:t>UNIVERSIDAD</a:t>
            </a:r>
            <a:r>
              <a:rPr dirty="0" sz="700" spc="80">
                <a:latin typeface="Calibri"/>
                <a:cs typeface="Calibri"/>
              </a:rPr>
              <a:t> </a:t>
            </a:r>
            <a:r>
              <a:rPr dirty="0" sz="700" spc="130">
                <a:latin typeface="Calibri"/>
                <a:cs typeface="Calibri"/>
              </a:rPr>
              <a:t>REY</a:t>
            </a:r>
            <a:r>
              <a:rPr dirty="0" sz="700" spc="80">
                <a:latin typeface="Calibri"/>
                <a:cs typeface="Calibri"/>
              </a:rPr>
              <a:t> </a:t>
            </a:r>
            <a:r>
              <a:rPr dirty="0" sz="700" spc="100">
                <a:latin typeface="Calibri"/>
                <a:cs typeface="Calibri"/>
              </a:rPr>
              <a:t>JUAN</a:t>
            </a:r>
            <a:r>
              <a:rPr dirty="0" sz="700" spc="85">
                <a:latin typeface="Calibri"/>
                <a:cs typeface="Calibri"/>
              </a:rPr>
              <a:t> </a:t>
            </a:r>
            <a:r>
              <a:rPr dirty="0" sz="700" spc="110">
                <a:latin typeface="Calibri"/>
                <a:cs typeface="Calibri"/>
              </a:rPr>
              <a:t>CARLOS</a:t>
            </a:r>
            <a:endParaRPr sz="7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100">
              <a:latin typeface="Calibri"/>
              <a:cs typeface="Calibri"/>
            </a:endParaRPr>
          </a:p>
          <a:p>
            <a:pPr algn="ctr" marL="635">
              <a:lnSpc>
                <a:spcPct val="100000"/>
              </a:lnSpc>
            </a:pPr>
            <a:r>
              <a:rPr dirty="0" sz="500" spc="90">
                <a:latin typeface="Verdana"/>
                <a:cs typeface="Verdana"/>
              </a:rPr>
              <a:t>MÁSTER</a:t>
            </a:r>
            <a:r>
              <a:rPr dirty="0" sz="500" spc="15">
                <a:latin typeface="Verdana"/>
                <a:cs typeface="Verdana"/>
              </a:rPr>
              <a:t> </a:t>
            </a:r>
            <a:r>
              <a:rPr dirty="0" sz="500" spc="80">
                <a:latin typeface="Verdana"/>
                <a:cs typeface="Verdana"/>
              </a:rPr>
              <a:t>EN</a:t>
            </a:r>
            <a:r>
              <a:rPr dirty="0" sz="500" spc="20">
                <a:latin typeface="Verdana"/>
                <a:cs typeface="Verdana"/>
              </a:rPr>
              <a:t> </a:t>
            </a:r>
            <a:r>
              <a:rPr dirty="0" sz="500" spc="40">
                <a:latin typeface="Verdana"/>
                <a:cs typeface="Verdana"/>
              </a:rPr>
              <a:t>VISIÓN</a:t>
            </a:r>
            <a:r>
              <a:rPr dirty="0" sz="500" spc="20">
                <a:latin typeface="Verdana"/>
                <a:cs typeface="Verdana"/>
              </a:rPr>
              <a:t> </a:t>
            </a:r>
            <a:r>
              <a:rPr dirty="0" sz="500" spc="65">
                <a:latin typeface="Verdana"/>
                <a:cs typeface="Verdana"/>
              </a:rPr>
              <a:t>ARTIFICIAL</a:t>
            </a:r>
            <a:endParaRPr sz="500">
              <a:latin typeface="Verdana"/>
              <a:cs typeface="Verdana"/>
            </a:endParaRPr>
          </a:p>
        </p:txBody>
      </p:sp>
      <p:pic>
        <p:nvPicPr>
          <p:cNvPr id="15" name="object 15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3633825" y="2926257"/>
            <a:ext cx="614172" cy="214884"/>
          </a:xfrm>
          <a:prstGeom prst="rect">
            <a:avLst/>
          </a:prstGeom>
        </p:spPr>
      </p:pic>
      <p:grpSp>
        <p:nvGrpSpPr>
          <p:cNvPr id="16" name="object 16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7" name="object 17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9" name="object 19"/>
          <p:cNvSpPr txBox="1"/>
          <p:nvPr/>
        </p:nvSpPr>
        <p:spPr>
          <a:xfrm>
            <a:off x="2399296" y="3349827"/>
            <a:ext cx="25527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8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FM-DL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337820"/>
          </a:xfrm>
          <a:custGeom>
            <a:avLst/>
            <a:gdLst/>
            <a:ahLst/>
            <a:cxnLst/>
            <a:rect l="l" t="t" r="r" b="b"/>
            <a:pathLst>
              <a:path w="2304415" h="337820">
                <a:moveTo>
                  <a:pt x="2303995" y="0"/>
                </a:moveTo>
                <a:lnTo>
                  <a:pt x="0" y="0"/>
                </a:lnTo>
                <a:lnTo>
                  <a:pt x="0" y="337578"/>
                </a:lnTo>
                <a:lnTo>
                  <a:pt x="2303995" y="337578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872540" y="0"/>
            <a:ext cx="1336675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75260" marR="5080" indent="-163195">
              <a:lnSpc>
                <a:spcPct val="100000"/>
              </a:lnSpc>
              <a:spcBef>
                <a:spcPts val="95"/>
              </a:spcBef>
            </a:pP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Filosofía</a:t>
            </a:r>
            <a:r>
              <a:rPr dirty="0" sz="500" spc="9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de</a:t>
            </a:r>
            <a:r>
              <a:rPr dirty="0" sz="500" spc="9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2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la</a:t>
            </a:r>
            <a:r>
              <a:rPr dirty="0" sz="500" spc="9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Asignatura:</a:t>
            </a:r>
            <a:r>
              <a:rPr dirty="0" sz="500" spc="1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Visión</a:t>
            </a:r>
            <a:r>
              <a:rPr dirty="0" sz="500" spc="9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General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Fundamentos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Matemáticos:</a:t>
            </a:r>
            <a:r>
              <a:rPr dirty="0" sz="500" spc="1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4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II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Parte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595"/>
              </a:lnSpc>
            </a:pPr>
            <a:r>
              <a:rPr dirty="0" sz="500" spc="4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Python</a:t>
            </a:r>
            <a:r>
              <a:rPr dirty="0" sz="500" spc="5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Notebooks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600"/>
              </a:lnSpc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Ejemplos</a:t>
            </a:r>
            <a:endParaRPr sz="5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0"/>
            <a:ext cx="4608195" cy="650875"/>
            <a:chOff x="0" y="0"/>
            <a:chExt cx="4608195" cy="650875"/>
          </a:xfrm>
        </p:grpSpPr>
        <p:sp>
          <p:nvSpPr>
            <p:cNvPr id="5" name="object 5"/>
            <p:cNvSpPr/>
            <p:nvPr/>
          </p:nvSpPr>
          <p:spPr>
            <a:xfrm>
              <a:off x="2303995" y="0"/>
              <a:ext cx="2304415" cy="337820"/>
            </a:xfrm>
            <a:custGeom>
              <a:avLst/>
              <a:gdLst/>
              <a:ahLst/>
              <a:cxnLst/>
              <a:rect l="l" t="t" r="r" b="b"/>
              <a:pathLst>
                <a:path w="2304415" h="337820">
                  <a:moveTo>
                    <a:pt x="2303995" y="0"/>
                  </a:moveTo>
                  <a:lnTo>
                    <a:pt x="0" y="0"/>
                  </a:lnTo>
                  <a:lnTo>
                    <a:pt x="0" y="337578"/>
                  </a:lnTo>
                  <a:lnTo>
                    <a:pt x="2303995" y="337578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0" y="337572"/>
              <a:ext cx="4608060" cy="312770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153174" y="336509"/>
            <a:ext cx="76009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20">
                <a:solidFill>
                  <a:srgbClr val="FFFFFF"/>
                </a:solidFill>
                <a:latin typeface="Calibri"/>
                <a:cs typeface="Calibri"/>
              </a:rPr>
              <a:t>Contenido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315023" y="1148842"/>
            <a:ext cx="146177" cy="146177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350469" y="1150978"/>
            <a:ext cx="7556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35" b="1">
                <a:solidFill>
                  <a:srgbClr val="EAEAF7"/>
                </a:solidFill>
                <a:latin typeface="Calibri"/>
                <a:cs typeface="Calibri"/>
              </a:rPr>
              <a:t>1</a:t>
            </a:r>
            <a:endParaRPr sz="7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01904" y="1122062"/>
            <a:ext cx="220599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5">
                <a:solidFill>
                  <a:srgbClr val="3333B2"/>
                </a:solidFill>
                <a:latin typeface="Calibri"/>
                <a:cs typeface="Calibri"/>
                <a:hlinkClick r:id="rId2" action="ppaction://hlinksldjump"/>
              </a:rPr>
              <a:t>Filosofía</a:t>
            </a:r>
            <a:r>
              <a:rPr dirty="0" sz="1000" spc="95">
                <a:solidFill>
                  <a:srgbClr val="3333B2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1000" spc="-40">
                <a:solidFill>
                  <a:srgbClr val="3333B2"/>
                </a:solidFill>
                <a:latin typeface="Calibri"/>
                <a:cs typeface="Calibri"/>
                <a:hlinkClick r:id="rId2" action="ppaction://hlinksldjump"/>
              </a:rPr>
              <a:t>de</a:t>
            </a:r>
            <a:r>
              <a:rPr dirty="0" sz="1000" spc="100">
                <a:solidFill>
                  <a:srgbClr val="3333B2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1000">
                <a:solidFill>
                  <a:srgbClr val="3333B2"/>
                </a:solidFill>
                <a:latin typeface="Calibri"/>
                <a:cs typeface="Calibri"/>
                <a:hlinkClick r:id="rId2" action="ppaction://hlinksldjump"/>
              </a:rPr>
              <a:t>la</a:t>
            </a:r>
            <a:r>
              <a:rPr dirty="0" sz="1000" spc="100">
                <a:solidFill>
                  <a:srgbClr val="3333B2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1000" spc="5">
                <a:solidFill>
                  <a:srgbClr val="3333B2"/>
                </a:solidFill>
                <a:latin typeface="Calibri"/>
                <a:cs typeface="Calibri"/>
                <a:hlinkClick r:id="rId2" action="ppaction://hlinksldjump"/>
              </a:rPr>
              <a:t>Asignatura:</a:t>
            </a:r>
            <a:r>
              <a:rPr dirty="0" sz="1000" spc="100">
                <a:solidFill>
                  <a:srgbClr val="3333B2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1000" spc="5">
                <a:solidFill>
                  <a:srgbClr val="3333B2"/>
                </a:solidFill>
                <a:latin typeface="Calibri"/>
                <a:cs typeface="Calibri"/>
                <a:hlinkClick r:id="rId2" action="ppaction://hlinksldjump"/>
              </a:rPr>
              <a:t>Visión</a:t>
            </a:r>
            <a:r>
              <a:rPr dirty="0" sz="1000" spc="100">
                <a:solidFill>
                  <a:srgbClr val="3333B2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1000" spc="-20">
                <a:solidFill>
                  <a:srgbClr val="3333B2"/>
                </a:solidFill>
                <a:latin typeface="Calibri"/>
                <a:cs typeface="Calibri"/>
                <a:hlinkClick r:id="rId2" action="ppaction://hlinksldjump"/>
              </a:rPr>
              <a:t>General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2" name="object 12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/>
          <p:nvPr/>
        </p:nvSpPr>
        <p:spPr>
          <a:xfrm>
            <a:off x="2399296" y="3349827"/>
            <a:ext cx="25527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8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FM-DL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337820"/>
          </a:xfrm>
          <a:custGeom>
            <a:avLst/>
            <a:gdLst/>
            <a:ahLst/>
            <a:cxnLst/>
            <a:rect l="l" t="t" r="r" b="b"/>
            <a:pathLst>
              <a:path w="2304415" h="337820">
                <a:moveTo>
                  <a:pt x="2303995" y="0"/>
                </a:moveTo>
                <a:lnTo>
                  <a:pt x="0" y="0"/>
                </a:lnTo>
                <a:lnTo>
                  <a:pt x="0" y="337578"/>
                </a:lnTo>
                <a:lnTo>
                  <a:pt x="2303995" y="337578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872540" y="0"/>
            <a:ext cx="1336675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75260" marR="5080" indent="-163195">
              <a:lnSpc>
                <a:spcPct val="100000"/>
              </a:lnSpc>
              <a:spcBef>
                <a:spcPts val="95"/>
              </a:spcBef>
            </a:pP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Filosofía</a:t>
            </a:r>
            <a:r>
              <a:rPr dirty="0" sz="500" spc="9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de</a:t>
            </a:r>
            <a:r>
              <a:rPr dirty="0" sz="500" spc="9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2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la</a:t>
            </a:r>
            <a:r>
              <a:rPr dirty="0" sz="500" spc="9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Asignatura:</a:t>
            </a:r>
            <a:r>
              <a:rPr dirty="0" sz="500" spc="1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Visión</a:t>
            </a:r>
            <a:r>
              <a:rPr dirty="0" sz="500" spc="9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General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Fundamentos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Matemáticos:</a:t>
            </a:r>
            <a:r>
              <a:rPr dirty="0" sz="500" spc="1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4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II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Parte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595"/>
              </a:lnSpc>
            </a:pPr>
            <a:r>
              <a:rPr dirty="0" sz="500" spc="4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Python</a:t>
            </a:r>
            <a:r>
              <a:rPr dirty="0" sz="500" spc="5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Notebooks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600"/>
              </a:lnSpc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Ejemplos</a:t>
            </a:r>
            <a:endParaRPr sz="5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0"/>
            <a:ext cx="4608195" cy="650875"/>
            <a:chOff x="0" y="0"/>
            <a:chExt cx="4608195" cy="650875"/>
          </a:xfrm>
        </p:grpSpPr>
        <p:sp>
          <p:nvSpPr>
            <p:cNvPr id="5" name="object 5"/>
            <p:cNvSpPr/>
            <p:nvPr/>
          </p:nvSpPr>
          <p:spPr>
            <a:xfrm>
              <a:off x="2303995" y="0"/>
              <a:ext cx="2304415" cy="337820"/>
            </a:xfrm>
            <a:custGeom>
              <a:avLst/>
              <a:gdLst/>
              <a:ahLst/>
              <a:cxnLst/>
              <a:rect l="l" t="t" r="r" b="b"/>
              <a:pathLst>
                <a:path w="2304415" h="337820">
                  <a:moveTo>
                    <a:pt x="2303995" y="0"/>
                  </a:moveTo>
                  <a:lnTo>
                    <a:pt x="0" y="0"/>
                  </a:lnTo>
                  <a:lnTo>
                    <a:pt x="0" y="337578"/>
                  </a:lnTo>
                  <a:lnTo>
                    <a:pt x="2303995" y="337578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0" y="337572"/>
              <a:ext cx="4608060" cy="312770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153174" y="336509"/>
            <a:ext cx="76009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20">
                <a:solidFill>
                  <a:srgbClr val="FFFFFF"/>
                </a:solidFill>
                <a:latin typeface="Calibri"/>
                <a:cs typeface="Calibri"/>
              </a:rPr>
              <a:t>Contenido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315023" y="1148842"/>
            <a:ext cx="146177" cy="146177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350469" y="1150978"/>
            <a:ext cx="7556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35" b="1">
                <a:solidFill>
                  <a:srgbClr val="EAEAF7"/>
                </a:solidFill>
                <a:latin typeface="Calibri"/>
                <a:cs typeface="Calibri"/>
              </a:rPr>
              <a:t>1</a:t>
            </a:r>
            <a:endParaRPr sz="7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01904" y="1122062"/>
            <a:ext cx="220599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5">
                <a:solidFill>
                  <a:srgbClr val="3333B2"/>
                </a:solidFill>
                <a:latin typeface="Calibri"/>
                <a:cs typeface="Calibri"/>
                <a:hlinkClick r:id="rId2" action="ppaction://hlinksldjump"/>
              </a:rPr>
              <a:t>Filosofía</a:t>
            </a:r>
            <a:r>
              <a:rPr dirty="0" sz="1000" spc="95">
                <a:solidFill>
                  <a:srgbClr val="3333B2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1000" spc="-40">
                <a:solidFill>
                  <a:srgbClr val="3333B2"/>
                </a:solidFill>
                <a:latin typeface="Calibri"/>
                <a:cs typeface="Calibri"/>
                <a:hlinkClick r:id="rId2" action="ppaction://hlinksldjump"/>
              </a:rPr>
              <a:t>de</a:t>
            </a:r>
            <a:r>
              <a:rPr dirty="0" sz="1000" spc="100">
                <a:solidFill>
                  <a:srgbClr val="3333B2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1000">
                <a:solidFill>
                  <a:srgbClr val="3333B2"/>
                </a:solidFill>
                <a:latin typeface="Calibri"/>
                <a:cs typeface="Calibri"/>
                <a:hlinkClick r:id="rId2" action="ppaction://hlinksldjump"/>
              </a:rPr>
              <a:t>la</a:t>
            </a:r>
            <a:r>
              <a:rPr dirty="0" sz="1000" spc="100">
                <a:solidFill>
                  <a:srgbClr val="3333B2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1000" spc="5">
                <a:solidFill>
                  <a:srgbClr val="3333B2"/>
                </a:solidFill>
                <a:latin typeface="Calibri"/>
                <a:cs typeface="Calibri"/>
                <a:hlinkClick r:id="rId2" action="ppaction://hlinksldjump"/>
              </a:rPr>
              <a:t>Asignatura:</a:t>
            </a:r>
            <a:r>
              <a:rPr dirty="0" sz="1000" spc="100">
                <a:solidFill>
                  <a:srgbClr val="3333B2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1000" spc="5">
                <a:solidFill>
                  <a:srgbClr val="3333B2"/>
                </a:solidFill>
                <a:latin typeface="Calibri"/>
                <a:cs typeface="Calibri"/>
                <a:hlinkClick r:id="rId2" action="ppaction://hlinksldjump"/>
              </a:rPr>
              <a:t>Visión</a:t>
            </a:r>
            <a:r>
              <a:rPr dirty="0" sz="1000" spc="100">
                <a:solidFill>
                  <a:srgbClr val="3333B2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1000" spc="-20">
                <a:solidFill>
                  <a:srgbClr val="3333B2"/>
                </a:solidFill>
                <a:latin typeface="Calibri"/>
                <a:cs typeface="Calibri"/>
                <a:hlinkClick r:id="rId2" action="ppaction://hlinksldjump"/>
              </a:rPr>
              <a:t>General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11" name="object 11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315023" y="1583994"/>
            <a:ext cx="146177" cy="146177"/>
          </a:xfrm>
          <a:prstGeom prst="rect">
            <a:avLst/>
          </a:prstGeom>
        </p:spPr>
      </p:pic>
      <p:sp>
        <p:nvSpPr>
          <p:cNvPr id="12" name="object 12"/>
          <p:cNvSpPr txBox="1"/>
          <p:nvPr/>
        </p:nvSpPr>
        <p:spPr>
          <a:xfrm>
            <a:off x="350469" y="1557215"/>
            <a:ext cx="207454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baseline="3968" sz="1050" spc="52" b="1">
                <a:solidFill>
                  <a:srgbClr val="EAEAF7"/>
                </a:solidFill>
                <a:latin typeface="Calibri"/>
                <a:cs typeface="Calibri"/>
              </a:rPr>
              <a:t>2   </a:t>
            </a:r>
            <a:r>
              <a:rPr dirty="0" baseline="3968" sz="1050" spc="89" b="1">
                <a:solidFill>
                  <a:srgbClr val="EAEAF7"/>
                </a:solidFill>
                <a:latin typeface="Calibri"/>
                <a:cs typeface="Calibri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Calibri"/>
                <a:cs typeface="Calibri"/>
                <a:hlinkClick r:id="rId3" action="ppaction://hlinksldjump"/>
              </a:rPr>
              <a:t>Fundamentos</a:t>
            </a:r>
            <a:r>
              <a:rPr dirty="0" sz="1000" spc="85">
                <a:solidFill>
                  <a:srgbClr val="3333B2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1000" spc="-5">
                <a:solidFill>
                  <a:srgbClr val="3333B2"/>
                </a:solidFill>
                <a:latin typeface="Calibri"/>
                <a:cs typeface="Calibri"/>
                <a:hlinkClick r:id="rId3" action="ppaction://hlinksldjump"/>
              </a:rPr>
              <a:t>Matemáticos:</a:t>
            </a:r>
            <a:r>
              <a:rPr dirty="0" sz="1000" spc="90">
                <a:solidFill>
                  <a:srgbClr val="3333B2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1000" spc="35">
                <a:solidFill>
                  <a:srgbClr val="3333B2"/>
                </a:solidFill>
                <a:latin typeface="Calibri"/>
                <a:cs typeface="Calibri"/>
                <a:hlinkClick r:id="rId3" action="ppaction://hlinksldjump"/>
              </a:rPr>
              <a:t>II</a:t>
            </a:r>
            <a:r>
              <a:rPr dirty="0" sz="1000" spc="90">
                <a:solidFill>
                  <a:srgbClr val="3333B2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1000">
                <a:solidFill>
                  <a:srgbClr val="3333B2"/>
                </a:solidFill>
                <a:latin typeface="Calibri"/>
                <a:cs typeface="Calibri"/>
                <a:hlinkClick r:id="rId3" action="ppaction://hlinksldjump"/>
              </a:rPr>
              <a:t>Parte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4" name="object 14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/>
          <p:cNvSpPr txBox="1"/>
          <p:nvPr/>
        </p:nvSpPr>
        <p:spPr>
          <a:xfrm>
            <a:off x="2399296" y="3349827"/>
            <a:ext cx="25527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85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FM-DL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337820"/>
          </a:xfrm>
          <a:custGeom>
            <a:avLst/>
            <a:gdLst/>
            <a:ahLst/>
            <a:cxnLst/>
            <a:rect l="l" t="t" r="r" b="b"/>
            <a:pathLst>
              <a:path w="2304415" h="337820">
                <a:moveTo>
                  <a:pt x="2303995" y="0"/>
                </a:moveTo>
                <a:lnTo>
                  <a:pt x="0" y="0"/>
                </a:lnTo>
                <a:lnTo>
                  <a:pt x="0" y="337578"/>
                </a:lnTo>
                <a:lnTo>
                  <a:pt x="2303995" y="337578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872540" y="0"/>
            <a:ext cx="1336675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75260" marR="5080" indent="-163195">
              <a:lnSpc>
                <a:spcPct val="100000"/>
              </a:lnSpc>
              <a:spcBef>
                <a:spcPts val="95"/>
              </a:spcBef>
            </a:pP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Filosofía</a:t>
            </a:r>
            <a:r>
              <a:rPr dirty="0" sz="500" spc="9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de</a:t>
            </a:r>
            <a:r>
              <a:rPr dirty="0" sz="500" spc="9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2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la</a:t>
            </a:r>
            <a:r>
              <a:rPr dirty="0" sz="500" spc="9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Asignatura:</a:t>
            </a:r>
            <a:r>
              <a:rPr dirty="0" sz="500" spc="1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Visión</a:t>
            </a:r>
            <a:r>
              <a:rPr dirty="0" sz="500" spc="9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General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Fundamentos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Matemáticos:</a:t>
            </a:r>
            <a:r>
              <a:rPr dirty="0" sz="500" spc="1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4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II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Parte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595"/>
              </a:lnSpc>
            </a:pPr>
            <a:r>
              <a:rPr dirty="0" sz="500" spc="4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Python</a:t>
            </a:r>
            <a:r>
              <a:rPr dirty="0" sz="500" spc="5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Notebooks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600"/>
              </a:lnSpc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Ejemplos</a:t>
            </a:r>
            <a:endParaRPr sz="5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0"/>
            <a:ext cx="4608195" cy="650875"/>
            <a:chOff x="0" y="0"/>
            <a:chExt cx="4608195" cy="650875"/>
          </a:xfrm>
        </p:grpSpPr>
        <p:sp>
          <p:nvSpPr>
            <p:cNvPr id="5" name="object 5"/>
            <p:cNvSpPr/>
            <p:nvPr/>
          </p:nvSpPr>
          <p:spPr>
            <a:xfrm>
              <a:off x="2303995" y="0"/>
              <a:ext cx="2304415" cy="337820"/>
            </a:xfrm>
            <a:custGeom>
              <a:avLst/>
              <a:gdLst/>
              <a:ahLst/>
              <a:cxnLst/>
              <a:rect l="l" t="t" r="r" b="b"/>
              <a:pathLst>
                <a:path w="2304415" h="337820">
                  <a:moveTo>
                    <a:pt x="2303995" y="0"/>
                  </a:moveTo>
                  <a:lnTo>
                    <a:pt x="0" y="0"/>
                  </a:lnTo>
                  <a:lnTo>
                    <a:pt x="0" y="337578"/>
                  </a:lnTo>
                  <a:lnTo>
                    <a:pt x="2303995" y="337578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0" y="337572"/>
              <a:ext cx="4608060" cy="312770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153174" y="336509"/>
            <a:ext cx="76009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20">
                <a:solidFill>
                  <a:srgbClr val="FFFFFF"/>
                </a:solidFill>
                <a:latin typeface="Calibri"/>
                <a:cs typeface="Calibri"/>
              </a:rPr>
              <a:t>Contenido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315023" y="1148842"/>
            <a:ext cx="146177" cy="146177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350469" y="1150978"/>
            <a:ext cx="7556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35" b="1">
                <a:solidFill>
                  <a:srgbClr val="EAEAF7"/>
                </a:solidFill>
                <a:latin typeface="Calibri"/>
                <a:cs typeface="Calibri"/>
              </a:rPr>
              <a:t>1</a:t>
            </a:r>
            <a:endParaRPr sz="7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01904" y="1122062"/>
            <a:ext cx="220599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5">
                <a:solidFill>
                  <a:srgbClr val="3333B2"/>
                </a:solidFill>
                <a:latin typeface="Calibri"/>
                <a:cs typeface="Calibri"/>
                <a:hlinkClick r:id="rId2" action="ppaction://hlinksldjump"/>
              </a:rPr>
              <a:t>Filosofía</a:t>
            </a:r>
            <a:r>
              <a:rPr dirty="0" sz="1000" spc="95">
                <a:solidFill>
                  <a:srgbClr val="3333B2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1000" spc="-40">
                <a:solidFill>
                  <a:srgbClr val="3333B2"/>
                </a:solidFill>
                <a:latin typeface="Calibri"/>
                <a:cs typeface="Calibri"/>
                <a:hlinkClick r:id="rId2" action="ppaction://hlinksldjump"/>
              </a:rPr>
              <a:t>de</a:t>
            </a:r>
            <a:r>
              <a:rPr dirty="0" sz="1000" spc="100">
                <a:solidFill>
                  <a:srgbClr val="3333B2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1000">
                <a:solidFill>
                  <a:srgbClr val="3333B2"/>
                </a:solidFill>
                <a:latin typeface="Calibri"/>
                <a:cs typeface="Calibri"/>
                <a:hlinkClick r:id="rId2" action="ppaction://hlinksldjump"/>
              </a:rPr>
              <a:t>la</a:t>
            </a:r>
            <a:r>
              <a:rPr dirty="0" sz="1000" spc="100">
                <a:solidFill>
                  <a:srgbClr val="3333B2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1000" spc="5">
                <a:solidFill>
                  <a:srgbClr val="3333B2"/>
                </a:solidFill>
                <a:latin typeface="Calibri"/>
                <a:cs typeface="Calibri"/>
                <a:hlinkClick r:id="rId2" action="ppaction://hlinksldjump"/>
              </a:rPr>
              <a:t>Asignatura:</a:t>
            </a:r>
            <a:r>
              <a:rPr dirty="0" sz="1000" spc="100">
                <a:solidFill>
                  <a:srgbClr val="3333B2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1000" spc="5">
                <a:solidFill>
                  <a:srgbClr val="3333B2"/>
                </a:solidFill>
                <a:latin typeface="Calibri"/>
                <a:cs typeface="Calibri"/>
                <a:hlinkClick r:id="rId2" action="ppaction://hlinksldjump"/>
              </a:rPr>
              <a:t>Visión</a:t>
            </a:r>
            <a:r>
              <a:rPr dirty="0" sz="1000" spc="100">
                <a:solidFill>
                  <a:srgbClr val="3333B2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1000" spc="-20">
                <a:solidFill>
                  <a:srgbClr val="3333B2"/>
                </a:solidFill>
                <a:latin typeface="Calibri"/>
                <a:cs typeface="Calibri"/>
                <a:hlinkClick r:id="rId2" action="ppaction://hlinksldjump"/>
              </a:rPr>
              <a:t>General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11" name="object 11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315023" y="1583994"/>
            <a:ext cx="146177" cy="146177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315023" y="2019147"/>
            <a:ext cx="146177" cy="146177"/>
          </a:xfrm>
          <a:prstGeom prst="rect">
            <a:avLst/>
          </a:prstGeom>
        </p:spPr>
      </p:pic>
      <p:sp>
        <p:nvSpPr>
          <p:cNvPr id="13" name="object 13"/>
          <p:cNvSpPr txBox="1"/>
          <p:nvPr/>
        </p:nvSpPr>
        <p:spPr>
          <a:xfrm>
            <a:off x="337769" y="1557215"/>
            <a:ext cx="2099945" cy="61277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dirty="0" baseline="3968" sz="1050" spc="52" b="1">
                <a:solidFill>
                  <a:srgbClr val="EAEAF7"/>
                </a:solidFill>
                <a:latin typeface="Calibri"/>
                <a:cs typeface="Calibri"/>
              </a:rPr>
              <a:t>2   </a:t>
            </a:r>
            <a:r>
              <a:rPr dirty="0" baseline="3968" sz="1050" spc="89" b="1">
                <a:solidFill>
                  <a:srgbClr val="EAEAF7"/>
                </a:solidFill>
                <a:latin typeface="Calibri"/>
                <a:cs typeface="Calibri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Calibri"/>
                <a:cs typeface="Calibri"/>
                <a:hlinkClick r:id="rId3" action="ppaction://hlinksldjump"/>
              </a:rPr>
              <a:t>Fundamentos</a:t>
            </a:r>
            <a:r>
              <a:rPr dirty="0" sz="1000" spc="85">
                <a:solidFill>
                  <a:srgbClr val="3333B2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1000" spc="-5">
                <a:solidFill>
                  <a:srgbClr val="3333B2"/>
                </a:solidFill>
                <a:latin typeface="Calibri"/>
                <a:cs typeface="Calibri"/>
                <a:hlinkClick r:id="rId3" action="ppaction://hlinksldjump"/>
              </a:rPr>
              <a:t>Matemáticos:</a:t>
            </a:r>
            <a:r>
              <a:rPr dirty="0" sz="1000" spc="90">
                <a:solidFill>
                  <a:srgbClr val="3333B2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1000" spc="35">
                <a:solidFill>
                  <a:srgbClr val="3333B2"/>
                </a:solidFill>
                <a:latin typeface="Calibri"/>
                <a:cs typeface="Calibri"/>
                <a:hlinkClick r:id="rId3" action="ppaction://hlinksldjump"/>
              </a:rPr>
              <a:t>II</a:t>
            </a:r>
            <a:r>
              <a:rPr dirty="0" sz="1000" spc="90">
                <a:solidFill>
                  <a:srgbClr val="3333B2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1000">
                <a:solidFill>
                  <a:srgbClr val="3333B2"/>
                </a:solidFill>
                <a:latin typeface="Calibri"/>
                <a:cs typeface="Calibri"/>
                <a:hlinkClick r:id="rId3" action="ppaction://hlinksldjump"/>
              </a:rPr>
              <a:t>Parte</a:t>
            </a:r>
            <a:endParaRPr sz="10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200">
              <a:latin typeface="Calibri"/>
              <a:cs typeface="Calibri"/>
            </a:endParaRPr>
          </a:p>
          <a:p>
            <a:pPr marL="25400">
              <a:lnSpc>
                <a:spcPct val="100000"/>
              </a:lnSpc>
              <a:spcBef>
                <a:spcPts val="760"/>
              </a:spcBef>
            </a:pPr>
            <a:r>
              <a:rPr dirty="0" baseline="3968" sz="1050" spc="52" b="1">
                <a:solidFill>
                  <a:srgbClr val="EAEAF7"/>
                </a:solidFill>
                <a:latin typeface="Calibri"/>
                <a:cs typeface="Calibri"/>
              </a:rPr>
              <a:t>3   </a:t>
            </a:r>
            <a:r>
              <a:rPr dirty="0" baseline="3968" sz="1050" spc="89" b="1">
                <a:solidFill>
                  <a:srgbClr val="EAEAF7"/>
                </a:solidFill>
                <a:latin typeface="Calibri"/>
                <a:cs typeface="Calibri"/>
              </a:rPr>
              <a:t> </a:t>
            </a:r>
            <a:r>
              <a:rPr dirty="0" sz="1000" spc="10">
                <a:solidFill>
                  <a:srgbClr val="3333B2"/>
                </a:solidFill>
                <a:latin typeface="Calibri"/>
                <a:cs typeface="Calibri"/>
                <a:hlinkClick r:id="rId4" action="ppaction://hlinksldjump"/>
              </a:rPr>
              <a:t>Python</a:t>
            </a:r>
            <a:r>
              <a:rPr dirty="0" sz="1000" spc="75">
                <a:solidFill>
                  <a:srgbClr val="3333B2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1000" spc="-5">
                <a:solidFill>
                  <a:srgbClr val="3333B2"/>
                </a:solidFill>
                <a:latin typeface="Calibri"/>
                <a:cs typeface="Calibri"/>
                <a:hlinkClick r:id="rId4" action="ppaction://hlinksldjump"/>
              </a:rPr>
              <a:t>Notebooks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5" name="object 15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7" name="object 17"/>
          <p:cNvSpPr txBox="1"/>
          <p:nvPr/>
        </p:nvSpPr>
        <p:spPr>
          <a:xfrm>
            <a:off x="2399296" y="3349827"/>
            <a:ext cx="25527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85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FM-DL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337820"/>
          </a:xfrm>
          <a:custGeom>
            <a:avLst/>
            <a:gdLst/>
            <a:ahLst/>
            <a:cxnLst/>
            <a:rect l="l" t="t" r="r" b="b"/>
            <a:pathLst>
              <a:path w="2304415" h="337820">
                <a:moveTo>
                  <a:pt x="2303995" y="0"/>
                </a:moveTo>
                <a:lnTo>
                  <a:pt x="0" y="0"/>
                </a:lnTo>
                <a:lnTo>
                  <a:pt x="0" y="337578"/>
                </a:lnTo>
                <a:lnTo>
                  <a:pt x="2303995" y="337578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872540" y="0"/>
            <a:ext cx="1336675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75260" marR="5080" indent="-163195">
              <a:lnSpc>
                <a:spcPct val="100000"/>
              </a:lnSpc>
              <a:spcBef>
                <a:spcPts val="95"/>
              </a:spcBef>
            </a:pP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Filosofía</a:t>
            </a:r>
            <a:r>
              <a:rPr dirty="0" sz="500" spc="9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de</a:t>
            </a:r>
            <a:r>
              <a:rPr dirty="0" sz="500" spc="9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2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la</a:t>
            </a:r>
            <a:r>
              <a:rPr dirty="0" sz="500" spc="9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Asignatura:</a:t>
            </a:r>
            <a:r>
              <a:rPr dirty="0" sz="500" spc="1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Visión</a:t>
            </a:r>
            <a:r>
              <a:rPr dirty="0" sz="500" spc="9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General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Fundamentos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Matemáticos:</a:t>
            </a:r>
            <a:r>
              <a:rPr dirty="0" sz="500" spc="1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4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II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Parte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595"/>
              </a:lnSpc>
            </a:pPr>
            <a:r>
              <a:rPr dirty="0" sz="500" spc="4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Python</a:t>
            </a:r>
            <a:r>
              <a:rPr dirty="0" sz="500" spc="5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Notebooks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600"/>
              </a:lnSpc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Ejemplos</a:t>
            </a:r>
            <a:endParaRPr sz="5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0"/>
            <a:ext cx="4608195" cy="650875"/>
            <a:chOff x="0" y="0"/>
            <a:chExt cx="4608195" cy="650875"/>
          </a:xfrm>
        </p:grpSpPr>
        <p:sp>
          <p:nvSpPr>
            <p:cNvPr id="5" name="object 5"/>
            <p:cNvSpPr/>
            <p:nvPr/>
          </p:nvSpPr>
          <p:spPr>
            <a:xfrm>
              <a:off x="2303995" y="0"/>
              <a:ext cx="2304415" cy="337820"/>
            </a:xfrm>
            <a:custGeom>
              <a:avLst/>
              <a:gdLst/>
              <a:ahLst/>
              <a:cxnLst/>
              <a:rect l="l" t="t" r="r" b="b"/>
              <a:pathLst>
                <a:path w="2304415" h="337820">
                  <a:moveTo>
                    <a:pt x="2303995" y="0"/>
                  </a:moveTo>
                  <a:lnTo>
                    <a:pt x="0" y="0"/>
                  </a:lnTo>
                  <a:lnTo>
                    <a:pt x="0" y="337578"/>
                  </a:lnTo>
                  <a:lnTo>
                    <a:pt x="2303995" y="337578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0" y="337572"/>
              <a:ext cx="4608060" cy="312770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153174" y="336509"/>
            <a:ext cx="76009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20">
                <a:solidFill>
                  <a:srgbClr val="FFFFFF"/>
                </a:solidFill>
                <a:latin typeface="Calibri"/>
                <a:cs typeface="Calibri"/>
              </a:rPr>
              <a:t>Contenido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315023" y="1148842"/>
            <a:ext cx="146177" cy="146177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350469" y="1150978"/>
            <a:ext cx="7556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35" b="1">
                <a:solidFill>
                  <a:srgbClr val="EAEAF7"/>
                </a:solidFill>
                <a:latin typeface="Calibri"/>
                <a:cs typeface="Calibri"/>
              </a:rPr>
              <a:t>1</a:t>
            </a:r>
            <a:endParaRPr sz="7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01904" y="1122062"/>
            <a:ext cx="220599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5">
                <a:solidFill>
                  <a:srgbClr val="3333B2"/>
                </a:solidFill>
                <a:latin typeface="Calibri"/>
                <a:cs typeface="Calibri"/>
                <a:hlinkClick r:id="rId2" action="ppaction://hlinksldjump"/>
              </a:rPr>
              <a:t>Filosofía</a:t>
            </a:r>
            <a:r>
              <a:rPr dirty="0" sz="1000" spc="95">
                <a:solidFill>
                  <a:srgbClr val="3333B2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1000" spc="-40">
                <a:solidFill>
                  <a:srgbClr val="3333B2"/>
                </a:solidFill>
                <a:latin typeface="Calibri"/>
                <a:cs typeface="Calibri"/>
                <a:hlinkClick r:id="rId2" action="ppaction://hlinksldjump"/>
              </a:rPr>
              <a:t>de</a:t>
            </a:r>
            <a:r>
              <a:rPr dirty="0" sz="1000" spc="100">
                <a:solidFill>
                  <a:srgbClr val="3333B2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1000">
                <a:solidFill>
                  <a:srgbClr val="3333B2"/>
                </a:solidFill>
                <a:latin typeface="Calibri"/>
                <a:cs typeface="Calibri"/>
                <a:hlinkClick r:id="rId2" action="ppaction://hlinksldjump"/>
              </a:rPr>
              <a:t>la</a:t>
            </a:r>
            <a:r>
              <a:rPr dirty="0" sz="1000" spc="100">
                <a:solidFill>
                  <a:srgbClr val="3333B2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1000" spc="5">
                <a:solidFill>
                  <a:srgbClr val="3333B2"/>
                </a:solidFill>
                <a:latin typeface="Calibri"/>
                <a:cs typeface="Calibri"/>
                <a:hlinkClick r:id="rId2" action="ppaction://hlinksldjump"/>
              </a:rPr>
              <a:t>Asignatura:</a:t>
            </a:r>
            <a:r>
              <a:rPr dirty="0" sz="1000" spc="100">
                <a:solidFill>
                  <a:srgbClr val="3333B2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1000" spc="5">
                <a:solidFill>
                  <a:srgbClr val="3333B2"/>
                </a:solidFill>
                <a:latin typeface="Calibri"/>
                <a:cs typeface="Calibri"/>
                <a:hlinkClick r:id="rId2" action="ppaction://hlinksldjump"/>
              </a:rPr>
              <a:t>Visión</a:t>
            </a:r>
            <a:r>
              <a:rPr dirty="0" sz="1000" spc="100">
                <a:solidFill>
                  <a:srgbClr val="3333B2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1000" spc="-20">
                <a:solidFill>
                  <a:srgbClr val="3333B2"/>
                </a:solidFill>
                <a:latin typeface="Calibri"/>
                <a:cs typeface="Calibri"/>
                <a:hlinkClick r:id="rId2" action="ppaction://hlinksldjump"/>
              </a:rPr>
              <a:t>General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11" name="object 11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315023" y="1583994"/>
            <a:ext cx="146177" cy="146177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315023" y="2019147"/>
            <a:ext cx="146177" cy="146177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315023" y="2454313"/>
            <a:ext cx="146177" cy="146177"/>
          </a:xfrm>
          <a:prstGeom prst="rect">
            <a:avLst/>
          </a:prstGeom>
        </p:spPr>
      </p:pic>
      <p:sp>
        <p:nvSpPr>
          <p:cNvPr id="14" name="object 14"/>
          <p:cNvSpPr txBox="1"/>
          <p:nvPr/>
        </p:nvSpPr>
        <p:spPr>
          <a:xfrm>
            <a:off x="325069" y="1557215"/>
            <a:ext cx="2125345" cy="104775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baseline="3968" sz="1050" spc="52" b="1">
                <a:solidFill>
                  <a:srgbClr val="EAEAF7"/>
                </a:solidFill>
                <a:latin typeface="Calibri"/>
                <a:cs typeface="Calibri"/>
              </a:rPr>
              <a:t>2   </a:t>
            </a:r>
            <a:r>
              <a:rPr dirty="0" baseline="3968" sz="1050" spc="89" b="1">
                <a:solidFill>
                  <a:srgbClr val="EAEAF7"/>
                </a:solidFill>
                <a:latin typeface="Calibri"/>
                <a:cs typeface="Calibri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Calibri"/>
                <a:cs typeface="Calibri"/>
                <a:hlinkClick r:id="rId3" action="ppaction://hlinksldjump"/>
              </a:rPr>
              <a:t>Fundamentos</a:t>
            </a:r>
            <a:r>
              <a:rPr dirty="0" sz="1000" spc="85">
                <a:solidFill>
                  <a:srgbClr val="3333B2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1000" spc="-5">
                <a:solidFill>
                  <a:srgbClr val="3333B2"/>
                </a:solidFill>
                <a:latin typeface="Calibri"/>
                <a:cs typeface="Calibri"/>
                <a:hlinkClick r:id="rId3" action="ppaction://hlinksldjump"/>
              </a:rPr>
              <a:t>Matemáticos:</a:t>
            </a:r>
            <a:r>
              <a:rPr dirty="0" sz="1000" spc="90">
                <a:solidFill>
                  <a:srgbClr val="3333B2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1000" spc="35">
                <a:solidFill>
                  <a:srgbClr val="3333B2"/>
                </a:solidFill>
                <a:latin typeface="Calibri"/>
                <a:cs typeface="Calibri"/>
                <a:hlinkClick r:id="rId3" action="ppaction://hlinksldjump"/>
              </a:rPr>
              <a:t>II</a:t>
            </a:r>
            <a:r>
              <a:rPr dirty="0" sz="1000" spc="90">
                <a:solidFill>
                  <a:srgbClr val="3333B2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1000">
                <a:solidFill>
                  <a:srgbClr val="3333B2"/>
                </a:solidFill>
                <a:latin typeface="Calibri"/>
                <a:cs typeface="Calibri"/>
                <a:hlinkClick r:id="rId3" action="ppaction://hlinksldjump"/>
              </a:rPr>
              <a:t>Parte</a:t>
            </a:r>
            <a:endParaRPr sz="10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200">
              <a:latin typeface="Calibri"/>
              <a:cs typeface="Calibri"/>
            </a:endParaRPr>
          </a:p>
          <a:p>
            <a:pPr marL="38100">
              <a:lnSpc>
                <a:spcPct val="100000"/>
              </a:lnSpc>
              <a:spcBef>
                <a:spcPts val="760"/>
              </a:spcBef>
            </a:pPr>
            <a:r>
              <a:rPr dirty="0" baseline="3968" sz="1050" spc="52" b="1">
                <a:solidFill>
                  <a:srgbClr val="EAEAF7"/>
                </a:solidFill>
                <a:latin typeface="Calibri"/>
                <a:cs typeface="Calibri"/>
              </a:rPr>
              <a:t>3   </a:t>
            </a:r>
            <a:r>
              <a:rPr dirty="0" baseline="3968" sz="1050" spc="89" b="1">
                <a:solidFill>
                  <a:srgbClr val="EAEAF7"/>
                </a:solidFill>
                <a:latin typeface="Calibri"/>
                <a:cs typeface="Calibri"/>
              </a:rPr>
              <a:t> </a:t>
            </a:r>
            <a:r>
              <a:rPr dirty="0" sz="1000" spc="10">
                <a:solidFill>
                  <a:srgbClr val="3333B2"/>
                </a:solidFill>
                <a:latin typeface="Calibri"/>
                <a:cs typeface="Calibri"/>
                <a:hlinkClick r:id="rId4" action="ppaction://hlinksldjump"/>
              </a:rPr>
              <a:t>Python</a:t>
            </a:r>
            <a:r>
              <a:rPr dirty="0" sz="1000" spc="75">
                <a:solidFill>
                  <a:srgbClr val="3333B2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1000" spc="-5">
                <a:solidFill>
                  <a:srgbClr val="3333B2"/>
                </a:solidFill>
                <a:latin typeface="Calibri"/>
                <a:cs typeface="Calibri"/>
                <a:hlinkClick r:id="rId4" action="ppaction://hlinksldjump"/>
              </a:rPr>
              <a:t>Notebooks</a:t>
            </a:r>
            <a:endParaRPr sz="10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200">
              <a:latin typeface="Calibri"/>
              <a:cs typeface="Calibri"/>
            </a:endParaRPr>
          </a:p>
          <a:p>
            <a:pPr marL="38100">
              <a:lnSpc>
                <a:spcPct val="100000"/>
              </a:lnSpc>
              <a:spcBef>
                <a:spcPts val="765"/>
              </a:spcBef>
            </a:pPr>
            <a:r>
              <a:rPr dirty="0" baseline="3968" sz="1050" spc="52" b="1">
                <a:solidFill>
                  <a:srgbClr val="EAEAF7"/>
                </a:solidFill>
                <a:latin typeface="Calibri"/>
                <a:cs typeface="Calibri"/>
              </a:rPr>
              <a:t>4   </a:t>
            </a:r>
            <a:r>
              <a:rPr dirty="0" baseline="3968" sz="1050" spc="89" b="1">
                <a:solidFill>
                  <a:srgbClr val="EAEAF7"/>
                </a:solidFill>
                <a:latin typeface="Calibri"/>
                <a:cs typeface="Calibri"/>
              </a:rPr>
              <a:t> </a:t>
            </a:r>
            <a:r>
              <a:rPr dirty="0" sz="1000">
                <a:solidFill>
                  <a:srgbClr val="3333B2"/>
                </a:solidFill>
                <a:latin typeface="Calibri"/>
                <a:cs typeface="Calibri"/>
                <a:hlinkClick r:id="rId5" action="ppaction://hlinksldjump"/>
              </a:rPr>
              <a:t>Ejemplos</a:t>
            </a:r>
            <a:r>
              <a:rPr dirty="0" sz="1000" spc="95">
                <a:solidFill>
                  <a:srgbClr val="3333B2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1000" spc="-40">
                <a:solidFill>
                  <a:srgbClr val="3333B2"/>
                </a:solidFill>
                <a:latin typeface="Calibri"/>
                <a:cs typeface="Calibri"/>
                <a:hlinkClick r:id="rId5" action="ppaction://hlinksldjump"/>
              </a:rPr>
              <a:t>de</a:t>
            </a:r>
            <a:r>
              <a:rPr dirty="0" sz="1000" spc="95">
                <a:solidFill>
                  <a:srgbClr val="3333B2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1000" spc="-5">
                <a:solidFill>
                  <a:srgbClr val="3333B2"/>
                </a:solidFill>
                <a:latin typeface="Calibri"/>
                <a:cs typeface="Calibri"/>
                <a:hlinkClick r:id="rId5" action="ppaction://hlinksldjump"/>
              </a:rPr>
              <a:t>Aplicaciones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6" name="object 16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8" name="object 18"/>
          <p:cNvSpPr txBox="1"/>
          <p:nvPr/>
        </p:nvSpPr>
        <p:spPr>
          <a:xfrm>
            <a:off x="2399296" y="3349827"/>
            <a:ext cx="25527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85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FM-DL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337820"/>
          </a:xfrm>
          <a:custGeom>
            <a:avLst/>
            <a:gdLst/>
            <a:ahLst/>
            <a:cxnLst/>
            <a:rect l="l" t="t" r="r" b="b"/>
            <a:pathLst>
              <a:path w="2304415" h="337820">
                <a:moveTo>
                  <a:pt x="2303995" y="0"/>
                </a:moveTo>
                <a:lnTo>
                  <a:pt x="0" y="0"/>
                </a:lnTo>
                <a:lnTo>
                  <a:pt x="0" y="337578"/>
                </a:lnTo>
                <a:lnTo>
                  <a:pt x="2303995" y="337578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872540" y="0"/>
            <a:ext cx="1336675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75260" marR="5080" indent="-163195">
              <a:lnSpc>
                <a:spcPct val="100000"/>
              </a:lnSpc>
              <a:spcBef>
                <a:spcPts val="95"/>
              </a:spcBef>
            </a:pP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Filosofía</a:t>
            </a:r>
            <a:r>
              <a:rPr dirty="0" sz="500" spc="90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de</a:t>
            </a:r>
            <a:r>
              <a:rPr dirty="0" sz="500" spc="90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20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la</a:t>
            </a:r>
            <a:r>
              <a:rPr dirty="0" sz="500" spc="95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Asignatura:</a:t>
            </a:r>
            <a:r>
              <a:rPr dirty="0" sz="500" spc="160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Visión</a:t>
            </a:r>
            <a:r>
              <a:rPr dirty="0" sz="500" spc="90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General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Fundamentos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Matemáticos:</a:t>
            </a:r>
            <a:r>
              <a:rPr dirty="0" sz="500" spc="1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4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II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Parte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595"/>
              </a:lnSpc>
            </a:pPr>
            <a:r>
              <a:rPr dirty="0" sz="500" spc="4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Python</a:t>
            </a:r>
            <a:r>
              <a:rPr dirty="0" sz="500" spc="5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Notebooks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600"/>
              </a:lnSpc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Ejemplos</a:t>
            </a:r>
            <a:endParaRPr sz="5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0"/>
            <a:ext cx="4608195" cy="650875"/>
            <a:chOff x="0" y="0"/>
            <a:chExt cx="4608195" cy="650875"/>
          </a:xfrm>
        </p:grpSpPr>
        <p:sp>
          <p:nvSpPr>
            <p:cNvPr id="5" name="object 5"/>
            <p:cNvSpPr/>
            <p:nvPr/>
          </p:nvSpPr>
          <p:spPr>
            <a:xfrm>
              <a:off x="2303995" y="0"/>
              <a:ext cx="2304415" cy="337820"/>
            </a:xfrm>
            <a:custGeom>
              <a:avLst/>
              <a:gdLst/>
              <a:ahLst/>
              <a:cxnLst/>
              <a:rect l="l" t="t" r="r" b="b"/>
              <a:pathLst>
                <a:path w="2304415" h="337820">
                  <a:moveTo>
                    <a:pt x="2303995" y="0"/>
                  </a:moveTo>
                  <a:lnTo>
                    <a:pt x="0" y="0"/>
                  </a:lnTo>
                  <a:lnTo>
                    <a:pt x="0" y="337578"/>
                  </a:lnTo>
                  <a:lnTo>
                    <a:pt x="2303995" y="337578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0" y="337572"/>
              <a:ext cx="4608060" cy="312770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153174" y="336509"/>
            <a:ext cx="106807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5">
                <a:solidFill>
                  <a:srgbClr val="FFFFFF"/>
                </a:solidFill>
                <a:latin typeface="Calibri"/>
                <a:cs typeface="Calibri"/>
              </a:rPr>
              <a:t>Visión</a:t>
            </a:r>
            <a:r>
              <a:rPr dirty="0" sz="1400" spc="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35">
                <a:solidFill>
                  <a:srgbClr val="FFFFFF"/>
                </a:solidFill>
                <a:latin typeface="Calibri"/>
                <a:cs typeface="Calibri"/>
              </a:rPr>
              <a:t>General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584009" y="820221"/>
            <a:ext cx="3448831" cy="2184753"/>
          </a:xfrm>
          <a:prstGeom prst="rect">
            <a:avLst/>
          </a:prstGeom>
        </p:spPr>
      </p:pic>
      <p:grpSp>
        <p:nvGrpSpPr>
          <p:cNvPr id="9" name="object 9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0" name="object 10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" name="object 12"/>
          <p:cNvSpPr txBox="1"/>
          <p:nvPr/>
        </p:nvSpPr>
        <p:spPr>
          <a:xfrm>
            <a:off x="2399296" y="3349827"/>
            <a:ext cx="25527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8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FM-DL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337820"/>
          </a:xfrm>
          <a:custGeom>
            <a:avLst/>
            <a:gdLst/>
            <a:ahLst/>
            <a:cxnLst/>
            <a:rect l="l" t="t" r="r" b="b"/>
            <a:pathLst>
              <a:path w="2304415" h="337820">
                <a:moveTo>
                  <a:pt x="2303995" y="0"/>
                </a:moveTo>
                <a:lnTo>
                  <a:pt x="0" y="0"/>
                </a:lnTo>
                <a:lnTo>
                  <a:pt x="0" y="337578"/>
                </a:lnTo>
                <a:lnTo>
                  <a:pt x="2303995" y="337578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872540" y="0"/>
            <a:ext cx="1336675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75260" marR="5080" indent="-163195">
              <a:lnSpc>
                <a:spcPct val="100000"/>
              </a:lnSpc>
              <a:spcBef>
                <a:spcPts val="95"/>
              </a:spcBef>
            </a:pP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Filosofía</a:t>
            </a:r>
            <a:r>
              <a:rPr dirty="0" sz="500" spc="90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de</a:t>
            </a:r>
            <a:r>
              <a:rPr dirty="0" sz="500" spc="90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20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la</a:t>
            </a:r>
            <a:r>
              <a:rPr dirty="0" sz="500" spc="95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Asignatura:</a:t>
            </a:r>
            <a:r>
              <a:rPr dirty="0" sz="500" spc="160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Visión</a:t>
            </a:r>
            <a:r>
              <a:rPr dirty="0" sz="500" spc="90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General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Fundamentos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Matemáticos:</a:t>
            </a:r>
            <a:r>
              <a:rPr dirty="0" sz="500" spc="1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4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II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Parte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595"/>
              </a:lnSpc>
            </a:pPr>
            <a:r>
              <a:rPr dirty="0" sz="500" spc="4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Python</a:t>
            </a:r>
            <a:r>
              <a:rPr dirty="0" sz="500" spc="5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Notebooks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600"/>
              </a:lnSpc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Ejemplos</a:t>
            </a:r>
            <a:endParaRPr sz="5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0"/>
            <a:ext cx="4608195" cy="650875"/>
            <a:chOff x="0" y="0"/>
            <a:chExt cx="4608195" cy="650875"/>
          </a:xfrm>
        </p:grpSpPr>
        <p:sp>
          <p:nvSpPr>
            <p:cNvPr id="5" name="object 5"/>
            <p:cNvSpPr/>
            <p:nvPr/>
          </p:nvSpPr>
          <p:spPr>
            <a:xfrm>
              <a:off x="2303995" y="0"/>
              <a:ext cx="2304415" cy="337820"/>
            </a:xfrm>
            <a:custGeom>
              <a:avLst/>
              <a:gdLst/>
              <a:ahLst/>
              <a:cxnLst/>
              <a:rect l="l" t="t" r="r" b="b"/>
              <a:pathLst>
                <a:path w="2304415" h="337820">
                  <a:moveTo>
                    <a:pt x="2303995" y="0"/>
                  </a:moveTo>
                  <a:lnTo>
                    <a:pt x="0" y="0"/>
                  </a:lnTo>
                  <a:lnTo>
                    <a:pt x="0" y="337578"/>
                  </a:lnTo>
                  <a:lnTo>
                    <a:pt x="2303995" y="337578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0" y="337572"/>
              <a:ext cx="4608060" cy="312770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153174" y="336509"/>
            <a:ext cx="125603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30">
                <a:solidFill>
                  <a:srgbClr val="FFFFFF"/>
                </a:solidFill>
                <a:latin typeface="Calibri"/>
                <a:cs typeface="Calibri"/>
              </a:rPr>
              <a:t>Modelado:</a:t>
            </a:r>
            <a:r>
              <a:rPr dirty="0" sz="1400" spc="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5">
                <a:solidFill>
                  <a:srgbClr val="FFFFFF"/>
                </a:solidFill>
                <a:latin typeface="Calibri"/>
                <a:cs typeface="Calibri"/>
              </a:rPr>
              <a:t>Bayes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47294" y="843018"/>
            <a:ext cx="36195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55">
                <a:latin typeface="Calibri"/>
                <a:cs typeface="Calibri"/>
              </a:rPr>
              <a:t>B</a:t>
            </a:r>
            <a:r>
              <a:rPr dirty="0" sz="1000" spc="25">
                <a:latin typeface="Calibri"/>
                <a:cs typeface="Calibri"/>
              </a:rPr>
              <a:t>a</a:t>
            </a:r>
            <a:r>
              <a:rPr dirty="0" sz="1000" spc="-25">
                <a:latin typeface="Calibri"/>
                <a:cs typeface="Calibri"/>
              </a:rPr>
              <a:t>y</a:t>
            </a:r>
            <a:r>
              <a:rPr dirty="0" sz="1000" spc="-20">
                <a:latin typeface="Calibri"/>
                <a:cs typeface="Calibri"/>
              </a:rPr>
              <a:t>es: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635899" y="1460627"/>
            <a:ext cx="118745" cy="15240"/>
          </a:xfrm>
          <a:custGeom>
            <a:avLst/>
            <a:gdLst/>
            <a:ahLst/>
            <a:cxnLst/>
            <a:rect l="l" t="t" r="r" b="b"/>
            <a:pathLst>
              <a:path w="118744" h="15240">
                <a:moveTo>
                  <a:pt x="118529" y="0"/>
                </a:moveTo>
                <a:lnTo>
                  <a:pt x="0" y="0"/>
                </a:lnTo>
                <a:lnTo>
                  <a:pt x="0" y="15176"/>
                </a:lnTo>
                <a:lnTo>
                  <a:pt x="118529" y="15176"/>
                </a:lnTo>
                <a:lnTo>
                  <a:pt x="11852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1868309" y="1460627"/>
            <a:ext cx="118745" cy="15240"/>
          </a:xfrm>
          <a:custGeom>
            <a:avLst/>
            <a:gdLst/>
            <a:ahLst/>
            <a:cxnLst/>
            <a:rect l="l" t="t" r="r" b="b"/>
            <a:pathLst>
              <a:path w="118744" h="15240">
                <a:moveTo>
                  <a:pt x="118529" y="0"/>
                </a:moveTo>
                <a:lnTo>
                  <a:pt x="0" y="0"/>
                </a:lnTo>
                <a:lnTo>
                  <a:pt x="0" y="15176"/>
                </a:lnTo>
                <a:lnTo>
                  <a:pt x="118529" y="15176"/>
                </a:lnTo>
                <a:lnTo>
                  <a:pt x="11852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1528165" y="1198556"/>
            <a:ext cx="687705" cy="435609"/>
          </a:xfrm>
          <a:prstGeom prst="rect">
            <a:avLst/>
          </a:prstGeom>
        </p:spPr>
        <p:txBody>
          <a:bodyPr wrap="square" lIns="0" tIns="65405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515"/>
              </a:spcBef>
            </a:pPr>
            <a:r>
              <a:rPr dirty="0" sz="1000" spc="-20">
                <a:latin typeface="Calibri"/>
                <a:cs typeface="Calibri"/>
              </a:rPr>
              <a:t>p</a:t>
            </a:r>
            <a:r>
              <a:rPr dirty="0" sz="1000">
                <a:latin typeface="Tahoma"/>
                <a:cs typeface="Tahoma"/>
              </a:rPr>
              <a:t>(</a:t>
            </a:r>
            <a:r>
              <a:rPr dirty="0" sz="1000" spc="155" b="0" i="1">
                <a:latin typeface="Bookman Old Style"/>
                <a:cs typeface="Bookman Old Style"/>
              </a:rPr>
              <a:t>M</a:t>
            </a:r>
            <a:r>
              <a:rPr dirty="0" sz="1000" spc="-10" b="0" i="1">
                <a:latin typeface="Bookman Old Style"/>
                <a:cs typeface="Bookman Old Style"/>
              </a:rPr>
              <a:t>/</a:t>
            </a:r>
            <a:r>
              <a:rPr dirty="0" sz="1000" spc="15" b="0" i="1">
                <a:latin typeface="Bookman Old Style"/>
                <a:cs typeface="Bookman Old Style"/>
              </a:rPr>
              <a:t>D</a:t>
            </a:r>
            <a:r>
              <a:rPr dirty="0" sz="1000">
                <a:latin typeface="Tahoma"/>
                <a:cs typeface="Tahoma"/>
              </a:rPr>
              <a:t>)</a:t>
            </a:r>
            <a:r>
              <a:rPr dirty="0" sz="1000" spc="-35">
                <a:latin typeface="Tahoma"/>
                <a:cs typeface="Tahoma"/>
              </a:rPr>
              <a:t> </a:t>
            </a:r>
            <a:r>
              <a:rPr dirty="0" sz="1000" spc="45">
                <a:latin typeface="Tahoma"/>
                <a:cs typeface="Tahoma"/>
              </a:rPr>
              <a:t>=</a:t>
            </a:r>
            <a:endParaRPr sz="1000">
              <a:latin typeface="Tahoma"/>
              <a:cs typeface="Tahoma"/>
            </a:endParaRPr>
          </a:p>
          <a:p>
            <a:pPr marL="50800">
              <a:lnSpc>
                <a:spcPct val="100000"/>
              </a:lnSpc>
              <a:spcBef>
                <a:spcPts val="415"/>
              </a:spcBef>
            </a:pPr>
            <a:r>
              <a:rPr dirty="0" baseline="52777" sz="1500" spc="-157">
                <a:latin typeface="Trebuchet MS"/>
                <a:cs typeface="Trebuchet MS"/>
              </a:rPr>
              <a:t>,</a:t>
            </a:r>
            <a:r>
              <a:rPr dirty="0" sz="700" spc="-105">
                <a:latin typeface="Calibri"/>
                <a:cs typeface="Calibri"/>
              </a:rPr>
              <a:t>Pos</a:t>
            </a:r>
            <a:r>
              <a:rPr dirty="0" baseline="52777" sz="1500" spc="-157">
                <a:latin typeface="Trebuchet MS"/>
                <a:cs typeface="Trebuchet MS"/>
              </a:rPr>
              <a:t>--</a:t>
            </a:r>
            <a:r>
              <a:rPr dirty="0" sz="700" spc="-105">
                <a:latin typeface="Calibri"/>
                <a:cs typeface="Calibri"/>
              </a:rPr>
              <a:t>t</a:t>
            </a:r>
            <a:r>
              <a:rPr dirty="0" baseline="52777" sz="1500" spc="-157">
                <a:latin typeface="Trebuchet MS"/>
                <a:cs typeface="Trebuchet MS"/>
              </a:rPr>
              <a:t>�</a:t>
            </a:r>
            <a:r>
              <a:rPr dirty="0" sz="700" spc="-105">
                <a:latin typeface="Calibri"/>
                <a:cs typeface="Calibri"/>
              </a:rPr>
              <a:t>erior</a:t>
            </a:r>
            <a:r>
              <a:rPr dirty="0" baseline="52777" sz="1500" spc="-157">
                <a:latin typeface="Trebuchet MS"/>
                <a:cs typeface="Trebuchet MS"/>
              </a:rPr>
              <a:t>..</a:t>
            </a:r>
            <a:endParaRPr baseline="52777" sz="1500">
              <a:latin typeface="Trebuchet MS"/>
              <a:cs typeface="Trebuchet MS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2284590" y="1157401"/>
            <a:ext cx="118745" cy="15240"/>
          </a:xfrm>
          <a:custGeom>
            <a:avLst/>
            <a:gdLst/>
            <a:ahLst/>
            <a:cxnLst/>
            <a:rect l="l" t="t" r="r" b="b"/>
            <a:pathLst>
              <a:path w="118744" h="15240">
                <a:moveTo>
                  <a:pt x="118529" y="0"/>
                </a:moveTo>
                <a:lnTo>
                  <a:pt x="0" y="0"/>
                </a:lnTo>
                <a:lnTo>
                  <a:pt x="0" y="15176"/>
                </a:lnTo>
                <a:lnTo>
                  <a:pt x="118529" y="15176"/>
                </a:lnTo>
                <a:lnTo>
                  <a:pt x="11852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2517000" y="1157401"/>
            <a:ext cx="118745" cy="15240"/>
          </a:xfrm>
          <a:custGeom>
            <a:avLst/>
            <a:gdLst/>
            <a:ahLst/>
            <a:cxnLst/>
            <a:rect l="l" t="t" r="r" b="b"/>
            <a:pathLst>
              <a:path w="118744" h="15240">
                <a:moveTo>
                  <a:pt x="118529" y="0"/>
                </a:moveTo>
                <a:lnTo>
                  <a:pt x="0" y="0"/>
                </a:lnTo>
                <a:lnTo>
                  <a:pt x="0" y="15176"/>
                </a:lnTo>
                <a:lnTo>
                  <a:pt x="118529" y="15176"/>
                </a:lnTo>
                <a:lnTo>
                  <a:pt x="11852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2238806" y="992863"/>
            <a:ext cx="76644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40" i="1">
                <a:latin typeface="Calibri"/>
                <a:cs typeface="Calibri"/>
              </a:rPr>
              <a:t>Likelihood </a:t>
            </a:r>
            <a:r>
              <a:rPr dirty="0" sz="700" spc="80" i="1">
                <a:latin typeface="Calibri"/>
                <a:cs typeface="Calibri"/>
              </a:rPr>
              <a:t> </a:t>
            </a:r>
            <a:r>
              <a:rPr dirty="0" sz="700" spc="95" b="0" i="1">
                <a:latin typeface="Bookman Old Style"/>
                <a:cs typeface="Bookman Old Style"/>
              </a:rPr>
              <a:t>Prior</a:t>
            </a:r>
            <a:endParaRPr sz="700">
              <a:latin typeface="Bookman Old Style"/>
              <a:cs typeface="Bookman Old Style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2770479" y="1157401"/>
            <a:ext cx="36830" cy="15240"/>
          </a:xfrm>
          <a:custGeom>
            <a:avLst/>
            <a:gdLst/>
            <a:ahLst/>
            <a:cxnLst/>
            <a:rect l="l" t="t" r="r" b="b"/>
            <a:pathLst>
              <a:path w="36830" h="15240">
                <a:moveTo>
                  <a:pt x="36283" y="0"/>
                </a:moveTo>
                <a:lnTo>
                  <a:pt x="0" y="0"/>
                </a:lnTo>
                <a:lnTo>
                  <a:pt x="0" y="15176"/>
                </a:lnTo>
                <a:lnTo>
                  <a:pt x="36283" y="15176"/>
                </a:lnTo>
                <a:lnTo>
                  <a:pt x="3628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2920644" y="1157401"/>
            <a:ext cx="36830" cy="15240"/>
          </a:xfrm>
          <a:custGeom>
            <a:avLst/>
            <a:gdLst/>
            <a:ahLst/>
            <a:cxnLst/>
            <a:rect l="l" t="t" r="r" b="b"/>
            <a:pathLst>
              <a:path w="36830" h="15240">
                <a:moveTo>
                  <a:pt x="36283" y="0"/>
                </a:moveTo>
                <a:lnTo>
                  <a:pt x="0" y="0"/>
                </a:lnTo>
                <a:lnTo>
                  <a:pt x="0" y="15176"/>
                </a:lnTo>
                <a:lnTo>
                  <a:pt x="36283" y="15176"/>
                </a:lnTo>
                <a:lnTo>
                  <a:pt x="3628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 txBox="1"/>
          <p:nvPr/>
        </p:nvSpPr>
        <p:spPr>
          <a:xfrm>
            <a:off x="2214956" y="1033353"/>
            <a:ext cx="79946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105">
                <a:latin typeface="Trebuchet MS"/>
                <a:cs typeface="Trebuchet MS"/>
              </a:rPr>
              <a:t>�</a:t>
            </a:r>
            <a:r>
              <a:rPr dirty="0" sz="1000" spc="-105">
                <a:latin typeface="Trebuchet MS"/>
                <a:cs typeface="Trebuchet MS"/>
              </a:rPr>
              <a:t>  </a:t>
            </a:r>
            <a:r>
              <a:rPr dirty="0" sz="1000" spc="25">
                <a:latin typeface="Trebuchet MS"/>
                <a:cs typeface="Trebuchet MS"/>
              </a:rPr>
              <a:t> </a:t>
            </a:r>
            <a:r>
              <a:rPr dirty="0" sz="1000" spc="-225">
                <a:latin typeface="Trebuchet MS"/>
                <a:cs typeface="Trebuchet MS"/>
              </a:rPr>
              <a:t>.</a:t>
            </a:r>
            <a:r>
              <a:rPr dirty="0" sz="1000" spc="-145">
                <a:latin typeface="Trebuchet MS"/>
                <a:cs typeface="Trebuchet MS"/>
              </a:rPr>
              <a:t>.</a:t>
            </a:r>
            <a:r>
              <a:rPr dirty="0" sz="1000" spc="80">
                <a:latin typeface="Trebuchet MS"/>
                <a:cs typeface="Trebuchet MS"/>
              </a:rPr>
              <a:t>,</a:t>
            </a:r>
            <a:r>
              <a:rPr dirty="0" sz="1000">
                <a:latin typeface="Trebuchet MS"/>
                <a:cs typeface="Trebuchet MS"/>
              </a:rPr>
              <a:t>  </a:t>
            </a:r>
            <a:r>
              <a:rPr dirty="0" sz="1000" spc="25">
                <a:latin typeface="Trebuchet MS"/>
                <a:cs typeface="Trebuchet MS"/>
              </a:rPr>
              <a:t> </a:t>
            </a:r>
            <a:r>
              <a:rPr dirty="0" sz="1000" spc="-535">
                <a:latin typeface="Trebuchet MS"/>
                <a:cs typeface="Trebuchet MS"/>
              </a:rPr>
              <a:t>-</a:t>
            </a:r>
            <a:r>
              <a:rPr dirty="0" sz="1000" spc="-145">
                <a:latin typeface="Trebuchet MS"/>
                <a:cs typeface="Trebuchet MS"/>
              </a:rPr>
              <a:t>-</a:t>
            </a:r>
            <a:r>
              <a:rPr dirty="0" sz="1000" spc="-140">
                <a:latin typeface="Trebuchet MS"/>
                <a:cs typeface="Trebuchet MS"/>
              </a:rPr>
              <a:t> </a:t>
            </a:r>
            <a:r>
              <a:rPr dirty="0" sz="1000" spc="-105">
                <a:latin typeface="Trebuchet MS"/>
                <a:cs typeface="Trebuchet MS"/>
              </a:rPr>
              <a:t>�</a:t>
            </a:r>
            <a:r>
              <a:rPr dirty="0" sz="1000" spc="-20">
                <a:latin typeface="Trebuchet MS"/>
                <a:cs typeface="Trebuchet MS"/>
              </a:rPr>
              <a:t> </a:t>
            </a:r>
            <a:r>
              <a:rPr dirty="0" sz="1000" spc="-430">
                <a:latin typeface="Trebuchet MS"/>
                <a:cs typeface="Trebuchet MS"/>
              </a:rPr>
              <a:t>.</a:t>
            </a:r>
            <a:r>
              <a:rPr dirty="0" sz="1000" spc="-145">
                <a:latin typeface="Trebuchet MS"/>
                <a:cs typeface="Trebuchet MS"/>
              </a:rPr>
              <a:t>.</a:t>
            </a:r>
            <a:r>
              <a:rPr dirty="0" sz="1000" spc="80">
                <a:latin typeface="Trebuchet MS"/>
                <a:cs typeface="Trebuchet MS"/>
              </a:rPr>
              <a:t>,</a:t>
            </a:r>
            <a:r>
              <a:rPr dirty="0" sz="1000" spc="-20">
                <a:latin typeface="Trebuchet MS"/>
                <a:cs typeface="Trebuchet MS"/>
              </a:rPr>
              <a:t> </a:t>
            </a:r>
            <a:r>
              <a:rPr dirty="0" sz="1000" spc="-535">
                <a:latin typeface="Trebuchet MS"/>
                <a:cs typeface="Trebuchet MS"/>
              </a:rPr>
              <a:t>--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214956" y="1166208"/>
            <a:ext cx="81153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20">
                <a:latin typeface="Calibri"/>
                <a:cs typeface="Calibri"/>
              </a:rPr>
              <a:t>p</a:t>
            </a:r>
            <a:r>
              <a:rPr dirty="0" sz="1000">
                <a:latin typeface="Tahoma"/>
                <a:cs typeface="Tahoma"/>
              </a:rPr>
              <a:t>(</a:t>
            </a:r>
            <a:r>
              <a:rPr dirty="0" sz="1000" spc="105" b="0" i="1">
                <a:latin typeface="Bookman Old Style"/>
                <a:cs typeface="Bookman Old Style"/>
              </a:rPr>
              <a:t>D</a:t>
            </a:r>
            <a:r>
              <a:rPr dirty="0" sz="1000" spc="-165" b="0" i="1">
                <a:latin typeface="Bookman Old Style"/>
                <a:cs typeface="Bookman Old Style"/>
              </a:rPr>
              <a:t>/</a:t>
            </a:r>
            <a:r>
              <a:rPr dirty="0" sz="1000" spc="105" b="0" i="1">
                <a:latin typeface="Bookman Old Style"/>
                <a:cs typeface="Bookman Old Style"/>
              </a:rPr>
              <a:t>M</a:t>
            </a:r>
            <a:r>
              <a:rPr dirty="0" sz="1000" spc="-195" b="0" i="1">
                <a:latin typeface="Bookman Old Style"/>
                <a:cs typeface="Bookman Old Style"/>
              </a:rPr>
              <a:t> </a:t>
            </a:r>
            <a:r>
              <a:rPr dirty="0" sz="1000">
                <a:latin typeface="Tahoma"/>
                <a:cs typeface="Tahoma"/>
              </a:rPr>
              <a:t>)</a:t>
            </a:r>
            <a:r>
              <a:rPr dirty="0" sz="1000" spc="-150">
                <a:latin typeface="Tahoma"/>
                <a:cs typeface="Tahoma"/>
              </a:rPr>
              <a:t> </a:t>
            </a:r>
            <a:r>
              <a:rPr dirty="0" sz="1000" spc="-20">
                <a:latin typeface="Calibri"/>
                <a:cs typeface="Calibri"/>
              </a:rPr>
              <a:t>p</a:t>
            </a:r>
            <a:r>
              <a:rPr dirty="0" sz="1000">
                <a:latin typeface="Tahoma"/>
                <a:cs typeface="Tahoma"/>
              </a:rPr>
              <a:t>(</a:t>
            </a:r>
            <a:r>
              <a:rPr dirty="0" sz="1000" spc="105" b="0" i="1">
                <a:latin typeface="Bookman Old Style"/>
                <a:cs typeface="Bookman Old Style"/>
              </a:rPr>
              <a:t>M</a:t>
            </a:r>
            <a:r>
              <a:rPr dirty="0" sz="1000" spc="-195" b="0" i="1">
                <a:latin typeface="Bookman Old Style"/>
                <a:cs typeface="Bookman Old Style"/>
              </a:rPr>
              <a:t> </a:t>
            </a:r>
            <a:r>
              <a:rPr dirty="0" sz="1000">
                <a:latin typeface="Tahoma"/>
                <a:cs typeface="Tahoma"/>
              </a:rPr>
              <a:t>)</a:t>
            </a:r>
            <a:endParaRPr sz="1000">
              <a:latin typeface="Tahoma"/>
              <a:cs typeface="Tahoma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2227656" y="1359395"/>
            <a:ext cx="786765" cy="0"/>
          </a:xfrm>
          <a:custGeom>
            <a:avLst/>
            <a:gdLst/>
            <a:ahLst/>
            <a:cxnLst/>
            <a:rect l="l" t="t" r="r" b="b"/>
            <a:pathLst>
              <a:path w="786764" h="0">
                <a:moveTo>
                  <a:pt x="0" y="0"/>
                </a:moveTo>
                <a:lnTo>
                  <a:pt x="786206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 txBox="1"/>
          <p:nvPr/>
        </p:nvSpPr>
        <p:spPr>
          <a:xfrm>
            <a:off x="2472042" y="1338597"/>
            <a:ext cx="29781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20">
                <a:latin typeface="Calibri"/>
                <a:cs typeface="Calibri"/>
              </a:rPr>
              <a:t>p</a:t>
            </a:r>
            <a:r>
              <a:rPr dirty="0" sz="1000">
                <a:latin typeface="Tahoma"/>
                <a:cs typeface="Tahoma"/>
              </a:rPr>
              <a:t>(</a:t>
            </a:r>
            <a:r>
              <a:rPr dirty="0" sz="1000" spc="105" b="0" i="1">
                <a:latin typeface="Bookman Old Style"/>
                <a:cs typeface="Bookman Old Style"/>
              </a:rPr>
              <a:t>D</a:t>
            </a:r>
            <a:r>
              <a:rPr dirty="0" sz="1000">
                <a:latin typeface="Tahoma"/>
                <a:cs typeface="Tahoma"/>
              </a:rPr>
              <a:t>)</a:t>
            </a:r>
            <a:endParaRPr sz="1000">
              <a:latin typeface="Tahoma"/>
              <a:cs typeface="Tahoma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2541676" y="1547418"/>
            <a:ext cx="22225" cy="15240"/>
          </a:xfrm>
          <a:custGeom>
            <a:avLst/>
            <a:gdLst/>
            <a:ahLst/>
            <a:cxnLst/>
            <a:rect l="l" t="t" r="r" b="b"/>
            <a:pathLst>
              <a:path w="22225" h="15240">
                <a:moveTo>
                  <a:pt x="22136" y="0"/>
                </a:moveTo>
                <a:lnTo>
                  <a:pt x="0" y="0"/>
                </a:lnTo>
                <a:lnTo>
                  <a:pt x="0" y="15176"/>
                </a:lnTo>
                <a:lnTo>
                  <a:pt x="22136" y="15176"/>
                </a:lnTo>
                <a:lnTo>
                  <a:pt x="2213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2677693" y="1547418"/>
            <a:ext cx="22225" cy="15240"/>
          </a:xfrm>
          <a:custGeom>
            <a:avLst/>
            <a:gdLst/>
            <a:ahLst/>
            <a:cxnLst/>
            <a:rect l="l" t="t" r="r" b="b"/>
            <a:pathLst>
              <a:path w="22225" h="15240">
                <a:moveTo>
                  <a:pt x="22136" y="0"/>
                </a:moveTo>
                <a:lnTo>
                  <a:pt x="0" y="0"/>
                </a:lnTo>
                <a:lnTo>
                  <a:pt x="0" y="15176"/>
                </a:lnTo>
                <a:lnTo>
                  <a:pt x="22136" y="15176"/>
                </a:lnTo>
                <a:lnTo>
                  <a:pt x="2213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 txBox="1"/>
          <p:nvPr/>
        </p:nvSpPr>
        <p:spPr>
          <a:xfrm>
            <a:off x="2472042" y="1423370"/>
            <a:ext cx="28511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80">
                <a:latin typeface="Trebuchet MS"/>
                <a:cs typeface="Trebuchet MS"/>
              </a:rPr>
              <a:t>,</a:t>
            </a:r>
            <a:r>
              <a:rPr dirty="0" sz="1000" spc="-130">
                <a:latin typeface="Trebuchet MS"/>
                <a:cs typeface="Trebuchet MS"/>
              </a:rPr>
              <a:t> </a:t>
            </a:r>
            <a:r>
              <a:rPr dirty="0" sz="1000" spc="-495">
                <a:latin typeface="Trebuchet MS"/>
                <a:cs typeface="Trebuchet MS"/>
              </a:rPr>
              <a:t>-</a:t>
            </a:r>
            <a:r>
              <a:rPr dirty="0" sz="1000" spc="-145">
                <a:latin typeface="Trebuchet MS"/>
                <a:cs typeface="Trebuchet MS"/>
              </a:rPr>
              <a:t>-</a:t>
            </a:r>
            <a:r>
              <a:rPr dirty="0" sz="1000" spc="-105">
                <a:latin typeface="Trebuchet MS"/>
                <a:cs typeface="Trebuchet MS"/>
              </a:rPr>
              <a:t>�</a:t>
            </a:r>
            <a:r>
              <a:rPr dirty="0" sz="1000" spc="-130">
                <a:latin typeface="Trebuchet MS"/>
                <a:cs typeface="Trebuchet MS"/>
              </a:rPr>
              <a:t> </a:t>
            </a:r>
            <a:r>
              <a:rPr dirty="0" sz="1000" spc="-280">
                <a:latin typeface="Trebuchet MS"/>
                <a:cs typeface="Trebuchet MS"/>
              </a:rPr>
              <a:t>..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347294" y="1548044"/>
            <a:ext cx="3854450" cy="973455"/>
          </a:xfrm>
          <a:prstGeom prst="rect">
            <a:avLst/>
          </a:prstGeom>
        </p:spPr>
        <p:txBody>
          <a:bodyPr wrap="square" lIns="0" tIns="45720" rIns="0" bIns="0" rtlCol="0" vert="horz">
            <a:spAutoFit/>
          </a:bodyPr>
          <a:lstStyle/>
          <a:p>
            <a:pPr algn="ctr" marL="692785">
              <a:lnSpc>
                <a:spcPct val="100000"/>
              </a:lnSpc>
              <a:spcBef>
                <a:spcPts val="360"/>
              </a:spcBef>
            </a:pPr>
            <a:r>
              <a:rPr dirty="0" sz="700" spc="35" b="0" i="1">
                <a:latin typeface="Bookman Old Style"/>
                <a:cs typeface="Bookman Old Style"/>
              </a:rPr>
              <a:t>Evidence</a:t>
            </a:r>
            <a:endParaRPr sz="700">
              <a:latin typeface="Bookman Old Style"/>
              <a:cs typeface="Bookman Old Style"/>
            </a:endParaRPr>
          </a:p>
          <a:p>
            <a:pPr marL="12700" marR="5080">
              <a:lnSpc>
                <a:spcPct val="100000"/>
              </a:lnSpc>
              <a:spcBef>
                <a:spcPts val="380"/>
              </a:spcBef>
            </a:pPr>
            <a:r>
              <a:rPr dirty="0" sz="1000" spc="85">
                <a:latin typeface="Calibri"/>
                <a:cs typeface="Calibri"/>
              </a:rPr>
              <a:t>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partir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aquí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se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derivan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las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formulaciones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todos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los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problemas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que 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se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ven,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tanto </a:t>
            </a:r>
            <a:r>
              <a:rPr dirty="0" sz="1000" spc="-35">
                <a:latin typeface="Calibri"/>
                <a:cs typeface="Calibri"/>
              </a:rPr>
              <a:t>en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los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Modelos</a:t>
            </a:r>
            <a:r>
              <a:rPr dirty="0" sz="1000" spc="-10">
                <a:latin typeface="Calibri"/>
                <a:cs typeface="Calibri"/>
              </a:rPr>
              <a:t> Variacionales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 </a:t>
            </a:r>
            <a:r>
              <a:rPr dirty="0" sz="1000" spc="-20">
                <a:latin typeface="Calibri"/>
                <a:cs typeface="Calibri"/>
              </a:rPr>
              <a:t>primera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parte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la </a:t>
            </a:r>
            <a:r>
              <a:rPr dirty="0" sz="1000">
                <a:latin typeface="Calibri"/>
                <a:cs typeface="Calibri"/>
              </a:rPr>
              <a:t> asignatura, </a:t>
            </a:r>
            <a:r>
              <a:rPr dirty="0" sz="1000" spc="-15">
                <a:latin typeface="Calibri"/>
                <a:cs typeface="Calibri"/>
              </a:rPr>
              <a:t>como</a:t>
            </a:r>
            <a:r>
              <a:rPr dirty="0" sz="1000" spc="19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los</a:t>
            </a:r>
            <a:r>
              <a:rPr dirty="0" sz="1000" spc="19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problemas</a:t>
            </a:r>
            <a:r>
              <a:rPr dirty="0" sz="1000" spc="17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4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clasificación </a:t>
            </a:r>
            <a:r>
              <a:rPr dirty="0" sz="1000" spc="5">
                <a:latin typeface="Calibri"/>
                <a:cs typeface="Calibri"/>
              </a:rPr>
              <a:t>y </a:t>
            </a:r>
            <a:r>
              <a:rPr dirty="0" sz="1000" spc="-20">
                <a:latin typeface="Calibri"/>
                <a:cs typeface="Calibri"/>
              </a:rPr>
              <a:t>regresión</a:t>
            </a:r>
            <a:r>
              <a:rPr dirty="0" sz="1000" spc="19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en 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Aprendizaje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Automático, </a:t>
            </a:r>
            <a:r>
              <a:rPr dirty="0" sz="1000" spc="-5">
                <a:latin typeface="Calibri"/>
                <a:cs typeface="Calibri"/>
              </a:rPr>
              <a:t>así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como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en</a:t>
            </a:r>
            <a:r>
              <a:rPr dirty="0" sz="1000" spc="15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Inferencia</a:t>
            </a:r>
            <a:r>
              <a:rPr dirty="0" sz="1000" spc="19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Bayesiana</a:t>
            </a:r>
            <a:r>
              <a:rPr dirty="0" sz="1000" spc="21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16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veremos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en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segunda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parte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misma.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347294" y="2647472"/>
            <a:ext cx="3449320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1000" spc="5">
                <a:latin typeface="Calibri"/>
                <a:cs typeface="Calibri"/>
              </a:rPr>
              <a:t>Será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clave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entender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cada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uno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los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términos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aparecen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la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expresión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anterior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su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significado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cada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problema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resolver.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26" name="object 26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27" name="object 27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9" name="object 29"/>
          <p:cNvSpPr txBox="1"/>
          <p:nvPr/>
        </p:nvSpPr>
        <p:spPr>
          <a:xfrm>
            <a:off x="2399296" y="3349827"/>
            <a:ext cx="25527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85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FM-DL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337820"/>
          </a:xfrm>
          <a:custGeom>
            <a:avLst/>
            <a:gdLst/>
            <a:ahLst/>
            <a:cxnLst/>
            <a:rect l="l" t="t" r="r" b="b"/>
            <a:pathLst>
              <a:path w="2304415" h="337820">
                <a:moveTo>
                  <a:pt x="2303995" y="0"/>
                </a:moveTo>
                <a:lnTo>
                  <a:pt x="0" y="0"/>
                </a:lnTo>
                <a:lnTo>
                  <a:pt x="0" y="337578"/>
                </a:lnTo>
                <a:lnTo>
                  <a:pt x="2303995" y="337578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872540" y="0"/>
            <a:ext cx="1336675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75260" marR="5080" indent="-163195">
              <a:lnSpc>
                <a:spcPct val="100000"/>
              </a:lnSpc>
              <a:spcBef>
                <a:spcPts val="95"/>
              </a:spcBef>
            </a:pP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Filosofía</a:t>
            </a:r>
            <a:r>
              <a:rPr dirty="0" sz="500" spc="9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de</a:t>
            </a:r>
            <a:r>
              <a:rPr dirty="0" sz="500" spc="9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2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la</a:t>
            </a:r>
            <a:r>
              <a:rPr dirty="0" sz="500" spc="9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Asignatura:</a:t>
            </a:r>
            <a:r>
              <a:rPr dirty="0" sz="500" spc="1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Visión</a:t>
            </a:r>
            <a:r>
              <a:rPr dirty="0" sz="500" spc="9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General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Fundamentos</a:t>
            </a:r>
            <a:r>
              <a:rPr dirty="0" sz="500" spc="6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Matemáticos:</a:t>
            </a:r>
            <a:r>
              <a:rPr dirty="0" sz="500" spc="13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4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II</a:t>
            </a:r>
            <a:r>
              <a:rPr dirty="0" sz="500" spc="6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Parte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595"/>
              </a:lnSpc>
            </a:pPr>
            <a:r>
              <a:rPr dirty="0" sz="500" spc="4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Python</a:t>
            </a:r>
            <a:r>
              <a:rPr dirty="0" sz="500" spc="5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Notebooks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600"/>
              </a:lnSpc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Ejemplos</a:t>
            </a:r>
            <a:endParaRPr sz="5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0"/>
            <a:ext cx="4608195" cy="650875"/>
            <a:chOff x="0" y="0"/>
            <a:chExt cx="4608195" cy="650875"/>
          </a:xfrm>
        </p:grpSpPr>
        <p:sp>
          <p:nvSpPr>
            <p:cNvPr id="5" name="object 5"/>
            <p:cNvSpPr/>
            <p:nvPr/>
          </p:nvSpPr>
          <p:spPr>
            <a:xfrm>
              <a:off x="2303995" y="0"/>
              <a:ext cx="2304415" cy="337820"/>
            </a:xfrm>
            <a:custGeom>
              <a:avLst/>
              <a:gdLst/>
              <a:ahLst/>
              <a:cxnLst/>
              <a:rect l="l" t="t" r="r" b="b"/>
              <a:pathLst>
                <a:path w="2304415" h="337820">
                  <a:moveTo>
                    <a:pt x="2303995" y="0"/>
                  </a:moveTo>
                  <a:lnTo>
                    <a:pt x="0" y="0"/>
                  </a:lnTo>
                  <a:lnTo>
                    <a:pt x="0" y="337578"/>
                  </a:lnTo>
                  <a:lnTo>
                    <a:pt x="2303995" y="337578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0" y="337572"/>
              <a:ext cx="4608060" cy="312770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153174" y="336509"/>
            <a:ext cx="82613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25">
                <a:solidFill>
                  <a:srgbClr val="FFFFFF"/>
                </a:solidFill>
                <a:latin typeface="Calibri"/>
                <a:cs typeface="Calibri"/>
              </a:rPr>
              <a:t>Contenidos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90194" y="1170939"/>
            <a:ext cx="59588" cy="59588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347294" y="891394"/>
            <a:ext cx="3381375" cy="519430"/>
          </a:xfrm>
          <a:prstGeom prst="rect">
            <a:avLst/>
          </a:prstGeom>
        </p:spPr>
        <p:txBody>
          <a:bodyPr wrap="square" lIns="0" tIns="374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95"/>
              </a:spcBef>
            </a:pPr>
            <a:r>
              <a:rPr dirty="0" sz="1000" spc="-10">
                <a:latin typeface="Calibri"/>
                <a:cs typeface="Calibri"/>
              </a:rPr>
              <a:t>Contenidos:</a:t>
            </a:r>
            <a:endParaRPr sz="1000">
              <a:latin typeface="Calibri"/>
              <a:cs typeface="Calibri"/>
            </a:endParaRPr>
          </a:p>
          <a:p>
            <a:pPr marL="265430" marR="5080">
              <a:lnSpc>
                <a:spcPts val="1100"/>
              </a:lnSpc>
              <a:spcBef>
                <a:spcPts val="315"/>
              </a:spcBef>
            </a:pPr>
            <a:r>
              <a:rPr dirty="0" sz="1000" spc="-5">
                <a:latin typeface="Calibri"/>
                <a:cs typeface="Calibri"/>
              </a:rPr>
              <a:t>Introducción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informal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del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Aprendizaje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Automático </a:t>
            </a:r>
            <a:r>
              <a:rPr dirty="0" sz="1000" spc="5">
                <a:latin typeface="Calibri"/>
                <a:cs typeface="Calibri"/>
              </a:rPr>
              <a:t>y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sus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elementos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1" name="object 11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/>
          <p:cNvSpPr txBox="1"/>
          <p:nvPr/>
        </p:nvSpPr>
        <p:spPr>
          <a:xfrm>
            <a:off x="2399296" y="3349827"/>
            <a:ext cx="25527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8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FM-DL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45337" y="0"/>
            <a:ext cx="1264285" cy="4051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2700" marR="5080" indent="84518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Fundamentos</a:t>
            </a:r>
            <a:r>
              <a:rPr dirty="0" sz="500" spc="7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de</a:t>
            </a:r>
            <a:r>
              <a:rPr dirty="0" sz="500" spc="7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Estadística</a:t>
            </a:r>
            <a:r>
              <a:rPr dirty="0" sz="500" spc="7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Bayesiana.</a:t>
            </a:r>
            <a:endParaRPr sz="500">
              <a:latin typeface="Calibri"/>
              <a:cs typeface="Calibri"/>
            </a:endParaRPr>
          </a:p>
          <a:p>
            <a:pPr algn="r" marL="429895" marR="5080" indent="378460">
              <a:lnSpc>
                <a:spcPts val="600"/>
              </a:lnSpc>
              <a:spcBef>
                <a:spcPts val="15"/>
              </a:spcBef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Distribuciones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Estadísticos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y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Variabilidad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Aprendizaje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Automático.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28164"/>
            <a:ext cx="1396365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600"/>
              </a:lnSpc>
              <a:spcBef>
                <a:spcPts val="95"/>
              </a:spcBef>
            </a:pP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Probabilidad</a:t>
            </a:r>
            <a:r>
              <a:rPr dirty="0" sz="500" spc="40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 Condicionada</a:t>
            </a:r>
            <a:endParaRPr sz="500">
              <a:latin typeface="Calibri"/>
              <a:cs typeface="Calibri"/>
            </a:endParaRPr>
          </a:p>
          <a:p>
            <a:pPr marL="12700" marR="5080">
              <a:lnSpc>
                <a:spcPts val="600"/>
              </a:lnSpc>
              <a:spcBef>
                <a:spcPts val="20"/>
              </a:spcBef>
            </a:pP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Independencia</a:t>
            </a:r>
            <a:r>
              <a:rPr dirty="0" sz="500" spc="8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e</a:t>
            </a:r>
            <a:r>
              <a:rPr dirty="0" sz="500" spc="8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Independencia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Condicional </a:t>
            </a:r>
            <a:r>
              <a:rPr dirty="0" sz="500" spc="-100" b="1">
                <a:solidFill>
                  <a:srgbClr val="9898D8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Variables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Aleatorias</a:t>
            </a:r>
            <a:endParaRPr sz="500">
              <a:latin typeface="Calibri"/>
              <a:cs typeface="Calibri"/>
            </a:endParaRPr>
          </a:p>
          <a:p>
            <a:pPr marL="12700">
              <a:lnSpc>
                <a:spcPts val="575"/>
              </a:lnSpc>
            </a:pP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10" action="ppaction://hlinksldjump"/>
              </a:rPr>
              <a:t>Variables</a:t>
            </a:r>
            <a:r>
              <a:rPr dirty="0" sz="500" spc="70" b="1">
                <a:solidFill>
                  <a:srgbClr val="9898D8"/>
                </a:solidFill>
                <a:latin typeface="Calibri"/>
                <a:cs typeface="Calibri"/>
                <a:hlinkClick r:id="rId10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10" action="ppaction://hlinksldjump"/>
              </a:rPr>
              <a:t>Multimensionales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0" y="408654"/>
            <a:ext cx="4608060" cy="31277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407591"/>
            <a:ext cx="139065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20">
                <a:solidFill>
                  <a:srgbClr val="FFFFFF"/>
                </a:solidFill>
                <a:latin typeface="Calibri"/>
                <a:cs typeface="Calibri"/>
              </a:rPr>
              <a:t>Variables</a:t>
            </a:r>
            <a:r>
              <a:rPr dirty="0" sz="1400" spc="11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Calibri"/>
                <a:cs typeface="Calibri"/>
              </a:rPr>
              <a:t>Discretas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490194" y="1078687"/>
            <a:ext cx="59588" cy="59588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600354" y="976979"/>
            <a:ext cx="3298825" cy="378460"/>
          </a:xfrm>
          <a:prstGeom prst="rect">
            <a:avLst/>
          </a:prstGeom>
        </p:spPr>
        <p:txBody>
          <a:bodyPr wrap="square" lIns="0" tIns="368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90"/>
              </a:spcBef>
            </a:pPr>
            <a:r>
              <a:rPr dirty="0" sz="1000" spc="55">
                <a:latin typeface="Calibri"/>
                <a:cs typeface="Calibri"/>
              </a:rPr>
              <a:t>La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probabilidad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cualquier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suceso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45" b="0" i="1">
                <a:latin typeface="Bookman Old Style"/>
                <a:cs typeface="Bookman Old Style"/>
              </a:rPr>
              <a:t>A</a:t>
            </a:r>
            <a:r>
              <a:rPr dirty="0" sz="1000" spc="-20" b="0" i="1">
                <a:latin typeface="Bookman Old Style"/>
                <a:cs typeface="Bookman Old Style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⊂</a:t>
            </a:r>
            <a:r>
              <a:rPr dirty="0" sz="1000" spc="-5" i="1">
                <a:latin typeface="DejaVu Sans Condensed"/>
                <a:cs typeface="DejaVu Sans Condensed"/>
              </a:rPr>
              <a:t> </a:t>
            </a:r>
            <a:r>
              <a:rPr dirty="0" sz="1000" spc="-30" b="0" i="1">
                <a:latin typeface="Bookman Old Style"/>
                <a:cs typeface="Bookman Old Style"/>
              </a:rPr>
              <a:t>S</a:t>
            </a:r>
            <a:r>
              <a:rPr dirty="0" sz="1000" spc="95" b="0" i="1">
                <a:latin typeface="Bookman Old Style"/>
                <a:cs typeface="Bookman Old Style"/>
              </a:rPr>
              <a:t> </a:t>
            </a:r>
            <a:r>
              <a:rPr dirty="0" sz="1000" spc="-35">
                <a:latin typeface="Calibri"/>
                <a:cs typeface="Calibri"/>
              </a:rPr>
              <a:t>se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calculará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como:</a:t>
            </a:r>
            <a:endParaRPr sz="1000">
              <a:latin typeface="Calibri"/>
              <a:cs typeface="Calibri"/>
            </a:endParaRPr>
          </a:p>
          <a:p>
            <a:pPr algn="ctr" marL="695325">
              <a:lnSpc>
                <a:spcPct val="100000"/>
              </a:lnSpc>
              <a:spcBef>
                <a:spcPts val="190"/>
              </a:spcBef>
            </a:pPr>
            <a:r>
              <a:rPr dirty="0" sz="1000" spc="1160">
                <a:latin typeface="Arial"/>
                <a:cs typeface="Arial"/>
              </a:rPr>
              <a:t> </a:t>
            </a:r>
            <a:endParaRPr sz="10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007933" y="1298199"/>
            <a:ext cx="80327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726440" algn="l"/>
              </a:tabLst>
            </a:pPr>
            <a:r>
              <a:rPr dirty="0" sz="1000" spc="35" b="0" i="1">
                <a:latin typeface="Bookman Old Style"/>
                <a:cs typeface="Bookman Old Style"/>
              </a:rPr>
              <a:t>P</a:t>
            </a:r>
            <a:r>
              <a:rPr dirty="0" sz="1000" spc="-165" b="0" i="1">
                <a:latin typeface="Bookman Old Style"/>
                <a:cs typeface="Bookman Old Style"/>
              </a:rPr>
              <a:t> </a:t>
            </a:r>
            <a:r>
              <a:rPr dirty="0" sz="1000" spc="10">
                <a:latin typeface="Georgia"/>
                <a:cs typeface="Georgia"/>
              </a:rPr>
              <a:t>(</a:t>
            </a:r>
            <a:r>
              <a:rPr dirty="0" sz="1000" spc="45" b="0" i="1">
                <a:latin typeface="Bookman Old Style"/>
                <a:cs typeface="Bookman Old Style"/>
              </a:rPr>
              <a:t>A</a:t>
            </a:r>
            <a:r>
              <a:rPr dirty="0" sz="1000" spc="10">
                <a:latin typeface="Georgia"/>
                <a:cs typeface="Georgia"/>
              </a:rPr>
              <a:t>)</a:t>
            </a:r>
            <a:r>
              <a:rPr dirty="0" sz="1000" spc="35">
                <a:latin typeface="Georgia"/>
                <a:cs typeface="Georgia"/>
              </a:rPr>
              <a:t> </a:t>
            </a:r>
            <a:r>
              <a:rPr dirty="0" sz="1000" spc="130">
                <a:latin typeface="Georgia"/>
                <a:cs typeface="Georgia"/>
              </a:rPr>
              <a:t>=</a:t>
            </a:r>
            <a:r>
              <a:rPr dirty="0" sz="1000">
                <a:latin typeface="Georgia"/>
                <a:cs typeface="Georgia"/>
              </a:rPr>
              <a:t>	</a:t>
            </a:r>
            <a:r>
              <a:rPr dirty="0" sz="1000" spc="-100" b="0" i="1">
                <a:latin typeface="Bookman Old Style"/>
                <a:cs typeface="Bookman Old Style"/>
              </a:rPr>
              <a:t>p</a:t>
            </a:r>
            <a:endParaRPr sz="1000">
              <a:latin typeface="Bookman Old Style"/>
              <a:cs typeface="Bookman Old Style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443340" y="1500012"/>
            <a:ext cx="308610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baseline="7936" sz="1050" spc="112" b="0" i="1">
                <a:latin typeface="Bookman Old Style"/>
                <a:cs typeface="Bookman Old Style"/>
              </a:rPr>
              <a:t>s</a:t>
            </a:r>
            <a:r>
              <a:rPr dirty="0" sz="500" spc="75" b="0" i="1">
                <a:latin typeface="Bookman Old Style"/>
                <a:cs typeface="Bookman Old Style"/>
              </a:rPr>
              <a:t>i</a:t>
            </a:r>
            <a:r>
              <a:rPr dirty="0" baseline="7936" sz="1050" spc="112" i="1">
                <a:latin typeface="DejaVu Serif"/>
                <a:cs typeface="DejaVu Serif"/>
              </a:rPr>
              <a:t>∈</a:t>
            </a:r>
            <a:r>
              <a:rPr dirty="0" baseline="7936" sz="1050" spc="112" b="0" i="1">
                <a:latin typeface="Bookman Old Style"/>
                <a:cs typeface="Bookman Old Style"/>
              </a:rPr>
              <a:t>A</a:t>
            </a:r>
            <a:endParaRPr baseline="7936" sz="1050">
              <a:latin typeface="Bookman Old Style"/>
              <a:cs typeface="Bookman Old Style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785592" y="1355143"/>
            <a:ext cx="61594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85" b="0" i="1">
                <a:latin typeface="Bookman Old Style"/>
                <a:cs typeface="Bookman Old Style"/>
              </a:rPr>
              <a:t>i</a:t>
            </a:r>
            <a:endParaRPr sz="700">
              <a:latin typeface="Bookman Old Style"/>
              <a:cs typeface="Bookman Old Style"/>
            </a:endParaRPr>
          </a:p>
        </p:txBody>
      </p:sp>
      <p:pic>
        <p:nvPicPr>
          <p:cNvPr id="13" name="object 13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490194" y="1785886"/>
            <a:ext cx="59588" cy="59588"/>
          </a:xfrm>
          <a:prstGeom prst="rect">
            <a:avLst/>
          </a:prstGeom>
        </p:spPr>
      </p:pic>
      <p:sp>
        <p:nvSpPr>
          <p:cNvPr id="14" name="object 14"/>
          <p:cNvSpPr txBox="1"/>
          <p:nvPr/>
        </p:nvSpPr>
        <p:spPr>
          <a:xfrm>
            <a:off x="600354" y="1708777"/>
            <a:ext cx="3545204" cy="79121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just" marL="12700" marR="5080">
              <a:lnSpc>
                <a:spcPct val="100000"/>
              </a:lnSpc>
              <a:spcBef>
                <a:spcPts val="95"/>
              </a:spcBef>
            </a:pPr>
            <a:r>
              <a:rPr dirty="0" sz="1000" spc="55">
                <a:latin typeface="Calibri"/>
                <a:cs typeface="Calibri"/>
              </a:rPr>
              <a:t>La </a:t>
            </a:r>
            <a:r>
              <a:rPr dirty="0" sz="1000" spc="-5">
                <a:latin typeface="Calibri"/>
                <a:cs typeface="Calibri"/>
              </a:rPr>
              <a:t>función </a:t>
            </a:r>
            <a:r>
              <a:rPr dirty="0" sz="1000" spc="-40">
                <a:latin typeface="Calibri"/>
                <a:cs typeface="Calibri"/>
              </a:rPr>
              <a:t>de </a:t>
            </a:r>
            <a:r>
              <a:rPr dirty="0" sz="1000" spc="-10">
                <a:latin typeface="Calibri"/>
                <a:cs typeface="Calibri"/>
              </a:rPr>
              <a:t>distribución </a:t>
            </a:r>
            <a:r>
              <a:rPr dirty="0" sz="1000" spc="20" b="0" i="1">
                <a:latin typeface="Bookman Old Style"/>
                <a:cs typeface="Bookman Old Style"/>
              </a:rPr>
              <a:t>F </a:t>
            </a:r>
            <a:r>
              <a:rPr dirty="0" sz="1000" spc="15">
                <a:latin typeface="Georgia"/>
                <a:cs typeface="Georgia"/>
              </a:rPr>
              <a:t>(</a:t>
            </a:r>
            <a:r>
              <a:rPr dirty="0" sz="1000" spc="15" b="0" i="1">
                <a:latin typeface="Bookman Old Style"/>
                <a:cs typeface="Bookman Old Style"/>
              </a:rPr>
              <a:t>x</a:t>
            </a:r>
            <a:r>
              <a:rPr dirty="0" sz="1000" spc="15">
                <a:latin typeface="Georgia"/>
                <a:cs typeface="Georgia"/>
              </a:rPr>
              <a:t>) </a:t>
            </a:r>
            <a:r>
              <a:rPr dirty="0" sz="1000" spc="-40">
                <a:latin typeface="Calibri"/>
                <a:cs typeface="Calibri"/>
              </a:rPr>
              <a:t>de </a:t>
            </a:r>
            <a:r>
              <a:rPr dirty="0" sz="1000" spc="-25">
                <a:latin typeface="Calibri"/>
                <a:cs typeface="Calibri"/>
              </a:rPr>
              <a:t>este </a:t>
            </a:r>
            <a:r>
              <a:rPr dirty="0" sz="1000">
                <a:latin typeface="Calibri"/>
                <a:cs typeface="Calibri"/>
              </a:rPr>
              <a:t>tipo </a:t>
            </a:r>
            <a:r>
              <a:rPr dirty="0" sz="1000" spc="-40">
                <a:latin typeface="Calibri"/>
                <a:cs typeface="Calibri"/>
              </a:rPr>
              <a:t>de </a:t>
            </a:r>
            <a:r>
              <a:rPr dirty="0" sz="1000" spc="-15">
                <a:latin typeface="Calibri"/>
                <a:cs typeface="Calibri"/>
              </a:rPr>
              <a:t>variable </a:t>
            </a:r>
            <a:r>
              <a:rPr dirty="0" sz="1000" spc="-35">
                <a:latin typeface="Calibri"/>
                <a:cs typeface="Calibri"/>
              </a:rPr>
              <a:t>se </a:t>
            </a:r>
            <a:r>
              <a:rPr dirty="0" sz="1000" spc="5">
                <a:latin typeface="Calibri"/>
                <a:cs typeface="Calibri"/>
              </a:rPr>
              <a:t>calcula </a:t>
            </a:r>
            <a:r>
              <a:rPr dirty="0" sz="1000" spc="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como </a:t>
            </a:r>
            <a:r>
              <a:rPr dirty="0" sz="1000">
                <a:latin typeface="Calibri"/>
                <a:cs typeface="Calibri"/>
              </a:rPr>
              <a:t>la </a:t>
            </a:r>
            <a:r>
              <a:rPr dirty="0" sz="1000" spc="-10">
                <a:latin typeface="Calibri"/>
                <a:cs typeface="Calibri"/>
              </a:rPr>
              <a:t>suma </a:t>
            </a:r>
            <a:r>
              <a:rPr dirty="0" sz="1000" spc="-40">
                <a:latin typeface="Calibri"/>
                <a:cs typeface="Calibri"/>
              </a:rPr>
              <a:t>de </a:t>
            </a:r>
            <a:r>
              <a:rPr dirty="0" sz="1000">
                <a:latin typeface="Calibri"/>
                <a:cs typeface="Calibri"/>
              </a:rPr>
              <a:t>la </a:t>
            </a:r>
            <a:r>
              <a:rPr dirty="0" sz="1000" spc="-10">
                <a:latin typeface="Calibri"/>
                <a:cs typeface="Calibri"/>
              </a:rPr>
              <a:t>función </a:t>
            </a:r>
            <a:r>
              <a:rPr dirty="0" sz="1000" spc="-40">
                <a:latin typeface="Calibri"/>
                <a:cs typeface="Calibri"/>
              </a:rPr>
              <a:t>de </a:t>
            </a:r>
            <a:r>
              <a:rPr dirty="0" sz="1000" spc="-15">
                <a:latin typeface="Calibri"/>
                <a:cs typeface="Calibri"/>
              </a:rPr>
              <a:t>probabilidad para </a:t>
            </a:r>
            <a:r>
              <a:rPr dirty="0" sz="1000" spc="-20">
                <a:latin typeface="Calibri"/>
                <a:cs typeface="Calibri"/>
              </a:rPr>
              <a:t>valores </a:t>
            </a:r>
            <a:r>
              <a:rPr dirty="0" sz="1000" spc="-10">
                <a:latin typeface="Calibri"/>
                <a:cs typeface="Calibri"/>
              </a:rPr>
              <a:t>iguales </a:t>
            </a:r>
            <a:r>
              <a:rPr dirty="0" sz="1000" spc="-30">
                <a:latin typeface="Calibri"/>
                <a:cs typeface="Calibri"/>
              </a:rPr>
              <a:t>o </a:t>
            </a:r>
            <a:r>
              <a:rPr dirty="0" sz="1000" spc="-25">
                <a:latin typeface="Calibri"/>
                <a:cs typeface="Calibri"/>
              </a:rPr>
              <a:t> inferiores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al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valor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25" b="0" i="1">
                <a:latin typeface="Bookman Old Style"/>
                <a:cs typeface="Bookman Old Style"/>
              </a:rPr>
              <a:t>x</a:t>
            </a:r>
            <a:r>
              <a:rPr dirty="0" sz="1000" spc="25">
                <a:latin typeface="Calibri"/>
                <a:cs typeface="Calibri"/>
              </a:rPr>
              <a:t>,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resulta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por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lo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tanto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función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escalonada:</a:t>
            </a:r>
            <a:endParaRPr sz="10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000">
              <a:latin typeface="Calibri"/>
              <a:cs typeface="Calibri"/>
            </a:endParaRPr>
          </a:p>
          <a:p>
            <a:pPr marL="995044">
              <a:lnSpc>
                <a:spcPct val="100000"/>
              </a:lnSpc>
            </a:pPr>
            <a:r>
              <a:rPr dirty="0" sz="1000" spc="1160">
                <a:latin typeface="Arial"/>
                <a:cs typeface="Arial"/>
              </a:rPr>
              <a:t> </a:t>
            </a:r>
            <a:endParaRPr sz="10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531975" y="2644625"/>
            <a:ext cx="31051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baseline="7936" sz="1050" spc="127" b="0" i="1">
                <a:latin typeface="Bookman Old Style"/>
                <a:cs typeface="Bookman Old Style"/>
              </a:rPr>
              <a:t>x</a:t>
            </a:r>
            <a:r>
              <a:rPr dirty="0" sz="500" spc="85" b="0" i="1">
                <a:latin typeface="Bookman Old Style"/>
                <a:cs typeface="Bookman Old Style"/>
              </a:rPr>
              <a:t>i</a:t>
            </a:r>
            <a:r>
              <a:rPr dirty="0" baseline="7936" sz="1050" spc="127" i="1">
                <a:latin typeface="DejaVu Serif"/>
                <a:cs typeface="DejaVu Serif"/>
              </a:rPr>
              <a:t>≤</a:t>
            </a:r>
            <a:r>
              <a:rPr dirty="0" baseline="7936" sz="1050" spc="127" b="0" i="1">
                <a:latin typeface="Bookman Old Style"/>
                <a:cs typeface="Bookman Old Style"/>
              </a:rPr>
              <a:t>x</a:t>
            </a:r>
            <a:endParaRPr baseline="7936" sz="1050">
              <a:latin typeface="Bookman Old Style"/>
              <a:cs typeface="Bookman Old Style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273706" y="2499565"/>
            <a:ext cx="61594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85" b="0" i="1">
                <a:latin typeface="Bookman Old Style"/>
                <a:cs typeface="Bookman Old Style"/>
              </a:rPr>
              <a:t>i</a:t>
            </a:r>
            <a:endParaRPr sz="700">
              <a:latin typeface="Bookman Old Style"/>
              <a:cs typeface="Bookman Old Style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119022" y="2442634"/>
            <a:ext cx="237045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705485" algn="l"/>
                <a:tab pos="1469390" algn="l"/>
              </a:tabLst>
            </a:pPr>
            <a:r>
              <a:rPr dirty="0" sz="1000" spc="20" b="0" i="1">
                <a:latin typeface="Bookman Old Style"/>
                <a:cs typeface="Bookman Old Style"/>
              </a:rPr>
              <a:t>F</a:t>
            </a:r>
            <a:r>
              <a:rPr dirty="0" sz="1000" spc="-165" b="0" i="1">
                <a:latin typeface="Bookman Old Style"/>
                <a:cs typeface="Bookman Old Style"/>
              </a:rPr>
              <a:t> </a:t>
            </a:r>
            <a:r>
              <a:rPr dirty="0" sz="1000" spc="10">
                <a:latin typeface="Georgia"/>
                <a:cs typeface="Georgia"/>
              </a:rPr>
              <a:t>(</a:t>
            </a:r>
            <a:r>
              <a:rPr dirty="0" sz="1000" spc="25" b="0" i="1">
                <a:latin typeface="Bookman Old Style"/>
                <a:cs typeface="Bookman Old Style"/>
              </a:rPr>
              <a:t>x</a:t>
            </a:r>
            <a:r>
              <a:rPr dirty="0" sz="1000" spc="10">
                <a:latin typeface="Georgia"/>
                <a:cs typeface="Georgia"/>
              </a:rPr>
              <a:t>)</a:t>
            </a:r>
            <a:r>
              <a:rPr dirty="0" sz="1000" spc="35">
                <a:latin typeface="Georgia"/>
                <a:cs typeface="Georgia"/>
              </a:rPr>
              <a:t> </a:t>
            </a:r>
            <a:r>
              <a:rPr dirty="0" sz="1000" spc="130">
                <a:latin typeface="Georgia"/>
                <a:cs typeface="Georgia"/>
              </a:rPr>
              <a:t>=</a:t>
            </a:r>
            <a:r>
              <a:rPr dirty="0" sz="1000">
                <a:latin typeface="Georgia"/>
                <a:cs typeface="Georgia"/>
              </a:rPr>
              <a:t>	</a:t>
            </a:r>
            <a:r>
              <a:rPr dirty="0" sz="1000" spc="35" b="0" i="1">
                <a:latin typeface="Bookman Old Style"/>
                <a:cs typeface="Bookman Old Style"/>
              </a:rPr>
              <a:t>P</a:t>
            </a:r>
            <a:r>
              <a:rPr dirty="0" sz="1000" spc="-165" b="0" i="1">
                <a:latin typeface="Bookman Old Style"/>
                <a:cs typeface="Bookman Old Style"/>
              </a:rPr>
              <a:t> </a:t>
            </a:r>
            <a:r>
              <a:rPr dirty="0" sz="1000" spc="10">
                <a:latin typeface="Georgia"/>
                <a:cs typeface="Georgia"/>
              </a:rPr>
              <a:t>(</a:t>
            </a:r>
            <a:r>
              <a:rPr dirty="0" sz="1000" spc="25" b="0" i="1">
                <a:latin typeface="Bookman Old Style"/>
                <a:cs typeface="Bookman Old Style"/>
              </a:rPr>
              <a:t>x</a:t>
            </a:r>
            <a:r>
              <a:rPr dirty="0" sz="1000" spc="-25" b="0" i="1">
                <a:latin typeface="Bookman Old Style"/>
                <a:cs typeface="Bookman Old Style"/>
              </a:rPr>
              <a:t> </a:t>
            </a:r>
            <a:r>
              <a:rPr dirty="0" sz="1000" spc="130">
                <a:latin typeface="Georgia"/>
                <a:cs typeface="Georgia"/>
              </a:rPr>
              <a:t>=</a:t>
            </a:r>
            <a:r>
              <a:rPr dirty="0" sz="1000" spc="35">
                <a:latin typeface="Georgia"/>
                <a:cs typeface="Georgia"/>
              </a:rPr>
              <a:t> </a:t>
            </a:r>
            <a:r>
              <a:rPr dirty="0" sz="1000" spc="25" b="0" i="1">
                <a:latin typeface="Bookman Old Style"/>
                <a:cs typeface="Bookman Old Style"/>
              </a:rPr>
              <a:t>x</a:t>
            </a:r>
            <a:r>
              <a:rPr dirty="0" sz="1000" spc="30" b="0" i="1">
                <a:latin typeface="Bookman Old Style"/>
                <a:cs typeface="Bookman Old Style"/>
              </a:rPr>
              <a:t> </a:t>
            </a:r>
            <a:r>
              <a:rPr dirty="0" sz="1000" spc="-15">
                <a:latin typeface="Georgia"/>
                <a:cs typeface="Georgia"/>
              </a:rPr>
              <a:t>);</a:t>
            </a:r>
            <a:r>
              <a:rPr dirty="0" sz="1000">
                <a:latin typeface="Georgia"/>
                <a:cs typeface="Georgia"/>
              </a:rPr>
              <a:t>	</a:t>
            </a:r>
            <a:r>
              <a:rPr dirty="0" sz="1000" spc="20" i="1">
                <a:latin typeface="DejaVu Sans Condensed"/>
                <a:cs typeface="DejaVu Sans Condensed"/>
              </a:rPr>
              <a:t>−</a:t>
            </a:r>
            <a:r>
              <a:rPr dirty="0" sz="1000" spc="-65" i="1">
                <a:latin typeface="DejaVu Sans Condensed"/>
                <a:cs typeface="DejaVu Sans Condensed"/>
              </a:rPr>
              <a:t> </a:t>
            </a:r>
            <a:r>
              <a:rPr dirty="0" sz="1000" spc="245" i="1">
                <a:latin typeface="DejaVu Sans Condensed"/>
                <a:cs typeface="DejaVu Sans Condensed"/>
              </a:rPr>
              <a:t>∞</a:t>
            </a:r>
            <a:r>
              <a:rPr dirty="0" sz="1000" spc="-10" i="1">
                <a:latin typeface="DejaVu Sans Condensed"/>
                <a:cs typeface="DejaVu Sans Condensed"/>
              </a:rPr>
              <a:t> </a:t>
            </a:r>
            <a:r>
              <a:rPr dirty="0" sz="1000" spc="170" b="0" i="1">
                <a:latin typeface="Bookman Old Style"/>
                <a:cs typeface="Bookman Old Style"/>
              </a:rPr>
              <a:t>&lt;</a:t>
            </a:r>
            <a:r>
              <a:rPr dirty="0" sz="1000" spc="-25" b="0" i="1">
                <a:latin typeface="Bookman Old Style"/>
                <a:cs typeface="Bookman Old Style"/>
              </a:rPr>
              <a:t> </a:t>
            </a:r>
            <a:r>
              <a:rPr dirty="0" sz="1000" spc="25" b="0" i="1">
                <a:latin typeface="Bookman Old Style"/>
                <a:cs typeface="Bookman Old Style"/>
              </a:rPr>
              <a:t>x</a:t>
            </a:r>
            <a:r>
              <a:rPr dirty="0" sz="1000" spc="-25" b="0" i="1">
                <a:latin typeface="Bookman Old Style"/>
                <a:cs typeface="Bookman Old Style"/>
              </a:rPr>
              <a:t> </a:t>
            </a:r>
            <a:r>
              <a:rPr dirty="0" sz="1000" spc="170" b="0" i="1">
                <a:latin typeface="Bookman Old Style"/>
                <a:cs typeface="Bookman Old Style"/>
              </a:rPr>
              <a:t>&lt;</a:t>
            </a:r>
            <a:r>
              <a:rPr dirty="0" sz="1000" spc="-25" b="0" i="1">
                <a:latin typeface="Bookman Old Style"/>
                <a:cs typeface="Bookman Old Style"/>
              </a:rPr>
              <a:t> </a:t>
            </a:r>
            <a:r>
              <a:rPr dirty="0" sz="1000" spc="130">
                <a:latin typeface="Georgia"/>
                <a:cs typeface="Georgia"/>
              </a:rPr>
              <a:t>+</a:t>
            </a:r>
            <a:r>
              <a:rPr dirty="0" sz="1000" spc="245" i="1">
                <a:latin typeface="DejaVu Sans Condensed"/>
                <a:cs typeface="DejaVu Sans Condensed"/>
              </a:rPr>
              <a:t>∞</a:t>
            </a:r>
            <a:endParaRPr sz="1000">
              <a:latin typeface="DejaVu Sans Condensed"/>
              <a:cs typeface="DejaVu Sans Condensed"/>
            </a:endParaRPr>
          </a:p>
        </p:txBody>
      </p:sp>
      <p:grpSp>
        <p:nvGrpSpPr>
          <p:cNvPr id="18" name="object 18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9" name="object 19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1" name="object 21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4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337820"/>
          </a:xfrm>
          <a:custGeom>
            <a:avLst/>
            <a:gdLst/>
            <a:ahLst/>
            <a:cxnLst/>
            <a:rect l="l" t="t" r="r" b="b"/>
            <a:pathLst>
              <a:path w="2304415" h="337820">
                <a:moveTo>
                  <a:pt x="2303995" y="0"/>
                </a:moveTo>
                <a:lnTo>
                  <a:pt x="0" y="0"/>
                </a:lnTo>
                <a:lnTo>
                  <a:pt x="0" y="337578"/>
                </a:lnTo>
                <a:lnTo>
                  <a:pt x="2303995" y="337578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872540" y="0"/>
            <a:ext cx="1336675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75260" marR="5080" indent="-163195">
              <a:lnSpc>
                <a:spcPct val="100000"/>
              </a:lnSpc>
              <a:spcBef>
                <a:spcPts val="95"/>
              </a:spcBef>
            </a:pP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Filosofía</a:t>
            </a:r>
            <a:r>
              <a:rPr dirty="0" sz="500" spc="9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de</a:t>
            </a:r>
            <a:r>
              <a:rPr dirty="0" sz="500" spc="9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2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la</a:t>
            </a:r>
            <a:r>
              <a:rPr dirty="0" sz="500" spc="9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Asignatura:</a:t>
            </a:r>
            <a:r>
              <a:rPr dirty="0" sz="500" spc="1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Visión</a:t>
            </a:r>
            <a:r>
              <a:rPr dirty="0" sz="500" spc="9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General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Fundamentos</a:t>
            </a:r>
            <a:r>
              <a:rPr dirty="0" sz="500" spc="6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Matemáticos:</a:t>
            </a:r>
            <a:r>
              <a:rPr dirty="0" sz="500" spc="13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4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II</a:t>
            </a:r>
            <a:r>
              <a:rPr dirty="0" sz="500" spc="6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Parte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595"/>
              </a:lnSpc>
            </a:pPr>
            <a:r>
              <a:rPr dirty="0" sz="500" spc="4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Python</a:t>
            </a:r>
            <a:r>
              <a:rPr dirty="0" sz="500" spc="5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Notebooks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600"/>
              </a:lnSpc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Ejemplos</a:t>
            </a:r>
            <a:endParaRPr sz="5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0"/>
            <a:ext cx="4608195" cy="650875"/>
            <a:chOff x="0" y="0"/>
            <a:chExt cx="4608195" cy="650875"/>
          </a:xfrm>
        </p:grpSpPr>
        <p:sp>
          <p:nvSpPr>
            <p:cNvPr id="5" name="object 5"/>
            <p:cNvSpPr/>
            <p:nvPr/>
          </p:nvSpPr>
          <p:spPr>
            <a:xfrm>
              <a:off x="2303995" y="0"/>
              <a:ext cx="2304415" cy="337820"/>
            </a:xfrm>
            <a:custGeom>
              <a:avLst/>
              <a:gdLst/>
              <a:ahLst/>
              <a:cxnLst/>
              <a:rect l="l" t="t" r="r" b="b"/>
              <a:pathLst>
                <a:path w="2304415" h="337820">
                  <a:moveTo>
                    <a:pt x="2303995" y="0"/>
                  </a:moveTo>
                  <a:lnTo>
                    <a:pt x="0" y="0"/>
                  </a:lnTo>
                  <a:lnTo>
                    <a:pt x="0" y="337578"/>
                  </a:lnTo>
                  <a:lnTo>
                    <a:pt x="2303995" y="337578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0" y="337572"/>
              <a:ext cx="4608060" cy="312770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153174" y="336509"/>
            <a:ext cx="82613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25">
                <a:solidFill>
                  <a:srgbClr val="FFFFFF"/>
                </a:solidFill>
                <a:latin typeface="Calibri"/>
                <a:cs typeface="Calibri"/>
              </a:rPr>
              <a:t>Contenidos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90194" y="1170939"/>
            <a:ext cx="59588" cy="59588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754824" y="1486192"/>
            <a:ext cx="48005" cy="48005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754824" y="1625371"/>
            <a:ext cx="48005" cy="48005"/>
          </a:xfrm>
          <a:prstGeom prst="rect">
            <a:avLst/>
          </a:prstGeom>
        </p:spPr>
      </p:pic>
      <p:sp>
        <p:nvSpPr>
          <p:cNvPr id="11" name="object 11"/>
          <p:cNvSpPr txBox="1"/>
          <p:nvPr/>
        </p:nvSpPr>
        <p:spPr>
          <a:xfrm>
            <a:off x="347294" y="891394"/>
            <a:ext cx="3381375" cy="820419"/>
          </a:xfrm>
          <a:prstGeom prst="rect">
            <a:avLst/>
          </a:prstGeom>
        </p:spPr>
        <p:txBody>
          <a:bodyPr wrap="square" lIns="0" tIns="374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95"/>
              </a:spcBef>
            </a:pPr>
            <a:r>
              <a:rPr dirty="0" sz="1000" spc="-10">
                <a:latin typeface="Calibri"/>
                <a:cs typeface="Calibri"/>
              </a:rPr>
              <a:t>Contenidos:</a:t>
            </a:r>
            <a:endParaRPr sz="1000">
              <a:latin typeface="Calibri"/>
              <a:cs typeface="Calibri"/>
            </a:endParaRPr>
          </a:p>
          <a:p>
            <a:pPr marL="265430" marR="5080">
              <a:lnSpc>
                <a:spcPts val="1100"/>
              </a:lnSpc>
              <a:spcBef>
                <a:spcPts val="315"/>
              </a:spcBef>
            </a:pPr>
            <a:r>
              <a:rPr dirty="0" sz="1000" spc="-5">
                <a:latin typeface="Calibri"/>
                <a:cs typeface="Calibri"/>
              </a:rPr>
              <a:t>Introducción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informal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del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Aprendizaje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Automático </a:t>
            </a:r>
            <a:r>
              <a:rPr dirty="0" sz="1000" spc="5">
                <a:latin typeface="Calibri"/>
                <a:cs typeface="Calibri"/>
              </a:rPr>
              <a:t>y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sus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elementos</a:t>
            </a:r>
            <a:endParaRPr sz="1000">
              <a:latin typeface="Calibri"/>
              <a:cs typeface="Calibri"/>
            </a:endParaRPr>
          </a:p>
          <a:p>
            <a:pPr marL="518795">
              <a:lnSpc>
                <a:spcPct val="100000"/>
              </a:lnSpc>
              <a:spcBef>
                <a:spcPts val="170"/>
              </a:spcBef>
            </a:pPr>
            <a:r>
              <a:rPr dirty="0" sz="900" spc="5">
                <a:latin typeface="Calibri"/>
                <a:cs typeface="Calibri"/>
              </a:rPr>
              <a:t>Aprendizaje</a:t>
            </a:r>
            <a:r>
              <a:rPr dirty="0" sz="900" spc="80">
                <a:latin typeface="Calibri"/>
                <a:cs typeface="Calibri"/>
              </a:rPr>
              <a:t> </a:t>
            </a:r>
            <a:r>
              <a:rPr dirty="0" sz="900" spc="10">
                <a:latin typeface="Calibri"/>
                <a:cs typeface="Calibri"/>
              </a:rPr>
              <a:t>Profundo</a:t>
            </a:r>
            <a:endParaRPr sz="900">
              <a:latin typeface="Calibri"/>
              <a:cs typeface="Calibri"/>
            </a:endParaRPr>
          </a:p>
          <a:p>
            <a:pPr marL="518795">
              <a:lnSpc>
                <a:spcPct val="100000"/>
              </a:lnSpc>
              <a:spcBef>
                <a:spcPts val="15"/>
              </a:spcBef>
            </a:pPr>
            <a:r>
              <a:rPr dirty="0" sz="900" spc="10">
                <a:latin typeface="Calibri"/>
                <a:cs typeface="Calibri"/>
              </a:rPr>
              <a:t>Problema</a:t>
            </a:r>
            <a:r>
              <a:rPr dirty="0" sz="900" spc="100">
                <a:latin typeface="Calibri"/>
                <a:cs typeface="Calibri"/>
              </a:rPr>
              <a:t> </a:t>
            </a:r>
            <a:r>
              <a:rPr dirty="0" sz="900" spc="10">
                <a:latin typeface="Calibri"/>
                <a:cs typeface="Calibri"/>
              </a:rPr>
              <a:t>a</a:t>
            </a:r>
            <a:r>
              <a:rPr dirty="0" sz="900" spc="105">
                <a:latin typeface="Calibri"/>
                <a:cs typeface="Calibri"/>
              </a:rPr>
              <a:t> </a:t>
            </a:r>
            <a:r>
              <a:rPr dirty="0" sz="900" spc="-5">
                <a:latin typeface="Calibri"/>
                <a:cs typeface="Calibri"/>
              </a:rPr>
              <a:t>resolver:</a:t>
            </a:r>
            <a:r>
              <a:rPr dirty="0" sz="900" spc="100">
                <a:latin typeface="Calibri"/>
                <a:cs typeface="Calibri"/>
              </a:rPr>
              <a:t> </a:t>
            </a:r>
            <a:r>
              <a:rPr dirty="0" sz="900" spc="15">
                <a:latin typeface="Calibri"/>
                <a:cs typeface="Calibri"/>
              </a:rPr>
              <a:t>Clasificación</a:t>
            </a:r>
            <a:r>
              <a:rPr dirty="0" sz="900" spc="105">
                <a:latin typeface="Calibri"/>
                <a:cs typeface="Calibri"/>
              </a:rPr>
              <a:t> </a:t>
            </a:r>
            <a:r>
              <a:rPr dirty="0" sz="900" spc="15">
                <a:latin typeface="Calibri"/>
                <a:cs typeface="Calibri"/>
              </a:rPr>
              <a:t>y</a:t>
            </a:r>
            <a:r>
              <a:rPr dirty="0" sz="900" spc="105">
                <a:latin typeface="Calibri"/>
                <a:cs typeface="Calibri"/>
              </a:rPr>
              <a:t> </a:t>
            </a:r>
            <a:r>
              <a:rPr dirty="0" sz="900">
                <a:latin typeface="Calibri"/>
                <a:cs typeface="Calibri"/>
              </a:rPr>
              <a:t>Regresión</a:t>
            </a:r>
            <a:endParaRPr sz="900">
              <a:latin typeface="Calibri"/>
              <a:cs typeface="Calibri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3" name="object 13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 txBox="1"/>
          <p:nvPr/>
        </p:nvSpPr>
        <p:spPr>
          <a:xfrm>
            <a:off x="2399296" y="3349827"/>
            <a:ext cx="25527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85" b="1">
                <a:solidFill>
                  <a:srgbClr val="FFFFFF"/>
                </a:solidFill>
                <a:latin typeface="Calibri"/>
                <a:cs typeface="Calibri"/>
                <a:hlinkClick r:id="rId10" action="ppaction://hlinksldjump"/>
              </a:rPr>
              <a:t>FM-DL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337820"/>
          </a:xfrm>
          <a:custGeom>
            <a:avLst/>
            <a:gdLst/>
            <a:ahLst/>
            <a:cxnLst/>
            <a:rect l="l" t="t" r="r" b="b"/>
            <a:pathLst>
              <a:path w="2304415" h="337820">
                <a:moveTo>
                  <a:pt x="2303995" y="0"/>
                </a:moveTo>
                <a:lnTo>
                  <a:pt x="0" y="0"/>
                </a:lnTo>
                <a:lnTo>
                  <a:pt x="0" y="337578"/>
                </a:lnTo>
                <a:lnTo>
                  <a:pt x="2303995" y="337578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872540" y="0"/>
            <a:ext cx="1336675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75260" marR="5080" indent="-163195">
              <a:lnSpc>
                <a:spcPct val="100000"/>
              </a:lnSpc>
              <a:spcBef>
                <a:spcPts val="95"/>
              </a:spcBef>
            </a:pP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Filosofía</a:t>
            </a:r>
            <a:r>
              <a:rPr dirty="0" sz="500" spc="9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de</a:t>
            </a:r>
            <a:r>
              <a:rPr dirty="0" sz="500" spc="9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2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la</a:t>
            </a:r>
            <a:r>
              <a:rPr dirty="0" sz="500" spc="9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Asignatura:</a:t>
            </a:r>
            <a:r>
              <a:rPr dirty="0" sz="500" spc="1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Visión</a:t>
            </a:r>
            <a:r>
              <a:rPr dirty="0" sz="500" spc="9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General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Fundamentos</a:t>
            </a:r>
            <a:r>
              <a:rPr dirty="0" sz="500" spc="6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Matemáticos:</a:t>
            </a:r>
            <a:r>
              <a:rPr dirty="0" sz="500" spc="13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4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II</a:t>
            </a:r>
            <a:r>
              <a:rPr dirty="0" sz="500" spc="6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Parte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595"/>
              </a:lnSpc>
            </a:pPr>
            <a:r>
              <a:rPr dirty="0" sz="500" spc="4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Python</a:t>
            </a:r>
            <a:r>
              <a:rPr dirty="0" sz="500" spc="5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Notebooks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600"/>
              </a:lnSpc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Ejemplos</a:t>
            </a:r>
            <a:endParaRPr sz="5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0"/>
            <a:ext cx="4608195" cy="650875"/>
            <a:chOff x="0" y="0"/>
            <a:chExt cx="4608195" cy="650875"/>
          </a:xfrm>
        </p:grpSpPr>
        <p:sp>
          <p:nvSpPr>
            <p:cNvPr id="5" name="object 5"/>
            <p:cNvSpPr/>
            <p:nvPr/>
          </p:nvSpPr>
          <p:spPr>
            <a:xfrm>
              <a:off x="2303995" y="0"/>
              <a:ext cx="2304415" cy="337820"/>
            </a:xfrm>
            <a:custGeom>
              <a:avLst/>
              <a:gdLst/>
              <a:ahLst/>
              <a:cxnLst/>
              <a:rect l="l" t="t" r="r" b="b"/>
              <a:pathLst>
                <a:path w="2304415" h="337820">
                  <a:moveTo>
                    <a:pt x="2303995" y="0"/>
                  </a:moveTo>
                  <a:lnTo>
                    <a:pt x="0" y="0"/>
                  </a:lnTo>
                  <a:lnTo>
                    <a:pt x="0" y="337578"/>
                  </a:lnTo>
                  <a:lnTo>
                    <a:pt x="2303995" y="337578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0" y="337572"/>
              <a:ext cx="4608060" cy="312770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153174" y="336509"/>
            <a:ext cx="82613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25">
                <a:solidFill>
                  <a:srgbClr val="FFFFFF"/>
                </a:solidFill>
                <a:latin typeface="Calibri"/>
                <a:cs typeface="Calibri"/>
              </a:rPr>
              <a:t>Contenidos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90194" y="1170939"/>
            <a:ext cx="59588" cy="59588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754824" y="1486192"/>
            <a:ext cx="48005" cy="48005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754824" y="1625371"/>
            <a:ext cx="48005" cy="48005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490194" y="1803577"/>
            <a:ext cx="59588" cy="59588"/>
          </a:xfrm>
          <a:prstGeom prst="rect">
            <a:avLst/>
          </a:prstGeom>
        </p:spPr>
      </p:pic>
      <p:sp>
        <p:nvSpPr>
          <p:cNvPr id="12" name="object 12"/>
          <p:cNvSpPr txBox="1"/>
          <p:nvPr/>
        </p:nvSpPr>
        <p:spPr>
          <a:xfrm>
            <a:off x="347294" y="891394"/>
            <a:ext cx="3381375" cy="1012825"/>
          </a:xfrm>
          <a:prstGeom prst="rect">
            <a:avLst/>
          </a:prstGeom>
        </p:spPr>
        <p:txBody>
          <a:bodyPr wrap="square" lIns="0" tIns="374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95"/>
              </a:spcBef>
            </a:pPr>
            <a:r>
              <a:rPr dirty="0" sz="1000" spc="-10">
                <a:latin typeface="Calibri"/>
                <a:cs typeface="Calibri"/>
              </a:rPr>
              <a:t>Contenidos:</a:t>
            </a:r>
            <a:endParaRPr sz="1000">
              <a:latin typeface="Calibri"/>
              <a:cs typeface="Calibri"/>
            </a:endParaRPr>
          </a:p>
          <a:p>
            <a:pPr marL="265430" marR="5080">
              <a:lnSpc>
                <a:spcPts val="1100"/>
              </a:lnSpc>
              <a:spcBef>
                <a:spcPts val="315"/>
              </a:spcBef>
            </a:pPr>
            <a:r>
              <a:rPr dirty="0" sz="1000" spc="-5">
                <a:latin typeface="Calibri"/>
                <a:cs typeface="Calibri"/>
              </a:rPr>
              <a:t>Introducción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informal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del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Aprendizaje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Automático </a:t>
            </a:r>
            <a:r>
              <a:rPr dirty="0" sz="1000" spc="5">
                <a:latin typeface="Calibri"/>
                <a:cs typeface="Calibri"/>
              </a:rPr>
              <a:t>y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sus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elementos</a:t>
            </a:r>
            <a:endParaRPr sz="1000">
              <a:latin typeface="Calibri"/>
              <a:cs typeface="Calibri"/>
            </a:endParaRPr>
          </a:p>
          <a:p>
            <a:pPr marL="518795">
              <a:lnSpc>
                <a:spcPct val="100000"/>
              </a:lnSpc>
              <a:spcBef>
                <a:spcPts val="170"/>
              </a:spcBef>
            </a:pPr>
            <a:r>
              <a:rPr dirty="0" sz="900" spc="5">
                <a:latin typeface="Calibri"/>
                <a:cs typeface="Calibri"/>
              </a:rPr>
              <a:t>Aprendizaje</a:t>
            </a:r>
            <a:r>
              <a:rPr dirty="0" sz="900" spc="80">
                <a:latin typeface="Calibri"/>
                <a:cs typeface="Calibri"/>
              </a:rPr>
              <a:t> </a:t>
            </a:r>
            <a:r>
              <a:rPr dirty="0" sz="900" spc="10">
                <a:latin typeface="Calibri"/>
                <a:cs typeface="Calibri"/>
              </a:rPr>
              <a:t>Profundo</a:t>
            </a:r>
            <a:endParaRPr sz="900">
              <a:latin typeface="Calibri"/>
              <a:cs typeface="Calibri"/>
            </a:endParaRPr>
          </a:p>
          <a:p>
            <a:pPr marL="518795">
              <a:lnSpc>
                <a:spcPct val="100000"/>
              </a:lnSpc>
              <a:spcBef>
                <a:spcPts val="15"/>
              </a:spcBef>
            </a:pPr>
            <a:r>
              <a:rPr dirty="0" sz="900" spc="10">
                <a:latin typeface="Calibri"/>
                <a:cs typeface="Calibri"/>
              </a:rPr>
              <a:t>Problema</a:t>
            </a:r>
            <a:r>
              <a:rPr dirty="0" sz="900" spc="100">
                <a:latin typeface="Calibri"/>
                <a:cs typeface="Calibri"/>
              </a:rPr>
              <a:t> </a:t>
            </a:r>
            <a:r>
              <a:rPr dirty="0" sz="900" spc="10">
                <a:latin typeface="Calibri"/>
                <a:cs typeface="Calibri"/>
              </a:rPr>
              <a:t>a</a:t>
            </a:r>
            <a:r>
              <a:rPr dirty="0" sz="900" spc="105">
                <a:latin typeface="Calibri"/>
                <a:cs typeface="Calibri"/>
              </a:rPr>
              <a:t> </a:t>
            </a:r>
            <a:r>
              <a:rPr dirty="0" sz="900" spc="-5">
                <a:latin typeface="Calibri"/>
                <a:cs typeface="Calibri"/>
              </a:rPr>
              <a:t>resolver:</a:t>
            </a:r>
            <a:r>
              <a:rPr dirty="0" sz="900" spc="100">
                <a:latin typeface="Calibri"/>
                <a:cs typeface="Calibri"/>
              </a:rPr>
              <a:t> </a:t>
            </a:r>
            <a:r>
              <a:rPr dirty="0" sz="900" spc="15">
                <a:latin typeface="Calibri"/>
                <a:cs typeface="Calibri"/>
              </a:rPr>
              <a:t>Clasificación</a:t>
            </a:r>
            <a:r>
              <a:rPr dirty="0" sz="900" spc="105">
                <a:latin typeface="Calibri"/>
                <a:cs typeface="Calibri"/>
              </a:rPr>
              <a:t> </a:t>
            </a:r>
            <a:r>
              <a:rPr dirty="0" sz="900" spc="15">
                <a:latin typeface="Calibri"/>
                <a:cs typeface="Calibri"/>
              </a:rPr>
              <a:t>y</a:t>
            </a:r>
            <a:r>
              <a:rPr dirty="0" sz="900" spc="105">
                <a:latin typeface="Calibri"/>
                <a:cs typeface="Calibri"/>
              </a:rPr>
              <a:t> </a:t>
            </a:r>
            <a:r>
              <a:rPr dirty="0" sz="900">
                <a:latin typeface="Calibri"/>
                <a:cs typeface="Calibri"/>
              </a:rPr>
              <a:t>Regresión</a:t>
            </a:r>
            <a:endParaRPr sz="900">
              <a:latin typeface="Calibri"/>
              <a:cs typeface="Calibri"/>
            </a:endParaRPr>
          </a:p>
          <a:p>
            <a:pPr marL="265430">
              <a:lnSpc>
                <a:spcPct val="100000"/>
              </a:lnSpc>
              <a:spcBef>
                <a:spcPts val="315"/>
              </a:spcBef>
            </a:pPr>
            <a:r>
              <a:rPr dirty="0" sz="1000" spc="-10">
                <a:latin typeface="Calibri"/>
                <a:cs typeface="Calibri"/>
              </a:rPr>
              <a:t>Redes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Neuronales: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función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aproximación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universal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4" name="object 14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/>
          <p:cNvSpPr txBox="1"/>
          <p:nvPr/>
        </p:nvSpPr>
        <p:spPr>
          <a:xfrm>
            <a:off x="2399296" y="3349827"/>
            <a:ext cx="25527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85" b="1">
                <a:solidFill>
                  <a:srgbClr val="FFFFFF"/>
                </a:solidFill>
                <a:latin typeface="Calibri"/>
                <a:cs typeface="Calibri"/>
                <a:hlinkClick r:id="rId11" action="ppaction://hlinksldjump"/>
              </a:rPr>
              <a:t>FM-DL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337820"/>
          </a:xfrm>
          <a:custGeom>
            <a:avLst/>
            <a:gdLst/>
            <a:ahLst/>
            <a:cxnLst/>
            <a:rect l="l" t="t" r="r" b="b"/>
            <a:pathLst>
              <a:path w="2304415" h="337820">
                <a:moveTo>
                  <a:pt x="2303995" y="0"/>
                </a:moveTo>
                <a:lnTo>
                  <a:pt x="0" y="0"/>
                </a:lnTo>
                <a:lnTo>
                  <a:pt x="0" y="337578"/>
                </a:lnTo>
                <a:lnTo>
                  <a:pt x="2303995" y="337578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872540" y="0"/>
            <a:ext cx="1336675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75260" marR="5080" indent="-163195">
              <a:lnSpc>
                <a:spcPct val="100000"/>
              </a:lnSpc>
              <a:spcBef>
                <a:spcPts val="95"/>
              </a:spcBef>
            </a:pP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Filosofía</a:t>
            </a:r>
            <a:r>
              <a:rPr dirty="0" sz="500" spc="9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de</a:t>
            </a:r>
            <a:r>
              <a:rPr dirty="0" sz="500" spc="9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2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la</a:t>
            </a:r>
            <a:r>
              <a:rPr dirty="0" sz="500" spc="9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Asignatura:</a:t>
            </a:r>
            <a:r>
              <a:rPr dirty="0" sz="500" spc="1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Visión</a:t>
            </a:r>
            <a:r>
              <a:rPr dirty="0" sz="500" spc="9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General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Fundamentos</a:t>
            </a:r>
            <a:r>
              <a:rPr dirty="0" sz="500" spc="6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Matemáticos:</a:t>
            </a:r>
            <a:r>
              <a:rPr dirty="0" sz="500" spc="13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4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II</a:t>
            </a:r>
            <a:r>
              <a:rPr dirty="0" sz="500" spc="6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Parte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595"/>
              </a:lnSpc>
            </a:pPr>
            <a:r>
              <a:rPr dirty="0" sz="500" spc="4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Python</a:t>
            </a:r>
            <a:r>
              <a:rPr dirty="0" sz="500" spc="5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Notebooks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600"/>
              </a:lnSpc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Ejemplos</a:t>
            </a:r>
            <a:endParaRPr sz="5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0"/>
            <a:ext cx="4608195" cy="650875"/>
            <a:chOff x="0" y="0"/>
            <a:chExt cx="4608195" cy="650875"/>
          </a:xfrm>
        </p:grpSpPr>
        <p:sp>
          <p:nvSpPr>
            <p:cNvPr id="5" name="object 5"/>
            <p:cNvSpPr/>
            <p:nvPr/>
          </p:nvSpPr>
          <p:spPr>
            <a:xfrm>
              <a:off x="2303995" y="0"/>
              <a:ext cx="2304415" cy="337820"/>
            </a:xfrm>
            <a:custGeom>
              <a:avLst/>
              <a:gdLst/>
              <a:ahLst/>
              <a:cxnLst/>
              <a:rect l="l" t="t" r="r" b="b"/>
              <a:pathLst>
                <a:path w="2304415" h="337820">
                  <a:moveTo>
                    <a:pt x="2303995" y="0"/>
                  </a:moveTo>
                  <a:lnTo>
                    <a:pt x="0" y="0"/>
                  </a:lnTo>
                  <a:lnTo>
                    <a:pt x="0" y="337578"/>
                  </a:lnTo>
                  <a:lnTo>
                    <a:pt x="2303995" y="337578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0" y="337572"/>
              <a:ext cx="4608060" cy="312770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153174" y="336509"/>
            <a:ext cx="82613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25">
                <a:solidFill>
                  <a:srgbClr val="FFFFFF"/>
                </a:solidFill>
                <a:latin typeface="Calibri"/>
                <a:cs typeface="Calibri"/>
              </a:rPr>
              <a:t>Contenidos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90194" y="1170939"/>
            <a:ext cx="59588" cy="59588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754824" y="1486192"/>
            <a:ext cx="48005" cy="48005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754824" y="1625371"/>
            <a:ext cx="48005" cy="48005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490194" y="1803577"/>
            <a:ext cx="59588" cy="59588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1993366"/>
            <a:ext cx="59588" cy="59588"/>
          </a:xfrm>
          <a:prstGeom prst="rect">
            <a:avLst/>
          </a:prstGeom>
        </p:spPr>
      </p:pic>
      <p:sp>
        <p:nvSpPr>
          <p:cNvPr id="13" name="object 13"/>
          <p:cNvSpPr txBox="1"/>
          <p:nvPr/>
        </p:nvSpPr>
        <p:spPr>
          <a:xfrm>
            <a:off x="347294" y="891394"/>
            <a:ext cx="3381375" cy="1202690"/>
          </a:xfrm>
          <a:prstGeom prst="rect">
            <a:avLst/>
          </a:prstGeom>
        </p:spPr>
        <p:txBody>
          <a:bodyPr wrap="square" lIns="0" tIns="374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95"/>
              </a:spcBef>
            </a:pPr>
            <a:r>
              <a:rPr dirty="0" sz="1000" spc="-10">
                <a:latin typeface="Calibri"/>
                <a:cs typeface="Calibri"/>
              </a:rPr>
              <a:t>Contenidos:</a:t>
            </a:r>
            <a:endParaRPr sz="1000">
              <a:latin typeface="Calibri"/>
              <a:cs typeface="Calibri"/>
            </a:endParaRPr>
          </a:p>
          <a:p>
            <a:pPr marL="265430" marR="5080">
              <a:lnSpc>
                <a:spcPts val="1100"/>
              </a:lnSpc>
              <a:spcBef>
                <a:spcPts val="315"/>
              </a:spcBef>
            </a:pPr>
            <a:r>
              <a:rPr dirty="0" sz="1000" spc="-5">
                <a:latin typeface="Calibri"/>
                <a:cs typeface="Calibri"/>
              </a:rPr>
              <a:t>Introducción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informal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del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Aprendizaje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Automático </a:t>
            </a:r>
            <a:r>
              <a:rPr dirty="0" sz="1000" spc="5">
                <a:latin typeface="Calibri"/>
                <a:cs typeface="Calibri"/>
              </a:rPr>
              <a:t>y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sus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elementos</a:t>
            </a:r>
            <a:endParaRPr sz="1000">
              <a:latin typeface="Calibri"/>
              <a:cs typeface="Calibri"/>
            </a:endParaRPr>
          </a:p>
          <a:p>
            <a:pPr marL="518795">
              <a:lnSpc>
                <a:spcPct val="100000"/>
              </a:lnSpc>
              <a:spcBef>
                <a:spcPts val="170"/>
              </a:spcBef>
            </a:pPr>
            <a:r>
              <a:rPr dirty="0" sz="900" spc="5">
                <a:latin typeface="Calibri"/>
                <a:cs typeface="Calibri"/>
              </a:rPr>
              <a:t>Aprendizaje</a:t>
            </a:r>
            <a:r>
              <a:rPr dirty="0" sz="900" spc="80">
                <a:latin typeface="Calibri"/>
                <a:cs typeface="Calibri"/>
              </a:rPr>
              <a:t> </a:t>
            </a:r>
            <a:r>
              <a:rPr dirty="0" sz="900" spc="10">
                <a:latin typeface="Calibri"/>
                <a:cs typeface="Calibri"/>
              </a:rPr>
              <a:t>Profundo</a:t>
            </a:r>
            <a:endParaRPr sz="900">
              <a:latin typeface="Calibri"/>
              <a:cs typeface="Calibri"/>
            </a:endParaRPr>
          </a:p>
          <a:p>
            <a:pPr marL="518795">
              <a:lnSpc>
                <a:spcPct val="100000"/>
              </a:lnSpc>
              <a:spcBef>
                <a:spcPts val="15"/>
              </a:spcBef>
            </a:pPr>
            <a:r>
              <a:rPr dirty="0" sz="900" spc="10">
                <a:latin typeface="Calibri"/>
                <a:cs typeface="Calibri"/>
              </a:rPr>
              <a:t>Problema</a:t>
            </a:r>
            <a:r>
              <a:rPr dirty="0" sz="900" spc="100">
                <a:latin typeface="Calibri"/>
                <a:cs typeface="Calibri"/>
              </a:rPr>
              <a:t> </a:t>
            </a:r>
            <a:r>
              <a:rPr dirty="0" sz="900" spc="10">
                <a:latin typeface="Calibri"/>
                <a:cs typeface="Calibri"/>
              </a:rPr>
              <a:t>a</a:t>
            </a:r>
            <a:r>
              <a:rPr dirty="0" sz="900" spc="105">
                <a:latin typeface="Calibri"/>
                <a:cs typeface="Calibri"/>
              </a:rPr>
              <a:t> </a:t>
            </a:r>
            <a:r>
              <a:rPr dirty="0" sz="900" spc="-5">
                <a:latin typeface="Calibri"/>
                <a:cs typeface="Calibri"/>
              </a:rPr>
              <a:t>resolver:</a:t>
            </a:r>
            <a:r>
              <a:rPr dirty="0" sz="900" spc="100">
                <a:latin typeface="Calibri"/>
                <a:cs typeface="Calibri"/>
              </a:rPr>
              <a:t> </a:t>
            </a:r>
            <a:r>
              <a:rPr dirty="0" sz="900" spc="15">
                <a:latin typeface="Calibri"/>
                <a:cs typeface="Calibri"/>
              </a:rPr>
              <a:t>Clasificación</a:t>
            </a:r>
            <a:r>
              <a:rPr dirty="0" sz="900" spc="105">
                <a:latin typeface="Calibri"/>
                <a:cs typeface="Calibri"/>
              </a:rPr>
              <a:t> </a:t>
            </a:r>
            <a:r>
              <a:rPr dirty="0" sz="900" spc="15">
                <a:latin typeface="Calibri"/>
                <a:cs typeface="Calibri"/>
              </a:rPr>
              <a:t>y</a:t>
            </a:r>
            <a:r>
              <a:rPr dirty="0" sz="900" spc="105">
                <a:latin typeface="Calibri"/>
                <a:cs typeface="Calibri"/>
              </a:rPr>
              <a:t> </a:t>
            </a:r>
            <a:r>
              <a:rPr dirty="0" sz="900">
                <a:latin typeface="Calibri"/>
                <a:cs typeface="Calibri"/>
              </a:rPr>
              <a:t>Regresión</a:t>
            </a:r>
            <a:endParaRPr sz="900">
              <a:latin typeface="Calibri"/>
              <a:cs typeface="Calibri"/>
            </a:endParaRPr>
          </a:p>
          <a:p>
            <a:pPr marL="265430" marR="319405">
              <a:lnSpc>
                <a:spcPct val="124500"/>
              </a:lnSpc>
              <a:spcBef>
                <a:spcPts val="20"/>
              </a:spcBef>
            </a:pPr>
            <a:r>
              <a:rPr dirty="0" sz="1000" spc="-10">
                <a:latin typeface="Calibri"/>
                <a:cs typeface="Calibri"/>
              </a:rPr>
              <a:t>Redes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Neuronales: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función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aproximación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universal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Redes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Convolucionales: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sesgo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inductivo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5" name="object 15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7" name="object 17"/>
          <p:cNvSpPr txBox="1"/>
          <p:nvPr/>
        </p:nvSpPr>
        <p:spPr>
          <a:xfrm>
            <a:off x="2399296" y="3349827"/>
            <a:ext cx="25527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85" b="1">
                <a:solidFill>
                  <a:srgbClr val="FFFFFF"/>
                </a:solidFill>
                <a:latin typeface="Calibri"/>
                <a:cs typeface="Calibri"/>
                <a:hlinkClick r:id="rId12" action="ppaction://hlinksldjump"/>
              </a:rPr>
              <a:t>FM-DL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337820"/>
          </a:xfrm>
          <a:custGeom>
            <a:avLst/>
            <a:gdLst/>
            <a:ahLst/>
            <a:cxnLst/>
            <a:rect l="l" t="t" r="r" b="b"/>
            <a:pathLst>
              <a:path w="2304415" h="337820">
                <a:moveTo>
                  <a:pt x="2303995" y="0"/>
                </a:moveTo>
                <a:lnTo>
                  <a:pt x="0" y="0"/>
                </a:lnTo>
                <a:lnTo>
                  <a:pt x="0" y="337578"/>
                </a:lnTo>
                <a:lnTo>
                  <a:pt x="2303995" y="337578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872540" y="0"/>
            <a:ext cx="1336675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75260" marR="5080" indent="-163195">
              <a:lnSpc>
                <a:spcPct val="100000"/>
              </a:lnSpc>
              <a:spcBef>
                <a:spcPts val="95"/>
              </a:spcBef>
            </a:pP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Filosofía</a:t>
            </a:r>
            <a:r>
              <a:rPr dirty="0" sz="500" spc="9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de</a:t>
            </a:r>
            <a:r>
              <a:rPr dirty="0" sz="500" spc="9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2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la</a:t>
            </a:r>
            <a:r>
              <a:rPr dirty="0" sz="500" spc="9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Asignatura:</a:t>
            </a:r>
            <a:r>
              <a:rPr dirty="0" sz="500" spc="1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Visión</a:t>
            </a:r>
            <a:r>
              <a:rPr dirty="0" sz="500" spc="9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General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Fundamentos</a:t>
            </a:r>
            <a:r>
              <a:rPr dirty="0" sz="500" spc="6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Matemáticos:</a:t>
            </a:r>
            <a:r>
              <a:rPr dirty="0" sz="500" spc="13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4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II</a:t>
            </a:r>
            <a:r>
              <a:rPr dirty="0" sz="500" spc="6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Parte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595"/>
              </a:lnSpc>
            </a:pPr>
            <a:r>
              <a:rPr dirty="0" sz="500" spc="4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Python</a:t>
            </a:r>
            <a:r>
              <a:rPr dirty="0" sz="500" spc="5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Notebooks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600"/>
              </a:lnSpc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Ejemplos</a:t>
            </a:r>
            <a:endParaRPr sz="5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0"/>
            <a:ext cx="4608195" cy="650875"/>
            <a:chOff x="0" y="0"/>
            <a:chExt cx="4608195" cy="650875"/>
          </a:xfrm>
        </p:grpSpPr>
        <p:sp>
          <p:nvSpPr>
            <p:cNvPr id="5" name="object 5"/>
            <p:cNvSpPr/>
            <p:nvPr/>
          </p:nvSpPr>
          <p:spPr>
            <a:xfrm>
              <a:off x="2303995" y="0"/>
              <a:ext cx="2304415" cy="337820"/>
            </a:xfrm>
            <a:custGeom>
              <a:avLst/>
              <a:gdLst/>
              <a:ahLst/>
              <a:cxnLst/>
              <a:rect l="l" t="t" r="r" b="b"/>
              <a:pathLst>
                <a:path w="2304415" h="337820">
                  <a:moveTo>
                    <a:pt x="2303995" y="0"/>
                  </a:moveTo>
                  <a:lnTo>
                    <a:pt x="0" y="0"/>
                  </a:lnTo>
                  <a:lnTo>
                    <a:pt x="0" y="337578"/>
                  </a:lnTo>
                  <a:lnTo>
                    <a:pt x="2303995" y="337578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0" y="337572"/>
              <a:ext cx="4608060" cy="312770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153174" y="336509"/>
            <a:ext cx="82613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25">
                <a:solidFill>
                  <a:srgbClr val="FFFFFF"/>
                </a:solidFill>
                <a:latin typeface="Calibri"/>
                <a:cs typeface="Calibri"/>
              </a:rPr>
              <a:t>Contenidos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90194" y="1170939"/>
            <a:ext cx="59588" cy="59588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754824" y="1486192"/>
            <a:ext cx="48005" cy="48005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754824" y="1625371"/>
            <a:ext cx="48005" cy="48005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490194" y="1803577"/>
            <a:ext cx="59588" cy="59588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1993366"/>
            <a:ext cx="59588" cy="59588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2183155"/>
            <a:ext cx="59588" cy="59588"/>
          </a:xfrm>
          <a:prstGeom prst="rect">
            <a:avLst/>
          </a:prstGeom>
        </p:spPr>
      </p:pic>
      <p:sp>
        <p:nvSpPr>
          <p:cNvPr id="14" name="object 14"/>
          <p:cNvSpPr txBox="1"/>
          <p:nvPr/>
        </p:nvSpPr>
        <p:spPr>
          <a:xfrm>
            <a:off x="347294" y="891394"/>
            <a:ext cx="3381375" cy="1391920"/>
          </a:xfrm>
          <a:prstGeom prst="rect">
            <a:avLst/>
          </a:prstGeom>
        </p:spPr>
        <p:txBody>
          <a:bodyPr wrap="square" lIns="0" tIns="374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95"/>
              </a:spcBef>
            </a:pPr>
            <a:r>
              <a:rPr dirty="0" sz="1000" spc="-10">
                <a:latin typeface="Calibri"/>
                <a:cs typeface="Calibri"/>
              </a:rPr>
              <a:t>Contenidos:</a:t>
            </a:r>
            <a:endParaRPr sz="1000">
              <a:latin typeface="Calibri"/>
              <a:cs typeface="Calibri"/>
            </a:endParaRPr>
          </a:p>
          <a:p>
            <a:pPr marL="265430" marR="5080">
              <a:lnSpc>
                <a:spcPts val="1100"/>
              </a:lnSpc>
              <a:spcBef>
                <a:spcPts val="315"/>
              </a:spcBef>
            </a:pPr>
            <a:r>
              <a:rPr dirty="0" sz="1000" spc="-5">
                <a:latin typeface="Calibri"/>
                <a:cs typeface="Calibri"/>
              </a:rPr>
              <a:t>Introducción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informal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del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Aprendizaje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Automático </a:t>
            </a:r>
            <a:r>
              <a:rPr dirty="0" sz="1000" spc="5">
                <a:latin typeface="Calibri"/>
                <a:cs typeface="Calibri"/>
              </a:rPr>
              <a:t>y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sus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elementos</a:t>
            </a:r>
            <a:endParaRPr sz="1000">
              <a:latin typeface="Calibri"/>
              <a:cs typeface="Calibri"/>
            </a:endParaRPr>
          </a:p>
          <a:p>
            <a:pPr marL="518795">
              <a:lnSpc>
                <a:spcPct val="100000"/>
              </a:lnSpc>
              <a:spcBef>
                <a:spcPts val="170"/>
              </a:spcBef>
            </a:pPr>
            <a:r>
              <a:rPr dirty="0" sz="900" spc="5">
                <a:latin typeface="Calibri"/>
                <a:cs typeface="Calibri"/>
              </a:rPr>
              <a:t>Aprendizaje</a:t>
            </a:r>
            <a:r>
              <a:rPr dirty="0" sz="900" spc="80">
                <a:latin typeface="Calibri"/>
                <a:cs typeface="Calibri"/>
              </a:rPr>
              <a:t> </a:t>
            </a:r>
            <a:r>
              <a:rPr dirty="0" sz="900" spc="10">
                <a:latin typeface="Calibri"/>
                <a:cs typeface="Calibri"/>
              </a:rPr>
              <a:t>Profundo</a:t>
            </a:r>
            <a:endParaRPr sz="900">
              <a:latin typeface="Calibri"/>
              <a:cs typeface="Calibri"/>
            </a:endParaRPr>
          </a:p>
          <a:p>
            <a:pPr marL="518795">
              <a:lnSpc>
                <a:spcPct val="100000"/>
              </a:lnSpc>
              <a:spcBef>
                <a:spcPts val="15"/>
              </a:spcBef>
            </a:pPr>
            <a:r>
              <a:rPr dirty="0" sz="900" spc="10">
                <a:latin typeface="Calibri"/>
                <a:cs typeface="Calibri"/>
              </a:rPr>
              <a:t>Problema</a:t>
            </a:r>
            <a:r>
              <a:rPr dirty="0" sz="900" spc="100">
                <a:latin typeface="Calibri"/>
                <a:cs typeface="Calibri"/>
              </a:rPr>
              <a:t> </a:t>
            </a:r>
            <a:r>
              <a:rPr dirty="0" sz="900" spc="10">
                <a:latin typeface="Calibri"/>
                <a:cs typeface="Calibri"/>
              </a:rPr>
              <a:t>a</a:t>
            </a:r>
            <a:r>
              <a:rPr dirty="0" sz="900" spc="105">
                <a:latin typeface="Calibri"/>
                <a:cs typeface="Calibri"/>
              </a:rPr>
              <a:t> </a:t>
            </a:r>
            <a:r>
              <a:rPr dirty="0" sz="900" spc="-5">
                <a:latin typeface="Calibri"/>
                <a:cs typeface="Calibri"/>
              </a:rPr>
              <a:t>resolver:</a:t>
            </a:r>
            <a:r>
              <a:rPr dirty="0" sz="900" spc="100">
                <a:latin typeface="Calibri"/>
                <a:cs typeface="Calibri"/>
              </a:rPr>
              <a:t> </a:t>
            </a:r>
            <a:r>
              <a:rPr dirty="0" sz="900" spc="15">
                <a:latin typeface="Calibri"/>
                <a:cs typeface="Calibri"/>
              </a:rPr>
              <a:t>Clasificación</a:t>
            </a:r>
            <a:r>
              <a:rPr dirty="0" sz="900" spc="105">
                <a:latin typeface="Calibri"/>
                <a:cs typeface="Calibri"/>
              </a:rPr>
              <a:t> </a:t>
            </a:r>
            <a:r>
              <a:rPr dirty="0" sz="900" spc="15">
                <a:latin typeface="Calibri"/>
                <a:cs typeface="Calibri"/>
              </a:rPr>
              <a:t>y</a:t>
            </a:r>
            <a:r>
              <a:rPr dirty="0" sz="900" spc="105">
                <a:latin typeface="Calibri"/>
                <a:cs typeface="Calibri"/>
              </a:rPr>
              <a:t> </a:t>
            </a:r>
            <a:r>
              <a:rPr dirty="0" sz="900">
                <a:latin typeface="Calibri"/>
                <a:cs typeface="Calibri"/>
              </a:rPr>
              <a:t>Regresión</a:t>
            </a:r>
            <a:endParaRPr sz="900">
              <a:latin typeface="Calibri"/>
              <a:cs typeface="Calibri"/>
            </a:endParaRPr>
          </a:p>
          <a:p>
            <a:pPr marL="265430" marR="319405">
              <a:lnSpc>
                <a:spcPct val="124500"/>
              </a:lnSpc>
              <a:spcBef>
                <a:spcPts val="20"/>
              </a:spcBef>
            </a:pPr>
            <a:r>
              <a:rPr dirty="0" sz="1000" spc="-10">
                <a:latin typeface="Calibri"/>
                <a:cs typeface="Calibri"/>
              </a:rPr>
              <a:t>Redes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Neuronales: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función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aproximación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universal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Redes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Convolucionales: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sesgo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inductivo</a:t>
            </a:r>
            <a:endParaRPr sz="1000">
              <a:latin typeface="Calibri"/>
              <a:cs typeface="Calibri"/>
            </a:endParaRPr>
          </a:p>
          <a:p>
            <a:pPr marL="265430">
              <a:lnSpc>
                <a:spcPct val="100000"/>
              </a:lnSpc>
              <a:spcBef>
                <a:spcPts val="295"/>
              </a:spcBef>
            </a:pPr>
            <a:r>
              <a:rPr dirty="0" sz="1000" spc="-10">
                <a:latin typeface="Calibri"/>
                <a:cs typeface="Calibri"/>
              </a:rPr>
              <a:t>Descenso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de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Gradiente: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Backpropagation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Algorithm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6" name="object 16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8" name="object 18"/>
          <p:cNvSpPr txBox="1"/>
          <p:nvPr/>
        </p:nvSpPr>
        <p:spPr>
          <a:xfrm>
            <a:off x="2399296" y="3349827"/>
            <a:ext cx="25527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85" b="1">
                <a:solidFill>
                  <a:srgbClr val="FFFFFF"/>
                </a:solidFill>
                <a:latin typeface="Calibri"/>
                <a:cs typeface="Calibri"/>
                <a:hlinkClick r:id="rId12" action="ppaction://hlinksldjump"/>
              </a:rPr>
              <a:t>FM-DL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337820"/>
          </a:xfrm>
          <a:custGeom>
            <a:avLst/>
            <a:gdLst/>
            <a:ahLst/>
            <a:cxnLst/>
            <a:rect l="l" t="t" r="r" b="b"/>
            <a:pathLst>
              <a:path w="2304415" h="337820">
                <a:moveTo>
                  <a:pt x="2303995" y="0"/>
                </a:moveTo>
                <a:lnTo>
                  <a:pt x="0" y="0"/>
                </a:lnTo>
                <a:lnTo>
                  <a:pt x="0" y="337578"/>
                </a:lnTo>
                <a:lnTo>
                  <a:pt x="2303995" y="337578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872540" y="0"/>
            <a:ext cx="1336675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75260" marR="5080" indent="-163195">
              <a:lnSpc>
                <a:spcPct val="100000"/>
              </a:lnSpc>
              <a:spcBef>
                <a:spcPts val="95"/>
              </a:spcBef>
            </a:pP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Filosofía</a:t>
            </a:r>
            <a:r>
              <a:rPr dirty="0" sz="500" spc="9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de</a:t>
            </a:r>
            <a:r>
              <a:rPr dirty="0" sz="500" spc="9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2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la</a:t>
            </a:r>
            <a:r>
              <a:rPr dirty="0" sz="500" spc="9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Asignatura:</a:t>
            </a:r>
            <a:r>
              <a:rPr dirty="0" sz="500" spc="1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Visión</a:t>
            </a:r>
            <a:r>
              <a:rPr dirty="0" sz="500" spc="9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General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Fundamentos</a:t>
            </a:r>
            <a:r>
              <a:rPr dirty="0" sz="500" spc="6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Matemáticos:</a:t>
            </a:r>
            <a:r>
              <a:rPr dirty="0" sz="500" spc="13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4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II</a:t>
            </a:r>
            <a:r>
              <a:rPr dirty="0" sz="500" spc="6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Parte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595"/>
              </a:lnSpc>
            </a:pPr>
            <a:r>
              <a:rPr dirty="0" sz="500" spc="4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Python</a:t>
            </a:r>
            <a:r>
              <a:rPr dirty="0" sz="500" spc="5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Notebooks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600"/>
              </a:lnSpc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Ejemplos</a:t>
            </a:r>
            <a:endParaRPr sz="5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0"/>
            <a:ext cx="4608195" cy="650875"/>
            <a:chOff x="0" y="0"/>
            <a:chExt cx="4608195" cy="650875"/>
          </a:xfrm>
        </p:grpSpPr>
        <p:sp>
          <p:nvSpPr>
            <p:cNvPr id="5" name="object 5"/>
            <p:cNvSpPr/>
            <p:nvPr/>
          </p:nvSpPr>
          <p:spPr>
            <a:xfrm>
              <a:off x="2303995" y="0"/>
              <a:ext cx="2304415" cy="337820"/>
            </a:xfrm>
            <a:custGeom>
              <a:avLst/>
              <a:gdLst/>
              <a:ahLst/>
              <a:cxnLst/>
              <a:rect l="l" t="t" r="r" b="b"/>
              <a:pathLst>
                <a:path w="2304415" h="337820">
                  <a:moveTo>
                    <a:pt x="2303995" y="0"/>
                  </a:moveTo>
                  <a:lnTo>
                    <a:pt x="0" y="0"/>
                  </a:lnTo>
                  <a:lnTo>
                    <a:pt x="0" y="337578"/>
                  </a:lnTo>
                  <a:lnTo>
                    <a:pt x="2303995" y="337578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0" y="337572"/>
              <a:ext cx="4608060" cy="312770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153174" y="336509"/>
            <a:ext cx="82613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25">
                <a:solidFill>
                  <a:srgbClr val="FFFFFF"/>
                </a:solidFill>
                <a:latin typeface="Calibri"/>
                <a:cs typeface="Calibri"/>
              </a:rPr>
              <a:t>Contenidos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90194" y="1170939"/>
            <a:ext cx="59588" cy="59588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754824" y="1486192"/>
            <a:ext cx="48005" cy="48005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754824" y="1625371"/>
            <a:ext cx="48005" cy="48005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490194" y="1803577"/>
            <a:ext cx="59588" cy="59588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1993366"/>
            <a:ext cx="59588" cy="59588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2183155"/>
            <a:ext cx="59588" cy="59588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2372944"/>
            <a:ext cx="59588" cy="59588"/>
          </a:xfrm>
          <a:prstGeom prst="rect">
            <a:avLst/>
          </a:prstGeom>
        </p:spPr>
      </p:pic>
      <p:sp>
        <p:nvSpPr>
          <p:cNvPr id="15" name="object 15"/>
          <p:cNvSpPr txBox="1"/>
          <p:nvPr/>
        </p:nvSpPr>
        <p:spPr>
          <a:xfrm>
            <a:off x="347294" y="891394"/>
            <a:ext cx="3381375" cy="1581785"/>
          </a:xfrm>
          <a:prstGeom prst="rect">
            <a:avLst/>
          </a:prstGeom>
        </p:spPr>
        <p:txBody>
          <a:bodyPr wrap="square" lIns="0" tIns="374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95"/>
              </a:spcBef>
            </a:pPr>
            <a:r>
              <a:rPr dirty="0" sz="1000" spc="-10">
                <a:latin typeface="Calibri"/>
                <a:cs typeface="Calibri"/>
              </a:rPr>
              <a:t>Contenidos:</a:t>
            </a:r>
            <a:endParaRPr sz="1000">
              <a:latin typeface="Calibri"/>
              <a:cs typeface="Calibri"/>
            </a:endParaRPr>
          </a:p>
          <a:p>
            <a:pPr marL="265430" marR="5080">
              <a:lnSpc>
                <a:spcPts val="1100"/>
              </a:lnSpc>
              <a:spcBef>
                <a:spcPts val="315"/>
              </a:spcBef>
            </a:pPr>
            <a:r>
              <a:rPr dirty="0" sz="1000" spc="-5">
                <a:latin typeface="Calibri"/>
                <a:cs typeface="Calibri"/>
              </a:rPr>
              <a:t>Introducción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informal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del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Aprendizaje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Automático </a:t>
            </a:r>
            <a:r>
              <a:rPr dirty="0" sz="1000" spc="5">
                <a:latin typeface="Calibri"/>
                <a:cs typeface="Calibri"/>
              </a:rPr>
              <a:t>y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sus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elementos</a:t>
            </a:r>
            <a:endParaRPr sz="1000">
              <a:latin typeface="Calibri"/>
              <a:cs typeface="Calibri"/>
            </a:endParaRPr>
          </a:p>
          <a:p>
            <a:pPr marL="518795">
              <a:lnSpc>
                <a:spcPct val="100000"/>
              </a:lnSpc>
              <a:spcBef>
                <a:spcPts val="170"/>
              </a:spcBef>
            </a:pPr>
            <a:r>
              <a:rPr dirty="0" sz="900" spc="5">
                <a:latin typeface="Calibri"/>
                <a:cs typeface="Calibri"/>
              </a:rPr>
              <a:t>Aprendizaje</a:t>
            </a:r>
            <a:r>
              <a:rPr dirty="0" sz="900" spc="80">
                <a:latin typeface="Calibri"/>
                <a:cs typeface="Calibri"/>
              </a:rPr>
              <a:t> </a:t>
            </a:r>
            <a:r>
              <a:rPr dirty="0" sz="900" spc="10">
                <a:latin typeface="Calibri"/>
                <a:cs typeface="Calibri"/>
              </a:rPr>
              <a:t>Profundo</a:t>
            </a:r>
            <a:endParaRPr sz="900">
              <a:latin typeface="Calibri"/>
              <a:cs typeface="Calibri"/>
            </a:endParaRPr>
          </a:p>
          <a:p>
            <a:pPr marL="518795">
              <a:lnSpc>
                <a:spcPct val="100000"/>
              </a:lnSpc>
              <a:spcBef>
                <a:spcPts val="15"/>
              </a:spcBef>
            </a:pPr>
            <a:r>
              <a:rPr dirty="0" sz="900" spc="10">
                <a:latin typeface="Calibri"/>
                <a:cs typeface="Calibri"/>
              </a:rPr>
              <a:t>Problema</a:t>
            </a:r>
            <a:r>
              <a:rPr dirty="0" sz="900" spc="100">
                <a:latin typeface="Calibri"/>
                <a:cs typeface="Calibri"/>
              </a:rPr>
              <a:t> </a:t>
            </a:r>
            <a:r>
              <a:rPr dirty="0" sz="900" spc="10">
                <a:latin typeface="Calibri"/>
                <a:cs typeface="Calibri"/>
              </a:rPr>
              <a:t>a</a:t>
            </a:r>
            <a:r>
              <a:rPr dirty="0" sz="900" spc="105">
                <a:latin typeface="Calibri"/>
                <a:cs typeface="Calibri"/>
              </a:rPr>
              <a:t> </a:t>
            </a:r>
            <a:r>
              <a:rPr dirty="0" sz="900" spc="-5">
                <a:latin typeface="Calibri"/>
                <a:cs typeface="Calibri"/>
              </a:rPr>
              <a:t>resolver:</a:t>
            </a:r>
            <a:r>
              <a:rPr dirty="0" sz="900" spc="100">
                <a:latin typeface="Calibri"/>
                <a:cs typeface="Calibri"/>
              </a:rPr>
              <a:t> </a:t>
            </a:r>
            <a:r>
              <a:rPr dirty="0" sz="900" spc="15">
                <a:latin typeface="Calibri"/>
                <a:cs typeface="Calibri"/>
              </a:rPr>
              <a:t>Clasificación</a:t>
            </a:r>
            <a:r>
              <a:rPr dirty="0" sz="900" spc="105">
                <a:latin typeface="Calibri"/>
                <a:cs typeface="Calibri"/>
              </a:rPr>
              <a:t> </a:t>
            </a:r>
            <a:r>
              <a:rPr dirty="0" sz="900" spc="15">
                <a:latin typeface="Calibri"/>
                <a:cs typeface="Calibri"/>
              </a:rPr>
              <a:t>y</a:t>
            </a:r>
            <a:r>
              <a:rPr dirty="0" sz="900" spc="105">
                <a:latin typeface="Calibri"/>
                <a:cs typeface="Calibri"/>
              </a:rPr>
              <a:t> </a:t>
            </a:r>
            <a:r>
              <a:rPr dirty="0" sz="900">
                <a:latin typeface="Calibri"/>
                <a:cs typeface="Calibri"/>
              </a:rPr>
              <a:t>Regresión</a:t>
            </a:r>
            <a:endParaRPr sz="900">
              <a:latin typeface="Calibri"/>
              <a:cs typeface="Calibri"/>
            </a:endParaRPr>
          </a:p>
          <a:p>
            <a:pPr marL="265430" marR="319405">
              <a:lnSpc>
                <a:spcPct val="124500"/>
              </a:lnSpc>
              <a:spcBef>
                <a:spcPts val="20"/>
              </a:spcBef>
            </a:pPr>
            <a:r>
              <a:rPr dirty="0" sz="1000" spc="-10">
                <a:latin typeface="Calibri"/>
                <a:cs typeface="Calibri"/>
              </a:rPr>
              <a:t>Redes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Neuronales: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función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aproximación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universal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Redes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Convolucionales: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sesgo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inductivo</a:t>
            </a:r>
            <a:endParaRPr sz="1000">
              <a:latin typeface="Calibri"/>
              <a:cs typeface="Calibri"/>
            </a:endParaRPr>
          </a:p>
          <a:p>
            <a:pPr marL="265430" marR="381635">
              <a:lnSpc>
                <a:spcPct val="124500"/>
              </a:lnSpc>
            </a:pPr>
            <a:r>
              <a:rPr dirty="0" sz="1000" spc="-10">
                <a:latin typeface="Calibri"/>
                <a:cs typeface="Calibri"/>
              </a:rPr>
              <a:t>Descenso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de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Gradiente: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Backpropagation Algorithm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Optimizadores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(de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primer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orden)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16" name="object 16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7" name="object 17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9" name="object 19"/>
          <p:cNvSpPr txBox="1"/>
          <p:nvPr/>
        </p:nvSpPr>
        <p:spPr>
          <a:xfrm>
            <a:off x="2399296" y="3349827"/>
            <a:ext cx="25527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85" b="1">
                <a:solidFill>
                  <a:srgbClr val="FFFFFF"/>
                </a:solidFill>
                <a:latin typeface="Calibri"/>
                <a:cs typeface="Calibri"/>
                <a:hlinkClick r:id="rId12" action="ppaction://hlinksldjump"/>
              </a:rPr>
              <a:t>FM-DL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337820"/>
          </a:xfrm>
          <a:custGeom>
            <a:avLst/>
            <a:gdLst/>
            <a:ahLst/>
            <a:cxnLst/>
            <a:rect l="l" t="t" r="r" b="b"/>
            <a:pathLst>
              <a:path w="2304415" h="337820">
                <a:moveTo>
                  <a:pt x="2303995" y="0"/>
                </a:moveTo>
                <a:lnTo>
                  <a:pt x="0" y="0"/>
                </a:lnTo>
                <a:lnTo>
                  <a:pt x="0" y="337578"/>
                </a:lnTo>
                <a:lnTo>
                  <a:pt x="2303995" y="337578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872540" y="0"/>
            <a:ext cx="1336675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75260" marR="5080" indent="-163195">
              <a:lnSpc>
                <a:spcPct val="100000"/>
              </a:lnSpc>
              <a:spcBef>
                <a:spcPts val="95"/>
              </a:spcBef>
            </a:pP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Filosofía</a:t>
            </a:r>
            <a:r>
              <a:rPr dirty="0" sz="500" spc="9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de</a:t>
            </a:r>
            <a:r>
              <a:rPr dirty="0" sz="500" spc="9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2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la</a:t>
            </a:r>
            <a:r>
              <a:rPr dirty="0" sz="500" spc="9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Asignatura:</a:t>
            </a:r>
            <a:r>
              <a:rPr dirty="0" sz="500" spc="1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Visión</a:t>
            </a:r>
            <a:r>
              <a:rPr dirty="0" sz="500" spc="9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General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Fundamentos</a:t>
            </a:r>
            <a:r>
              <a:rPr dirty="0" sz="500" spc="6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Matemáticos:</a:t>
            </a:r>
            <a:r>
              <a:rPr dirty="0" sz="500" spc="13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4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II</a:t>
            </a:r>
            <a:r>
              <a:rPr dirty="0" sz="500" spc="6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Parte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595"/>
              </a:lnSpc>
            </a:pPr>
            <a:r>
              <a:rPr dirty="0" sz="500" spc="4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Python</a:t>
            </a:r>
            <a:r>
              <a:rPr dirty="0" sz="500" spc="5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Notebooks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600"/>
              </a:lnSpc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Ejemplos</a:t>
            </a:r>
            <a:endParaRPr sz="5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0"/>
            <a:ext cx="4608195" cy="650875"/>
            <a:chOff x="0" y="0"/>
            <a:chExt cx="4608195" cy="650875"/>
          </a:xfrm>
        </p:grpSpPr>
        <p:sp>
          <p:nvSpPr>
            <p:cNvPr id="5" name="object 5"/>
            <p:cNvSpPr/>
            <p:nvPr/>
          </p:nvSpPr>
          <p:spPr>
            <a:xfrm>
              <a:off x="2303995" y="0"/>
              <a:ext cx="2304415" cy="337820"/>
            </a:xfrm>
            <a:custGeom>
              <a:avLst/>
              <a:gdLst/>
              <a:ahLst/>
              <a:cxnLst/>
              <a:rect l="l" t="t" r="r" b="b"/>
              <a:pathLst>
                <a:path w="2304415" h="337820">
                  <a:moveTo>
                    <a:pt x="2303995" y="0"/>
                  </a:moveTo>
                  <a:lnTo>
                    <a:pt x="0" y="0"/>
                  </a:lnTo>
                  <a:lnTo>
                    <a:pt x="0" y="337578"/>
                  </a:lnTo>
                  <a:lnTo>
                    <a:pt x="2303995" y="337578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0" y="337572"/>
              <a:ext cx="4608060" cy="312770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153174" y="336509"/>
            <a:ext cx="82613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25">
                <a:solidFill>
                  <a:srgbClr val="FFFFFF"/>
                </a:solidFill>
                <a:latin typeface="Calibri"/>
                <a:cs typeface="Calibri"/>
              </a:rPr>
              <a:t>Contenidos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90194" y="1170939"/>
            <a:ext cx="59588" cy="59588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754824" y="1486192"/>
            <a:ext cx="48005" cy="48005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754824" y="1625371"/>
            <a:ext cx="48005" cy="48005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490194" y="1803577"/>
            <a:ext cx="59588" cy="59588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1993366"/>
            <a:ext cx="59588" cy="59588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2183155"/>
            <a:ext cx="59588" cy="59588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2372944"/>
            <a:ext cx="59588" cy="59588"/>
          </a:xfrm>
          <a:prstGeom prst="rect">
            <a:avLst/>
          </a:prstGeom>
        </p:spPr>
      </p:pic>
      <p:pic>
        <p:nvPicPr>
          <p:cNvPr id="15" name="object 15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490194" y="2562720"/>
            <a:ext cx="59588" cy="59588"/>
          </a:xfrm>
          <a:prstGeom prst="rect">
            <a:avLst/>
          </a:prstGeom>
        </p:spPr>
      </p:pic>
      <p:sp>
        <p:nvSpPr>
          <p:cNvPr id="16" name="object 16"/>
          <p:cNvSpPr txBox="1"/>
          <p:nvPr/>
        </p:nvSpPr>
        <p:spPr>
          <a:xfrm>
            <a:off x="347294" y="891394"/>
            <a:ext cx="3381375" cy="1771650"/>
          </a:xfrm>
          <a:prstGeom prst="rect">
            <a:avLst/>
          </a:prstGeom>
        </p:spPr>
        <p:txBody>
          <a:bodyPr wrap="square" lIns="0" tIns="374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95"/>
              </a:spcBef>
            </a:pPr>
            <a:r>
              <a:rPr dirty="0" sz="1000" spc="-10">
                <a:latin typeface="Calibri"/>
                <a:cs typeface="Calibri"/>
              </a:rPr>
              <a:t>Contenidos:</a:t>
            </a:r>
            <a:endParaRPr sz="1000">
              <a:latin typeface="Calibri"/>
              <a:cs typeface="Calibri"/>
            </a:endParaRPr>
          </a:p>
          <a:p>
            <a:pPr marL="265430" marR="5080">
              <a:lnSpc>
                <a:spcPts val="1100"/>
              </a:lnSpc>
              <a:spcBef>
                <a:spcPts val="315"/>
              </a:spcBef>
            </a:pPr>
            <a:r>
              <a:rPr dirty="0" sz="1000" spc="-5">
                <a:latin typeface="Calibri"/>
                <a:cs typeface="Calibri"/>
              </a:rPr>
              <a:t>Introducción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informal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del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Aprendizaje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Automático </a:t>
            </a:r>
            <a:r>
              <a:rPr dirty="0" sz="1000" spc="5">
                <a:latin typeface="Calibri"/>
                <a:cs typeface="Calibri"/>
              </a:rPr>
              <a:t>y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sus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elementos</a:t>
            </a:r>
            <a:endParaRPr sz="1000">
              <a:latin typeface="Calibri"/>
              <a:cs typeface="Calibri"/>
            </a:endParaRPr>
          </a:p>
          <a:p>
            <a:pPr marL="518795">
              <a:lnSpc>
                <a:spcPct val="100000"/>
              </a:lnSpc>
              <a:spcBef>
                <a:spcPts val="170"/>
              </a:spcBef>
            </a:pPr>
            <a:r>
              <a:rPr dirty="0" sz="900" spc="5">
                <a:latin typeface="Calibri"/>
                <a:cs typeface="Calibri"/>
              </a:rPr>
              <a:t>Aprendizaje</a:t>
            </a:r>
            <a:r>
              <a:rPr dirty="0" sz="900" spc="80">
                <a:latin typeface="Calibri"/>
                <a:cs typeface="Calibri"/>
              </a:rPr>
              <a:t> </a:t>
            </a:r>
            <a:r>
              <a:rPr dirty="0" sz="900" spc="10">
                <a:latin typeface="Calibri"/>
                <a:cs typeface="Calibri"/>
              </a:rPr>
              <a:t>Profundo</a:t>
            </a:r>
            <a:endParaRPr sz="900">
              <a:latin typeface="Calibri"/>
              <a:cs typeface="Calibri"/>
            </a:endParaRPr>
          </a:p>
          <a:p>
            <a:pPr marL="518795">
              <a:lnSpc>
                <a:spcPct val="100000"/>
              </a:lnSpc>
              <a:spcBef>
                <a:spcPts val="15"/>
              </a:spcBef>
            </a:pPr>
            <a:r>
              <a:rPr dirty="0" sz="900" spc="10">
                <a:latin typeface="Calibri"/>
                <a:cs typeface="Calibri"/>
              </a:rPr>
              <a:t>Problema</a:t>
            </a:r>
            <a:r>
              <a:rPr dirty="0" sz="900" spc="100">
                <a:latin typeface="Calibri"/>
                <a:cs typeface="Calibri"/>
              </a:rPr>
              <a:t> </a:t>
            </a:r>
            <a:r>
              <a:rPr dirty="0" sz="900" spc="10">
                <a:latin typeface="Calibri"/>
                <a:cs typeface="Calibri"/>
              </a:rPr>
              <a:t>a</a:t>
            </a:r>
            <a:r>
              <a:rPr dirty="0" sz="900" spc="105">
                <a:latin typeface="Calibri"/>
                <a:cs typeface="Calibri"/>
              </a:rPr>
              <a:t> </a:t>
            </a:r>
            <a:r>
              <a:rPr dirty="0" sz="900" spc="-5">
                <a:latin typeface="Calibri"/>
                <a:cs typeface="Calibri"/>
              </a:rPr>
              <a:t>resolver:</a:t>
            </a:r>
            <a:r>
              <a:rPr dirty="0" sz="900" spc="100">
                <a:latin typeface="Calibri"/>
                <a:cs typeface="Calibri"/>
              </a:rPr>
              <a:t> </a:t>
            </a:r>
            <a:r>
              <a:rPr dirty="0" sz="900" spc="15">
                <a:latin typeface="Calibri"/>
                <a:cs typeface="Calibri"/>
              </a:rPr>
              <a:t>Clasificación</a:t>
            </a:r>
            <a:r>
              <a:rPr dirty="0" sz="900" spc="105">
                <a:latin typeface="Calibri"/>
                <a:cs typeface="Calibri"/>
              </a:rPr>
              <a:t> </a:t>
            </a:r>
            <a:r>
              <a:rPr dirty="0" sz="900" spc="15">
                <a:latin typeface="Calibri"/>
                <a:cs typeface="Calibri"/>
              </a:rPr>
              <a:t>y</a:t>
            </a:r>
            <a:r>
              <a:rPr dirty="0" sz="900" spc="105">
                <a:latin typeface="Calibri"/>
                <a:cs typeface="Calibri"/>
              </a:rPr>
              <a:t> </a:t>
            </a:r>
            <a:r>
              <a:rPr dirty="0" sz="900">
                <a:latin typeface="Calibri"/>
                <a:cs typeface="Calibri"/>
              </a:rPr>
              <a:t>Regresión</a:t>
            </a:r>
            <a:endParaRPr sz="900">
              <a:latin typeface="Calibri"/>
              <a:cs typeface="Calibri"/>
            </a:endParaRPr>
          </a:p>
          <a:p>
            <a:pPr marL="265430" marR="319405">
              <a:lnSpc>
                <a:spcPct val="124500"/>
              </a:lnSpc>
              <a:spcBef>
                <a:spcPts val="20"/>
              </a:spcBef>
            </a:pPr>
            <a:r>
              <a:rPr dirty="0" sz="1000" spc="-10">
                <a:latin typeface="Calibri"/>
                <a:cs typeface="Calibri"/>
              </a:rPr>
              <a:t>Redes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Neuronales: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función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aproximación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universal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Redes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Convolucionales: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sesgo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inductivo</a:t>
            </a:r>
            <a:endParaRPr sz="1000">
              <a:latin typeface="Calibri"/>
              <a:cs typeface="Calibri"/>
            </a:endParaRPr>
          </a:p>
          <a:p>
            <a:pPr marL="265430" marR="381635">
              <a:lnSpc>
                <a:spcPct val="124500"/>
              </a:lnSpc>
            </a:pPr>
            <a:r>
              <a:rPr dirty="0" sz="1000" spc="-10">
                <a:latin typeface="Calibri"/>
                <a:cs typeface="Calibri"/>
              </a:rPr>
              <a:t>Descenso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de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Gradiente: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Backpropagation Algorithm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Optimizadores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(de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primer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orden)</a:t>
            </a:r>
            <a:endParaRPr sz="1000">
              <a:latin typeface="Calibri"/>
              <a:cs typeface="Calibri"/>
            </a:endParaRPr>
          </a:p>
          <a:p>
            <a:pPr marL="265430">
              <a:lnSpc>
                <a:spcPct val="100000"/>
              </a:lnSpc>
              <a:spcBef>
                <a:spcPts val="295"/>
              </a:spcBef>
            </a:pPr>
            <a:r>
              <a:rPr dirty="0" sz="1000" spc="-15">
                <a:latin typeface="Calibri"/>
                <a:cs typeface="Calibri"/>
              </a:rPr>
              <a:t>Inferencia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Bayesiana: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Inferencia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Variacional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(dropout)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17" name="object 17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8" name="object 18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0" name="object 20"/>
          <p:cNvSpPr txBox="1"/>
          <p:nvPr/>
        </p:nvSpPr>
        <p:spPr>
          <a:xfrm>
            <a:off x="2399296" y="3349827"/>
            <a:ext cx="25527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85" b="1">
                <a:solidFill>
                  <a:srgbClr val="FFFFFF"/>
                </a:solidFill>
                <a:latin typeface="Calibri"/>
                <a:cs typeface="Calibri"/>
                <a:hlinkClick r:id="rId12" action="ppaction://hlinksldjump"/>
              </a:rPr>
              <a:t>FM-DL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337820"/>
          </a:xfrm>
          <a:custGeom>
            <a:avLst/>
            <a:gdLst/>
            <a:ahLst/>
            <a:cxnLst/>
            <a:rect l="l" t="t" r="r" b="b"/>
            <a:pathLst>
              <a:path w="2304415" h="337820">
                <a:moveTo>
                  <a:pt x="2303995" y="0"/>
                </a:moveTo>
                <a:lnTo>
                  <a:pt x="0" y="0"/>
                </a:lnTo>
                <a:lnTo>
                  <a:pt x="0" y="337578"/>
                </a:lnTo>
                <a:lnTo>
                  <a:pt x="2303995" y="337578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872540" y="0"/>
            <a:ext cx="1336675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75260" marR="5080" indent="-163195">
              <a:lnSpc>
                <a:spcPct val="100000"/>
              </a:lnSpc>
              <a:spcBef>
                <a:spcPts val="95"/>
              </a:spcBef>
            </a:pP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Filosofía</a:t>
            </a:r>
            <a:r>
              <a:rPr dirty="0" sz="500" spc="9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de</a:t>
            </a:r>
            <a:r>
              <a:rPr dirty="0" sz="500" spc="9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2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la</a:t>
            </a:r>
            <a:r>
              <a:rPr dirty="0" sz="500" spc="9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Asignatura:</a:t>
            </a:r>
            <a:r>
              <a:rPr dirty="0" sz="500" spc="1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Visión</a:t>
            </a:r>
            <a:r>
              <a:rPr dirty="0" sz="500" spc="9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General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Fundamentos</a:t>
            </a:r>
            <a:r>
              <a:rPr dirty="0" sz="500" spc="6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Matemáticos:</a:t>
            </a:r>
            <a:r>
              <a:rPr dirty="0" sz="500" spc="13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4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II</a:t>
            </a:r>
            <a:r>
              <a:rPr dirty="0" sz="500" spc="6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Parte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595"/>
              </a:lnSpc>
            </a:pPr>
            <a:r>
              <a:rPr dirty="0" sz="500" spc="4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Python</a:t>
            </a:r>
            <a:r>
              <a:rPr dirty="0" sz="500" spc="5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Notebooks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600"/>
              </a:lnSpc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Ejemplos</a:t>
            </a:r>
            <a:endParaRPr sz="5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0"/>
            <a:ext cx="4608195" cy="650875"/>
            <a:chOff x="0" y="0"/>
            <a:chExt cx="4608195" cy="650875"/>
          </a:xfrm>
        </p:grpSpPr>
        <p:sp>
          <p:nvSpPr>
            <p:cNvPr id="5" name="object 5"/>
            <p:cNvSpPr/>
            <p:nvPr/>
          </p:nvSpPr>
          <p:spPr>
            <a:xfrm>
              <a:off x="2303995" y="0"/>
              <a:ext cx="2304415" cy="337820"/>
            </a:xfrm>
            <a:custGeom>
              <a:avLst/>
              <a:gdLst/>
              <a:ahLst/>
              <a:cxnLst/>
              <a:rect l="l" t="t" r="r" b="b"/>
              <a:pathLst>
                <a:path w="2304415" h="337820">
                  <a:moveTo>
                    <a:pt x="2303995" y="0"/>
                  </a:moveTo>
                  <a:lnTo>
                    <a:pt x="0" y="0"/>
                  </a:lnTo>
                  <a:lnTo>
                    <a:pt x="0" y="337578"/>
                  </a:lnTo>
                  <a:lnTo>
                    <a:pt x="2303995" y="337578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0" y="337572"/>
              <a:ext cx="4608060" cy="312770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153174" y="336509"/>
            <a:ext cx="82613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25">
                <a:solidFill>
                  <a:srgbClr val="FFFFFF"/>
                </a:solidFill>
                <a:latin typeface="Calibri"/>
                <a:cs typeface="Calibri"/>
              </a:rPr>
              <a:t>Contenidos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90194" y="1170939"/>
            <a:ext cx="59588" cy="59588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754824" y="1486192"/>
            <a:ext cx="48005" cy="48005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754824" y="1625371"/>
            <a:ext cx="48005" cy="48005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490194" y="1803577"/>
            <a:ext cx="59588" cy="59588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1993366"/>
            <a:ext cx="59588" cy="59588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2183155"/>
            <a:ext cx="59588" cy="59588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2372944"/>
            <a:ext cx="59588" cy="59588"/>
          </a:xfrm>
          <a:prstGeom prst="rect">
            <a:avLst/>
          </a:prstGeom>
        </p:spPr>
      </p:pic>
      <p:pic>
        <p:nvPicPr>
          <p:cNvPr id="15" name="object 15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490194" y="2562720"/>
            <a:ext cx="59588" cy="59588"/>
          </a:xfrm>
          <a:prstGeom prst="rect">
            <a:avLst/>
          </a:prstGeom>
        </p:spPr>
      </p:pic>
      <p:pic>
        <p:nvPicPr>
          <p:cNvPr id="16" name="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90194" y="2752509"/>
            <a:ext cx="59588" cy="59588"/>
          </a:xfrm>
          <a:prstGeom prst="rect">
            <a:avLst/>
          </a:prstGeom>
        </p:spPr>
      </p:pic>
      <p:sp>
        <p:nvSpPr>
          <p:cNvPr id="17" name="object 17"/>
          <p:cNvSpPr txBox="1"/>
          <p:nvPr/>
        </p:nvSpPr>
        <p:spPr>
          <a:xfrm>
            <a:off x="347294" y="891394"/>
            <a:ext cx="3381375" cy="1961514"/>
          </a:xfrm>
          <a:prstGeom prst="rect">
            <a:avLst/>
          </a:prstGeom>
        </p:spPr>
        <p:txBody>
          <a:bodyPr wrap="square" lIns="0" tIns="374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95"/>
              </a:spcBef>
            </a:pPr>
            <a:r>
              <a:rPr dirty="0" sz="1000" spc="-10">
                <a:latin typeface="Calibri"/>
                <a:cs typeface="Calibri"/>
              </a:rPr>
              <a:t>Contenidos:</a:t>
            </a:r>
            <a:endParaRPr sz="1000">
              <a:latin typeface="Calibri"/>
              <a:cs typeface="Calibri"/>
            </a:endParaRPr>
          </a:p>
          <a:p>
            <a:pPr marL="265430" marR="5080">
              <a:lnSpc>
                <a:spcPts val="1100"/>
              </a:lnSpc>
              <a:spcBef>
                <a:spcPts val="315"/>
              </a:spcBef>
            </a:pPr>
            <a:r>
              <a:rPr dirty="0" sz="1000" spc="-5">
                <a:latin typeface="Calibri"/>
                <a:cs typeface="Calibri"/>
              </a:rPr>
              <a:t>Introducción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informal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del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Aprendizaje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Automático </a:t>
            </a:r>
            <a:r>
              <a:rPr dirty="0" sz="1000" spc="5">
                <a:latin typeface="Calibri"/>
                <a:cs typeface="Calibri"/>
              </a:rPr>
              <a:t>y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sus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elementos</a:t>
            </a:r>
            <a:endParaRPr sz="1000">
              <a:latin typeface="Calibri"/>
              <a:cs typeface="Calibri"/>
            </a:endParaRPr>
          </a:p>
          <a:p>
            <a:pPr marL="518795">
              <a:lnSpc>
                <a:spcPct val="100000"/>
              </a:lnSpc>
              <a:spcBef>
                <a:spcPts val="170"/>
              </a:spcBef>
            </a:pPr>
            <a:r>
              <a:rPr dirty="0" sz="900" spc="5">
                <a:latin typeface="Calibri"/>
                <a:cs typeface="Calibri"/>
              </a:rPr>
              <a:t>Aprendizaje</a:t>
            </a:r>
            <a:r>
              <a:rPr dirty="0" sz="900" spc="80">
                <a:latin typeface="Calibri"/>
                <a:cs typeface="Calibri"/>
              </a:rPr>
              <a:t> </a:t>
            </a:r>
            <a:r>
              <a:rPr dirty="0" sz="900" spc="10">
                <a:latin typeface="Calibri"/>
                <a:cs typeface="Calibri"/>
              </a:rPr>
              <a:t>Profundo</a:t>
            </a:r>
            <a:endParaRPr sz="900">
              <a:latin typeface="Calibri"/>
              <a:cs typeface="Calibri"/>
            </a:endParaRPr>
          </a:p>
          <a:p>
            <a:pPr marL="518795">
              <a:lnSpc>
                <a:spcPct val="100000"/>
              </a:lnSpc>
              <a:spcBef>
                <a:spcPts val="15"/>
              </a:spcBef>
            </a:pPr>
            <a:r>
              <a:rPr dirty="0" sz="900" spc="10">
                <a:latin typeface="Calibri"/>
                <a:cs typeface="Calibri"/>
              </a:rPr>
              <a:t>Problema</a:t>
            </a:r>
            <a:r>
              <a:rPr dirty="0" sz="900" spc="100">
                <a:latin typeface="Calibri"/>
                <a:cs typeface="Calibri"/>
              </a:rPr>
              <a:t> </a:t>
            </a:r>
            <a:r>
              <a:rPr dirty="0" sz="900" spc="10">
                <a:latin typeface="Calibri"/>
                <a:cs typeface="Calibri"/>
              </a:rPr>
              <a:t>a</a:t>
            </a:r>
            <a:r>
              <a:rPr dirty="0" sz="900" spc="105">
                <a:latin typeface="Calibri"/>
                <a:cs typeface="Calibri"/>
              </a:rPr>
              <a:t> </a:t>
            </a:r>
            <a:r>
              <a:rPr dirty="0" sz="900" spc="-5">
                <a:latin typeface="Calibri"/>
                <a:cs typeface="Calibri"/>
              </a:rPr>
              <a:t>resolver:</a:t>
            </a:r>
            <a:r>
              <a:rPr dirty="0" sz="900" spc="100">
                <a:latin typeface="Calibri"/>
                <a:cs typeface="Calibri"/>
              </a:rPr>
              <a:t> </a:t>
            </a:r>
            <a:r>
              <a:rPr dirty="0" sz="900" spc="15">
                <a:latin typeface="Calibri"/>
                <a:cs typeface="Calibri"/>
              </a:rPr>
              <a:t>Clasificación</a:t>
            </a:r>
            <a:r>
              <a:rPr dirty="0" sz="900" spc="105">
                <a:latin typeface="Calibri"/>
                <a:cs typeface="Calibri"/>
              </a:rPr>
              <a:t> </a:t>
            </a:r>
            <a:r>
              <a:rPr dirty="0" sz="900" spc="15">
                <a:latin typeface="Calibri"/>
                <a:cs typeface="Calibri"/>
              </a:rPr>
              <a:t>y</a:t>
            </a:r>
            <a:r>
              <a:rPr dirty="0" sz="900" spc="105">
                <a:latin typeface="Calibri"/>
                <a:cs typeface="Calibri"/>
              </a:rPr>
              <a:t> </a:t>
            </a:r>
            <a:r>
              <a:rPr dirty="0" sz="900">
                <a:latin typeface="Calibri"/>
                <a:cs typeface="Calibri"/>
              </a:rPr>
              <a:t>Regresión</a:t>
            </a:r>
            <a:endParaRPr sz="900">
              <a:latin typeface="Calibri"/>
              <a:cs typeface="Calibri"/>
            </a:endParaRPr>
          </a:p>
          <a:p>
            <a:pPr marL="265430" marR="319405">
              <a:lnSpc>
                <a:spcPct val="124500"/>
              </a:lnSpc>
              <a:spcBef>
                <a:spcPts val="20"/>
              </a:spcBef>
            </a:pPr>
            <a:r>
              <a:rPr dirty="0" sz="1000" spc="-10">
                <a:latin typeface="Calibri"/>
                <a:cs typeface="Calibri"/>
              </a:rPr>
              <a:t>Redes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Neuronales: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función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aproximación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universal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Redes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Convolucionales: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sesgo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inductivo</a:t>
            </a:r>
            <a:endParaRPr sz="1000">
              <a:latin typeface="Calibri"/>
              <a:cs typeface="Calibri"/>
            </a:endParaRPr>
          </a:p>
          <a:p>
            <a:pPr marL="265430" marR="381635">
              <a:lnSpc>
                <a:spcPct val="124500"/>
              </a:lnSpc>
            </a:pPr>
            <a:r>
              <a:rPr dirty="0" sz="1000" spc="-10">
                <a:latin typeface="Calibri"/>
                <a:cs typeface="Calibri"/>
              </a:rPr>
              <a:t>Descenso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de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Gradiente: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Backpropagation Algorithm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Optimizadores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(de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primer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orden)</a:t>
            </a:r>
            <a:endParaRPr sz="1000">
              <a:latin typeface="Calibri"/>
              <a:cs typeface="Calibri"/>
            </a:endParaRPr>
          </a:p>
          <a:p>
            <a:pPr marL="265430" marR="278765">
              <a:lnSpc>
                <a:spcPct val="124500"/>
              </a:lnSpc>
            </a:pPr>
            <a:r>
              <a:rPr dirty="0" sz="1000" spc="-15">
                <a:latin typeface="Calibri"/>
                <a:cs typeface="Calibri"/>
              </a:rPr>
              <a:t>Inferencia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Bayesiana: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Inferencia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Variacional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(dropout)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10">
                <a:latin typeface="Calibri"/>
                <a:cs typeface="Calibri"/>
              </a:rPr>
              <a:t>Prácticas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18" name="object 18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9" name="object 19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1" name="object 21"/>
          <p:cNvSpPr txBox="1"/>
          <p:nvPr/>
        </p:nvSpPr>
        <p:spPr>
          <a:xfrm>
            <a:off x="2399296" y="3349827"/>
            <a:ext cx="25527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85" b="1">
                <a:solidFill>
                  <a:srgbClr val="FFFFFF"/>
                </a:solidFill>
                <a:latin typeface="Calibri"/>
                <a:cs typeface="Calibri"/>
                <a:hlinkClick r:id="rId12" action="ppaction://hlinksldjump"/>
              </a:rPr>
              <a:t>FM-DL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337820"/>
          </a:xfrm>
          <a:custGeom>
            <a:avLst/>
            <a:gdLst/>
            <a:ahLst/>
            <a:cxnLst/>
            <a:rect l="l" t="t" r="r" b="b"/>
            <a:pathLst>
              <a:path w="2304415" h="337820">
                <a:moveTo>
                  <a:pt x="2303995" y="0"/>
                </a:moveTo>
                <a:lnTo>
                  <a:pt x="0" y="0"/>
                </a:lnTo>
                <a:lnTo>
                  <a:pt x="0" y="337578"/>
                </a:lnTo>
                <a:lnTo>
                  <a:pt x="2303995" y="337578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872540" y="0"/>
            <a:ext cx="1336675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75260" marR="5080" indent="-163195">
              <a:lnSpc>
                <a:spcPct val="100000"/>
              </a:lnSpc>
              <a:spcBef>
                <a:spcPts val="95"/>
              </a:spcBef>
            </a:pP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Filosofía</a:t>
            </a:r>
            <a:r>
              <a:rPr dirty="0" sz="500" spc="9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de</a:t>
            </a:r>
            <a:r>
              <a:rPr dirty="0" sz="500" spc="9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2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la</a:t>
            </a:r>
            <a:r>
              <a:rPr dirty="0" sz="500" spc="9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Asignatura:</a:t>
            </a:r>
            <a:r>
              <a:rPr dirty="0" sz="500" spc="1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Visión</a:t>
            </a:r>
            <a:r>
              <a:rPr dirty="0" sz="500" spc="9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General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Fundamentos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Matemáticos:</a:t>
            </a:r>
            <a:r>
              <a:rPr dirty="0" sz="500" spc="1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4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II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Parte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595"/>
              </a:lnSpc>
            </a:pPr>
            <a:r>
              <a:rPr dirty="0" sz="500" spc="4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Python</a:t>
            </a:r>
            <a:r>
              <a:rPr dirty="0" sz="500" spc="5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Notebooks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600"/>
              </a:lnSpc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Ejemplos</a:t>
            </a:r>
            <a:endParaRPr sz="5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0"/>
            <a:ext cx="4608195" cy="388620"/>
            <a:chOff x="0" y="0"/>
            <a:chExt cx="4608195" cy="388620"/>
          </a:xfrm>
        </p:grpSpPr>
        <p:sp>
          <p:nvSpPr>
            <p:cNvPr id="5" name="object 5"/>
            <p:cNvSpPr/>
            <p:nvPr/>
          </p:nvSpPr>
          <p:spPr>
            <a:xfrm>
              <a:off x="2303995" y="0"/>
              <a:ext cx="2304415" cy="337820"/>
            </a:xfrm>
            <a:custGeom>
              <a:avLst/>
              <a:gdLst/>
              <a:ahLst/>
              <a:cxnLst/>
              <a:rect l="l" t="t" r="r" b="b"/>
              <a:pathLst>
                <a:path w="2304415" h="337820">
                  <a:moveTo>
                    <a:pt x="2303995" y="0"/>
                  </a:moveTo>
                  <a:lnTo>
                    <a:pt x="0" y="0"/>
                  </a:lnTo>
                  <a:lnTo>
                    <a:pt x="0" y="337578"/>
                  </a:lnTo>
                  <a:lnTo>
                    <a:pt x="2303995" y="337578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0" y="337566"/>
              <a:ext cx="4608195" cy="50800"/>
            </a:xfrm>
            <a:custGeom>
              <a:avLst/>
              <a:gdLst/>
              <a:ahLst/>
              <a:cxnLst/>
              <a:rect l="l" t="t" r="r" b="b"/>
              <a:pathLst>
                <a:path w="4608195" h="50800">
                  <a:moveTo>
                    <a:pt x="4608060" y="0"/>
                  </a:moveTo>
                  <a:lnTo>
                    <a:pt x="0" y="0"/>
                  </a:lnTo>
                  <a:lnTo>
                    <a:pt x="0" y="50610"/>
                  </a:lnTo>
                  <a:lnTo>
                    <a:pt x="4608060" y="50610"/>
                  </a:lnTo>
                  <a:lnTo>
                    <a:pt x="460806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" name="object 7"/>
          <p:cNvSpPr txBox="1"/>
          <p:nvPr/>
        </p:nvSpPr>
        <p:spPr>
          <a:xfrm>
            <a:off x="347294" y="375480"/>
            <a:ext cx="3608070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1000" spc="5">
                <a:latin typeface="Calibri"/>
                <a:cs typeface="Calibri"/>
              </a:rPr>
              <a:t>Como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alternativa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Matlab,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está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disponible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10">
                <a:solidFill>
                  <a:srgbClr val="0000FF"/>
                </a:solidFill>
                <a:latin typeface="Calibri"/>
                <a:cs typeface="Calibri"/>
                <a:hlinkClick r:id="rId6"/>
              </a:rPr>
              <a:t>FunMat</a:t>
            </a:r>
            <a:r>
              <a:rPr dirty="0" sz="1000" spc="110">
                <a:solidFill>
                  <a:srgbClr val="0000FF"/>
                </a:solidFill>
                <a:latin typeface="Calibri"/>
                <a:cs typeface="Calibri"/>
                <a:hlinkClick r:id="rId6"/>
              </a:rPr>
              <a:t> </a:t>
            </a:r>
            <a:r>
              <a:rPr dirty="0" sz="1000" spc="25">
                <a:solidFill>
                  <a:srgbClr val="0000FF"/>
                </a:solidFill>
                <a:latin typeface="Calibri"/>
                <a:cs typeface="Calibri"/>
                <a:hlinkClick r:id="rId6"/>
              </a:rPr>
              <a:t>-</a:t>
            </a:r>
            <a:r>
              <a:rPr dirty="0" sz="1000" spc="110">
                <a:solidFill>
                  <a:srgbClr val="0000FF"/>
                </a:solidFill>
                <a:latin typeface="Calibri"/>
                <a:cs typeface="Calibri"/>
                <a:hlinkClick r:id="rId6"/>
              </a:rPr>
              <a:t> </a:t>
            </a:r>
            <a:r>
              <a:rPr dirty="0" sz="1000" spc="15">
                <a:solidFill>
                  <a:srgbClr val="0000FF"/>
                </a:solidFill>
                <a:latin typeface="Calibri"/>
                <a:cs typeface="Calibri"/>
                <a:hlinkClick r:id="rId6"/>
              </a:rPr>
              <a:t>GitHub</a:t>
            </a:r>
            <a:r>
              <a:rPr dirty="0" sz="1000" spc="110">
                <a:solidFill>
                  <a:srgbClr val="0000FF"/>
                </a:solidFill>
                <a:latin typeface="Calibri"/>
                <a:cs typeface="Calibri"/>
                <a:hlinkClick r:id="rId6"/>
              </a:rPr>
              <a:t> </a:t>
            </a:r>
            <a:r>
              <a:rPr dirty="0" sz="1000" spc="-20">
                <a:latin typeface="Calibri"/>
                <a:cs typeface="Calibri"/>
              </a:rPr>
              <a:t>un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repositorio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con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los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ejercicios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códigos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asignatura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r0.4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526413" y="794402"/>
            <a:ext cx="1555130" cy="1182973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490194" y="2385809"/>
            <a:ext cx="59588" cy="59588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490194" y="2555062"/>
            <a:ext cx="59588" cy="59588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754824" y="2725864"/>
            <a:ext cx="48005" cy="48005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754824" y="2865043"/>
            <a:ext cx="48005" cy="48005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754824" y="3004223"/>
            <a:ext cx="48005" cy="48005"/>
          </a:xfrm>
          <a:prstGeom prst="rect">
            <a:avLst/>
          </a:prstGeom>
        </p:spPr>
      </p:pic>
      <p:sp>
        <p:nvSpPr>
          <p:cNvPr id="14" name="object 14"/>
          <p:cNvSpPr txBox="1"/>
          <p:nvPr/>
        </p:nvSpPr>
        <p:spPr>
          <a:xfrm>
            <a:off x="600354" y="2291277"/>
            <a:ext cx="2103120" cy="9836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367030">
              <a:lnSpc>
                <a:spcPct val="111100"/>
              </a:lnSpc>
              <a:spcBef>
                <a:spcPts val="100"/>
              </a:spcBef>
            </a:pPr>
            <a:r>
              <a:rPr dirty="0" sz="1000" spc="-10">
                <a:latin typeface="Calibri"/>
                <a:cs typeface="Calibri"/>
              </a:rPr>
              <a:t>Mismo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contenido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en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Matlab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Uso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múltiples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librerías:</a:t>
            </a:r>
            <a:endParaRPr sz="1000">
              <a:latin typeface="Calibri"/>
              <a:cs typeface="Calibri"/>
            </a:endParaRPr>
          </a:p>
          <a:p>
            <a:pPr marL="265430" marR="1195705">
              <a:lnSpc>
                <a:spcPct val="101499"/>
              </a:lnSpc>
              <a:spcBef>
                <a:spcPts val="135"/>
              </a:spcBef>
            </a:pPr>
            <a:r>
              <a:rPr dirty="0" sz="900" spc="-5">
                <a:latin typeface="Calibri"/>
                <a:cs typeface="Calibri"/>
              </a:rPr>
              <a:t>numpy </a:t>
            </a:r>
            <a:r>
              <a:rPr dirty="0" sz="900">
                <a:latin typeface="Calibri"/>
                <a:cs typeface="Calibri"/>
              </a:rPr>
              <a:t> sympy </a:t>
            </a:r>
            <a:r>
              <a:rPr dirty="0" sz="900" spc="5">
                <a:latin typeface="Calibri"/>
                <a:cs typeface="Calibri"/>
              </a:rPr>
              <a:t> </a:t>
            </a:r>
            <a:r>
              <a:rPr dirty="0" sz="900" spc="10">
                <a:latin typeface="Calibri"/>
                <a:cs typeface="Calibri"/>
              </a:rPr>
              <a:t>matplotlib</a:t>
            </a:r>
            <a:r>
              <a:rPr dirty="0" sz="900" spc="30">
                <a:latin typeface="Calibri"/>
                <a:cs typeface="Calibri"/>
              </a:rPr>
              <a:t> </a:t>
            </a:r>
            <a:r>
              <a:rPr dirty="0" sz="900" spc="25">
                <a:latin typeface="Calibri"/>
                <a:cs typeface="Calibri"/>
              </a:rPr>
              <a:t>...</a:t>
            </a:r>
            <a:endParaRPr sz="9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54"/>
              </a:spcBef>
            </a:pPr>
            <a:r>
              <a:rPr dirty="0" sz="1000" spc="10">
                <a:latin typeface="Calibri"/>
                <a:cs typeface="Calibri"/>
              </a:rPr>
              <a:t>Colab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(entorno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preinstalado,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50">
                <a:latin typeface="Calibri"/>
                <a:cs typeface="Calibri"/>
              </a:rPr>
              <a:t>GPU,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etc)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15" name="object 15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490194" y="3174542"/>
            <a:ext cx="59588" cy="59588"/>
          </a:xfrm>
          <a:prstGeom prst="rect">
            <a:avLst/>
          </a:prstGeom>
        </p:spPr>
      </p:pic>
      <p:grpSp>
        <p:nvGrpSpPr>
          <p:cNvPr id="16" name="object 16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7" name="object 17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9" name="object 19"/>
          <p:cNvSpPr txBox="1"/>
          <p:nvPr/>
        </p:nvSpPr>
        <p:spPr>
          <a:xfrm>
            <a:off x="2399296" y="3349827"/>
            <a:ext cx="25527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85" b="1">
                <a:solidFill>
                  <a:srgbClr val="FFFFFF"/>
                </a:solidFill>
                <a:latin typeface="Calibri"/>
                <a:cs typeface="Calibri"/>
                <a:hlinkClick r:id="rId11" action="ppaction://hlinksldjump"/>
              </a:rPr>
              <a:t>FM-DL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337820"/>
          </a:xfrm>
          <a:custGeom>
            <a:avLst/>
            <a:gdLst/>
            <a:ahLst/>
            <a:cxnLst/>
            <a:rect l="l" t="t" r="r" b="b"/>
            <a:pathLst>
              <a:path w="2304415" h="337820">
                <a:moveTo>
                  <a:pt x="2303995" y="0"/>
                </a:moveTo>
                <a:lnTo>
                  <a:pt x="0" y="0"/>
                </a:lnTo>
                <a:lnTo>
                  <a:pt x="0" y="337578"/>
                </a:lnTo>
                <a:lnTo>
                  <a:pt x="2303995" y="337578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872540" y="0"/>
            <a:ext cx="1336675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75260" marR="5080" indent="-163195">
              <a:lnSpc>
                <a:spcPct val="100000"/>
              </a:lnSpc>
              <a:spcBef>
                <a:spcPts val="95"/>
              </a:spcBef>
            </a:pP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Filosofía</a:t>
            </a:r>
            <a:r>
              <a:rPr dirty="0" sz="500" spc="9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de</a:t>
            </a:r>
            <a:r>
              <a:rPr dirty="0" sz="500" spc="9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2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la</a:t>
            </a:r>
            <a:r>
              <a:rPr dirty="0" sz="500" spc="9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Asignatura:</a:t>
            </a:r>
            <a:r>
              <a:rPr dirty="0" sz="500" spc="1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Visión</a:t>
            </a:r>
            <a:r>
              <a:rPr dirty="0" sz="500" spc="9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General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Fundamentos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Matemáticos:</a:t>
            </a:r>
            <a:r>
              <a:rPr dirty="0" sz="500" spc="1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4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II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Parte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595"/>
              </a:lnSpc>
            </a:pPr>
            <a:r>
              <a:rPr dirty="0" sz="500" spc="4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Python</a:t>
            </a:r>
            <a:r>
              <a:rPr dirty="0" sz="500" spc="5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Notebooks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600"/>
              </a:lnSpc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Ejemplos</a:t>
            </a:r>
            <a:endParaRPr sz="5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0"/>
            <a:ext cx="4608195" cy="388620"/>
            <a:chOff x="0" y="0"/>
            <a:chExt cx="4608195" cy="388620"/>
          </a:xfrm>
        </p:grpSpPr>
        <p:sp>
          <p:nvSpPr>
            <p:cNvPr id="5" name="object 5"/>
            <p:cNvSpPr/>
            <p:nvPr/>
          </p:nvSpPr>
          <p:spPr>
            <a:xfrm>
              <a:off x="2303995" y="0"/>
              <a:ext cx="2304415" cy="337820"/>
            </a:xfrm>
            <a:custGeom>
              <a:avLst/>
              <a:gdLst/>
              <a:ahLst/>
              <a:cxnLst/>
              <a:rect l="l" t="t" r="r" b="b"/>
              <a:pathLst>
                <a:path w="2304415" h="337820">
                  <a:moveTo>
                    <a:pt x="2303995" y="0"/>
                  </a:moveTo>
                  <a:lnTo>
                    <a:pt x="0" y="0"/>
                  </a:lnTo>
                  <a:lnTo>
                    <a:pt x="0" y="337578"/>
                  </a:lnTo>
                  <a:lnTo>
                    <a:pt x="2303995" y="337578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0" y="337566"/>
              <a:ext cx="4608195" cy="50800"/>
            </a:xfrm>
            <a:custGeom>
              <a:avLst/>
              <a:gdLst/>
              <a:ahLst/>
              <a:cxnLst/>
              <a:rect l="l" t="t" r="r" b="b"/>
              <a:pathLst>
                <a:path w="4608195" h="50800">
                  <a:moveTo>
                    <a:pt x="4608060" y="0"/>
                  </a:moveTo>
                  <a:lnTo>
                    <a:pt x="0" y="0"/>
                  </a:lnTo>
                  <a:lnTo>
                    <a:pt x="0" y="50610"/>
                  </a:lnTo>
                  <a:lnTo>
                    <a:pt x="4608060" y="50610"/>
                  </a:lnTo>
                  <a:lnTo>
                    <a:pt x="460806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7" name="object 7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90194" y="890930"/>
            <a:ext cx="59588" cy="59588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90194" y="1384376"/>
            <a:ext cx="59588" cy="59588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490194" y="1877822"/>
            <a:ext cx="59588" cy="59588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490194" y="2864726"/>
            <a:ext cx="59588" cy="59588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490194" y="3054515"/>
            <a:ext cx="59588" cy="59588"/>
          </a:xfrm>
          <a:prstGeom prst="rect">
            <a:avLst/>
          </a:prstGeom>
        </p:spPr>
      </p:pic>
      <p:sp>
        <p:nvSpPr>
          <p:cNvPr id="12" name="object 12"/>
          <p:cNvSpPr txBox="1"/>
          <p:nvPr/>
        </p:nvSpPr>
        <p:spPr>
          <a:xfrm>
            <a:off x="347294" y="472203"/>
            <a:ext cx="3913504" cy="268287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15">
                <a:latin typeface="Calibri"/>
                <a:cs typeface="Calibri"/>
              </a:rPr>
              <a:t>Recomendaciones:</a:t>
            </a:r>
            <a:endParaRPr sz="10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200">
              <a:latin typeface="Calibri"/>
              <a:cs typeface="Calibri"/>
            </a:endParaRPr>
          </a:p>
          <a:p>
            <a:pPr marL="265430" marR="5080">
              <a:lnSpc>
                <a:spcPct val="100000"/>
              </a:lnSpc>
            </a:pPr>
            <a:r>
              <a:rPr dirty="0" sz="1000" spc="-10">
                <a:latin typeface="Calibri"/>
                <a:cs typeface="Calibri"/>
              </a:rPr>
              <a:t>Entendemos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uso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Matlab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puede,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en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general,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ser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más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simple.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No </a:t>
            </a:r>
            <a:r>
              <a:rPr dirty="0" sz="1000" spc="-10">
                <a:latin typeface="Calibri"/>
                <a:cs typeface="Calibri"/>
              </a:rPr>
              <a:t>obstante,</a:t>
            </a:r>
            <a:r>
              <a:rPr dirty="0" sz="1000" spc="-5">
                <a:latin typeface="Calibri"/>
                <a:cs typeface="Calibri"/>
              </a:rPr>
              <a:t> si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estás</a:t>
            </a:r>
            <a:r>
              <a:rPr dirty="0" sz="1000" spc="-10">
                <a:latin typeface="Calibri"/>
                <a:cs typeface="Calibri"/>
              </a:rPr>
              <a:t> más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familiarizado/a </a:t>
            </a:r>
            <a:r>
              <a:rPr dirty="0" sz="1000" spc="-10">
                <a:latin typeface="Calibri"/>
                <a:cs typeface="Calibri"/>
              </a:rPr>
              <a:t>con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10">
                <a:latin typeface="Calibri"/>
                <a:cs typeface="Calibri"/>
              </a:rPr>
              <a:t>Python </a:t>
            </a:r>
            <a:r>
              <a:rPr dirty="0" sz="1000" spc="5">
                <a:latin typeface="Calibri"/>
                <a:cs typeface="Calibri"/>
              </a:rPr>
              <a:t>y </a:t>
            </a:r>
            <a:r>
              <a:rPr dirty="0" sz="1000" spc="-25">
                <a:latin typeface="Calibri"/>
                <a:cs typeface="Calibri"/>
              </a:rPr>
              <a:t>no</a:t>
            </a:r>
            <a:r>
              <a:rPr dirty="0" sz="1000" spc="-20">
                <a:latin typeface="Calibri"/>
                <a:cs typeface="Calibri"/>
              </a:rPr>
              <a:t> tienes 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dificultades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usarlo,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esta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puede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ser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buena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opción.</a:t>
            </a:r>
            <a:endParaRPr sz="1000">
              <a:latin typeface="Calibri"/>
              <a:cs typeface="Calibri"/>
            </a:endParaRPr>
          </a:p>
          <a:p>
            <a:pPr marL="265430" marR="30480">
              <a:lnSpc>
                <a:spcPct val="100000"/>
              </a:lnSpc>
              <a:spcBef>
                <a:spcPts val="285"/>
              </a:spcBef>
            </a:pPr>
            <a:r>
              <a:rPr dirty="0" sz="1000" spc="55">
                <a:latin typeface="Calibri"/>
                <a:cs typeface="Calibri"/>
              </a:rPr>
              <a:t>El </a:t>
            </a:r>
            <a:r>
              <a:rPr dirty="0" sz="1000" spc="-15">
                <a:latin typeface="Calibri"/>
                <a:cs typeface="Calibri"/>
              </a:rPr>
              <a:t>objetivo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 asignatura </a:t>
            </a:r>
            <a:r>
              <a:rPr dirty="0" sz="1000" spc="-25">
                <a:latin typeface="Calibri"/>
                <a:cs typeface="Calibri"/>
              </a:rPr>
              <a:t>no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es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mejorar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o</a:t>
            </a:r>
            <a:r>
              <a:rPr dirty="0" sz="1000" spc="-2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adquirir </a:t>
            </a:r>
            <a:r>
              <a:rPr dirty="0" sz="1000" spc="-15">
                <a:latin typeface="Calibri"/>
                <a:cs typeface="Calibri"/>
              </a:rPr>
              <a:t>habilidades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 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programación,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por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lo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que,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si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uso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10">
                <a:latin typeface="Calibri"/>
                <a:cs typeface="Calibri"/>
              </a:rPr>
              <a:t>Python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te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supone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esfuerzo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extra,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Matlab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debería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ser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mejor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opción.</a:t>
            </a:r>
            <a:endParaRPr sz="1000">
              <a:latin typeface="Calibri"/>
              <a:cs typeface="Calibri"/>
            </a:endParaRPr>
          </a:p>
          <a:p>
            <a:pPr marL="265430" marR="45085">
              <a:lnSpc>
                <a:spcPct val="100000"/>
              </a:lnSpc>
              <a:spcBef>
                <a:spcPts val="285"/>
              </a:spcBef>
            </a:pPr>
            <a:r>
              <a:rPr dirty="0" sz="1000" spc="15">
                <a:latin typeface="Calibri"/>
                <a:cs typeface="Calibri"/>
              </a:rPr>
              <a:t>No </a:t>
            </a:r>
            <a:r>
              <a:rPr dirty="0" sz="1000" spc="-10">
                <a:latin typeface="Calibri"/>
                <a:cs typeface="Calibri"/>
              </a:rPr>
              <a:t>obstante,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apoyarse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en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códigos </a:t>
            </a:r>
            <a:r>
              <a:rPr dirty="0" sz="1000" spc="-35">
                <a:latin typeface="Calibri"/>
                <a:cs typeface="Calibri"/>
              </a:rPr>
              <a:t>es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muy </a:t>
            </a:r>
            <a:r>
              <a:rPr dirty="0" sz="1000">
                <a:latin typeface="Calibri"/>
                <a:cs typeface="Calibri"/>
              </a:rPr>
              <a:t>útil </a:t>
            </a:r>
            <a:r>
              <a:rPr dirty="0" sz="1000" spc="-15">
                <a:latin typeface="Calibri"/>
                <a:cs typeface="Calibri"/>
              </a:rPr>
              <a:t>para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entender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en 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profundidad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los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conceptos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de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asignatura,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por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lo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os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animamos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encarecidamente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a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-2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le</a:t>
            </a:r>
            <a:r>
              <a:rPr dirty="0" sz="1000" spc="-25">
                <a:latin typeface="Calibri"/>
                <a:cs typeface="Calibri"/>
              </a:rPr>
              <a:t> dediquéis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tiempo </a:t>
            </a:r>
            <a:r>
              <a:rPr dirty="0" sz="1000" spc="5">
                <a:latin typeface="Calibri"/>
                <a:cs typeface="Calibri"/>
              </a:rPr>
              <a:t>y </a:t>
            </a:r>
            <a:r>
              <a:rPr dirty="0" sz="1000" spc="-15">
                <a:latin typeface="Calibri"/>
                <a:cs typeface="Calibri"/>
              </a:rPr>
              <a:t>practiquéis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lo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máximo 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posible.</a:t>
            </a:r>
            <a:endParaRPr sz="10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80"/>
              </a:spcBef>
            </a:pPr>
            <a:r>
              <a:rPr dirty="0" sz="1000" spc="10">
                <a:latin typeface="Calibri"/>
                <a:cs typeface="Calibri"/>
              </a:rPr>
              <a:t>Para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quién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está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pensado:</a:t>
            </a:r>
            <a:endParaRPr sz="10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950">
              <a:latin typeface="Calibri"/>
              <a:cs typeface="Calibri"/>
            </a:endParaRPr>
          </a:p>
          <a:p>
            <a:pPr marL="265430" marR="2016125">
              <a:lnSpc>
                <a:spcPct val="124500"/>
              </a:lnSpc>
              <a:spcBef>
                <a:spcPts val="5"/>
              </a:spcBef>
            </a:pPr>
            <a:r>
              <a:rPr dirty="0" sz="1000" spc="5">
                <a:latin typeface="Calibri"/>
                <a:cs typeface="Calibri"/>
              </a:rPr>
              <a:t>Perfil </a:t>
            </a:r>
            <a:r>
              <a:rPr dirty="0" sz="1000" spc="-10">
                <a:latin typeface="Calibri"/>
                <a:cs typeface="Calibri"/>
              </a:rPr>
              <a:t>informático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20">
                <a:latin typeface="Calibri"/>
                <a:cs typeface="Calibri"/>
              </a:rPr>
              <a:t>→Python </a:t>
            </a:r>
            <a:r>
              <a:rPr dirty="0" sz="1000" spc="2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Perfil</a:t>
            </a:r>
            <a:r>
              <a:rPr dirty="0" sz="1000" spc="7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no-informático</a:t>
            </a:r>
            <a:r>
              <a:rPr dirty="0" sz="1000" spc="80">
                <a:latin typeface="Calibri"/>
                <a:cs typeface="Calibri"/>
              </a:rPr>
              <a:t> </a:t>
            </a:r>
            <a:r>
              <a:rPr dirty="0" sz="1000" spc="10">
                <a:latin typeface="Calibri"/>
                <a:cs typeface="Calibri"/>
              </a:rPr>
              <a:t>→Matlab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4" name="object 14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/>
          <p:cNvSpPr txBox="1"/>
          <p:nvPr/>
        </p:nvSpPr>
        <p:spPr>
          <a:xfrm>
            <a:off x="2399296" y="3349827"/>
            <a:ext cx="25527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85" b="1">
                <a:solidFill>
                  <a:srgbClr val="FFFFFF"/>
                </a:solidFill>
                <a:latin typeface="Calibri"/>
                <a:cs typeface="Calibri"/>
                <a:hlinkClick r:id="rId10" action="ppaction://hlinksldjump"/>
              </a:rPr>
              <a:t>FM-DL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337820"/>
          </a:xfrm>
          <a:custGeom>
            <a:avLst/>
            <a:gdLst/>
            <a:ahLst/>
            <a:cxnLst/>
            <a:rect l="l" t="t" r="r" b="b"/>
            <a:pathLst>
              <a:path w="2304415" h="337820">
                <a:moveTo>
                  <a:pt x="2303995" y="0"/>
                </a:moveTo>
                <a:lnTo>
                  <a:pt x="0" y="0"/>
                </a:lnTo>
                <a:lnTo>
                  <a:pt x="0" y="337578"/>
                </a:lnTo>
                <a:lnTo>
                  <a:pt x="2303995" y="337578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872540" y="0"/>
            <a:ext cx="1336675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75260" marR="5080" indent="-163195">
              <a:lnSpc>
                <a:spcPct val="100000"/>
              </a:lnSpc>
              <a:spcBef>
                <a:spcPts val="95"/>
              </a:spcBef>
            </a:pP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Filosofía</a:t>
            </a:r>
            <a:r>
              <a:rPr dirty="0" sz="500" spc="9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de</a:t>
            </a:r>
            <a:r>
              <a:rPr dirty="0" sz="500" spc="9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2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la</a:t>
            </a:r>
            <a:r>
              <a:rPr dirty="0" sz="500" spc="9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Asignatura:</a:t>
            </a:r>
            <a:r>
              <a:rPr dirty="0" sz="500" spc="1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Visión</a:t>
            </a:r>
            <a:r>
              <a:rPr dirty="0" sz="500" spc="9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General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Fundamentos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Matemáticos:</a:t>
            </a:r>
            <a:r>
              <a:rPr dirty="0" sz="500" spc="1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4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II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Parte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595"/>
              </a:lnSpc>
            </a:pPr>
            <a:r>
              <a:rPr dirty="0" sz="500" spc="4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Python</a:t>
            </a:r>
            <a:r>
              <a:rPr dirty="0" sz="500" spc="5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Notebooks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600"/>
              </a:lnSpc>
            </a:pP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Ejemplos</a:t>
            </a:r>
            <a:endParaRPr sz="5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0"/>
            <a:ext cx="4608195" cy="650875"/>
            <a:chOff x="0" y="0"/>
            <a:chExt cx="4608195" cy="650875"/>
          </a:xfrm>
        </p:grpSpPr>
        <p:sp>
          <p:nvSpPr>
            <p:cNvPr id="5" name="object 5"/>
            <p:cNvSpPr/>
            <p:nvPr/>
          </p:nvSpPr>
          <p:spPr>
            <a:xfrm>
              <a:off x="2303995" y="0"/>
              <a:ext cx="2304415" cy="337820"/>
            </a:xfrm>
            <a:custGeom>
              <a:avLst/>
              <a:gdLst/>
              <a:ahLst/>
              <a:cxnLst/>
              <a:rect l="l" t="t" r="r" b="b"/>
              <a:pathLst>
                <a:path w="2304415" h="337820">
                  <a:moveTo>
                    <a:pt x="2303995" y="0"/>
                  </a:moveTo>
                  <a:lnTo>
                    <a:pt x="0" y="0"/>
                  </a:lnTo>
                  <a:lnTo>
                    <a:pt x="0" y="337578"/>
                  </a:lnTo>
                  <a:lnTo>
                    <a:pt x="2303995" y="337578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0" y="337572"/>
              <a:ext cx="4608060" cy="312770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153174" y="336509"/>
            <a:ext cx="233997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15">
                <a:solidFill>
                  <a:srgbClr val="FFFFFF"/>
                </a:solidFill>
                <a:latin typeface="Calibri"/>
                <a:cs typeface="Calibri"/>
              </a:rPr>
              <a:t>Ejemplos:</a:t>
            </a:r>
            <a:r>
              <a:rPr dirty="0" sz="14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Calibri"/>
                <a:cs typeface="Calibri"/>
              </a:rPr>
              <a:t>Sustracción</a:t>
            </a:r>
            <a:r>
              <a:rPr dirty="0" sz="1400" spc="1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65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1400" spc="1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20">
                <a:solidFill>
                  <a:srgbClr val="FFFFFF"/>
                </a:solidFill>
                <a:latin typeface="Calibri"/>
                <a:cs typeface="Calibri"/>
              </a:rPr>
              <a:t>Fondo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554405" y="1190067"/>
            <a:ext cx="3499184" cy="1303170"/>
          </a:xfrm>
          <a:prstGeom prst="rect">
            <a:avLst/>
          </a:prstGeom>
        </p:spPr>
      </p:pic>
      <p:grpSp>
        <p:nvGrpSpPr>
          <p:cNvPr id="9" name="object 9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0" name="object 10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" name="object 12"/>
          <p:cNvSpPr txBox="1"/>
          <p:nvPr/>
        </p:nvSpPr>
        <p:spPr>
          <a:xfrm>
            <a:off x="2399296" y="3349827"/>
            <a:ext cx="25527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8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FM-DL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45337" y="0"/>
            <a:ext cx="1264285" cy="4051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2700" marR="5080" indent="84518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Fundamentos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de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Estadística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Bayesiana.</a:t>
            </a:r>
            <a:endParaRPr sz="500">
              <a:latin typeface="Calibri"/>
              <a:cs typeface="Calibri"/>
            </a:endParaRPr>
          </a:p>
          <a:p>
            <a:pPr algn="r" marL="429895" marR="5080" indent="378460">
              <a:lnSpc>
                <a:spcPts val="600"/>
              </a:lnSpc>
              <a:spcBef>
                <a:spcPts val="15"/>
              </a:spcBef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Distribuciones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Estadísticos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y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Variabilidad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Aprendizaje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Automático.</a:t>
            </a:r>
            <a:endParaRPr sz="5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0"/>
            <a:ext cx="4608195" cy="721995"/>
            <a:chOff x="0" y="0"/>
            <a:chExt cx="4608195" cy="721995"/>
          </a:xfrm>
        </p:grpSpPr>
        <p:sp>
          <p:nvSpPr>
            <p:cNvPr id="5" name="object 5"/>
            <p:cNvSpPr/>
            <p:nvPr/>
          </p:nvSpPr>
          <p:spPr>
            <a:xfrm>
              <a:off x="2303995" y="0"/>
              <a:ext cx="2304415" cy="408940"/>
            </a:xfrm>
            <a:custGeom>
              <a:avLst/>
              <a:gdLst/>
              <a:ahLst/>
              <a:cxnLst/>
              <a:rect l="l" t="t" r="r" b="b"/>
              <a:pathLst>
                <a:path w="2304415" h="408940">
                  <a:moveTo>
                    <a:pt x="2303995" y="0"/>
                  </a:moveTo>
                  <a:lnTo>
                    <a:pt x="0" y="0"/>
                  </a:lnTo>
                  <a:lnTo>
                    <a:pt x="0" y="408660"/>
                  </a:lnTo>
                  <a:lnTo>
                    <a:pt x="2303995" y="40866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0" y="408654"/>
              <a:ext cx="4608060" cy="312770"/>
            </a:xfrm>
            <a:prstGeom prst="rect">
              <a:avLst/>
            </a:prstGeom>
          </p:spPr>
        </p:pic>
      </p:grpSp>
      <p:pic>
        <p:nvPicPr>
          <p:cNvPr id="7" name="object 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315023" y="815009"/>
            <a:ext cx="146177" cy="146177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315023" y="1047712"/>
            <a:ext cx="146177" cy="146177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525284" y="1246771"/>
            <a:ext cx="59588" cy="59588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525284" y="1398600"/>
            <a:ext cx="59588" cy="59588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525284" y="1550441"/>
            <a:ext cx="59588" cy="59588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525284" y="1702270"/>
            <a:ext cx="59588" cy="59588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315023" y="1887727"/>
            <a:ext cx="146177" cy="146177"/>
          </a:xfrm>
          <a:prstGeom prst="rect">
            <a:avLst/>
          </a:prstGeom>
        </p:spPr>
      </p:pic>
      <p:sp>
        <p:nvSpPr>
          <p:cNvPr id="14" name="object 14"/>
          <p:cNvSpPr txBox="1"/>
          <p:nvPr/>
        </p:nvSpPr>
        <p:spPr>
          <a:xfrm>
            <a:off x="127774" y="407591"/>
            <a:ext cx="2852420" cy="163068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5"/>
              </a:spcBef>
            </a:pPr>
            <a:r>
              <a:rPr dirty="0" sz="1400" spc="80">
                <a:solidFill>
                  <a:srgbClr val="FFFFFF"/>
                </a:solidFill>
                <a:latin typeface="Calibri"/>
                <a:cs typeface="Calibri"/>
              </a:rPr>
              <a:t>ÍNDICE</a:t>
            </a:r>
            <a:endParaRPr sz="1400">
              <a:latin typeface="Calibri"/>
              <a:cs typeface="Calibri"/>
            </a:endParaRPr>
          </a:p>
          <a:p>
            <a:pPr marL="234950">
              <a:lnSpc>
                <a:spcPct val="100000"/>
              </a:lnSpc>
              <a:spcBef>
                <a:spcPts val="1275"/>
              </a:spcBef>
            </a:pPr>
            <a:r>
              <a:rPr dirty="0" baseline="3968" sz="1050" spc="52" b="1">
                <a:solidFill>
                  <a:srgbClr val="EAEAF7"/>
                </a:solidFill>
                <a:latin typeface="Calibri"/>
                <a:cs typeface="Calibri"/>
              </a:rPr>
              <a:t>1   </a:t>
            </a:r>
            <a:r>
              <a:rPr dirty="0" baseline="3968" sz="1050" spc="89" b="1">
                <a:solidFill>
                  <a:srgbClr val="EAEAF7"/>
                </a:solidFill>
                <a:latin typeface="Calibri"/>
                <a:cs typeface="Calibri"/>
              </a:rPr>
              <a:t> </a:t>
            </a:r>
            <a:r>
              <a:rPr dirty="0" sz="1000" spc="-5">
                <a:solidFill>
                  <a:srgbClr val="3333B2"/>
                </a:solidFill>
                <a:latin typeface="Calibri"/>
                <a:cs typeface="Calibri"/>
                <a:hlinkClick r:id="rId2" action="ppaction://hlinksldjump"/>
              </a:rPr>
              <a:t>Introducción</a:t>
            </a:r>
            <a:endParaRPr sz="1000">
              <a:latin typeface="Calibri"/>
              <a:cs typeface="Calibri"/>
            </a:endParaRPr>
          </a:p>
          <a:p>
            <a:pPr marL="513080" marR="384175" indent="-278130">
              <a:lnSpc>
                <a:spcPct val="100000"/>
              </a:lnSpc>
              <a:spcBef>
                <a:spcPts val="635"/>
              </a:spcBef>
            </a:pPr>
            <a:r>
              <a:rPr dirty="0" baseline="3968" sz="1050" spc="52" b="1">
                <a:solidFill>
                  <a:srgbClr val="EAEAF7"/>
                </a:solidFill>
                <a:latin typeface="Calibri"/>
                <a:cs typeface="Calibri"/>
              </a:rPr>
              <a:t>2    </a:t>
            </a:r>
            <a:r>
              <a:rPr dirty="0" sz="1000" spc="-10">
                <a:solidFill>
                  <a:srgbClr val="3333B2"/>
                </a:solidFill>
                <a:latin typeface="Calibri"/>
                <a:cs typeface="Calibri"/>
                <a:hlinkClick r:id="rId3" action="ppaction://hlinksldjump"/>
              </a:rPr>
              <a:t>Fundamentos</a:t>
            </a:r>
            <a:r>
              <a:rPr dirty="0" sz="1000" spc="-5">
                <a:solidFill>
                  <a:srgbClr val="3333B2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1000" spc="-40">
                <a:solidFill>
                  <a:srgbClr val="3333B2"/>
                </a:solidFill>
                <a:latin typeface="Calibri"/>
                <a:cs typeface="Calibri"/>
                <a:hlinkClick r:id="rId3" action="ppaction://hlinksldjump"/>
              </a:rPr>
              <a:t>de</a:t>
            </a:r>
            <a:r>
              <a:rPr dirty="0" sz="1000" spc="-35">
                <a:solidFill>
                  <a:srgbClr val="3333B2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1000" spc="10">
                <a:solidFill>
                  <a:srgbClr val="3333B2"/>
                </a:solidFill>
                <a:latin typeface="Calibri"/>
                <a:cs typeface="Calibri"/>
                <a:hlinkClick r:id="rId3" action="ppaction://hlinksldjump"/>
              </a:rPr>
              <a:t>Estadística </a:t>
            </a:r>
            <a:r>
              <a:rPr dirty="0" sz="1000">
                <a:solidFill>
                  <a:srgbClr val="3333B2"/>
                </a:solidFill>
                <a:latin typeface="Calibri"/>
                <a:cs typeface="Calibri"/>
                <a:hlinkClick r:id="rId3" action="ppaction://hlinksldjump"/>
              </a:rPr>
              <a:t>Bayesiana. </a:t>
            </a:r>
            <a:r>
              <a:rPr dirty="0" sz="1000" spc="-215">
                <a:solidFill>
                  <a:srgbClr val="3333B2"/>
                </a:solidFill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  <a:hlinkClick r:id="rId13" action="ppaction://hlinksldjump"/>
              </a:rPr>
              <a:t>Probabilidad</a:t>
            </a:r>
            <a:r>
              <a:rPr dirty="0" sz="1000" spc="100">
                <a:latin typeface="Calibri"/>
                <a:cs typeface="Calibri"/>
                <a:hlinkClick r:id="rId13" action="ppaction://hlinksldjump"/>
              </a:rPr>
              <a:t> </a:t>
            </a:r>
            <a:r>
              <a:rPr dirty="0" sz="1000" spc="-5">
                <a:latin typeface="Calibri"/>
                <a:cs typeface="Calibri"/>
                <a:hlinkClick r:id="rId13" action="ppaction://hlinksldjump"/>
              </a:rPr>
              <a:t>Condicionada</a:t>
            </a:r>
            <a:endParaRPr sz="1000">
              <a:latin typeface="Calibri"/>
              <a:cs typeface="Calibri"/>
            </a:endParaRPr>
          </a:p>
          <a:p>
            <a:pPr marL="513080" marR="43180">
              <a:lnSpc>
                <a:spcPts val="1200"/>
              </a:lnSpc>
              <a:spcBef>
                <a:spcPts val="30"/>
              </a:spcBef>
            </a:pPr>
            <a:r>
              <a:rPr dirty="0" sz="1000" spc="-15">
                <a:latin typeface="Calibri"/>
                <a:cs typeface="Calibri"/>
                <a:hlinkClick r:id="rId14" action="ppaction://hlinksldjump"/>
              </a:rPr>
              <a:t>Independencia</a:t>
            </a:r>
            <a:r>
              <a:rPr dirty="0" sz="1000" spc="95">
                <a:latin typeface="Calibri"/>
                <a:cs typeface="Calibri"/>
                <a:hlinkClick r:id="rId14" action="ppaction://hlinksldjump"/>
              </a:rPr>
              <a:t> </a:t>
            </a:r>
            <a:r>
              <a:rPr dirty="0" sz="1000" spc="-60">
                <a:latin typeface="Calibri"/>
                <a:cs typeface="Calibri"/>
                <a:hlinkClick r:id="rId14" action="ppaction://hlinksldjump"/>
              </a:rPr>
              <a:t>e</a:t>
            </a:r>
            <a:r>
              <a:rPr dirty="0" sz="1000" spc="100">
                <a:latin typeface="Calibri"/>
                <a:cs typeface="Calibri"/>
                <a:hlinkClick r:id="rId14" action="ppaction://hlinksldjump"/>
              </a:rPr>
              <a:t> </a:t>
            </a:r>
            <a:r>
              <a:rPr dirty="0" sz="1000" spc="-15">
                <a:latin typeface="Calibri"/>
                <a:cs typeface="Calibri"/>
                <a:hlinkClick r:id="rId14" action="ppaction://hlinksldjump"/>
              </a:rPr>
              <a:t>Independencia</a:t>
            </a:r>
            <a:r>
              <a:rPr dirty="0" sz="1000" spc="95">
                <a:latin typeface="Calibri"/>
                <a:cs typeface="Calibri"/>
                <a:hlinkClick r:id="rId14" action="ppaction://hlinksldjump"/>
              </a:rPr>
              <a:t> </a:t>
            </a:r>
            <a:r>
              <a:rPr dirty="0" sz="1000">
                <a:latin typeface="Calibri"/>
                <a:cs typeface="Calibri"/>
                <a:hlinkClick r:id="rId14" action="ppaction://hlinksldjump"/>
              </a:rPr>
              <a:t>Condicional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  <a:hlinkClick r:id="rId15" action="ppaction://hlinksldjump"/>
              </a:rPr>
              <a:t>Variables</a:t>
            </a:r>
            <a:r>
              <a:rPr dirty="0" sz="1000" spc="100">
                <a:latin typeface="Calibri"/>
                <a:cs typeface="Calibri"/>
                <a:hlinkClick r:id="rId15" action="ppaction://hlinksldjump"/>
              </a:rPr>
              <a:t> </a:t>
            </a:r>
            <a:r>
              <a:rPr dirty="0" sz="1000" spc="-10">
                <a:latin typeface="Calibri"/>
                <a:cs typeface="Calibri"/>
                <a:hlinkClick r:id="rId15" action="ppaction://hlinksldjump"/>
              </a:rPr>
              <a:t>Aleatorias</a:t>
            </a:r>
            <a:endParaRPr sz="1000">
              <a:latin typeface="Calibri"/>
              <a:cs typeface="Calibri"/>
            </a:endParaRPr>
          </a:p>
          <a:p>
            <a:pPr marL="513080">
              <a:lnSpc>
                <a:spcPts val="1150"/>
              </a:lnSpc>
            </a:pPr>
            <a:r>
              <a:rPr dirty="0" sz="1000" spc="-10">
                <a:latin typeface="Calibri"/>
                <a:cs typeface="Calibri"/>
                <a:hlinkClick r:id="rId16" action="ppaction://hlinksldjump"/>
              </a:rPr>
              <a:t>Variables</a:t>
            </a:r>
            <a:r>
              <a:rPr dirty="0" sz="1000" spc="85">
                <a:latin typeface="Calibri"/>
                <a:cs typeface="Calibri"/>
                <a:hlinkClick r:id="rId16" action="ppaction://hlinksldjump"/>
              </a:rPr>
              <a:t> </a:t>
            </a:r>
            <a:r>
              <a:rPr dirty="0" sz="1000" spc="-15">
                <a:latin typeface="Calibri"/>
                <a:cs typeface="Calibri"/>
                <a:hlinkClick r:id="rId16" action="ppaction://hlinksldjump"/>
              </a:rPr>
              <a:t>Multimensionales</a:t>
            </a:r>
            <a:endParaRPr sz="1000">
              <a:latin typeface="Calibri"/>
              <a:cs typeface="Calibri"/>
            </a:endParaRPr>
          </a:p>
          <a:p>
            <a:pPr marL="234950">
              <a:lnSpc>
                <a:spcPct val="100000"/>
              </a:lnSpc>
              <a:spcBef>
                <a:spcPts val="635"/>
              </a:spcBef>
            </a:pPr>
            <a:r>
              <a:rPr dirty="0" baseline="3968" sz="1050" spc="52" b="1">
                <a:solidFill>
                  <a:srgbClr val="EAEAF7"/>
                </a:solidFill>
                <a:latin typeface="Calibri"/>
                <a:cs typeface="Calibri"/>
              </a:rPr>
              <a:t>3   </a:t>
            </a:r>
            <a:r>
              <a:rPr dirty="0" baseline="3968" sz="1050" spc="89" b="1">
                <a:solidFill>
                  <a:srgbClr val="EAEAF7"/>
                </a:solidFill>
                <a:latin typeface="Calibri"/>
                <a:cs typeface="Calibri"/>
              </a:rPr>
              <a:t> </a:t>
            </a:r>
            <a:r>
              <a:rPr dirty="0" sz="1000">
                <a:solidFill>
                  <a:srgbClr val="3333B2"/>
                </a:solidFill>
                <a:latin typeface="Calibri"/>
                <a:cs typeface="Calibri"/>
                <a:hlinkClick r:id="rId4" action="ppaction://hlinksldjump"/>
              </a:rPr>
              <a:t>Distribuciones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15" name="object 15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315023" y="2120430"/>
            <a:ext cx="146177" cy="146177"/>
          </a:xfrm>
          <a:prstGeom prst="rect">
            <a:avLst/>
          </a:prstGeom>
        </p:spPr>
      </p:pic>
      <p:sp>
        <p:nvSpPr>
          <p:cNvPr id="16" name="object 16"/>
          <p:cNvSpPr txBox="1"/>
          <p:nvPr/>
        </p:nvSpPr>
        <p:spPr>
          <a:xfrm>
            <a:off x="350469" y="2122566"/>
            <a:ext cx="7556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35" b="1">
                <a:solidFill>
                  <a:srgbClr val="EAEAF7"/>
                </a:solidFill>
                <a:latin typeface="Calibri"/>
                <a:cs typeface="Calibri"/>
              </a:rPr>
              <a:t>4</a:t>
            </a:r>
            <a:endParaRPr sz="700">
              <a:latin typeface="Calibri"/>
              <a:cs typeface="Calibri"/>
            </a:endParaRPr>
          </a:p>
        </p:txBody>
      </p:sp>
      <p:pic>
        <p:nvPicPr>
          <p:cNvPr id="17" name="object 17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525284" y="2319502"/>
            <a:ext cx="59588" cy="59588"/>
          </a:xfrm>
          <a:prstGeom prst="rect">
            <a:avLst/>
          </a:prstGeom>
        </p:spPr>
      </p:pic>
      <p:pic>
        <p:nvPicPr>
          <p:cNvPr id="18" name="object 18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525284" y="2471331"/>
            <a:ext cx="59588" cy="59588"/>
          </a:xfrm>
          <a:prstGeom prst="rect">
            <a:avLst/>
          </a:prstGeom>
        </p:spPr>
      </p:pic>
      <p:pic>
        <p:nvPicPr>
          <p:cNvPr id="19" name="object 19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525284" y="2623159"/>
            <a:ext cx="59588" cy="59588"/>
          </a:xfrm>
          <a:prstGeom prst="rect">
            <a:avLst/>
          </a:prstGeom>
        </p:spPr>
      </p:pic>
      <p:pic>
        <p:nvPicPr>
          <p:cNvPr id="20" name="object 20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315023" y="2808630"/>
            <a:ext cx="146177" cy="146177"/>
          </a:xfrm>
          <a:prstGeom prst="rect">
            <a:avLst/>
          </a:prstGeom>
        </p:spPr>
      </p:pic>
      <p:pic>
        <p:nvPicPr>
          <p:cNvPr id="21" name="object 21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525284" y="3007690"/>
            <a:ext cx="59588" cy="59588"/>
          </a:xfrm>
          <a:prstGeom prst="rect">
            <a:avLst/>
          </a:prstGeom>
        </p:spPr>
      </p:pic>
      <p:sp>
        <p:nvSpPr>
          <p:cNvPr id="22" name="object 22"/>
          <p:cNvSpPr txBox="1"/>
          <p:nvPr/>
        </p:nvSpPr>
        <p:spPr>
          <a:xfrm>
            <a:off x="325069" y="2093651"/>
            <a:ext cx="3288029" cy="101726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89230">
              <a:lnSpc>
                <a:spcPts val="1200"/>
              </a:lnSpc>
              <a:spcBef>
                <a:spcPts val="95"/>
              </a:spcBef>
            </a:pPr>
            <a:r>
              <a:rPr dirty="0" sz="1000" spc="10">
                <a:solidFill>
                  <a:srgbClr val="3333B2"/>
                </a:solidFill>
                <a:latin typeface="Calibri"/>
                <a:cs typeface="Calibri"/>
                <a:hlinkClick r:id="rId5" action="ppaction://hlinksldjump"/>
              </a:rPr>
              <a:t>Estadísticos</a:t>
            </a:r>
            <a:r>
              <a:rPr dirty="0" sz="1000" spc="80">
                <a:solidFill>
                  <a:srgbClr val="3333B2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1000" spc="5">
                <a:solidFill>
                  <a:srgbClr val="3333B2"/>
                </a:solidFill>
                <a:latin typeface="Calibri"/>
                <a:cs typeface="Calibri"/>
                <a:hlinkClick r:id="rId5" action="ppaction://hlinksldjump"/>
              </a:rPr>
              <a:t>y</a:t>
            </a:r>
            <a:r>
              <a:rPr dirty="0" sz="1000" spc="80">
                <a:solidFill>
                  <a:srgbClr val="3333B2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1000" spc="-5">
                <a:solidFill>
                  <a:srgbClr val="3333B2"/>
                </a:solidFill>
                <a:latin typeface="Calibri"/>
                <a:cs typeface="Calibri"/>
                <a:hlinkClick r:id="rId5" action="ppaction://hlinksldjump"/>
              </a:rPr>
              <a:t>Variabilidad</a:t>
            </a:r>
            <a:endParaRPr sz="1000">
              <a:latin typeface="Calibri"/>
              <a:cs typeface="Calibri"/>
            </a:endParaRPr>
          </a:p>
          <a:p>
            <a:pPr marL="315595" marR="956944">
              <a:lnSpc>
                <a:spcPts val="1200"/>
              </a:lnSpc>
              <a:spcBef>
                <a:spcPts val="40"/>
              </a:spcBef>
            </a:pPr>
            <a:r>
              <a:rPr dirty="0" sz="1000" spc="10">
                <a:latin typeface="Calibri"/>
                <a:cs typeface="Calibri"/>
                <a:hlinkClick r:id="rId18" action="ppaction://hlinksldjump"/>
              </a:rPr>
              <a:t>Estimación</a:t>
            </a:r>
            <a:r>
              <a:rPr dirty="0" sz="1000" spc="100">
                <a:latin typeface="Calibri"/>
                <a:cs typeface="Calibri"/>
                <a:hlinkClick r:id="rId18" action="ppaction://hlinksldjump"/>
              </a:rPr>
              <a:t> </a:t>
            </a:r>
            <a:r>
              <a:rPr dirty="0" sz="1000" spc="10">
                <a:latin typeface="Calibri"/>
                <a:cs typeface="Calibri"/>
                <a:hlinkClick r:id="rId18" action="ppaction://hlinksldjump"/>
              </a:rPr>
              <a:t>Puntual,</a:t>
            </a:r>
            <a:r>
              <a:rPr dirty="0" sz="1000" spc="100">
                <a:latin typeface="Calibri"/>
                <a:cs typeface="Calibri"/>
                <a:hlinkClick r:id="rId18" action="ppaction://hlinksldjump"/>
              </a:rPr>
              <a:t> </a:t>
            </a:r>
            <a:r>
              <a:rPr dirty="0" sz="1000" spc="5">
                <a:latin typeface="Calibri"/>
                <a:cs typeface="Calibri"/>
                <a:hlinkClick r:id="rId18" action="ppaction://hlinksldjump"/>
              </a:rPr>
              <a:t>Sesgo</a:t>
            </a:r>
            <a:r>
              <a:rPr dirty="0" sz="1000" spc="105">
                <a:latin typeface="Calibri"/>
                <a:cs typeface="Calibri"/>
                <a:hlinkClick r:id="rId18" action="ppaction://hlinksldjump"/>
              </a:rPr>
              <a:t> </a:t>
            </a:r>
            <a:r>
              <a:rPr dirty="0" sz="1000" spc="5">
                <a:latin typeface="Calibri"/>
                <a:cs typeface="Calibri"/>
                <a:hlinkClick r:id="rId18" action="ppaction://hlinksldjump"/>
              </a:rPr>
              <a:t>y</a:t>
            </a:r>
            <a:r>
              <a:rPr dirty="0" sz="1000" spc="100">
                <a:latin typeface="Calibri"/>
                <a:cs typeface="Calibri"/>
                <a:hlinkClick r:id="rId18" action="ppaction://hlinksldjump"/>
              </a:rPr>
              <a:t> </a:t>
            </a:r>
            <a:r>
              <a:rPr dirty="0" sz="1000">
                <a:latin typeface="Calibri"/>
                <a:cs typeface="Calibri"/>
                <a:hlinkClick r:id="rId18" action="ppaction://hlinksldjump"/>
              </a:rPr>
              <a:t>Varianza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  <a:hlinkClick r:id="rId19" action="ppaction://hlinksldjump"/>
              </a:rPr>
              <a:t>Estimador</a:t>
            </a:r>
            <a:r>
              <a:rPr dirty="0" sz="1000" spc="5">
                <a:latin typeface="Calibri"/>
                <a:cs typeface="Calibri"/>
                <a:hlinkClick r:id="rId19" action="ppaction://hlinksldjump"/>
              </a:rPr>
              <a:t> </a:t>
            </a:r>
            <a:r>
              <a:rPr dirty="0" sz="1000" spc="-40">
                <a:latin typeface="Calibri"/>
                <a:cs typeface="Calibri"/>
                <a:hlinkClick r:id="rId19" action="ppaction://hlinksldjump"/>
              </a:rPr>
              <a:t>de</a:t>
            </a:r>
            <a:r>
              <a:rPr dirty="0" sz="1000" spc="-35">
                <a:latin typeface="Calibri"/>
                <a:cs typeface="Calibri"/>
                <a:hlinkClick r:id="rId19" action="ppaction://hlinksldjump"/>
              </a:rPr>
              <a:t> </a:t>
            </a:r>
            <a:r>
              <a:rPr dirty="0" sz="1000">
                <a:latin typeface="Calibri"/>
                <a:cs typeface="Calibri"/>
                <a:hlinkClick r:id="rId19" action="ppaction://hlinksldjump"/>
              </a:rPr>
              <a:t>Máxima</a:t>
            </a:r>
            <a:r>
              <a:rPr dirty="0" sz="1000" spc="5">
                <a:latin typeface="Calibri"/>
                <a:cs typeface="Calibri"/>
                <a:hlinkClick r:id="rId19" action="ppaction://hlinksldjump"/>
              </a:rPr>
              <a:t> </a:t>
            </a:r>
            <a:r>
              <a:rPr dirty="0" sz="1000" spc="-10">
                <a:latin typeface="Calibri"/>
                <a:cs typeface="Calibri"/>
                <a:hlinkClick r:id="rId19" action="ppaction://hlinksldjump"/>
              </a:rPr>
              <a:t>Verosimilud 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10">
                <a:latin typeface="Calibri"/>
                <a:cs typeface="Calibri"/>
                <a:hlinkClick r:id="rId20" action="ppaction://hlinksldjump"/>
              </a:rPr>
              <a:t>Estadísticos</a:t>
            </a:r>
            <a:r>
              <a:rPr dirty="0" sz="1000" spc="100">
                <a:latin typeface="Calibri"/>
                <a:cs typeface="Calibri"/>
                <a:hlinkClick r:id="rId20" action="ppaction://hlinksldjump"/>
              </a:rPr>
              <a:t> </a:t>
            </a:r>
            <a:r>
              <a:rPr dirty="0" sz="1000" spc="-5">
                <a:latin typeface="Calibri"/>
                <a:cs typeface="Calibri"/>
                <a:hlinkClick r:id="rId20" action="ppaction://hlinksldjump"/>
              </a:rPr>
              <a:t>Bayesianos</a:t>
            </a:r>
            <a:endParaRPr sz="1000">
              <a:latin typeface="Calibri"/>
              <a:cs typeface="Calibri"/>
            </a:endParaRPr>
          </a:p>
          <a:p>
            <a:pPr marL="38100">
              <a:lnSpc>
                <a:spcPts val="1200"/>
              </a:lnSpc>
              <a:spcBef>
                <a:spcPts val="580"/>
              </a:spcBef>
            </a:pPr>
            <a:r>
              <a:rPr dirty="0" baseline="3968" sz="1050" spc="52" b="1">
                <a:solidFill>
                  <a:srgbClr val="EAEAF7"/>
                </a:solidFill>
                <a:latin typeface="Calibri"/>
                <a:cs typeface="Calibri"/>
              </a:rPr>
              <a:t>5   </a:t>
            </a:r>
            <a:r>
              <a:rPr dirty="0" baseline="3968" sz="1050" spc="89" b="1">
                <a:solidFill>
                  <a:srgbClr val="EAEAF7"/>
                </a:solidFill>
                <a:latin typeface="Calibri"/>
                <a:cs typeface="Calibri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Calibri"/>
                <a:cs typeface="Calibri"/>
                <a:hlinkClick r:id="rId6" action="ppaction://hlinksldjump"/>
              </a:rPr>
              <a:t>Aprendizaje</a:t>
            </a:r>
            <a:r>
              <a:rPr dirty="0" sz="1000" spc="70">
                <a:solidFill>
                  <a:srgbClr val="3333B2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1000" spc="5">
                <a:solidFill>
                  <a:srgbClr val="3333B2"/>
                </a:solidFill>
                <a:latin typeface="Calibri"/>
                <a:cs typeface="Calibri"/>
                <a:hlinkClick r:id="rId6" action="ppaction://hlinksldjump"/>
              </a:rPr>
              <a:t>Automático.</a:t>
            </a:r>
            <a:endParaRPr sz="1000">
              <a:latin typeface="Calibri"/>
              <a:cs typeface="Calibri"/>
            </a:endParaRPr>
          </a:p>
          <a:p>
            <a:pPr marL="315595">
              <a:lnSpc>
                <a:spcPts val="1200"/>
              </a:lnSpc>
            </a:pPr>
            <a:r>
              <a:rPr dirty="0" sz="1000" spc="5">
                <a:latin typeface="Calibri"/>
                <a:cs typeface="Calibri"/>
                <a:hlinkClick r:id="rId21" action="ppaction://hlinksldjump"/>
              </a:rPr>
              <a:t>Capacidad,</a:t>
            </a:r>
            <a:r>
              <a:rPr dirty="0" sz="1000" spc="105">
                <a:latin typeface="Calibri"/>
                <a:cs typeface="Calibri"/>
                <a:hlinkClick r:id="rId21" action="ppaction://hlinksldjump"/>
              </a:rPr>
              <a:t> </a:t>
            </a:r>
            <a:r>
              <a:rPr dirty="0" sz="1000" spc="-10">
                <a:latin typeface="Calibri"/>
                <a:cs typeface="Calibri"/>
                <a:hlinkClick r:id="rId21" action="ppaction://hlinksldjump"/>
              </a:rPr>
              <a:t>Sobre</a:t>
            </a:r>
            <a:r>
              <a:rPr dirty="0" sz="1000" spc="110">
                <a:latin typeface="Calibri"/>
                <a:cs typeface="Calibri"/>
                <a:hlinkClick r:id="rId21" action="ppaction://hlinksldjump"/>
              </a:rPr>
              <a:t> </a:t>
            </a:r>
            <a:r>
              <a:rPr dirty="0" sz="1000" spc="-5">
                <a:latin typeface="Calibri"/>
                <a:cs typeface="Calibri"/>
                <a:hlinkClick r:id="rId21" action="ppaction://hlinksldjump"/>
              </a:rPr>
              <a:t>Entrenamiento</a:t>
            </a:r>
            <a:r>
              <a:rPr dirty="0" sz="1000" spc="110">
                <a:latin typeface="Calibri"/>
                <a:cs typeface="Calibri"/>
                <a:hlinkClick r:id="rId21" action="ppaction://hlinksldjump"/>
              </a:rPr>
              <a:t> </a:t>
            </a:r>
            <a:r>
              <a:rPr dirty="0" sz="1000" spc="5">
                <a:latin typeface="Calibri"/>
                <a:cs typeface="Calibri"/>
                <a:hlinkClick r:id="rId21" action="ppaction://hlinksldjump"/>
              </a:rPr>
              <a:t>y</a:t>
            </a:r>
            <a:r>
              <a:rPr dirty="0" sz="1000" spc="110">
                <a:latin typeface="Calibri"/>
                <a:cs typeface="Calibri"/>
                <a:hlinkClick r:id="rId21" action="ppaction://hlinksldjump"/>
              </a:rPr>
              <a:t> </a:t>
            </a:r>
            <a:r>
              <a:rPr dirty="0" sz="1000" spc="25">
                <a:latin typeface="Calibri"/>
                <a:cs typeface="Calibri"/>
                <a:hlinkClick r:id="rId21" action="ppaction://hlinksldjump"/>
              </a:rPr>
              <a:t>Bajo</a:t>
            </a:r>
            <a:r>
              <a:rPr dirty="0" sz="1000" spc="110">
                <a:latin typeface="Calibri"/>
                <a:cs typeface="Calibri"/>
                <a:hlinkClick r:id="rId21" action="ppaction://hlinksldjump"/>
              </a:rPr>
              <a:t> </a:t>
            </a:r>
            <a:r>
              <a:rPr dirty="0" sz="1000" spc="-5">
                <a:latin typeface="Calibri"/>
                <a:cs typeface="Calibri"/>
                <a:hlinkClick r:id="rId21" action="ppaction://hlinksldjump"/>
              </a:rPr>
              <a:t>Entrenamiento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23" name="object 23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24" name="object 24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6" name="object 26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22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45337" y="0"/>
            <a:ext cx="1264285" cy="4051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2700" marR="5080" indent="84518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Fundamentos</a:t>
            </a:r>
            <a:r>
              <a:rPr dirty="0" sz="500" spc="7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de</a:t>
            </a:r>
            <a:r>
              <a:rPr dirty="0" sz="500" spc="7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Estadística</a:t>
            </a:r>
            <a:r>
              <a:rPr dirty="0" sz="500" spc="7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Bayesiana.</a:t>
            </a:r>
            <a:endParaRPr sz="500">
              <a:latin typeface="Calibri"/>
              <a:cs typeface="Calibri"/>
            </a:endParaRPr>
          </a:p>
          <a:p>
            <a:pPr algn="r" marL="429895" marR="5080" indent="378460">
              <a:lnSpc>
                <a:spcPts val="600"/>
              </a:lnSpc>
              <a:spcBef>
                <a:spcPts val="15"/>
              </a:spcBef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Distribuciones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Estadísticos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y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Variabilidad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Aprendizaje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Automático.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28164"/>
            <a:ext cx="1396365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600"/>
              </a:lnSpc>
              <a:spcBef>
                <a:spcPts val="95"/>
              </a:spcBef>
            </a:pP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Probabilidad</a:t>
            </a:r>
            <a:r>
              <a:rPr dirty="0" sz="500" spc="40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 Condicionada</a:t>
            </a:r>
            <a:endParaRPr sz="500">
              <a:latin typeface="Calibri"/>
              <a:cs typeface="Calibri"/>
            </a:endParaRPr>
          </a:p>
          <a:p>
            <a:pPr marL="12700" marR="5080">
              <a:lnSpc>
                <a:spcPts val="600"/>
              </a:lnSpc>
              <a:spcBef>
                <a:spcPts val="20"/>
              </a:spcBef>
            </a:pP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Independencia</a:t>
            </a:r>
            <a:r>
              <a:rPr dirty="0" sz="500" spc="8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e</a:t>
            </a:r>
            <a:r>
              <a:rPr dirty="0" sz="500" spc="8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Independencia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Condicional </a:t>
            </a:r>
            <a:r>
              <a:rPr dirty="0" sz="500" spc="-100" b="1">
                <a:solidFill>
                  <a:srgbClr val="9898D8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Variables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Aleatorias</a:t>
            </a:r>
            <a:endParaRPr sz="500">
              <a:latin typeface="Calibri"/>
              <a:cs typeface="Calibri"/>
            </a:endParaRPr>
          </a:p>
          <a:p>
            <a:pPr marL="12700">
              <a:lnSpc>
                <a:spcPts val="575"/>
              </a:lnSpc>
            </a:pP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10" action="ppaction://hlinksldjump"/>
              </a:rPr>
              <a:t>Variables</a:t>
            </a:r>
            <a:r>
              <a:rPr dirty="0" sz="500" spc="70" b="1">
                <a:solidFill>
                  <a:srgbClr val="9898D8"/>
                </a:solidFill>
                <a:latin typeface="Calibri"/>
                <a:cs typeface="Calibri"/>
                <a:hlinkClick r:id="rId10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10" action="ppaction://hlinksldjump"/>
              </a:rPr>
              <a:t>Multimensionales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0" y="408654"/>
            <a:ext cx="4608060" cy="31277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407591"/>
            <a:ext cx="145224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20">
                <a:solidFill>
                  <a:srgbClr val="FFFFFF"/>
                </a:solidFill>
                <a:latin typeface="Calibri"/>
                <a:cs typeface="Calibri"/>
              </a:rPr>
              <a:t>Variables</a:t>
            </a:r>
            <a:r>
              <a:rPr dirty="0" sz="1400" spc="9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Calibri"/>
                <a:cs typeface="Calibri"/>
              </a:rPr>
              <a:t>Continuas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490194" y="937425"/>
            <a:ext cx="59588" cy="59588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600354" y="860328"/>
            <a:ext cx="3592195" cy="67119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1000" spc="30">
                <a:latin typeface="Calibri"/>
                <a:cs typeface="Calibri"/>
              </a:rPr>
              <a:t>Las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10" b="1">
                <a:latin typeface="Calibri"/>
                <a:cs typeface="Calibri"/>
              </a:rPr>
              <a:t>variables</a:t>
            </a:r>
            <a:r>
              <a:rPr dirty="0" sz="1000" spc="140" b="1">
                <a:latin typeface="Calibri"/>
                <a:cs typeface="Calibri"/>
              </a:rPr>
              <a:t> </a:t>
            </a:r>
            <a:r>
              <a:rPr dirty="0" sz="1000" spc="20" b="1">
                <a:latin typeface="Calibri"/>
                <a:cs typeface="Calibri"/>
              </a:rPr>
              <a:t>continuas</a:t>
            </a:r>
            <a:r>
              <a:rPr dirty="0" sz="1000" spc="114" b="1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son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aquellas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toman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cualquier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valor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los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números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reales.</a:t>
            </a:r>
            <a:endParaRPr sz="1000">
              <a:latin typeface="Calibri"/>
              <a:cs typeface="Calibri"/>
            </a:endParaRPr>
          </a:p>
          <a:p>
            <a:pPr marL="12700" marR="76835">
              <a:lnSpc>
                <a:spcPct val="100000"/>
              </a:lnSpc>
              <a:spcBef>
                <a:spcPts val="290"/>
              </a:spcBef>
            </a:pPr>
            <a:r>
              <a:rPr dirty="0" sz="1000" spc="10">
                <a:latin typeface="Calibri"/>
                <a:cs typeface="Calibri"/>
              </a:rPr>
              <a:t>Para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asignar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cada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posible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valor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su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probabilidad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ocurra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se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utiliza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20" b="1">
                <a:latin typeface="Calibri"/>
                <a:cs typeface="Calibri"/>
              </a:rPr>
              <a:t>función</a:t>
            </a:r>
            <a:r>
              <a:rPr dirty="0" sz="1000" spc="135" b="1">
                <a:latin typeface="Calibri"/>
                <a:cs typeface="Calibri"/>
              </a:rPr>
              <a:t> </a:t>
            </a:r>
            <a:r>
              <a:rPr dirty="0" sz="1000" spc="10" b="1">
                <a:latin typeface="Calibri"/>
                <a:cs typeface="Calibri"/>
              </a:rPr>
              <a:t>de</a:t>
            </a:r>
            <a:r>
              <a:rPr dirty="0" sz="1000" spc="135" b="1">
                <a:latin typeface="Calibri"/>
                <a:cs typeface="Calibri"/>
              </a:rPr>
              <a:t> </a:t>
            </a:r>
            <a:r>
              <a:rPr dirty="0" sz="1000" spc="15" b="1">
                <a:latin typeface="Calibri"/>
                <a:cs typeface="Calibri"/>
              </a:rPr>
              <a:t>densidad</a:t>
            </a:r>
            <a:r>
              <a:rPr dirty="0" sz="1000" spc="140" b="1">
                <a:latin typeface="Calibri"/>
                <a:cs typeface="Calibri"/>
              </a:rPr>
              <a:t> </a:t>
            </a:r>
            <a:r>
              <a:rPr dirty="0" sz="1000" spc="10" b="1">
                <a:latin typeface="Calibri"/>
                <a:cs typeface="Calibri"/>
              </a:rPr>
              <a:t>de</a:t>
            </a:r>
            <a:r>
              <a:rPr dirty="0" sz="1000" spc="135" b="1">
                <a:latin typeface="Calibri"/>
                <a:cs typeface="Calibri"/>
              </a:rPr>
              <a:t> </a:t>
            </a:r>
            <a:r>
              <a:rPr dirty="0" sz="1000" spc="15" b="1">
                <a:latin typeface="Calibri"/>
                <a:cs typeface="Calibri"/>
              </a:rPr>
              <a:t>probabilidad</a:t>
            </a:r>
            <a:r>
              <a:rPr dirty="0" sz="1000" spc="15">
                <a:latin typeface="Calibri"/>
                <a:cs typeface="Calibri"/>
              </a:rPr>
              <a:t>.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10" name="object 10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490194" y="1279055"/>
            <a:ext cx="59588" cy="59588"/>
          </a:xfrm>
          <a:prstGeom prst="rect">
            <a:avLst/>
          </a:prstGeom>
        </p:spPr>
      </p:pic>
      <p:sp>
        <p:nvSpPr>
          <p:cNvPr id="11" name="object 11"/>
          <p:cNvSpPr txBox="1"/>
          <p:nvPr/>
        </p:nvSpPr>
        <p:spPr>
          <a:xfrm>
            <a:off x="2442959" y="1651640"/>
            <a:ext cx="9588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215">
                <a:latin typeface="Arial"/>
                <a:cs typeface="Arial"/>
              </a:rPr>
              <a:t>-</a:t>
            </a:r>
            <a:endParaRPr sz="10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569476" y="1720878"/>
            <a:ext cx="8318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70" b="0" i="1">
                <a:latin typeface="Bookman Old Style"/>
                <a:cs typeface="Bookman Old Style"/>
              </a:rPr>
              <a:t>x</a:t>
            </a:r>
            <a:endParaRPr sz="700">
              <a:latin typeface="Bookman Old Style"/>
              <a:cs typeface="Bookman Old Style"/>
            </a:endParaRPr>
          </a:p>
        </p:txBody>
      </p:sp>
      <p:pic>
        <p:nvPicPr>
          <p:cNvPr id="13" name="object 13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490194" y="2257323"/>
            <a:ext cx="59588" cy="59588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754824" y="2433383"/>
            <a:ext cx="48005" cy="48005"/>
          </a:xfrm>
          <a:prstGeom prst="rect">
            <a:avLst/>
          </a:prstGeom>
        </p:spPr>
      </p:pic>
      <p:sp>
        <p:nvSpPr>
          <p:cNvPr id="15" name="object 15"/>
          <p:cNvSpPr txBox="1"/>
          <p:nvPr/>
        </p:nvSpPr>
        <p:spPr>
          <a:xfrm>
            <a:off x="600354" y="1823852"/>
            <a:ext cx="3592195" cy="83502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11760">
              <a:lnSpc>
                <a:spcPct val="100000"/>
              </a:lnSpc>
              <a:spcBef>
                <a:spcPts val="95"/>
              </a:spcBef>
              <a:tabLst>
                <a:tab pos="2132330" algn="l"/>
                <a:tab pos="2632075" algn="l"/>
              </a:tabLst>
            </a:pPr>
            <a:r>
              <a:rPr dirty="0" sz="1000" spc="20" b="0" i="1">
                <a:latin typeface="Bookman Old Style"/>
                <a:cs typeface="Bookman Old Style"/>
              </a:rPr>
              <a:t>F</a:t>
            </a:r>
            <a:r>
              <a:rPr dirty="0" sz="1000" spc="-165" b="0" i="1">
                <a:latin typeface="Bookman Old Style"/>
                <a:cs typeface="Bookman Old Style"/>
              </a:rPr>
              <a:t> </a:t>
            </a:r>
            <a:r>
              <a:rPr dirty="0" sz="1000" spc="10">
                <a:latin typeface="Georgia"/>
                <a:cs typeface="Georgia"/>
              </a:rPr>
              <a:t>(</a:t>
            </a:r>
            <a:r>
              <a:rPr dirty="0" sz="1000" spc="25" b="0" i="1">
                <a:latin typeface="Bookman Old Style"/>
                <a:cs typeface="Bookman Old Style"/>
              </a:rPr>
              <a:t>x</a:t>
            </a:r>
            <a:r>
              <a:rPr dirty="0" sz="1000" spc="10">
                <a:latin typeface="Georgia"/>
                <a:cs typeface="Georgia"/>
              </a:rPr>
              <a:t>)</a:t>
            </a:r>
            <a:r>
              <a:rPr dirty="0" sz="1000">
                <a:latin typeface="Georgia"/>
                <a:cs typeface="Georgia"/>
              </a:rPr>
              <a:t>   </a:t>
            </a:r>
            <a:r>
              <a:rPr dirty="0" sz="1000" spc="30">
                <a:latin typeface="Georgia"/>
                <a:cs typeface="Georgia"/>
              </a:rPr>
              <a:t> </a:t>
            </a:r>
            <a:r>
              <a:rPr dirty="0" sz="1000" spc="130">
                <a:latin typeface="Georgia"/>
                <a:cs typeface="Georgia"/>
              </a:rPr>
              <a:t>=</a:t>
            </a:r>
            <a:r>
              <a:rPr dirty="0" sz="1000">
                <a:latin typeface="Georgia"/>
                <a:cs typeface="Georgia"/>
              </a:rPr>
              <a:t>   </a:t>
            </a:r>
            <a:r>
              <a:rPr dirty="0" sz="1000" spc="30">
                <a:latin typeface="Georgia"/>
                <a:cs typeface="Georgia"/>
              </a:rPr>
              <a:t> </a:t>
            </a:r>
            <a:r>
              <a:rPr dirty="0" sz="1000" spc="35" b="0" i="1">
                <a:latin typeface="Bookman Old Style"/>
                <a:cs typeface="Bookman Old Style"/>
              </a:rPr>
              <a:t>P</a:t>
            </a:r>
            <a:r>
              <a:rPr dirty="0" sz="1000" spc="-165" b="0" i="1">
                <a:latin typeface="Bookman Old Style"/>
                <a:cs typeface="Bookman Old Style"/>
              </a:rPr>
              <a:t> </a:t>
            </a:r>
            <a:r>
              <a:rPr dirty="0" sz="1000" spc="10">
                <a:latin typeface="Georgia"/>
                <a:cs typeface="Georgia"/>
              </a:rPr>
              <a:t>(</a:t>
            </a:r>
            <a:r>
              <a:rPr dirty="0" sz="1000" spc="25" b="0" i="1">
                <a:latin typeface="Bookman Old Style"/>
                <a:cs typeface="Bookman Old Style"/>
              </a:rPr>
              <a:t>x</a:t>
            </a:r>
            <a:r>
              <a:rPr dirty="0" sz="1000" spc="-25" b="0" i="1">
                <a:latin typeface="Bookman Old Style"/>
                <a:cs typeface="Bookman Old Style"/>
              </a:rPr>
              <a:t> </a:t>
            </a:r>
            <a:r>
              <a:rPr dirty="0" sz="1000" spc="-125" i="1">
                <a:latin typeface="DejaVu Sans Condensed"/>
                <a:cs typeface="DejaVu Sans Condensed"/>
              </a:rPr>
              <a:t>∈</a:t>
            </a:r>
            <a:r>
              <a:rPr dirty="0" sz="1000" spc="-10" i="1">
                <a:latin typeface="DejaVu Sans Condensed"/>
                <a:cs typeface="DejaVu Sans Condensed"/>
              </a:rPr>
              <a:t> </a:t>
            </a:r>
            <a:r>
              <a:rPr dirty="0" sz="1000" spc="-100">
                <a:latin typeface="Georgia"/>
                <a:cs typeface="Georgia"/>
              </a:rPr>
              <a:t>[</a:t>
            </a:r>
            <a:r>
              <a:rPr dirty="0" sz="1000" spc="20" i="1">
                <a:latin typeface="DejaVu Sans Condensed"/>
                <a:cs typeface="DejaVu Sans Condensed"/>
              </a:rPr>
              <a:t>−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240" i="1">
                <a:latin typeface="DejaVu Sans Condensed"/>
                <a:cs typeface="DejaVu Sans Condensed"/>
              </a:rPr>
              <a:t>∞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25" b="0" i="1">
                <a:latin typeface="Bookman Old Style"/>
                <a:cs typeface="Bookman Old Style"/>
              </a:rPr>
              <a:t>x</a:t>
            </a:r>
            <a:r>
              <a:rPr dirty="0" sz="1000" spc="-30">
                <a:latin typeface="Georgia"/>
                <a:cs typeface="Georgia"/>
              </a:rPr>
              <a:t>]))</a:t>
            </a:r>
            <a:r>
              <a:rPr dirty="0" sz="1000" spc="35">
                <a:latin typeface="Georgia"/>
                <a:cs typeface="Georgia"/>
              </a:rPr>
              <a:t> </a:t>
            </a:r>
            <a:r>
              <a:rPr dirty="0" sz="1000" spc="130">
                <a:latin typeface="Georgia"/>
                <a:cs typeface="Georgia"/>
              </a:rPr>
              <a:t>=</a:t>
            </a:r>
            <a:r>
              <a:rPr dirty="0" sz="1000">
                <a:latin typeface="Georgia"/>
                <a:cs typeface="Georgia"/>
              </a:rPr>
              <a:t>	</a:t>
            </a:r>
            <a:r>
              <a:rPr dirty="0" sz="1000" spc="145" b="0" i="1">
                <a:latin typeface="Bookman Old Style"/>
                <a:cs typeface="Bookman Old Style"/>
              </a:rPr>
              <a:t>f</a:t>
            </a:r>
            <a:r>
              <a:rPr dirty="0" sz="1000" spc="-195" b="0" i="1">
                <a:latin typeface="Bookman Old Style"/>
                <a:cs typeface="Bookman Old Style"/>
              </a:rPr>
              <a:t> </a:t>
            </a:r>
            <a:r>
              <a:rPr dirty="0" sz="1000" spc="10">
                <a:latin typeface="Georgia"/>
                <a:cs typeface="Georgia"/>
              </a:rPr>
              <a:t>(</a:t>
            </a:r>
            <a:r>
              <a:rPr dirty="0" sz="1000" spc="-80" b="0" i="1">
                <a:latin typeface="Bookman Old Style"/>
                <a:cs typeface="Bookman Old Style"/>
              </a:rPr>
              <a:t>y</a:t>
            </a:r>
            <a:r>
              <a:rPr dirty="0" sz="1000" spc="10">
                <a:latin typeface="Georgia"/>
                <a:cs typeface="Georgia"/>
              </a:rPr>
              <a:t>)</a:t>
            </a:r>
            <a:r>
              <a:rPr dirty="0" sz="1000" spc="-120" b="0" i="1">
                <a:latin typeface="Bookman Old Style"/>
                <a:cs typeface="Bookman Old Style"/>
              </a:rPr>
              <a:t>dy</a:t>
            </a:r>
            <a:r>
              <a:rPr dirty="0" sz="1000" b="0" i="1">
                <a:latin typeface="Bookman Old Style"/>
                <a:cs typeface="Bookman Old Style"/>
              </a:rPr>
              <a:t>	</a:t>
            </a:r>
            <a:r>
              <a:rPr dirty="0" sz="1000" spc="-40">
                <a:latin typeface="Georgia"/>
                <a:cs typeface="Georgia"/>
              </a:rPr>
              <a:t>;</a:t>
            </a:r>
            <a:r>
              <a:rPr dirty="0" sz="1000" spc="-75">
                <a:latin typeface="Georgia"/>
                <a:cs typeface="Georgia"/>
              </a:rPr>
              <a:t> </a:t>
            </a:r>
            <a:r>
              <a:rPr dirty="0" sz="1000" spc="130" i="1">
                <a:latin typeface="DejaVu Sans Condensed"/>
                <a:cs typeface="DejaVu Sans Condensed"/>
              </a:rPr>
              <a:t>−∞</a:t>
            </a:r>
            <a:r>
              <a:rPr dirty="0" sz="1000" spc="-10" i="1">
                <a:latin typeface="DejaVu Sans Condensed"/>
                <a:cs typeface="DejaVu Sans Condensed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≤</a:t>
            </a:r>
            <a:r>
              <a:rPr dirty="0" sz="1000" spc="-10" i="1">
                <a:latin typeface="DejaVu Sans Condensed"/>
                <a:cs typeface="DejaVu Sans Condensed"/>
              </a:rPr>
              <a:t> </a:t>
            </a:r>
            <a:r>
              <a:rPr dirty="0" sz="1000" spc="25" b="0" i="1">
                <a:latin typeface="Bookman Old Style"/>
                <a:cs typeface="Bookman Old Style"/>
              </a:rPr>
              <a:t>x</a:t>
            </a:r>
            <a:r>
              <a:rPr dirty="0" sz="1000" spc="-25" b="0" i="1">
                <a:latin typeface="Bookman Old Style"/>
                <a:cs typeface="Bookman Old Style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≤</a:t>
            </a:r>
            <a:r>
              <a:rPr dirty="0" sz="1000" spc="-10" i="1">
                <a:latin typeface="DejaVu Sans Condensed"/>
                <a:cs typeface="DejaVu Sans Condensed"/>
              </a:rPr>
              <a:t> </a:t>
            </a:r>
            <a:r>
              <a:rPr dirty="0" sz="1000" spc="130">
                <a:latin typeface="Georgia"/>
                <a:cs typeface="Georgia"/>
              </a:rPr>
              <a:t>+</a:t>
            </a:r>
            <a:r>
              <a:rPr dirty="0" sz="1000" spc="245" i="1">
                <a:latin typeface="DejaVu Sans Condensed"/>
                <a:cs typeface="DejaVu Sans Condensed"/>
              </a:rPr>
              <a:t>∞</a:t>
            </a:r>
            <a:endParaRPr sz="1000">
              <a:latin typeface="DejaVu Sans Condensed"/>
              <a:cs typeface="DejaVu Sans Condensed"/>
            </a:endParaRPr>
          </a:p>
          <a:p>
            <a:pPr algn="ctr" marL="438784">
              <a:lnSpc>
                <a:spcPct val="100000"/>
              </a:lnSpc>
              <a:spcBef>
                <a:spcPts val="5"/>
              </a:spcBef>
            </a:pPr>
            <a:r>
              <a:rPr dirty="0" sz="700" spc="120" i="1">
                <a:latin typeface="DejaVu Serif"/>
                <a:cs typeface="DejaVu Serif"/>
              </a:rPr>
              <a:t>−∞</a:t>
            </a:r>
            <a:endParaRPr sz="700">
              <a:latin typeface="DejaVu Serif"/>
              <a:cs typeface="DejaVu Serif"/>
            </a:endParaRPr>
          </a:p>
          <a:p>
            <a:pPr marL="12700">
              <a:lnSpc>
                <a:spcPct val="100000"/>
              </a:lnSpc>
              <a:spcBef>
                <a:spcPts val="760"/>
              </a:spcBef>
            </a:pPr>
            <a:r>
              <a:rPr dirty="0" sz="1000" spc="30">
                <a:latin typeface="Calibri"/>
                <a:cs typeface="Calibri"/>
              </a:rPr>
              <a:t>Esta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función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cumple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las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propiedades:</a:t>
            </a:r>
            <a:endParaRPr sz="1000">
              <a:latin typeface="Calibri"/>
              <a:cs typeface="Calibri"/>
            </a:endParaRPr>
          </a:p>
          <a:p>
            <a:pPr marL="265430" marR="5080">
              <a:lnSpc>
                <a:spcPct val="101499"/>
              </a:lnSpc>
              <a:spcBef>
                <a:spcPts val="180"/>
              </a:spcBef>
            </a:pPr>
            <a:r>
              <a:rPr dirty="0" sz="900" spc="60">
                <a:latin typeface="Calibri"/>
                <a:cs typeface="Calibri"/>
              </a:rPr>
              <a:t>El</a:t>
            </a:r>
            <a:r>
              <a:rPr dirty="0" sz="900" spc="105">
                <a:latin typeface="Calibri"/>
                <a:cs typeface="Calibri"/>
              </a:rPr>
              <a:t> </a:t>
            </a:r>
            <a:r>
              <a:rPr dirty="0" sz="900" spc="-5">
                <a:latin typeface="Calibri"/>
                <a:cs typeface="Calibri"/>
              </a:rPr>
              <a:t>dominio</a:t>
            </a:r>
            <a:r>
              <a:rPr dirty="0" sz="900" spc="110">
                <a:latin typeface="Calibri"/>
                <a:cs typeface="Calibri"/>
              </a:rPr>
              <a:t> </a:t>
            </a:r>
            <a:r>
              <a:rPr dirty="0" sz="900" spc="110" b="0" i="1">
                <a:latin typeface="Bookman Old Style"/>
                <a:cs typeface="Bookman Old Style"/>
              </a:rPr>
              <a:t>I </a:t>
            </a:r>
            <a:r>
              <a:rPr dirty="0" sz="900" spc="-20">
                <a:latin typeface="Calibri"/>
                <a:cs typeface="Calibri"/>
              </a:rPr>
              <a:t>de</a:t>
            </a:r>
            <a:r>
              <a:rPr dirty="0" sz="900" spc="105">
                <a:latin typeface="Calibri"/>
                <a:cs typeface="Calibri"/>
              </a:rPr>
              <a:t> </a:t>
            </a:r>
            <a:r>
              <a:rPr dirty="0" sz="900" spc="-80" b="0" i="1">
                <a:latin typeface="Bookman Old Style"/>
                <a:cs typeface="Bookman Old Style"/>
              </a:rPr>
              <a:t>p</a:t>
            </a:r>
            <a:r>
              <a:rPr dirty="0" sz="900" spc="40" b="0" i="1">
                <a:latin typeface="Bookman Old Style"/>
                <a:cs typeface="Bookman Old Style"/>
              </a:rPr>
              <a:t> </a:t>
            </a:r>
            <a:r>
              <a:rPr dirty="0" sz="900" spc="-15">
                <a:latin typeface="Calibri"/>
                <a:cs typeface="Calibri"/>
              </a:rPr>
              <a:t>debe</a:t>
            </a:r>
            <a:r>
              <a:rPr dirty="0" sz="900" spc="100">
                <a:latin typeface="Calibri"/>
                <a:cs typeface="Calibri"/>
              </a:rPr>
              <a:t> </a:t>
            </a:r>
            <a:r>
              <a:rPr dirty="0" sz="900" spc="-20">
                <a:latin typeface="Calibri"/>
                <a:cs typeface="Calibri"/>
              </a:rPr>
              <a:t>ser</a:t>
            </a:r>
            <a:r>
              <a:rPr dirty="0" sz="900" spc="110">
                <a:latin typeface="Calibri"/>
                <a:cs typeface="Calibri"/>
              </a:rPr>
              <a:t> </a:t>
            </a:r>
            <a:r>
              <a:rPr dirty="0" sz="900" spc="-15">
                <a:latin typeface="Calibri"/>
                <a:cs typeface="Calibri"/>
              </a:rPr>
              <a:t>el</a:t>
            </a:r>
            <a:r>
              <a:rPr dirty="0" sz="900" spc="100">
                <a:latin typeface="Calibri"/>
                <a:cs typeface="Calibri"/>
              </a:rPr>
              <a:t> </a:t>
            </a:r>
            <a:r>
              <a:rPr dirty="0" sz="900">
                <a:latin typeface="Calibri"/>
                <a:cs typeface="Calibri"/>
              </a:rPr>
              <a:t>conjunto</a:t>
            </a:r>
            <a:r>
              <a:rPr dirty="0" sz="900" spc="105">
                <a:latin typeface="Calibri"/>
                <a:cs typeface="Calibri"/>
              </a:rPr>
              <a:t> </a:t>
            </a:r>
            <a:r>
              <a:rPr dirty="0" sz="900" spc="-20">
                <a:latin typeface="Calibri"/>
                <a:cs typeface="Calibri"/>
              </a:rPr>
              <a:t>de</a:t>
            </a:r>
            <a:r>
              <a:rPr dirty="0" sz="900" spc="105">
                <a:latin typeface="Calibri"/>
                <a:cs typeface="Calibri"/>
              </a:rPr>
              <a:t> </a:t>
            </a:r>
            <a:r>
              <a:rPr dirty="0" sz="900">
                <a:latin typeface="Calibri"/>
                <a:cs typeface="Calibri"/>
              </a:rPr>
              <a:t>todos</a:t>
            </a:r>
            <a:r>
              <a:rPr dirty="0" sz="900" spc="110">
                <a:latin typeface="Calibri"/>
                <a:cs typeface="Calibri"/>
              </a:rPr>
              <a:t> </a:t>
            </a:r>
            <a:r>
              <a:rPr dirty="0" sz="900">
                <a:latin typeface="Calibri"/>
                <a:cs typeface="Calibri"/>
              </a:rPr>
              <a:t>los</a:t>
            </a:r>
            <a:r>
              <a:rPr dirty="0" sz="900" spc="105">
                <a:latin typeface="Calibri"/>
                <a:cs typeface="Calibri"/>
              </a:rPr>
              <a:t> </a:t>
            </a:r>
            <a:r>
              <a:rPr dirty="0" sz="900" spc="-5">
                <a:latin typeface="Calibri"/>
                <a:cs typeface="Calibri"/>
              </a:rPr>
              <a:t>posibles</a:t>
            </a:r>
            <a:r>
              <a:rPr dirty="0" sz="900" spc="105">
                <a:latin typeface="Calibri"/>
                <a:cs typeface="Calibri"/>
              </a:rPr>
              <a:t> </a:t>
            </a:r>
            <a:r>
              <a:rPr dirty="0" sz="900" spc="-10">
                <a:latin typeface="Calibri"/>
                <a:cs typeface="Calibri"/>
              </a:rPr>
              <a:t>valores </a:t>
            </a:r>
            <a:r>
              <a:rPr dirty="0" sz="900" spc="-5">
                <a:latin typeface="Calibri"/>
                <a:cs typeface="Calibri"/>
              </a:rPr>
              <a:t> </a:t>
            </a:r>
            <a:r>
              <a:rPr dirty="0" sz="900" spc="-20">
                <a:latin typeface="Calibri"/>
                <a:cs typeface="Calibri"/>
              </a:rPr>
              <a:t>de</a:t>
            </a:r>
            <a:r>
              <a:rPr dirty="0" sz="900" spc="100">
                <a:latin typeface="Calibri"/>
                <a:cs typeface="Calibri"/>
              </a:rPr>
              <a:t> </a:t>
            </a:r>
            <a:r>
              <a:rPr dirty="0" sz="900" spc="110" b="0" i="1">
                <a:latin typeface="Bookman Old Style"/>
                <a:cs typeface="Bookman Old Style"/>
              </a:rPr>
              <a:t>X</a:t>
            </a:r>
            <a:r>
              <a:rPr dirty="0" sz="900" spc="110">
                <a:latin typeface="Calibri"/>
                <a:cs typeface="Calibri"/>
              </a:rPr>
              <a:t>.</a:t>
            </a:r>
            <a:endParaRPr sz="900">
              <a:latin typeface="Calibri"/>
              <a:cs typeface="Calibri"/>
            </a:endParaRPr>
          </a:p>
        </p:txBody>
      </p:sp>
      <p:pic>
        <p:nvPicPr>
          <p:cNvPr id="16" name="object 16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754824" y="2711742"/>
            <a:ext cx="48005" cy="48005"/>
          </a:xfrm>
          <a:prstGeom prst="rect">
            <a:avLst/>
          </a:prstGeom>
        </p:spPr>
      </p:pic>
      <p:sp>
        <p:nvSpPr>
          <p:cNvPr id="17" name="object 17"/>
          <p:cNvSpPr txBox="1"/>
          <p:nvPr/>
        </p:nvSpPr>
        <p:spPr>
          <a:xfrm>
            <a:off x="853401" y="2635702"/>
            <a:ext cx="924560" cy="1625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900" spc="-45" i="1">
                <a:latin typeface="DejaVu Sans Condensed"/>
                <a:cs typeface="DejaVu Sans Condensed"/>
              </a:rPr>
              <a:t>∀</a:t>
            </a:r>
            <a:r>
              <a:rPr dirty="0" sz="900" spc="35" b="0" i="1">
                <a:latin typeface="Bookman Old Style"/>
                <a:cs typeface="Bookman Old Style"/>
              </a:rPr>
              <a:t>x</a:t>
            </a:r>
            <a:r>
              <a:rPr dirty="0" sz="900" spc="-15" b="0" i="1">
                <a:latin typeface="Bookman Old Style"/>
                <a:cs typeface="Bookman Old Style"/>
              </a:rPr>
              <a:t> </a:t>
            </a:r>
            <a:r>
              <a:rPr dirty="0" sz="900" spc="-95" i="1">
                <a:latin typeface="DejaVu Sans Condensed"/>
                <a:cs typeface="DejaVu Sans Condensed"/>
              </a:rPr>
              <a:t>∈</a:t>
            </a:r>
            <a:r>
              <a:rPr dirty="0" sz="900" spc="-5" i="1">
                <a:latin typeface="DejaVu Sans Condensed"/>
                <a:cs typeface="DejaVu Sans Condensed"/>
              </a:rPr>
              <a:t> </a:t>
            </a:r>
            <a:r>
              <a:rPr dirty="0" sz="900" spc="145" b="0" i="1">
                <a:latin typeface="Bookman Old Style"/>
                <a:cs typeface="Bookman Old Style"/>
              </a:rPr>
              <a:t>X</a:t>
            </a:r>
            <a:r>
              <a:rPr dirty="0" sz="900" spc="-15" b="0" i="1">
                <a:latin typeface="Bookman Old Style"/>
                <a:cs typeface="Bookman Old Style"/>
              </a:rPr>
              <a:t>,</a:t>
            </a:r>
            <a:r>
              <a:rPr dirty="0" sz="900" spc="-120" b="0" i="1">
                <a:latin typeface="Bookman Old Style"/>
                <a:cs typeface="Bookman Old Style"/>
              </a:rPr>
              <a:t> </a:t>
            </a:r>
            <a:r>
              <a:rPr dirty="0" sz="900" spc="140" b="0" i="1">
                <a:latin typeface="Bookman Old Style"/>
                <a:cs typeface="Bookman Old Style"/>
              </a:rPr>
              <a:t>f</a:t>
            </a:r>
            <a:r>
              <a:rPr dirty="0" sz="900" spc="-175" b="0" i="1">
                <a:latin typeface="Bookman Old Style"/>
                <a:cs typeface="Bookman Old Style"/>
              </a:rPr>
              <a:t> </a:t>
            </a:r>
            <a:r>
              <a:rPr dirty="0" sz="900" spc="10">
                <a:latin typeface="Tahoma"/>
                <a:cs typeface="Tahoma"/>
              </a:rPr>
              <a:t>(</a:t>
            </a:r>
            <a:r>
              <a:rPr dirty="0" sz="900" spc="35" b="0" i="1">
                <a:latin typeface="Bookman Old Style"/>
                <a:cs typeface="Bookman Old Style"/>
              </a:rPr>
              <a:t>x</a:t>
            </a:r>
            <a:r>
              <a:rPr dirty="0" sz="900" spc="10">
                <a:latin typeface="Tahoma"/>
                <a:cs typeface="Tahoma"/>
              </a:rPr>
              <a:t>)</a:t>
            </a:r>
            <a:r>
              <a:rPr dirty="0" sz="900" spc="-25">
                <a:latin typeface="Tahoma"/>
                <a:cs typeface="Tahoma"/>
              </a:rPr>
              <a:t> </a:t>
            </a:r>
            <a:r>
              <a:rPr dirty="0" sz="900" spc="35" i="1">
                <a:latin typeface="DejaVu Sans Condensed"/>
                <a:cs typeface="DejaVu Sans Condensed"/>
              </a:rPr>
              <a:t>≥</a:t>
            </a:r>
            <a:r>
              <a:rPr dirty="0" sz="900" spc="-5" i="1">
                <a:latin typeface="DejaVu Sans Condensed"/>
                <a:cs typeface="DejaVu Sans Condensed"/>
              </a:rPr>
              <a:t> </a:t>
            </a:r>
            <a:r>
              <a:rPr dirty="0" sz="900" spc="-35">
                <a:latin typeface="Tahoma"/>
                <a:cs typeface="Tahoma"/>
              </a:rPr>
              <a:t>0</a:t>
            </a:r>
            <a:r>
              <a:rPr dirty="0" sz="900" spc="25">
                <a:latin typeface="Calibri"/>
                <a:cs typeface="Calibri"/>
              </a:rPr>
              <a:t>.</a:t>
            </a:r>
            <a:endParaRPr sz="900">
              <a:latin typeface="Calibri"/>
              <a:cs typeface="Calibri"/>
            </a:endParaRPr>
          </a:p>
        </p:txBody>
      </p:sp>
      <p:pic>
        <p:nvPicPr>
          <p:cNvPr id="18" name="object 18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754824" y="2850921"/>
            <a:ext cx="48005" cy="48005"/>
          </a:xfrm>
          <a:prstGeom prst="rect">
            <a:avLst/>
          </a:prstGeom>
        </p:spPr>
      </p:pic>
      <p:sp>
        <p:nvSpPr>
          <p:cNvPr id="19" name="object 19"/>
          <p:cNvSpPr txBox="1"/>
          <p:nvPr/>
        </p:nvSpPr>
        <p:spPr>
          <a:xfrm>
            <a:off x="853401" y="2683149"/>
            <a:ext cx="80645" cy="1625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900" spc="180">
                <a:latin typeface="Arial"/>
                <a:cs typeface="Arial"/>
              </a:rPr>
              <a:t> </a:t>
            </a:r>
            <a:endParaRPr sz="9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950937" y="2774881"/>
            <a:ext cx="3307715" cy="1625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900" spc="140" b="0" i="1">
                <a:latin typeface="Bookman Old Style"/>
                <a:cs typeface="Bookman Old Style"/>
              </a:rPr>
              <a:t>f</a:t>
            </a:r>
            <a:r>
              <a:rPr dirty="0" sz="900" spc="-175" b="0" i="1">
                <a:latin typeface="Bookman Old Style"/>
                <a:cs typeface="Bookman Old Style"/>
              </a:rPr>
              <a:t> </a:t>
            </a:r>
            <a:r>
              <a:rPr dirty="0" sz="900" spc="-5">
                <a:latin typeface="Tahoma"/>
                <a:cs typeface="Tahoma"/>
              </a:rPr>
              <a:t>(</a:t>
            </a:r>
            <a:r>
              <a:rPr dirty="0" sz="900" spc="-5" b="0" i="1">
                <a:latin typeface="Bookman Old Style"/>
                <a:cs typeface="Bookman Old Style"/>
              </a:rPr>
              <a:t>x</a:t>
            </a:r>
            <a:r>
              <a:rPr dirty="0" sz="900" spc="-5">
                <a:latin typeface="Tahoma"/>
                <a:cs typeface="Tahoma"/>
              </a:rPr>
              <a:t>)</a:t>
            </a:r>
            <a:r>
              <a:rPr dirty="0" sz="900" spc="-5" b="0" i="1">
                <a:latin typeface="Bookman Old Style"/>
                <a:cs typeface="Bookman Old Style"/>
              </a:rPr>
              <a:t>dx</a:t>
            </a:r>
            <a:r>
              <a:rPr dirty="0" sz="900" spc="-15" b="0" i="1">
                <a:latin typeface="Bookman Old Style"/>
                <a:cs typeface="Bookman Old Style"/>
              </a:rPr>
              <a:t> </a:t>
            </a:r>
            <a:r>
              <a:rPr dirty="0" sz="900" spc="60">
                <a:latin typeface="Tahoma"/>
                <a:cs typeface="Tahoma"/>
              </a:rPr>
              <a:t>=</a:t>
            </a:r>
            <a:r>
              <a:rPr dirty="0" sz="900" spc="-30">
                <a:latin typeface="Tahoma"/>
                <a:cs typeface="Tahoma"/>
              </a:rPr>
              <a:t> </a:t>
            </a:r>
            <a:r>
              <a:rPr dirty="0" sz="900" spc="-5">
                <a:latin typeface="Tahoma"/>
                <a:cs typeface="Tahoma"/>
              </a:rPr>
              <a:t>1</a:t>
            </a:r>
            <a:r>
              <a:rPr dirty="0" sz="900" spc="-5">
                <a:latin typeface="Calibri"/>
                <a:cs typeface="Calibri"/>
              </a:rPr>
              <a:t>.</a:t>
            </a:r>
            <a:r>
              <a:rPr dirty="0" sz="900" spc="105">
                <a:latin typeface="Calibri"/>
                <a:cs typeface="Calibri"/>
              </a:rPr>
              <a:t> </a:t>
            </a:r>
            <a:r>
              <a:rPr dirty="0" sz="900" spc="55">
                <a:latin typeface="Calibri"/>
                <a:cs typeface="Calibri"/>
              </a:rPr>
              <a:t>Es</a:t>
            </a:r>
            <a:r>
              <a:rPr dirty="0" sz="900" spc="100">
                <a:latin typeface="Calibri"/>
                <a:cs typeface="Calibri"/>
              </a:rPr>
              <a:t> </a:t>
            </a:r>
            <a:r>
              <a:rPr dirty="0" sz="900">
                <a:latin typeface="Calibri"/>
                <a:cs typeface="Calibri"/>
              </a:rPr>
              <a:t>decir,</a:t>
            </a:r>
            <a:r>
              <a:rPr dirty="0" sz="900" spc="105">
                <a:latin typeface="Calibri"/>
                <a:cs typeface="Calibri"/>
              </a:rPr>
              <a:t> </a:t>
            </a:r>
            <a:r>
              <a:rPr dirty="0" sz="900" spc="10">
                <a:latin typeface="Calibri"/>
                <a:cs typeface="Calibri"/>
              </a:rPr>
              <a:t>la</a:t>
            </a:r>
            <a:r>
              <a:rPr dirty="0" sz="900" spc="105">
                <a:latin typeface="Calibri"/>
                <a:cs typeface="Calibri"/>
              </a:rPr>
              <a:t> </a:t>
            </a:r>
            <a:r>
              <a:rPr dirty="0" sz="900" spc="5">
                <a:latin typeface="Calibri"/>
                <a:cs typeface="Calibri"/>
              </a:rPr>
              <a:t>integral</a:t>
            </a:r>
            <a:r>
              <a:rPr dirty="0" sz="900" spc="100">
                <a:latin typeface="Calibri"/>
                <a:cs typeface="Calibri"/>
              </a:rPr>
              <a:t> </a:t>
            </a:r>
            <a:r>
              <a:rPr dirty="0" sz="900" spc="-20">
                <a:latin typeface="Calibri"/>
                <a:cs typeface="Calibri"/>
              </a:rPr>
              <a:t>de</a:t>
            </a:r>
            <a:r>
              <a:rPr dirty="0" sz="900" spc="100">
                <a:latin typeface="Calibri"/>
                <a:cs typeface="Calibri"/>
              </a:rPr>
              <a:t> </a:t>
            </a:r>
            <a:r>
              <a:rPr dirty="0" sz="900" spc="10">
                <a:latin typeface="Calibri"/>
                <a:cs typeface="Calibri"/>
              </a:rPr>
              <a:t>la</a:t>
            </a:r>
            <a:r>
              <a:rPr dirty="0" sz="900" spc="105">
                <a:latin typeface="Calibri"/>
                <a:cs typeface="Calibri"/>
              </a:rPr>
              <a:t> </a:t>
            </a:r>
            <a:r>
              <a:rPr dirty="0" sz="900" spc="5">
                <a:latin typeface="Calibri"/>
                <a:cs typeface="Calibri"/>
              </a:rPr>
              <a:t>función</a:t>
            </a:r>
            <a:r>
              <a:rPr dirty="0" sz="900" spc="100">
                <a:latin typeface="Calibri"/>
                <a:cs typeface="Calibri"/>
              </a:rPr>
              <a:t> </a:t>
            </a:r>
            <a:r>
              <a:rPr dirty="0" sz="900" spc="-20">
                <a:latin typeface="Calibri"/>
                <a:cs typeface="Calibri"/>
              </a:rPr>
              <a:t>de</a:t>
            </a:r>
            <a:r>
              <a:rPr dirty="0" sz="900" spc="105">
                <a:latin typeface="Calibri"/>
                <a:cs typeface="Calibri"/>
              </a:rPr>
              <a:t> </a:t>
            </a:r>
            <a:r>
              <a:rPr dirty="0" sz="900" spc="-5">
                <a:latin typeface="Calibri"/>
                <a:cs typeface="Calibri"/>
              </a:rPr>
              <a:t>densidad</a:t>
            </a:r>
            <a:r>
              <a:rPr dirty="0" sz="900" spc="100">
                <a:latin typeface="Calibri"/>
                <a:cs typeface="Calibri"/>
              </a:rPr>
              <a:t> </a:t>
            </a:r>
            <a:r>
              <a:rPr dirty="0" sz="900" spc="-20">
                <a:latin typeface="Calibri"/>
                <a:cs typeface="Calibri"/>
              </a:rPr>
              <a:t>en</a:t>
            </a:r>
            <a:r>
              <a:rPr dirty="0" sz="900" spc="105">
                <a:latin typeface="Calibri"/>
                <a:cs typeface="Calibri"/>
              </a:rPr>
              <a:t> </a:t>
            </a:r>
            <a:r>
              <a:rPr dirty="0" sz="900" spc="5">
                <a:latin typeface="Calibri"/>
                <a:cs typeface="Calibri"/>
              </a:rPr>
              <a:t>todo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853401" y="2914060"/>
            <a:ext cx="1499870" cy="1625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900" spc="-15">
                <a:latin typeface="Calibri"/>
                <a:cs typeface="Calibri"/>
              </a:rPr>
              <a:t>el</a:t>
            </a:r>
            <a:r>
              <a:rPr dirty="0" sz="900" spc="95">
                <a:latin typeface="Calibri"/>
                <a:cs typeface="Calibri"/>
              </a:rPr>
              <a:t> </a:t>
            </a:r>
            <a:r>
              <a:rPr dirty="0" sz="900" spc="-5">
                <a:latin typeface="Calibri"/>
                <a:cs typeface="Calibri"/>
              </a:rPr>
              <a:t>espacio</a:t>
            </a:r>
            <a:r>
              <a:rPr dirty="0" sz="900" spc="100">
                <a:latin typeface="Calibri"/>
                <a:cs typeface="Calibri"/>
              </a:rPr>
              <a:t> </a:t>
            </a:r>
            <a:r>
              <a:rPr dirty="0" sz="900" spc="5">
                <a:latin typeface="Calibri"/>
                <a:cs typeface="Calibri"/>
              </a:rPr>
              <a:t>ha</a:t>
            </a:r>
            <a:r>
              <a:rPr dirty="0" sz="900" spc="100">
                <a:latin typeface="Calibri"/>
                <a:cs typeface="Calibri"/>
              </a:rPr>
              <a:t> </a:t>
            </a:r>
            <a:r>
              <a:rPr dirty="0" sz="900" spc="-20">
                <a:latin typeface="Calibri"/>
                <a:cs typeface="Calibri"/>
              </a:rPr>
              <a:t>de</a:t>
            </a:r>
            <a:r>
              <a:rPr dirty="0" sz="900" spc="95">
                <a:latin typeface="Calibri"/>
                <a:cs typeface="Calibri"/>
              </a:rPr>
              <a:t> </a:t>
            </a:r>
            <a:r>
              <a:rPr dirty="0" sz="900" spc="-20">
                <a:latin typeface="Calibri"/>
                <a:cs typeface="Calibri"/>
              </a:rPr>
              <a:t>ser</a:t>
            </a:r>
            <a:r>
              <a:rPr dirty="0" sz="900" spc="95">
                <a:latin typeface="Calibri"/>
                <a:cs typeface="Calibri"/>
              </a:rPr>
              <a:t> </a:t>
            </a:r>
            <a:r>
              <a:rPr dirty="0" sz="900" spc="10">
                <a:latin typeface="Calibri"/>
                <a:cs typeface="Calibri"/>
              </a:rPr>
              <a:t>la</a:t>
            </a:r>
            <a:r>
              <a:rPr dirty="0" sz="900" spc="95">
                <a:latin typeface="Calibri"/>
                <a:cs typeface="Calibri"/>
              </a:rPr>
              <a:t> </a:t>
            </a:r>
            <a:r>
              <a:rPr dirty="0" sz="900">
                <a:latin typeface="Calibri"/>
                <a:cs typeface="Calibri"/>
              </a:rPr>
              <a:t>unidad.</a:t>
            </a:r>
            <a:endParaRPr sz="900">
              <a:latin typeface="Calibri"/>
              <a:cs typeface="Calibri"/>
            </a:endParaRPr>
          </a:p>
        </p:txBody>
      </p:sp>
      <p:grpSp>
        <p:nvGrpSpPr>
          <p:cNvPr id="22" name="object 22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23" name="object 23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5" name="object 25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6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2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337820"/>
          </a:xfrm>
          <a:custGeom>
            <a:avLst/>
            <a:gdLst/>
            <a:ahLst/>
            <a:cxnLst/>
            <a:rect l="l" t="t" r="r" b="b"/>
            <a:pathLst>
              <a:path w="2304415" h="337820">
                <a:moveTo>
                  <a:pt x="2303995" y="0"/>
                </a:moveTo>
                <a:lnTo>
                  <a:pt x="0" y="0"/>
                </a:lnTo>
                <a:lnTo>
                  <a:pt x="0" y="337578"/>
                </a:lnTo>
                <a:lnTo>
                  <a:pt x="2303995" y="337578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872540" y="0"/>
            <a:ext cx="1336675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75260" marR="5080" indent="-163195">
              <a:lnSpc>
                <a:spcPct val="100000"/>
              </a:lnSpc>
              <a:spcBef>
                <a:spcPts val="95"/>
              </a:spcBef>
            </a:pP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Filosofía</a:t>
            </a:r>
            <a:r>
              <a:rPr dirty="0" sz="500" spc="9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de</a:t>
            </a:r>
            <a:r>
              <a:rPr dirty="0" sz="500" spc="9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2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la</a:t>
            </a:r>
            <a:r>
              <a:rPr dirty="0" sz="500" spc="9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Asignatura:</a:t>
            </a:r>
            <a:r>
              <a:rPr dirty="0" sz="500" spc="1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Visión</a:t>
            </a:r>
            <a:r>
              <a:rPr dirty="0" sz="500" spc="9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General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Fundamentos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Matemáticos:</a:t>
            </a:r>
            <a:r>
              <a:rPr dirty="0" sz="500" spc="1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4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II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Parte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595"/>
              </a:lnSpc>
            </a:pPr>
            <a:r>
              <a:rPr dirty="0" sz="500" spc="4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Python</a:t>
            </a:r>
            <a:r>
              <a:rPr dirty="0" sz="500" spc="5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Notebooks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600"/>
              </a:lnSpc>
            </a:pP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Ejemplos</a:t>
            </a:r>
            <a:endParaRPr sz="5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0"/>
            <a:ext cx="4608195" cy="650875"/>
            <a:chOff x="0" y="0"/>
            <a:chExt cx="4608195" cy="650875"/>
          </a:xfrm>
        </p:grpSpPr>
        <p:sp>
          <p:nvSpPr>
            <p:cNvPr id="5" name="object 5"/>
            <p:cNvSpPr/>
            <p:nvPr/>
          </p:nvSpPr>
          <p:spPr>
            <a:xfrm>
              <a:off x="2303995" y="0"/>
              <a:ext cx="2304415" cy="337820"/>
            </a:xfrm>
            <a:custGeom>
              <a:avLst/>
              <a:gdLst/>
              <a:ahLst/>
              <a:cxnLst/>
              <a:rect l="l" t="t" r="r" b="b"/>
              <a:pathLst>
                <a:path w="2304415" h="337820">
                  <a:moveTo>
                    <a:pt x="2303995" y="0"/>
                  </a:moveTo>
                  <a:lnTo>
                    <a:pt x="0" y="0"/>
                  </a:lnTo>
                  <a:lnTo>
                    <a:pt x="0" y="337578"/>
                  </a:lnTo>
                  <a:lnTo>
                    <a:pt x="2303995" y="337578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0" y="337572"/>
              <a:ext cx="4608060" cy="312770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153174" y="336509"/>
            <a:ext cx="307276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15">
                <a:solidFill>
                  <a:srgbClr val="FFFFFF"/>
                </a:solidFill>
                <a:latin typeface="Calibri"/>
                <a:cs typeface="Calibri"/>
              </a:rPr>
              <a:t>Ejemplos:</a:t>
            </a:r>
            <a:r>
              <a:rPr dirty="0" sz="1400" spc="1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5">
                <a:solidFill>
                  <a:srgbClr val="FFFFFF"/>
                </a:solidFill>
                <a:latin typeface="Calibri"/>
                <a:cs typeface="Calibri"/>
              </a:rPr>
              <a:t>Segmentación</a:t>
            </a:r>
            <a:r>
              <a:rPr dirty="0" sz="1400" spc="1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65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1400" spc="1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5">
                <a:solidFill>
                  <a:srgbClr val="FFFFFF"/>
                </a:solidFill>
                <a:latin typeface="Calibri"/>
                <a:cs typeface="Calibri"/>
              </a:rPr>
              <a:t>Glioblastomas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529168" y="863948"/>
            <a:ext cx="154940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15">
                <a:latin typeface="Calibri"/>
                <a:cs typeface="Calibri"/>
              </a:rPr>
              <a:t>[width=9.75cm,height=4cm,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47294" y="2811493"/>
            <a:ext cx="38798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20">
                <a:latin typeface="Calibri"/>
                <a:cs typeface="Calibri"/>
              </a:rPr>
              <a:t>poster]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10" name="object 10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803062" y="1222475"/>
            <a:ext cx="3288150" cy="1645197"/>
          </a:xfrm>
          <a:prstGeom prst="rect">
            <a:avLst/>
          </a:prstGeom>
        </p:spPr>
      </p:pic>
      <p:sp>
        <p:nvSpPr>
          <p:cNvPr id="11" name="object 11"/>
          <p:cNvSpPr txBox="1"/>
          <p:nvPr/>
        </p:nvSpPr>
        <p:spPr>
          <a:xfrm>
            <a:off x="4183341" y="2811493"/>
            <a:ext cx="47244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000">
                <a:latin typeface="Calibri"/>
                <a:cs typeface="Calibri"/>
              </a:rPr>
              <a:t>seg</a:t>
            </a:r>
            <a:r>
              <a:rPr dirty="0" baseline="-11904" sz="1050" b="0" i="1">
                <a:latin typeface="Bookman Old Style"/>
                <a:cs typeface="Bookman Old Style"/>
              </a:rPr>
              <a:t>t</a:t>
            </a:r>
            <a:r>
              <a:rPr dirty="0" sz="1000" b="0" i="1">
                <a:latin typeface="Bookman Old Style"/>
                <a:cs typeface="Bookman Old Style"/>
              </a:rPr>
              <a:t>um</a:t>
            </a:r>
            <a:endParaRPr sz="1000">
              <a:latin typeface="Bookman Old Style"/>
              <a:cs typeface="Bookman Old Style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3" name="object 13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 txBox="1"/>
          <p:nvPr/>
        </p:nvSpPr>
        <p:spPr>
          <a:xfrm>
            <a:off x="2399296" y="3349827"/>
            <a:ext cx="25527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8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FM-DL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2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337820"/>
          </a:xfrm>
          <a:custGeom>
            <a:avLst/>
            <a:gdLst/>
            <a:ahLst/>
            <a:cxnLst/>
            <a:rect l="l" t="t" r="r" b="b"/>
            <a:pathLst>
              <a:path w="2304415" h="337820">
                <a:moveTo>
                  <a:pt x="2303995" y="0"/>
                </a:moveTo>
                <a:lnTo>
                  <a:pt x="0" y="0"/>
                </a:lnTo>
                <a:lnTo>
                  <a:pt x="0" y="337578"/>
                </a:lnTo>
                <a:lnTo>
                  <a:pt x="2303995" y="337578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872540" y="0"/>
            <a:ext cx="1336675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75260" marR="5080" indent="-163195">
              <a:lnSpc>
                <a:spcPct val="100000"/>
              </a:lnSpc>
              <a:spcBef>
                <a:spcPts val="95"/>
              </a:spcBef>
            </a:pP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Filosofía</a:t>
            </a:r>
            <a:r>
              <a:rPr dirty="0" sz="500" spc="9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de</a:t>
            </a:r>
            <a:r>
              <a:rPr dirty="0" sz="500" spc="9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2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la</a:t>
            </a:r>
            <a:r>
              <a:rPr dirty="0" sz="500" spc="9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Asignatura:</a:t>
            </a:r>
            <a:r>
              <a:rPr dirty="0" sz="500" spc="1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Visión</a:t>
            </a:r>
            <a:r>
              <a:rPr dirty="0" sz="500" spc="9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General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Fundamentos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Matemáticos:</a:t>
            </a:r>
            <a:r>
              <a:rPr dirty="0" sz="500" spc="1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4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II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Parte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595"/>
              </a:lnSpc>
            </a:pPr>
            <a:r>
              <a:rPr dirty="0" sz="500" spc="4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Python</a:t>
            </a:r>
            <a:r>
              <a:rPr dirty="0" sz="500" spc="5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Notebooks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600"/>
              </a:lnSpc>
            </a:pP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Ejemplos</a:t>
            </a:r>
            <a:endParaRPr sz="5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0"/>
            <a:ext cx="4608195" cy="650875"/>
            <a:chOff x="0" y="0"/>
            <a:chExt cx="4608195" cy="650875"/>
          </a:xfrm>
        </p:grpSpPr>
        <p:sp>
          <p:nvSpPr>
            <p:cNvPr id="5" name="object 5"/>
            <p:cNvSpPr/>
            <p:nvPr/>
          </p:nvSpPr>
          <p:spPr>
            <a:xfrm>
              <a:off x="2303995" y="0"/>
              <a:ext cx="2304415" cy="337820"/>
            </a:xfrm>
            <a:custGeom>
              <a:avLst/>
              <a:gdLst/>
              <a:ahLst/>
              <a:cxnLst/>
              <a:rect l="l" t="t" r="r" b="b"/>
              <a:pathLst>
                <a:path w="2304415" h="337820">
                  <a:moveTo>
                    <a:pt x="2303995" y="0"/>
                  </a:moveTo>
                  <a:lnTo>
                    <a:pt x="0" y="0"/>
                  </a:lnTo>
                  <a:lnTo>
                    <a:pt x="0" y="337578"/>
                  </a:lnTo>
                  <a:lnTo>
                    <a:pt x="2303995" y="337578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0" y="337572"/>
              <a:ext cx="4608060" cy="312770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153174" y="336509"/>
            <a:ext cx="170942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15">
                <a:solidFill>
                  <a:srgbClr val="FFFFFF"/>
                </a:solidFill>
                <a:latin typeface="Calibri"/>
                <a:cs typeface="Calibri"/>
              </a:rPr>
              <a:t>Ejemplos:</a:t>
            </a:r>
            <a:r>
              <a:rPr dirty="0" sz="1400" spc="1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5">
                <a:solidFill>
                  <a:srgbClr val="FFFFFF"/>
                </a:solidFill>
                <a:latin typeface="Calibri"/>
                <a:cs typeface="Calibri"/>
              </a:rPr>
              <a:t>Restauración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554405" y="1190067"/>
            <a:ext cx="3499184" cy="1303170"/>
          </a:xfrm>
          <a:prstGeom prst="rect">
            <a:avLst/>
          </a:prstGeom>
        </p:spPr>
      </p:pic>
      <p:grpSp>
        <p:nvGrpSpPr>
          <p:cNvPr id="9" name="object 9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0" name="object 10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" name="object 12"/>
          <p:cNvSpPr txBox="1"/>
          <p:nvPr/>
        </p:nvSpPr>
        <p:spPr>
          <a:xfrm>
            <a:off x="2399296" y="3349827"/>
            <a:ext cx="25527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8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FM-DL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2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337820"/>
          </a:xfrm>
          <a:custGeom>
            <a:avLst/>
            <a:gdLst/>
            <a:ahLst/>
            <a:cxnLst/>
            <a:rect l="l" t="t" r="r" b="b"/>
            <a:pathLst>
              <a:path w="2304415" h="337820">
                <a:moveTo>
                  <a:pt x="2303995" y="0"/>
                </a:moveTo>
                <a:lnTo>
                  <a:pt x="0" y="0"/>
                </a:lnTo>
                <a:lnTo>
                  <a:pt x="0" y="337578"/>
                </a:lnTo>
                <a:lnTo>
                  <a:pt x="2303995" y="337578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872540" y="0"/>
            <a:ext cx="1336675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75260" marR="5080" indent="-163195">
              <a:lnSpc>
                <a:spcPct val="100000"/>
              </a:lnSpc>
              <a:spcBef>
                <a:spcPts val="95"/>
              </a:spcBef>
            </a:pP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Filosofía</a:t>
            </a:r>
            <a:r>
              <a:rPr dirty="0" sz="500" spc="9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de</a:t>
            </a:r>
            <a:r>
              <a:rPr dirty="0" sz="500" spc="9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2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la</a:t>
            </a:r>
            <a:r>
              <a:rPr dirty="0" sz="500" spc="9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Asignatura:</a:t>
            </a:r>
            <a:r>
              <a:rPr dirty="0" sz="500" spc="1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Visión</a:t>
            </a:r>
            <a:r>
              <a:rPr dirty="0" sz="500" spc="9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General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Fundamentos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Matemáticos:</a:t>
            </a:r>
            <a:r>
              <a:rPr dirty="0" sz="500" spc="1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4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II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Parte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595"/>
              </a:lnSpc>
            </a:pPr>
            <a:r>
              <a:rPr dirty="0" sz="500" spc="4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Python</a:t>
            </a:r>
            <a:r>
              <a:rPr dirty="0" sz="500" spc="5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Notebooks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600"/>
              </a:lnSpc>
            </a:pP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Ejemplos</a:t>
            </a:r>
            <a:endParaRPr sz="5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0"/>
            <a:ext cx="4608195" cy="650875"/>
            <a:chOff x="0" y="0"/>
            <a:chExt cx="4608195" cy="650875"/>
          </a:xfrm>
        </p:grpSpPr>
        <p:sp>
          <p:nvSpPr>
            <p:cNvPr id="5" name="object 5"/>
            <p:cNvSpPr/>
            <p:nvPr/>
          </p:nvSpPr>
          <p:spPr>
            <a:xfrm>
              <a:off x="2303995" y="0"/>
              <a:ext cx="2304415" cy="337820"/>
            </a:xfrm>
            <a:custGeom>
              <a:avLst/>
              <a:gdLst/>
              <a:ahLst/>
              <a:cxnLst/>
              <a:rect l="l" t="t" r="r" b="b"/>
              <a:pathLst>
                <a:path w="2304415" h="337820">
                  <a:moveTo>
                    <a:pt x="2303995" y="0"/>
                  </a:moveTo>
                  <a:lnTo>
                    <a:pt x="0" y="0"/>
                  </a:lnTo>
                  <a:lnTo>
                    <a:pt x="0" y="337578"/>
                  </a:lnTo>
                  <a:lnTo>
                    <a:pt x="2303995" y="337578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0" y="337572"/>
              <a:ext cx="4608060" cy="312770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153174" y="336509"/>
            <a:ext cx="245999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15">
                <a:solidFill>
                  <a:srgbClr val="FFFFFF"/>
                </a:solidFill>
                <a:latin typeface="Calibri"/>
                <a:cs typeface="Calibri"/>
              </a:rPr>
              <a:t>Ejemplos:</a:t>
            </a:r>
            <a:r>
              <a:rPr dirty="0" sz="1400" spc="1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Calibri"/>
                <a:cs typeface="Calibri"/>
              </a:rPr>
              <a:t>Estimación</a:t>
            </a:r>
            <a:r>
              <a:rPr dirty="0" sz="1400" spc="1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65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1400" spc="1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5">
                <a:solidFill>
                  <a:srgbClr val="FFFFFF"/>
                </a:solidFill>
                <a:latin typeface="Calibri"/>
                <a:cs typeface="Calibri"/>
              </a:rPr>
              <a:t>Pose</a:t>
            </a:r>
            <a:r>
              <a:rPr dirty="0" sz="1400" spc="1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45">
                <a:solidFill>
                  <a:srgbClr val="FFFFFF"/>
                </a:solidFill>
                <a:latin typeface="Calibri"/>
                <a:cs typeface="Calibri"/>
              </a:rPr>
              <a:t>3D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554405" y="1190067"/>
            <a:ext cx="3499184" cy="1303170"/>
          </a:xfrm>
          <a:prstGeom prst="rect">
            <a:avLst/>
          </a:prstGeom>
        </p:spPr>
      </p:pic>
      <p:grpSp>
        <p:nvGrpSpPr>
          <p:cNvPr id="9" name="object 9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0" name="object 10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" name="object 12"/>
          <p:cNvSpPr txBox="1"/>
          <p:nvPr/>
        </p:nvSpPr>
        <p:spPr>
          <a:xfrm>
            <a:off x="2399296" y="3349827"/>
            <a:ext cx="25527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8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FM-DL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2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337820"/>
          </a:xfrm>
          <a:custGeom>
            <a:avLst/>
            <a:gdLst/>
            <a:ahLst/>
            <a:cxnLst/>
            <a:rect l="l" t="t" r="r" b="b"/>
            <a:pathLst>
              <a:path w="2304415" h="337820">
                <a:moveTo>
                  <a:pt x="2303995" y="0"/>
                </a:moveTo>
                <a:lnTo>
                  <a:pt x="0" y="0"/>
                </a:lnTo>
                <a:lnTo>
                  <a:pt x="0" y="337578"/>
                </a:lnTo>
                <a:lnTo>
                  <a:pt x="2303995" y="337578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872540" y="0"/>
            <a:ext cx="1336675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75260" marR="5080" indent="-163195">
              <a:lnSpc>
                <a:spcPct val="100000"/>
              </a:lnSpc>
              <a:spcBef>
                <a:spcPts val="95"/>
              </a:spcBef>
            </a:pP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Filosofía</a:t>
            </a:r>
            <a:r>
              <a:rPr dirty="0" sz="500" spc="9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de</a:t>
            </a:r>
            <a:r>
              <a:rPr dirty="0" sz="500" spc="9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2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la</a:t>
            </a:r>
            <a:r>
              <a:rPr dirty="0" sz="500" spc="9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Asignatura:</a:t>
            </a:r>
            <a:r>
              <a:rPr dirty="0" sz="500" spc="1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Visión</a:t>
            </a:r>
            <a:r>
              <a:rPr dirty="0" sz="500" spc="9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General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Fundamentos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Matemáticos:</a:t>
            </a:r>
            <a:r>
              <a:rPr dirty="0" sz="500" spc="1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4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II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Parte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595"/>
              </a:lnSpc>
            </a:pPr>
            <a:r>
              <a:rPr dirty="0" sz="500" spc="4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Python</a:t>
            </a:r>
            <a:r>
              <a:rPr dirty="0" sz="500" spc="5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Notebooks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600"/>
              </a:lnSpc>
            </a:pP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Ejemplos</a:t>
            </a:r>
            <a:endParaRPr sz="5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0"/>
            <a:ext cx="4608195" cy="650875"/>
            <a:chOff x="0" y="0"/>
            <a:chExt cx="4608195" cy="650875"/>
          </a:xfrm>
        </p:grpSpPr>
        <p:sp>
          <p:nvSpPr>
            <p:cNvPr id="5" name="object 5"/>
            <p:cNvSpPr/>
            <p:nvPr/>
          </p:nvSpPr>
          <p:spPr>
            <a:xfrm>
              <a:off x="2303995" y="0"/>
              <a:ext cx="2304415" cy="337820"/>
            </a:xfrm>
            <a:custGeom>
              <a:avLst/>
              <a:gdLst/>
              <a:ahLst/>
              <a:cxnLst/>
              <a:rect l="l" t="t" r="r" b="b"/>
              <a:pathLst>
                <a:path w="2304415" h="337820">
                  <a:moveTo>
                    <a:pt x="2303995" y="0"/>
                  </a:moveTo>
                  <a:lnTo>
                    <a:pt x="0" y="0"/>
                  </a:lnTo>
                  <a:lnTo>
                    <a:pt x="0" y="337578"/>
                  </a:lnTo>
                  <a:lnTo>
                    <a:pt x="2303995" y="337578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0" y="337572"/>
              <a:ext cx="4608060" cy="312770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153174" y="336509"/>
            <a:ext cx="233616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15">
                <a:solidFill>
                  <a:srgbClr val="FFFFFF"/>
                </a:solidFill>
                <a:latin typeface="Calibri"/>
                <a:cs typeface="Calibri"/>
              </a:rPr>
              <a:t>Ejemplos:</a:t>
            </a:r>
            <a:r>
              <a:rPr dirty="0" sz="1400" spc="1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FFFFFF"/>
                </a:solidFill>
                <a:latin typeface="Calibri"/>
                <a:cs typeface="Calibri"/>
              </a:rPr>
              <a:t>Self</a:t>
            </a:r>
            <a:r>
              <a:rPr dirty="0" sz="1400" spc="1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Calibri"/>
                <a:cs typeface="Calibri"/>
              </a:rPr>
              <a:t>Super-Resolution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08065" y="1359071"/>
            <a:ext cx="3839918" cy="880662"/>
          </a:xfrm>
          <a:prstGeom prst="rect">
            <a:avLst/>
          </a:prstGeom>
        </p:spPr>
      </p:pic>
      <p:grpSp>
        <p:nvGrpSpPr>
          <p:cNvPr id="9" name="object 9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0" name="object 10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" name="object 12"/>
          <p:cNvSpPr txBox="1"/>
          <p:nvPr/>
        </p:nvSpPr>
        <p:spPr>
          <a:xfrm>
            <a:off x="2399296" y="3349827"/>
            <a:ext cx="25527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8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FM-DL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2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337820"/>
          </a:xfrm>
          <a:custGeom>
            <a:avLst/>
            <a:gdLst/>
            <a:ahLst/>
            <a:cxnLst/>
            <a:rect l="l" t="t" r="r" b="b"/>
            <a:pathLst>
              <a:path w="2304415" h="337820">
                <a:moveTo>
                  <a:pt x="2303995" y="0"/>
                </a:moveTo>
                <a:lnTo>
                  <a:pt x="0" y="0"/>
                </a:lnTo>
                <a:lnTo>
                  <a:pt x="0" y="337578"/>
                </a:lnTo>
                <a:lnTo>
                  <a:pt x="2303995" y="337578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872540" y="0"/>
            <a:ext cx="1336675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75260" marR="5080" indent="-163195">
              <a:lnSpc>
                <a:spcPct val="100000"/>
              </a:lnSpc>
              <a:spcBef>
                <a:spcPts val="95"/>
              </a:spcBef>
            </a:pP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Filosofía</a:t>
            </a:r>
            <a:r>
              <a:rPr dirty="0" sz="500" spc="9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de</a:t>
            </a:r>
            <a:r>
              <a:rPr dirty="0" sz="500" spc="9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2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la</a:t>
            </a:r>
            <a:r>
              <a:rPr dirty="0" sz="500" spc="9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Asignatura:</a:t>
            </a:r>
            <a:r>
              <a:rPr dirty="0" sz="500" spc="1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Visión</a:t>
            </a:r>
            <a:r>
              <a:rPr dirty="0" sz="500" spc="9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General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Fundamentos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Matemáticos:</a:t>
            </a:r>
            <a:r>
              <a:rPr dirty="0" sz="500" spc="1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4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II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Parte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595"/>
              </a:lnSpc>
            </a:pPr>
            <a:r>
              <a:rPr dirty="0" sz="500" spc="4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Python</a:t>
            </a:r>
            <a:r>
              <a:rPr dirty="0" sz="500" spc="5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Notebooks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600"/>
              </a:lnSpc>
            </a:pP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Ejemplos</a:t>
            </a:r>
            <a:endParaRPr sz="5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0"/>
            <a:ext cx="4608195" cy="388620"/>
            <a:chOff x="0" y="0"/>
            <a:chExt cx="4608195" cy="388620"/>
          </a:xfrm>
        </p:grpSpPr>
        <p:sp>
          <p:nvSpPr>
            <p:cNvPr id="5" name="object 5"/>
            <p:cNvSpPr/>
            <p:nvPr/>
          </p:nvSpPr>
          <p:spPr>
            <a:xfrm>
              <a:off x="2303995" y="0"/>
              <a:ext cx="2304415" cy="337820"/>
            </a:xfrm>
            <a:custGeom>
              <a:avLst/>
              <a:gdLst/>
              <a:ahLst/>
              <a:cxnLst/>
              <a:rect l="l" t="t" r="r" b="b"/>
              <a:pathLst>
                <a:path w="2304415" h="337820">
                  <a:moveTo>
                    <a:pt x="2303995" y="0"/>
                  </a:moveTo>
                  <a:lnTo>
                    <a:pt x="0" y="0"/>
                  </a:lnTo>
                  <a:lnTo>
                    <a:pt x="0" y="337578"/>
                  </a:lnTo>
                  <a:lnTo>
                    <a:pt x="2303995" y="337578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0" y="337566"/>
              <a:ext cx="4608195" cy="50800"/>
            </a:xfrm>
            <a:custGeom>
              <a:avLst/>
              <a:gdLst/>
              <a:ahLst/>
              <a:cxnLst/>
              <a:rect l="l" t="t" r="r" b="b"/>
              <a:pathLst>
                <a:path w="4608195" h="50800">
                  <a:moveTo>
                    <a:pt x="4608060" y="0"/>
                  </a:moveTo>
                  <a:lnTo>
                    <a:pt x="0" y="0"/>
                  </a:lnTo>
                  <a:lnTo>
                    <a:pt x="0" y="50610"/>
                  </a:lnTo>
                  <a:lnTo>
                    <a:pt x="4608060" y="50610"/>
                  </a:lnTo>
                  <a:lnTo>
                    <a:pt x="460806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" name="object 7"/>
          <p:cNvSpPr/>
          <p:nvPr/>
        </p:nvSpPr>
        <p:spPr>
          <a:xfrm>
            <a:off x="309193" y="1307096"/>
            <a:ext cx="3989704" cy="190500"/>
          </a:xfrm>
          <a:custGeom>
            <a:avLst/>
            <a:gdLst/>
            <a:ahLst/>
            <a:cxnLst/>
            <a:rect l="l" t="t" r="r" b="b"/>
            <a:pathLst>
              <a:path w="3989704" h="190500">
                <a:moveTo>
                  <a:pt x="3938852" y="0"/>
                </a:moveTo>
                <a:lnTo>
                  <a:pt x="50800" y="0"/>
                </a:lnTo>
                <a:lnTo>
                  <a:pt x="31075" y="4008"/>
                </a:lnTo>
                <a:lnTo>
                  <a:pt x="14922" y="14922"/>
                </a:lnTo>
                <a:lnTo>
                  <a:pt x="4008" y="31075"/>
                </a:lnTo>
                <a:lnTo>
                  <a:pt x="0" y="50800"/>
                </a:lnTo>
                <a:lnTo>
                  <a:pt x="0" y="189901"/>
                </a:lnTo>
                <a:lnTo>
                  <a:pt x="3989652" y="189901"/>
                </a:lnTo>
                <a:lnTo>
                  <a:pt x="3989652" y="50800"/>
                </a:lnTo>
                <a:lnTo>
                  <a:pt x="3985644" y="31075"/>
                </a:lnTo>
                <a:lnTo>
                  <a:pt x="3974729" y="14922"/>
                </a:lnTo>
                <a:lnTo>
                  <a:pt x="3958576" y="4008"/>
                </a:lnTo>
                <a:lnTo>
                  <a:pt x="3938852" y="0"/>
                </a:lnTo>
                <a:close/>
              </a:path>
            </a:pathLst>
          </a:custGeom>
          <a:solidFill>
            <a:srgbClr val="26268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359994" y="1326066"/>
            <a:ext cx="3655060" cy="15494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100"/>
              </a:lnSpc>
            </a:pPr>
            <a:r>
              <a:rPr dirty="0" sz="1000" spc="40">
                <a:solidFill>
                  <a:srgbClr val="FFFFFF"/>
                </a:solidFill>
                <a:latin typeface="Calibri"/>
                <a:cs typeface="Calibri"/>
              </a:rPr>
              <a:t>©2023</a:t>
            </a:r>
            <a:r>
              <a:rPr dirty="0" sz="1000" spc="1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000">
                <a:solidFill>
                  <a:srgbClr val="FFFFFF"/>
                </a:solidFill>
                <a:latin typeface="Calibri"/>
                <a:cs typeface="Calibri"/>
              </a:rPr>
              <a:t>Iván</a:t>
            </a:r>
            <a:r>
              <a:rPr dirty="0" sz="1000" spc="10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000" spc="5">
                <a:solidFill>
                  <a:srgbClr val="FFFFFF"/>
                </a:solidFill>
                <a:latin typeface="Calibri"/>
                <a:cs typeface="Calibri"/>
              </a:rPr>
              <a:t>Ramírez</a:t>
            </a:r>
            <a:r>
              <a:rPr dirty="0" sz="1000" spc="10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000" spc="35">
                <a:solidFill>
                  <a:srgbClr val="FFFFFF"/>
                </a:solidFill>
                <a:latin typeface="Calibri"/>
                <a:cs typeface="Calibri"/>
              </a:rPr>
              <a:t>Díaz,</a:t>
            </a:r>
            <a:r>
              <a:rPr dirty="0" sz="1000" spc="1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000" spc="5">
                <a:solidFill>
                  <a:srgbClr val="FFFFFF"/>
                </a:solidFill>
                <a:latin typeface="Calibri"/>
                <a:cs typeface="Calibri"/>
              </a:rPr>
              <a:t>Victoria</a:t>
            </a:r>
            <a:r>
              <a:rPr dirty="0" sz="1000" spc="10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000" spc="30">
                <a:solidFill>
                  <a:srgbClr val="FFFFFF"/>
                </a:solidFill>
                <a:latin typeface="Calibri"/>
                <a:cs typeface="Calibri"/>
              </a:rPr>
              <a:t>Ruiz</a:t>
            </a:r>
            <a:r>
              <a:rPr dirty="0" sz="1000" spc="10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000">
                <a:solidFill>
                  <a:srgbClr val="FFFFFF"/>
                </a:solidFill>
                <a:latin typeface="Calibri"/>
                <a:cs typeface="Calibri"/>
              </a:rPr>
              <a:t>Parrado,</a:t>
            </a:r>
            <a:r>
              <a:rPr dirty="0" sz="1000" spc="1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000" spc="-5">
                <a:solidFill>
                  <a:srgbClr val="FFFFFF"/>
                </a:solidFill>
                <a:latin typeface="Calibri"/>
                <a:cs typeface="Calibri"/>
              </a:rPr>
              <a:t>Emanuele</a:t>
            </a:r>
            <a:r>
              <a:rPr dirty="0" sz="1000" spc="10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000" spc="15">
                <a:solidFill>
                  <a:srgbClr val="FFFFFF"/>
                </a:solidFill>
                <a:latin typeface="Calibri"/>
                <a:cs typeface="Calibri"/>
              </a:rPr>
              <a:t>Schiavi.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309193" y="1364029"/>
            <a:ext cx="4040504" cy="671830"/>
            <a:chOff x="309193" y="1364029"/>
            <a:chExt cx="4040504" cy="671830"/>
          </a:xfrm>
        </p:grpSpPr>
        <p:pic>
          <p:nvPicPr>
            <p:cNvPr id="10" name="object 1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09194" y="1484338"/>
              <a:ext cx="3989651" cy="50609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359994" y="1364029"/>
              <a:ext cx="3989704" cy="671830"/>
            </a:xfrm>
            <a:custGeom>
              <a:avLst/>
              <a:gdLst/>
              <a:ahLst/>
              <a:cxnLst/>
              <a:rect l="l" t="t" r="r" b="b"/>
              <a:pathLst>
                <a:path w="3989704" h="671830">
                  <a:moveTo>
                    <a:pt x="3989652" y="0"/>
                  </a:moveTo>
                  <a:lnTo>
                    <a:pt x="0" y="0"/>
                  </a:lnTo>
                  <a:lnTo>
                    <a:pt x="0" y="671362"/>
                  </a:lnTo>
                  <a:lnTo>
                    <a:pt x="3989652" y="671362"/>
                  </a:lnTo>
                  <a:lnTo>
                    <a:pt x="3989652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309193" y="1528626"/>
              <a:ext cx="3989704" cy="456565"/>
            </a:xfrm>
            <a:custGeom>
              <a:avLst/>
              <a:gdLst/>
              <a:ahLst/>
              <a:cxnLst/>
              <a:rect l="l" t="t" r="r" b="b"/>
              <a:pathLst>
                <a:path w="3989704" h="456564">
                  <a:moveTo>
                    <a:pt x="3989652" y="0"/>
                  </a:moveTo>
                  <a:lnTo>
                    <a:pt x="0" y="0"/>
                  </a:lnTo>
                  <a:lnTo>
                    <a:pt x="0" y="405164"/>
                  </a:lnTo>
                  <a:lnTo>
                    <a:pt x="4008" y="424889"/>
                  </a:lnTo>
                  <a:lnTo>
                    <a:pt x="14922" y="441042"/>
                  </a:lnTo>
                  <a:lnTo>
                    <a:pt x="31075" y="451956"/>
                  </a:lnTo>
                  <a:lnTo>
                    <a:pt x="50800" y="455965"/>
                  </a:lnTo>
                  <a:lnTo>
                    <a:pt x="3938852" y="455965"/>
                  </a:lnTo>
                  <a:lnTo>
                    <a:pt x="3958576" y="451956"/>
                  </a:lnTo>
                  <a:lnTo>
                    <a:pt x="3974729" y="441042"/>
                  </a:lnTo>
                  <a:lnTo>
                    <a:pt x="3985644" y="424889"/>
                  </a:lnTo>
                  <a:lnTo>
                    <a:pt x="3989652" y="405164"/>
                  </a:lnTo>
                  <a:lnTo>
                    <a:pt x="3989652" y="0"/>
                  </a:lnTo>
                  <a:close/>
                </a:path>
              </a:pathLst>
            </a:custGeom>
            <a:solidFill>
              <a:srgbClr val="E9E9F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/>
          <p:cNvSpPr txBox="1"/>
          <p:nvPr/>
        </p:nvSpPr>
        <p:spPr>
          <a:xfrm>
            <a:off x="309194" y="1364029"/>
            <a:ext cx="4040504" cy="671830"/>
          </a:xfrm>
          <a:prstGeom prst="rect">
            <a:avLst/>
          </a:prstGeom>
        </p:spPr>
        <p:txBody>
          <a:bodyPr wrap="square" lIns="0" tIns="254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20"/>
              </a:spcBef>
            </a:pPr>
            <a:endParaRPr sz="1050">
              <a:latin typeface="Times New Roman"/>
              <a:cs typeface="Times New Roman"/>
            </a:endParaRPr>
          </a:p>
          <a:p>
            <a:pPr marL="50800" marR="101600">
              <a:lnSpc>
                <a:spcPct val="101499"/>
              </a:lnSpc>
            </a:pPr>
            <a:r>
              <a:rPr dirty="0" sz="900" spc="15">
                <a:latin typeface="Calibri"/>
                <a:cs typeface="Calibri"/>
              </a:rPr>
              <a:t>Algunos </a:t>
            </a:r>
            <a:r>
              <a:rPr dirty="0" sz="900" spc="-15">
                <a:latin typeface="Calibri"/>
                <a:cs typeface="Calibri"/>
              </a:rPr>
              <a:t>derechos</a:t>
            </a:r>
            <a:r>
              <a:rPr dirty="0" sz="900" spc="-10">
                <a:latin typeface="Calibri"/>
                <a:cs typeface="Calibri"/>
              </a:rPr>
              <a:t> </a:t>
            </a:r>
            <a:r>
              <a:rPr dirty="0" sz="900" spc="-5">
                <a:latin typeface="Calibri"/>
                <a:cs typeface="Calibri"/>
              </a:rPr>
              <a:t>reservados.</a:t>
            </a:r>
            <a:r>
              <a:rPr dirty="0" sz="900">
                <a:latin typeface="Calibri"/>
                <a:cs typeface="Calibri"/>
              </a:rPr>
              <a:t> </a:t>
            </a:r>
            <a:r>
              <a:rPr dirty="0" sz="900" spc="25">
                <a:latin typeface="Calibri"/>
                <a:cs typeface="Calibri"/>
              </a:rPr>
              <a:t>Este </a:t>
            </a:r>
            <a:r>
              <a:rPr dirty="0" sz="900">
                <a:latin typeface="Calibri"/>
                <a:cs typeface="Calibri"/>
              </a:rPr>
              <a:t>documento</a:t>
            </a:r>
            <a:r>
              <a:rPr dirty="0" sz="900" spc="5">
                <a:latin typeface="Calibri"/>
                <a:cs typeface="Calibri"/>
              </a:rPr>
              <a:t> </a:t>
            </a:r>
            <a:r>
              <a:rPr dirty="0" sz="900" spc="-25">
                <a:latin typeface="Calibri"/>
                <a:cs typeface="Calibri"/>
              </a:rPr>
              <a:t>se</a:t>
            </a:r>
            <a:r>
              <a:rPr dirty="0" sz="900" spc="-20">
                <a:latin typeface="Calibri"/>
                <a:cs typeface="Calibri"/>
              </a:rPr>
              <a:t> </a:t>
            </a:r>
            <a:r>
              <a:rPr dirty="0" sz="900" spc="-5">
                <a:latin typeface="Calibri"/>
                <a:cs typeface="Calibri"/>
              </a:rPr>
              <a:t>distribuye</a:t>
            </a:r>
            <a:r>
              <a:rPr dirty="0" sz="900">
                <a:latin typeface="Calibri"/>
                <a:cs typeface="Calibri"/>
              </a:rPr>
              <a:t> bajo</a:t>
            </a:r>
            <a:r>
              <a:rPr dirty="0" sz="900" spc="5">
                <a:latin typeface="Calibri"/>
                <a:cs typeface="Calibri"/>
              </a:rPr>
              <a:t> </a:t>
            </a:r>
            <a:r>
              <a:rPr dirty="0" sz="900" spc="10">
                <a:latin typeface="Calibri"/>
                <a:cs typeface="Calibri"/>
              </a:rPr>
              <a:t>la </a:t>
            </a:r>
            <a:r>
              <a:rPr dirty="0" sz="900" spc="5">
                <a:latin typeface="Calibri"/>
                <a:cs typeface="Calibri"/>
              </a:rPr>
              <a:t>licencia </a:t>
            </a:r>
            <a:r>
              <a:rPr dirty="0" sz="900" spc="10">
                <a:latin typeface="Calibri"/>
                <a:cs typeface="Calibri"/>
              </a:rPr>
              <a:t> “Atribución-CompartirIgual </a:t>
            </a:r>
            <a:r>
              <a:rPr dirty="0" sz="900" spc="5">
                <a:latin typeface="Calibri"/>
                <a:cs typeface="Calibri"/>
              </a:rPr>
              <a:t>4.0</a:t>
            </a:r>
            <a:r>
              <a:rPr dirty="0" sz="900" spc="10">
                <a:latin typeface="Calibri"/>
                <a:cs typeface="Calibri"/>
              </a:rPr>
              <a:t> </a:t>
            </a:r>
            <a:r>
              <a:rPr dirty="0" sz="900">
                <a:latin typeface="Calibri"/>
                <a:cs typeface="Calibri"/>
              </a:rPr>
              <a:t>Internacional”</a:t>
            </a:r>
            <a:r>
              <a:rPr dirty="0" sz="900" spc="5">
                <a:latin typeface="Calibri"/>
                <a:cs typeface="Calibri"/>
              </a:rPr>
              <a:t> </a:t>
            </a:r>
            <a:r>
              <a:rPr dirty="0" sz="900" spc="-20">
                <a:latin typeface="Calibri"/>
                <a:cs typeface="Calibri"/>
              </a:rPr>
              <a:t>de</a:t>
            </a:r>
            <a:r>
              <a:rPr dirty="0" sz="900" spc="-15">
                <a:latin typeface="Calibri"/>
                <a:cs typeface="Calibri"/>
              </a:rPr>
              <a:t> </a:t>
            </a:r>
            <a:r>
              <a:rPr dirty="0" sz="900" spc="10">
                <a:latin typeface="Calibri"/>
                <a:cs typeface="Calibri"/>
              </a:rPr>
              <a:t>Creative  </a:t>
            </a:r>
            <a:r>
              <a:rPr dirty="0" sz="900" spc="15">
                <a:latin typeface="Calibri"/>
                <a:cs typeface="Calibri"/>
              </a:rPr>
              <a:t>Commons, </a:t>
            </a:r>
            <a:r>
              <a:rPr dirty="0" sz="900" spc="-5">
                <a:latin typeface="Calibri"/>
                <a:cs typeface="Calibri"/>
              </a:rPr>
              <a:t>disponible </a:t>
            </a:r>
            <a:r>
              <a:rPr dirty="0" sz="900" spc="-190">
                <a:latin typeface="Calibri"/>
                <a:cs typeface="Calibri"/>
              </a:rPr>
              <a:t> </a:t>
            </a:r>
            <a:r>
              <a:rPr dirty="0" sz="900" spc="-20">
                <a:latin typeface="Calibri"/>
                <a:cs typeface="Calibri"/>
              </a:rPr>
              <a:t>en</a:t>
            </a:r>
            <a:r>
              <a:rPr dirty="0" sz="900" spc="100">
                <a:latin typeface="Calibri"/>
                <a:cs typeface="Calibri"/>
              </a:rPr>
              <a:t> </a:t>
            </a:r>
            <a:r>
              <a:rPr dirty="0" sz="900" spc="40">
                <a:solidFill>
                  <a:srgbClr val="0000FF"/>
                </a:solidFill>
                <a:latin typeface="Georgia"/>
                <a:cs typeface="Georgia"/>
                <a:hlinkClick r:id="rId7"/>
              </a:rPr>
              <a:t>https://creativecommons.org/licenses/by-sa/4.0/deed.es</a:t>
            </a:r>
            <a:r>
              <a:rPr dirty="0" sz="900" spc="40">
                <a:solidFill>
                  <a:srgbClr val="0000FF"/>
                </a:solidFill>
                <a:latin typeface="Calibri"/>
                <a:cs typeface="Calibri"/>
              </a:rPr>
              <a:t>.</a:t>
            </a:r>
            <a:endParaRPr sz="900">
              <a:latin typeface="Calibri"/>
              <a:cs typeface="Calibri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5" name="object 15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7" name="object 17"/>
          <p:cNvSpPr txBox="1"/>
          <p:nvPr/>
        </p:nvSpPr>
        <p:spPr>
          <a:xfrm>
            <a:off x="2399296" y="3349827"/>
            <a:ext cx="25527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8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FM-DL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45337" y="0"/>
            <a:ext cx="1264285" cy="4051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2700" marR="5080" indent="84518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Fundamentos</a:t>
            </a:r>
            <a:r>
              <a:rPr dirty="0" sz="500" spc="7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de</a:t>
            </a:r>
            <a:r>
              <a:rPr dirty="0" sz="500" spc="7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Estadística</a:t>
            </a:r>
            <a:r>
              <a:rPr dirty="0" sz="500" spc="7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Bayesiana.</a:t>
            </a:r>
            <a:endParaRPr sz="500">
              <a:latin typeface="Calibri"/>
              <a:cs typeface="Calibri"/>
            </a:endParaRPr>
          </a:p>
          <a:p>
            <a:pPr algn="r" marL="429895" marR="5080" indent="378460">
              <a:lnSpc>
                <a:spcPts val="600"/>
              </a:lnSpc>
              <a:spcBef>
                <a:spcPts val="15"/>
              </a:spcBef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Distribuciones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Estadísticos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y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Variabilidad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Aprendizaje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Automático.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28164"/>
            <a:ext cx="1396365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600"/>
              </a:lnSpc>
              <a:spcBef>
                <a:spcPts val="95"/>
              </a:spcBef>
            </a:pP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Probabilidad</a:t>
            </a:r>
            <a:r>
              <a:rPr dirty="0" sz="500" spc="40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 Condicionada</a:t>
            </a:r>
            <a:endParaRPr sz="500">
              <a:latin typeface="Calibri"/>
              <a:cs typeface="Calibri"/>
            </a:endParaRPr>
          </a:p>
          <a:p>
            <a:pPr marL="12700" marR="5080">
              <a:lnSpc>
                <a:spcPts val="600"/>
              </a:lnSpc>
              <a:spcBef>
                <a:spcPts val="20"/>
              </a:spcBef>
            </a:pP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Independencia</a:t>
            </a:r>
            <a:r>
              <a:rPr dirty="0" sz="500" spc="8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e</a:t>
            </a:r>
            <a:r>
              <a:rPr dirty="0" sz="500" spc="8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Independencia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Condicional </a:t>
            </a:r>
            <a:r>
              <a:rPr dirty="0" sz="500" spc="-100" b="1">
                <a:solidFill>
                  <a:srgbClr val="9898D8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Variables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Aleatorias</a:t>
            </a:r>
            <a:endParaRPr sz="500">
              <a:latin typeface="Calibri"/>
              <a:cs typeface="Calibri"/>
            </a:endParaRPr>
          </a:p>
          <a:p>
            <a:pPr marL="12700">
              <a:lnSpc>
                <a:spcPts val="575"/>
              </a:lnSpc>
            </a:pP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10" action="ppaction://hlinksldjump"/>
              </a:rPr>
              <a:t>Variables</a:t>
            </a:r>
            <a:r>
              <a:rPr dirty="0" sz="500" spc="70" b="1">
                <a:solidFill>
                  <a:srgbClr val="9898D8"/>
                </a:solidFill>
                <a:latin typeface="Calibri"/>
                <a:cs typeface="Calibri"/>
                <a:hlinkClick r:id="rId10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10" action="ppaction://hlinksldjump"/>
              </a:rPr>
              <a:t>Multimensionales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0" y="408654"/>
            <a:ext cx="4608060" cy="312770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490194" y="817714"/>
            <a:ext cx="59588" cy="59588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490194" y="1311160"/>
            <a:ext cx="59588" cy="59588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153174" y="407591"/>
            <a:ext cx="4101465" cy="144843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5">
                <a:solidFill>
                  <a:srgbClr val="FFFFFF"/>
                </a:solidFill>
                <a:latin typeface="Calibri"/>
                <a:cs typeface="Calibri"/>
              </a:rPr>
              <a:t>Esperanza</a:t>
            </a:r>
            <a:r>
              <a:rPr dirty="0" sz="1400" spc="1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65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1400" spc="1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35">
                <a:solidFill>
                  <a:srgbClr val="FFFFFF"/>
                </a:solidFill>
                <a:latin typeface="Calibri"/>
                <a:cs typeface="Calibri"/>
              </a:rPr>
              <a:t>un</a:t>
            </a:r>
            <a:r>
              <a:rPr dirty="0" sz="1400" spc="1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Calibri"/>
                <a:cs typeface="Calibri"/>
              </a:rPr>
              <a:t>v.a</a:t>
            </a:r>
            <a:endParaRPr sz="1400">
              <a:latin typeface="Calibri"/>
              <a:cs typeface="Calibri"/>
            </a:endParaRPr>
          </a:p>
          <a:p>
            <a:pPr marL="459740" marR="5080">
              <a:lnSpc>
                <a:spcPct val="100000"/>
              </a:lnSpc>
              <a:spcBef>
                <a:spcPts val="900"/>
              </a:spcBef>
            </a:pPr>
            <a:r>
              <a:rPr dirty="0" sz="1000" spc="55">
                <a:latin typeface="Calibri"/>
                <a:cs typeface="Calibri"/>
              </a:rPr>
              <a:t>La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25" b="1">
                <a:latin typeface="Calibri"/>
                <a:cs typeface="Calibri"/>
              </a:rPr>
              <a:t>esperanza</a:t>
            </a:r>
            <a:r>
              <a:rPr dirty="0" sz="1000" spc="110" b="1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valor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esperado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media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variable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aleatoria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110" b="0" i="1">
                <a:latin typeface="Bookman Old Style"/>
                <a:cs typeface="Bookman Old Style"/>
              </a:rPr>
              <a:t>X</a:t>
            </a:r>
            <a:r>
              <a:rPr dirty="0" sz="1000" spc="110">
                <a:latin typeface="Calibri"/>
                <a:cs typeface="Calibri"/>
              </a:rPr>
              <a:t>,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denotada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por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20" b="0" i="1">
                <a:latin typeface="Bookman Old Style"/>
                <a:cs typeface="Bookman Old Style"/>
              </a:rPr>
              <a:t>µ </a:t>
            </a:r>
            <a:r>
              <a:rPr dirty="0" sz="1000" spc="-30">
                <a:latin typeface="Calibri"/>
                <a:cs typeface="Calibri"/>
              </a:rPr>
              <a:t>o</a:t>
            </a:r>
            <a:r>
              <a:rPr dirty="0" sz="1000" spc="165">
                <a:latin typeface="Calibri"/>
                <a:cs typeface="Calibri"/>
              </a:rPr>
              <a:t> </a:t>
            </a:r>
            <a:r>
              <a:rPr dirty="0" sz="1000" spc="25" b="0" i="1">
                <a:latin typeface="Bookman Old Style"/>
                <a:cs typeface="Bookman Old Style"/>
              </a:rPr>
              <a:t>E</a:t>
            </a:r>
            <a:r>
              <a:rPr dirty="0" sz="1000" spc="25">
                <a:latin typeface="Georgia"/>
                <a:cs typeface="Georgia"/>
              </a:rPr>
              <a:t>[</a:t>
            </a:r>
            <a:r>
              <a:rPr dirty="0" sz="1000" spc="25" b="0" i="1">
                <a:latin typeface="Bookman Old Style"/>
                <a:cs typeface="Bookman Old Style"/>
              </a:rPr>
              <a:t>X</a:t>
            </a:r>
            <a:r>
              <a:rPr dirty="0" sz="1000" spc="25">
                <a:latin typeface="Georgia"/>
                <a:cs typeface="Georgia"/>
              </a:rPr>
              <a:t>]</a:t>
            </a:r>
            <a:r>
              <a:rPr dirty="0" sz="1000" spc="25">
                <a:latin typeface="Calibri"/>
                <a:cs typeface="Calibri"/>
              </a:rPr>
              <a:t>, </a:t>
            </a:r>
            <a:r>
              <a:rPr dirty="0" sz="1000" spc="-35">
                <a:latin typeface="Calibri"/>
                <a:cs typeface="Calibri"/>
              </a:rPr>
              <a:t>es</a:t>
            </a:r>
            <a:r>
              <a:rPr dirty="0" sz="1000" spc="15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una</a:t>
            </a:r>
            <a:r>
              <a:rPr dirty="0" sz="1000" spc="19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medida</a:t>
            </a:r>
            <a:r>
              <a:rPr dirty="0" sz="1000" spc="19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central </a:t>
            </a:r>
            <a:r>
              <a:rPr dirty="0" sz="1000" spc="-25">
                <a:latin typeface="Calibri"/>
                <a:cs typeface="Calibri"/>
              </a:rPr>
              <a:t>del</a:t>
            </a:r>
            <a:r>
              <a:rPr dirty="0" sz="1000" spc="18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comportamiento 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variable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representa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su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centro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masas.</a:t>
            </a:r>
            <a:endParaRPr sz="1000">
              <a:latin typeface="Calibri"/>
              <a:cs typeface="Calibri"/>
            </a:endParaRPr>
          </a:p>
          <a:p>
            <a:pPr marL="459740" marR="46990">
              <a:lnSpc>
                <a:spcPct val="100000"/>
              </a:lnSpc>
              <a:spcBef>
                <a:spcPts val="285"/>
              </a:spcBef>
            </a:pPr>
            <a:r>
              <a:rPr dirty="0" sz="1000" spc="15">
                <a:latin typeface="Calibri"/>
                <a:cs typeface="Calibri"/>
              </a:rPr>
              <a:t>Se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puede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interpretar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como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 i="1">
                <a:latin typeface="Calibri"/>
                <a:cs typeface="Calibri"/>
              </a:rPr>
              <a:t>valor</a:t>
            </a:r>
            <a:r>
              <a:rPr dirty="0" sz="1000" spc="110" i="1">
                <a:latin typeface="Calibri"/>
                <a:cs typeface="Calibri"/>
              </a:rPr>
              <a:t> </a:t>
            </a:r>
            <a:r>
              <a:rPr dirty="0" sz="1000" spc="-15" i="1">
                <a:latin typeface="Calibri"/>
                <a:cs typeface="Calibri"/>
              </a:rPr>
              <a:t>medio</a:t>
            </a:r>
            <a:r>
              <a:rPr dirty="0" sz="1000" spc="110" i="1">
                <a:latin typeface="Calibri"/>
                <a:cs typeface="Calibri"/>
              </a:rPr>
              <a:t> </a:t>
            </a:r>
            <a:r>
              <a:rPr dirty="0" sz="1000" spc="-15" i="1">
                <a:latin typeface="Calibri"/>
                <a:cs typeface="Calibri"/>
              </a:rPr>
              <a:t>que</a:t>
            </a:r>
            <a:r>
              <a:rPr dirty="0" sz="1000" spc="110" i="1">
                <a:latin typeface="Calibri"/>
                <a:cs typeface="Calibri"/>
              </a:rPr>
              <a:t> </a:t>
            </a:r>
            <a:r>
              <a:rPr dirty="0" sz="1000" spc="-15" i="1">
                <a:latin typeface="Calibri"/>
                <a:cs typeface="Calibri"/>
              </a:rPr>
              <a:t>tomaría</a:t>
            </a:r>
            <a:r>
              <a:rPr dirty="0" sz="1000" spc="110" i="1">
                <a:latin typeface="Calibri"/>
                <a:cs typeface="Calibri"/>
              </a:rPr>
              <a:t> </a:t>
            </a:r>
            <a:r>
              <a:rPr dirty="0" sz="1000" spc="-20" i="1">
                <a:latin typeface="Calibri"/>
                <a:cs typeface="Calibri"/>
              </a:rPr>
              <a:t>la</a:t>
            </a:r>
            <a:r>
              <a:rPr dirty="0" sz="1000" spc="105" i="1">
                <a:latin typeface="Calibri"/>
                <a:cs typeface="Calibri"/>
              </a:rPr>
              <a:t> </a:t>
            </a:r>
            <a:r>
              <a:rPr dirty="0" sz="1000" spc="-20" i="1">
                <a:latin typeface="Calibri"/>
                <a:cs typeface="Calibri"/>
              </a:rPr>
              <a:t>variable</a:t>
            </a:r>
            <a:r>
              <a:rPr dirty="0" sz="1000" spc="110" i="1">
                <a:latin typeface="Calibri"/>
                <a:cs typeface="Calibri"/>
              </a:rPr>
              <a:t> </a:t>
            </a:r>
            <a:r>
              <a:rPr dirty="0" sz="1000" spc="-20" i="1">
                <a:latin typeface="Calibri"/>
                <a:cs typeface="Calibri"/>
              </a:rPr>
              <a:t>en </a:t>
            </a:r>
            <a:r>
              <a:rPr dirty="0" sz="1000" spc="-210" i="1">
                <a:latin typeface="Calibri"/>
                <a:cs typeface="Calibri"/>
              </a:rPr>
              <a:t> </a:t>
            </a:r>
            <a:r>
              <a:rPr dirty="0" sz="1000" spc="-15" i="1">
                <a:latin typeface="Calibri"/>
                <a:cs typeface="Calibri"/>
              </a:rPr>
              <a:t>una</a:t>
            </a:r>
            <a:r>
              <a:rPr dirty="0" sz="1000" spc="100" i="1">
                <a:latin typeface="Calibri"/>
                <a:cs typeface="Calibri"/>
              </a:rPr>
              <a:t> </a:t>
            </a:r>
            <a:r>
              <a:rPr dirty="0" sz="1000" spc="-30" i="1">
                <a:latin typeface="Calibri"/>
                <a:cs typeface="Calibri"/>
              </a:rPr>
              <a:t>larga</a:t>
            </a:r>
            <a:r>
              <a:rPr dirty="0" sz="1000" spc="105" i="1">
                <a:latin typeface="Calibri"/>
                <a:cs typeface="Calibri"/>
              </a:rPr>
              <a:t> </a:t>
            </a:r>
            <a:r>
              <a:rPr dirty="0" sz="1000" spc="-15" i="1">
                <a:latin typeface="Calibri"/>
                <a:cs typeface="Calibri"/>
              </a:rPr>
              <a:t>serie</a:t>
            </a:r>
            <a:r>
              <a:rPr dirty="0" sz="1000" spc="105" i="1">
                <a:latin typeface="Calibri"/>
                <a:cs typeface="Calibri"/>
              </a:rPr>
              <a:t> </a:t>
            </a:r>
            <a:r>
              <a:rPr dirty="0" sz="1000" spc="-20" i="1">
                <a:latin typeface="Calibri"/>
                <a:cs typeface="Calibri"/>
              </a:rPr>
              <a:t>de</a:t>
            </a:r>
            <a:r>
              <a:rPr dirty="0" sz="1000" spc="105" i="1">
                <a:latin typeface="Calibri"/>
                <a:cs typeface="Calibri"/>
              </a:rPr>
              <a:t> </a:t>
            </a:r>
            <a:r>
              <a:rPr dirty="0" sz="1000" spc="-10" i="1">
                <a:latin typeface="Calibri"/>
                <a:cs typeface="Calibri"/>
              </a:rPr>
              <a:t>observaciones</a:t>
            </a:r>
            <a:r>
              <a:rPr dirty="0" sz="1000" spc="-10">
                <a:latin typeface="Calibri"/>
                <a:cs typeface="Calibri"/>
              </a:rPr>
              <a:t>:</a:t>
            </a:r>
            <a:endParaRPr sz="10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900">
              <a:latin typeface="Calibri"/>
              <a:cs typeface="Calibri"/>
            </a:endParaRPr>
          </a:p>
          <a:p>
            <a:pPr algn="ctr" marR="1294130">
              <a:lnSpc>
                <a:spcPct val="100000"/>
              </a:lnSpc>
            </a:pPr>
            <a:r>
              <a:rPr dirty="0" sz="1000" spc="-710">
                <a:latin typeface="Arial"/>
                <a:cs typeface="Arial"/>
              </a:rPr>
              <a:t></a:t>
            </a:r>
            <a:endParaRPr sz="10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840486" y="2013475"/>
            <a:ext cx="68961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25" b="0" i="1">
                <a:latin typeface="Bookman Old Style"/>
                <a:cs typeface="Bookman Old Style"/>
              </a:rPr>
              <a:t>E</a:t>
            </a:r>
            <a:r>
              <a:rPr dirty="0" sz="1000" spc="25">
                <a:latin typeface="Georgia"/>
                <a:cs typeface="Georgia"/>
              </a:rPr>
              <a:t>[</a:t>
            </a:r>
            <a:r>
              <a:rPr dirty="0" sz="1000" spc="25" b="0" i="1">
                <a:latin typeface="Bookman Old Style"/>
                <a:cs typeface="Bookman Old Style"/>
              </a:rPr>
              <a:t>X</a:t>
            </a:r>
            <a:r>
              <a:rPr dirty="0" sz="1000" spc="25">
                <a:latin typeface="Georgia"/>
                <a:cs typeface="Georgia"/>
              </a:rPr>
              <a:t>]</a:t>
            </a:r>
            <a:r>
              <a:rPr dirty="0" sz="1000" spc="10">
                <a:latin typeface="Georgia"/>
                <a:cs typeface="Georgia"/>
              </a:rPr>
              <a:t> </a:t>
            </a:r>
            <a:r>
              <a:rPr dirty="0" sz="1000" spc="130">
                <a:latin typeface="Georgia"/>
                <a:cs typeface="Georgia"/>
              </a:rPr>
              <a:t>=</a:t>
            </a:r>
            <a:r>
              <a:rPr dirty="0" sz="1000" spc="10">
                <a:latin typeface="Georgia"/>
                <a:cs typeface="Georgia"/>
              </a:rPr>
              <a:t> </a:t>
            </a:r>
            <a:r>
              <a:rPr dirty="0" sz="1000" spc="20" b="0" i="1">
                <a:latin typeface="Bookman Old Style"/>
                <a:cs typeface="Bookman Old Style"/>
              </a:rPr>
              <a:t>µ</a:t>
            </a:r>
            <a:r>
              <a:rPr dirty="0" sz="1000" spc="-50" b="0" i="1">
                <a:latin typeface="Bookman Old Style"/>
                <a:cs typeface="Bookman Old Style"/>
              </a:rPr>
              <a:t> </a:t>
            </a:r>
            <a:r>
              <a:rPr dirty="0" sz="1000" spc="130">
                <a:latin typeface="Georgia"/>
                <a:cs typeface="Georgia"/>
              </a:rPr>
              <a:t>=</a:t>
            </a:r>
            <a:endParaRPr sz="1000">
              <a:latin typeface="Georgia"/>
              <a:cs typeface="Georgi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539862" y="1830011"/>
            <a:ext cx="12509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1005" b="1">
                <a:latin typeface="Verdana"/>
                <a:cs typeface="Verdana"/>
              </a:rPr>
              <a:t></a:t>
            </a:r>
            <a:endParaRPr sz="1000">
              <a:latin typeface="Verdana"/>
              <a:cs typeface="Verdan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539862" y="1867972"/>
            <a:ext cx="13779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175">
                <a:latin typeface="Arial"/>
                <a:cs typeface="Arial"/>
              </a:rPr>
              <a:t></a:t>
            </a:r>
            <a:endParaRPr sz="10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539862" y="2133681"/>
            <a:ext cx="13779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120" b="1">
                <a:latin typeface="Verdana"/>
                <a:cs typeface="Verdana"/>
              </a:rPr>
              <a:t></a:t>
            </a:r>
            <a:endParaRPr sz="1000">
              <a:latin typeface="Verdana"/>
              <a:cs typeface="Verdana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690192" y="1999289"/>
            <a:ext cx="271145" cy="177800"/>
          </a:xfrm>
          <a:prstGeom prst="rect">
            <a:avLst/>
          </a:prstGeom>
        </p:spPr>
        <p:txBody>
          <a:bodyPr wrap="square" lIns="0" tIns="19050" rIns="0" bIns="0" rtlCol="0" vert="horz">
            <a:spAutoFit/>
          </a:bodyPr>
          <a:lstStyle/>
          <a:p>
            <a:pPr marL="49530">
              <a:lnSpc>
                <a:spcPts val="395"/>
              </a:lnSpc>
              <a:spcBef>
                <a:spcPts val="150"/>
              </a:spcBef>
            </a:pPr>
            <a:r>
              <a:rPr dirty="0" baseline="122222" sz="1500" spc="757">
                <a:latin typeface="Arial"/>
                <a:cs typeface="Arial"/>
              </a:rPr>
              <a:t> </a:t>
            </a:r>
            <a:r>
              <a:rPr dirty="0" sz="500" spc="-40" b="0" i="1">
                <a:latin typeface="Bookman Old Style"/>
                <a:cs typeface="Bookman Old Style"/>
              </a:rPr>
              <a:t>i</a:t>
            </a:r>
            <a:r>
              <a:rPr dirty="0" baseline="7936" sz="1050" spc="-60" b="0" i="1">
                <a:latin typeface="Bookman Old Style"/>
                <a:cs typeface="Bookman Old Style"/>
              </a:rPr>
              <a:t>x</a:t>
            </a:r>
            <a:endParaRPr baseline="7936" sz="1050">
              <a:latin typeface="Bookman Old Style"/>
              <a:cs typeface="Bookman Old Style"/>
            </a:endParaRPr>
          </a:p>
          <a:p>
            <a:pPr marL="38100">
              <a:lnSpc>
                <a:spcPts val="755"/>
              </a:lnSpc>
            </a:pPr>
            <a:r>
              <a:rPr dirty="0" sz="1000" spc="215">
                <a:latin typeface="Arial"/>
                <a:cs typeface="Arial"/>
              </a:rPr>
              <a:t>-</a:t>
            </a:r>
            <a:endParaRPr sz="10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893163" y="1809742"/>
            <a:ext cx="206375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95"/>
              </a:spcBef>
              <a:tabLst>
                <a:tab pos="602615" algn="l"/>
              </a:tabLst>
            </a:pPr>
            <a:r>
              <a:rPr dirty="0" sz="1000" spc="35" b="0" i="1">
                <a:latin typeface="Bookman Old Style"/>
                <a:cs typeface="Bookman Old Style"/>
              </a:rPr>
              <a:t>x</a:t>
            </a:r>
            <a:r>
              <a:rPr dirty="0" baseline="-11904" sz="1050" spc="52" b="0" i="1">
                <a:latin typeface="Bookman Old Style"/>
                <a:cs typeface="Bookman Old Style"/>
              </a:rPr>
              <a:t>i</a:t>
            </a:r>
            <a:r>
              <a:rPr dirty="0" sz="1000" spc="35" b="0" i="1">
                <a:latin typeface="Bookman Old Style"/>
                <a:cs typeface="Bookman Old Style"/>
              </a:rPr>
              <a:t>p</a:t>
            </a:r>
            <a:r>
              <a:rPr dirty="0" sz="1000" spc="35">
                <a:latin typeface="Georgia"/>
                <a:cs typeface="Georgia"/>
              </a:rPr>
              <a:t>(</a:t>
            </a:r>
            <a:r>
              <a:rPr dirty="0" sz="1000" spc="35" b="0" i="1">
                <a:latin typeface="Bookman Old Style"/>
                <a:cs typeface="Bookman Old Style"/>
              </a:rPr>
              <a:t>x</a:t>
            </a:r>
            <a:r>
              <a:rPr dirty="0" baseline="-11904" sz="1050" spc="52" b="0" i="1">
                <a:latin typeface="Bookman Old Style"/>
                <a:cs typeface="Bookman Old Style"/>
              </a:rPr>
              <a:t>i</a:t>
            </a:r>
            <a:r>
              <a:rPr dirty="0" sz="1000" spc="35">
                <a:latin typeface="Georgia"/>
                <a:cs typeface="Georgia"/>
              </a:rPr>
              <a:t>)	</a:t>
            </a:r>
            <a:r>
              <a:rPr dirty="0" sz="1000" spc="-20">
                <a:latin typeface="Calibri"/>
                <a:cs typeface="Calibri"/>
              </a:rPr>
              <a:t>siendo</a:t>
            </a:r>
            <a:r>
              <a:rPr dirty="0" sz="1000" spc="85">
                <a:latin typeface="Calibri"/>
                <a:cs typeface="Calibri"/>
              </a:rPr>
              <a:t> </a:t>
            </a:r>
            <a:r>
              <a:rPr dirty="0" sz="1000" spc="105" b="0" i="1">
                <a:latin typeface="Bookman Old Style"/>
                <a:cs typeface="Bookman Old Style"/>
              </a:rPr>
              <a:t>X</a:t>
            </a:r>
            <a:r>
              <a:rPr dirty="0" baseline="-11904" sz="1050" spc="157" b="0" i="1">
                <a:latin typeface="Bookman Old Style"/>
                <a:cs typeface="Bookman Old Style"/>
              </a:rPr>
              <a:t>i</a:t>
            </a:r>
            <a:r>
              <a:rPr dirty="0" baseline="-11904" sz="1050" spc="225" b="0" i="1">
                <a:latin typeface="Bookman Old Style"/>
                <a:cs typeface="Bookman Old Style"/>
              </a:rPr>
              <a:t> </a:t>
            </a:r>
            <a:r>
              <a:rPr dirty="0" sz="1000" spc="-15">
                <a:latin typeface="Calibri"/>
                <a:cs typeface="Calibri"/>
              </a:rPr>
              <a:t>variable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discreta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936430" y="2228446"/>
            <a:ext cx="61594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85" b="0" i="1">
                <a:latin typeface="Bookman Old Style"/>
                <a:cs typeface="Bookman Old Style"/>
              </a:rPr>
              <a:t>i</a:t>
            </a:r>
            <a:endParaRPr sz="700">
              <a:latin typeface="Bookman Old Style"/>
              <a:cs typeface="Bookman Old Style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514462" y="2171514"/>
            <a:ext cx="245364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958215">
              <a:lnSpc>
                <a:spcPts val="600"/>
              </a:lnSpc>
              <a:spcBef>
                <a:spcPts val="95"/>
              </a:spcBef>
            </a:pPr>
            <a:r>
              <a:rPr dirty="0" sz="1000" spc="-20">
                <a:latin typeface="Calibri"/>
                <a:cs typeface="Calibri"/>
              </a:rPr>
              <a:t>siendo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120" b="0" i="1">
                <a:latin typeface="Bookman Old Style"/>
                <a:cs typeface="Bookman Old Style"/>
              </a:rPr>
              <a:t>X</a:t>
            </a:r>
            <a:r>
              <a:rPr dirty="0" sz="1000" spc="345" b="0" i="1">
                <a:latin typeface="Bookman Old Style"/>
                <a:cs typeface="Bookman Old Style"/>
              </a:rPr>
              <a:t> </a:t>
            </a:r>
            <a:r>
              <a:rPr dirty="0" sz="1000" spc="-15">
                <a:latin typeface="Calibri"/>
                <a:cs typeface="Calibri"/>
              </a:rPr>
              <a:t>variable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continua</a:t>
            </a:r>
            <a:endParaRPr sz="1000">
              <a:latin typeface="Calibri"/>
              <a:cs typeface="Calibri"/>
            </a:endParaRPr>
          </a:p>
          <a:p>
            <a:pPr marL="38100">
              <a:lnSpc>
                <a:spcPts val="600"/>
              </a:lnSpc>
              <a:tabLst>
                <a:tab pos="283845" algn="l"/>
              </a:tabLst>
            </a:pPr>
            <a:r>
              <a:rPr dirty="0" sz="1000" spc="175">
                <a:latin typeface="Arial"/>
                <a:cs typeface="Arial"/>
              </a:rPr>
              <a:t></a:t>
            </a:r>
            <a:r>
              <a:rPr dirty="0" sz="1000" spc="175">
                <a:latin typeface="Arial"/>
                <a:cs typeface="Arial"/>
              </a:rPr>
              <a:t>	</a:t>
            </a:r>
            <a:r>
              <a:rPr dirty="0" baseline="-71428" sz="1050" spc="-7">
                <a:latin typeface="Century"/>
                <a:cs typeface="Century"/>
              </a:rPr>
              <a:t>R</a:t>
            </a:r>
            <a:r>
              <a:rPr dirty="0" baseline="-71428" sz="1050" spc="30">
                <a:latin typeface="Century"/>
                <a:cs typeface="Century"/>
              </a:rPr>
              <a:t> </a:t>
            </a:r>
            <a:r>
              <a:rPr dirty="0" sz="1000" spc="85" b="0" i="1">
                <a:latin typeface="Bookman Old Style"/>
                <a:cs typeface="Bookman Old Style"/>
              </a:rPr>
              <a:t>xf</a:t>
            </a:r>
            <a:r>
              <a:rPr dirty="0" sz="1000" spc="-195" b="0" i="1">
                <a:latin typeface="Bookman Old Style"/>
                <a:cs typeface="Bookman Old Style"/>
              </a:rPr>
              <a:t> </a:t>
            </a:r>
            <a:r>
              <a:rPr dirty="0" sz="1000" spc="10">
                <a:latin typeface="Georgia"/>
                <a:cs typeface="Georgia"/>
              </a:rPr>
              <a:t>(</a:t>
            </a:r>
            <a:r>
              <a:rPr dirty="0" sz="1000" spc="25" b="0" i="1">
                <a:latin typeface="Bookman Old Style"/>
                <a:cs typeface="Bookman Old Style"/>
              </a:rPr>
              <a:t>x</a:t>
            </a:r>
            <a:r>
              <a:rPr dirty="0" sz="1000" spc="10">
                <a:latin typeface="Georgia"/>
                <a:cs typeface="Georgia"/>
              </a:rPr>
              <a:t>)</a:t>
            </a:r>
            <a:r>
              <a:rPr dirty="0" sz="1000" spc="-50" b="0" i="1">
                <a:latin typeface="Bookman Old Style"/>
                <a:cs typeface="Bookman Old Style"/>
              </a:rPr>
              <a:t>dx</a:t>
            </a:r>
            <a:endParaRPr sz="1000">
              <a:latin typeface="Bookman Old Style"/>
              <a:cs typeface="Bookman Old Style"/>
            </a:endParaRPr>
          </a:p>
        </p:txBody>
      </p:sp>
      <p:pic>
        <p:nvPicPr>
          <p:cNvPr id="18" name="object 18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490194" y="2594432"/>
            <a:ext cx="59588" cy="59588"/>
          </a:xfrm>
          <a:prstGeom prst="rect">
            <a:avLst/>
          </a:prstGeom>
        </p:spPr>
      </p:pic>
      <p:sp>
        <p:nvSpPr>
          <p:cNvPr id="19" name="object 19"/>
          <p:cNvSpPr txBox="1"/>
          <p:nvPr/>
        </p:nvSpPr>
        <p:spPr>
          <a:xfrm>
            <a:off x="600354" y="2517322"/>
            <a:ext cx="323786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55">
                <a:latin typeface="Calibri"/>
                <a:cs typeface="Calibri"/>
              </a:rPr>
              <a:t>La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esperanza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por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su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definición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operador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lineal,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decir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787398" y="2686867"/>
            <a:ext cx="621030" cy="177800"/>
          </a:xfrm>
          <a:prstGeom prst="rect">
            <a:avLst/>
          </a:prstGeom>
        </p:spPr>
        <p:txBody>
          <a:bodyPr wrap="square" lIns="0" tIns="139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95"/>
              </a:spcBef>
              <a:tabLst>
                <a:tab pos="534035" algn="l"/>
              </a:tabLst>
            </a:pPr>
            <a:r>
              <a:rPr dirty="0" sz="1000" spc="300">
                <a:latin typeface="Arial"/>
                <a:cs typeface="Arial"/>
              </a:rPr>
              <a:t> </a:t>
            </a:r>
            <a:r>
              <a:rPr dirty="0" sz="1000" spc="300">
                <a:latin typeface="Arial"/>
                <a:cs typeface="Arial"/>
              </a:rPr>
              <a:t>	</a:t>
            </a:r>
            <a:r>
              <a:rPr dirty="0" sz="1000" spc="300">
                <a:latin typeface="Arial"/>
                <a:cs typeface="Arial"/>
              </a:rPr>
              <a:t> </a:t>
            </a:r>
            <a:endParaRPr sz="10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921306" y="2783029"/>
            <a:ext cx="778510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702310" algn="l"/>
              </a:tabLst>
            </a:pPr>
            <a:r>
              <a:rPr dirty="0" sz="700" spc="55" b="0" i="1">
                <a:latin typeface="Bookman Old Style"/>
                <a:cs typeface="Bookman Old Style"/>
              </a:rPr>
              <a:t>n</a:t>
            </a:r>
            <a:r>
              <a:rPr dirty="0" sz="700" spc="55" b="0" i="1">
                <a:latin typeface="Bookman Old Style"/>
                <a:cs typeface="Bookman Old Style"/>
              </a:rPr>
              <a:t>	</a:t>
            </a:r>
            <a:r>
              <a:rPr dirty="0" sz="700" spc="55" b="0" i="1">
                <a:latin typeface="Bookman Old Style"/>
                <a:cs typeface="Bookman Old Style"/>
              </a:rPr>
              <a:t>n</a:t>
            </a:r>
            <a:endParaRPr sz="700">
              <a:latin typeface="Bookman Old Style"/>
              <a:cs typeface="Bookman Old Style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861197" y="2783032"/>
            <a:ext cx="885825" cy="177800"/>
          </a:xfrm>
          <a:prstGeom prst="rect">
            <a:avLst/>
          </a:prstGeom>
        </p:spPr>
        <p:txBody>
          <a:bodyPr wrap="square" lIns="0" tIns="139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95"/>
              </a:spcBef>
              <a:tabLst>
                <a:tab pos="702310" algn="l"/>
              </a:tabLst>
            </a:pPr>
            <a:r>
              <a:rPr dirty="0" sz="1000" spc="1160">
                <a:latin typeface="Arial"/>
                <a:cs typeface="Arial"/>
              </a:rPr>
              <a:t> </a:t>
            </a:r>
            <a:r>
              <a:rPr dirty="0" sz="1000" spc="1160">
                <a:latin typeface="Arial"/>
                <a:cs typeface="Arial"/>
              </a:rPr>
              <a:t>	</a:t>
            </a:r>
            <a:r>
              <a:rPr dirty="0" sz="1000" spc="190">
                <a:latin typeface="Arial"/>
                <a:cs typeface="Arial"/>
              </a:rPr>
              <a:t> </a:t>
            </a:r>
            <a:endParaRPr sz="100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627517" y="2852630"/>
            <a:ext cx="1606550" cy="369570"/>
          </a:xfrm>
          <a:prstGeom prst="rect">
            <a:avLst/>
          </a:prstGeom>
        </p:spPr>
        <p:txBody>
          <a:bodyPr wrap="square" lIns="0" tIns="62865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495"/>
              </a:spcBef>
              <a:tabLst>
                <a:tab pos="449580" algn="l"/>
                <a:tab pos="1139825" algn="l"/>
              </a:tabLst>
            </a:pPr>
            <a:r>
              <a:rPr dirty="0" sz="1000" spc="55" b="0" i="1">
                <a:latin typeface="Bookman Old Style"/>
                <a:cs typeface="Bookman Old Style"/>
              </a:rPr>
              <a:t>E	</a:t>
            </a:r>
            <a:r>
              <a:rPr dirty="0" sz="1000" spc="70" b="0" i="1">
                <a:latin typeface="Bookman Old Style"/>
                <a:cs typeface="Bookman Old Style"/>
              </a:rPr>
              <a:t>c</a:t>
            </a:r>
            <a:r>
              <a:rPr dirty="0" baseline="-11904" sz="1050" spc="104" b="0" i="1">
                <a:latin typeface="Bookman Old Style"/>
                <a:cs typeface="Bookman Old Style"/>
              </a:rPr>
              <a:t>i</a:t>
            </a:r>
            <a:r>
              <a:rPr dirty="0" sz="1000" spc="70" b="0" i="1">
                <a:latin typeface="Bookman Old Style"/>
                <a:cs typeface="Bookman Old Style"/>
              </a:rPr>
              <a:t>X</a:t>
            </a:r>
            <a:r>
              <a:rPr dirty="0" baseline="-11904" sz="1050" spc="104" b="0" i="1">
                <a:latin typeface="Bookman Old Style"/>
                <a:cs typeface="Bookman Old Style"/>
              </a:rPr>
              <a:t>i  </a:t>
            </a:r>
            <a:r>
              <a:rPr dirty="0" baseline="-11904" sz="1050" spc="217" b="0" i="1">
                <a:latin typeface="Bookman Old Style"/>
                <a:cs typeface="Bookman Old Style"/>
              </a:rPr>
              <a:t> </a:t>
            </a:r>
            <a:r>
              <a:rPr dirty="0" sz="1000" spc="130">
                <a:latin typeface="Georgia"/>
                <a:cs typeface="Georgia"/>
              </a:rPr>
              <a:t>=	</a:t>
            </a:r>
            <a:r>
              <a:rPr dirty="0" sz="1000" spc="35" b="0" i="1">
                <a:latin typeface="Bookman Old Style"/>
                <a:cs typeface="Bookman Old Style"/>
              </a:rPr>
              <a:t>c</a:t>
            </a:r>
            <a:r>
              <a:rPr dirty="0" baseline="-11904" sz="1050" spc="52" b="0" i="1">
                <a:latin typeface="Bookman Old Style"/>
                <a:cs typeface="Bookman Old Style"/>
              </a:rPr>
              <a:t>i</a:t>
            </a:r>
            <a:r>
              <a:rPr dirty="0" sz="1000" spc="35" b="0" i="1">
                <a:latin typeface="Bookman Old Style"/>
                <a:cs typeface="Bookman Old Style"/>
              </a:rPr>
              <a:t>E</a:t>
            </a:r>
            <a:r>
              <a:rPr dirty="0" sz="1000" spc="35">
                <a:latin typeface="Georgia"/>
                <a:cs typeface="Georgia"/>
              </a:rPr>
              <a:t>[</a:t>
            </a:r>
            <a:r>
              <a:rPr dirty="0" sz="1000" spc="35" b="0" i="1">
                <a:latin typeface="Bookman Old Style"/>
                <a:cs typeface="Bookman Old Style"/>
              </a:rPr>
              <a:t>X</a:t>
            </a:r>
            <a:r>
              <a:rPr dirty="0" baseline="-11904" sz="1050" spc="52" b="0" i="1">
                <a:latin typeface="Bookman Old Style"/>
                <a:cs typeface="Bookman Old Style"/>
              </a:rPr>
              <a:t>i</a:t>
            </a:r>
            <a:r>
              <a:rPr dirty="0" sz="1000" spc="35">
                <a:latin typeface="Georgia"/>
                <a:cs typeface="Georgia"/>
              </a:rPr>
              <a:t>]</a:t>
            </a:r>
            <a:endParaRPr sz="1000">
              <a:latin typeface="Georgia"/>
              <a:cs typeface="Georgia"/>
            </a:endParaRPr>
          </a:p>
          <a:p>
            <a:pPr marL="255270">
              <a:lnSpc>
                <a:spcPct val="100000"/>
              </a:lnSpc>
              <a:spcBef>
                <a:spcPts val="275"/>
              </a:spcBef>
              <a:tabLst>
                <a:tab pos="945515" algn="l"/>
              </a:tabLst>
            </a:pPr>
            <a:r>
              <a:rPr dirty="0" sz="700" spc="25" b="0" i="1">
                <a:latin typeface="Bookman Old Style"/>
                <a:cs typeface="Bookman Old Style"/>
              </a:rPr>
              <a:t>i</a:t>
            </a:r>
            <a:r>
              <a:rPr dirty="0" sz="700" spc="25">
                <a:latin typeface="Verdana"/>
                <a:cs typeface="Verdana"/>
              </a:rPr>
              <a:t>=1	</a:t>
            </a:r>
            <a:r>
              <a:rPr dirty="0" sz="700" spc="25" b="0" i="1">
                <a:latin typeface="Bookman Old Style"/>
                <a:cs typeface="Bookman Old Style"/>
              </a:rPr>
              <a:t>i</a:t>
            </a:r>
            <a:r>
              <a:rPr dirty="0" sz="700" spc="25">
                <a:latin typeface="Verdana"/>
                <a:cs typeface="Verdana"/>
              </a:rPr>
              <a:t>=1</a:t>
            </a:r>
            <a:endParaRPr sz="700">
              <a:latin typeface="Verdana"/>
              <a:cs typeface="Verdana"/>
            </a:endParaRPr>
          </a:p>
        </p:txBody>
      </p:sp>
      <p:grpSp>
        <p:nvGrpSpPr>
          <p:cNvPr id="24" name="object 24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25" name="object 25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7" name="object 27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5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45337" y="0"/>
            <a:ext cx="1264285" cy="4051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2700" marR="5080" indent="84518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Fundamentos</a:t>
            </a:r>
            <a:r>
              <a:rPr dirty="0" sz="500" spc="7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de</a:t>
            </a:r>
            <a:r>
              <a:rPr dirty="0" sz="500" spc="7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Estadística</a:t>
            </a:r>
            <a:r>
              <a:rPr dirty="0" sz="500" spc="7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Bayesiana.</a:t>
            </a:r>
            <a:endParaRPr sz="500">
              <a:latin typeface="Calibri"/>
              <a:cs typeface="Calibri"/>
            </a:endParaRPr>
          </a:p>
          <a:p>
            <a:pPr algn="r" marL="429895" marR="5080" indent="378460">
              <a:lnSpc>
                <a:spcPts val="600"/>
              </a:lnSpc>
              <a:spcBef>
                <a:spcPts val="15"/>
              </a:spcBef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Distribuciones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Estadísticos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y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Variabilidad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Aprendizaje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Automático.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28164"/>
            <a:ext cx="1396365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600"/>
              </a:lnSpc>
              <a:spcBef>
                <a:spcPts val="95"/>
              </a:spcBef>
            </a:pP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Probabilidad</a:t>
            </a:r>
            <a:r>
              <a:rPr dirty="0" sz="500" spc="40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 Condicionada</a:t>
            </a:r>
            <a:endParaRPr sz="500">
              <a:latin typeface="Calibri"/>
              <a:cs typeface="Calibri"/>
            </a:endParaRPr>
          </a:p>
          <a:p>
            <a:pPr marL="12700" marR="5080">
              <a:lnSpc>
                <a:spcPts val="600"/>
              </a:lnSpc>
              <a:spcBef>
                <a:spcPts val="20"/>
              </a:spcBef>
            </a:pP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Independencia</a:t>
            </a:r>
            <a:r>
              <a:rPr dirty="0" sz="500" spc="8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e</a:t>
            </a:r>
            <a:r>
              <a:rPr dirty="0" sz="500" spc="8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Independencia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Condicional </a:t>
            </a:r>
            <a:r>
              <a:rPr dirty="0" sz="500" spc="-100" b="1">
                <a:solidFill>
                  <a:srgbClr val="9898D8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Variables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Aleatorias</a:t>
            </a:r>
            <a:endParaRPr sz="500">
              <a:latin typeface="Calibri"/>
              <a:cs typeface="Calibri"/>
            </a:endParaRPr>
          </a:p>
          <a:p>
            <a:pPr marL="12700">
              <a:lnSpc>
                <a:spcPts val="575"/>
              </a:lnSpc>
            </a:pP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10" action="ppaction://hlinksldjump"/>
              </a:rPr>
              <a:t>Variables</a:t>
            </a:r>
            <a:r>
              <a:rPr dirty="0" sz="500" spc="70" b="1">
                <a:solidFill>
                  <a:srgbClr val="9898D8"/>
                </a:solidFill>
                <a:latin typeface="Calibri"/>
                <a:cs typeface="Calibri"/>
                <a:hlinkClick r:id="rId10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10" action="ppaction://hlinksldjump"/>
              </a:rPr>
              <a:t>Multimensionales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0" y="408654"/>
            <a:ext cx="4608060" cy="312770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490194" y="777671"/>
            <a:ext cx="59588" cy="59588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490194" y="1238554"/>
            <a:ext cx="59588" cy="59588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127774" y="300548"/>
            <a:ext cx="4157979" cy="1189990"/>
          </a:xfrm>
          <a:prstGeom prst="rect">
            <a:avLst/>
          </a:prstGeom>
        </p:spPr>
        <p:txBody>
          <a:bodyPr wrap="square" lIns="0" tIns="12382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75"/>
              </a:spcBef>
            </a:pPr>
            <a:r>
              <a:rPr dirty="0" sz="1400" spc="-5">
                <a:solidFill>
                  <a:srgbClr val="FFFFFF"/>
                </a:solidFill>
                <a:latin typeface="Calibri"/>
                <a:cs typeface="Calibri"/>
              </a:rPr>
              <a:t>Varianza</a:t>
            </a:r>
            <a:r>
              <a:rPr dirty="0" sz="1400" spc="1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65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1400" spc="1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30">
                <a:solidFill>
                  <a:srgbClr val="FFFFFF"/>
                </a:solidFill>
                <a:latin typeface="Calibri"/>
                <a:cs typeface="Calibri"/>
              </a:rPr>
              <a:t>una</a:t>
            </a:r>
            <a:r>
              <a:rPr dirty="0" sz="1400" spc="1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Calibri"/>
                <a:cs typeface="Calibri"/>
              </a:rPr>
              <a:t>v.a</a:t>
            </a:r>
            <a:endParaRPr sz="1400">
              <a:latin typeface="Calibri"/>
              <a:cs typeface="Calibri"/>
            </a:endParaRPr>
          </a:p>
          <a:p>
            <a:pPr algn="just" marL="485140" marR="30480">
              <a:lnSpc>
                <a:spcPct val="100000"/>
              </a:lnSpc>
              <a:spcBef>
                <a:spcPts val="590"/>
              </a:spcBef>
            </a:pPr>
            <a:r>
              <a:rPr dirty="0" sz="1000" spc="55">
                <a:latin typeface="Calibri"/>
                <a:cs typeface="Calibri"/>
              </a:rPr>
              <a:t>La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20" b="1">
                <a:latin typeface="Calibri"/>
                <a:cs typeface="Calibri"/>
              </a:rPr>
              <a:t>varianza</a:t>
            </a:r>
            <a:r>
              <a:rPr dirty="0" sz="1000" spc="100" b="1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una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variable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aleatoria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es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una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medida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para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determinar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nivel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dispersión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tienen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los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valores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variable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respecto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 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su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media.</a:t>
            </a:r>
            <a:endParaRPr sz="1000">
              <a:latin typeface="Calibri"/>
              <a:cs typeface="Calibri"/>
            </a:endParaRPr>
          </a:p>
          <a:p>
            <a:pPr algn="just" marL="485140" marR="465455">
              <a:lnSpc>
                <a:spcPct val="100000"/>
              </a:lnSpc>
              <a:spcBef>
                <a:spcPts val="30"/>
              </a:spcBef>
            </a:pPr>
            <a:r>
              <a:rPr dirty="0" sz="1000" spc="15">
                <a:latin typeface="Calibri"/>
                <a:cs typeface="Calibri"/>
              </a:rPr>
              <a:t>Se </a:t>
            </a:r>
            <a:r>
              <a:rPr dirty="0" sz="1000" spc="-20">
                <a:latin typeface="Calibri"/>
                <a:cs typeface="Calibri"/>
              </a:rPr>
              <a:t>denota por </a:t>
            </a:r>
            <a:r>
              <a:rPr dirty="0" sz="1000" spc="40">
                <a:latin typeface="Calibri"/>
                <a:cs typeface="Calibri"/>
              </a:rPr>
              <a:t>var(X) </a:t>
            </a:r>
            <a:r>
              <a:rPr dirty="0" sz="1000" spc="-30">
                <a:latin typeface="Calibri"/>
                <a:cs typeface="Calibri"/>
              </a:rPr>
              <a:t>o </a:t>
            </a:r>
            <a:r>
              <a:rPr dirty="0" sz="1000" spc="30" b="0" i="1">
                <a:latin typeface="Bookman Old Style"/>
                <a:cs typeface="Bookman Old Style"/>
              </a:rPr>
              <a:t>σ</a:t>
            </a:r>
            <a:r>
              <a:rPr dirty="0" baseline="27777" sz="1050" spc="44">
                <a:latin typeface="Verdana"/>
                <a:cs typeface="Verdana"/>
              </a:rPr>
              <a:t>2</a:t>
            </a:r>
            <a:r>
              <a:rPr dirty="0" sz="1000" spc="30">
                <a:latin typeface="Calibri"/>
                <a:cs typeface="Calibri"/>
              </a:rPr>
              <a:t>, </a:t>
            </a:r>
            <a:r>
              <a:rPr dirty="0" sz="1000" spc="5">
                <a:latin typeface="Calibri"/>
                <a:cs typeface="Calibri"/>
              </a:rPr>
              <a:t>y </a:t>
            </a:r>
            <a:r>
              <a:rPr dirty="0" sz="1000" spc="-35">
                <a:latin typeface="Calibri"/>
                <a:cs typeface="Calibri"/>
              </a:rPr>
              <a:t>se </a:t>
            </a:r>
            <a:r>
              <a:rPr dirty="0" sz="1000" spc="-30">
                <a:latin typeface="Calibri"/>
                <a:cs typeface="Calibri"/>
              </a:rPr>
              <a:t>define </a:t>
            </a:r>
            <a:r>
              <a:rPr dirty="0" sz="1000" spc="-15">
                <a:latin typeface="Calibri"/>
                <a:cs typeface="Calibri"/>
              </a:rPr>
              <a:t>como </a:t>
            </a:r>
            <a:r>
              <a:rPr dirty="0" sz="1000">
                <a:latin typeface="Calibri"/>
                <a:cs typeface="Calibri"/>
              </a:rPr>
              <a:t>la </a:t>
            </a:r>
            <a:r>
              <a:rPr dirty="0" sz="1000" spc="-15">
                <a:latin typeface="Calibri"/>
                <a:cs typeface="Calibri"/>
              </a:rPr>
              <a:t>media </a:t>
            </a:r>
            <a:r>
              <a:rPr dirty="0" sz="1000" spc="-40">
                <a:latin typeface="Calibri"/>
                <a:cs typeface="Calibri"/>
              </a:rPr>
              <a:t>de </a:t>
            </a:r>
            <a:r>
              <a:rPr dirty="0" sz="1000" spc="-5">
                <a:latin typeface="Calibri"/>
                <a:cs typeface="Calibri"/>
              </a:rPr>
              <a:t>las 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desviaciones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esperanza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al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cuadrado.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086368" y="1673875"/>
            <a:ext cx="33464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85115" algn="l"/>
              </a:tabLst>
            </a:pPr>
            <a:r>
              <a:rPr dirty="0" sz="700" spc="85" b="0" i="1">
                <a:latin typeface="Bookman Old Style"/>
                <a:cs typeface="Bookman Old Style"/>
              </a:rPr>
              <a:t>i</a:t>
            </a:r>
            <a:r>
              <a:rPr dirty="0" sz="700" spc="85" b="0" i="1">
                <a:latin typeface="Bookman Old Style"/>
                <a:cs typeface="Bookman Old Style"/>
              </a:rPr>
              <a:t>	</a:t>
            </a:r>
            <a:r>
              <a:rPr dirty="0" sz="700" spc="85" b="0" i="1">
                <a:latin typeface="Bookman Old Style"/>
                <a:cs typeface="Bookman Old Style"/>
              </a:rPr>
              <a:t>i</a:t>
            </a:r>
            <a:endParaRPr sz="700">
              <a:latin typeface="Bookman Old Style"/>
              <a:cs typeface="Bookman Old Style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494205" y="1616943"/>
            <a:ext cx="181610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25" b="0" i="1">
                <a:latin typeface="Bookman Old Style"/>
                <a:cs typeface="Bookman Old Style"/>
              </a:rPr>
              <a:t>σ</a:t>
            </a:r>
            <a:r>
              <a:rPr dirty="0" sz="1000" spc="25" b="0" i="1">
                <a:latin typeface="Bookman Old Style"/>
                <a:cs typeface="Bookman Old Style"/>
              </a:rPr>
              <a:t>  </a:t>
            </a:r>
            <a:r>
              <a:rPr dirty="0" sz="1000" spc="-140" b="0" i="1">
                <a:latin typeface="Bookman Old Style"/>
                <a:cs typeface="Bookman Old Style"/>
              </a:rPr>
              <a:t> </a:t>
            </a:r>
            <a:r>
              <a:rPr dirty="0" sz="1000" spc="130">
                <a:latin typeface="Georgia"/>
                <a:cs typeface="Georgia"/>
              </a:rPr>
              <a:t>=</a:t>
            </a:r>
            <a:r>
              <a:rPr dirty="0" sz="1000" spc="35">
                <a:latin typeface="Georgia"/>
                <a:cs typeface="Georgia"/>
              </a:rPr>
              <a:t> </a:t>
            </a:r>
            <a:r>
              <a:rPr dirty="0" sz="1000" spc="110" b="0" i="1">
                <a:latin typeface="Bookman Old Style"/>
                <a:cs typeface="Bookman Old Style"/>
              </a:rPr>
              <a:t>E</a:t>
            </a:r>
            <a:r>
              <a:rPr dirty="0" sz="1000" spc="-45">
                <a:latin typeface="Georgia"/>
                <a:cs typeface="Georgia"/>
              </a:rPr>
              <a:t>[(</a:t>
            </a:r>
            <a:r>
              <a:rPr dirty="0" sz="1000" spc="120" b="0" i="1">
                <a:latin typeface="Bookman Old Style"/>
                <a:cs typeface="Bookman Old Style"/>
              </a:rPr>
              <a:t>X</a:t>
            </a:r>
            <a:r>
              <a:rPr dirty="0" sz="1000" b="0" i="1">
                <a:latin typeface="Bookman Old Style"/>
                <a:cs typeface="Bookman Old Style"/>
              </a:rPr>
              <a:t> </a:t>
            </a:r>
            <a:r>
              <a:rPr dirty="0" sz="1000" spc="-50" b="0" i="1">
                <a:latin typeface="Bookman Old Style"/>
                <a:cs typeface="Bookman Old Style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−</a:t>
            </a:r>
            <a:r>
              <a:rPr dirty="0" sz="1000" spc="-65" i="1">
                <a:latin typeface="DejaVu Sans Condensed"/>
                <a:cs typeface="DejaVu Sans Condensed"/>
              </a:rPr>
              <a:t> </a:t>
            </a:r>
            <a:r>
              <a:rPr dirty="0" sz="1000" spc="20" b="0" i="1">
                <a:latin typeface="Bookman Old Style"/>
                <a:cs typeface="Bookman Old Style"/>
              </a:rPr>
              <a:t>µ</a:t>
            </a:r>
            <a:r>
              <a:rPr dirty="0" sz="1000" spc="30" b="0" i="1">
                <a:latin typeface="Bookman Old Style"/>
                <a:cs typeface="Bookman Old Style"/>
              </a:rPr>
              <a:t> </a:t>
            </a:r>
            <a:r>
              <a:rPr dirty="0" sz="1000" spc="10">
                <a:latin typeface="Georgia"/>
                <a:cs typeface="Georgia"/>
              </a:rPr>
              <a:t>)</a:t>
            </a:r>
            <a:r>
              <a:rPr dirty="0" sz="1000">
                <a:latin typeface="Georgia"/>
                <a:cs typeface="Georgia"/>
              </a:rPr>
              <a:t> </a:t>
            </a:r>
            <a:r>
              <a:rPr dirty="0" sz="1000" spc="-35">
                <a:latin typeface="Georgia"/>
                <a:cs typeface="Georgia"/>
              </a:rPr>
              <a:t> </a:t>
            </a:r>
            <a:r>
              <a:rPr dirty="0" sz="1000" spc="-100">
                <a:latin typeface="Georgia"/>
                <a:cs typeface="Georgia"/>
              </a:rPr>
              <a:t>]</a:t>
            </a:r>
            <a:r>
              <a:rPr dirty="0" sz="1000" spc="35">
                <a:latin typeface="Georgia"/>
                <a:cs typeface="Georgia"/>
              </a:rPr>
              <a:t> </a:t>
            </a:r>
            <a:r>
              <a:rPr dirty="0" sz="1000" spc="130">
                <a:latin typeface="Georgia"/>
                <a:cs typeface="Georgia"/>
              </a:rPr>
              <a:t>=</a:t>
            </a:r>
            <a:r>
              <a:rPr dirty="0" sz="1000" spc="35">
                <a:latin typeface="Georgia"/>
                <a:cs typeface="Georgia"/>
              </a:rPr>
              <a:t> </a:t>
            </a:r>
            <a:r>
              <a:rPr dirty="0" sz="1000" spc="110" b="0" i="1">
                <a:latin typeface="Bookman Old Style"/>
                <a:cs typeface="Bookman Old Style"/>
              </a:rPr>
              <a:t>E</a:t>
            </a:r>
            <a:r>
              <a:rPr dirty="0" sz="1000" spc="-100">
                <a:latin typeface="Georgia"/>
                <a:cs typeface="Georgia"/>
              </a:rPr>
              <a:t>[</a:t>
            </a:r>
            <a:r>
              <a:rPr dirty="0" sz="1000" spc="120" b="0" i="1">
                <a:latin typeface="Bookman Old Style"/>
                <a:cs typeface="Bookman Old Style"/>
              </a:rPr>
              <a:t>X</a:t>
            </a:r>
            <a:r>
              <a:rPr dirty="0" sz="1000" b="0" i="1">
                <a:latin typeface="Bookman Old Style"/>
                <a:cs typeface="Bookman Old Style"/>
              </a:rPr>
              <a:t> </a:t>
            </a:r>
            <a:r>
              <a:rPr dirty="0" sz="1000" spc="-75" b="0" i="1">
                <a:latin typeface="Bookman Old Style"/>
                <a:cs typeface="Bookman Old Style"/>
              </a:rPr>
              <a:t> </a:t>
            </a:r>
            <a:r>
              <a:rPr dirty="0" sz="1000" spc="-100">
                <a:latin typeface="Georgia"/>
                <a:cs typeface="Georgia"/>
              </a:rPr>
              <a:t>]</a:t>
            </a:r>
            <a:r>
              <a:rPr dirty="0" sz="1000" spc="-20">
                <a:latin typeface="Georgia"/>
                <a:cs typeface="Georgia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−</a:t>
            </a:r>
            <a:r>
              <a:rPr dirty="0" sz="1000" spc="-65" i="1">
                <a:latin typeface="DejaVu Sans Condensed"/>
                <a:cs typeface="DejaVu Sans Condensed"/>
              </a:rPr>
              <a:t> </a:t>
            </a:r>
            <a:r>
              <a:rPr dirty="0" sz="1000" spc="20" b="0" i="1">
                <a:latin typeface="Bookman Old Style"/>
                <a:cs typeface="Bookman Old Style"/>
              </a:rPr>
              <a:t>µ</a:t>
            </a:r>
            <a:endParaRPr sz="1000">
              <a:latin typeface="Bookman Old Style"/>
              <a:cs typeface="Bookman Old Style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571040" y="1602653"/>
            <a:ext cx="1790064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892175" algn="l"/>
                <a:tab pos="1403350" algn="l"/>
                <a:tab pos="1725930" algn="l"/>
              </a:tabLst>
            </a:pPr>
            <a:r>
              <a:rPr dirty="0" sz="700" spc="-50">
                <a:latin typeface="Verdana"/>
                <a:cs typeface="Verdana"/>
              </a:rPr>
              <a:t>2</a:t>
            </a:r>
            <a:r>
              <a:rPr dirty="0" sz="700" spc="-50">
                <a:latin typeface="Verdana"/>
                <a:cs typeface="Verdana"/>
              </a:rPr>
              <a:t>	</a:t>
            </a:r>
            <a:r>
              <a:rPr dirty="0" sz="700" spc="-50">
                <a:latin typeface="Verdana"/>
                <a:cs typeface="Verdana"/>
              </a:rPr>
              <a:t>2</a:t>
            </a:r>
            <a:r>
              <a:rPr dirty="0" sz="700" spc="-50">
                <a:latin typeface="Verdana"/>
                <a:cs typeface="Verdana"/>
              </a:rPr>
              <a:t>	</a:t>
            </a:r>
            <a:r>
              <a:rPr dirty="0" sz="700" spc="-50">
                <a:latin typeface="Verdana"/>
                <a:cs typeface="Verdana"/>
              </a:rPr>
              <a:t>2</a:t>
            </a:r>
            <a:r>
              <a:rPr dirty="0" sz="700" spc="-50">
                <a:latin typeface="Verdana"/>
                <a:cs typeface="Verdana"/>
              </a:rPr>
              <a:t>	</a:t>
            </a:r>
            <a:r>
              <a:rPr dirty="0" sz="700" spc="-50">
                <a:latin typeface="Verdana"/>
                <a:cs typeface="Verdana"/>
              </a:rPr>
              <a:t>2</a:t>
            </a:r>
            <a:endParaRPr sz="700">
              <a:latin typeface="Verdana"/>
              <a:cs typeface="Verdan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951975" y="1686181"/>
            <a:ext cx="39433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44805" algn="l"/>
              </a:tabLst>
            </a:pPr>
            <a:r>
              <a:rPr dirty="0" sz="700" spc="85" b="0" i="1">
                <a:latin typeface="Bookman Old Style"/>
                <a:cs typeface="Bookman Old Style"/>
              </a:rPr>
              <a:t>i</a:t>
            </a:r>
            <a:r>
              <a:rPr dirty="0" sz="700" spc="85" b="0" i="1">
                <a:latin typeface="Bookman Old Style"/>
                <a:cs typeface="Bookman Old Style"/>
              </a:rPr>
              <a:t>	</a:t>
            </a:r>
            <a:r>
              <a:rPr dirty="0" sz="700" spc="85" b="0" i="1">
                <a:latin typeface="Bookman Old Style"/>
                <a:cs typeface="Bookman Old Style"/>
              </a:rPr>
              <a:t>i</a:t>
            </a:r>
            <a:endParaRPr sz="700">
              <a:latin typeface="Bookman Old Style"/>
              <a:cs typeface="Bookman Old Style"/>
            </a:endParaRPr>
          </a:p>
        </p:txBody>
      </p:sp>
      <p:pic>
        <p:nvPicPr>
          <p:cNvPr id="14" name="object 14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490194" y="1889239"/>
            <a:ext cx="59588" cy="59588"/>
          </a:xfrm>
          <a:prstGeom prst="rect">
            <a:avLst/>
          </a:prstGeom>
        </p:spPr>
      </p:pic>
      <p:sp>
        <p:nvSpPr>
          <p:cNvPr id="15" name="object 15"/>
          <p:cNvSpPr txBox="1"/>
          <p:nvPr/>
        </p:nvSpPr>
        <p:spPr>
          <a:xfrm>
            <a:off x="603313" y="2232335"/>
            <a:ext cx="79946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000" spc="-100" b="0" i="1">
                <a:latin typeface="Bookman Old Style"/>
                <a:cs typeface="Bookman Old Style"/>
              </a:rPr>
              <a:t>V</a:t>
            </a:r>
            <a:r>
              <a:rPr dirty="0" sz="1000" spc="-80" b="0" i="1">
                <a:latin typeface="Bookman Old Style"/>
                <a:cs typeface="Bookman Old Style"/>
              </a:rPr>
              <a:t> </a:t>
            </a:r>
            <a:r>
              <a:rPr dirty="0" sz="1000" spc="-100">
                <a:latin typeface="Georgia"/>
                <a:cs typeface="Georgia"/>
              </a:rPr>
              <a:t>[</a:t>
            </a:r>
            <a:r>
              <a:rPr dirty="0" sz="1000" spc="195" b="0" i="1">
                <a:latin typeface="Bookman Old Style"/>
                <a:cs typeface="Bookman Old Style"/>
              </a:rPr>
              <a:t>X</a:t>
            </a:r>
            <a:r>
              <a:rPr dirty="0" sz="1000" spc="-100">
                <a:latin typeface="Georgia"/>
                <a:cs typeface="Georgia"/>
              </a:rPr>
              <a:t>]</a:t>
            </a:r>
            <a:r>
              <a:rPr dirty="0" sz="1000" spc="35">
                <a:latin typeface="Georgia"/>
                <a:cs typeface="Georgia"/>
              </a:rPr>
              <a:t> </a:t>
            </a:r>
            <a:r>
              <a:rPr dirty="0" sz="1000" spc="130">
                <a:latin typeface="Georgia"/>
                <a:cs typeface="Georgia"/>
              </a:rPr>
              <a:t>=</a:t>
            </a:r>
            <a:r>
              <a:rPr dirty="0" sz="1000" spc="35">
                <a:latin typeface="Georgia"/>
                <a:cs typeface="Georgia"/>
              </a:rPr>
              <a:t> </a:t>
            </a:r>
            <a:r>
              <a:rPr dirty="0" sz="1000" spc="60" b="0" i="1">
                <a:latin typeface="Bookman Old Style"/>
                <a:cs typeface="Bookman Old Style"/>
              </a:rPr>
              <a:t>σ</a:t>
            </a:r>
            <a:r>
              <a:rPr dirty="0" baseline="31746" sz="1050" spc="-75">
                <a:latin typeface="Verdana"/>
                <a:cs typeface="Verdana"/>
              </a:rPr>
              <a:t>2</a:t>
            </a:r>
            <a:r>
              <a:rPr dirty="0" baseline="31746" sz="1050" spc="120">
                <a:latin typeface="Verdana"/>
                <a:cs typeface="Verdana"/>
              </a:rPr>
              <a:t> </a:t>
            </a:r>
            <a:r>
              <a:rPr dirty="0" sz="1000" spc="130">
                <a:latin typeface="Georgia"/>
                <a:cs typeface="Georgia"/>
              </a:rPr>
              <a:t>=</a:t>
            </a:r>
            <a:endParaRPr sz="1000">
              <a:latin typeface="Georgia"/>
              <a:cs typeface="Georgi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386674" y="1897042"/>
            <a:ext cx="12509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710">
                <a:latin typeface="Arial"/>
                <a:cs typeface="Arial"/>
              </a:rPr>
              <a:t></a:t>
            </a:r>
            <a:endParaRPr sz="10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386674" y="2048870"/>
            <a:ext cx="12509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1005" b="1">
                <a:latin typeface="Verdana"/>
                <a:cs typeface="Verdana"/>
              </a:rPr>
              <a:t></a:t>
            </a:r>
            <a:endParaRPr sz="1000">
              <a:latin typeface="Verdana"/>
              <a:cs typeface="Verdana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386674" y="2086831"/>
            <a:ext cx="13779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175">
                <a:latin typeface="Arial"/>
                <a:cs typeface="Arial"/>
              </a:rPr>
              <a:t></a:t>
            </a:r>
            <a:endParaRPr sz="10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361274" y="2352540"/>
            <a:ext cx="18859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000" spc="-1005" b="1">
                <a:latin typeface="Verdana"/>
                <a:cs typeface="Verdana"/>
              </a:rPr>
              <a:t></a:t>
            </a:r>
            <a:r>
              <a:rPr dirty="0" baseline="-16666" sz="1500" spc="262">
                <a:latin typeface="Arial"/>
                <a:cs typeface="Arial"/>
              </a:rPr>
              <a:t></a:t>
            </a:r>
            <a:endParaRPr baseline="-16666" sz="15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574228" y="1917781"/>
            <a:ext cx="208279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1160">
                <a:latin typeface="Arial"/>
                <a:cs typeface="Arial"/>
              </a:rPr>
              <a:t> </a:t>
            </a:r>
            <a:endParaRPr sz="10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674253" y="2259402"/>
            <a:ext cx="59690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125" b="0" i="1">
                <a:latin typeface="Bookman Old Style"/>
                <a:cs typeface="Bookman Old Style"/>
              </a:rPr>
              <a:t>i</a:t>
            </a:r>
            <a:endParaRPr sz="500">
              <a:latin typeface="Bookman Old Style"/>
              <a:cs typeface="Bookman Old Style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537004" y="2183478"/>
            <a:ext cx="18859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baseline="-11111" sz="1500" spc="120">
                <a:latin typeface="Arial"/>
                <a:cs typeface="Arial"/>
              </a:rPr>
              <a:t>-</a:t>
            </a:r>
            <a:r>
              <a:rPr dirty="0" sz="700" spc="80" b="0" i="1">
                <a:latin typeface="Bookman Old Style"/>
                <a:cs typeface="Bookman Old Style"/>
              </a:rPr>
              <a:t>x</a:t>
            </a:r>
            <a:endParaRPr sz="700">
              <a:latin typeface="Bookman Old Style"/>
              <a:cs typeface="Bookman Old Style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2200719" y="2023696"/>
            <a:ext cx="76200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-50">
                <a:latin typeface="Verdana"/>
                <a:cs typeface="Verdana"/>
              </a:rPr>
              <a:t>2</a:t>
            </a:r>
            <a:endParaRPr sz="700">
              <a:latin typeface="Verdana"/>
              <a:cs typeface="Verdana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756994" y="2037974"/>
            <a:ext cx="71120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10">
                <a:latin typeface="Georgia"/>
                <a:cs typeface="Georgia"/>
              </a:rPr>
              <a:t>(</a:t>
            </a:r>
            <a:r>
              <a:rPr dirty="0" sz="1000" spc="25" b="0" i="1">
                <a:latin typeface="Bookman Old Style"/>
                <a:cs typeface="Bookman Old Style"/>
              </a:rPr>
              <a:t>x</a:t>
            </a:r>
            <a:r>
              <a:rPr dirty="0" sz="1000" spc="25" b="0" i="1">
                <a:latin typeface="Bookman Old Style"/>
                <a:cs typeface="Bookman Old Style"/>
              </a:rPr>
              <a:t> </a:t>
            </a:r>
            <a:r>
              <a:rPr dirty="0" sz="1000" spc="-50" b="0" i="1">
                <a:latin typeface="Bookman Old Style"/>
                <a:cs typeface="Bookman Old Style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−</a:t>
            </a:r>
            <a:r>
              <a:rPr dirty="0" sz="1000" spc="-65" i="1">
                <a:latin typeface="DejaVu Sans Condensed"/>
                <a:cs typeface="DejaVu Sans Condensed"/>
              </a:rPr>
              <a:t> </a:t>
            </a:r>
            <a:r>
              <a:rPr dirty="0" sz="1000" spc="20" b="0" i="1">
                <a:latin typeface="Bookman Old Style"/>
                <a:cs typeface="Bookman Old Style"/>
              </a:rPr>
              <a:t>µ</a:t>
            </a:r>
            <a:r>
              <a:rPr dirty="0" sz="1000" spc="10">
                <a:latin typeface="Georgia"/>
                <a:cs typeface="Georgia"/>
              </a:rPr>
              <a:t>)</a:t>
            </a:r>
            <a:r>
              <a:rPr dirty="0" sz="1000">
                <a:latin typeface="Georgia"/>
                <a:cs typeface="Georgia"/>
              </a:rPr>
              <a:t> </a:t>
            </a:r>
            <a:r>
              <a:rPr dirty="0" sz="1000" spc="-35">
                <a:latin typeface="Georgia"/>
                <a:cs typeface="Georgia"/>
              </a:rPr>
              <a:t> </a:t>
            </a:r>
            <a:r>
              <a:rPr dirty="0" sz="1000" spc="-100" b="0" i="1">
                <a:latin typeface="Bookman Old Style"/>
                <a:cs typeface="Bookman Old Style"/>
              </a:rPr>
              <a:t>p</a:t>
            </a:r>
            <a:r>
              <a:rPr dirty="0" sz="1000" spc="10">
                <a:latin typeface="Georgia"/>
                <a:cs typeface="Georgia"/>
              </a:rPr>
              <a:t>(</a:t>
            </a:r>
            <a:r>
              <a:rPr dirty="0" sz="1000" spc="25" b="0" i="1">
                <a:latin typeface="Bookman Old Style"/>
                <a:cs typeface="Bookman Old Style"/>
              </a:rPr>
              <a:t>x</a:t>
            </a:r>
            <a:endParaRPr sz="1000">
              <a:latin typeface="Bookman Old Style"/>
              <a:cs typeface="Bookman Old Style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1878507" y="2094918"/>
            <a:ext cx="62547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76580" algn="l"/>
              </a:tabLst>
            </a:pPr>
            <a:r>
              <a:rPr dirty="0" sz="700" spc="85" b="0" i="1">
                <a:latin typeface="Bookman Old Style"/>
                <a:cs typeface="Bookman Old Style"/>
              </a:rPr>
              <a:t>i</a:t>
            </a:r>
            <a:r>
              <a:rPr dirty="0" sz="700" spc="85" b="0" i="1">
                <a:latin typeface="Bookman Old Style"/>
                <a:cs typeface="Bookman Old Style"/>
              </a:rPr>
              <a:t>	</a:t>
            </a:r>
            <a:r>
              <a:rPr dirty="0" sz="700" spc="85" b="0" i="1">
                <a:latin typeface="Bookman Old Style"/>
                <a:cs typeface="Bookman Old Style"/>
              </a:rPr>
              <a:t>i</a:t>
            </a:r>
            <a:endParaRPr sz="700">
              <a:latin typeface="Bookman Old Style"/>
              <a:cs typeface="Bookman Old Style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2459380" y="2037974"/>
            <a:ext cx="169672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  <a:tabLst>
                <a:tab pos="248285" algn="l"/>
              </a:tabLst>
            </a:pPr>
            <a:r>
              <a:rPr dirty="0" sz="1000" spc="10">
                <a:latin typeface="Georgia"/>
                <a:cs typeface="Georgia"/>
              </a:rPr>
              <a:t>)	</a:t>
            </a:r>
            <a:r>
              <a:rPr dirty="0" sz="1000" spc="-20">
                <a:latin typeface="Calibri"/>
                <a:cs typeface="Calibri"/>
              </a:rPr>
              <a:t>siendo</a:t>
            </a:r>
            <a:r>
              <a:rPr dirty="0" sz="1000" spc="85">
                <a:latin typeface="Calibri"/>
                <a:cs typeface="Calibri"/>
              </a:rPr>
              <a:t> </a:t>
            </a:r>
            <a:r>
              <a:rPr dirty="0" sz="1000" spc="105" b="0" i="1">
                <a:latin typeface="Bookman Old Style"/>
                <a:cs typeface="Bookman Old Style"/>
              </a:rPr>
              <a:t>X</a:t>
            </a:r>
            <a:r>
              <a:rPr dirty="0" baseline="-11904" sz="1050" spc="157" b="0" i="1">
                <a:latin typeface="Bookman Old Style"/>
                <a:cs typeface="Bookman Old Style"/>
              </a:rPr>
              <a:t>i</a:t>
            </a:r>
            <a:r>
              <a:rPr dirty="0" baseline="-11904" sz="1050" spc="225" b="0" i="1">
                <a:latin typeface="Bookman Old Style"/>
                <a:cs typeface="Bookman Old Style"/>
              </a:rPr>
              <a:t> </a:t>
            </a:r>
            <a:r>
              <a:rPr dirty="0" sz="1000" spc="-15">
                <a:latin typeface="Calibri"/>
                <a:cs typeface="Calibri"/>
              </a:rPr>
              <a:t>variable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discreta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1632699" y="2534236"/>
            <a:ext cx="8953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-5">
                <a:latin typeface="Century"/>
                <a:cs typeface="Century"/>
              </a:rPr>
              <a:t>R</a:t>
            </a:r>
            <a:endParaRPr sz="700">
              <a:latin typeface="Century"/>
              <a:cs typeface="Century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677593" y="2366723"/>
            <a:ext cx="2501900" cy="19177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439420">
              <a:lnSpc>
                <a:spcPts val="475"/>
              </a:lnSpc>
              <a:spcBef>
                <a:spcPts val="95"/>
              </a:spcBef>
            </a:pPr>
            <a:r>
              <a:rPr dirty="0" sz="700" spc="-50">
                <a:latin typeface="Verdana"/>
                <a:cs typeface="Verdana"/>
              </a:rPr>
              <a:t>2</a:t>
            </a:r>
            <a:endParaRPr sz="700">
              <a:latin typeface="Verdana"/>
              <a:cs typeface="Verdana"/>
            </a:endParaRPr>
          </a:p>
          <a:p>
            <a:pPr marL="38100">
              <a:lnSpc>
                <a:spcPts val="835"/>
              </a:lnSpc>
            </a:pPr>
            <a:r>
              <a:rPr dirty="0" sz="1000" spc="10">
                <a:latin typeface="Georgia"/>
                <a:cs typeface="Georgia"/>
              </a:rPr>
              <a:t>(</a:t>
            </a:r>
            <a:r>
              <a:rPr dirty="0" sz="1000" spc="25" b="0" i="1">
                <a:latin typeface="Bookman Old Style"/>
                <a:cs typeface="Bookman Old Style"/>
              </a:rPr>
              <a:t>x</a:t>
            </a:r>
            <a:r>
              <a:rPr dirty="0" sz="1000" spc="-80" b="0" i="1">
                <a:latin typeface="Bookman Old Style"/>
                <a:cs typeface="Bookman Old Style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−</a:t>
            </a:r>
            <a:r>
              <a:rPr dirty="0" sz="1000" spc="-65" i="1">
                <a:latin typeface="DejaVu Sans Condensed"/>
                <a:cs typeface="DejaVu Sans Condensed"/>
              </a:rPr>
              <a:t> </a:t>
            </a:r>
            <a:r>
              <a:rPr dirty="0" sz="1000" spc="20" b="0" i="1">
                <a:latin typeface="Bookman Old Style"/>
                <a:cs typeface="Bookman Old Style"/>
              </a:rPr>
              <a:t>µ</a:t>
            </a:r>
            <a:r>
              <a:rPr dirty="0" sz="1000" spc="10">
                <a:latin typeface="Georgia"/>
                <a:cs typeface="Georgia"/>
              </a:rPr>
              <a:t>)</a:t>
            </a:r>
            <a:r>
              <a:rPr dirty="0" sz="1000">
                <a:latin typeface="Georgia"/>
                <a:cs typeface="Georgia"/>
              </a:rPr>
              <a:t> </a:t>
            </a:r>
            <a:r>
              <a:rPr dirty="0" sz="1000" spc="-35">
                <a:latin typeface="Georgia"/>
                <a:cs typeface="Georgia"/>
              </a:rPr>
              <a:t> </a:t>
            </a:r>
            <a:r>
              <a:rPr dirty="0" sz="1000" spc="145" b="0" i="1">
                <a:latin typeface="Bookman Old Style"/>
                <a:cs typeface="Bookman Old Style"/>
              </a:rPr>
              <a:t>f</a:t>
            </a:r>
            <a:r>
              <a:rPr dirty="0" sz="1000" spc="-195" b="0" i="1">
                <a:latin typeface="Bookman Old Style"/>
                <a:cs typeface="Bookman Old Style"/>
              </a:rPr>
              <a:t> </a:t>
            </a:r>
            <a:r>
              <a:rPr dirty="0" sz="1000" spc="10">
                <a:latin typeface="Georgia"/>
                <a:cs typeface="Georgia"/>
              </a:rPr>
              <a:t>(</a:t>
            </a:r>
            <a:r>
              <a:rPr dirty="0" sz="1000" spc="25" b="0" i="1">
                <a:latin typeface="Bookman Old Style"/>
                <a:cs typeface="Bookman Old Style"/>
              </a:rPr>
              <a:t>x</a:t>
            </a:r>
            <a:r>
              <a:rPr dirty="0" sz="1000" spc="10">
                <a:latin typeface="Georgia"/>
                <a:cs typeface="Georgia"/>
              </a:rPr>
              <a:t>)</a:t>
            </a:r>
            <a:r>
              <a:rPr dirty="0" sz="1000" spc="-50" b="0" i="1">
                <a:latin typeface="Bookman Old Style"/>
                <a:cs typeface="Bookman Old Style"/>
              </a:rPr>
              <a:t>dx</a:t>
            </a:r>
            <a:r>
              <a:rPr dirty="0" sz="1000" b="0" i="1">
                <a:latin typeface="Bookman Old Style"/>
                <a:cs typeface="Bookman Old Style"/>
              </a:rPr>
              <a:t>  </a:t>
            </a:r>
            <a:r>
              <a:rPr dirty="0" sz="1000" spc="95" b="0" i="1">
                <a:latin typeface="Bookman Old Style"/>
                <a:cs typeface="Bookman Old Style"/>
              </a:rPr>
              <a:t> </a:t>
            </a:r>
            <a:r>
              <a:rPr dirty="0" sz="1000" spc="-20">
                <a:latin typeface="Calibri"/>
                <a:cs typeface="Calibri"/>
              </a:rPr>
              <a:t>siendo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120" b="0" i="1">
                <a:latin typeface="Bookman Old Style"/>
                <a:cs typeface="Bookman Old Style"/>
              </a:rPr>
              <a:t>X</a:t>
            </a:r>
            <a:r>
              <a:rPr dirty="0" baseline="-11904" sz="1050" spc="127" b="0" i="1">
                <a:latin typeface="Bookman Old Style"/>
                <a:cs typeface="Bookman Old Style"/>
              </a:rPr>
              <a:t>i</a:t>
            </a:r>
            <a:r>
              <a:rPr dirty="0" baseline="-11904" sz="1050" b="0" i="1">
                <a:latin typeface="Bookman Old Style"/>
                <a:cs typeface="Bookman Old Style"/>
              </a:rPr>
              <a:t> </a:t>
            </a:r>
            <a:r>
              <a:rPr dirty="0" baseline="-11904" sz="1050" spc="-60" b="0" i="1">
                <a:latin typeface="Bookman Old Style"/>
                <a:cs typeface="Bookman Old Style"/>
              </a:rPr>
              <a:t> </a:t>
            </a:r>
            <a:r>
              <a:rPr dirty="0" sz="1000">
                <a:latin typeface="Calibri"/>
                <a:cs typeface="Calibri"/>
              </a:rPr>
              <a:t>v</a:t>
            </a:r>
            <a:r>
              <a:rPr dirty="0" sz="1000" spc="-30">
                <a:latin typeface="Calibri"/>
                <a:cs typeface="Calibri"/>
              </a:rPr>
              <a:t>a</a:t>
            </a:r>
            <a:r>
              <a:rPr dirty="0" sz="1000" spc="-15">
                <a:latin typeface="Calibri"/>
                <a:cs typeface="Calibri"/>
              </a:rPr>
              <a:t>riabl</a:t>
            </a:r>
            <a:r>
              <a:rPr dirty="0" sz="1000" spc="-15">
                <a:latin typeface="Calibri"/>
                <a:cs typeface="Calibri"/>
              </a:rPr>
              <a:t>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continua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29" name="object 29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490194" y="2757741"/>
            <a:ext cx="59588" cy="59588"/>
          </a:xfrm>
          <a:prstGeom prst="rect">
            <a:avLst/>
          </a:prstGeom>
        </p:spPr>
      </p:pic>
      <p:sp>
        <p:nvSpPr>
          <p:cNvPr id="30" name="object 30"/>
          <p:cNvSpPr txBox="1"/>
          <p:nvPr/>
        </p:nvSpPr>
        <p:spPr>
          <a:xfrm>
            <a:off x="600354" y="2680632"/>
            <a:ext cx="355092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5">
                <a:latin typeface="Calibri"/>
                <a:cs typeface="Calibri"/>
              </a:rPr>
              <a:t>Por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definición,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varianza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siempre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no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negativa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operador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574954" y="2760224"/>
            <a:ext cx="2467610" cy="473709"/>
          </a:xfrm>
          <a:prstGeom prst="rect">
            <a:avLst/>
          </a:prstGeom>
        </p:spPr>
        <p:txBody>
          <a:bodyPr wrap="square" lIns="0" tIns="8445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665"/>
              </a:spcBef>
            </a:pPr>
            <a:r>
              <a:rPr dirty="0" sz="1000">
                <a:latin typeface="Calibri"/>
                <a:cs typeface="Calibri"/>
              </a:rPr>
              <a:t>cuadrático,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de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modo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que</a:t>
            </a:r>
            <a:endParaRPr sz="1000">
              <a:latin typeface="Calibri"/>
              <a:cs typeface="Calibri"/>
            </a:endParaRPr>
          </a:p>
          <a:p>
            <a:pPr marL="1281430">
              <a:lnSpc>
                <a:spcPct val="100000"/>
              </a:lnSpc>
              <a:spcBef>
                <a:spcPts val="565"/>
              </a:spcBef>
            </a:pPr>
            <a:r>
              <a:rPr dirty="0" sz="1000" spc="15" b="0" i="1">
                <a:latin typeface="Bookman Old Style"/>
                <a:cs typeface="Bookman Old Style"/>
              </a:rPr>
              <a:t>var</a:t>
            </a:r>
            <a:r>
              <a:rPr dirty="0" sz="1000" spc="15">
                <a:latin typeface="Georgia"/>
                <a:cs typeface="Georgia"/>
              </a:rPr>
              <a:t>(</a:t>
            </a:r>
            <a:r>
              <a:rPr dirty="0" sz="1000" spc="15" b="0" i="1">
                <a:latin typeface="Bookman Old Style"/>
                <a:cs typeface="Bookman Old Style"/>
              </a:rPr>
              <a:t>cX</a:t>
            </a:r>
            <a:r>
              <a:rPr dirty="0" sz="1000" spc="15">
                <a:latin typeface="Georgia"/>
                <a:cs typeface="Georgia"/>
              </a:rPr>
              <a:t>) </a:t>
            </a:r>
            <a:r>
              <a:rPr dirty="0" sz="1000" spc="130">
                <a:latin typeface="Georgia"/>
                <a:cs typeface="Georgia"/>
              </a:rPr>
              <a:t>=</a:t>
            </a:r>
            <a:r>
              <a:rPr dirty="0" sz="1000" spc="15">
                <a:latin typeface="Georgia"/>
                <a:cs typeface="Georgia"/>
              </a:rPr>
              <a:t> </a:t>
            </a:r>
            <a:r>
              <a:rPr dirty="0" sz="1000" spc="15" b="0" i="1">
                <a:latin typeface="Bookman Old Style"/>
                <a:cs typeface="Bookman Old Style"/>
              </a:rPr>
              <a:t>c</a:t>
            </a:r>
            <a:r>
              <a:rPr dirty="0" baseline="31746" sz="1050" spc="22">
                <a:latin typeface="Verdana"/>
                <a:cs typeface="Verdana"/>
              </a:rPr>
              <a:t>2</a:t>
            </a:r>
            <a:r>
              <a:rPr dirty="0" sz="1000" spc="15" b="0" i="1">
                <a:latin typeface="Bookman Old Style"/>
                <a:cs typeface="Bookman Old Style"/>
              </a:rPr>
              <a:t>var</a:t>
            </a:r>
            <a:r>
              <a:rPr dirty="0" sz="1000" spc="15">
                <a:latin typeface="Georgia"/>
                <a:cs typeface="Georgia"/>
              </a:rPr>
              <a:t>(</a:t>
            </a:r>
            <a:r>
              <a:rPr dirty="0" sz="1000" spc="15" b="0" i="1">
                <a:latin typeface="Bookman Old Style"/>
                <a:cs typeface="Bookman Old Style"/>
              </a:rPr>
              <a:t>X</a:t>
            </a:r>
            <a:r>
              <a:rPr dirty="0" sz="1000" spc="15">
                <a:latin typeface="Georgia"/>
                <a:cs typeface="Georgia"/>
              </a:rPr>
              <a:t>)</a:t>
            </a:r>
            <a:endParaRPr sz="1000">
              <a:latin typeface="Georgia"/>
              <a:cs typeface="Georgia"/>
            </a:endParaRPr>
          </a:p>
        </p:txBody>
      </p:sp>
      <p:grpSp>
        <p:nvGrpSpPr>
          <p:cNvPr id="32" name="object 32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33" name="object 33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5" name="object 35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5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45337" y="0"/>
            <a:ext cx="1264285" cy="4051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2700" marR="5080" indent="84518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Fundamentos</a:t>
            </a:r>
            <a:r>
              <a:rPr dirty="0" sz="500" spc="7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de</a:t>
            </a:r>
            <a:r>
              <a:rPr dirty="0" sz="500" spc="7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Estadística</a:t>
            </a:r>
            <a:r>
              <a:rPr dirty="0" sz="500" spc="7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Bayesiana.</a:t>
            </a:r>
            <a:endParaRPr sz="500">
              <a:latin typeface="Calibri"/>
              <a:cs typeface="Calibri"/>
            </a:endParaRPr>
          </a:p>
          <a:p>
            <a:pPr algn="r" marL="429895" marR="5080" indent="378460">
              <a:lnSpc>
                <a:spcPts val="600"/>
              </a:lnSpc>
              <a:spcBef>
                <a:spcPts val="15"/>
              </a:spcBef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Distribuciones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Estadísticos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y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Variabilidad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Aprendizaje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Automático.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28164"/>
            <a:ext cx="1396365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600"/>
              </a:lnSpc>
              <a:spcBef>
                <a:spcPts val="95"/>
              </a:spcBef>
            </a:pP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Probabilidad</a:t>
            </a:r>
            <a:r>
              <a:rPr dirty="0" sz="500" spc="40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 Condicionada</a:t>
            </a:r>
            <a:endParaRPr sz="500">
              <a:latin typeface="Calibri"/>
              <a:cs typeface="Calibri"/>
            </a:endParaRPr>
          </a:p>
          <a:p>
            <a:pPr marL="12700" marR="5080">
              <a:lnSpc>
                <a:spcPts val="600"/>
              </a:lnSpc>
              <a:spcBef>
                <a:spcPts val="20"/>
              </a:spcBef>
            </a:pP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Independencia</a:t>
            </a:r>
            <a:r>
              <a:rPr dirty="0" sz="500" spc="8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e</a:t>
            </a:r>
            <a:r>
              <a:rPr dirty="0" sz="500" spc="8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Independencia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Condicional </a:t>
            </a:r>
            <a:r>
              <a:rPr dirty="0" sz="500" spc="-100" b="1">
                <a:solidFill>
                  <a:srgbClr val="9898D8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Variables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Aleatorias</a:t>
            </a:r>
            <a:endParaRPr sz="500">
              <a:latin typeface="Calibri"/>
              <a:cs typeface="Calibri"/>
            </a:endParaRPr>
          </a:p>
          <a:p>
            <a:pPr marL="12700">
              <a:lnSpc>
                <a:spcPts val="575"/>
              </a:lnSpc>
            </a:pP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10" action="ppaction://hlinksldjump"/>
              </a:rPr>
              <a:t>Variables</a:t>
            </a:r>
            <a:r>
              <a:rPr dirty="0" sz="500" spc="70" b="1">
                <a:solidFill>
                  <a:srgbClr val="9898D8"/>
                </a:solidFill>
                <a:latin typeface="Calibri"/>
                <a:cs typeface="Calibri"/>
                <a:hlinkClick r:id="rId10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10" action="ppaction://hlinksldjump"/>
              </a:rPr>
              <a:t>Multimensionales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0" y="408654"/>
            <a:ext cx="4608060" cy="31277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407591"/>
            <a:ext cx="260985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15">
                <a:solidFill>
                  <a:srgbClr val="FFFFFF"/>
                </a:solidFill>
                <a:latin typeface="Calibri"/>
                <a:cs typeface="Calibri"/>
              </a:rPr>
              <a:t>Desviación</a:t>
            </a:r>
            <a:r>
              <a:rPr dirty="0" sz="1400" spc="1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30">
                <a:solidFill>
                  <a:srgbClr val="FFFFFF"/>
                </a:solidFill>
                <a:latin typeface="Calibri"/>
                <a:cs typeface="Calibri"/>
              </a:rPr>
              <a:t>Típica</a:t>
            </a:r>
            <a:r>
              <a:rPr dirty="0" sz="1400" spc="1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1400" spc="1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5">
                <a:solidFill>
                  <a:srgbClr val="FFFFFF"/>
                </a:solidFill>
                <a:latin typeface="Calibri"/>
                <a:cs typeface="Calibri"/>
              </a:rPr>
              <a:t>Pseudovarianza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490194" y="931202"/>
            <a:ext cx="59588" cy="59588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600354" y="854092"/>
            <a:ext cx="3611245" cy="97472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1000" spc="-20">
                <a:latin typeface="Calibri"/>
                <a:cs typeface="Calibri"/>
              </a:rPr>
              <a:t>Obséserve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varianza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va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unidades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al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cuadrado;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para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dar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una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medida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relativa a las </a:t>
            </a:r>
            <a:r>
              <a:rPr dirty="0" sz="1000" spc="-20">
                <a:latin typeface="Calibri"/>
                <a:cs typeface="Calibri"/>
              </a:rPr>
              <a:t>unidades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-2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se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están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manejando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se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utiliza </a:t>
            </a:r>
            <a:r>
              <a:rPr dirty="0" sz="1000" spc="-5">
                <a:latin typeface="Calibri"/>
                <a:cs typeface="Calibri"/>
              </a:rPr>
              <a:t>la 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20" b="1">
                <a:latin typeface="Calibri"/>
                <a:cs typeface="Calibri"/>
              </a:rPr>
              <a:t>desviación</a:t>
            </a:r>
            <a:r>
              <a:rPr dirty="0" sz="1000" spc="135" b="1">
                <a:latin typeface="Calibri"/>
                <a:cs typeface="Calibri"/>
              </a:rPr>
              <a:t> </a:t>
            </a:r>
            <a:r>
              <a:rPr dirty="0" sz="1000" spc="30" b="1">
                <a:latin typeface="Calibri"/>
                <a:cs typeface="Calibri"/>
              </a:rPr>
              <a:t>típica</a:t>
            </a:r>
            <a:r>
              <a:rPr dirty="0" sz="1000" spc="140" b="1">
                <a:latin typeface="Calibri"/>
                <a:cs typeface="Calibri"/>
              </a:rPr>
              <a:t> </a:t>
            </a:r>
            <a:r>
              <a:rPr dirty="0" sz="1000" spc="10" b="1">
                <a:latin typeface="Calibri"/>
                <a:cs typeface="Calibri"/>
              </a:rPr>
              <a:t>o</a:t>
            </a:r>
            <a:r>
              <a:rPr dirty="0" sz="1000" spc="135" b="1">
                <a:latin typeface="Calibri"/>
                <a:cs typeface="Calibri"/>
              </a:rPr>
              <a:t> </a:t>
            </a:r>
            <a:r>
              <a:rPr dirty="0" sz="1000" spc="20" b="1">
                <a:latin typeface="Calibri"/>
                <a:cs typeface="Calibri"/>
              </a:rPr>
              <a:t>estándar</a:t>
            </a:r>
            <a:r>
              <a:rPr dirty="0" sz="1000" spc="20">
                <a:latin typeface="Calibri"/>
                <a:cs typeface="Calibri"/>
              </a:rPr>
              <a:t>,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se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define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como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raíz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cuadrada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varianza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variable,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se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denota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por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40" b="0" i="1">
                <a:latin typeface="Bookman Old Style"/>
                <a:cs typeface="Bookman Old Style"/>
              </a:rPr>
              <a:t>σ</a:t>
            </a:r>
            <a:r>
              <a:rPr dirty="0" sz="1000" spc="40">
                <a:latin typeface="Calibri"/>
                <a:cs typeface="Calibri"/>
              </a:rPr>
              <a:t>.</a:t>
            </a:r>
            <a:endParaRPr sz="100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  <a:spcBef>
                <a:spcPts val="280"/>
              </a:spcBef>
            </a:pPr>
            <a:r>
              <a:rPr dirty="0" sz="1000" spc="5">
                <a:latin typeface="Calibri"/>
                <a:cs typeface="Calibri"/>
              </a:rPr>
              <a:t>Durante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curso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manejaremos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menudo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20" b="1">
                <a:latin typeface="Calibri"/>
                <a:cs typeface="Calibri"/>
              </a:rPr>
              <a:t>pseudovarianza</a:t>
            </a:r>
            <a:r>
              <a:rPr dirty="0" sz="1000" spc="105" b="1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se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define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como: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10" name="object 10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490194" y="1576489"/>
            <a:ext cx="59588" cy="59588"/>
          </a:xfrm>
          <a:prstGeom prst="rect">
            <a:avLst/>
          </a:prstGeom>
        </p:spPr>
      </p:pic>
      <p:sp>
        <p:nvSpPr>
          <p:cNvPr id="11" name="object 11"/>
          <p:cNvSpPr txBox="1"/>
          <p:nvPr/>
        </p:nvSpPr>
        <p:spPr>
          <a:xfrm>
            <a:off x="1835226" y="1968540"/>
            <a:ext cx="76200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-50">
                <a:latin typeface="Verdana"/>
                <a:cs typeface="Verdana"/>
              </a:rPr>
              <a:t>2</a:t>
            </a:r>
            <a:endParaRPr sz="700">
              <a:latin typeface="Verdana"/>
              <a:cs typeface="Verdan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827936" y="2052068"/>
            <a:ext cx="8318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70" b="0" i="1">
                <a:latin typeface="Bookman Old Style"/>
                <a:cs typeface="Bookman Old Style"/>
              </a:rPr>
              <a:t>x</a:t>
            </a:r>
            <a:endParaRPr sz="700">
              <a:latin typeface="Bookman Old Style"/>
              <a:cs typeface="Bookman Old Style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750352" y="1982830"/>
            <a:ext cx="30099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30" b="0" i="1">
                <a:latin typeface="Bookman Old Style"/>
                <a:cs typeface="Bookman Old Style"/>
              </a:rPr>
              <a:t>S</a:t>
            </a:r>
            <a:r>
              <a:rPr dirty="0" sz="1000" spc="390" b="0" i="1">
                <a:latin typeface="Bookman Old Style"/>
                <a:cs typeface="Bookman Old Style"/>
              </a:rPr>
              <a:t> </a:t>
            </a:r>
            <a:r>
              <a:rPr dirty="0" sz="1000" spc="130">
                <a:latin typeface="Georgia"/>
                <a:cs typeface="Georgia"/>
              </a:rPr>
              <a:t>=</a:t>
            </a:r>
            <a:endParaRPr sz="1000">
              <a:latin typeface="Georgia"/>
              <a:cs typeface="Georgia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075865" y="1876672"/>
            <a:ext cx="319405" cy="370205"/>
          </a:xfrm>
          <a:prstGeom prst="rect">
            <a:avLst/>
          </a:prstGeom>
        </p:spPr>
        <p:txBody>
          <a:bodyPr wrap="square" lIns="0" tIns="3238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54"/>
              </a:spcBef>
            </a:pP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0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</a:t>
            </a:r>
            <a:r>
              <a:rPr dirty="0" u="sng" sz="1000" spc="-9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000" spc="65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1</a:t>
            </a:r>
            <a:r>
              <a:rPr dirty="0" u="sng" sz="1000" spc="-6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endParaRPr sz="100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  <a:spcBef>
                <a:spcPts val="160"/>
              </a:spcBef>
            </a:pPr>
            <a:r>
              <a:rPr dirty="0" sz="1000" spc="-25" b="0" i="1">
                <a:latin typeface="Bookman Old Style"/>
                <a:cs typeface="Bookman Old Style"/>
              </a:rPr>
              <a:t>n</a:t>
            </a:r>
            <a:r>
              <a:rPr dirty="0" sz="1000" spc="-80" b="0" i="1">
                <a:latin typeface="Bookman Old Style"/>
                <a:cs typeface="Bookman Old Style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−</a:t>
            </a:r>
            <a:r>
              <a:rPr dirty="0" sz="1000" spc="-65" i="1">
                <a:latin typeface="DejaVu Sans Condensed"/>
                <a:cs typeface="DejaVu Sans Condensed"/>
              </a:rPr>
              <a:t> </a:t>
            </a:r>
            <a:r>
              <a:rPr dirty="0" sz="1000" spc="65">
                <a:latin typeface="Georgia"/>
                <a:cs typeface="Georgia"/>
              </a:rPr>
              <a:t>1</a:t>
            </a:r>
            <a:endParaRPr sz="1000">
              <a:latin typeface="Georgia"/>
              <a:cs typeface="Georgi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405989" y="1862625"/>
            <a:ext cx="208279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1160">
                <a:latin typeface="Arial"/>
                <a:cs typeface="Arial"/>
              </a:rPr>
              <a:t> </a:t>
            </a:r>
            <a:endParaRPr sz="10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415413" y="2170064"/>
            <a:ext cx="18986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85" b="0" i="1">
                <a:latin typeface="Bookman Old Style"/>
                <a:cs typeface="Bookman Old Style"/>
              </a:rPr>
              <a:t>i</a:t>
            </a:r>
            <a:r>
              <a:rPr dirty="0" sz="700" spc="-5">
                <a:latin typeface="Verdana"/>
                <a:cs typeface="Verdana"/>
              </a:rPr>
              <a:t>=1</a:t>
            </a:r>
            <a:endParaRPr sz="700">
              <a:latin typeface="Verdana"/>
              <a:cs typeface="Verdan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710268" y="2039762"/>
            <a:ext cx="61594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85" b="0" i="1">
                <a:latin typeface="Bookman Old Style"/>
                <a:cs typeface="Bookman Old Style"/>
              </a:rPr>
              <a:t>i</a:t>
            </a:r>
            <a:endParaRPr sz="700">
              <a:latin typeface="Bookman Old Style"/>
              <a:cs typeface="Bookman Old Style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588742" y="1982830"/>
            <a:ext cx="46545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10">
                <a:latin typeface="Georgia"/>
                <a:cs typeface="Georgia"/>
              </a:rPr>
              <a:t>(</a:t>
            </a:r>
            <a:r>
              <a:rPr dirty="0" sz="1000" spc="25" b="0" i="1">
                <a:latin typeface="Bookman Old Style"/>
                <a:cs typeface="Bookman Old Style"/>
              </a:rPr>
              <a:t>x</a:t>
            </a:r>
            <a:r>
              <a:rPr dirty="0" sz="1000" spc="25" b="0" i="1">
                <a:latin typeface="Bookman Old Style"/>
                <a:cs typeface="Bookman Old Style"/>
              </a:rPr>
              <a:t> </a:t>
            </a:r>
            <a:r>
              <a:rPr dirty="0" sz="1000" spc="-50" b="0" i="1">
                <a:latin typeface="Bookman Old Style"/>
                <a:cs typeface="Bookman Old Style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−</a:t>
            </a:r>
            <a:r>
              <a:rPr dirty="0" sz="1000" spc="-65" i="1">
                <a:latin typeface="DejaVu Sans Condensed"/>
                <a:cs typeface="DejaVu Sans Condensed"/>
              </a:rPr>
              <a:t> </a:t>
            </a:r>
            <a:r>
              <a:rPr dirty="0" sz="1000" spc="-484" b="0" i="1">
                <a:latin typeface="Bookman Old Style"/>
                <a:cs typeface="Bookman Old Style"/>
              </a:rPr>
              <a:t>x</a:t>
            </a:r>
            <a:r>
              <a:rPr dirty="0" sz="1000" spc="-140">
                <a:latin typeface="Georgia"/>
                <a:cs typeface="Georgia"/>
              </a:rPr>
              <a:t>¯</a:t>
            </a:r>
            <a:r>
              <a:rPr dirty="0" sz="1000" spc="10">
                <a:latin typeface="Georgia"/>
                <a:cs typeface="Georgia"/>
              </a:rPr>
              <a:t>)</a:t>
            </a:r>
            <a:endParaRPr sz="1000">
              <a:latin typeface="Georgia"/>
              <a:cs typeface="Georgia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028543" y="1968540"/>
            <a:ext cx="76200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-50">
                <a:latin typeface="Verdana"/>
                <a:cs typeface="Verdana"/>
              </a:rPr>
              <a:t>2</a:t>
            </a:r>
            <a:endParaRPr sz="700">
              <a:latin typeface="Verdana"/>
              <a:cs typeface="Verdana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600354" y="2324689"/>
            <a:ext cx="3307715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1000" spc="-15">
                <a:latin typeface="Calibri"/>
                <a:cs typeface="Calibri"/>
              </a:rPr>
              <a:t>Nótese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-2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 </a:t>
            </a:r>
            <a:r>
              <a:rPr dirty="0" sz="1000" spc="-5">
                <a:latin typeface="Calibri"/>
                <a:cs typeface="Calibri"/>
              </a:rPr>
              <a:t>varianza </a:t>
            </a:r>
            <a:r>
              <a:rPr dirty="0" sz="1000" spc="5">
                <a:latin typeface="Calibri"/>
                <a:cs typeface="Calibri"/>
              </a:rPr>
              <a:t>y </a:t>
            </a:r>
            <a:r>
              <a:rPr dirty="0" sz="1000">
                <a:latin typeface="Calibri"/>
                <a:cs typeface="Calibri"/>
              </a:rPr>
              <a:t>la </a:t>
            </a:r>
            <a:r>
              <a:rPr dirty="0" sz="1000" spc="-15">
                <a:latin typeface="Calibri"/>
                <a:cs typeface="Calibri"/>
              </a:rPr>
              <a:t>pseudovarianza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se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relacionan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la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siguiente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forma: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2109393" y="2793850"/>
            <a:ext cx="76200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-50">
                <a:latin typeface="Verdana"/>
                <a:cs typeface="Verdana"/>
              </a:rPr>
              <a:t>2</a:t>
            </a:r>
            <a:endParaRPr sz="700">
              <a:latin typeface="Verdana"/>
              <a:cs typeface="Verdana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2104847" y="2877378"/>
            <a:ext cx="8318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70" b="0" i="1">
                <a:latin typeface="Bookman Old Style"/>
                <a:cs typeface="Bookman Old Style"/>
              </a:rPr>
              <a:t>x</a:t>
            </a:r>
            <a:endParaRPr sz="700">
              <a:latin typeface="Bookman Old Style"/>
              <a:cs typeface="Bookman Old Style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2032546" y="2808140"/>
            <a:ext cx="29527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25" b="0" i="1">
                <a:latin typeface="Bookman Old Style"/>
                <a:cs typeface="Bookman Old Style"/>
              </a:rPr>
              <a:t>σ </a:t>
            </a:r>
            <a:r>
              <a:rPr dirty="0" sz="1000" spc="65" b="0" i="1">
                <a:latin typeface="Bookman Old Style"/>
                <a:cs typeface="Bookman Old Style"/>
              </a:rPr>
              <a:t> </a:t>
            </a:r>
            <a:r>
              <a:rPr dirty="0" sz="1000" spc="130">
                <a:latin typeface="Georgia"/>
                <a:cs typeface="Georgia"/>
              </a:rPr>
              <a:t>=</a:t>
            </a:r>
            <a:endParaRPr sz="1000">
              <a:latin typeface="Georgia"/>
              <a:cs typeface="Georgia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2352433" y="2722542"/>
            <a:ext cx="31940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sng" sz="1000" spc="-25" b="0" i="1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n</a:t>
            </a:r>
            <a:r>
              <a:rPr dirty="0" u="sng" sz="1000" spc="-80" b="0" i="1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 </a:t>
            </a:r>
            <a:r>
              <a:rPr dirty="0" u="sng" sz="1000" spc="20" i="1">
                <a:uFill>
                  <a:solidFill>
                    <a:srgbClr val="000000"/>
                  </a:solidFill>
                </a:uFill>
                <a:latin typeface="DejaVu Sans Condensed"/>
                <a:cs typeface="DejaVu Sans Condensed"/>
              </a:rPr>
              <a:t>−</a:t>
            </a:r>
            <a:r>
              <a:rPr dirty="0" sz="1000" spc="-65" i="1">
                <a:latin typeface="DejaVu Sans Condensed"/>
                <a:cs typeface="DejaVu Sans Condensed"/>
              </a:rPr>
              <a:t> </a:t>
            </a:r>
            <a:r>
              <a:rPr dirty="0" u="sng" sz="1000" spc="65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1</a:t>
            </a:r>
            <a:endParaRPr sz="1000">
              <a:latin typeface="Georgia"/>
              <a:cs typeface="Georgia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2461386" y="2894932"/>
            <a:ext cx="10160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25" b="0" i="1">
                <a:latin typeface="Bookman Old Style"/>
                <a:cs typeface="Bookman Old Style"/>
              </a:rPr>
              <a:t>n</a:t>
            </a:r>
            <a:endParaRPr sz="1000">
              <a:latin typeface="Bookman Old Style"/>
              <a:cs typeface="Bookman Old Style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2661462" y="2808140"/>
            <a:ext cx="10350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30" b="0" i="1">
                <a:latin typeface="Bookman Old Style"/>
                <a:cs typeface="Bookman Old Style"/>
              </a:rPr>
              <a:t>S</a:t>
            </a:r>
            <a:endParaRPr sz="1000">
              <a:latin typeface="Bookman Old Style"/>
              <a:cs typeface="Bookman Old Style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2739047" y="2793850"/>
            <a:ext cx="83185" cy="2152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9685">
              <a:lnSpc>
                <a:spcPts val="750"/>
              </a:lnSpc>
              <a:spcBef>
                <a:spcPts val="95"/>
              </a:spcBef>
            </a:pPr>
            <a:r>
              <a:rPr dirty="0" sz="700" spc="-50">
                <a:latin typeface="Verdana"/>
                <a:cs typeface="Verdana"/>
              </a:rPr>
              <a:t>2</a:t>
            </a:r>
            <a:endParaRPr sz="700">
              <a:latin typeface="Verdana"/>
              <a:cs typeface="Verdana"/>
            </a:endParaRPr>
          </a:p>
          <a:p>
            <a:pPr marL="12700">
              <a:lnSpc>
                <a:spcPts val="750"/>
              </a:lnSpc>
            </a:pPr>
            <a:r>
              <a:rPr dirty="0" sz="700" spc="70" b="0" i="1">
                <a:latin typeface="Bookman Old Style"/>
                <a:cs typeface="Bookman Old Style"/>
              </a:rPr>
              <a:t>x</a:t>
            </a:r>
            <a:endParaRPr sz="700">
              <a:latin typeface="Bookman Old Style"/>
              <a:cs typeface="Bookman Old Style"/>
            </a:endParaRPr>
          </a:p>
        </p:txBody>
      </p:sp>
      <p:grpSp>
        <p:nvGrpSpPr>
          <p:cNvPr id="28" name="object 28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29" name="object 29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1" name="object 31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4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45337" y="0"/>
            <a:ext cx="1264285" cy="4051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2700" marR="5080" indent="84518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Fundamentos</a:t>
            </a:r>
            <a:r>
              <a:rPr dirty="0" sz="500" spc="7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de</a:t>
            </a:r>
            <a:r>
              <a:rPr dirty="0" sz="500" spc="7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Estadística</a:t>
            </a:r>
            <a:r>
              <a:rPr dirty="0" sz="500" spc="7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Bayesiana.</a:t>
            </a:r>
            <a:endParaRPr sz="500">
              <a:latin typeface="Calibri"/>
              <a:cs typeface="Calibri"/>
            </a:endParaRPr>
          </a:p>
          <a:p>
            <a:pPr algn="r" marL="429895" marR="5080" indent="378460">
              <a:lnSpc>
                <a:spcPts val="600"/>
              </a:lnSpc>
              <a:spcBef>
                <a:spcPts val="15"/>
              </a:spcBef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Distribuciones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Estadísticos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y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Variabilidad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Aprendizaje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Automático.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28164"/>
            <a:ext cx="1396365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600"/>
              </a:lnSpc>
              <a:spcBef>
                <a:spcPts val="95"/>
              </a:spcBef>
            </a:pP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Probabilidad</a:t>
            </a:r>
            <a:r>
              <a:rPr dirty="0" sz="500" spc="40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 Condicionada</a:t>
            </a:r>
            <a:endParaRPr sz="500">
              <a:latin typeface="Calibri"/>
              <a:cs typeface="Calibri"/>
            </a:endParaRPr>
          </a:p>
          <a:p>
            <a:pPr marL="12700" marR="5080">
              <a:lnSpc>
                <a:spcPts val="600"/>
              </a:lnSpc>
              <a:spcBef>
                <a:spcPts val="20"/>
              </a:spcBef>
            </a:pP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Independencia</a:t>
            </a:r>
            <a:r>
              <a:rPr dirty="0" sz="500" spc="8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e</a:t>
            </a:r>
            <a:r>
              <a:rPr dirty="0" sz="500" spc="8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Independencia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Condicional </a:t>
            </a:r>
            <a:r>
              <a:rPr dirty="0" sz="500" spc="-100" b="1">
                <a:solidFill>
                  <a:srgbClr val="9898D8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Variables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Aleatorias</a:t>
            </a:r>
            <a:endParaRPr sz="500">
              <a:latin typeface="Calibri"/>
              <a:cs typeface="Calibri"/>
            </a:endParaRPr>
          </a:p>
          <a:p>
            <a:pPr marL="12700">
              <a:lnSpc>
                <a:spcPts val="575"/>
              </a:lnSpc>
            </a:pP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10" action="ppaction://hlinksldjump"/>
              </a:rPr>
              <a:t>Variables</a:t>
            </a:r>
            <a:r>
              <a:rPr dirty="0" sz="500" spc="70" b="1">
                <a:solidFill>
                  <a:srgbClr val="9898D8"/>
                </a:solidFill>
                <a:latin typeface="Calibri"/>
                <a:cs typeface="Calibri"/>
                <a:hlinkClick r:id="rId10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10" action="ppaction://hlinksldjump"/>
              </a:rPr>
              <a:t>Multimensionales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0" y="408654"/>
            <a:ext cx="4608060" cy="31277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407591"/>
            <a:ext cx="148971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15">
                <a:solidFill>
                  <a:srgbClr val="FFFFFF"/>
                </a:solidFill>
                <a:latin typeface="Calibri"/>
                <a:cs typeface="Calibri"/>
              </a:rPr>
              <a:t>Ejemplo</a:t>
            </a:r>
            <a:r>
              <a:rPr dirty="0" sz="1400" spc="10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25">
                <a:solidFill>
                  <a:srgbClr val="FFFFFF"/>
                </a:solidFill>
                <a:latin typeface="Calibri"/>
                <a:cs typeface="Calibri"/>
              </a:rPr>
              <a:t>con</a:t>
            </a:r>
            <a:r>
              <a:rPr dirty="0" sz="1400" spc="1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Calibri"/>
                <a:cs typeface="Calibri"/>
              </a:rPr>
              <a:t>Matlab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47294" y="1090947"/>
            <a:ext cx="3147060" cy="169608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1200"/>
              </a:lnSpc>
              <a:spcBef>
                <a:spcPts val="95"/>
              </a:spcBef>
            </a:pPr>
            <a:r>
              <a:rPr dirty="0" sz="1000" spc="-114">
                <a:latin typeface="Cambria"/>
                <a:cs typeface="Cambria"/>
              </a:rPr>
              <a:t>LLAMADA</a:t>
            </a:r>
            <a:endParaRPr sz="1000">
              <a:latin typeface="Cambria"/>
              <a:cs typeface="Cambria"/>
            </a:endParaRPr>
          </a:p>
          <a:p>
            <a:pPr marL="12700">
              <a:lnSpc>
                <a:spcPts val="1195"/>
              </a:lnSpc>
            </a:pPr>
            <a:r>
              <a:rPr dirty="0" sz="1000">
                <a:latin typeface="Cambria"/>
                <a:cs typeface="Cambria"/>
              </a:rPr>
              <a:t>Genero</a:t>
            </a:r>
            <a:r>
              <a:rPr dirty="0" sz="1000" spc="75">
                <a:latin typeface="Cambria"/>
                <a:cs typeface="Cambria"/>
              </a:rPr>
              <a:t> </a:t>
            </a:r>
            <a:r>
              <a:rPr dirty="0" sz="1000" spc="70">
                <a:latin typeface="Cambria"/>
                <a:cs typeface="Cambria"/>
              </a:rPr>
              <a:t>valores</a:t>
            </a:r>
            <a:r>
              <a:rPr dirty="0" sz="1000" spc="285">
                <a:latin typeface="Cambria"/>
                <a:cs typeface="Cambria"/>
              </a:rPr>
              <a:t> </a:t>
            </a:r>
            <a:r>
              <a:rPr dirty="0" sz="1000" spc="-5">
                <a:latin typeface="Cambria"/>
                <a:cs typeface="Cambria"/>
              </a:rPr>
              <a:t>de</a:t>
            </a:r>
            <a:r>
              <a:rPr dirty="0" sz="1000" spc="285">
                <a:latin typeface="Cambria"/>
                <a:cs typeface="Cambria"/>
              </a:rPr>
              <a:t> </a:t>
            </a:r>
            <a:r>
              <a:rPr dirty="0" sz="1000" spc="130">
                <a:latin typeface="Cambria"/>
                <a:cs typeface="Cambria"/>
              </a:rPr>
              <a:t>f(x)</a:t>
            </a:r>
            <a:endParaRPr sz="1000">
              <a:latin typeface="Cambria"/>
              <a:cs typeface="Cambria"/>
            </a:endParaRPr>
          </a:p>
          <a:p>
            <a:pPr marL="12700" marR="5080">
              <a:lnSpc>
                <a:spcPts val="1200"/>
              </a:lnSpc>
              <a:spcBef>
                <a:spcPts val="40"/>
              </a:spcBef>
            </a:pPr>
            <a:r>
              <a:rPr dirty="0" sz="1000">
                <a:latin typeface="Cambria"/>
                <a:cs typeface="Cambria"/>
              </a:rPr>
              <a:t>Genero</a:t>
            </a:r>
            <a:r>
              <a:rPr dirty="0" sz="1000" spc="85">
                <a:latin typeface="Cambria"/>
                <a:cs typeface="Cambria"/>
              </a:rPr>
              <a:t> </a:t>
            </a:r>
            <a:r>
              <a:rPr dirty="0" sz="1000" spc="-35">
                <a:latin typeface="Cambria"/>
                <a:cs typeface="Cambria"/>
              </a:rPr>
              <a:t>100000</a:t>
            </a:r>
            <a:r>
              <a:rPr dirty="0" sz="1000" spc="120">
                <a:latin typeface="Cambria"/>
                <a:cs typeface="Cambria"/>
              </a:rPr>
              <a:t> </a:t>
            </a:r>
            <a:r>
              <a:rPr dirty="0" sz="1000" spc="70">
                <a:latin typeface="Cambria"/>
                <a:cs typeface="Cambria"/>
              </a:rPr>
              <a:t>valores</a:t>
            </a:r>
            <a:r>
              <a:rPr dirty="0" sz="1000" spc="300">
                <a:latin typeface="Cambria"/>
                <a:cs typeface="Cambria"/>
              </a:rPr>
              <a:t> </a:t>
            </a:r>
            <a:r>
              <a:rPr dirty="0" sz="1000" spc="-5">
                <a:latin typeface="Cambria"/>
                <a:cs typeface="Cambria"/>
              </a:rPr>
              <a:t>de</a:t>
            </a:r>
            <a:r>
              <a:rPr dirty="0" sz="1000" spc="90">
                <a:latin typeface="Cambria"/>
                <a:cs typeface="Cambria"/>
              </a:rPr>
              <a:t> </a:t>
            </a:r>
            <a:r>
              <a:rPr dirty="0" sz="1000" spc="140">
                <a:latin typeface="Cambria"/>
                <a:cs typeface="Cambria"/>
              </a:rPr>
              <a:t>la</a:t>
            </a:r>
            <a:r>
              <a:rPr dirty="0" sz="1000" spc="300">
                <a:latin typeface="Cambria"/>
                <a:cs typeface="Cambria"/>
              </a:rPr>
              <a:t> </a:t>
            </a:r>
            <a:r>
              <a:rPr dirty="0" sz="1000" spc="80">
                <a:latin typeface="Cambria"/>
                <a:cs typeface="Cambria"/>
              </a:rPr>
              <a:t>variable</a:t>
            </a:r>
            <a:r>
              <a:rPr dirty="0" sz="1000" spc="305">
                <a:latin typeface="Cambria"/>
                <a:cs typeface="Cambria"/>
              </a:rPr>
              <a:t> </a:t>
            </a:r>
            <a:r>
              <a:rPr dirty="0" sz="1000" spc="110">
                <a:latin typeface="Cambria"/>
                <a:cs typeface="Cambria"/>
              </a:rPr>
              <a:t>aleatoria: </a:t>
            </a:r>
            <a:r>
              <a:rPr dirty="0" sz="1000" spc="-210">
                <a:latin typeface="Cambria"/>
                <a:cs typeface="Cambria"/>
              </a:rPr>
              <a:t> </a:t>
            </a:r>
            <a:r>
              <a:rPr dirty="0" sz="1000" spc="45">
                <a:latin typeface="Cambria"/>
                <a:cs typeface="Cambria"/>
              </a:rPr>
              <a:t>x=genero_discreta2(100000);</a:t>
            </a:r>
            <a:endParaRPr sz="1000">
              <a:latin typeface="Cambria"/>
              <a:cs typeface="Cambria"/>
            </a:endParaRPr>
          </a:p>
          <a:p>
            <a:pPr marL="12700">
              <a:lnSpc>
                <a:spcPts val="1150"/>
              </a:lnSpc>
            </a:pPr>
            <a:r>
              <a:rPr dirty="0" sz="1000" spc="-10">
                <a:latin typeface="Cambria"/>
                <a:cs typeface="Cambria"/>
              </a:rPr>
              <a:t>media=mean(x)</a:t>
            </a:r>
            <a:endParaRPr sz="1000">
              <a:latin typeface="Cambria"/>
              <a:cs typeface="Cambria"/>
            </a:endParaRPr>
          </a:p>
          <a:p>
            <a:pPr marL="12700" marR="735330">
              <a:lnSpc>
                <a:spcPts val="1200"/>
              </a:lnSpc>
              <a:spcBef>
                <a:spcPts val="35"/>
              </a:spcBef>
            </a:pPr>
            <a:r>
              <a:rPr dirty="0" sz="1000" spc="40">
                <a:latin typeface="Cambria"/>
                <a:cs typeface="Cambria"/>
              </a:rPr>
              <a:t>pseudovarianza=var(x) </a:t>
            </a:r>
            <a:r>
              <a:rPr dirty="0" sz="1000" spc="45">
                <a:latin typeface="Cambria"/>
                <a:cs typeface="Cambria"/>
              </a:rPr>
              <a:t> </a:t>
            </a:r>
            <a:r>
              <a:rPr dirty="0" sz="1000" spc="15">
                <a:latin typeface="Cambria"/>
                <a:cs typeface="Cambria"/>
              </a:rPr>
              <a:t>varianza=pseudovarianza*99999/100000 </a:t>
            </a:r>
            <a:r>
              <a:rPr dirty="0" sz="1000" spc="-210">
                <a:latin typeface="Cambria"/>
                <a:cs typeface="Cambria"/>
              </a:rPr>
              <a:t> </a:t>
            </a:r>
            <a:r>
              <a:rPr dirty="0" sz="1000" spc="-85">
                <a:latin typeface="Cambria"/>
                <a:cs typeface="Cambria"/>
              </a:rPr>
              <a:t>RESULTADO</a:t>
            </a:r>
            <a:endParaRPr sz="1000">
              <a:latin typeface="Cambria"/>
              <a:cs typeface="Cambria"/>
            </a:endParaRPr>
          </a:p>
          <a:p>
            <a:pPr marL="12700">
              <a:lnSpc>
                <a:spcPts val="1145"/>
              </a:lnSpc>
            </a:pPr>
            <a:r>
              <a:rPr dirty="0" sz="1000" spc="-10">
                <a:latin typeface="Cambria"/>
                <a:cs typeface="Cambria"/>
              </a:rPr>
              <a:t>media</a:t>
            </a:r>
            <a:r>
              <a:rPr dirty="0" sz="1000" spc="65">
                <a:latin typeface="Cambria"/>
                <a:cs typeface="Cambria"/>
              </a:rPr>
              <a:t> </a:t>
            </a:r>
            <a:r>
              <a:rPr dirty="0" sz="1000" spc="-35">
                <a:latin typeface="Cambria"/>
                <a:cs typeface="Cambria"/>
              </a:rPr>
              <a:t>=</a:t>
            </a:r>
            <a:r>
              <a:rPr dirty="0" sz="1000" spc="270">
                <a:latin typeface="Cambria"/>
                <a:cs typeface="Cambria"/>
              </a:rPr>
              <a:t> </a:t>
            </a:r>
            <a:r>
              <a:rPr dirty="0" sz="1000" spc="20">
                <a:latin typeface="Cambria"/>
                <a:cs typeface="Cambria"/>
              </a:rPr>
              <a:t>1.4975</a:t>
            </a:r>
            <a:endParaRPr sz="1000">
              <a:latin typeface="Cambria"/>
              <a:cs typeface="Cambria"/>
            </a:endParaRPr>
          </a:p>
          <a:p>
            <a:pPr marL="12700">
              <a:lnSpc>
                <a:spcPts val="1195"/>
              </a:lnSpc>
            </a:pPr>
            <a:r>
              <a:rPr dirty="0" sz="1000" spc="30">
                <a:latin typeface="Cambria"/>
                <a:cs typeface="Cambria"/>
              </a:rPr>
              <a:t>pseudovarianza </a:t>
            </a:r>
            <a:r>
              <a:rPr dirty="0" sz="1000" spc="35">
                <a:latin typeface="Cambria"/>
                <a:cs typeface="Cambria"/>
              </a:rPr>
              <a:t> </a:t>
            </a:r>
            <a:r>
              <a:rPr dirty="0" sz="1000" spc="-35">
                <a:latin typeface="Cambria"/>
                <a:cs typeface="Cambria"/>
              </a:rPr>
              <a:t>=</a:t>
            </a:r>
            <a:r>
              <a:rPr dirty="0" sz="1000" spc="290">
                <a:latin typeface="Cambria"/>
                <a:cs typeface="Cambria"/>
              </a:rPr>
              <a:t> </a:t>
            </a:r>
            <a:r>
              <a:rPr dirty="0" sz="1000" spc="20">
                <a:latin typeface="Cambria"/>
                <a:cs typeface="Cambria"/>
              </a:rPr>
              <a:t>0.7529</a:t>
            </a:r>
            <a:endParaRPr sz="1000">
              <a:latin typeface="Cambria"/>
              <a:cs typeface="Cambria"/>
            </a:endParaRPr>
          </a:p>
          <a:p>
            <a:pPr marL="12700">
              <a:lnSpc>
                <a:spcPts val="1200"/>
              </a:lnSpc>
            </a:pPr>
            <a:r>
              <a:rPr dirty="0" sz="1000" spc="55">
                <a:latin typeface="Cambria"/>
                <a:cs typeface="Cambria"/>
              </a:rPr>
              <a:t>varianza</a:t>
            </a:r>
            <a:r>
              <a:rPr dirty="0" sz="1000" spc="280">
                <a:latin typeface="Cambria"/>
                <a:cs typeface="Cambria"/>
              </a:rPr>
              <a:t> </a:t>
            </a:r>
            <a:r>
              <a:rPr dirty="0" sz="1000" spc="-35">
                <a:latin typeface="Cambria"/>
                <a:cs typeface="Cambria"/>
              </a:rPr>
              <a:t>=</a:t>
            </a:r>
            <a:r>
              <a:rPr dirty="0" sz="1000" spc="105">
                <a:latin typeface="Cambria"/>
                <a:cs typeface="Cambria"/>
              </a:rPr>
              <a:t> </a:t>
            </a:r>
            <a:r>
              <a:rPr dirty="0" sz="1000" spc="20">
                <a:latin typeface="Cambria"/>
                <a:cs typeface="Cambria"/>
              </a:rPr>
              <a:t>0.7529</a:t>
            </a:r>
            <a:endParaRPr sz="1000">
              <a:latin typeface="Cambria"/>
              <a:cs typeface="Cambria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0" name="object 10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" name="object 12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2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45337" y="0"/>
            <a:ext cx="1264285" cy="4051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2700" marR="5080" indent="84518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Fundamentos</a:t>
            </a:r>
            <a:r>
              <a:rPr dirty="0" sz="500" spc="7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de</a:t>
            </a:r>
            <a:r>
              <a:rPr dirty="0" sz="500" spc="7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Estadística</a:t>
            </a:r>
            <a:r>
              <a:rPr dirty="0" sz="500" spc="7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Bayesiana.</a:t>
            </a:r>
            <a:endParaRPr sz="500">
              <a:latin typeface="Calibri"/>
              <a:cs typeface="Calibri"/>
            </a:endParaRPr>
          </a:p>
          <a:p>
            <a:pPr algn="r" marL="429895" marR="5080" indent="378460">
              <a:lnSpc>
                <a:spcPts val="600"/>
              </a:lnSpc>
              <a:spcBef>
                <a:spcPts val="15"/>
              </a:spcBef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Distribuciones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Estadísticos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y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Variabilidad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Aprendizaje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Automático.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28164"/>
            <a:ext cx="1396365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600"/>
              </a:lnSpc>
              <a:spcBef>
                <a:spcPts val="95"/>
              </a:spcBef>
            </a:pP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Probabilidad</a:t>
            </a:r>
            <a:r>
              <a:rPr dirty="0" sz="500" spc="40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 Condicionada</a:t>
            </a:r>
            <a:endParaRPr sz="500">
              <a:latin typeface="Calibri"/>
              <a:cs typeface="Calibri"/>
            </a:endParaRPr>
          </a:p>
          <a:p>
            <a:pPr marL="12700" marR="5080">
              <a:lnSpc>
                <a:spcPts val="600"/>
              </a:lnSpc>
              <a:spcBef>
                <a:spcPts val="20"/>
              </a:spcBef>
            </a:pP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Independencia</a:t>
            </a:r>
            <a:r>
              <a:rPr dirty="0" sz="500" spc="8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e</a:t>
            </a:r>
            <a:r>
              <a:rPr dirty="0" sz="500" spc="8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Independencia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Condicional </a:t>
            </a:r>
            <a:r>
              <a:rPr dirty="0" sz="500" spc="-100" b="1">
                <a:solidFill>
                  <a:srgbClr val="9898D8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Variables</a:t>
            </a:r>
            <a:r>
              <a:rPr dirty="0" sz="500" spc="8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Aleatorias</a:t>
            </a:r>
            <a:endParaRPr sz="500">
              <a:latin typeface="Calibri"/>
              <a:cs typeface="Calibri"/>
            </a:endParaRPr>
          </a:p>
          <a:p>
            <a:pPr marL="12700">
              <a:lnSpc>
                <a:spcPts val="575"/>
              </a:lnSpc>
            </a:pP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10" action="ppaction://hlinksldjump"/>
              </a:rPr>
              <a:t>Variables</a:t>
            </a:r>
            <a:r>
              <a:rPr dirty="0" sz="500" spc="70" b="1">
                <a:solidFill>
                  <a:srgbClr val="FFFFFF"/>
                </a:solidFill>
                <a:latin typeface="Calibri"/>
                <a:cs typeface="Calibri"/>
                <a:hlinkClick r:id="rId10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10" action="ppaction://hlinksldjump"/>
              </a:rPr>
              <a:t>Multimensionales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0" y="408654"/>
            <a:ext cx="4608060" cy="312770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490194" y="879284"/>
            <a:ext cx="59588" cy="59588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490194" y="1866188"/>
            <a:ext cx="59588" cy="59588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490194" y="2701251"/>
            <a:ext cx="59588" cy="59588"/>
          </a:xfrm>
          <a:prstGeom prst="rect">
            <a:avLst/>
          </a:prstGeom>
        </p:spPr>
      </p:pic>
      <p:sp>
        <p:nvSpPr>
          <p:cNvPr id="10" name="object 10"/>
          <p:cNvSpPr txBox="1"/>
          <p:nvPr/>
        </p:nvSpPr>
        <p:spPr>
          <a:xfrm>
            <a:off x="102374" y="407591"/>
            <a:ext cx="4198620" cy="273304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63500">
              <a:lnSpc>
                <a:spcPct val="100000"/>
              </a:lnSpc>
              <a:spcBef>
                <a:spcPts val="135"/>
              </a:spcBef>
            </a:pPr>
            <a:r>
              <a:rPr dirty="0" sz="1400" spc="-10">
                <a:solidFill>
                  <a:srgbClr val="FFFFFF"/>
                </a:solidFill>
                <a:latin typeface="Calibri"/>
                <a:cs typeface="Calibri"/>
              </a:rPr>
              <a:t>Probabilidad</a:t>
            </a:r>
            <a:r>
              <a:rPr dirty="0" sz="1400" spc="11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Calibri"/>
                <a:cs typeface="Calibri"/>
              </a:rPr>
              <a:t>Conjunta</a:t>
            </a:r>
            <a:endParaRPr sz="1400">
              <a:latin typeface="Calibri"/>
              <a:cs typeface="Calibri"/>
            </a:endParaRPr>
          </a:p>
          <a:p>
            <a:pPr marL="510540" marR="105410">
              <a:lnSpc>
                <a:spcPct val="100000"/>
              </a:lnSpc>
              <a:spcBef>
                <a:spcPts val="1385"/>
              </a:spcBef>
            </a:pPr>
            <a:r>
              <a:rPr dirty="0" sz="1000" spc="55">
                <a:latin typeface="Calibri"/>
                <a:cs typeface="Calibri"/>
              </a:rPr>
              <a:t>La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20" b="1">
                <a:latin typeface="Calibri"/>
                <a:cs typeface="Calibri"/>
              </a:rPr>
              <a:t>función</a:t>
            </a:r>
            <a:r>
              <a:rPr dirty="0" sz="1000" spc="145" b="1">
                <a:latin typeface="Calibri"/>
                <a:cs typeface="Calibri"/>
              </a:rPr>
              <a:t> </a:t>
            </a:r>
            <a:r>
              <a:rPr dirty="0" sz="1000" spc="10" b="1">
                <a:latin typeface="Calibri"/>
                <a:cs typeface="Calibri"/>
              </a:rPr>
              <a:t>de</a:t>
            </a:r>
            <a:r>
              <a:rPr dirty="0" sz="1000" spc="140" b="1">
                <a:latin typeface="Calibri"/>
                <a:cs typeface="Calibri"/>
              </a:rPr>
              <a:t> </a:t>
            </a:r>
            <a:r>
              <a:rPr dirty="0" sz="1000" spc="20" b="1">
                <a:latin typeface="Calibri"/>
                <a:cs typeface="Calibri"/>
              </a:rPr>
              <a:t>distribución</a:t>
            </a:r>
            <a:r>
              <a:rPr dirty="0" sz="1000" spc="140" b="1">
                <a:latin typeface="Calibri"/>
                <a:cs typeface="Calibri"/>
              </a:rPr>
              <a:t> </a:t>
            </a:r>
            <a:r>
              <a:rPr dirty="0" sz="1000" spc="25" b="1">
                <a:latin typeface="Calibri"/>
                <a:cs typeface="Calibri"/>
              </a:rPr>
              <a:t>conjunta</a:t>
            </a:r>
            <a:r>
              <a:rPr dirty="0" sz="1000" spc="110" b="1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aquella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asigna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cada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conjunto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probabilidad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las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variables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aleatorias,</a:t>
            </a:r>
            <a:endParaRPr sz="1000">
              <a:latin typeface="Calibri"/>
              <a:cs typeface="Calibri"/>
            </a:endParaRPr>
          </a:p>
          <a:p>
            <a:pPr marL="510540" marR="356235">
              <a:lnSpc>
                <a:spcPts val="1200"/>
              </a:lnSpc>
              <a:spcBef>
                <a:spcPts val="35"/>
              </a:spcBef>
            </a:pPr>
            <a:r>
              <a:rPr dirty="0" sz="1000" spc="30" b="0" i="1">
                <a:latin typeface="Bookman Old Style"/>
                <a:cs typeface="Bookman Old Style"/>
              </a:rPr>
              <a:t>X</a:t>
            </a:r>
            <a:r>
              <a:rPr dirty="0" baseline="-11904" sz="1050" spc="44">
                <a:latin typeface="Verdana"/>
                <a:cs typeface="Verdana"/>
              </a:rPr>
              <a:t>1</a:t>
            </a:r>
            <a:r>
              <a:rPr dirty="0" sz="1000" spc="30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30" b="0" i="1">
                <a:latin typeface="Bookman Old Style"/>
                <a:cs typeface="Bookman Old Style"/>
              </a:rPr>
              <a:t>X</a:t>
            </a:r>
            <a:r>
              <a:rPr dirty="0" baseline="-11904" sz="1050" spc="44">
                <a:latin typeface="Verdana"/>
                <a:cs typeface="Verdana"/>
              </a:rPr>
              <a:t>2</a:t>
            </a:r>
            <a:r>
              <a:rPr dirty="0" sz="1000" spc="30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-120" i="1">
                <a:latin typeface="DejaVu Sans Condensed"/>
                <a:cs typeface="DejaVu Sans Condensed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-120" i="1">
                <a:latin typeface="DejaVu Sans Condensed"/>
                <a:cs typeface="DejaVu Sans Condensed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50" i="1">
                <a:latin typeface="DejaVu Sans Condensed"/>
                <a:cs typeface="DejaVu Sans Condensed"/>
              </a:rPr>
              <a:t> 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85" b="0" i="1">
                <a:latin typeface="Bookman Old Style"/>
                <a:cs typeface="Bookman Old Style"/>
              </a:rPr>
              <a:t>X</a:t>
            </a:r>
            <a:r>
              <a:rPr dirty="0" baseline="-11904" sz="1050" spc="127" b="0" i="1">
                <a:latin typeface="Bookman Old Style"/>
                <a:cs typeface="Bookman Old Style"/>
              </a:rPr>
              <a:t>n</a:t>
            </a:r>
            <a:r>
              <a:rPr dirty="0" sz="1000" spc="85">
                <a:latin typeface="Calibri"/>
                <a:cs typeface="Calibri"/>
              </a:rPr>
              <a:t>,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tomen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valor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igual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inferior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unos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valores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dados</a:t>
            </a:r>
            <a:r>
              <a:rPr dirty="0" sz="1000" spc="-5">
                <a:latin typeface="Calibri"/>
                <a:cs typeface="Calibri"/>
              </a:rPr>
              <a:t>,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25" b="0" i="1">
                <a:latin typeface="Bookman Old Style"/>
                <a:cs typeface="Bookman Old Style"/>
              </a:rPr>
              <a:t>x</a:t>
            </a:r>
            <a:r>
              <a:rPr dirty="0" baseline="-11904" sz="1050">
                <a:latin typeface="Verdana"/>
                <a:cs typeface="Verdana"/>
              </a:rPr>
              <a:t>1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25" b="0" i="1">
                <a:latin typeface="Bookman Old Style"/>
                <a:cs typeface="Bookman Old Style"/>
              </a:rPr>
              <a:t>x</a:t>
            </a:r>
            <a:r>
              <a:rPr dirty="0" baseline="-11904" sz="1050">
                <a:latin typeface="Verdana"/>
                <a:cs typeface="Verdana"/>
              </a:rPr>
              <a:t>2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-120" i="1">
                <a:latin typeface="DejaVu Sans Condensed"/>
                <a:cs typeface="DejaVu Sans Condensed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-120" i="1">
                <a:latin typeface="DejaVu Sans Condensed"/>
                <a:cs typeface="DejaVu Sans Condensed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45" i="1">
                <a:latin typeface="DejaVu Sans Condensed"/>
                <a:cs typeface="DejaVu Sans Condensed"/>
              </a:rPr>
              <a:t> 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25" b="0" i="1">
                <a:latin typeface="Bookman Old Style"/>
                <a:cs typeface="Bookman Old Style"/>
              </a:rPr>
              <a:t>x</a:t>
            </a:r>
            <a:r>
              <a:rPr dirty="0" baseline="-11904" sz="1050" spc="150" b="0" i="1">
                <a:latin typeface="Bookman Old Style"/>
                <a:cs typeface="Bookman Old Style"/>
              </a:rPr>
              <a:t>n</a:t>
            </a:r>
            <a:r>
              <a:rPr dirty="0" sz="1000" spc="20">
                <a:latin typeface="Calibri"/>
                <a:cs typeface="Calibri"/>
              </a:rPr>
              <a:t>.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45">
                <a:latin typeface="Calibri"/>
                <a:cs typeface="Calibri"/>
              </a:rPr>
              <a:t>Es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decir</a:t>
            </a:r>
            <a:endParaRPr sz="1000">
              <a:latin typeface="Calibri"/>
              <a:cs typeface="Calibri"/>
            </a:endParaRPr>
          </a:p>
          <a:p>
            <a:pPr marL="1216660">
              <a:lnSpc>
                <a:spcPct val="100000"/>
              </a:lnSpc>
              <a:spcBef>
                <a:spcPts val="1145"/>
              </a:spcBef>
            </a:pPr>
            <a:r>
              <a:rPr dirty="0" sz="1000" spc="20" b="0" i="1">
                <a:latin typeface="Bookman Old Style"/>
                <a:cs typeface="Bookman Old Style"/>
              </a:rPr>
              <a:t>F</a:t>
            </a:r>
            <a:r>
              <a:rPr dirty="0" baseline="-15873" sz="1050" spc="-15">
                <a:latin typeface="Verdana"/>
                <a:cs typeface="Verdana"/>
              </a:rPr>
              <a:t>(</a:t>
            </a:r>
            <a:r>
              <a:rPr dirty="0" baseline="-15873" sz="1050" spc="240" b="0" i="1">
                <a:latin typeface="Bookman Old Style"/>
                <a:cs typeface="Bookman Old Style"/>
              </a:rPr>
              <a:t>X</a:t>
            </a:r>
            <a:r>
              <a:rPr dirty="0" baseline="-33333" sz="750" spc="30">
                <a:latin typeface="Verdana"/>
                <a:cs typeface="Verdana"/>
              </a:rPr>
              <a:t>1</a:t>
            </a:r>
            <a:r>
              <a:rPr dirty="0" baseline="-33333" sz="750" spc="-195">
                <a:latin typeface="Verdana"/>
                <a:cs typeface="Verdana"/>
              </a:rPr>
              <a:t> </a:t>
            </a:r>
            <a:r>
              <a:rPr dirty="0" baseline="-15873" sz="1050" spc="37" b="0" i="1">
                <a:latin typeface="Bookman Old Style"/>
                <a:cs typeface="Bookman Old Style"/>
              </a:rPr>
              <a:t>,</a:t>
            </a:r>
            <a:r>
              <a:rPr dirty="0" baseline="-15873" sz="1050" spc="15" i="1">
                <a:latin typeface="DejaVu Serif"/>
                <a:cs typeface="DejaVu Serif"/>
              </a:rPr>
              <a:t>···</a:t>
            </a:r>
            <a:r>
              <a:rPr dirty="0" baseline="-15873" sz="1050" spc="-135" i="1">
                <a:latin typeface="DejaVu Serif"/>
                <a:cs typeface="DejaVu Serif"/>
              </a:rPr>
              <a:t> </a:t>
            </a:r>
            <a:r>
              <a:rPr dirty="0" baseline="-15873" sz="1050" spc="135" b="0" i="1">
                <a:latin typeface="Bookman Old Style"/>
                <a:cs typeface="Bookman Old Style"/>
              </a:rPr>
              <a:t>,X</a:t>
            </a:r>
            <a:r>
              <a:rPr dirty="0" baseline="-33333" sz="750" spc="262" b="0" i="1">
                <a:latin typeface="Bookman Old Style"/>
                <a:cs typeface="Bookman Old Style"/>
              </a:rPr>
              <a:t>n</a:t>
            </a:r>
            <a:r>
              <a:rPr dirty="0" baseline="-15873" sz="1050" spc="-15">
                <a:latin typeface="Verdana"/>
                <a:cs typeface="Verdana"/>
              </a:rPr>
              <a:t>)</a:t>
            </a:r>
            <a:r>
              <a:rPr dirty="0" baseline="-15873" sz="1050" spc="120">
                <a:latin typeface="Verdana"/>
                <a:cs typeface="Verdana"/>
              </a:rPr>
              <a:t> </a:t>
            </a:r>
            <a:r>
              <a:rPr dirty="0" sz="1000" spc="130">
                <a:latin typeface="Georgia"/>
                <a:cs typeface="Georgia"/>
              </a:rPr>
              <a:t>=</a:t>
            </a:r>
            <a:r>
              <a:rPr dirty="0" sz="1000" spc="35">
                <a:latin typeface="Georgia"/>
                <a:cs typeface="Georgia"/>
              </a:rPr>
              <a:t> </a:t>
            </a:r>
            <a:r>
              <a:rPr dirty="0" sz="1000" spc="35" b="0" i="1">
                <a:latin typeface="Bookman Old Style"/>
                <a:cs typeface="Bookman Old Style"/>
              </a:rPr>
              <a:t>P</a:t>
            </a:r>
            <a:r>
              <a:rPr dirty="0" sz="1000" spc="-165" b="0" i="1">
                <a:latin typeface="Bookman Old Style"/>
                <a:cs typeface="Bookman Old Style"/>
              </a:rPr>
              <a:t> </a:t>
            </a:r>
            <a:r>
              <a:rPr dirty="0" sz="1000" spc="10">
                <a:latin typeface="Georgia"/>
                <a:cs typeface="Georgia"/>
              </a:rPr>
              <a:t>(</a:t>
            </a:r>
            <a:r>
              <a:rPr dirty="0" sz="1000" spc="120" b="0" i="1">
                <a:latin typeface="Bookman Old Style"/>
                <a:cs typeface="Bookman Old Style"/>
              </a:rPr>
              <a:t>X</a:t>
            </a:r>
            <a:r>
              <a:rPr dirty="0" baseline="-11904" sz="1050" spc="-75">
                <a:latin typeface="Verdana"/>
                <a:cs typeface="Verdana"/>
              </a:rPr>
              <a:t>1</a:t>
            </a:r>
            <a:r>
              <a:rPr dirty="0" baseline="-11904" sz="1050" spc="120">
                <a:latin typeface="Verdana"/>
                <a:cs typeface="Verdana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≤</a:t>
            </a:r>
            <a:r>
              <a:rPr dirty="0" sz="1000" spc="-10" i="1">
                <a:latin typeface="DejaVu Sans Condensed"/>
                <a:cs typeface="DejaVu Sans Condensed"/>
              </a:rPr>
              <a:t> </a:t>
            </a:r>
            <a:r>
              <a:rPr dirty="0" sz="1000" spc="25" b="0" i="1">
                <a:latin typeface="Bookman Old Style"/>
                <a:cs typeface="Bookman Old Style"/>
              </a:rPr>
              <a:t>x</a:t>
            </a:r>
            <a:r>
              <a:rPr dirty="0" baseline="-11904" sz="1050">
                <a:latin typeface="Verdana"/>
                <a:cs typeface="Verdana"/>
              </a:rPr>
              <a:t>1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-120" i="1">
                <a:latin typeface="DejaVu Sans Condensed"/>
                <a:cs typeface="DejaVu Sans Condensed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-120" i="1">
                <a:latin typeface="DejaVu Sans Condensed"/>
                <a:cs typeface="DejaVu Sans Condensed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45" i="1">
                <a:latin typeface="DejaVu Sans Condensed"/>
                <a:cs typeface="DejaVu Sans Condensed"/>
              </a:rPr>
              <a:t> 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120" b="0" i="1">
                <a:latin typeface="Bookman Old Style"/>
                <a:cs typeface="Bookman Old Style"/>
              </a:rPr>
              <a:t>X</a:t>
            </a:r>
            <a:r>
              <a:rPr dirty="0" baseline="-11904" sz="1050" spc="82" b="0" i="1">
                <a:latin typeface="Bookman Old Style"/>
                <a:cs typeface="Bookman Old Style"/>
              </a:rPr>
              <a:t>n</a:t>
            </a:r>
            <a:r>
              <a:rPr dirty="0" baseline="-11904" sz="1050" b="0" i="1">
                <a:latin typeface="Bookman Old Style"/>
                <a:cs typeface="Bookman Old Style"/>
              </a:rPr>
              <a:t> </a:t>
            </a:r>
            <a:r>
              <a:rPr dirty="0" baseline="-11904" sz="1050" spc="-142" b="0" i="1">
                <a:latin typeface="Bookman Old Style"/>
                <a:cs typeface="Bookman Old Style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≤</a:t>
            </a:r>
            <a:r>
              <a:rPr dirty="0" sz="1000" spc="-10" i="1">
                <a:latin typeface="DejaVu Sans Condensed"/>
                <a:cs typeface="DejaVu Sans Condensed"/>
              </a:rPr>
              <a:t> </a:t>
            </a:r>
            <a:r>
              <a:rPr dirty="0" sz="1000" spc="25" b="0" i="1">
                <a:latin typeface="Bookman Old Style"/>
                <a:cs typeface="Bookman Old Style"/>
              </a:rPr>
              <a:t>x</a:t>
            </a:r>
            <a:r>
              <a:rPr dirty="0" baseline="-11904" sz="1050" spc="150" b="0" i="1">
                <a:latin typeface="Bookman Old Style"/>
                <a:cs typeface="Bookman Old Style"/>
              </a:rPr>
              <a:t>n</a:t>
            </a:r>
            <a:r>
              <a:rPr dirty="0" sz="1000" spc="10">
                <a:latin typeface="Georgia"/>
                <a:cs typeface="Georgia"/>
              </a:rPr>
              <a:t>)</a:t>
            </a:r>
            <a:endParaRPr sz="1000">
              <a:latin typeface="Georgia"/>
              <a:cs typeface="Georgia"/>
            </a:endParaRPr>
          </a:p>
          <a:p>
            <a:pPr marL="510540" marR="68580">
              <a:lnSpc>
                <a:spcPct val="100000"/>
              </a:lnSpc>
              <a:spcBef>
                <a:spcPts val="595"/>
              </a:spcBef>
            </a:pPr>
            <a:r>
              <a:rPr dirty="0" sz="1000" spc="-5">
                <a:latin typeface="Calibri"/>
                <a:cs typeface="Calibri"/>
              </a:rPr>
              <a:t>Análogamente,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20" b="1">
                <a:latin typeface="Calibri"/>
                <a:cs typeface="Calibri"/>
              </a:rPr>
              <a:t>función</a:t>
            </a:r>
            <a:r>
              <a:rPr dirty="0" sz="1000" spc="135" b="1">
                <a:latin typeface="Calibri"/>
                <a:cs typeface="Calibri"/>
              </a:rPr>
              <a:t> </a:t>
            </a:r>
            <a:r>
              <a:rPr dirty="0" sz="1000" spc="10" b="1">
                <a:latin typeface="Calibri"/>
                <a:cs typeface="Calibri"/>
              </a:rPr>
              <a:t>de</a:t>
            </a:r>
            <a:r>
              <a:rPr dirty="0" sz="1000" spc="135" b="1">
                <a:latin typeface="Calibri"/>
                <a:cs typeface="Calibri"/>
              </a:rPr>
              <a:t> </a:t>
            </a:r>
            <a:r>
              <a:rPr dirty="0" sz="1000" spc="15" b="1">
                <a:latin typeface="Calibri"/>
                <a:cs typeface="Calibri"/>
              </a:rPr>
              <a:t>probabilidad</a:t>
            </a:r>
            <a:r>
              <a:rPr dirty="0" sz="1000" spc="135" b="1">
                <a:latin typeface="Calibri"/>
                <a:cs typeface="Calibri"/>
              </a:rPr>
              <a:t> </a:t>
            </a:r>
            <a:r>
              <a:rPr dirty="0" sz="1000" spc="25" b="1">
                <a:latin typeface="Calibri"/>
                <a:cs typeface="Calibri"/>
              </a:rPr>
              <a:t>conjunta</a:t>
            </a:r>
            <a:r>
              <a:rPr dirty="0" sz="1000" spc="105" b="1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asigna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cada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conjunto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sucesos</a:t>
            </a:r>
            <a:r>
              <a:rPr dirty="0" sz="1000" spc="-10">
                <a:latin typeface="Calibri"/>
                <a:cs typeface="Calibri"/>
              </a:rPr>
              <a:t> su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probabilidad.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20">
                <a:latin typeface="Calibri"/>
                <a:cs typeface="Calibri"/>
              </a:rPr>
              <a:t>De </a:t>
            </a:r>
            <a:r>
              <a:rPr dirty="0" sz="1000" spc="-25">
                <a:latin typeface="Calibri"/>
                <a:cs typeface="Calibri"/>
              </a:rPr>
              <a:t>este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modo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se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definiá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la 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20" b="1">
                <a:latin typeface="Calibri"/>
                <a:cs typeface="Calibri"/>
              </a:rPr>
              <a:t>función</a:t>
            </a:r>
            <a:r>
              <a:rPr dirty="0" sz="1000" spc="135" b="1">
                <a:latin typeface="Calibri"/>
                <a:cs typeface="Calibri"/>
              </a:rPr>
              <a:t> </a:t>
            </a:r>
            <a:r>
              <a:rPr dirty="0" sz="1000" spc="10" b="1">
                <a:latin typeface="Calibri"/>
                <a:cs typeface="Calibri"/>
              </a:rPr>
              <a:t>de</a:t>
            </a:r>
            <a:r>
              <a:rPr dirty="0" sz="1000" spc="135" b="1">
                <a:latin typeface="Calibri"/>
                <a:cs typeface="Calibri"/>
              </a:rPr>
              <a:t> </a:t>
            </a:r>
            <a:r>
              <a:rPr dirty="0" sz="1000" spc="30" b="1">
                <a:latin typeface="Calibri"/>
                <a:cs typeface="Calibri"/>
              </a:rPr>
              <a:t>masa</a:t>
            </a:r>
            <a:r>
              <a:rPr dirty="0" sz="1000" spc="135" b="1">
                <a:latin typeface="Calibri"/>
                <a:cs typeface="Calibri"/>
              </a:rPr>
              <a:t> </a:t>
            </a:r>
            <a:r>
              <a:rPr dirty="0" sz="1000" spc="25" b="1">
                <a:latin typeface="Calibri"/>
                <a:cs typeface="Calibri"/>
              </a:rPr>
              <a:t>conjunta</a:t>
            </a:r>
            <a:r>
              <a:rPr dirty="0" sz="1000" spc="105" b="1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como</a:t>
            </a:r>
            <a:endParaRPr sz="10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950">
              <a:latin typeface="Calibri"/>
              <a:cs typeface="Calibri"/>
            </a:endParaRPr>
          </a:p>
          <a:p>
            <a:pPr marL="889635">
              <a:lnSpc>
                <a:spcPct val="100000"/>
              </a:lnSpc>
            </a:pPr>
            <a:r>
              <a:rPr dirty="0" sz="1000" spc="15" b="0" i="1">
                <a:latin typeface="Bookman Old Style"/>
                <a:cs typeface="Bookman Old Style"/>
              </a:rPr>
              <a:t>p</a:t>
            </a:r>
            <a:r>
              <a:rPr dirty="0" baseline="-15873" sz="1050" spc="22">
                <a:latin typeface="Verdana"/>
                <a:cs typeface="Verdana"/>
              </a:rPr>
              <a:t>(</a:t>
            </a:r>
            <a:r>
              <a:rPr dirty="0" baseline="-15873" sz="1050" spc="22" b="0" i="1">
                <a:latin typeface="Bookman Old Style"/>
                <a:cs typeface="Bookman Old Style"/>
              </a:rPr>
              <a:t>X</a:t>
            </a:r>
            <a:r>
              <a:rPr dirty="0" baseline="-33333" sz="750" spc="22">
                <a:latin typeface="Verdana"/>
                <a:cs typeface="Verdana"/>
              </a:rPr>
              <a:t>1</a:t>
            </a:r>
            <a:r>
              <a:rPr dirty="0" baseline="-33333" sz="750" spc="-195">
                <a:latin typeface="Verdana"/>
                <a:cs typeface="Verdana"/>
              </a:rPr>
              <a:t> </a:t>
            </a:r>
            <a:r>
              <a:rPr dirty="0" baseline="-15873" sz="1050" spc="22" b="0" i="1">
                <a:latin typeface="Bookman Old Style"/>
                <a:cs typeface="Bookman Old Style"/>
              </a:rPr>
              <a:t>,</a:t>
            </a:r>
            <a:r>
              <a:rPr dirty="0" baseline="-15873" sz="1050" spc="22" i="1">
                <a:latin typeface="DejaVu Serif"/>
                <a:cs typeface="DejaVu Serif"/>
              </a:rPr>
              <a:t>···</a:t>
            </a:r>
            <a:r>
              <a:rPr dirty="0" baseline="-15873" sz="1050" spc="-135" i="1">
                <a:latin typeface="DejaVu Serif"/>
                <a:cs typeface="DejaVu Serif"/>
              </a:rPr>
              <a:t> </a:t>
            </a:r>
            <a:r>
              <a:rPr dirty="0" baseline="-15873" sz="1050" spc="75" b="0" i="1">
                <a:latin typeface="Bookman Old Style"/>
                <a:cs typeface="Bookman Old Style"/>
              </a:rPr>
              <a:t>,X</a:t>
            </a:r>
            <a:r>
              <a:rPr dirty="0" baseline="-33333" sz="750" spc="75" b="0" i="1">
                <a:latin typeface="Bookman Old Style"/>
                <a:cs typeface="Bookman Old Style"/>
              </a:rPr>
              <a:t>n</a:t>
            </a:r>
            <a:r>
              <a:rPr dirty="0" baseline="-15873" sz="1050" spc="75">
                <a:latin typeface="Verdana"/>
                <a:cs typeface="Verdana"/>
              </a:rPr>
              <a:t>)</a:t>
            </a:r>
            <a:r>
              <a:rPr dirty="0" sz="1000" spc="50">
                <a:latin typeface="Georgia"/>
                <a:cs typeface="Georgia"/>
              </a:rPr>
              <a:t>(</a:t>
            </a:r>
            <a:r>
              <a:rPr dirty="0" sz="1000" spc="50" b="0" i="1">
                <a:latin typeface="Bookman Old Style"/>
                <a:cs typeface="Bookman Old Style"/>
              </a:rPr>
              <a:t>x</a:t>
            </a:r>
            <a:r>
              <a:rPr dirty="0" baseline="-11904" sz="1050" spc="75">
                <a:latin typeface="Verdana"/>
                <a:cs typeface="Verdana"/>
              </a:rPr>
              <a:t>1</a:t>
            </a:r>
            <a:r>
              <a:rPr dirty="0" sz="1000" spc="50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-120" i="1">
                <a:latin typeface="DejaVu Sans Condensed"/>
                <a:cs typeface="DejaVu Sans Condensed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-120" i="1">
                <a:latin typeface="DejaVu Sans Condensed"/>
                <a:cs typeface="DejaVu Sans Condensed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45" i="1">
                <a:latin typeface="DejaVu Sans Condensed"/>
                <a:cs typeface="DejaVu Sans Condensed"/>
              </a:rPr>
              <a:t> 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45" b="0" i="1">
                <a:latin typeface="Bookman Old Style"/>
                <a:cs typeface="Bookman Old Style"/>
              </a:rPr>
              <a:t>x</a:t>
            </a:r>
            <a:r>
              <a:rPr dirty="0" baseline="-11904" sz="1050" spc="67" b="0" i="1">
                <a:latin typeface="Bookman Old Style"/>
                <a:cs typeface="Bookman Old Style"/>
              </a:rPr>
              <a:t>n</a:t>
            </a:r>
            <a:r>
              <a:rPr dirty="0" sz="1000" spc="45">
                <a:latin typeface="Georgia"/>
                <a:cs typeface="Georgia"/>
              </a:rPr>
              <a:t>)</a:t>
            </a:r>
            <a:r>
              <a:rPr dirty="0" sz="1000" spc="35">
                <a:latin typeface="Georgia"/>
                <a:cs typeface="Georgia"/>
              </a:rPr>
              <a:t> </a:t>
            </a:r>
            <a:r>
              <a:rPr dirty="0" sz="1000" spc="130">
                <a:latin typeface="Georgia"/>
                <a:cs typeface="Georgia"/>
              </a:rPr>
              <a:t>=</a:t>
            </a:r>
            <a:r>
              <a:rPr dirty="0" sz="1000" spc="35">
                <a:latin typeface="Georgia"/>
                <a:cs typeface="Georgia"/>
              </a:rPr>
              <a:t> </a:t>
            </a:r>
            <a:r>
              <a:rPr dirty="0" sz="1000" spc="35" b="0" i="1">
                <a:latin typeface="Bookman Old Style"/>
                <a:cs typeface="Bookman Old Style"/>
              </a:rPr>
              <a:t>P</a:t>
            </a:r>
            <a:r>
              <a:rPr dirty="0" sz="1000" spc="-165" b="0" i="1">
                <a:latin typeface="Bookman Old Style"/>
                <a:cs typeface="Bookman Old Style"/>
              </a:rPr>
              <a:t> </a:t>
            </a:r>
            <a:r>
              <a:rPr dirty="0" sz="1000" spc="25">
                <a:latin typeface="Georgia"/>
                <a:cs typeface="Georgia"/>
              </a:rPr>
              <a:t>(</a:t>
            </a:r>
            <a:r>
              <a:rPr dirty="0" sz="1000" spc="25" b="0" i="1">
                <a:latin typeface="Bookman Old Style"/>
                <a:cs typeface="Bookman Old Style"/>
              </a:rPr>
              <a:t>X</a:t>
            </a:r>
            <a:r>
              <a:rPr dirty="0" baseline="-11904" sz="1050" spc="37">
                <a:latin typeface="Verdana"/>
                <a:cs typeface="Verdana"/>
              </a:rPr>
              <a:t>1</a:t>
            </a:r>
            <a:r>
              <a:rPr dirty="0" baseline="-11904" sz="1050" spc="120">
                <a:latin typeface="Verdana"/>
                <a:cs typeface="Verdana"/>
              </a:rPr>
              <a:t> </a:t>
            </a:r>
            <a:r>
              <a:rPr dirty="0" sz="1000" spc="130">
                <a:latin typeface="Georgia"/>
                <a:cs typeface="Georgia"/>
              </a:rPr>
              <a:t>=</a:t>
            </a:r>
            <a:r>
              <a:rPr dirty="0" sz="1000" spc="35">
                <a:latin typeface="Georgia"/>
                <a:cs typeface="Georgia"/>
              </a:rPr>
              <a:t> </a:t>
            </a:r>
            <a:r>
              <a:rPr dirty="0" sz="1000" b="0" i="1">
                <a:latin typeface="Bookman Old Style"/>
                <a:cs typeface="Bookman Old Style"/>
              </a:rPr>
              <a:t>x</a:t>
            </a:r>
            <a:r>
              <a:rPr dirty="0" baseline="-11904" sz="1050">
                <a:latin typeface="Verdana"/>
                <a:cs typeface="Verdana"/>
              </a:rPr>
              <a:t>1</a:t>
            </a:r>
            <a:r>
              <a:rPr dirty="0" sz="1000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-120" i="1">
                <a:latin typeface="DejaVu Sans Condensed"/>
                <a:cs typeface="DejaVu Sans Condensed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-120" i="1">
                <a:latin typeface="DejaVu Sans Condensed"/>
                <a:cs typeface="DejaVu Sans Condensed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50" i="1">
                <a:latin typeface="DejaVu Sans Condensed"/>
                <a:cs typeface="DejaVu Sans Condensed"/>
              </a:rPr>
              <a:t> 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90" b="0" i="1">
                <a:latin typeface="Bookman Old Style"/>
                <a:cs typeface="Bookman Old Style"/>
              </a:rPr>
              <a:t>X</a:t>
            </a:r>
            <a:r>
              <a:rPr dirty="0" baseline="-11904" sz="1050" spc="135" b="0" i="1">
                <a:latin typeface="Bookman Old Style"/>
                <a:cs typeface="Bookman Old Style"/>
              </a:rPr>
              <a:t>n</a:t>
            </a:r>
            <a:r>
              <a:rPr dirty="0" baseline="-11904" sz="1050" spc="172" b="0" i="1">
                <a:latin typeface="Bookman Old Style"/>
                <a:cs typeface="Bookman Old Style"/>
              </a:rPr>
              <a:t> </a:t>
            </a:r>
            <a:r>
              <a:rPr dirty="0" sz="1000" spc="130">
                <a:latin typeface="Georgia"/>
                <a:cs typeface="Georgia"/>
              </a:rPr>
              <a:t>=</a:t>
            </a:r>
            <a:r>
              <a:rPr dirty="0" sz="1000" spc="35">
                <a:latin typeface="Georgia"/>
                <a:cs typeface="Georgia"/>
              </a:rPr>
              <a:t> </a:t>
            </a:r>
            <a:r>
              <a:rPr dirty="0" sz="1000" spc="45" b="0" i="1">
                <a:latin typeface="Bookman Old Style"/>
                <a:cs typeface="Bookman Old Style"/>
              </a:rPr>
              <a:t>x</a:t>
            </a:r>
            <a:r>
              <a:rPr dirty="0" baseline="-11904" sz="1050" spc="67" b="0" i="1">
                <a:latin typeface="Bookman Old Style"/>
                <a:cs typeface="Bookman Old Style"/>
              </a:rPr>
              <a:t>n</a:t>
            </a:r>
            <a:r>
              <a:rPr dirty="0" sz="1000" spc="45">
                <a:latin typeface="Georgia"/>
                <a:cs typeface="Georgia"/>
              </a:rPr>
              <a:t>)</a:t>
            </a:r>
            <a:endParaRPr sz="1000">
              <a:latin typeface="Georgia"/>
              <a:cs typeface="Georgia"/>
            </a:endParaRPr>
          </a:p>
          <a:p>
            <a:pPr marL="510540">
              <a:lnSpc>
                <a:spcPct val="100000"/>
              </a:lnSpc>
              <a:spcBef>
                <a:spcPts val="595"/>
              </a:spcBef>
            </a:pPr>
            <a:r>
              <a:rPr dirty="0" sz="1000" spc="175">
                <a:latin typeface="Calibri"/>
                <a:cs typeface="Calibri"/>
              </a:rPr>
              <a:t>Y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20" b="1">
                <a:latin typeface="Calibri"/>
                <a:cs typeface="Calibri"/>
              </a:rPr>
              <a:t>función</a:t>
            </a:r>
            <a:r>
              <a:rPr dirty="0" sz="1000" spc="135" b="1">
                <a:latin typeface="Calibri"/>
                <a:cs typeface="Calibri"/>
              </a:rPr>
              <a:t> </a:t>
            </a:r>
            <a:r>
              <a:rPr dirty="0" sz="1000" spc="10" b="1">
                <a:latin typeface="Calibri"/>
                <a:cs typeface="Calibri"/>
              </a:rPr>
              <a:t>de</a:t>
            </a:r>
            <a:r>
              <a:rPr dirty="0" sz="1000" spc="140" b="1">
                <a:latin typeface="Calibri"/>
                <a:cs typeface="Calibri"/>
              </a:rPr>
              <a:t> </a:t>
            </a:r>
            <a:r>
              <a:rPr dirty="0" sz="1000" spc="15" b="1">
                <a:latin typeface="Calibri"/>
                <a:cs typeface="Calibri"/>
              </a:rPr>
              <a:t>densidad</a:t>
            </a:r>
            <a:r>
              <a:rPr dirty="0" sz="1000" spc="140" b="1">
                <a:latin typeface="Calibri"/>
                <a:cs typeface="Calibri"/>
              </a:rPr>
              <a:t> </a:t>
            </a:r>
            <a:r>
              <a:rPr dirty="0" sz="1000" spc="25" b="1">
                <a:latin typeface="Calibri"/>
                <a:cs typeface="Calibri"/>
              </a:rPr>
              <a:t>conjunta</a:t>
            </a:r>
            <a:r>
              <a:rPr dirty="0" sz="1000" spc="105" b="1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como</a:t>
            </a:r>
            <a:endParaRPr sz="10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200">
              <a:latin typeface="Calibri"/>
              <a:cs typeface="Calibri"/>
            </a:endParaRPr>
          </a:p>
          <a:p>
            <a:pPr marL="1696085">
              <a:lnSpc>
                <a:spcPct val="100000"/>
              </a:lnSpc>
            </a:pPr>
            <a:r>
              <a:rPr dirty="0" baseline="16666" sz="1500" spc="217" b="0" i="1">
                <a:latin typeface="Bookman Old Style"/>
                <a:cs typeface="Bookman Old Style"/>
              </a:rPr>
              <a:t>f</a:t>
            </a:r>
            <a:r>
              <a:rPr dirty="0" baseline="7936" sz="1050" spc="-15">
                <a:latin typeface="Verdana"/>
                <a:cs typeface="Verdana"/>
              </a:rPr>
              <a:t>(</a:t>
            </a:r>
            <a:r>
              <a:rPr dirty="0" baseline="7936" sz="1050" spc="240" b="0" i="1">
                <a:latin typeface="Bookman Old Style"/>
                <a:cs typeface="Bookman Old Style"/>
              </a:rPr>
              <a:t>X</a:t>
            </a:r>
            <a:r>
              <a:rPr dirty="0" sz="500" spc="20">
                <a:latin typeface="Verdana"/>
                <a:cs typeface="Verdana"/>
              </a:rPr>
              <a:t>1</a:t>
            </a:r>
            <a:r>
              <a:rPr dirty="0" sz="500" spc="-130">
                <a:latin typeface="Verdana"/>
                <a:cs typeface="Verdana"/>
              </a:rPr>
              <a:t> </a:t>
            </a:r>
            <a:r>
              <a:rPr dirty="0" baseline="7936" sz="1050" spc="37" b="0" i="1">
                <a:latin typeface="Bookman Old Style"/>
                <a:cs typeface="Bookman Old Style"/>
              </a:rPr>
              <a:t>,</a:t>
            </a:r>
            <a:r>
              <a:rPr dirty="0" baseline="7936" sz="1050" spc="15" i="1">
                <a:latin typeface="DejaVu Serif"/>
                <a:cs typeface="DejaVu Serif"/>
              </a:rPr>
              <a:t>···</a:t>
            </a:r>
            <a:r>
              <a:rPr dirty="0" baseline="7936" sz="1050" spc="-135" i="1">
                <a:latin typeface="DejaVu Serif"/>
                <a:cs typeface="DejaVu Serif"/>
              </a:rPr>
              <a:t> </a:t>
            </a:r>
            <a:r>
              <a:rPr dirty="0" baseline="7936" sz="1050" spc="135" b="0" i="1">
                <a:latin typeface="Bookman Old Style"/>
                <a:cs typeface="Bookman Old Style"/>
              </a:rPr>
              <a:t>,X</a:t>
            </a:r>
            <a:r>
              <a:rPr dirty="0" sz="500" spc="175" b="0" i="1">
                <a:latin typeface="Bookman Old Style"/>
                <a:cs typeface="Bookman Old Style"/>
              </a:rPr>
              <a:t>n</a:t>
            </a:r>
            <a:r>
              <a:rPr dirty="0" baseline="7936" sz="1050" spc="60">
                <a:latin typeface="Verdana"/>
                <a:cs typeface="Verdana"/>
              </a:rPr>
              <a:t>)</a:t>
            </a:r>
            <a:r>
              <a:rPr dirty="0" baseline="16666" sz="1500" spc="15">
                <a:latin typeface="Georgia"/>
                <a:cs typeface="Georgia"/>
              </a:rPr>
              <a:t>(</a:t>
            </a:r>
            <a:r>
              <a:rPr dirty="0" baseline="16666" sz="1500" spc="37" b="0" i="1">
                <a:latin typeface="Bookman Old Style"/>
                <a:cs typeface="Bookman Old Style"/>
              </a:rPr>
              <a:t>x</a:t>
            </a:r>
            <a:r>
              <a:rPr dirty="0" baseline="11904" sz="1050">
                <a:latin typeface="Verdana"/>
                <a:cs typeface="Verdana"/>
              </a:rPr>
              <a:t>1</a:t>
            </a:r>
            <a:r>
              <a:rPr dirty="0" baseline="16666" sz="1500" spc="-37" b="0" i="1">
                <a:latin typeface="Bookman Old Style"/>
                <a:cs typeface="Bookman Old Style"/>
              </a:rPr>
              <a:t>,</a:t>
            </a:r>
            <a:r>
              <a:rPr dirty="0" baseline="16666" sz="1500" spc="-202" b="0" i="1">
                <a:latin typeface="Bookman Old Style"/>
                <a:cs typeface="Bookman Old Style"/>
              </a:rPr>
              <a:t> </a:t>
            </a:r>
            <a:r>
              <a:rPr dirty="0" baseline="16666" sz="1500" spc="-15" i="1">
                <a:latin typeface="DejaVu Sans Condensed"/>
                <a:cs typeface="DejaVu Sans Condensed"/>
              </a:rPr>
              <a:t>·</a:t>
            </a:r>
            <a:r>
              <a:rPr dirty="0" baseline="16666" sz="1500" spc="-179" i="1">
                <a:latin typeface="DejaVu Sans Condensed"/>
                <a:cs typeface="DejaVu Sans Condensed"/>
              </a:rPr>
              <a:t> </a:t>
            </a:r>
            <a:r>
              <a:rPr dirty="0" baseline="16666" sz="1500" spc="-15" i="1">
                <a:latin typeface="DejaVu Sans Condensed"/>
                <a:cs typeface="DejaVu Sans Condensed"/>
              </a:rPr>
              <a:t>·</a:t>
            </a:r>
            <a:r>
              <a:rPr dirty="0" baseline="16666" sz="1500" spc="-179" i="1">
                <a:latin typeface="DejaVu Sans Condensed"/>
                <a:cs typeface="DejaVu Sans Condensed"/>
              </a:rPr>
              <a:t> </a:t>
            </a:r>
            <a:r>
              <a:rPr dirty="0" baseline="16666" sz="1500" spc="-15" i="1">
                <a:latin typeface="DejaVu Sans Condensed"/>
                <a:cs typeface="DejaVu Sans Condensed"/>
              </a:rPr>
              <a:t>·</a:t>
            </a:r>
            <a:r>
              <a:rPr dirty="0" baseline="16666" sz="1500" spc="67" i="1">
                <a:latin typeface="DejaVu Sans Condensed"/>
                <a:cs typeface="DejaVu Sans Condensed"/>
              </a:rPr>
              <a:t> </a:t>
            </a:r>
            <a:r>
              <a:rPr dirty="0" baseline="16666" sz="1500" spc="-37" b="0" i="1">
                <a:latin typeface="Bookman Old Style"/>
                <a:cs typeface="Bookman Old Style"/>
              </a:rPr>
              <a:t>,</a:t>
            </a:r>
            <a:r>
              <a:rPr dirty="0" baseline="16666" sz="1500" spc="-202" b="0" i="1">
                <a:latin typeface="Bookman Old Style"/>
                <a:cs typeface="Bookman Old Style"/>
              </a:rPr>
              <a:t> </a:t>
            </a:r>
            <a:r>
              <a:rPr dirty="0" baseline="16666" sz="1500" spc="37" b="0" i="1">
                <a:latin typeface="Bookman Old Style"/>
                <a:cs typeface="Bookman Old Style"/>
              </a:rPr>
              <a:t>x</a:t>
            </a:r>
            <a:r>
              <a:rPr dirty="0" baseline="11904" sz="1050" spc="150" b="0" i="1">
                <a:latin typeface="Bookman Old Style"/>
                <a:cs typeface="Bookman Old Style"/>
              </a:rPr>
              <a:t>n</a:t>
            </a:r>
            <a:r>
              <a:rPr dirty="0" baseline="16666" sz="1500" spc="15">
                <a:latin typeface="Georgia"/>
                <a:cs typeface="Georgia"/>
              </a:rPr>
              <a:t>)</a:t>
            </a:r>
            <a:endParaRPr baseline="16666" sz="1500">
              <a:latin typeface="Georgia"/>
              <a:cs typeface="Georgia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2" name="object 12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4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45337" y="0"/>
            <a:ext cx="1264285" cy="4051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2700" marR="5080" indent="84518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Fundamentos</a:t>
            </a:r>
            <a:r>
              <a:rPr dirty="0" sz="500" spc="7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de</a:t>
            </a:r>
            <a:r>
              <a:rPr dirty="0" sz="500" spc="7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Estadística</a:t>
            </a:r>
            <a:r>
              <a:rPr dirty="0" sz="500" spc="7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Bayesiana.</a:t>
            </a:r>
            <a:endParaRPr sz="500">
              <a:latin typeface="Calibri"/>
              <a:cs typeface="Calibri"/>
            </a:endParaRPr>
          </a:p>
          <a:p>
            <a:pPr algn="r" marL="429895" marR="5080" indent="378460">
              <a:lnSpc>
                <a:spcPts val="600"/>
              </a:lnSpc>
              <a:spcBef>
                <a:spcPts val="15"/>
              </a:spcBef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Distribuciones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Estadísticos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y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Variabilidad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Aprendizaje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Automático.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28164"/>
            <a:ext cx="1396365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600"/>
              </a:lnSpc>
              <a:spcBef>
                <a:spcPts val="95"/>
              </a:spcBef>
            </a:pP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Probabilidad</a:t>
            </a:r>
            <a:r>
              <a:rPr dirty="0" sz="500" spc="40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 Condicionada</a:t>
            </a:r>
            <a:endParaRPr sz="500">
              <a:latin typeface="Calibri"/>
              <a:cs typeface="Calibri"/>
            </a:endParaRPr>
          </a:p>
          <a:p>
            <a:pPr marL="12700" marR="5080">
              <a:lnSpc>
                <a:spcPts val="600"/>
              </a:lnSpc>
              <a:spcBef>
                <a:spcPts val="20"/>
              </a:spcBef>
            </a:pP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Independencia</a:t>
            </a:r>
            <a:r>
              <a:rPr dirty="0" sz="500" spc="8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e</a:t>
            </a:r>
            <a:r>
              <a:rPr dirty="0" sz="500" spc="8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Independencia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Condicional </a:t>
            </a:r>
            <a:r>
              <a:rPr dirty="0" sz="500" spc="-100" b="1">
                <a:solidFill>
                  <a:srgbClr val="9898D8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Variables</a:t>
            </a:r>
            <a:r>
              <a:rPr dirty="0" sz="500" spc="8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Aleatorias</a:t>
            </a:r>
            <a:endParaRPr sz="500">
              <a:latin typeface="Calibri"/>
              <a:cs typeface="Calibri"/>
            </a:endParaRPr>
          </a:p>
          <a:p>
            <a:pPr marL="12700">
              <a:lnSpc>
                <a:spcPts val="575"/>
              </a:lnSpc>
            </a:pP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10" action="ppaction://hlinksldjump"/>
              </a:rPr>
              <a:t>Variables</a:t>
            </a:r>
            <a:r>
              <a:rPr dirty="0" sz="500" spc="70" b="1">
                <a:solidFill>
                  <a:srgbClr val="FFFFFF"/>
                </a:solidFill>
                <a:latin typeface="Calibri"/>
                <a:cs typeface="Calibri"/>
                <a:hlinkClick r:id="rId10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10" action="ppaction://hlinksldjump"/>
              </a:rPr>
              <a:t>Multimensionales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0" y="408654"/>
            <a:ext cx="4608060" cy="31277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407591"/>
            <a:ext cx="162306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10">
                <a:solidFill>
                  <a:srgbClr val="FFFFFF"/>
                </a:solidFill>
                <a:latin typeface="Calibri"/>
                <a:cs typeface="Calibri"/>
              </a:rPr>
              <a:t>Probabilidad</a:t>
            </a:r>
            <a:r>
              <a:rPr dirty="0" sz="1400" spc="1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5">
                <a:solidFill>
                  <a:srgbClr val="FFFFFF"/>
                </a:solidFill>
                <a:latin typeface="Calibri"/>
                <a:cs typeface="Calibri"/>
              </a:rPr>
              <a:t>Marginal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490194" y="926109"/>
            <a:ext cx="59588" cy="59588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490194" y="1571396"/>
            <a:ext cx="59588" cy="59588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490194" y="2534018"/>
            <a:ext cx="59588" cy="59588"/>
          </a:xfrm>
          <a:prstGeom prst="rect">
            <a:avLst/>
          </a:prstGeom>
        </p:spPr>
      </p:pic>
      <p:sp>
        <p:nvSpPr>
          <p:cNvPr id="11" name="object 11"/>
          <p:cNvSpPr txBox="1"/>
          <p:nvPr/>
        </p:nvSpPr>
        <p:spPr>
          <a:xfrm>
            <a:off x="536854" y="849000"/>
            <a:ext cx="3708400" cy="212217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76200" marR="68580">
              <a:lnSpc>
                <a:spcPct val="100000"/>
              </a:lnSpc>
              <a:spcBef>
                <a:spcPts val="95"/>
              </a:spcBef>
            </a:pPr>
            <a:r>
              <a:rPr dirty="0" sz="1000" spc="10">
                <a:latin typeface="Calibri"/>
                <a:cs typeface="Calibri"/>
              </a:rPr>
              <a:t>Alguna </a:t>
            </a:r>
            <a:r>
              <a:rPr dirty="0" sz="1000" spc="-15">
                <a:latin typeface="Calibri"/>
                <a:cs typeface="Calibri"/>
              </a:rPr>
              <a:t>veces,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conocemos</a:t>
            </a:r>
            <a:r>
              <a:rPr dirty="0" sz="1000" spc="19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 </a:t>
            </a:r>
            <a:r>
              <a:rPr dirty="0" sz="1000" spc="-5">
                <a:latin typeface="Calibri"/>
                <a:cs typeface="Calibri"/>
              </a:rPr>
              <a:t>función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4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distribución</a:t>
            </a:r>
            <a:r>
              <a:rPr dirty="0" sz="1000" spc="204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sobre</a:t>
            </a:r>
            <a:r>
              <a:rPr dirty="0" sz="1000" spc="16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 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conjunto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variables,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pero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queremos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saber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distribución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sobre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subconjunto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ellas,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es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decir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5">
                <a:latin typeface="Calibri"/>
                <a:cs typeface="Calibri"/>
              </a:rPr>
              <a:t> </a:t>
            </a:r>
            <a:r>
              <a:rPr dirty="0" sz="1000" spc="20" b="1">
                <a:latin typeface="Calibri"/>
                <a:cs typeface="Calibri"/>
              </a:rPr>
              <a:t>distribución</a:t>
            </a:r>
            <a:r>
              <a:rPr dirty="0" sz="1000" spc="25" b="1">
                <a:latin typeface="Calibri"/>
                <a:cs typeface="Calibri"/>
              </a:rPr>
              <a:t> marginal</a:t>
            </a:r>
            <a:r>
              <a:rPr dirty="0" sz="1000" spc="30" b="1">
                <a:latin typeface="Calibri"/>
                <a:cs typeface="Calibri"/>
              </a:rPr>
              <a:t> </a:t>
            </a:r>
            <a:r>
              <a:rPr dirty="0" sz="1000" spc="10" b="1">
                <a:latin typeface="Calibri"/>
                <a:cs typeface="Calibri"/>
              </a:rPr>
              <a:t>de </a:t>
            </a:r>
            <a:r>
              <a:rPr dirty="0" sz="1000" spc="15" b="1">
                <a:latin typeface="Calibri"/>
                <a:cs typeface="Calibri"/>
              </a:rPr>
              <a:t> probabilidad</a:t>
            </a:r>
            <a:r>
              <a:rPr dirty="0" sz="1000" spc="15">
                <a:latin typeface="Calibri"/>
                <a:cs typeface="Calibri"/>
              </a:rPr>
              <a:t>.</a:t>
            </a:r>
            <a:endParaRPr sz="1000">
              <a:latin typeface="Calibri"/>
              <a:cs typeface="Calibri"/>
            </a:endParaRPr>
          </a:p>
          <a:p>
            <a:pPr marL="76200" marR="91440">
              <a:lnSpc>
                <a:spcPct val="100000"/>
              </a:lnSpc>
              <a:spcBef>
                <a:spcPts val="280"/>
              </a:spcBef>
            </a:pPr>
            <a:r>
              <a:rPr dirty="0" sz="1000" spc="5">
                <a:latin typeface="Calibri"/>
                <a:cs typeface="Calibri"/>
              </a:rPr>
              <a:t>Por </a:t>
            </a:r>
            <a:r>
              <a:rPr dirty="0" sz="1000" spc="-15">
                <a:latin typeface="Calibri"/>
                <a:cs typeface="Calibri"/>
              </a:rPr>
              <a:t>ejemplo,</a:t>
            </a:r>
            <a:r>
              <a:rPr dirty="0" sz="1000" spc="19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supongamos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16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tenemos</a:t>
            </a:r>
            <a:r>
              <a:rPr dirty="0" sz="1000" spc="17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las </a:t>
            </a:r>
            <a:r>
              <a:rPr dirty="0" sz="1000" spc="-15">
                <a:latin typeface="Calibri"/>
                <a:cs typeface="Calibri"/>
              </a:rPr>
              <a:t>variables</a:t>
            </a:r>
            <a:r>
              <a:rPr dirty="0" sz="1000" spc="19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discretas</a:t>
            </a:r>
            <a:r>
              <a:rPr dirty="0" sz="1000" spc="210">
                <a:latin typeface="Calibri"/>
                <a:cs typeface="Calibri"/>
              </a:rPr>
              <a:t> </a:t>
            </a:r>
            <a:r>
              <a:rPr dirty="0" sz="1000" spc="120" b="0" i="1">
                <a:latin typeface="Bookman Old Style"/>
                <a:cs typeface="Bookman Old Style"/>
              </a:rPr>
              <a:t>X </a:t>
            </a:r>
            <a:r>
              <a:rPr dirty="0" sz="1000" spc="-60">
                <a:latin typeface="Calibri"/>
                <a:cs typeface="Calibri"/>
              </a:rPr>
              <a:t>e </a:t>
            </a:r>
            <a:r>
              <a:rPr dirty="0" sz="1000" spc="-55">
                <a:latin typeface="Calibri"/>
                <a:cs typeface="Calibri"/>
              </a:rPr>
              <a:t> </a:t>
            </a:r>
            <a:r>
              <a:rPr dirty="0" sz="1000" spc="-85" b="0" i="1">
                <a:latin typeface="Bookman Old Style"/>
                <a:cs typeface="Bookman Old Style"/>
              </a:rPr>
              <a:t>Y</a:t>
            </a:r>
            <a:r>
              <a:rPr dirty="0" sz="1000" spc="-80" b="0" i="1">
                <a:latin typeface="Bookman Old Style"/>
                <a:cs typeface="Bookman Old Style"/>
              </a:rPr>
              <a:t> </a:t>
            </a:r>
            <a:r>
              <a:rPr dirty="0" sz="1000" spc="25">
                <a:latin typeface="Calibri"/>
                <a:cs typeface="Calibri"/>
              </a:rPr>
              <a:t>,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conocemos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35" b="0" i="1">
                <a:latin typeface="Bookman Old Style"/>
                <a:cs typeface="Bookman Old Style"/>
              </a:rPr>
              <a:t>P</a:t>
            </a:r>
            <a:r>
              <a:rPr dirty="0" sz="1000" spc="-165" b="0" i="1">
                <a:latin typeface="Bookman Old Style"/>
                <a:cs typeface="Bookman Old Style"/>
              </a:rPr>
              <a:t> </a:t>
            </a:r>
            <a:r>
              <a:rPr dirty="0" sz="1000" spc="40">
                <a:latin typeface="Georgia"/>
                <a:cs typeface="Georgia"/>
              </a:rPr>
              <a:t>(</a:t>
            </a:r>
            <a:r>
              <a:rPr dirty="0" sz="1000" spc="40" b="0" i="1">
                <a:latin typeface="Bookman Old Style"/>
                <a:cs typeface="Bookman Old Style"/>
              </a:rPr>
              <a:t>X,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-85" b="0" i="1">
                <a:latin typeface="Bookman Old Style"/>
                <a:cs typeface="Bookman Old Style"/>
              </a:rPr>
              <a:t>Y</a:t>
            </a:r>
            <a:r>
              <a:rPr dirty="0" sz="1000" spc="-80" b="0" i="1">
                <a:latin typeface="Bookman Old Style"/>
                <a:cs typeface="Bookman Old Style"/>
              </a:rPr>
              <a:t> </a:t>
            </a:r>
            <a:r>
              <a:rPr dirty="0" sz="1000" spc="15">
                <a:latin typeface="Georgia"/>
                <a:cs typeface="Georgia"/>
              </a:rPr>
              <a:t>)</a:t>
            </a:r>
            <a:r>
              <a:rPr dirty="0" sz="1000" spc="15">
                <a:latin typeface="Calibri"/>
                <a:cs typeface="Calibri"/>
              </a:rPr>
              <a:t>.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Se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puede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conocer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100">
                <a:latin typeface="Calibri"/>
                <a:cs typeface="Calibri"/>
              </a:rPr>
              <a:t>P(X)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con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”regla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10">
                <a:latin typeface="Calibri"/>
                <a:cs typeface="Calibri"/>
              </a:rPr>
              <a:t>suma":</a:t>
            </a:r>
            <a:endParaRPr sz="10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950">
              <a:latin typeface="Calibri"/>
              <a:cs typeface="Calibri"/>
            </a:endParaRPr>
          </a:p>
          <a:p>
            <a:pPr algn="ctr" marL="79375">
              <a:lnSpc>
                <a:spcPct val="100000"/>
              </a:lnSpc>
              <a:spcBef>
                <a:spcPts val="5"/>
              </a:spcBef>
            </a:pPr>
            <a:r>
              <a:rPr dirty="0" sz="1000" spc="-65" i="1">
                <a:latin typeface="DejaVu Sans Condensed"/>
                <a:cs typeface="DejaVu Sans Condensed"/>
              </a:rPr>
              <a:t>∀</a:t>
            </a:r>
            <a:r>
              <a:rPr dirty="0" sz="1000" spc="25" b="0" i="1">
                <a:latin typeface="Bookman Old Style"/>
                <a:cs typeface="Bookman Old Style"/>
              </a:rPr>
              <a:t>x</a:t>
            </a:r>
            <a:r>
              <a:rPr dirty="0" sz="1000" spc="-25" b="0" i="1">
                <a:latin typeface="Bookman Old Style"/>
                <a:cs typeface="Bookman Old Style"/>
              </a:rPr>
              <a:t> </a:t>
            </a:r>
            <a:r>
              <a:rPr dirty="0" sz="1000" spc="-125" i="1">
                <a:latin typeface="DejaVu Sans Condensed"/>
                <a:cs typeface="DejaVu Sans Condensed"/>
              </a:rPr>
              <a:t>∈</a:t>
            </a:r>
            <a:r>
              <a:rPr dirty="0" sz="1000" spc="-10" i="1">
                <a:latin typeface="DejaVu Sans Condensed"/>
                <a:cs typeface="DejaVu Sans Condensed"/>
              </a:rPr>
              <a:t> </a:t>
            </a:r>
            <a:r>
              <a:rPr dirty="0" sz="1000" spc="140" b="0" i="1">
                <a:latin typeface="Bookman Old Style"/>
                <a:cs typeface="Bookman Old Style"/>
              </a:rPr>
              <a:t>X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35" b="0" i="1">
                <a:latin typeface="Bookman Old Style"/>
                <a:cs typeface="Bookman Old Style"/>
              </a:rPr>
              <a:t>P</a:t>
            </a:r>
            <a:r>
              <a:rPr dirty="0" sz="1000" spc="-165" b="0" i="1">
                <a:latin typeface="Bookman Old Style"/>
                <a:cs typeface="Bookman Old Style"/>
              </a:rPr>
              <a:t> </a:t>
            </a:r>
            <a:r>
              <a:rPr dirty="0" sz="1000" spc="10">
                <a:latin typeface="Georgia"/>
                <a:cs typeface="Georgia"/>
              </a:rPr>
              <a:t>(</a:t>
            </a:r>
            <a:r>
              <a:rPr dirty="0" sz="1000" spc="120" b="0" i="1">
                <a:latin typeface="Bookman Old Style"/>
                <a:cs typeface="Bookman Old Style"/>
              </a:rPr>
              <a:t>X</a:t>
            </a:r>
            <a:r>
              <a:rPr dirty="0" sz="1000" spc="55" b="0" i="1">
                <a:latin typeface="Bookman Old Style"/>
                <a:cs typeface="Bookman Old Style"/>
              </a:rPr>
              <a:t> </a:t>
            </a:r>
            <a:r>
              <a:rPr dirty="0" sz="1000" spc="130">
                <a:latin typeface="Georgia"/>
                <a:cs typeface="Georgia"/>
              </a:rPr>
              <a:t>=</a:t>
            </a:r>
            <a:r>
              <a:rPr dirty="0" sz="1000" spc="35">
                <a:latin typeface="Georgia"/>
                <a:cs typeface="Georgia"/>
              </a:rPr>
              <a:t> </a:t>
            </a:r>
            <a:r>
              <a:rPr dirty="0" sz="1000" spc="25" b="0" i="1">
                <a:latin typeface="Bookman Old Style"/>
                <a:cs typeface="Bookman Old Style"/>
              </a:rPr>
              <a:t>x</a:t>
            </a:r>
            <a:r>
              <a:rPr dirty="0" sz="1000" spc="10">
                <a:latin typeface="Georgia"/>
                <a:cs typeface="Georgia"/>
              </a:rPr>
              <a:t>)</a:t>
            </a:r>
            <a:r>
              <a:rPr dirty="0" sz="1000" spc="35">
                <a:latin typeface="Georgia"/>
                <a:cs typeface="Georgia"/>
              </a:rPr>
              <a:t> </a:t>
            </a:r>
            <a:r>
              <a:rPr dirty="0" sz="1000" spc="130">
                <a:latin typeface="Georgia"/>
                <a:cs typeface="Georgia"/>
              </a:rPr>
              <a:t>=</a:t>
            </a:r>
            <a:r>
              <a:rPr dirty="0" sz="1000" spc="35">
                <a:latin typeface="Georgia"/>
                <a:cs typeface="Georgia"/>
              </a:rPr>
              <a:t> </a:t>
            </a:r>
            <a:r>
              <a:rPr dirty="0" baseline="52777" sz="1500" spc="1739">
                <a:latin typeface="Arial"/>
                <a:cs typeface="Arial"/>
              </a:rPr>
              <a:t> </a:t>
            </a:r>
            <a:r>
              <a:rPr dirty="0" baseline="52777" sz="1500" spc="-172">
                <a:latin typeface="Arial"/>
                <a:cs typeface="Arial"/>
              </a:rPr>
              <a:t> </a:t>
            </a:r>
            <a:r>
              <a:rPr dirty="0" sz="1000" spc="35" b="0" i="1">
                <a:latin typeface="Bookman Old Style"/>
                <a:cs typeface="Bookman Old Style"/>
              </a:rPr>
              <a:t>P</a:t>
            </a:r>
            <a:r>
              <a:rPr dirty="0" sz="1000" spc="-165" b="0" i="1">
                <a:latin typeface="Bookman Old Style"/>
                <a:cs typeface="Bookman Old Style"/>
              </a:rPr>
              <a:t> </a:t>
            </a:r>
            <a:r>
              <a:rPr dirty="0" sz="1000" spc="10">
                <a:latin typeface="Georgia"/>
                <a:cs typeface="Georgia"/>
              </a:rPr>
              <a:t>(</a:t>
            </a:r>
            <a:r>
              <a:rPr dirty="0" sz="1000" spc="120" b="0" i="1">
                <a:latin typeface="Bookman Old Style"/>
                <a:cs typeface="Bookman Old Style"/>
              </a:rPr>
              <a:t>X</a:t>
            </a:r>
            <a:r>
              <a:rPr dirty="0" sz="1000" spc="55" b="0" i="1">
                <a:latin typeface="Bookman Old Style"/>
                <a:cs typeface="Bookman Old Style"/>
              </a:rPr>
              <a:t> </a:t>
            </a:r>
            <a:r>
              <a:rPr dirty="0" sz="1000" spc="130">
                <a:latin typeface="Georgia"/>
                <a:cs typeface="Georgia"/>
              </a:rPr>
              <a:t>=</a:t>
            </a:r>
            <a:r>
              <a:rPr dirty="0" sz="1000" spc="35">
                <a:latin typeface="Georgia"/>
                <a:cs typeface="Georgia"/>
              </a:rPr>
              <a:t> </a:t>
            </a:r>
            <a:r>
              <a:rPr dirty="0" sz="1000" b="0" i="1">
                <a:latin typeface="Bookman Old Style"/>
                <a:cs typeface="Bookman Old Style"/>
              </a:rPr>
              <a:t>x,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-85" b="0" i="1">
                <a:latin typeface="Bookman Old Style"/>
                <a:cs typeface="Bookman Old Style"/>
              </a:rPr>
              <a:t>Y</a:t>
            </a:r>
            <a:r>
              <a:rPr dirty="0" sz="1000" b="0" i="1">
                <a:latin typeface="Bookman Old Style"/>
                <a:cs typeface="Bookman Old Style"/>
              </a:rPr>
              <a:t> </a:t>
            </a:r>
            <a:r>
              <a:rPr dirty="0" sz="1000" spc="-105" b="0" i="1">
                <a:latin typeface="Bookman Old Style"/>
                <a:cs typeface="Bookman Old Style"/>
              </a:rPr>
              <a:t> </a:t>
            </a:r>
            <a:r>
              <a:rPr dirty="0" sz="1000" spc="130">
                <a:latin typeface="Georgia"/>
                <a:cs typeface="Georgia"/>
              </a:rPr>
              <a:t>=</a:t>
            </a:r>
            <a:r>
              <a:rPr dirty="0" sz="1000" spc="35">
                <a:latin typeface="Georgia"/>
                <a:cs typeface="Georgia"/>
              </a:rPr>
              <a:t> </a:t>
            </a:r>
            <a:r>
              <a:rPr dirty="0" sz="1000" spc="-80" b="0" i="1">
                <a:latin typeface="Bookman Old Style"/>
                <a:cs typeface="Bookman Old Style"/>
              </a:rPr>
              <a:t>y</a:t>
            </a:r>
            <a:r>
              <a:rPr dirty="0" sz="1000" spc="10">
                <a:latin typeface="Georgia"/>
                <a:cs typeface="Georgia"/>
              </a:rPr>
              <a:t>)</a:t>
            </a:r>
            <a:endParaRPr sz="1000">
              <a:latin typeface="Georgia"/>
              <a:cs typeface="Georgia"/>
            </a:endParaRPr>
          </a:p>
          <a:p>
            <a:pPr algn="ctr" marL="291465">
              <a:lnSpc>
                <a:spcPct val="100000"/>
              </a:lnSpc>
              <a:spcBef>
                <a:spcPts val="245"/>
              </a:spcBef>
            </a:pPr>
            <a:r>
              <a:rPr dirty="0" sz="700" spc="-20" b="0" i="1">
                <a:latin typeface="Bookman Old Style"/>
                <a:cs typeface="Bookman Old Style"/>
              </a:rPr>
              <a:t>y</a:t>
            </a:r>
            <a:endParaRPr sz="700">
              <a:latin typeface="Bookman Old Style"/>
              <a:cs typeface="Bookman Old Style"/>
            </a:endParaRPr>
          </a:p>
          <a:p>
            <a:pPr marL="76200">
              <a:lnSpc>
                <a:spcPct val="100000"/>
              </a:lnSpc>
              <a:spcBef>
                <a:spcPts val="509"/>
              </a:spcBef>
            </a:pPr>
            <a:r>
              <a:rPr dirty="0" sz="1000" spc="-5">
                <a:latin typeface="Calibri"/>
                <a:cs typeface="Calibri"/>
              </a:rPr>
              <a:t>Análogamente,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para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variables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continuas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se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calcularía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como:</a:t>
            </a:r>
            <a:endParaRPr sz="1000">
              <a:latin typeface="Calibri"/>
              <a:cs typeface="Calibri"/>
            </a:endParaRPr>
          </a:p>
          <a:p>
            <a:pPr algn="ctr" marL="636905">
              <a:lnSpc>
                <a:spcPct val="100000"/>
              </a:lnSpc>
              <a:spcBef>
                <a:spcPts val="95"/>
              </a:spcBef>
            </a:pPr>
            <a:r>
              <a:rPr dirty="0" sz="1000" spc="215">
                <a:latin typeface="Arial"/>
                <a:cs typeface="Arial"/>
              </a:rPr>
              <a:t>-</a:t>
            </a:r>
            <a:endParaRPr sz="1000">
              <a:latin typeface="Arial"/>
              <a:cs typeface="Arial"/>
            </a:endParaRPr>
          </a:p>
          <a:p>
            <a:pPr algn="ctr" marL="74930">
              <a:lnSpc>
                <a:spcPct val="100000"/>
              </a:lnSpc>
              <a:spcBef>
                <a:spcPts val="155"/>
              </a:spcBef>
              <a:tabLst>
                <a:tab pos="1358900" algn="l"/>
              </a:tabLst>
            </a:pPr>
            <a:r>
              <a:rPr dirty="0" sz="1000" spc="145" b="0" i="1">
                <a:latin typeface="Bookman Old Style"/>
                <a:cs typeface="Bookman Old Style"/>
              </a:rPr>
              <a:t>f</a:t>
            </a:r>
            <a:r>
              <a:rPr dirty="0" sz="1000" spc="-195" b="0" i="1">
                <a:latin typeface="Bookman Old Style"/>
                <a:cs typeface="Bookman Old Style"/>
              </a:rPr>
              <a:t> </a:t>
            </a:r>
            <a:r>
              <a:rPr dirty="0" sz="1000" spc="10">
                <a:latin typeface="Georgia"/>
                <a:cs typeface="Georgia"/>
              </a:rPr>
              <a:t>(</a:t>
            </a:r>
            <a:r>
              <a:rPr dirty="0" sz="1000" spc="25" b="0" i="1">
                <a:latin typeface="Bookman Old Style"/>
                <a:cs typeface="Bookman Old Style"/>
              </a:rPr>
              <a:t>x</a:t>
            </a:r>
            <a:r>
              <a:rPr dirty="0" sz="1000" spc="10">
                <a:latin typeface="Georgia"/>
                <a:cs typeface="Georgia"/>
              </a:rPr>
              <a:t>)</a:t>
            </a:r>
            <a:r>
              <a:rPr dirty="0" sz="1000" spc="35">
                <a:latin typeface="Georgia"/>
                <a:cs typeface="Georgia"/>
              </a:rPr>
              <a:t> </a:t>
            </a:r>
            <a:r>
              <a:rPr dirty="0" sz="1000" spc="130">
                <a:latin typeface="Georgia"/>
                <a:cs typeface="Georgia"/>
              </a:rPr>
              <a:t>=</a:t>
            </a:r>
            <a:r>
              <a:rPr dirty="0" sz="1000" spc="35">
                <a:latin typeface="Georgia"/>
                <a:cs typeface="Georgia"/>
              </a:rPr>
              <a:t> </a:t>
            </a:r>
            <a:r>
              <a:rPr dirty="0" sz="1000" spc="35" b="0" i="1">
                <a:latin typeface="Bookman Old Style"/>
                <a:cs typeface="Bookman Old Style"/>
              </a:rPr>
              <a:t>P</a:t>
            </a:r>
            <a:r>
              <a:rPr dirty="0" sz="1000" spc="-165" b="0" i="1">
                <a:latin typeface="Bookman Old Style"/>
                <a:cs typeface="Bookman Old Style"/>
              </a:rPr>
              <a:t> </a:t>
            </a:r>
            <a:r>
              <a:rPr dirty="0" sz="1000" spc="10">
                <a:latin typeface="Georgia"/>
                <a:cs typeface="Georgia"/>
              </a:rPr>
              <a:t>(</a:t>
            </a:r>
            <a:r>
              <a:rPr dirty="0" sz="1000" spc="120" b="0" i="1">
                <a:latin typeface="Bookman Old Style"/>
                <a:cs typeface="Bookman Old Style"/>
              </a:rPr>
              <a:t>X</a:t>
            </a:r>
            <a:r>
              <a:rPr dirty="0" sz="1000" spc="55" b="0" i="1">
                <a:latin typeface="Bookman Old Style"/>
                <a:cs typeface="Bookman Old Style"/>
              </a:rPr>
              <a:t> </a:t>
            </a:r>
            <a:r>
              <a:rPr dirty="0" sz="1000" spc="130">
                <a:latin typeface="Georgia"/>
                <a:cs typeface="Georgia"/>
              </a:rPr>
              <a:t>=</a:t>
            </a:r>
            <a:r>
              <a:rPr dirty="0" sz="1000" spc="35">
                <a:latin typeface="Georgia"/>
                <a:cs typeface="Georgia"/>
              </a:rPr>
              <a:t> </a:t>
            </a:r>
            <a:r>
              <a:rPr dirty="0" sz="1000" spc="25" b="0" i="1">
                <a:latin typeface="Bookman Old Style"/>
                <a:cs typeface="Bookman Old Style"/>
              </a:rPr>
              <a:t>x</a:t>
            </a:r>
            <a:r>
              <a:rPr dirty="0" sz="1000" spc="10">
                <a:latin typeface="Georgia"/>
                <a:cs typeface="Georgia"/>
              </a:rPr>
              <a:t>)</a:t>
            </a:r>
            <a:r>
              <a:rPr dirty="0" sz="1000" spc="35">
                <a:latin typeface="Georgia"/>
                <a:cs typeface="Georgia"/>
              </a:rPr>
              <a:t> </a:t>
            </a:r>
            <a:r>
              <a:rPr dirty="0" sz="1000" spc="130">
                <a:latin typeface="Georgia"/>
                <a:cs typeface="Georgia"/>
              </a:rPr>
              <a:t>=</a:t>
            </a:r>
            <a:r>
              <a:rPr dirty="0" sz="1000">
                <a:latin typeface="Georgia"/>
                <a:cs typeface="Georgia"/>
              </a:rPr>
              <a:t>	</a:t>
            </a:r>
            <a:r>
              <a:rPr dirty="0" sz="1000" spc="145" b="0" i="1">
                <a:latin typeface="Bookman Old Style"/>
                <a:cs typeface="Bookman Old Style"/>
              </a:rPr>
              <a:t>f</a:t>
            </a:r>
            <a:r>
              <a:rPr dirty="0" sz="1000" spc="-195" b="0" i="1">
                <a:latin typeface="Bookman Old Style"/>
                <a:cs typeface="Bookman Old Style"/>
              </a:rPr>
              <a:t> </a:t>
            </a:r>
            <a:r>
              <a:rPr dirty="0" sz="1000" spc="10">
                <a:latin typeface="Georgia"/>
                <a:cs typeface="Georgia"/>
              </a:rPr>
              <a:t>(</a:t>
            </a:r>
            <a:r>
              <a:rPr dirty="0" sz="1000" b="0" i="1">
                <a:latin typeface="Bookman Old Style"/>
                <a:cs typeface="Bookman Old Style"/>
              </a:rPr>
              <a:t>x,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-80" b="0" i="1">
                <a:latin typeface="Bookman Old Style"/>
                <a:cs typeface="Bookman Old Style"/>
              </a:rPr>
              <a:t>y</a:t>
            </a:r>
            <a:r>
              <a:rPr dirty="0" sz="1000" spc="10">
                <a:latin typeface="Georgia"/>
                <a:cs typeface="Georgia"/>
              </a:rPr>
              <a:t>)</a:t>
            </a:r>
            <a:r>
              <a:rPr dirty="0" sz="1000" spc="-120" b="0" i="1">
                <a:latin typeface="Bookman Old Style"/>
                <a:cs typeface="Bookman Old Style"/>
              </a:rPr>
              <a:t>dy</a:t>
            </a:r>
            <a:endParaRPr sz="1000">
              <a:latin typeface="Bookman Old Style"/>
              <a:cs typeface="Bookman Old Style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3" name="object 13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5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45337" y="0"/>
            <a:ext cx="1264285" cy="4051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2700" marR="5080" indent="84518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Fundamentos</a:t>
            </a:r>
            <a:r>
              <a:rPr dirty="0" sz="500" spc="7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de</a:t>
            </a:r>
            <a:r>
              <a:rPr dirty="0" sz="500" spc="7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Estadística</a:t>
            </a:r>
            <a:r>
              <a:rPr dirty="0" sz="500" spc="7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Bayesiana.</a:t>
            </a:r>
            <a:endParaRPr sz="500">
              <a:latin typeface="Calibri"/>
              <a:cs typeface="Calibri"/>
            </a:endParaRPr>
          </a:p>
          <a:p>
            <a:pPr algn="r" marL="429895" marR="5080" indent="378460">
              <a:lnSpc>
                <a:spcPts val="600"/>
              </a:lnSpc>
              <a:spcBef>
                <a:spcPts val="15"/>
              </a:spcBef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Distribuciones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Estadísticos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y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Variabilidad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Aprendizaje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Automático.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28164"/>
            <a:ext cx="1396365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600"/>
              </a:lnSpc>
              <a:spcBef>
                <a:spcPts val="95"/>
              </a:spcBef>
            </a:pP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Probabilidad</a:t>
            </a:r>
            <a:r>
              <a:rPr dirty="0" sz="500" spc="40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 Condicionada</a:t>
            </a:r>
            <a:endParaRPr sz="500">
              <a:latin typeface="Calibri"/>
              <a:cs typeface="Calibri"/>
            </a:endParaRPr>
          </a:p>
          <a:p>
            <a:pPr marL="12700" marR="5080">
              <a:lnSpc>
                <a:spcPts val="600"/>
              </a:lnSpc>
              <a:spcBef>
                <a:spcPts val="20"/>
              </a:spcBef>
            </a:pP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Independencia</a:t>
            </a:r>
            <a:r>
              <a:rPr dirty="0" sz="500" spc="8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e</a:t>
            </a:r>
            <a:r>
              <a:rPr dirty="0" sz="500" spc="8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Independencia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Condicional </a:t>
            </a:r>
            <a:r>
              <a:rPr dirty="0" sz="500" spc="-100" b="1">
                <a:solidFill>
                  <a:srgbClr val="9898D8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Variables</a:t>
            </a:r>
            <a:r>
              <a:rPr dirty="0" sz="500" spc="8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Aleatorias</a:t>
            </a:r>
            <a:endParaRPr sz="500">
              <a:latin typeface="Calibri"/>
              <a:cs typeface="Calibri"/>
            </a:endParaRPr>
          </a:p>
          <a:p>
            <a:pPr marL="12700">
              <a:lnSpc>
                <a:spcPts val="575"/>
              </a:lnSpc>
            </a:pP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10" action="ppaction://hlinksldjump"/>
              </a:rPr>
              <a:t>Variables</a:t>
            </a:r>
            <a:r>
              <a:rPr dirty="0" sz="500" spc="70" b="1">
                <a:solidFill>
                  <a:srgbClr val="FFFFFF"/>
                </a:solidFill>
                <a:latin typeface="Calibri"/>
                <a:cs typeface="Calibri"/>
                <a:hlinkClick r:id="rId10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10" action="ppaction://hlinksldjump"/>
              </a:rPr>
              <a:t>Multimensionales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0" y="408654"/>
            <a:ext cx="4608060" cy="31277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407591"/>
            <a:ext cx="372808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35">
                <a:solidFill>
                  <a:srgbClr val="FFFFFF"/>
                </a:solidFill>
                <a:latin typeface="Calibri"/>
                <a:cs typeface="Calibri"/>
              </a:rPr>
              <a:t>Ejm</a:t>
            </a:r>
            <a:r>
              <a:rPr dirty="0" sz="1400" spc="1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30">
                <a:solidFill>
                  <a:srgbClr val="FFFFFF"/>
                </a:solidFill>
                <a:latin typeface="Calibri"/>
                <a:cs typeface="Calibri"/>
              </a:rPr>
              <a:t>Representación</a:t>
            </a:r>
            <a:r>
              <a:rPr dirty="0" sz="1400" spc="1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Calibri"/>
                <a:cs typeface="Calibri"/>
              </a:rPr>
              <a:t>Gráfica</a:t>
            </a:r>
            <a:r>
              <a:rPr dirty="0" sz="1400" spc="1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FFFFFF"/>
                </a:solidFill>
                <a:latin typeface="Calibri"/>
                <a:cs typeface="Calibri"/>
              </a:rPr>
              <a:t>v.a</a:t>
            </a:r>
            <a:r>
              <a:rPr dirty="0" sz="1400" spc="15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30">
                <a:solidFill>
                  <a:srgbClr val="FFFFFF"/>
                </a:solidFill>
                <a:latin typeface="Calibri"/>
                <a:cs typeface="Calibri"/>
              </a:rPr>
              <a:t>Multidimensionales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47294" y="1039208"/>
            <a:ext cx="3317240" cy="164528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15">
                <a:latin typeface="Calibri"/>
                <a:cs typeface="Calibri"/>
              </a:rPr>
              <a:t>Con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siguiente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código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Matlab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se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representar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gráficamente</a:t>
            </a:r>
            <a:endParaRPr sz="1000">
              <a:latin typeface="Calibri"/>
              <a:cs typeface="Calibri"/>
            </a:endParaRPr>
          </a:p>
          <a:p>
            <a:pPr marL="12700" marR="1570355">
              <a:lnSpc>
                <a:spcPct val="100000"/>
              </a:lnSpc>
              <a:spcBef>
                <a:spcPts val="790"/>
              </a:spcBef>
            </a:pPr>
            <a:r>
              <a:rPr dirty="0" sz="1000" spc="140">
                <a:latin typeface="Cambria"/>
                <a:cs typeface="Cambria"/>
              </a:rPr>
              <a:t>[x,y]</a:t>
            </a:r>
            <a:r>
              <a:rPr dirty="0" sz="1000" spc="280">
                <a:latin typeface="Cambria"/>
                <a:cs typeface="Cambria"/>
              </a:rPr>
              <a:t> </a:t>
            </a:r>
            <a:r>
              <a:rPr dirty="0" sz="1000" spc="-35">
                <a:latin typeface="Cambria"/>
                <a:cs typeface="Cambria"/>
              </a:rPr>
              <a:t>=</a:t>
            </a:r>
            <a:r>
              <a:rPr dirty="0" sz="1000" spc="100">
                <a:latin typeface="Cambria"/>
                <a:cs typeface="Cambria"/>
              </a:rPr>
              <a:t> </a:t>
            </a:r>
            <a:r>
              <a:rPr dirty="0" sz="1000" spc="70">
                <a:latin typeface="Cambria"/>
                <a:cs typeface="Cambria"/>
              </a:rPr>
              <a:t>meshgrid(0:.1:10); </a:t>
            </a:r>
            <a:r>
              <a:rPr dirty="0" sz="1000" spc="-210">
                <a:latin typeface="Cambria"/>
                <a:cs typeface="Cambria"/>
              </a:rPr>
              <a:t> </a:t>
            </a:r>
            <a:r>
              <a:rPr dirty="0" sz="1000" spc="80">
                <a:latin typeface="Cambria"/>
                <a:cs typeface="Cambria"/>
              </a:rPr>
              <a:t>z=exp(-y-x);</a:t>
            </a:r>
            <a:endParaRPr sz="1000">
              <a:latin typeface="Cambria"/>
              <a:cs typeface="Cambria"/>
            </a:endParaRPr>
          </a:p>
          <a:p>
            <a:pPr marL="12700" marR="2565400">
              <a:lnSpc>
                <a:spcPts val="1200"/>
              </a:lnSpc>
              <a:spcBef>
                <a:spcPts val="35"/>
              </a:spcBef>
            </a:pPr>
            <a:r>
              <a:rPr dirty="0" sz="1000" spc="95">
                <a:latin typeface="Cambria"/>
                <a:cs typeface="Cambria"/>
              </a:rPr>
              <a:t>f4=figure; </a:t>
            </a:r>
            <a:r>
              <a:rPr dirty="0" sz="1000" spc="100">
                <a:latin typeface="Cambria"/>
                <a:cs typeface="Cambria"/>
              </a:rPr>
              <a:t> </a:t>
            </a:r>
            <a:r>
              <a:rPr dirty="0" sz="1000" spc="114">
                <a:latin typeface="Cambria"/>
                <a:cs typeface="Cambria"/>
              </a:rPr>
              <a:t>figure(f4);</a:t>
            </a:r>
            <a:endParaRPr sz="1000">
              <a:latin typeface="Cambria"/>
              <a:cs typeface="Cambria"/>
            </a:endParaRPr>
          </a:p>
          <a:p>
            <a:pPr marL="12700">
              <a:lnSpc>
                <a:spcPts val="1150"/>
              </a:lnSpc>
            </a:pPr>
            <a:r>
              <a:rPr dirty="0" sz="1000" spc="10">
                <a:latin typeface="Cambria"/>
                <a:cs typeface="Cambria"/>
              </a:rPr>
              <a:t>ax2</a:t>
            </a:r>
            <a:r>
              <a:rPr dirty="0" sz="1000" spc="50">
                <a:latin typeface="Cambria"/>
                <a:cs typeface="Cambria"/>
              </a:rPr>
              <a:t> </a:t>
            </a:r>
            <a:r>
              <a:rPr dirty="0" sz="1000" spc="-35">
                <a:latin typeface="Cambria"/>
                <a:cs typeface="Cambria"/>
              </a:rPr>
              <a:t>=</a:t>
            </a:r>
            <a:r>
              <a:rPr dirty="0" sz="1000" spc="270">
                <a:latin typeface="Cambria"/>
                <a:cs typeface="Cambria"/>
              </a:rPr>
              <a:t> </a:t>
            </a:r>
            <a:r>
              <a:rPr dirty="0" sz="1000" spc="95">
                <a:latin typeface="Cambria"/>
                <a:cs typeface="Cambria"/>
              </a:rPr>
              <a:t>subplot(1,2,1);</a:t>
            </a:r>
            <a:endParaRPr sz="1000">
              <a:latin typeface="Cambria"/>
              <a:cs typeface="Cambria"/>
            </a:endParaRPr>
          </a:p>
          <a:p>
            <a:pPr marL="12700">
              <a:lnSpc>
                <a:spcPts val="1195"/>
              </a:lnSpc>
            </a:pPr>
            <a:r>
              <a:rPr dirty="0" sz="1000" spc="70">
                <a:latin typeface="Cambria"/>
                <a:cs typeface="Cambria"/>
              </a:rPr>
              <a:t>mesh(x,y,z)</a:t>
            </a:r>
            <a:endParaRPr sz="1000">
              <a:latin typeface="Cambria"/>
              <a:cs typeface="Cambria"/>
            </a:endParaRPr>
          </a:p>
          <a:p>
            <a:pPr marL="12700">
              <a:lnSpc>
                <a:spcPts val="1195"/>
              </a:lnSpc>
            </a:pPr>
            <a:r>
              <a:rPr dirty="0" sz="1000" spc="10">
                <a:latin typeface="Cambria"/>
                <a:cs typeface="Cambria"/>
              </a:rPr>
              <a:t>ax2</a:t>
            </a:r>
            <a:r>
              <a:rPr dirty="0" sz="1000" spc="50">
                <a:latin typeface="Cambria"/>
                <a:cs typeface="Cambria"/>
              </a:rPr>
              <a:t> </a:t>
            </a:r>
            <a:r>
              <a:rPr dirty="0" sz="1000" spc="-35">
                <a:latin typeface="Cambria"/>
                <a:cs typeface="Cambria"/>
              </a:rPr>
              <a:t>=</a:t>
            </a:r>
            <a:r>
              <a:rPr dirty="0" sz="1000" spc="270">
                <a:latin typeface="Cambria"/>
                <a:cs typeface="Cambria"/>
              </a:rPr>
              <a:t> </a:t>
            </a:r>
            <a:r>
              <a:rPr dirty="0" sz="1000" spc="95">
                <a:latin typeface="Cambria"/>
                <a:cs typeface="Cambria"/>
              </a:rPr>
              <a:t>subplot(1,2,2);</a:t>
            </a:r>
            <a:endParaRPr sz="1000">
              <a:latin typeface="Cambria"/>
              <a:cs typeface="Cambria"/>
            </a:endParaRPr>
          </a:p>
          <a:p>
            <a:pPr marL="12700" marR="1436370">
              <a:lnSpc>
                <a:spcPts val="1200"/>
              </a:lnSpc>
              <a:spcBef>
                <a:spcPts val="35"/>
              </a:spcBef>
            </a:pPr>
            <a:r>
              <a:rPr dirty="0" sz="1000" spc="85">
                <a:latin typeface="Cambria"/>
                <a:cs typeface="Cambria"/>
              </a:rPr>
              <a:t>z2=(1-exp(-x)).*(1-exp(-y)); </a:t>
            </a:r>
            <a:r>
              <a:rPr dirty="0" sz="1000" spc="-210">
                <a:latin typeface="Cambria"/>
                <a:cs typeface="Cambria"/>
              </a:rPr>
              <a:t> </a:t>
            </a:r>
            <a:r>
              <a:rPr dirty="0" sz="1000" spc="60">
                <a:latin typeface="Cambria"/>
                <a:cs typeface="Cambria"/>
              </a:rPr>
              <a:t>mesh(x,y,z2)</a:t>
            </a:r>
            <a:endParaRPr sz="1000">
              <a:latin typeface="Cambria"/>
              <a:cs typeface="Cambria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0" name="object 10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" name="object 12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2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050668" y="3265512"/>
            <a:ext cx="43180" cy="30480"/>
          </a:xfrm>
          <a:custGeom>
            <a:avLst/>
            <a:gdLst/>
            <a:ahLst/>
            <a:cxnLst/>
            <a:rect l="l" t="t" r="r" b="b"/>
            <a:pathLst>
              <a:path w="43180" h="30479">
                <a:moveTo>
                  <a:pt x="0" y="30366"/>
                </a:moveTo>
                <a:lnTo>
                  <a:pt x="43019" y="30366"/>
                </a:lnTo>
                <a:lnTo>
                  <a:pt x="43019" y="0"/>
                </a:lnTo>
                <a:lnTo>
                  <a:pt x="0" y="0"/>
                </a:lnTo>
                <a:lnTo>
                  <a:pt x="0" y="30366"/>
                </a:lnTo>
                <a:close/>
              </a:path>
            </a:pathLst>
          </a:custGeom>
          <a:ln w="5060">
            <a:solidFill>
              <a:srgbClr val="ADADE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971051" y="3261550"/>
            <a:ext cx="25400" cy="38100"/>
          </a:xfrm>
          <a:custGeom>
            <a:avLst/>
            <a:gdLst/>
            <a:ahLst/>
            <a:cxnLst/>
            <a:rect l="l" t="t" r="r" b="b"/>
            <a:pathLst>
              <a:path w="25400" h="38100">
                <a:moveTo>
                  <a:pt x="25400" y="0"/>
                </a:moveTo>
                <a:lnTo>
                  <a:pt x="0" y="19050"/>
                </a:lnTo>
                <a:lnTo>
                  <a:pt x="25400" y="38100"/>
                </a:lnTo>
                <a:lnTo>
                  <a:pt x="25400" y="0"/>
                </a:lnTo>
                <a:close/>
              </a:path>
            </a:pathLst>
          </a:custGeom>
          <a:solidFill>
            <a:srgbClr val="D6D6E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3148853" y="3261550"/>
            <a:ext cx="25400" cy="38100"/>
          </a:xfrm>
          <a:custGeom>
            <a:avLst/>
            <a:gdLst/>
            <a:ahLst/>
            <a:cxnLst/>
            <a:rect l="l" t="t" r="r" b="b"/>
            <a:pathLst>
              <a:path w="25400" h="38100">
                <a:moveTo>
                  <a:pt x="0" y="0"/>
                </a:moveTo>
                <a:lnTo>
                  <a:pt x="0" y="38100"/>
                </a:lnTo>
                <a:lnTo>
                  <a:pt x="25400" y="19050"/>
                </a:lnTo>
                <a:lnTo>
                  <a:pt x="0" y="0"/>
                </a:lnTo>
                <a:close/>
              </a:path>
            </a:pathLst>
          </a:custGeom>
          <a:solidFill>
            <a:srgbClr val="D6D6E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5" name="object 5"/>
          <p:cNvGrpSpPr/>
          <p:nvPr/>
        </p:nvGrpSpPr>
        <p:grpSpPr>
          <a:xfrm>
            <a:off x="3245713" y="3252669"/>
            <a:ext cx="203200" cy="55880"/>
            <a:chOff x="3245713" y="3252669"/>
            <a:chExt cx="203200" cy="55880"/>
          </a:xfrm>
        </p:grpSpPr>
        <p:sp>
          <p:nvSpPr>
            <p:cNvPr id="6" name="object 6"/>
            <p:cNvSpPr/>
            <p:nvPr/>
          </p:nvSpPr>
          <p:spPr>
            <a:xfrm>
              <a:off x="3308882" y="3255199"/>
              <a:ext cx="64135" cy="50800"/>
            </a:xfrm>
            <a:custGeom>
              <a:avLst/>
              <a:gdLst/>
              <a:ahLst/>
              <a:cxnLst/>
              <a:rect l="l" t="t" r="r" b="b"/>
              <a:pathLst>
                <a:path w="64135" h="50800">
                  <a:moveTo>
                    <a:pt x="0" y="50800"/>
                  </a:moveTo>
                  <a:lnTo>
                    <a:pt x="43019" y="50800"/>
                  </a:lnTo>
                  <a:lnTo>
                    <a:pt x="43019" y="20434"/>
                  </a:lnTo>
                  <a:lnTo>
                    <a:pt x="0" y="20434"/>
                  </a:lnTo>
                  <a:lnTo>
                    <a:pt x="0" y="50800"/>
                  </a:lnTo>
                  <a:close/>
                </a:path>
                <a:path w="64135" h="50800">
                  <a:moveTo>
                    <a:pt x="10491" y="20320"/>
                  </a:moveTo>
                  <a:lnTo>
                    <a:pt x="10491" y="10160"/>
                  </a:lnTo>
                  <a:lnTo>
                    <a:pt x="53672" y="10160"/>
                  </a:lnTo>
                  <a:lnTo>
                    <a:pt x="53672" y="40640"/>
                  </a:lnTo>
                  <a:lnTo>
                    <a:pt x="43512" y="40640"/>
                  </a:lnTo>
                </a:path>
                <a:path w="64135" h="50800">
                  <a:moveTo>
                    <a:pt x="20652" y="10160"/>
                  </a:moveTo>
                  <a:lnTo>
                    <a:pt x="20652" y="0"/>
                  </a:lnTo>
                  <a:lnTo>
                    <a:pt x="63832" y="0"/>
                  </a:lnTo>
                  <a:lnTo>
                    <a:pt x="63832" y="30480"/>
                  </a:lnTo>
                  <a:lnTo>
                    <a:pt x="53672" y="30480"/>
                  </a:lnTo>
                </a:path>
              </a:pathLst>
            </a:custGeom>
            <a:ln w="5060">
              <a:solidFill>
                <a:srgbClr val="ADADE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3245713" y="3261550"/>
              <a:ext cx="203200" cy="38100"/>
            </a:xfrm>
            <a:custGeom>
              <a:avLst/>
              <a:gdLst/>
              <a:ahLst/>
              <a:cxnLst/>
              <a:rect l="l" t="t" r="r" b="b"/>
              <a:pathLst>
                <a:path w="203200" h="38100">
                  <a:moveTo>
                    <a:pt x="25400" y="0"/>
                  </a:moveTo>
                  <a:lnTo>
                    <a:pt x="0" y="19050"/>
                  </a:lnTo>
                  <a:lnTo>
                    <a:pt x="25400" y="38100"/>
                  </a:lnTo>
                  <a:lnTo>
                    <a:pt x="25400" y="0"/>
                  </a:lnTo>
                  <a:close/>
                </a:path>
                <a:path w="203200" h="38100">
                  <a:moveTo>
                    <a:pt x="177802" y="0"/>
                  </a:moveTo>
                  <a:lnTo>
                    <a:pt x="177802" y="38100"/>
                  </a:lnTo>
                  <a:lnTo>
                    <a:pt x="203202" y="19050"/>
                  </a:lnTo>
                  <a:lnTo>
                    <a:pt x="177802" y="0"/>
                  </a:lnTo>
                  <a:close/>
                </a:path>
              </a:pathLst>
            </a:custGeom>
            <a:solidFill>
              <a:srgbClr val="D6D6EF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8" name="object 8"/>
          <p:cNvGrpSpPr/>
          <p:nvPr/>
        </p:nvGrpSpPr>
        <p:grpSpPr>
          <a:xfrm>
            <a:off x="3520376" y="3251404"/>
            <a:ext cx="203200" cy="58419"/>
            <a:chOff x="3520376" y="3251404"/>
            <a:chExt cx="203200" cy="58419"/>
          </a:xfrm>
        </p:grpSpPr>
        <p:sp>
          <p:nvSpPr>
            <p:cNvPr id="9" name="object 9"/>
            <p:cNvSpPr/>
            <p:nvPr/>
          </p:nvSpPr>
          <p:spPr>
            <a:xfrm>
              <a:off x="3609277" y="3267900"/>
              <a:ext cx="38100" cy="0"/>
            </a:xfrm>
            <a:custGeom>
              <a:avLst/>
              <a:gdLst/>
              <a:ahLst/>
              <a:cxnLst/>
              <a:rect l="l" t="t" r="r" b="b"/>
              <a:pathLst>
                <a:path w="38100" h="0">
                  <a:moveTo>
                    <a:pt x="0" y="0"/>
                  </a:moveTo>
                  <a:lnTo>
                    <a:pt x="38100" y="0"/>
                  </a:lnTo>
                </a:path>
              </a:pathLst>
            </a:custGeom>
            <a:ln w="7591">
              <a:solidFill>
                <a:srgbClr val="ADADE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3520376" y="3261550"/>
              <a:ext cx="203200" cy="38100"/>
            </a:xfrm>
            <a:custGeom>
              <a:avLst/>
              <a:gdLst/>
              <a:ahLst/>
              <a:cxnLst/>
              <a:rect l="l" t="t" r="r" b="b"/>
              <a:pathLst>
                <a:path w="203200" h="38100">
                  <a:moveTo>
                    <a:pt x="25400" y="0"/>
                  </a:moveTo>
                  <a:lnTo>
                    <a:pt x="0" y="19050"/>
                  </a:lnTo>
                  <a:lnTo>
                    <a:pt x="25400" y="38100"/>
                  </a:lnTo>
                  <a:lnTo>
                    <a:pt x="25400" y="0"/>
                  </a:lnTo>
                  <a:close/>
                </a:path>
                <a:path w="203200" h="38100">
                  <a:moveTo>
                    <a:pt x="177802" y="0"/>
                  </a:moveTo>
                  <a:lnTo>
                    <a:pt x="177802" y="38100"/>
                  </a:lnTo>
                  <a:lnTo>
                    <a:pt x="203202" y="19050"/>
                  </a:lnTo>
                  <a:lnTo>
                    <a:pt x="177802" y="0"/>
                  </a:lnTo>
                  <a:close/>
                </a:path>
              </a:pathLst>
            </a:custGeom>
            <a:solidFill>
              <a:srgbClr val="D6D6E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3596577" y="3255200"/>
              <a:ext cx="50800" cy="50800"/>
            </a:xfrm>
            <a:custGeom>
              <a:avLst/>
              <a:gdLst/>
              <a:ahLst/>
              <a:cxnLst/>
              <a:rect l="l" t="t" r="r" b="b"/>
              <a:pathLst>
                <a:path w="50800" h="50800">
                  <a:moveTo>
                    <a:pt x="0" y="0"/>
                  </a:moveTo>
                  <a:lnTo>
                    <a:pt x="38100" y="0"/>
                  </a:lnTo>
                </a:path>
                <a:path w="50800" h="50800">
                  <a:moveTo>
                    <a:pt x="12700" y="25400"/>
                  </a:moveTo>
                  <a:lnTo>
                    <a:pt x="50800" y="25400"/>
                  </a:lnTo>
                </a:path>
                <a:path w="50800" h="50800">
                  <a:moveTo>
                    <a:pt x="0" y="38100"/>
                  </a:moveTo>
                  <a:lnTo>
                    <a:pt x="38100" y="38100"/>
                  </a:lnTo>
                </a:path>
                <a:path w="50800" h="50800">
                  <a:moveTo>
                    <a:pt x="12700" y="50800"/>
                  </a:moveTo>
                  <a:lnTo>
                    <a:pt x="50800" y="50800"/>
                  </a:lnTo>
                </a:path>
              </a:pathLst>
            </a:custGeom>
            <a:ln w="7591">
              <a:solidFill>
                <a:srgbClr val="D6D6E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2" name="object 12"/>
          <p:cNvGrpSpPr/>
          <p:nvPr/>
        </p:nvGrpSpPr>
        <p:grpSpPr>
          <a:xfrm>
            <a:off x="3795026" y="3251404"/>
            <a:ext cx="203200" cy="58419"/>
            <a:chOff x="3795026" y="3251404"/>
            <a:chExt cx="203200" cy="58419"/>
          </a:xfrm>
        </p:grpSpPr>
        <p:sp>
          <p:nvSpPr>
            <p:cNvPr id="13" name="object 13"/>
            <p:cNvSpPr/>
            <p:nvPr/>
          </p:nvSpPr>
          <p:spPr>
            <a:xfrm>
              <a:off x="3871227" y="3255200"/>
              <a:ext cx="50800" cy="25400"/>
            </a:xfrm>
            <a:custGeom>
              <a:avLst/>
              <a:gdLst/>
              <a:ahLst/>
              <a:cxnLst/>
              <a:rect l="l" t="t" r="r" b="b"/>
              <a:pathLst>
                <a:path w="50800" h="25400">
                  <a:moveTo>
                    <a:pt x="0" y="0"/>
                  </a:moveTo>
                  <a:lnTo>
                    <a:pt x="38100" y="0"/>
                  </a:lnTo>
                </a:path>
                <a:path w="50800" h="25400">
                  <a:moveTo>
                    <a:pt x="12700" y="12700"/>
                  </a:moveTo>
                  <a:lnTo>
                    <a:pt x="50800" y="12700"/>
                  </a:lnTo>
                </a:path>
                <a:path w="50800" h="25400">
                  <a:moveTo>
                    <a:pt x="12700" y="25400"/>
                  </a:moveTo>
                  <a:lnTo>
                    <a:pt x="50800" y="25400"/>
                  </a:lnTo>
                </a:path>
              </a:pathLst>
            </a:custGeom>
            <a:ln w="7591">
              <a:solidFill>
                <a:srgbClr val="ADADE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3795026" y="3261550"/>
              <a:ext cx="203200" cy="38100"/>
            </a:xfrm>
            <a:custGeom>
              <a:avLst/>
              <a:gdLst/>
              <a:ahLst/>
              <a:cxnLst/>
              <a:rect l="l" t="t" r="r" b="b"/>
              <a:pathLst>
                <a:path w="203200" h="38100">
                  <a:moveTo>
                    <a:pt x="25400" y="0"/>
                  </a:moveTo>
                  <a:lnTo>
                    <a:pt x="0" y="19050"/>
                  </a:lnTo>
                  <a:lnTo>
                    <a:pt x="25400" y="38100"/>
                  </a:lnTo>
                  <a:lnTo>
                    <a:pt x="25400" y="0"/>
                  </a:lnTo>
                  <a:close/>
                </a:path>
                <a:path w="203200" h="38100">
                  <a:moveTo>
                    <a:pt x="177802" y="0"/>
                  </a:moveTo>
                  <a:lnTo>
                    <a:pt x="177802" y="38100"/>
                  </a:lnTo>
                  <a:lnTo>
                    <a:pt x="203202" y="19050"/>
                  </a:lnTo>
                  <a:lnTo>
                    <a:pt x="177802" y="0"/>
                  </a:lnTo>
                  <a:close/>
                </a:path>
              </a:pathLst>
            </a:custGeom>
            <a:solidFill>
              <a:srgbClr val="D6D6E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3871227" y="3293300"/>
              <a:ext cx="50800" cy="12700"/>
            </a:xfrm>
            <a:custGeom>
              <a:avLst/>
              <a:gdLst/>
              <a:ahLst/>
              <a:cxnLst/>
              <a:rect l="l" t="t" r="r" b="b"/>
              <a:pathLst>
                <a:path w="50800" h="12700">
                  <a:moveTo>
                    <a:pt x="0" y="0"/>
                  </a:moveTo>
                  <a:lnTo>
                    <a:pt x="38100" y="0"/>
                  </a:lnTo>
                </a:path>
                <a:path w="50800" h="12700">
                  <a:moveTo>
                    <a:pt x="12700" y="12699"/>
                  </a:moveTo>
                  <a:lnTo>
                    <a:pt x="50800" y="12699"/>
                  </a:lnTo>
                </a:path>
              </a:pathLst>
            </a:custGeom>
            <a:ln w="7591">
              <a:solidFill>
                <a:srgbClr val="D6D6E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/>
          <p:cNvSpPr/>
          <p:nvPr/>
        </p:nvSpPr>
        <p:spPr>
          <a:xfrm>
            <a:off x="4145890" y="3255200"/>
            <a:ext cx="50800" cy="25400"/>
          </a:xfrm>
          <a:custGeom>
            <a:avLst/>
            <a:gdLst/>
            <a:ahLst/>
            <a:cxnLst/>
            <a:rect l="l" t="t" r="r" b="b"/>
            <a:pathLst>
              <a:path w="50800" h="25400">
                <a:moveTo>
                  <a:pt x="0" y="0"/>
                </a:moveTo>
                <a:lnTo>
                  <a:pt x="38100" y="0"/>
                </a:lnTo>
              </a:path>
              <a:path w="50800" h="25400">
                <a:moveTo>
                  <a:pt x="12700" y="12700"/>
                </a:moveTo>
                <a:lnTo>
                  <a:pt x="50800" y="12700"/>
                </a:lnTo>
              </a:path>
              <a:path w="50800" h="25400">
                <a:moveTo>
                  <a:pt x="12700" y="25400"/>
                </a:moveTo>
                <a:lnTo>
                  <a:pt x="50800" y="25400"/>
                </a:lnTo>
              </a:path>
            </a:pathLst>
          </a:custGeom>
          <a:ln w="7591">
            <a:solidFill>
              <a:srgbClr val="ADADE0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17" name="object 17"/>
          <p:cNvGrpSpPr/>
          <p:nvPr/>
        </p:nvGrpSpPr>
        <p:grpSpPr>
          <a:xfrm>
            <a:off x="4326582" y="3252669"/>
            <a:ext cx="238760" cy="57150"/>
            <a:chOff x="4326582" y="3252669"/>
            <a:chExt cx="238760" cy="57150"/>
          </a:xfrm>
        </p:grpSpPr>
        <p:sp>
          <p:nvSpPr>
            <p:cNvPr id="18" name="object 18"/>
            <p:cNvSpPr/>
            <p:nvPr/>
          </p:nvSpPr>
          <p:spPr>
            <a:xfrm>
              <a:off x="4451033" y="3285680"/>
              <a:ext cx="20320" cy="20320"/>
            </a:xfrm>
            <a:custGeom>
              <a:avLst/>
              <a:gdLst/>
              <a:ahLst/>
              <a:cxnLst/>
              <a:rect l="l" t="t" r="r" b="b"/>
              <a:pathLst>
                <a:path w="20320" h="20320">
                  <a:moveTo>
                    <a:pt x="0" y="0"/>
                  </a:moveTo>
                  <a:lnTo>
                    <a:pt x="20320" y="20320"/>
                  </a:lnTo>
                </a:path>
              </a:pathLst>
            </a:custGeom>
            <a:ln w="7591">
              <a:solidFill>
                <a:srgbClr val="ADADE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4423969" y="3259185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79" h="30479">
                  <a:moveTo>
                    <a:pt x="30366" y="15183"/>
                  </a:moveTo>
                  <a:lnTo>
                    <a:pt x="30366" y="6797"/>
                  </a:lnTo>
                  <a:lnTo>
                    <a:pt x="23568" y="0"/>
                  </a:lnTo>
                  <a:lnTo>
                    <a:pt x="15183" y="0"/>
                  </a:lnTo>
                  <a:lnTo>
                    <a:pt x="6797" y="0"/>
                  </a:lnTo>
                  <a:lnTo>
                    <a:pt x="0" y="6797"/>
                  </a:lnTo>
                  <a:lnTo>
                    <a:pt x="0" y="15183"/>
                  </a:lnTo>
                  <a:lnTo>
                    <a:pt x="0" y="23568"/>
                  </a:lnTo>
                  <a:lnTo>
                    <a:pt x="6797" y="30366"/>
                  </a:lnTo>
                  <a:lnTo>
                    <a:pt x="15183" y="30366"/>
                  </a:lnTo>
                  <a:lnTo>
                    <a:pt x="23568" y="30366"/>
                  </a:lnTo>
                  <a:lnTo>
                    <a:pt x="30366" y="23568"/>
                  </a:lnTo>
                  <a:lnTo>
                    <a:pt x="30366" y="15183"/>
                  </a:lnTo>
                  <a:close/>
                </a:path>
              </a:pathLst>
            </a:custGeom>
            <a:ln w="5060">
              <a:solidFill>
                <a:srgbClr val="ADADE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4329112" y="3255199"/>
              <a:ext cx="233679" cy="50800"/>
            </a:xfrm>
            <a:custGeom>
              <a:avLst/>
              <a:gdLst/>
              <a:ahLst/>
              <a:cxnLst/>
              <a:rect l="l" t="t" r="r" b="b"/>
              <a:pathLst>
                <a:path w="233679" h="50800">
                  <a:moveTo>
                    <a:pt x="40640" y="50800"/>
                  </a:moveTo>
                  <a:lnTo>
                    <a:pt x="50400" y="48796"/>
                  </a:lnTo>
                  <a:lnTo>
                    <a:pt x="58488" y="43339"/>
                  </a:lnTo>
                  <a:lnTo>
                    <a:pt x="64002" y="35262"/>
                  </a:lnTo>
                  <a:lnTo>
                    <a:pt x="66040" y="25400"/>
                  </a:lnTo>
                  <a:lnTo>
                    <a:pt x="64036" y="15537"/>
                  </a:lnTo>
                  <a:lnTo>
                    <a:pt x="58579" y="7461"/>
                  </a:lnTo>
                  <a:lnTo>
                    <a:pt x="50502" y="2004"/>
                  </a:lnTo>
                  <a:lnTo>
                    <a:pt x="40640" y="0"/>
                  </a:lnTo>
                  <a:lnTo>
                    <a:pt x="30778" y="2004"/>
                  </a:lnTo>
                  <a:lnTo>
                    <a:pt x="22701" y="7461"/>
                  </a:lnTo>
                  <a:lnTo>
                    <a:pt x="17244" y="15537"/>
                  </a:lnTo>
                  <a:lnTo>
                    <a:pt x="15240" y="25400"/>
                  </a:lnTo>
                </a:path>
                <a:path w="233679" h="50800">
                  <a:moveTo>
                    <a:pt x="30480" y="17780"/>
                  </a:moveTo>
                  <a:lnTo>
                    <a:pt x="15240" y="30480"/>
                  </a:lnTo>
                  <a:lnTo>
                    <a:pt x="0" y="17780"/>
                  </a:lnTo>
                </a:path>
                <a:path w="233679" h="50800">
                  <a:moveTo>
                    <a:pt x="193042" y="50800"/>
                  </a:moveTo>
                  <a:lnTo>
                    <a:pt x="183179" y="48796"/>
                  </a:lnTo>
                  <a:lnTo>
                    <a:pt x="175103" y="43339"/>
                  </a:lnTo>
                  <a:lnTo>
                    <a:pt x="169646" y="35262"/>
                  </a:lnTo>
                  <a:lnTo>
                    <a:pt x="167642" y="25400"/>
                  </a:lnTo>
                  <a:lnTo>
                    <a:pt x="169646" y="15537"/>
                  </a:lnTo>
                  <a:lnTo>
                    <a:pt x="175103" y="7461"/>
                  </a:lnTo>
                  <a:lnTo>
                    <a:pt x="183179" y="2004"/>
                  </a:lnTo>
                  <a:lnTo>
                    <a:pt x="193042" y="0"/>
                  </a:lnTo>
                  <a:lnTo>
                    <a:pt x="202904" y="2004"/>
                  </a:lnTo>
                  <a:lnTo>
                    <a:pt x="210981" y="7461"/>
                  </a:lnTo>
                  <a:lnTo>
                    <a:pt x="216438" y="15537"/>
                  </a:lnTo>
                  <a:lnTo>
                    <a:pt x="218442" y="25400"/>
                  </a:lnTo>
                </a:path>
                <a:path w="233679" h="50800">
                  <a:moveTo>
                    <a:pt x="233682" y="17780"/>
                  </a:moveTo>
                  <a:lnTo>
                    <a:pt x="218442" y="30480"/>
                  </a:lnTo>
                  <a:lnTo>
                    <a:pt x="203202" y="17780"/>
                  </a:lnTo>
                </a:path>
              </a:pathLst>
            </a:custGeom>
            <a:ln w="5060">
              <a:solidFill>
                <a:srgbClr val="ADADE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1" name="object 21"/>
          <p:cNvSpPr/>
          <p:nvPr/>
        </p:nvSpPr>
        <p:spPr>
          <a:xfrm>
            <a:off x="0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 txBox="1"/>
          <p:nvPr/>
        </p:nvSpPr>
        <p:spPr>
          <a:xfrm>
            <a:off x="945337" y="0"/>
            <a:ext cx="1264285" cy="4051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2700" marR="5080" indent="84518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Fundamentos</a:t>
            </a:r>
            <a:r>
              <a:rPr dirty="0" sz="500" spc="7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de</a:t>
            </a:r>
            <a:r>
              <a:rPr dirty="0" sz="500" spc="7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Estadística</a:t>
            </a:r>
            <a:r>
              <a:rPr dirty="0" sz="500" spc="7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Bayesiana.</a:t>
            </a:r>
            <a:endParaRPr sz="500">
              <a:latin typeface="Calibri"/>
              <a:cs typeface="Calibri"/>
            </a:endParaRPr>
          </a:p>
          <a:p>
            <a:pPr algn="r" marL="429895" marR="5080" indent="378460">
              <a:lnSpc>
                <a:spcPts val="600"/>
              </a:lnSpc>
              <a:spcBef>
                <a:spcPts val="15"/>
              </a:spcBef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Distribuciones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Estadísticos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y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Variabilidad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Aprendizaje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Automático.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2303995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 txBox="1"/>
          <p:nvPr/>
        </p:nvSpPr>
        <p:spPr>
          <a:xfrm>
            <a:off x="2399296" y="28164"/>
            <a:ext cx="1396365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600"/>
              </a:lnSpc>
              <a:spcBef>
                <a:spcPts val="95"/>
              </a:spcBef>
            </a:pP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Probabilidad</a:t>
            </a:r>
            <a:r>
              <a:rPr dirty="0" sz="500" spc="40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 Condicionada</a:t>
            </a:r>
            <a:endParaRPr sz="500">
              <a:latin typeface="Calibri"/>
              <a:cs typeface="Calibri"/>
            </a:endParaRPr>
          </a:p>
          <a:p>
            <a:pPr marL="12700" marR="5080">
              <a:lnSpc>
                <a:spcPts val="600"/>
              </a:lnSpc>
              <a:spcBef>
                <a:spcPts val="20"/>
              </a:spcBef>
            </a:pP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Independencia</a:t>
            </a:r>
            <a:r>
              <a:rPr dirty="0" sz="500" spc="8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e</a:t>
            </a:r>
            <a:r>
              <a:rPr dirty="0" sz="500" spc="8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Independencia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Condicional </a:t>
            </a:r>
            <a:r>
              <a:rPr dirty="0" sz="500" spc="-100" b="1">
                <a:solidFill>
                  <a:srgbClr val="9898D8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Variables</a:t>
            </a:r>
            <a:r>
              <a:rPr dirty="0" sz="500" spc="8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Aleatorias</a:t>
            </a:r>
            <a:endParaRPr sz="500">
              <a:latin typeface="Calibri"/>
              <a:cs typeface="Calibri"/>
            </a:endParaRPr>
          </a:p>
          <a:p>
            <a:pPr marL="12700">
              <a:lnSpc>
                <a:spcPts val="575"/>
              </a:lnSpc>
            </a:pP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10" action="ppaction://hlinksldjump"/>
              </a:rPr>
              <a:t>Variables</a:t>
            </a:r>
            <a:r>
              <a:rPr dirty="0" sz="500" spc="70" b="1">
                <a:solidFill>
                  <a:srgbClr val="FFFFFF"/>
                </a:solidFill>
                <a:latin typeface="Calibri"/>
                <a:cs typeface="Calibri"/>
                <a:hlinkClick r:id="rId10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10" action="ppaction://hlinksldjump"/>
              </a:rPr>
              <a:t>Multimensionales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25" name="object 25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0" y="408655"/>
            <a:ext cx="4608060" cy="540518"/>
          </a:xfrm>
          <a:prstGeom prst="rect">
            <a:avLst/>
          </a:prstGeom>
        </p:spPr>
      </p:pic>
      <p:sp>
        <p:nvSpPr>
          <p:cNvPr id="26" name="object 26"/>
          <p:cNvSpPr txBox="1"/>
          <p:nvPr/>
        </p:nvSpPr>
        <p:spPr>
          <a:xfrm>
            <a:off x="153174" y="407591"/>
            <a:ext cx="3667125" cy="471805"/>
          </a:xfrm>
          <a:prstGeom prst="rect">
            <a:avLst/>
          </a:prstGeom>
        </p:spPr>
        <p:txBody>
          <a:bodyPr wrap="square" lIns="0" tIns="2540" rIns="0" bIns="0" rtlCol="0" vert="horz">
            <a:spAutoFit/>
          </a:bodyPr>
          <a:lstStyle/>
          <a:p>
            <a:pPr marL="12700" marR="5080">
              <a:lnSpc>
                <a:spcPct val="106700"/>
              </a:lnSpc>
              <a:spcBef>
                <a:spcPts val="20"/>
              </a:spcBef>
            </a:pPr>
            <a:r>
              <a:rPr dirty="0" sz="1400" spc="35">
                <a:solidFill>
                  <a:srgbClr val="FFFFFF"/>
                </a:solidFill>
                <a:latin typeface="Calibri"/>
                <a:cs typeface="Calibri"/>
              </a:rPr>
              <a:t>Ejm</a:t>
            </a:r>
            <a:r>
              <a:rPr dirty="0" sz="14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30">
                <a:solidFill>
                  <a:srgbClr val="FFFFFF"/>
                </a:solidFill>
                <a:latin typeface="Calibri"/>
                <a:cs typeface="Calibri"/>
              </a:rPr>
              <a:t>Representación</a:t>
            </a:r>
            <a:r>
              <a:rPr dirty="0" sz="1400" spc="1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Calibri"/>
                <a:cs typeface="Calibri"/>
              </a:rPr>
              <a:t>Gráfica</a:t>
            </a:r>
            <a:r>
              <a:rPr dirty="0" sz="14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Calibri"/>
                <a:cs typeface="Calibri"/>
              </a:rPr>
              <a:t>Función</a:t>
            </a:r>
            <a:r>
              <a:rPr dirty="0" sz="1400" spc="1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65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14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25">
                <a:solidFill>
                  <a:srgbClr val="FFFFFF"/>
                </a:solidFill>
                <a:latin typeface="Calibri"/>
                <a:cs typeface="Calibri"/>
              </a:rPr>
              <a:t>masa</a:t>
            </a:r>
            <a:r>
              <a:rPr dirty="0" sz="14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1400" spc="1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65">
                <a:solidFill>
                  <a:srgbClr val="FFFFFF"/>
                </a:solidFill>
                <a:latin typeface="Calibri"/>
                <a:cs typeface="Calibri"/>
              </a:rPr>
              <a:t>de </a:t>
            </a:r>
            <a:r>
              <a:rPr dirty="0" sz="1400" spc="-30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Calibri"/>
                <a:cs typeface="Calibri"/>
              </a:rPr>
              <a:t>Distribución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27" name="object 27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359994" y="1120006"/>
            <a:ext cx="4150518" cy="1996916"/>
          </a:xfrm>
          <a:prstGeom prst="rect">
            <a:avLst/>
          </a:prstGeom>
        </p:spPr>
      </p:pic>
      <p:sp>
        <p:nvSpPr>
          <p:cNvPr id="28" name="object 28"/>
          <p:cNvSpPr txBox="1"/>
          <p:nvPr/>
        </p:nvSpPr>
        <p:spPr>
          <a:xfrm>
            <a:off x="347294" y="3218086"/>
            <a:ext cx="3896995" cy="1625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900" spc="20">
                <a:solidFill>
                  <a:srgbClr val="3333B2"/>
                </a:solidFill>
                <a:latin typeface="Calibri"/>
                <a:cs typeface="Calibri"/>
              </a:rPr>
              <a:t>Figura:</a:t>
            </a:r>
            <a:r>
              <a:rPr dirty="0" sz="900" spc="110">
                <a:solidFill>
                  <a:srgbClr val="3333B2"/>
                </a:solidFill>
                <a:latin typeface="Calibri"/>
                <a:cs typeface="Calibri"/>
              </a:rPr>
              <a:t> </a:t>
            </a:r>
            <a:r>
              <a:rPr dirty="0" sz="900" spc="10">
                <a:latin typeface="Calibri"/>
                <a:cs typeface="Calibri"/>
              </a:rPr>
              <a:t>Función</a:t>
            </a:r>
            <a:r>
              <a:rPr dirty="0" sz="900" spc="110">
                <a:latin typeface="Calibri"/>
                <a:cs typeface="Calibri"/>
              </a:rPr>
              <a:t> </a:t>
            </a:r>
            <a:r>
              <a:rPr dirty="0" sz="900" spc="-20">
                <a:latin typeface="Calibri"/>
                <a:cs typeface="Calibri"/>
              </a:rPr>
              <a:t>de</a:t>
            </a:r>
            <a:r>
              <a:rPr dirty="0" sz="900" spc="105">
                <a:latin typeface="Calibri"/>
                <a:cs typeface="Calibri"/>
              </a:rPr>
              <a:t> </a:t>
            </a:r>
            <a:r>
              <a:rPr dirty="0" sz="900" spc="5">
                <a:latin typeface="Calibri"/>
                <a:cs typeface="Calibri"/>
              </a:rPr>
              <a:t>masa</a:t>
            </a:r>
            <a:r>
              <a:rPr dirty="0" sz="900" spc="110">
                <a:latin typeface="Calibri"/>
                <a:cs typeface="Calibri"/>
              </a:rPr>
              <a:t> </a:t>
            </a:r>
            <a:r>
              <a:rPr dirty="0" sz="900" spc="-15">
                <a:latin typeface="Calibri"/>
                <a:cs typeface="Calibri"/>
              </a:rPr>
              <a:t>del</a:t>
            </a:r>
            <a:r>
              <a:rPr dirty="0" sz="900" spc="110">
                <a:latin typeface="Calibri"/>
                <a:cs typeface="Calibri"/>
              </a:rPr>
              <a:t> </a:t>
            </a:r>
            <a:r>
              <a:rPr dirty="0" sz="900" spc="-5">
                <a:latin typeface="Calibri"/>
                <a:cs typeface="Calibri"/>
              </a:rPr>
              <a:t>ejercicio</a:t>
            </a:r>
            <a:r>
              <a:rPr dirty="0" sz="900" spc="105">
                <a:latin typeface="Calibri"/>
                <a:cs typeface="Calibri"/>
              </a:rPr>
              <a:t> </a:t>
            </a:r>
            <a:r>
              <a:rPr dirty="0" sz="900" spc="5">
                <a:latin typeface="Calibri"/>
                <a:cs typeface="Calibri"/>
              </a:rPr>
              <a:t>1.17</a:t>
            </a:r>
            <a:r>
              <a:rPr dirty="0" sz="900" spc="110">
                <a:latin typeface="Calibri"/>
                <a:cs typeface="Calibri"/>
              </a:rPr>
              <a:t> </a:t>
            </a:r>
            <a:r>
              <a:rPr dirty="0" sz="900" spc="15">
                <a:latin typeface="Calibri"/>
                <a:cs typeface="Calibri"/>
              </a:rPr>
              <a:t>(izquierda)</a:t>
            </a:r>
            <a:r>
              <a:rPr dirty="0" sz="900" spc="105">
                <a:latin typeface="Calibri"/>
                <a:cs typeface="Calibri"/>
              </a:rPr>
              <a:t> </a:t>
            </a:r>
            <a:r>
              <a:rPr dirty="0" sz="900" spc="15">
                <a:latin typeface="Calibri"/>
                <a:cs typeface="Calibri"/>
              </a:rPr>
              <a:t>y</a:t>
            </a:r>
            <a:r>
              <a:rPr dirty="0" sz="900" spc="110">
                <a:latin typeface="Calibri"/>
                <a:cs typeface="Calibri"/>
              </a:rPr>
              <a:t> </a:t>
            </a:r>
            <a:r>
              <a:rPr dirty="0" sz="900" spc="5">
                <a:latin typeface="Calibri"/>
                <a:cs typeface="Calibri"/>
                <a:hlinkClick r:id="rId13" action="ppaction://hlinksldjump"/>
              </a:rPr>
              <a:t>función</a:t>
            </a:r>
            <a:r>
              <a:rPr dirty="0" sz="900" spc="114">
                <a:latin typeface="Calibri"/>
                <a:cs typeface="Calibri"/>
              </a:rPr>
              <a:t> </a:t>
            </a:r>
            <a:r>
              <a:rPr dirty="0" sz="900" spc="-20">
                <a:latin typeface="Calibri"/>
                <a:cs typeface="Calibri"/>
                <a:hlinkClick r:id="rId10" action="ppaction://hlinksldjump"/>
              </a:rPr>
              <a:t>de</a:t>
            </a:r>
            <a:r>
              <a:rPr dirty="0" sz="900" spc="105">
                <a:latin typeface="Calibri"/>
                <a:cs typeface="Calibri"/>
              </a:rPr>
              <a:t> </a:t>
            </a:r>
            <a:r>
              <a:rPr dirty="0" sz="900">
                <a:latin typeface="Calibri"/>
                <a:cs typeface="Calibri"/>
                <a:hlinkClick r:id="rId14" action="ppaction://hlinksldjump"/>
              </a:rPr>
              <a:t>distribució</a:t>
            </a:r>
            <a:r>
              <a:rPr dirty="0" sz="900" strike="sngStrike">
                <a:latin typeface="Calibri"/>
                <a:cs typeface="Calibri"/>
                <a:hlinkClick r:id="rId15" action="ppaction://hlinksldjump"/>
              </a:rPr>
              <a:t>n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359994" y="3380555"/>
            <a:ext cx="464184" cy="1403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994"/>
              </a:lnSpc>
            </a:pPr>
            <a:r>
              <a:rPr dirty="0" sz="900" spc="10">
                <a:latin typeface="Calibri"/>
                <a:cs typeface="Calibri"/>
              </a:rPr>
              <a:t>(derecha)</a:t>
            </a:r>
            <a:endParaRPr sz="900">
              <a:latin typeface="Calibri"/>
              <a:cs typeface="Calibri"/>
            </a:endParaRPr>
          </a:p>
        </p:txBody>
      </p:sp>
      <p:grpSp>
        <p:nvGrpSpPr>
          <p:cNvPr id="30" name="object 30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31" name="object 31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3" name="object 33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4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45337" y="0"/>
            <a:ext cx="1264285" cy="4051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2700" marR="5080" indent="84518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Fundamentos</a:t>
            </a:r>
            <a:r>
              <a:rPr dirty="0" sz="500" spc="7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de</a:t>
            </a:r>
            <a:r>
              <a:rPr dirty="0" sz="500" spc="7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Estadística</a:t>
            </a:r>
            <a:r>
              <a:rPr dirty="0" sz="500" spc="7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Bayesiana.</a:t>
            </a:r>
            <a:endParaRPr sz="500">
              <a:latin typeface="Calibri"/>
              <a:cs typeface="Calibri"/>
            </a:endParaRPr>
          </a:p>
          <a:p>
            <a:pPr algn="r" marL="429895" marR="5080" indent="378460">
              <a:lnSpc>
                <a:spcPts val="600"/>
              </a:lnSpc>
              <a:spcBef>
                <a:spcPts val="15"/>
              </a:spcBef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Distribuciones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Estadísticos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y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Variabilidad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Aprendizaje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Automático.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28164"/>
            <a:ext cx="1396365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600"/>
              </a:lnSpc>
              <a:spcBef>
                <a:spcPts val="95"/>
              </a:spcBef>
            </a:pP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Probabilidad</a:t>
            </a:r>
            <a:r>
              <a:rPr dirty="0" sz="500" spc="40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 Condicionada</a:t>
            </a:r>
            <a:endParaRPr sz="500">
              <a:latin typeface="Calibri"/>
              <a:cs typeface="Calibri"/>
            </a:endParaRPr>
          </a:p>
          <a:p>
            <a:pPr marL="12700" marR="5080">
              <a:lnSpc>
                <a:spcPts val="600"/>
              </a:lnSpc>
              <a:spcBef>
                <a:spcPts val="20"/>
              </a:spcBef>
            </a:pP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Independencia</a:t>
            </a:r>
            <a:r>
              <a:rPr dirty="0" sz="500" spc="8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e</a:t>
            </a:r>
            <a:r>
              <a:rPr dirty="0" sz="500" spc="8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Independencia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Condicional </a:t>
            </a:r>
            <a:r>
              <a:rPr dirty="0" sz="500" spc="-100" b="1">
                <a:solidFill>
                  <a:srgbClr val="9898D8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Variables</a:t>
            </a:r>
            <a:r>
              <a:rPr dirty="0" sz="500" spc="8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Aleatorias</a:t>
            </a:r>
            <a:endParaRPr sz="500">
              <a:latin typeface="Calibri"/>
              <a:cs typeface="Calibri"/>
            </a:endParaRPr>
          </a:p>
          <a:p>
            <a:pPr marL="12700">
              <a:lnSpc>
                <a:spcPts val="575"/>
              </a:lnSpc>
            </a:pP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10" action="ppaction://hlinksldjump"/>
              </a:rPr>
              <a:t>Variables</a:t>
            </a:r>
            <a:r>
              <a:rPr dirty="0" sz="500" spc="70" b="1">
                <a:solidFill>
                  <a:srgbClr val="FFFFFF"/>
                </a:solidFill>
                <a:latin typeface="Calibri"/>
                <a:cs typeface="Calibri"/>
                <a:hlinkClick r:id="rId10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10" action="ppaction://hlinksldjump"/>
              </a:rPr>
              <a:t>Multimensionales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0" y="408654"/>
            <a:ext cx="4608060" cy="31277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407591"/>
            <a:ext cx="88138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10">
                <a:solidFill>
                  <a:srgbClr val="FFFFFF"/>
                </a:solidFill>
                <a:latin typeface="Calibri"/>
                <a:cs typeface="Calibri"/>
              </a:rPr>
              <a:t>Covarianzas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490194" y="933411"/>
            <a:ext cx="59588" cy="59588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562254" y="856302"/>
            <a:ext cx="3730625" cy="22148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50800">
              <a:lnSpc>
                <a:spcPts val="1200"/>
              </a:lnSpc>
              <a:spcBef>
                <a:spcPts val="95"/>
              </a:spcBef>
            </a:pPr>
            <a:r>
              <a:rPr dirty="0" sz="1000" spc="10">
                <a:latin typeface="Calibri"/>
                <a:cs typeface="Calibri"/>
              </a:rPr>
              <a:t>Una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medida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dependencia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lineal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entre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dos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variable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105" b="0" i="1">
                <a:latin typeface="Bookman Old Style"/>
                <a:cs typeface="Bookman Old Style"/>
              </a:rPr>
              <a:t>X</a:t>
            </a:r>
            <a:r>
              <a:rPr dirty="0" baseline="-11904" sz="1050" spc="157" b="0" i="1">
                <a:latin typeface="Bookman Old Style"/>
                <a:cs typeface="Bookman Old Style"/>
              </a:rPr>
              <a:t>i</a:t>
            </a:r>
            <a:r>
              <a:rPr dirty="0" baseline="-11904" sz="1050" spc="262" b="0" i="1">
                <a:latin typeface="Bookman Old Style"/>
                <a:cs typeface="Bookman Old Style"/>
              </a:rPr>
              <a:t> </a:t>
            </a:r>
            <a:r>
              <a:rPr dirty="0" sz="1000" spc="5">
                <a:latin typeface="Calibri"/>
                <a:cs typeface="Calibri"/>
              </a:rPr>
              <a:t>y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125" b="0" i="1">
                <a:latin typeface="Bookman Old Style"/>
                <a:cs typeface="Bookman Old Style"/>
              </a:rPr>
              <a:t>X</a:t>
            </a:r>
            <a:r>
              <a:rPr dirty="0" baseline="-11904" sz="1050" spc="187" b="0" i="1">
                <a:latin typeface="Bookman Old Style"/>
                <a:cs typeface="Bookman Old Style"/>
              </a:rPr>
              <a:t>j</a:t>
            </a:r>
            <a:endParaRPr baseline="-11904" sz="1050">
              <a:latin typeface="Bookman Old Style"/>
              <a:cs typeface="Bookman Old Style"/>
            </a:endParaRPr>
          </a:p>
          <a:p>
            <a:pPr marL="50800">
              <a:lnSpc>
                <a:spcPts val="1200"/>
              </a:lnSpc>
            </a:pPr>
            <a:r>
              <a:rPr dirty="0" sz="1000" spc="-25">
                <a:latin typeface="Calibri"/>
                <a:cs typeface="Calibri"/>
              </a:rPr>
              <a:t>viene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dada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por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25" b="1">
                <a:latin typeface="Calibri"/>
                <a:cs typeface="Calibri"/>
              </a:rPr>
              <a:t>covarianza</a:t>
            </a:r>
            <a:r>
              <a:rPr dirty="0" sz="1000" spc="105" b="1">
                <a:latin typeface="Calibri"/>
                <a:cs typeface="Calibri"/>
              </a:rPr>
              <a:t> </a:t>
            </a:r>
            <a:r>
              <a:rPr dirty="0" sz="1000" spc="70">
                <a:latin typeface="Calibri"/>
                <a:cs typeface="Calibri"/>
              </a:rPr>
              <a:t>(</a:t>
            </a:r>
            <a:r>
              <a:rPr dirty="0" sz="1000" spc="70" b="0" i="1">
                <a:latin typeface="Bookman Old Style"/>
                <a:cs typeface="Bookman Old Style"/>
              </a:rPr>
              <a:t>C</a:t>
            </a:r>
            <a:r>
              <a:rPr dirty="0" baseline="-11904" sz="1050" spc="104" b="0" i="1">
                <a:latin typeface="Bookman Old Style"/>
                <a:cs typeface="Bookman Old Style"/>
              </a:rPr>
              <a:t>ij</a:t>
            </a:r>
            <a:r>
              <a:rPr dirty="0" baseline="-11904" sz="1050" spc="315" b="0" i="1">
                <a:latin typeface="Bookman Old Style"/>
                <a:cs typeface="Bookman Old Style"/>
              </a:rPr>
              <a:t> </a:t>
            </a:r>
            <a:r>
              <a:rPr dirty="0" sz="1000" spc="-30">
                <a:latin typeface="Calibri"/>
                <a:cs typeface="Calibri"/>
              </a:rPr>
              <a:t>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40">
                <a:latin typeface="Calibri"/>
                <a:cs typeface="Calibri"/>
              </a:rPr>
              <a:t>cov(</a:t>
            </a:r>
            <a:r>
              <a:rPr dirty="0" sz="1000" spc="40" b="0" i="1">
                <a:latin typeface="Bookman Old Style"/>
                <a:cs typeface="Bookman Old Style"/>
              </a:rPr>
              <a:t>X</a:t>
            </a:r>
            <a:r>
              <a:rPr dirty="0" baseline="-11904" sz="1050" spc="60" b="0" i="1">
                <a:latin typeface="Bookman Old Style"/>
                <a:cs typeface="Bookman Old Style"/>
              </a:rPr>
              <a:t>i</a:t>
            </a:r>
            <a:r>
              <a:rPr dirty="0" sz="1000" spc="40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125" b="0" i="1">
                <a:latin typeface="Bookman Old Style"/>
                <a:cs typeface="Bookman Old Style"/>
              </a:rPr>
              <a:t>X</a:t>
            </a:r>
            <a:r>
              <a:rPr dirty="0" baseline="-11904" sz="1050" spc="187" b="0" i="1">
                <a:latin typeface="Bookman Old Style"/>
                <a:cs typeface="Bookman Old Style"/>
              </a:rPr>
              <a:t>j</a:t>
            </a:r>
            <a:r>
              <a:rPr dirty="0" baseline="-11904" sz="1050" spc="-179" b="0" i="1">
                <a:latin typeface="Bookman Old Style"/>
                <a:cs typeface="Bookman Old Style"/>
              </a:rPr>
              <a:t> </a:t>
            </a:r>
            <a:r>
              <a:rPr dirty="0" sz="1000" spc="50">
                <a:latin typeface="Calibri"/>
                <a:cs typeface="Calibri"/>
              </a:rPr>
              <a:t>)):</a:t>
            </a:r>
            <a:endParaRPr sz="10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750">
              <a:latin typeface="Calibri"/>
              <a:cs typeface="Calibri"/>
            </a:endParaRPr>
          </a:p>
          <a:p>
            <a:pPr marL="257175">
              <a:lnSpc>
                <a:spcPct val="100000"/>
              </a:lnSpc>
            </a:pPr>
            <a:r>
              <a:rPr dirty="0" sz="1000" spc="15" b="0" i="1">
                <a:latin typeface="Bookman Old Style"/>
                <a:cs typeface="Bookman Old Style"/>
              </a:rPr>
              <a:t>cov</a:t>
            </a:r>
            <a:r>
              <a:rPr dirty="0" sz="1000" spc="15">
                <a:latin typeface="Georgia"/>
                <a:cs typeface="Georgia"/>
              </a:rPr>
              <a:t>(</a:t>
            </a:r>
            <a:r>
              <a:rPr dirty="0" sz="1000" spc="15" b="0" i="1">
                <a:latin typeface="Bookman Old Style"/>
                <a:cs typeface="Bookman Old Style"/>
              </a:rPr>
              <a:t>X</a:t>
            </a:r>
            <a:r>
              <a:rPr dirty="0" baseline="-11904" sz="1050" spc="22" b="0" i="1">
                <a:latin typeface="Bookman Old Style"/>
                <a:cs typeface="Bookman Old Style"/>
              </a:rPr>
              <a:t>i</a:t>
            </a:r>
            <a:r>
              <a:rPr dirty="0" sz="1000" spc="15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125" b="0" i="1">
                <a:latin typeface="Bookman Old Style"/>
                <a:cs typeface="Bookman Old Style"/>
              </a:rPr>
              <a:t>X</a:t>
            </a:r>
            <a:r>
              <a:rPr dirty="0" baseline="-11904" sz="1050" spc="187" b="0" i="1">
                <a:latin typeface="Bookman Old Style"/>
                <a:cs typeface="Bookman Old Style"/>
              </a:rPr>
              <a:t>j</a:t>
            </a:r>
            <a:r>
              <a:rPr dirty="0" baseline="-11904" sz="1050" spc="-179" b="0" i="1">
                <a:latin typeface="Bookman Old Style"/>
                <a:cs typeface="Bookman Old Style"/>
              </a:rPr>
              <a:t> </a:t>
            </a:r>
            <a:r>
              <a:rPr dirty="0" sz="1000" spc="10">
                <a:latin typeface="Georgia"/>
                <a:cs typeface="Georgia"/>
              </a:rPr>
              <a:t>)</a:t>
            </a:r>
            <a:r>
              <a:rPr dirty="0" sz="1000" spc="35">
                <a:latin typeface="Georgia"/>
                <a:cs typeface="Georgia"/>
              </a:rPr>
              <a:t> </a:t>
            </a:r>
            <a:r>
              <a:rPr dirty="0" sz="1000" spc="130">
                <a:latin typeface="Georgia"/>
                <a:cs typeface="Georgia"/>
              </a:rPr>
              <a:t>=</a:t>
            </a:r>
            <a:r>
              <a:rPr dirty="0" sz="1000" spc="35">
                <a:latin typeface="Georgia"/>
                <a:cs typeface="Georgia"/>
              </a:rPr>
              <a:t> </a:t>
            </a:r>
            <a:r>
              <a:rPr dirty="0" sz="1000" spc="45" b="0" i="1">
                <a:latin typeface="Bookman Old Style"/>
                <a:cs typeface="Bookman Old Style"/>
              </a:rPr>
              <a:t>E</a:t>
            </a:r>
            <a:r>
              <a:rPr dirty="0" sz="1000" spc="45">
                <a:latin typeface="Georgia"/>
                <a:cs typeface="Georgia"/>
              </a:rPr>
              <a:t>[(</a:t>
            </a:r>
            <a:r>
              <a:rPr dirty="0" sz="1000" spc="45" b="0" i="1">
                <a:latin typeface="Bookman Old Style"/>
                <a:cs typeface="Bookman Old Style"/>
              </a:rPr>
              <a:t>X</a:t>
            </a:r>
            <a:r>
              <a:rPr dirty="0" baseline="-11904" sz="1050" spc="67" b="0" i="1">
                <a:latin typeface="Bookman Old Style"/>
                <a:cs typeface="Bookman Old Style"/>
              </a:rPr>
              <a:t>i</a:t>
            </a:r>
            <a:r>
              <a:rPr dirty="0" baseline="-11904" sz="1050" spc="89" b="0" i="1">
                <a:latin typeface="Bookman Old Style"/>
                <a:cs typeface="Bookman Old Style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−</a:t>
            </a:r>
            <a:r>
              <a:rPr dirty="0" sz="1000" spc="-65" i="1">
                <a:latin typeface="DejaVu Sans Condensed"/>
                <a:cs typeface="DejaVu Sans Condensed"/>
              </a:rPr>
              <a:t> </a:t>
            </a:r>
            <a:r>
              <a:rPr dirty="0" sz="1000" spc="70" b="0" i="1">
                <a:latin typeface="Bookman Old Style"/>
                <a:cs typeface="Bookman Old Style"/>
              </a:rPr>
              <a:t>µ</a:t>
            </a:r>
            <a:r>
              <a:rPr dirty="0" baseline="-11904" sz="1050" spc="104" b="0" i="1">
                <a:latin typeface="Bookman Old Style"/>
                <a:cs typeface="Bookman Old Style"/>
              </a:rPr>
              <a:t>i</a:t>
            </a:r>
            <a:r>
              <a:rPr dirty="0" sz="1000" spc="70">
                <a:latin typeface="Georgia"/>
                <a:cs typeface="Georgia"/>
              </a:rPr>
              <a:t>)(</a:t>
            </a:r>
            <a:r>
              <a:rPr dirty="0" sz="1000" spc="70" b="0" i="1">
                <a:latin typeface="Bookman Old Style"/>
                <a:cs typeface="Bookman Old Style"/>
              </a:rPr>
              <a:t>X</a:t>
            </a:r>
            <a:r>
              <a:rPr dirty="0" baseline="-11904" sz="1050" spc="104" b="0" i="1">
                <a:latin typeface="Bookman Old Style"/>
                <a:cs typeface="Bookman Old Style"/>
              </a:rPr>
              <a:t>j</a:t>
            </a:r>
            <a:r>
              <a:rPr dirty="0" baseline="-11904" sz="1050" spc="150" b="0" i="1">
                <a:latin typeface="Bookman Old Style"/>
                <a:cs typeface="Bookman Old Style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−</a:t>
            </a:r>
            <a:r>
              <a:rPr dirty="0" sz="1000" spc="-65" i="1">
                <a:latin typeface="DejaVu Sans Condensed"/>
                <a:cs typeface="DejaVu Sans Condensed"/>
              </a:rPr>
              <a:t> </a:t>
            </a:r>
            <a:r>
              <a:rPr dirty="0" sz="1000" spc="75" b="0" i="1">
                <a:latin typeface="Bookman Old Style"/>
                <a:cs typeface="Bookman Old Style"/>
              </a:rPr>
              <a:t>µ</a:t>
            </a:r>
            <a:r>
              <a:rPr dirty="0" baseline="-11904" sz="1050" spc="112" b="0" i="1">
                <a:latin typeface="Bookman Old Style"/>
                <a:cs typeface="Bookman Old Style"/>
              </a:rPr>
              <a:t>j</a:t>
            </a:r>
            <a:r>
              <a:rPr dirty="0" baseline="-11904" sz="1050" spc="232" b="0" i="1">
                <a:latin typeface="Bookman Old Style"/>
                <a:cs typeface="Bookman Old Style"/>
              </a:rPr>
              <a:t> </a:t>
            </a:r>
            <a:r>
              <a:rPr dirty="0" sz="1000" spc="10">
                <a:latin typeface="Georgia"/>
                <a:cs typeface="Georgia"/>
              </a:rPr>
              <a:t>=)]</a:t>
            </a:r>
            <a:r>
              <a:rPr dirty="0" sz="1000" spc="35">
                <a:latin typeface="Georgia"/>
                <a:cs typeface="Georgia"/>
              </a:rPr>
              <a:t> </a:t>
            </a:r>
            <a:r>
              <a:rPr dirty="0" sz="1000" spc="130">
                <a:latin typeface="Georgia"/>
                <a:cs typeface="Georgia"/>
              </a:rPr>
              <a:t>=</a:t>
            </a:r>
            <a:r>
              <a:rPr dirty="0" sz="1000" spc="35">
                <a:latin typeface="Georgia"/>
                <a:cs typeface="Georgia"/>
              </a:rPr>
              <a:t> </a:t>
            </a:r>
            <a:r>
              <a:rPr dirty="0" sz="1000" spc="85" b="0" i="1">
                <a:latin typeface="Bookman Old Style"/>
                <a:cs typeface="Bookman Old Style"/>
              </a:rPr>
              <a:t>E</a:t>
            </a:r>
            <a:r>
              <a:rPr dirty="0" sz="1000" spc="85">
                <a:latin typeface="Georgia"/>
                <a:cs typeface="Georgia"/>
              </a:rPr>
              <a:t>[</a:t>
            </a:r>
            <a:r>
              <a:rPr dirty="0" sz="1000" spc="85" b="0" i="1">
                <a:latin typeface="Bookman Old Style"/>
                <a:cs typeface="Bookman Old Style"/>
              </a:rPr>
              <a:t>X</a:t>
            </a:r>
            <a:r>
              <a:rPr dirty="0" baseline="-11904" sz="1050" spc="127" b="0" i="1">
                <a:latin typeface="Bookman Old Style"/>
                <a:cs typeface="Bookman Old Style"/>
              </a:rPr>
              <a:t>i</a:t>
            </a:r>
            <a:r>
              <a:rPr dirty="0" sz="1000" spc="85" b="0" i="1">
                <a:latin typeface="Bookman Old Style"/>
                <a:cs typeface="Bookman Old Style"/>
              </a:rPr>
              <a:t>X</a:t>
            </a:r>
            <a:r>
              <a:rPr dirty="0" baseline="-11904" sz="1050" spc="127" b="0" i="1">
                <a:latin typeface="Bookman Old Style"/>
                <a:cs typeface="Bookman Old Style"/>
              </a:rPr>
              <a:t>j</a:t>
            </a:r>
            <a:r>
              <a:rPr dirty="0" baseline="-11904" sz="1050" spc="-179" b="0" i="1">
                <a:latin typeface="Bookman Old Style"/>
                <a:cs typeface="Bookman Old Style"/>
              </a:rPr>
              <a:t> </a:t>
            </a:r>
            <a:r>
              <a:rPr dirty="0" sz="1000" spc="-100">
                <a:latin typeface="Georgia"/>
                <a:cs typeface="Georgia"/>
              </a:rPr>
              <a:t>]</a:t>
            </a:r>
            <a:r>
              <a:rPr dirty="0" sz="1000" spc="-15">
                <a:latin typeface="Georgia"/>
                <a:cs typeface="Georgia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−</a:t>
            </a:r>
            <a:r>
              <a:rPr dirty="0" sz="1000" spc="-65" i="1">
                <a:latin typeface="DejaVu Sans Condensed"/>
                <a:cs typeface="DejaVu Sans Condensed"/>
              </a:rPr>
              <a:t> </a:t>
            </a:r>
            <a:r>
              <a:rPr dirty="0" sz="1000" spc="75" b="0" i="1">
                <a:latin typeface="Bookman Old Style"/>
                <a:cs typeface="Bookman Old Style"/>
              </a:rPr>
              <a:t>µ</a:t>
            </a:r>
            <a:r>
              <a:rPr dirty="0" baseline="-11904" sz="1050" spc="112" b="0" i="1">
                <a:latin typeface="Bookman Old Style"/>
                <a:cs typeface="Bookman Old Style"/>
              </a:rPr>
              <a:t>i</a:t>
            </a:r>
            <a:r>
              <a:rPr dirty="0" sz="1000" spc="75" b="0" i="1">
                <a:latin typeface="Bookman Old Style"/>
                <a:cs typeface="Bookman Old Style"/>
              </a:rPr>
              <a:t>µ</a:t>
            </a:r>
            <a:r>
              <a:rPr dirty="0" baseline="-11904" sz="1050" spc="112" b="0" i="1">
                <a:latin typeface="Bookman Old Style"/>
                <a:cs typeface="Bookman Old Style"/>
              </a:rPr>
              <a:t>j</a:t>
            </a:r>
            <a:endParaRPr baseline="-11904" sz="1050">
              <a:latin typeface="Bookman Old Style"/>
              <a:cs typeface="Bookman Old Style"/>
            </a:endParaRPr>
          </a:p>
          <a:p>
            <a:pPr marL="50800">
              <a:lnSpc>
                <a:spcPct val="100000"/>
              </a:lnSpc>
              <a:spcBef>
                <a:spcPts val="995"/>
              </a:spcBef>
            </a:pPr>
            <a:r>
              <a:rPr dirty="0" sz="1000" spc="30">
                <a:latin typeface="Calibri"/>
                <a:cs typeface="Calibri"/>
              </a:rPr>
              <a:t>Las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covarianzas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son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simétricas,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decir,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70" b="0" i="1">
                <a:latin typeface="Bookman Old Style"/>
                <a:cs typeface="Bookman Old Style"/>
              </a:rPr>
              <a:t>C</a:t>
            </a:r>
            <a:r>
              <a:rPr dirty="0" baseline="-11904" sz="1050" spc="104" b="0" i="1">
                <a:latin typeface="Bookman Old Style"/>
                <a:cs typeface="Bookman Old Style"/>
              </a:rPr>
              <a:t>ij</a:t>
            </a:r>
            <a:r>
              <a:rPr dirty="0" baseline="-11904" sz="1050" spc="232" b="0" i="1">
                <a:latin typeface="Bookman Old Style"/>
                <a:cs typeface="Bookman Old Style"/>
              </a:rPr>
              <a:t> </a:t>
            </a:r>
            <a:r>
              <a:rPr dirty="0" sz="1000" spc="130">
                <a:latin typeface="Georgia"/>
                <a:cs typeface="Georgia"/>
              </a:rPr>
              <a:t>=</a:t>
            </a:r>
            <a:r>
              <a:rPr dirty="0" sz="1000" spc="40">
                <a:latin typeface="Georgia"/>
                <a:cs typeface="Georgia"/>
              </a:rPr>
              <a:t> </a:t>
            </a:r>
            <a:r>
              <a:rPr dirty="0" sz="1000" spc="80" b="0" i="1">
                <a:latin typeface="Bookman Old Style"/>
                <a:cs typeface="Bookman Old Style"/>
              </a:rPr>
              <a:t>C</a:t>
            </a:r>
            <a:r>
              <a:rPr dirty="0" baseline="-11904" sz="1050" spc="120" b="0" i="1">
                <a:latin typeface="Bookman Old Style"/>
                <a:cs typeface="Bookman Old Style"/>
              </a:rPr>
              <a:t>ji</a:t>
            </a:r>
            <a:r>
              <a:rPr dirty="0" sz="1000" spc="80">
                <a:latin typeface="Calibri"/>
                <a:cs typeface="Calibri"/>
              </a:rPr>
              <a:t>.</a:t>
            </a:r>
            <a:endParaRPr sz="1000">
              <a:latin typeface="Calibri"/>
              <a:cs typeface="Calibri"/>
            </a:endParaRPr>
          </a:p>
          <a:p>
            <a:pPr marL="50800" marR="63500">
              <a:lnSpc>
                <a:spcPct val="124500"/>
              </a:lnSpc>
            </a:pPr>
            <a:r>
              <a:rPr dirty="0" sz="1000" spc="50">
                <a:latin typeface="Calibri"/>
                <a:cs typeface="Calibri"/>
              </a:rPr>
              <a:t>Si </a:t>
            </a:r>
            <a:r>
              <a:rPr dirty="0" sz="1000" spc="60" b="0" i="1">
                <a:latin typeface="Bookman Old Style"/>
                <a:cs typeface="Bookman Old Style"/>
              </a:rPr>
              <a:t>i </a:t>
            </a:r>
            <a:r>
              <a:rPr dirty="0" sz="1000" spc="130">
                <a:latin typeface="Georgia"/>
                <a:cs typeface="Georgia"/>
              </a:rPr>
              <a:t>= </a:t>
            </a:r>
            <a:r>
              <a:rPr dirty="0" sz="1000" spc="105" b="0" i="1">
                <a:latin typeface="Bookman Old Style"/>
                <a:cs typeface="Bookman Old Style"/>
              </a:rPr>
              <a:t>j</a:t>
            </a:r>
            <a:r>
              <a:rPr dirty="0" sz="1000" spc="105">
                <a:latin typeface="Calibri"/>
                <a:cs typeface="Calibri"/>
              </a:rPr>
              <a:t>, </a:t>
            </a:r>
            <a:r>
              <a:rPr dirty="0" sz="1000" spc="-20">
                <a:latin typeface="Calibri"/>
                <a:cs typeface="Calibri"/>
              </a:rPr>
              <a:t>entonces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 </a:t>
            </a:r>
            <a:r>
              <a:rPr dirty="0" sz="1000" spc="-5">
                <a:latin typeface="Calibri"/>
                <a:cs typeface="Calibri"/>
              </a:rPr>
              <a:t>covarianza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es</a:t>
            </a:r>
            <a:r>
              <a:rPr dirty="0" sz="1000" spc="15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igual </a:t>
            </a:r>
            <a:r>
              <a:rPr dirty="0" sz="1000" spc="-5">
                <a:latin typeface="Calibri"/>
                <a:cs typeface="Calibri"/>
              </a:rPr>
              <a:t>a</a:t>
            </a:r>
            <a:r>
              <a:rPr dirty="0" sz="1000" spc="21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 </a:t>
            </a:r>
            <a:r>
              <a:rPr dirty="0" sz="1000" spc="-5">
                <a:latin typeface="Calibri"/>
                <a:cs typeface="Calibri"/>
              </a:rPr>
              <a:t>varianza</a:t>
            </a:r>
            <a:r>
              <a:rPr dirty="0" sz="1000" spc="21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4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 </a:t>
            </a:r>
            <a:r>
              <a:rPr dirty="0" sz="1000" spc="-15">
                <a:latin typeface="Calibri"/>
                <a:cs typeface="Calibri"/>
              </a:rPr>
              <a:t>variable.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50">
                <a:latin typeface="Calibri"/>
                <a:cs typeface="Calibri"/>
              </a:rPr>
              <a:t>Si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valor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covarianza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positivo,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si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valor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se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tiene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105" b="0" i="1">
                <a:latin typeface="Bookman Old Style"/>
                <a:cs typeface="Bookman Old Style"/>
              </a:rPr>
              <a:t>X</a:t>
            </a:r>
            <a:r>
              <a:rPr dirty="0" baseline="-11904" sz="1050" spc="157" b="0" i="1">
                <a:latin typeface="Bookman Old Style"/>
                <a:cs typeface="Bookman Old Style"/>
              </a:rPr>
              <a:t>i</a:t>
            </a:r>
            <a:endParaRPr baseline="-11904" sz="1050">
              <a:latin typeface="Bookman Old Style"/>
              <a:cs typeface="Bookman Old Style"/>
            </a:endParaRPr>
          </a:p>
          <a:p>
            <a:pPr marL="50800">
              <a:lnSpc>
                <a:spcPts val="1195"/>
              </a:lnSpc>
            </a:pPr>
            <a:r>
              <a:rPr dirty="0" sz="1000" spc="-35">
                <a:latin typeface="Calibri"/>
                <a:cs typeface="Calibri"/>
              </a:rPr>
              <a:t>es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mayor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su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media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60" b="0" i="1">
                <a:latin typeface="Bookman Old Style"/>
                <a:cs typeface="Bookman Old Style"/>
              </a:rPr>
              <a:t>µ</a:t>
            </a:r>
            <a:r>
              <a:rPr dirty="0" baseline="-11904" sz="1050" spc="89" b="0" i="1">
                <a:latin typeface="Bookman Old Style"/>
                <a:cs typeface="Bookman Old Style"/>
              </a:rPr>
              <a:t>i</a:t>
            </a:r>
            <a:r>
              <a:rPr dirty="0" sz="1000" spc="60">
                <a:latin typeface="Calibri"/>
                <a:cs typeface="Calibri"/>
              </a:rPr>
              <a:t>,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entonces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valor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se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espera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para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125" b="0" i="1">
                <a:latin typeface="Bookman Old Style"/>
                <a:cs typeface="Bookman Old Style"/>
              </a:rPr>
              <a:t>X</a:t>
            </a:r>
            <a:r>
              <a:rPr dirty="0" baseline="-11904" sz="1050" spc="187" b="0" i="1">
                <a:latin typeface="Bookman Old Style"/>
                <a:cs typeface="Bookman Old Style"/>
              </a:rPr>
              <a:t>j</a:t>
            </a:r>
            <a:endParaRPr baseline="-11904" sz="1050">
              <a:latin typeface="Bookman Old Style"/>
              <a:cs typeface="Bookman Old Style"/>
            </a:endParaRPr>
          </a:p>
          <a:p>
            <a:pPr marL="50800">
              <a:lnSpc>
                <a:spcPts val="1200"/>
              </a:lnSpc>
            </a:pPr>
            <a:r>
              <a:rPr dirty="0" sz="1000" spc="-20">
                <a:latin typeface="Calibri"/>
                <a:cs typeface="Calibri"/>
              </a:rPr>
              <a:t>será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m</a:t>
            </a:r>
            <a:r>
              <a:rPr dirty="0" sz="1000" spc="-35">
                <a:latin typeface="Calibri"/>
                <a:cs typeface="Calibri"/>
              </a:rPr>
              <a:t>a</a:t>
            </a:r>
            <a:r>
              <a:rPr dirty="0" sz="1000" spc="-25">
                <a:latin typeface="Calibri"/>
                <a:cs typeface="Calibri"/>
              </a:rPr>
              <a:t>y</a:t>
            </a:r>
            <a:r>
              <a:rPr dirty="0" sz="1000" spc="-60">
                <a:latin typeface="Calibri"/>
                <a:cs typeface="Calibri"/>
              </a:rPr>
              <a:t>o</a:t>
            </a:r>
            <a:r>
              <a:rPr dirty="0" sz="1000" spc="-10">
                <a:latin typeface="Calibri"/>
                <a:cs typeface="Calibri"/>
              </a:rPr>
              <a:t>r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qu</a:t>
            </a:r>
            <a:r>
              <a:rPr dirty="0" sz="1000" spc="-25">
                <a:latin typeface="Calibri"/>
                <a:cs typeface="Calibri"/>
              </a:rPr>
              <a:t>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su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media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20" b="0" i="1">
                <a:latin typeface="Bookman Old Style"/>
                <a:cs typeface="Bookman Old Style"/>
              </a:rPr>
              <a:t>µ</a:t>
            </a:r>
            <a:r>
              <a:rPr dirty="0" baseline="-11904" sz="1050" spc="195" b="0" i="1">
                <a:latin typeface="Bookman Old Style"/>
                <a:cs typeface="Bookman Old Style"/>
              </a:rPr>
              <a:t>j</a:t>
            </a:r>
            <a:r>
              <a:rPr dirty="0" baseline="-11904" sz="1050" spc="-179" b="0" i="1">
                <a:latin typeface="Bookman Old Style"/>
                <a:cs typeface="Bookman Old Style"/>
              </a:rPr>
              <a:t> </a:t>
            </a:r>
            <a:r>
              <a:rPr dirty="0" sz="1000" spc="20">
                <a:latin typeface="Calibri"/>
                <a:cs typeface="Calibri"/>
              </a:rPr>
              <a:t>.</a:t>
            </a:r>
            <a:endParaRPr sz="1000">
              <a:latin typeface="Calibri"/>
              <a:cs typeface="Calibri"/>
            </a:endParaRPr>
          </a:p>
          <a:p>
            <a:pPr marL="50800" marR="43180">
              <a:lnSpc>
                <a:spcPct val="100000"/>
              </a:lnSpc>
              <a:spcBef>
                <a:spcPts val="290"/>
              </a:spcBef>
            </a:pPr>
            <a:r>
              <a:rPr dirty="0" sz="1000" spc="50">
                <a:latin typeface="Calibri"/>
                <a:cs typeface="Calibri"/>
              </a:rPr>
              <a:t>Si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valor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covarianza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es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negativo,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si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valor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se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tiene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105" b="0" i="1">
                <a:latin typeface="Bookman Old Style"/>
                <a:cs typeface="Bookman Old Style"/>
              </a:rPr>
              <a:t>X</a:t>
            </a:r>
            <a:r>
              <a:rPr dirty="0" baseline="-11904" sz="1050" spc="157" b="0" i="1">
                <a:latin typeface="Bookman Old Style"/>
                <a:cs typeface="Bookman Old Style"/>
              </a:rPr>
              <a:t>i </a:t>
            </a:r>
            <a:r>
              <a:rPr dirty="0" baseline="-11904" sz="1050" spc="-292" b="0" i="1">
                <a:latin typeface="Bookman Old Style"/>
                <a:cs typeface="Bookman Old Style"/>
              </a:rPr>
              <a:t> </a:t>
            </a:r>
            <a:r>
              <a:rPr dirty="0" sz="1000" spc="-35">
                <a:latin typeface="Calibri"/>
                <a:cs typeface="Calibri"/>
              </a:rPr>
              <a:t>es</a:t>
            </a:r>
            <a:r>
              <a:rPr dirty="0" sz="1000" spc="-30">
                <a:latin typeface="Calibri"/>
                <a:cs typeface="Calibri"/>
              </a:rPr>
              <a:t> mayor</a:t>
            </a:r>
            <a:r>
              <a:rPr dirty="0" sz="1000" spc="-2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-2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su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media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60" b="0" i="1">
                <a:latin typeface="Bookman Old Style"/>
                <a:cs typeface="Bookman Old Style"/>
              </a:rPr>
              <a:t>µ</a:t>
            </a:r>
            <a:r>
              <a:rPr dirty="0" baseline="-11904" sz="1050" spc="89" b="0" i="1">
                <a:latin typeface="Bookman Old Style"/>
                <a:cs typeface="Bookman Old Style"/>
              </a:rPr>
              <a:t>i</a:t>
            </a:r>
            <a:r>
              <a:rPr dirty="0" sz="1000" spc="60">
                <a:latin typeface="Calibri"/>
                <a:cs typeface="Calibri"/>
              </a:rPr>
              <a:t>, </a:t>
            </a:r>
            <a:r>
              <a:rPr dirty="0" sz="1000" spc="-20">
                <a:latin typeface="Calibri"/>
                <a:cs typeface="Calibri"/>
              </a:rPr>
              <a:t>entonces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valor</a:t>
            </a:r>
            <a:r>
              <a:rPr dirty="0" sz="1000" spc="19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16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se</a:t>
            </a:r>
            <a:r>
              <a:rPr dirty="0" sz="1000" spc="15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espera</a:t>
            </a:r>
            <a:r>
              <a:rPr dirty="0" sz="1000" spc="18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para</a:t>
            </a:r>
            <a:r>
              <a:rPr dirty="0" sz="1000" spc="200">
                <a:latin typeface="Calibri"/>
                <a:cs typeface="Calibri"/>
              </a:rPr>
              <a:t> </a:t>
            </a:r>
            <a:r>
              <a:rPr dirty="0" sz="1000" spc="125" b="0" i="1">
                <a:latin typeface="Bookman Old Style"/>
                <a:cs typeface="Bookman Old Style"/>
              </a:rPr>
              <a:t>X</a:t>
            </a:r>
            <a:r>
              <a:rPr dirty="0" baseline="-11904" sz="1050" spc="187" b="0" i="1">
                <a:latin typeface="Bookman Old Style"/>
                <a:cs typeface="Bookman Old Style"/>
              </a:rPr>
              <a:t>j </a:t>
            </a:r>
            <a:r>
              <a:rPr dirty="0" baseline="-11904" sz="1050" spc="-292" b="0" i="1">
                <a:latin typeface="Bookman Old Style"/>
                <a:cs typeface="Bookman Old Style"/>
              </a:rPr>
              <a:t> </a:t>
            </a:r>
            <a:r>
              <a:rPr dirty="0" sz="1000" spc="-20">
                <a:latin typeface="Calibri"/>
                <a:cs typeface="Calibri"/>
              </a:rPr>
              <a:t>será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menor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su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media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75" b="0" i="1">
                <a:latin typeface="Bookman Old Style"/>
                <a:cs typeface="Bookman Old Style"/>
              </a:rPr>
              <a:t>µ</a:t>
            </a:r>
            <a:r>
              <a:rPr dirty="0" baseline="-11904" sz="1050" spc="112" b="0" i="1">
                <a:latin typeface="Bookman Old Style"/>
                <a:cs typeface="Bookman Old Style"/>
              </a:rPr>
              <a:t>j</a:t>
            </a:r>
            <a:r>
              <a:rPr dirty="0" baseline="-11904" sz="1050" spc="-179" b="0" i="1">
                <a:latin typeface="Bookman Old Style"/>
                <a:cs typeface="Bookman Old Style"/>
              </a:rPr>
              <a:t> </a:t>
            </a:r>
            <a:r>
              <a:rPr dirty="0" sz="1000" spc="20">
                <a:latin typeface="Calibri"/>
                <a:cs typeface="Calibri"/>
              </a:rPr>
              <a:t>.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10" name="object 10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490194" y="1793786"/>
            <a:ext cx="59588" cy="59588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490194" y="1983575"/>
            <a:ext cx="59588" cy="59588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490194" y="2173363"/>
            <a:ext cx="59588" cy="59588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490194" y="2666809"/>
            <a:ext cx="59588" cy="59588"/>
          </a:xfrm>
          <a:prstGeom prst="rect">
            <a:avLst/>
          </a:prstGeom>
        </p:spPr>
      </p:pic>
      <p:grpSp>
        <p:nvGrpSpPr>
          <p:cNvPr id="14" name="object 14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5" name="object 15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7" name="object 17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4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45337" y="0"/>
            <a:ext cx="1264285" cy="4051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2700" marR="5080" indent="84518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Fundamentos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de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Estadística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Bayesiana.</a:t>
            </a:r>
            <a:endParaRPr sz="500">
              <a:latin typeface="Calibri"/>
              <a:cs typeface="Calibri"/>
            </a:endParaRPr>
          </a:p>
          <a:p>
            <a:pPr algn="r" marL="429895" marR="5080" indent="378460">
              <a:lnSpc>
                <a:spcPts val="600"/>
              </a:lnSpc>
              <a:spcBef>
                <a:spcPts val="15"/>
              </a:spcBef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Distribuciones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Estadísticos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y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Variabilidad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Aprendizaje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Automático.</a:t>
            </a:r>
            <a:endParaRPr sz="5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0"/>
            <a:ext cx="4608195" cy="459740"/>
            <a:chOff x="0" y="0"/>
            <a:chExt cx="4608195" cy="459740"/>
          </a:xfrm>
        </p:grpSpPr>
        <p:sp>
          <p:nvSpPr>
            <p:cNvPr id="5" name="object 5"/>
            <p:cNvSpPr/>
            <p:nvPr/>
          </p:nvSpPr>
          <p:spPr>
            <a:xfrm>
              <a:off x="2303995" y="0"/>
              <a:ext cx="2304415" cy="408940"/>
            </a:xfrm>
            <a:custGeom>
              <a:avLst/>
              <a:gdLst/>
              <a:ahLst/>
              <a:cxnLst/>
              <a:rect l="l" t="t" r="r" b="b"/>
              <a:pathLst>
                <a:path w="2304415" h="408940">
                  <a:moveTo>
                    <a:pt x="2303995" y="0"/>
                  </a:moveTo>
                  <a:lnTo>
                    <a:pt x="0" y="0"/>
                  </a:lnTo>
                  <a:lnTo>
                    <a:pt x="0" y="408660"/>
                  </a:lnTo>
                  <a:lnTo>
                    <a:pt x="2303995" y="40866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0" y="408660"/>
              <a:ext cx="4608195" cy="50800"/>
            </a:xfrm>
            <a:custGeom>
              <a:avLst/>
              <a:gdLst/>
              <a:ahLst/>
              <a:cxnLst/>
              <a:rect l="l" t="t" r="r" b="b"/>
              <a:pathLst>
                <a:path w="4608195" h="50800">
                  <a:moveTo>
                    <a:pt x="4608060" y="0"/>
                  </a:moveTo>
                  <a:lnTo>
                    <a:pt x="0" y="0"/>
                  </a:lnTo>
                  <a:lnTo>
                    <a:pt x="0" y="50610"/>
                  </a:lnTo>
                  <a:lnTo>
                    <a:pt x="4608060" y="50610"/>
                  </a:lnTo>
                  <a:lnTo>
                    <a:pt x="460806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" name="object 7"/>
          <p:cNvSpPr txBox="1"/>
          <p:nvPr/>
        </p:nvSpPr>
        <p:spPr>
          <a:xfrm>
            <a:off x="1953336" y="1201709"/>
            <a:ext cx="70167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5">
                <a:latin typeface="Calibri"/>
                <a:cs typeface="Calibri"/>
              </a:rPr>
              <a:t>Section</a:t>
            </a:r>
            <a:r>
              <a:rPr dirty="0" sz="1400" spc="55">
                <a:latin typeface="Calibri"/>
                <a:cs typeface="Calibri"/>
              </a:rPr>
              <a:t> </a:t>
            </a:r>
            <a:r>
              <a:rPr dirty="0" sz="1400" spc="-30">
                <a:latin typeface="Calibri"/>
                <a:cs typeface="Calibri"/>
              </a:rPr>
              <a:t>1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309181" y="1548447"/>
            <a:ext cx="3989704" cy="548005"/>
          </a:xfrm>
          <a:custGeom>
            <a:avLst/>
            <a:gdLst/>
            <a:ahLst/>
            <a:cxnLst/>
            <a:rect l="l" t="t" r="r" b="b"/>
            <a:pathLst>
              <a:path w="3989704" h="548005">
                <a:moveTo>
                  <a:pt x="3989654" y="44424"/>
                </a:moveTo>
                <a:lnTo>
                  <a:pt x="3988358" y="44424"/>
                </a:lnTo>
                <a:lnTo>
                  <a:pt x="3985653" y="31076"/>
                </a:lnTo>
                <a:lnTo>
                  <a:pt x="3974731" y="14922"/>
                </a:lnTo>
                <a:lnTo>
                  <a:pt x="3958577" y="4013"/>
                </a:lnTo>
                <a:lnTo>
                  <a:pt x="3938854" y="0"/>
                </a:lnTo>
                <a:lnTo>
                  <a:pt x="50812" y="0"/>
                </a:lnTo>
                <a:lnTo>
                  <a:pt x="31076" y="4013"/>
                </a:lnTo>
                <a:lnTo>
                  <a:pt x="14922" y="14922"/>
                </a:lnTo>
                <a:lnTo>
                  <a:pt x="4013" y="31076"/>
                </a:lnTo>
                <a:lnTo>
                  <a:pt x="1295" y="44424"/>
                </a:lnTo>
                <a:lnTo>
                  <a:pt x="0" y="44424"/>
                </a:lnTo>
                <a:lnTo>
                  <a:pt x="0" y="50800"/>
                </a:lnTo>
                <a:lnTo>
                  <a:pt x="0" y="82384"/>
                </a:lnTo>
                <a:lnTo>
                  <a:pt x="0" y="496925"/>
                </a:lnTo>
                <a:lnTo>
                  <a:pt x="4013" y="516648"/>
                </a:lnTo>
                <a:lnTo>
                  <a:pt x="14922" y="532803"/>
                </a:lnTo>
                <a:lnTo>
                  <a:pt x="31076" y="543712"/>
                </a:lnTo>
                <a:lnTo>
                  <a:pt x="50812" y="547725"/>
                </a:lnTo>
                <a:lnTo>
                  <a:pt x="3938854" y="547725"/>
                </a:lnTo>
                <a:lnTo>
                  <a:pt x="3958577" y="543712"/>
                </a:lnTo>
                <a:lnTo>
                  <a:pt x="3974731" y="532803"/>
                </a:lnTo>
                <a:lnTo>
                  <a:pt x="3985653" y="516648"/>
                </a:lnTo>
                <a:lnTo>
                  <a:pt x="3989654" y="496925"/>
                </a:lnTo>
                <a:lnTo>
                  <a:pt x="3989654" y="82384"/>
                </a:lnTo>
                <a:lnTo>
                  <a:pt x="3989654" y="50800"/>
                </a:lnTo>
                <a:lnTo>
                  <a:pt x="3989654" y="44424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1839976" y="1705010"/>
            <a:ext cx="92773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15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Introducción</a:t>
            </a:r>
            <a:endParaRPr sz="1400">
              <a:latin typeface="Calibri"/>
              <a:cs typeface="Calibri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1" name="object 11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45337" y="0"/>
            <a:ext cx="1264285" cy="4051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2700" marR="5080" indent="84518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Fundamentos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de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Estadística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Bayesiana.</a:t>
            </a:r>
            <a:endParaRPr sz="500">
              <a:latin typeface="Calibri"/>
              <a:cs typeface="Calibri"/>
            </a:endParaRPr>
          </a:p>
          <a:p>
            <a:pPr algn="r" marL="429895" marR="5080" indent="378460">
              <a:lnSpc>
                <a:spcPts val="600"/>
              </a:lnSpc>
              <a:spcBef>
                <a:spcPts val="15"/>
              </a:spcBef>
            </a:pP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Distribuciones </a:t>
            </a:r>
            <a:r>
              <a:rPr dirty="0" sz="500" spc="1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Estadísticos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y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Variabilidad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Aprendizaje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Automático.</a:t>
            </a:r>
            <a:endParaRPr sz="5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0"/>
            <a:ext cx="4608195" cy="459740"/>
            <a:chOff x="0" y="0"/>
            <a:chExt cx="4608195" cy="459740"/>
          </a:xfrm>
        </p:grpSpPr>
        <p:sp>
          <p:nvSpPr>
            <p:cNvPr id="5" name="object 5"/>
            <p:cNvSpPr/>
            <p:nvPr/>
          </p:nvSpPr>
          <p:spPr>
            <a:xfrm>
              <a:off x="2303995" y="0"/>
              <a:ext cx="2304415" cy="408940"/>
            </a:xfrm>
            <a:custGeom>
              <a:avLst/>
              <a:gdLst/>
              <a:ahLst/>
              <a:cxnLst/>
              <a:rect l="l" t="t" r="r" b="b"/>
              <a:pathLst>
                <a:path w="2304415" h="408940">
                  <a:moveTo>
                    <a:pt x="2303995" y="0"/>
                  </a:moveTo>
                  <a:lnTo>
                    <a:pt x="0" y="0"/>
                  </a:lnTo>
                  <a:lnTo>
                    <a:pt x="0" y="408660"/>
                  </a:lnTo>
                  <a:lnTo>
                    <a:pt x="2303995" y="40866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0" y="408660"/>
              <a:ext cx="4608195" cy="50800"/>
            </a:xfrm>
            <a:custGeom>
              <a:avLst/>
              <a:gdLst/>
              <a:ahLst/>
              <a:cxnLst/>
              <a:rect l="l" t="t" r="r" b="b"/>
              <a:pathLst>
                <a:path w="4608195" h="50800">
                  <a:moveTo>
                    <a:pt x="4608060" y="0"/>
                  </a:moveTo>
                  <a:lnTo>
                    <a:pt x="0" y="0"/>
                  </a:lnTo>
                  <a:lnTo>
                    <a:pt x="0" y="50610"/>
                  </a:lnTo>
                  <a:lnTo>
                    <a:pt x="4608060" y="50610"/>
                  </a:lnTo>
                  <a:lnTo>
                    <a:pt x="460806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" name="object 7"/>
          <p:cNvSpPr txBox="1"/>
          <p:nvPr/>
        </p:nvSpPr>
        <p:spPr>
          <a:xfrm>
            <a:off x="1953336" y="1201709"/>
            <a:ext cx="70167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5">
                <a:latin typeface="Calibri"/>
                <a:cs typeface="Calibri"/>
              </a:rPr>
              <a:t>Section</a:t>
            </a:r>
            <a:r>
              <a:rPr dirty="0" sz="1400" spc="55">
                <a:latin typeface="Calibri"/>
                <a:cs typeface="Calibri"/>
              </a:rPr>
              <a:t> </a:t>
            </a:r>
            <a:r>
              <a:rPr dirty="0" sz="1400" spc="-30">
                <a:latin typeface="Calibri"/>
                <a:cs typeface="Calibri"/>
              </a:rPr>
              <a:t>3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309181" y="1548447"/>
            <a:ext cx="3989704" cy="548005"/>
          </a:xfrm>
          <a:custGeom>
            <a:avLst/>
            <a:gdLst/>
            <a:ahLst/>
            <a:cxnLst/>
            <a:rect l="l" t="t" r="r" b="b"/>
            <a:pathLst>
              <a:path w="3989704" h="548005">
                <a:moveTo>
                  <a:pt x="3989654" y="44424"/>
                </a:moveTo>
                <a:lnTo>
                  <a:pt x="3988358" y="44424"/>
                </a:lnTo>
                <a:lnTo>
                  <a:pt x="3985653" y="31076"/>
                </a:lnTo>
                <a:lnTo>
                  <a:pt x="3974731" y="14922"/>
                </a:lnTo>
                <a:lnTo>
                  <a:pt x="3958577" y="4013"/>
                </a:lnTo>
                <a:lnTo>
                  <a:pt x="3938854" y="0"/>
                </a:lnTo>
                <a:lnTo>
                  <a:pt x="50812" y="0"/>
                </a:lnTo>
                <a:lnTo>
                  <a:pt x="31076" y="4013"/>
                </a:lnTo>
                <a:lnTo>
                  <a:pt x="14922" y="14922"/>
                </a:lnTo>
                <a:lnTo>
                  <a:pt x="4013" y="31076"/>
                </a:lnTo>
                <a:lnTo>
                  <a:pt x="1295" y="44424"/>
                </a:lnTo>
                <a:lnTo>
                  <a:pt x="0" y="44424"/>
                </a:lnTo>
                <a:lnTo>
                  <a:pt x="0" y="50800"/>
                </a:lnTo>
                <a:lnTo>
                  <a:pt x="0" y="82384"/>
                </a:lnTo>
                <a:lnTo>
                  <a:pt x="0" y="496925"/>
                </a:lnTo>
                <a:lnTo>
                  <a:pt x="4013" y="516648"/>
                </a:lnTo>
                <a:lnTo>
                  <a:pt x="14922" y="532803"/>
                </a:lnTo>
                <a:lnTo>
                  <a:pt x="31076" y="543712"/>
                </a:lnTo>
                <a:lnTo>
                  <a:pt x="50812" y="547725"/>
                </a:lnTo>
                <a:lnTo>
                  <a:pt x="3938854" y="547725"/>
                </a:lnTo>
                <a:lnTo>
                  <a:pt x="3958577" y="543712"/>
                </a:lnTo>
                <a:lnTo>
                  <a:pt x="3974731" y="532803"/>
                </a:lnTo>
                <a:lnTo>
                  <a:pt x="3985653" y="516648"/>
                </a:lnTo>
                <a:lnTo>
                  <a:pt x="3989654" y="496925"/>
                </a:lnTo>
                <a:lnTo>
                  <a:pt x="3989654" y="82384"/>
                </a:lnTo>
                <a:lnTo>
                  <a:pt x="3989654" y="50800"/>
                </a:lnTo>
                <a:lnTo>
                  <a:pt x="3989654" y="44424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1784045" y="1705010"/>
            <a:ext cx="1039494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15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Distribuciones</a:t>
            </a:r>
            <a:endParaRPr sz="1400">
              <a:latin typeface="Calibri"/>
              <a:cs typeface="Calibri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1" name="object 11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45337" y="0"/>
            <a:ext cx="1264285" cy="4051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2700" marR="5080" indent="84518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Fundamentos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de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Estadística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Bayesiana.</a:t>
            </a:r>
            <a:endParaRPr sz="500">
              <a:latin typeface="Calibri"/>
              <a:cs typeface="Calibri"/>
            </a:endParaRPr>
          </a:p>
          <a:p>
            <a:pPr algn="r" marL="429895" marR="5080" indent="378460">
              <a:lnSpc>
                <a:spcPts val="600"/>
              </a:lnSpc>
              <a:spcBef>
                <a:spcPts val="15"/>
              </a:spcBef>
            </a:pP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Distribuciones </a:t>
            </a:r>
            <a:r>
              <a:rPr dirty="0" sz="500" spc="1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Estadísticos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y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Variabilidad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Aprendizaje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Automático.</a:t>
            </a:r>
            <a:endParaRPr sz="5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0"/>
            <a:ext cx="4608195" cy="721995"/>
            <a:chOff x="0" y="0"/>
            <a:chExt cx="4608195" cy="721995"/>
          </a:xfrm>
        </p:grpSpPr>
        <p:sp>
          <p:nvSpPr>
            <p:cNvPr id="5" name="object 5"/>
            <p:cNvSpPr/>
            <p:nvPr/>
          </p:nvSpPr>
          <p:spPr>
            <a:xfrm>
              <a:off x="2303995" y="0"/>
              <a:ext cx="2304415" cy="408940"/>
            </a:xfrm>
            <a:custGeom>
              <a:avLst/>
              <a:gdLst/>
              <a:ahLst/>
              <a:cxnLst/>
              <a:rect l="l" t="t" r="r" b="b"/>
              <a:pathLst>
                <a:path w="2304415" h="408940">
                  <a:moveTo>
                    <a:pt x="2303995" y="0"/>
                  </a:moveTo>
                  <a:lnTo>
                    <a:pt x="0" y="0"/>
                  </a:lnTo>
                  <a:lnTo>
                    <a:pt x="0" y="408660"/>
                  </a:lnTo>
                  <a:lnTo>
                    <a:pt x="2303995" y="40866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0" y="408654"/>
              <a:ext cx="4608060" cy="312770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153174" y="407591"/>
            <a:ext cx="93345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>
                <a:solidFill>
                  <a:srgbClr val="FFFFFF"/>
                </a:solidFill>
                <a:latin typeface="Calibri"/>
                <a:cs typeface="Calibri"/>
              </a:rPr>
              <a:t>Bernouilli(p)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490194" y="1034211"/>
            <a:ext cx="59588" cy="59588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600354" y="919143"/>
            <a:ext cx="3279140" cy="1468120"/>
          </a:xfrm>
          <a:prstGeom prst="rect">
            <a:avLst/>
          </a:prstGeom>
        </p:spPr>
        <p:txBody>
          <a:bodyPr wrap="square" lIns="0" tIns="501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395"/>
              </a:spcBef>
            </a:pPr>
            <a:r>
              <a:rPr dirty="0" sz="1000" spc="5">
                <a:latin typeface="Calibri"/>
                <a:cs typeface="Calibri"/>
              </a:rPr>
              <a:t>Distribución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sobre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única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variable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binaria.</a:t>
            </a:r>
            <a:endParaRPr sz="1000">
              <a:latin typeface="Calibri"/>
              <a:cs typeface="Calibri"/>
            </a:endParaRPr>
          </a:p>
          <a:p>
            <a:pPr marL="12700" marR="191135">
              <a:lnSpc>
                <a:spcPct val="100000"/>
              </a:lnSpc>
              <a:spcBef>
                <a:spcPts val="295"/>
              </a:spcBef>
            </a:pPr>
            <a:r>
              <a:rPr dirty="0" sz="1000" spc="15">
                <a:latin typeface="Calibri"/>
                <a:cs typeface="Calibri"/>
              </a:rPr>
              <a:t>Se </a:t>
            </a:r>
            <a:r>
              <a:rPr dirty="0" sz="1000" spc="-5">
                <a:latin typeface="Calibri"/>
                <a:cs typeface="Calibri"/>
              </a:rPr>
              <a:t>caracteriza </a:t>
            </a:r>
            <a:r>
              <a:rPr dirty="0" sz="1000" spc="-20">
                <a:latin typeface="Calibri"/>
                <a:cs typeface="Calibri"/>
              </a:rPr>
              <a:t>por</a:t>
            </a:r>
            <a:r>
              <a:rPr dirty="0" sz="1000" spc="-15">
                <a:latin typeface="Calibri"/>
                <a:cs typeface="Calibri"/>
              </a:rPr>
              <a:t> un</a:t>
            </a:r>
            <a:r>
              <a:rPr dirty="0" sz="1000" spc="-10">
                <a:latin typeface="Calibri"/>
                <a:cs typeface="Calibri"/>
              </a:rPr>
              <a:t> único </a:t>
            </a:r>
            <a:r>
              <a:rPr dirty="0" sz="1000" spc="-20">
                <a:latin typeface="Calibri"/>
                <a:cs typeface="Calibri"/>
              </a:rPr>
              <a:t>parámetro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100" b="0" i="1">
                <a:latin typeface="Bookman Old Style"/>
                <a:cs typeface="Bookman Old Style"/>
              </a:rPr>
              <a:t>p</a:t>
            </a:r>
            <a:r>
              <a:rPr dirty="0" sz="1000" spc="-95" b="0" i="1">
                <a:latin typeface="Bookman Old Style"/>
                <a:cs typeface="Bookman Old Style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-2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representa</a:t>
            </a:r>
            <a:r>
              <a:rPr dirty="0" sz="1000" spc="-2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la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probabilidad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variable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aleatoria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tome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valor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1.</a:t>
            </a:r>
            <a:endParaRPr sz="100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  <a:spcBef>
                <a:spcPts val="290"/>
              </a:spcBef>
            </a:pPr>
            <a:r>
              <a:rPr dirty="0" sz="1000" spc="15">
                <a:latin typeface="Calibri"/>
                <a:cs typeface="Calibri"/>
              </a:rPr>
              <a:t>Se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utiliza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para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representar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resultado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experimentos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con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2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posibles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estados.</a:t>
            </a:r>
            <a:endParaRPr sz="10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90"/>
              </a:spcBef>
            </a:pPr>
            <a:r>
              <a:rPr dirty="0" sz="1000" spc="10">
                <a:latin typeface="Calibri"/>
                <a:cs typeface="Calibri"/>
              </a:rPr>
              <a:t>Rango</a:t>
            </a:r>
            <a:r>
              <a:rPr dirty="0" sz="1000" spc="5">
                <a:latin typeface="Calibri"/>
                <a:cs typeface="Calibri"/>
              </a:rPr>
              <a:t>:</a:t>
            </a:r>
            <a:r>
              <a:rPr dirty="0" sz="1000" spc="-75" i="1">
                <a:latin typeface="DejaVu Sans Condensed"/>
                <a:cs typeface="DejaVu Sans Condensed"/>
              </a:rPr>
              <a:t>{</a:t>
            </a:r>
            <a:r>
              <a:rPr dirty="0" sz="1000" spc="-120">
                <a:latin typeface="Georgia"/>
                <a:cs typeface="Georgia"/>
              </a:rPr>
              <a:t>0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65">
                <a:latin typeface="Georgia"/>
                <a:cs typeface="Georgia"/>
              </a:rPr>
              <a:t>1</a:t>
            </a:r>
            <a:r>
              <a:rPr dirty="0" sz="1000" spc="-75" i="1">
                <a:latin typeface="DejaVu Sans Condensed"/>
                <a:cs typeface="DejaVu Sans Condensed"/>
              </a:rPr>
              <a:t>}</a:t>
            </a:r>
            <a:endParaRPr sz="1000">
              <a:latin typeface="DejaVu Sans Condensed"/>
              <a:cs typeface="DejaVu Sans Condensed"/>
            </a:endParaRPr>
          </a:p>
          <a:p>
            <a:pPr marL="12700" marR="2284095">
              <a:lnSpc>
                <a:spcPct val="124500"/>
              </a:lnSpc>
            </a:pPr>
            <a:r>
              <a:rPr dirty="0" sz="1000" spc="-10">
                <a:latin typeface="Calibri"/>
                <a:cs typeface="Calibri"/>
              </a:rPr>
              <a:t>Media:</a:t>
            </a:r>
            <a:r>
              <a:rPr dirty="0" sz="1000" spc="204">
                <a:latin typeface="Calibri"/>
                <a:cs typeface="Calibri"/>
              </a:rPr>
              <a:t> </a:t>
            </a:r>
            <a:r>
              <a:rPr dirty="0" sz="1000" spc="-40" b="0" i="1">
                <a:latin typeface="Bookman Old Style"/>
                <a:cs typeface="Bookman Old Style"/>
              </a:rPr>
              <a:t>p</a:t>
            </a:r>
            <a:r>
              <a:rPr dirty="0" sz="1000" spc="-40">
                <a:latin typeface="Calibri"/>
                <a:cs typeface="Calibri"/>
              </a:rPr>
              <a:t>. 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65">
                <a:latin typeface="Calibri"/>
                <a:cs typeface="Calibri"/>
              </a:rPr>
              <a:t>V</a:t>
            </a:r>
            <a:r>
              <a:rPr dirty="0" sz="1000" spc="-35">
                <a:latin typeface="Calibri"/>
                <a:cs typeface="Calibri"/>
              </a:rPr>
              <a:t>a</a:t>
            </a:r>
            <a:r>
              <a:rPr dirty="0" sz="1000" spc="-5">
                <a:latin typeface="Calibri"/>
                <a:cs typeface="Calibri"/>
              </a:rPr>
              <a:t>ri</a:t>
            </a:r>
            <a:r>
              <a:rPr dirty="0" sz="1000">
                <a:latin typeface="Calibri"/>
                <a:cs typeface="Calibri"/>
              </a:rPr>
              <a:t>a</a:t>
            </a:r>
            <a:r>
              <a:rPr dirty="0" sz="1000" spc="5">
                <a:latin typeface="Calibri"/>
                <a:cs typeface="Calibri"/>
              </a:rPr>
              <a:t>nza</a:t>
            </a:r>
            <a:r>
              <a:rPr dirty="0" sz="1000" spc="5">
                <a:latin typeface="Calibri"/>
                <a:cs typeface="Calibri"/>
              </a:rPr>
              <a:t>: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0" b="0" i="1">
                <a:latin typeface="Bookman Old Style"/>
                <a:cs typeface="Bookman Old Style"/>
              </a:rPr>
              <a:t>p</a:t>
            </a:r>
            <a:r>
              <a:rPr dirty="0" sz="1000" spc="40">
                <a:latin typeface="Georgia"/>
                <a:cs typeface="Georgia"/>
              </a:rPr>
              <a:t>(1</a:t>
            </a:r>
            <a:r>
              <a:rPr dirty="0" sz="1000" spc="-20">
                <a:latin typeface="Georgia"/>
                <a:cs typeface="Georgia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−</a:t>
            </a:r>
            <a:r>
              <a:rPr dirty="0" sz="1000" spc="-65" i="1">
                <a:latin typeface="DejaVu Sans Condensed"/>
                <a:cs typeface="DejaVu Sans Condensed"/>
              </a:rPr>
              <a:t> </a:t>
            </a:r>
            <a:r>
              <a:rPr dirty="0" sz="1000" spc="-100" b="0" i="1">
                <a:latin typeface="Bookman Old Style"/>
                <a:cs typeface="Bookman Old Style"/>
              </a:rPr>
              <a:t>p</a:t>
            </a:r>
            <a:r>
              <a:rPr dirty="0" sz="1000" spc="10">
                <a:latin typeface="Georgia"/>
                <a:cs typeface="Georgia"/>
              </a:rPr>
              <a:t>)</a:t>
            </a:r>
            <a:endParaRPr sz="1000">
              <a:latin typeface="Georgia"/>
              <a:cs typeface="Georgia"/>
            </a:endParaRPr>
          </a:p>
        </p:txBody>
      </p:sp>
      <p:pic>
        <p:nvPicPr>
          <p:cNvPr id="10" name="object 10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490194" y="1224000"/>
            <a:ext cx="59588" cy="59588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490194" y="1565618"/>
            <a:ext cx="59588" cy="59588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490194" y="1907235"/>
            <a:ext cx="59588" cy="59588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490194" y="2097024"/>
            <a:ext cx="59588" cy="59588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490194" y="2286812"/>
            <a:ext cx="59588" cy="59588"/>
          </a:xfrm>
          <a:prstGeom prst="rect">
            <a:avLst/>
          </a:prstGeom>
        </p:spPr>
      </p:pic>
      <p:pic>
        <p:nvPicPr>
          <p:cNvPr id="15" name="object 15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490194" y="2476601"/>
            <a:ext cx="59588" cy="59588"/>
          </a:xfrm>
          <a:prstGeom prst="rect">
            <a:avLst/>
          </a:prstGeom>
        </p:spPr>
      </p:pic>
      <p:sp>
        <p:nvSpPr>
          <p:cNvPr id="16" name="object 16"/>
          <p:cNvSpPr txBox="1"/>
          <p:nvPr/>
        </p:nvSpPr>
        <p:spPr>
          <a:xfrm>
            <a:off x="600354" y="2399492"/>
            <a:ext cx="230187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90">
                <a:latin typeface="Calibri"/>
                <a:cs typeface="Calibri"/>
              </a:rPr>
              <a:t>P</a:t>
            </a:r>
            <a:r>
              <a:rPr dirty="0" sz="1000" spc="-35">
                <a:latin typeface="Calibri"/>
                <a:cs typeface="Calibri"/>
              </a:rPr>
              <a:t>a</a:t>
            </a:r>
            <a:r>
              <a:rPr dirty="0" sz="1000" spc="-15">
                <a:latin typeface="Calibri"/>
                <a:cs typeface="Calibri"/>
              </a:rPr>
              <a:t>r</a:t>
            </a:r>
            <a:r>
              <a:rPr dirty="0" sz="1000" spc="-5">
                <a:latin typeface="Calibri"/>
                <a:cs typeface="Calibri"/>
              </a:rPr>
              <a:t>á</a:t>
            </a:r>
            <a:r>
              <a:rPr dirty="0" sz="1000" spc="-15">
                <a:latin typeface="Calibri"/>
                <a:cs typeface="Calibri"/>
              </a:rPr>
              <a:t>m</a:t>
            </a:r>
            <a:r>
              <a:rPr dirty="0" sz="1000" spc="-60">
                <a:latin typeface="Calibri"/>
                <a:cs typeface="Calibri"/>
              </a:rPr>
              <a:t>e</a:t>
            </a:r>
            <a:r>
              <a:rPr dirty="0" sz="1000" spc="-5">
                <a:latin typeface="Calibri"/>
                <a:cs typeface="Calibri"/>
              </a:rPr>
              <a:t>tros: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00" b="0" i="1">
                <a:latin typeface="Bookman Old Style"/>
                <a:cs typeface="Bookman Old Style"/>
              </a:rPr>
              <a:t>p</a:t>
            </a:r>
            <a:r>
              <a:rPr dirty="0" sz="1000" spc="-25" b="0" i="1">
                <a:latin typeface="Bookman Old Style"/>
                <a:cs typeface="Bookman Old Style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≡</a:t>
            </a:r>
            <a:r>
              <a:rPr dirty="0" sz="1000" spc="45" i="1">
                <a:latin typeface="DejaVu Sans Condensed"/>
                <a:cs typeface="DejaVu Sans Condensed"/>
              </a:rPr>
              <a:t> </a:t>
            </a:r>
            <a:r>
              <a:rPr dirty="0" sz="1000" spc="-45">
                <a:latin typeface="Calibri"/>
                <a:cs typeface="Calibri"/>
              </a:rPr>
              <a:t>p</a:t>
            </a:r>
            <a:r>
              <a:rPr dirty="0" sz="1000" spc="-10">
                <a:latin typeface="Calibri"/>
                <a:cs typeface="Calibri"/>
              </a:rPr>
              <a:t>robabilid</a:t>
            </a:r>
            <a:r>
              <a:rPr dirty="0" sz="1000" spc="-10">
                <a:latin typeface="Calibri"/>
                <a:cs typeface="Calibri"/>
              </a:rPr>
              <a:t>a</a:t>
            </a:r>
            <a:r>
              <a:rPr dirty="0" sz="1000" spc="-15">
                <a:latin typeface="Calibri"/>
                <a:cs typeface="Calibri"/>
              </a:rPr>
              <a:t>d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de</a:t>
            </a:r>
            <a:r>
              <a:rPr dirty="0" sz="1000" spc="-15">
                <a:latin typeface="Calibri"/>
                <a:cs typeface="Calibri"/>
              </a:rPr>
              <a:t>l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evento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1.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17" name="object 17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490194" y="2735275"/>
            <a:ext cx="59588" cy="59588"/>
          </a:xfrm>
          <a:prstGeom prst="rect">
            <a:avLst/>
          </a:prstGeom>
        </p:spPr>
      </p:pic>
      <p:sp>
        <p:nvSpPr>
          <p:cNvPr id="18" name="object 18"/>
          <p:cNvSpPr txBox="1"/>
          <p:nvPr/>
        </p:nvSpPr>
        <p:spPr>
          <a:xfrm>
            <a:off x="600354" y="2658178"/>
            <a:ext cx="136144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>
                <a:latin typeface="Calibri"/>
                <a:cs typeface="Calibri"/>
              </a:rPr>
              <a:t>Función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masa: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-15" b="0" i="1">
                <a:latin typeface="Bookman Old Style"/>
                <a:cs typeface="Bookman Old Style"/>
              </a:rPr>
              <a:t>p</a:t>
            </a:r>
            <a:r>
              <a:rPr dirty="0" sz="1000" spc="-15">
                <a:latin typeface="Georgia"/>
                <a:cs typeface="Georgia"/>
              </a:rPr>
              <a:t>(</a:t>
            </a:r>
            <a:r>
              <a:rPr dirty="0" sz="1000" spc="-15" b="0" i="1">
                <a:latin typeface="Bookman Old Style"/>
                <a:cs typeface="Bookman Old Style"/>
              </a:rPr>
              <a:t>x</a:t>
            </a:r>
            <a:r>
              <a:rPr dirty="0" sz="1000" spc="-15">
                <a:latin typeface="Georgia"/>
                <a:cs typeface="Georgia"/>
              </a:rPr>
              <a:t>)</a:t>
            </a:r>
            <a:r>
              <a:rPr dirty="0" sz="1000" spc="25">
                <a:latin typeface="Georgia"/>
                <a:cs typeface="Georgia"/>
              </a:rPr>
              <a:t> </a:t>
            </a:r>
            <a:r>
              <a:rPr dirty="0" sz="1000" spc="130">
                <a:latin typeface="Georgia"/>
                <a:cs typeface="Georgia"/>
              </a:rPr>
              <a:t>=</a:t>
            </a:r>
            <a:endParaRPr sz="1000">
              <a:latin typeface="Georgia"/>
              <a:cs typeface="Georgia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971471" y="2479769"/>
            <a:ext cx="12065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465">
                <a:latin typeface="Arial"/>
                <a:cs typeface="Arial"/>
              </a:rPr>
              <a:t>f</a:t>
            </a:r>
            <a:endParaRPr sz="10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2066366" y="2580988"/>
            <a:ext cx="73787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65">
                <a:latin typeface="Georgia"/>
                <a:cs typeface="Georgia"/>
              </a:rPr>
              <a:t>1</a:t>
            </a:r>
            <a:r>
              <a:rPr dirty="0" sz="1000" spc="-20">
                <a:latin typeface="Georgia"/>
                <a:cs typeface="Georgia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−</a:t>
            </a:r>
            <a:r>
              <a:rPr dirty="0" sz="1000" spc="-65" i="1">
                <a:latin typeface="DejaVu Sans Condensed"/>
                <a:cs typeface="DejaVu Sans Condensed"/>
              </a:rPr>
              <a:t> </a:t>
            </a:r>
            <a:r>
              <a:rPr dirty="0" sz="1000" spc="-100" b="0" i="1">
                <a:latin typeface="Bookman Old Style"/>
                <a:cs typeface="Bookman Old Style"/>
              </a:rPr>
              <a:t>p</a:t>
            </a:r>
            <a:r>
              <a:rPr dirty="0" sz="1000" b="0" i="1">
                <a:latin typeface="Bookman Old Style"/>
                <a:cs typeface="Bookman Old Style"/>
              </a:rPr>
              <a:t>  </a:t>
            </a:r>
            <a:r>
              <a:rPr dirty="0" sz="1000" spc="95" b="0" i="1">
                <a:latin typeface="Bookman Old Style"/>
                <a:cs typeface="Bookman Old Style"/>
              </a:rPr>
              <a:t> </a:t>
            </a:r>
            <a:r>
              <a:rPr dirty="0" sz="1000" spc="25" b="0" i="1">
                <a:latin typeface="Bookman Old Style"/>
                <a:cs typeface="Bookman Old Style"/>
              </a:rPr>
              <a:t>x</a:t>
            </a:r>
            <a:r>
              <a:rPr dirty="0" sz="1000" spc="-25" b="0" i="1">
                <a:latin typeface="Bookman Old Style"/>
                <a:cs typeface="Bookman Old Style"/>
              </a:rPr>
              <a:t> </a:t>
            </a:r>
            <a:r>
              <a:rPr dirty="0" sz="1000" spc="130">
                <a:latin typeface="Georgia"/>
                <a:cs typeface="Georgia"/>
              </a:rPr>
              <a:t>=</a:t>
            </a:r>
            <a:r>
              <a:rPr dirty="0" sz="1000" spc="35">
                <a:latin typeface="Georgia"/>
                <a:cs typeface="Georgia"/>
              </a:rPr>
              <a:t> </a:t>
            </a:r>
            <a:r>
              <a:rPr dirty="0" sz="1000" spc="-120">
                <a:latin typeface="Georgia"/>
                <a:cs typeface="Georgia"/>
              </a:rPr>
              <a:t>0</a:t>
            </a:r>
            <a:endParaRPr sz="1000">
              <a:latin typeface="Georgia"/>
              <a:cs typeface="Georgia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2175306" y="2732816"/>
            <a:ext cx="62928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11150" algn="l"/>
              </a:tabLst>
            </a:pPr>
            <a:r>
              <a:rPr dirty="0" sz="1000" spc="-100" b="0" i="1">
                <a:latin typeface="Bookman Old Style"/>
                <a:cs typeface="Bookman Old Style"/>
              </a:rPr>
              <a:t>p	</a:t>
            </a:r>
            <a:r>
              <a:rPr dirty="0" sz="1000" spc="25" b="0" i="1">
                <a:latin typeface="Bookman Old Style"/>
                <a:cs typeface="Bookman Old Style"/>
              </a:rPr>
              <a:t>x</a:t>
            </a:r>
            <a:r>
              <a:rPr dirty="0" sz="1000" spc="-65" b="0" i="1">
                <a:latin typeface="Bookman Old Style"/>
                <a:cs typeface="Bookman Old Style"/>
              </a:rPr>
              <a:t> </a:t>
            </a:r>
            <a:r>
              <a:rPr dirty="0" sz="1000" spc="130">
                <a:latin typeface="Georgia"/>
                <a:cs typeface="Georgia"/>
              </a:rPr>
              <a:t>=</a:t>
            </a:r>
            <a:r>
              <a:rPr dirty="0" sz="1000" spc="-5">
                <a:latin typeface="Georgia"/>
                <a:cs typeface="Georgia"/>
              </a:rPr>
              <a:t> </a:t>
            </a:r>
            <a:r>
              <a:rPr dirty="0" sz="1000" spc="65">
                <a:latin typeface="Georgia"/>
                <a:cs typeface="Georgia"/>
              </a:rPr>
              <a:t>1</a:t>
            </a:r>
            <a:endParaRPr sz="1000">
              <a:latin typeface="Georgia"/>
              <a:cs typeface="Georgia"/>
            </a:endParaRPr>
          </a:p>
        </p:txBody>
      </p:sp>
      <p:grpSp>
        <p:nvGrpSpPr>
          <p:cNvPr id="22" name="object 22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23" name="object 23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5" name="object 25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1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45337" y="0"/>
            <a:ext cx="1264285" cy="4051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2700" marR="5080" indent="84518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Fundamentos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de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Estadística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Bayesiana.</a:t>
            </a:r>
            <a:endParaRPr sz="500">
              <a:latin typeface="Calibri"/>
              <a:cs typeface="Calibri"/>
            </a:endParaRPr>
          </a:p>
          <a:p>
            <a:pPr algn="r" marL="429895" marR="5080" indent="378460">
              <a:lnSpc>
                <a:spcPts val="600"/>
              </a:lnSpc>
              <a:spcBef>
                <a:spcPts val="15"/>
              </a:spcBef>
            </a:pP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Distribuciones </a:t>
            </a:r>
            <a:r>
              <a:rPr dirty="0" sz="500" spc="1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Estadísticos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y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Variabilidad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Aprendizaje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Automático.</a:t>
            </a:r>
            <a:endParaRPr sz="5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0"/>
            <a:ext cx="4608195" cy="721995"/>
            <a:chOff x="0" y="0"/>
            <a:chExt cx="4608195" cy="721995"/>
          </a:xfrm>
        </p:grpSpPr>
        <p:sp>
          <p:nvSpPr>
            <p:cNvPr id="5" name="object 5"/>
            <p:cNvSpPr/>
            <p:nvPr/>
          </p:nvSpPr>
          <p:spPr>
            <a:xfrm>
              <a:off x="2303995" y="0"/>
              <a:ext cx="2304415" cy="408940"/>
            </a:xfrm>
            <a:custGeom>
              <a:avLst/>
              <a:gdLst/>
              <a:ahLst/>
              <a:cxnLst/>
              <a:rect l="l" t="t" r="r" b="b"/>
              <a:pathLst>
                <a:path w="2304415" h="408940">
                  <a:moveTo>
                    <a:pt x="2303995" y="0"/>
                  </a:moveTo>
                  <a:lnTo>
                    <a:pt x="0" y="0"/>
                  </a:lnTo>
                  <a:lnTo>
                    <a:pt x="0" y="408660"/>
                  </a:lnTo>
                  <a:lnTo>
                    <a:pt x="2303995" y="40866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0" y="408654"/>
              <a:ext cx="4608060" cy="312770"/>
            </a:xfrm>
            <a:prstGeom prst="rect">
              <a:avLst/>
            </a:prstGeom>
          </p:spPr>
        </p:pic>
      </p:grpSp>
      <p:pic>
        <p:nvPicPr>
          <p:cNvPr id="7" name="object 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490194" y="912241"/>
            <a:ext cx="59588" cy="59588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490194" y="1102029"/>
            <a:ext cx="59588" cy="59588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490194" y="1443647"/>
            <a:ext cx="59588" cy="59588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1937105"/>
            <a:ext cx="59588" cy="59588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490194" y="2126894"/>
            <a:ext cx="59588" cy="59588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490194" y="2316683"/>
            <a:ext cx="59588" cy="59588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490194" y="2506472"/>
            <a:ext cx="59588" cy="59588"/>
          </a:xfrm>
          <a:prstGeom prst="rect">
            <a:avLst/>
          </a:prstGeom>
        </p:spPr>
      </p:pic>
      <p:sp>
        <p:nvSpPr>
          <p:cNvPr id="14" name="object 14"/>
          <p:cNvSpPr txBox="1"/>
          <p:nvPr/>
        </p:nvSpPr>
        <p:spPr>
          <a:xfrm>
            <a:off x="153174" y="407591"/>
            <a:ext cx="4107815" cy="219900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0">
                <a:solidFill>
                  <a:srgbClr val="FFFFFF"/>
                </a:solidFill>
                <a:latin typeface="Calibri"/>
                <a:cs typeface="Calibri"/>
              </a:rPr>
              <a:t>Binomial(n,p)</a:t>
            </a:r>
            <a:endParaRPr sz="1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60"/>
              </a:spcBef>
            </a:pPr>
            <a:endParaRPr sz="1300">
              <a:latin typeface="Calibri"/>
              <a:cs typeface="Calibri"/>
            </a:endParaRPr>
          </a:p>
          <a:p>
            <a:pPr marL="459740">
              <a:lnSpc>
                <a:spcPct val="100000"/>
              </a:lnSpc>
            </a:pPr>
            <a:r>
              <a:rPr dirty="0" sz="1000" spc="15">
                <a:latin typeface="Calibri"/>
                <a:cs typeface="Calibri"/>
              </a:rPr>
              <a:t>Se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define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como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suma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 b="0" i="1">
                <a:latin typeface="Bookman Old Style"/>
                <a:cs typeface="Bookman Old Style"/>
              </a:rPr>
              <a:t>n</a:t>
            </a:r>
            <a:r>
              <a:rPr dirty="0" sz="1000" spc="35" b="0" i="1">
                <a:latin typeface="Bookman Old Style"/>
                <a:cs typeface="Bookman Old Style"/>
              </a:rPr>
              <a:t> </a:t>
            </a:r>
            <a:r>
              <a:rPr dirty="0" sz="1000" spc="-15">
                <a:latin typeface="Calibri"/>
                <a:cs typeface="Calibri"/>
              </a:rPr>
              <a:t>variables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Bernouilli.</a:t>
            </a:r>
            <a:endParaRPr sz="1000">
              <a:latin typeface="Calibri"/>
              <a:cs typeface="Calibri"/>
            </a:endParaRPr>
          </a:p>
          <a:p>
            <a:pPr marL="459740" marR="91440">
              <a:lnSpc>
                <a:spcPct val="100000"/>
              </a:lnSpc>
              <a:spcBef>
                <a:spcPts val="295"/>
              </a:spcBef>
            </a:pPr>
            <a:r>
              <a:rPr dirty="0" sz="1000" spc="-15">
                <a:latin typeface="Calibri"/>
                <a:cs typeface="Calibri"/>
              </a:rPr>
              <a:t>Representa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experimento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estudiado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se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ha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repetido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25" b="0" i="1">
                <a:latin typeface="Bookman Old Style"/>
                <a:cs typeface="Bookman Old Style"/>
              </a:rPr>
              <a:t>n</a:t>
            </a:r>
            <a:r>
              <a:rPr dirty="0" sz="1000" spc="30" b="0" i="1">
                <a:latin typeface="Bookman Old Style"/>
                <a:cs typeface="Bookman Old Style"/>
              </a:rPr>
              <a:t> </a:t>
            </a:r>
            <a:r>
              <a:rPr dirty="0" sz="1000" spc="-20">
                <a:latin typeface="Calibri"/>
                <a:cs typeface="Calibri"/>
              </a:rPr>
              <a:t>veces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manera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independiente,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se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quiere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conocer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número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”éxitos".</a:t>
            </a:r>
            <a:endParaRPr sz="1000">
              <a:latin typeface="Calibri"/>
              <a:cs typeface="Calibri"/>
            </a:endParaRPr>
          </a:p>
          <a:p>
            <a:pPr marL="459740" marR="5080">
              <a:lnSpc>
                <a:spcPct val="100000"/>
              </a:lnSpc>
              <a:spcBef>
                <a:spcPts val="290"/>
              </a:spcBef>
            </a:pPr>
            <a:r>
              <a:rPr dirty="0" sz="1000" spc="15">
                <a:latin typeface="Calibri"/>
                <a:cs typeface="Calibri"/>
              </a:rPr>
              <a:t>Se </a:t>
            </a:r>
            <a:r>
              <a:rPr dirty="0" sz="1000" spc="-5">
                <a:latin typeface="Calibri"/>
                <a:cs typeface="Calibri"/>
              </a:rPr>
              <a:t>caracteriza </a:t>
            </a:r>
            <a:r>
              <a:rPr dirty="0" sz="1000" spc="-20">
                <a:latin typeface="Calibri"/>
                <a:cs typeface="Calibri"/>
              </a:rPr>
              <a:t>por</a:t>
            </a:r>
            <a:r>
              <a:rPr dirty="0" sz="1000" spc="-15">
                <a:latin typeface="Calibri"/>
                <a:cs typeface="Calibri"/>
              </a:rPr>
              <a:t> los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parámetro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40" b="0" i="1">
                <a:latin typeface="Bookman Old Style"/>
                <a:cs typeface="Bookman Old Style"/>
              </a:rPr>
              <a:t>p</a:t>
            </a:r>
            <a:r>
              <a:rPr dirty="0" sz="1000" spc="-40">
                <a:latin typeface="Calibri"/>
                <a:cs typeface="Calibri"/>
              </a:rPr>
              <a:t>,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-2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representa</a:t>
            </a:r>
            <a:r>
              <a:rPr dirty="0" sz="1000" spc="-2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 </a:t>
            </a:r>
            <a:r>
              <a:rPr dirty="0" sz="1000" spc="-15">
                <a:latin typeface="Calibri"/>
                <a:cs typeface="Calibri"/>
              </a:rPr>
              <a:t>probabilidad</a:t>
            </a:r>
            <a:r>
              <a:rPr dirty="0" sz="1000" spc="19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de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-2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 </a:t>
            </a:r>
            <a:r>
              <a:rPr dirty="0" sz="1000" spc="-15">
                <a:latin typeface="Calibri"/>
                <a:cs typeface="Calibri"/>
              </a:rPr>
              <a:t>variable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aleatoria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tome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valor</a:t>
            </a:r>
            <a:r>
              <a:rPr dirty="0" sz="1000" spc="-10">
                <a:latin typeface="Calibri"/>
                <a:cs typeface="Calibri"/>
              </a:rPr>
              <a:t> 1 </a:t>
            </a:r>
            <a:r>
              <a:rPr dirty="0" sz="1000" spc="5">
                <a:latin typeface="Calibri"/>
                <a:cs typeface="Calibri"/>
              </a:rPr>
              <a:t>y </a:t>
            </a:r>
            <a:r>
              <a:rPr dirty="0" sz="1000" spc="-20">
                <a:latin typeface="Calibri"/>
                <a:cs typeface="Calibri"/>
              </a:rPr>
              <a:t>por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b="0" i="1">
                <a:latin typeface="Bookman Old Style"/>
                <a:cs typeface="Bookman Old Style"/>
              </a:rPr>
              <a:t>n</a:t>
            </a:r>
            <a:r>
              <a:rPr dirty="0" sz="1000">
                <a:latin typeface="Calibri"/>
                <a:cs typeface="Calibri"/>
              </a:rPr>
              <a:t>,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-2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representa</a:t>
            </a:r>
            <a:r>
              <a:rPr dirty="0" sz="1000" spc="-25">
                <a:latin typeface="Calibri"/>
                <a:cs typeface="Calibri"/>
              </a:rPr>
              <a:t> el 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número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veces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se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ha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repetido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experimento.</a:t>
            </a:r>
            <a:endParaRPr sz="1000">
              <a:latin typeface="Calibri"/>
              <a:cs typeface="Calibri"/>
            </a:endParaRPr>
          </a:p>
          <a:p>
            <a:pPr marL="459740">
              <a:lnSpc>
                <a:spcPct val="100000"/>
              </a:lnSpc>
              <a:spcBef>
                <a:spcPts val="285"/>
              </a:spcBef>
            </a:pPr>
            <a:r>
              <a:rPr dirty="0" sz="1000" spc="10">
                <a:latin typeface="Calibri"/>
                <a:cs typeface="Calibri"/>
              </a:rPr>
              <a:t>Rango</a:t>
            </a:r>
            <a:r>
              <a:rPr dirty="0" sz="1000" spc="5">
                <a:latin typeface="Calibri"/>
                <a:cs typeface="Calibri"/>
              </a:rPr>
              <a:t>: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75" i="1">
                <a:latin typeface="DejaVu Sans Condensed"/>
                <a:cs typeface="DejaVu Sans Condensed"/>
              </a:rPr>
              <a:t>{</a:t>
            </a:r>
            <a:r>
              <a:rPr dirty="0" sz="1000" spc="-120">
                <a:latin typeface="Georgia"/>
                <a:cs typeface="Georgia"/>
              </a:rPr>
              <a:t>0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65">
                <a:latin typeface="Georgia"/>
                <a:cs typeface="Georgia"/>
              </a:rPr>
              <a:t>1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-120" i="1">
                <a:latin typeface="DejaVu Sans Condensed"/>
                <a:cs typeface="DejaVu Sans Condensed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-120" i="1">
                <a:latin typeface="DejaVu Sans Condensed"/>
                <a:cs typeface="DejaVu Sans Condensed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45" i="1">
                <a:latin typeface="DejaVu Sans Condensed"/>
                <a:cs typeface="DejaVu Sans Condensed"/>
              </a:rPr>
              <a:t> 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-30" b="0" i="1">
                <a:latin typeface="Bookman Old Style"/>
                <a:cs typeface="Bookman Old Style"/>
              </a:rPr>
              <a:t>n</a:t>
            </a:r>
            <a:r>
              <a:rPr dirty="0" sz="1000" spc="-75" i="1">
                <a:latin typeface="DejaVu Sans Condensed"/>
                <a:cs typeface="DejaVu Sans Condensed"/>
              </a:rPr>
              <a:t>}</a:t>
            </a:r>
            <a:endParaRPr sz="1000">
              <a:latin typeface="DejaVu Sans Condensed"/>
              <a:cs typeface="DejaVu Sans Condensed"/>
            </a:endParaRPr>
          </a:p>
          <a:p>
            <a:pPr marL="459740" marR="2589530">
              <a:lnSpc>
                <a:spcPct val="124500"/>
              </a:lnSpc>
            </a:pPr>
            <a:r>
              <a:rPr dirty="0" sz="1000" spc="-10">
                <a:latin typeface="Calibri"/>
                <a:cs typeface="Calibri"/>
              </a:rPr>
              <a:t>Media:</a:t>
            </a:r>
            <a:r>
              <a:rPr dirty="0" sz="1000" spc="204">
                <a:latin typeface="Calibri"/>
                <a:cs typeface="Calibri"/>
              </a:rPr>
              <a:t> </a:t>
            </a:r>
            <a:r>
              <a:rPr dirty="0" sz="1000" spc="-35" b="0" i="1">
                <a:latin typeface="Bookman Old Style"/>
                <a:cs typeface="Bookman Old Style"/>
              </a:rPr>
              <a:t>np</a:t>
            </a:r>
            <a:r>
              <a:rPr dirty="0" sz="1000" spc="-35">
                <a:latin typeface="Calibri"/>
                <a:cs typeface="Calibri"/>
              </a:rPr>
              <a:t>. 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65">
                <a:latin typeface="Calibri"/>
                <a:cs typeface="Calibri"/>
              </a:rPr>
              <a:t>V</a:t>
            </a:r>
            <a:r>
              <a:rPr dirty="0" sz="1000" spc="-35">
                <a:latin typeface="Calibri"/>
                <a:cs typeface="Calibri"/>
              </a:rPr>
              <a:t>a</a:t>
            </a:r>
            <a:r>
              <a:rPr dirty="0" sz="1000" spc="-5">
                <a:latin typeface="Calibri"/>
                <a:cs typeface="Calibri"/>
              </a:rPr>
              <a:t>ri</a:t>
            </a:r>
            <a:r>
              <a:rPr dirty="0" sz="1000">
                <a:latin typeface="Calibri"/>
                <a:cs typeface="Calibri"/>
              </a:rPr>
              <a:t>a</a:t>
            </a:r>
            <a:r>
              <a:rPr dirty="0" sz="1000" spc="5">
                <a:latin typeface="Calibri"/>
                <a:cs typeface="Calibri"/>
              </a:rPr>
              <a:t>nza</a:t>
            </a:r>
            <a:r>
              <a:rPr dirty="0" sz="1000" spc="5">
                <a:latin typeface="Calibri"/>
                <a:cs typeface="Calibri"/>
              </a:rPr>
              <a:t>: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65" b="0" i="1">
                <a:latin typeface="Bookman Old Style"/>
                <a:cs typeface="Bookman Old Style"/>
              </a:rPr>
              <a:t>np</a:t>
            </a:r>
            <a:r>
              <a:rPr dirty="0" sz="1000" spc="40">
                <a:latin typeface="Georgia"/>
                <a:cs typeface="Georgia"/>
              </a:rPr>
              <a:t>(1</a:t>
            </a:r>
            <a:r>
              <a:rPr dirty="0" sz="1000" spc="-20">
                <a:latin typeface="Georgia"/>
                <a:cs typeface="Georgia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−</a:t>
            </a:r>
            <a:r>
              <a:rPr dirty="0" sz="1000" spc="-65" i="1">
                <a:latin typeface="DejaVu Sans Condensed"/>
                <a:cs typeface="DejaVu Sans Condensed"/>
              </a:rPr>
              <a:t> </a:t>
            </a:r>
            <a:r>
              <a:rPr dirty="0" sz="1000" spc="-100" b="0" i="1">
                <a:latin typeface="Bookman Old Style"/>
                <a:cs typeface="Bookman Old Style"/>
              </a:rPr>
              <a:t>p</a:t>
            </a:r>
            <a:r>
              <a:rPr dirty="0" sz="1000" spc="10">
                <a:latin typeface="Georgia"/>
                <a:cs typeface="Georgia"/>
              </a:rPr>
              <a:t>)</a:t>
            </a:r>
            <a:endParaRPr sz="1000">
              <a:latin typeface="Georgia"/>
              <a:cs typeface="Georgia"/>
            </a:endParaRPr>
          </a:p>
          <a:p>
            <a:pPr marL="459740">
              <a:lnSpc>
                <a:spcPct val="100000"/>
              </a:lnSpc>
              <a:spcBef>
                <a:spcPts val="295"/>
              </a:spcBef>
            </a:pPr>
            <a:r>
              <a:rPr dirty="0" sz="1000" spc="-5">
                <a:latin typeface="Calibri"/>
                <a:cs typeface="Calibri"/>
              </a:rPr>
              <a:t>Parámetros:</a:t>
            </a:r>
            <a:r>
              <a:rPr dirty="0" sz="1000" spc="85">
                <a:latin typeface="Calibri"/>
                <a:cs typeface="Calibri"/>
              </a:rPr>
              <a:t> </a:t>
            </a:r>
            <a:r>
              <a:rPr dirty="0" sz="1000" spc="-100" b="0" i="1">
                <a:latin typeface="Bookman Old Style"/>
                <a:cs typeface="Bookman Old Style"/>
              </a:rPr>
              <a:t>p</a:t>
            </a:r>
            <a:r>
              <a:rPr dirty="0" sz="1000" spc="-25" b="0" i="1">
                <a:latin typeface="Bookman Old Style"/>
                <a:cs typeface="Bookman Old Style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≡</a:t>
            </a:r>
            <a:r>
              <a:rPr dirty="0" sz="1000" spc="25" i="1">
                <a:latin typeface="DejaVu Sans Condensed"/>
                <a:cs typeface="DejaVu Sans Condensed"/>
              </a:rPr>
              <a:t> </a:t>
            </a:r>
            <a:r>
              <a:rPr dirty="0" sz="1000" spc="-15">
                <a:latin typeface="Calibri"/>
                <a:cs typeface="Calibri"/>
              </a:rPr>
              <a:t>probabilidad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del</a:t>
            </a:r>
            <a:r>
              <a:rPr dirty="0" sz="1000" spc="8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evento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;</a:t>
            </a:r>
            <a:r>
              <a:rPr dirty="0" sz="1000" spc="85">
                <a:latin typeface="Calibri"/>
                <a:cs typeface="Calibri"/>
              </a:rPr>
              <a:t> </a:t>
            </a:r>
            <a:r>
              <a:rPr dirty="0" sz="1000" b="0" i="1">
                <a:latin typeface="Bookman Old Style"/>
                <a:cs typeface="Bookman Old Style"/>
              </a:rPr>
              <a:t>n</a:t>
            </a:r>
            <a:r>
              <a:rPr dirty="0" sz="1000">
                <a:latin typeface="Calibri"/>
                <a:cs typeface="Calibri"/>
              </a:rPr>
              <a:t>,</a:t>
            </a:r>
            <a:r>
              <a:rPr dirty="0" sz="1000" spc="8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número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8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veces</a:t>
            </a:r>
            <a:r>
              <a:rPr dirty="0" sz="1000" spc="8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se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00354" y="2581191"/>
            <a:ext cx="1361440" cy="4368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25">
                <a:latin typeface="Calibri"/>
                <a:cs typeface="Calibri"/>
              </a:rPr>
              <a:t>repite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experimento.</a:t>
            </a:r>
            <a:endParaRPr sz="10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840"/>
              </a:spcBef>
            </a:pPr>
            <a:r>
              <a:rPr dirty="0" sz="1000">
                <a:latin typeface="Calibri"/>
                <a:cs typeface="Calibri"/>
              </a:rPr>
              <a:t>Función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masa: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-15" b="0" i="1">
                <a:latin typeface="Bookman Old Style"/>
                <a:cs typeface="Bookman Old Style"/>
              </a:rPr>
              <a:t>p</a:t>
            </a:r>
            <a:r>
              <a:rPr dirty="0" sz="1000" spc="-15">
                <a:latin typeface="Georgia"/>
                <a:cs typeface="Georgia"/>
              </a:rPr>
              <a:t>(</a:t>
            </a:r>
            <a:r>
              <a:rPr dirty="0" sz="1000" spc="-15" b="0" i="1">
                <a:latin typeface="Bookman Old Style"/>
                <a:cs typeface="Bookman Old Style"/>
              </a:rPr>
              <a:t>x</a:t>
            </a:r>
            <a:r>
              <a:rPr dirty="0" sz="1000" spc="-15">
                <a:latin typeface="Georgia"/>
                <a:cs typeface="Georgia"/>
              </a:rPr>
              <a:t>)</a:t>
            </a:r>
            <a:r>
              <a:rPr dirty="0" sz="1000" spc="25">
                <a:latin typeface="Georgia"/>
                <a:cs typeface="Georgia"/>
              </a:rPr>
              <a:t> </a:t>
            </a:r>
            <a:r>
              <a:rPr dirty="0" sz="1000" spc="130">
                <a:latin typeface="Georgia"/>
                <a:cs typeface="Georgia"/>
              </a:rPr>
              <a:t>=</a:t>
            </a:r>
            <a:endParaRPr sz="1000">
              <a:latin typeface="Georgia"/>
              <a:cs typeface="Georgia"/>
            </a:endParaRPr>
          </a:p>
        </p:txBody>
      </p:sp>
      <p:pic>
        <p:nvPicPr>
          <p:cNvPr id="16" name="object 16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490194" y="2917596"/>
            <a:ext cx="59588" cy="59588"/>
          </a:xfrm>
          <a:prstGeom prst="rect">
            <a:avLst/>
          </a:prstGeom>
        </p:spPr>
      </p:pic>
      <p:sp>
        <p:nvSpPr>
          <p:cNvPr id="17" name="object 17"/>
          <p:cNvSpPr txBox="1"/>
          <p:nvPr/>
        </p:nvSpPr>
        <p:spPr>
          <a:xfrm>
            <a:off x="2126932" y="2845539"/>
            <a:ext cx="8318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70" b="0" i="1">
                <a:latin typeface="Bookman Old Style"/>
                <a:cs typeface="Bookman Old Style"/>
              </a:rPr>
              <a:t>x</a:t>
            </a:r>
            <a:endParaRPr sz="700">
              <a:latin typeface="Bookman Old Style"/>
              <a:cs typeface="Bookman Old Style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971471" y="2662090"/>
            <a:ext cx="29908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465">
                <a:latin typeface="Arial"/>
                <a:cs typeface="Arial"/>
              </a:rPr>
              <a:t>f</a:t>
            </a:r>
            <a:r>
              <a:rPr dirty="0" sz="1000" spc="640">
                <a:latin typeface="Arial"/>
                <a:cs typeface="Arial"/>
              </a:rPr>
              <a:t> </a:t>
            </a:r>
            <a:r>
              <a:rPr dirty="0" sz="1000" spc="465">
                <a:latin typeface="Arial"/>
                <a:cs typeface="Arial"/>
              </a:rPr>
              <a:t> </a:t>
            </a:r>
            <a:r>
              <a:rPr dirty="0" sz="1000" spc="-65">
                <a:latin typeface="Arial"/>
                <a:cs typeface="Arial"/>
              </a:rPr>
              <a:t> </a:t>
            </a:r>
            <a:r>
              <a:rPr dirty="0" sz="1000" spc="175">
                <a:latin typeface="Arial"/>
                <a:cs typeface="Arial"/>
              </a:rPr>
              <a:t> </a:t>
            </a:r>
            <a:endParaRPr sz="10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2098954" y="2755991"/>
            <a:ext cx="90360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  <a:tabLst>
                <a:tab pos="665480" algn="l"/>
              </a:tabLst>
            </a:pPr>
            <a:r>
              <a:rPr dirty="0" baseline="7936" sz="1050" spc="82" b="0" i="1">
                <a:latin typeface="Bookman Old Style"/>
                <a:cs typeface="Bookman Old Style"/>
              </a:rPr>
              <a:t>n  </a:t>
            </a:r>
            <a:r>
              <a:rPr dirty="0" baseline="7936" sz="1050" spc="322" b="0" i="1">
                <a:latin typeface="Bookman Old Style"/>
                <a:cs typeface="Bookman Old Style"/>
              </a:rPr>
              <a:t> </a:t>
            </a:r>
            <a:r>
              <a:rPr dirty="0" sz="700" spc="70" b="0" i="1">
                <a:latin typeface="Bookman Old Style"/>
                <a:cs typeface="Bookman Old Style"/>
              </a:rPr>
              <a:t>x	</a:t>
            </a:r>
            <a:r>
              <a:rPr dirty="0" sz="700" spc="55" b="0" i="1">
                <a:latin typeface="Bookman Old Style"/>
                <a:cs typeface="Bookman Old Style"/>
              </a:rPr>
              <a:t>n</a:t>
            </a:r>
            <a:r>
              <a:rPr dirty="0" sz="700" spc="55" i="1">
                <a:latin typeface="DejaVu Serif"/>
                <a:cs typeface="DejaVu Serif"/>
              </a:rPr>
              <a:t>−</a:t>
            </a:r>
            <a:r>
              <a:rPr dirty="0" sz="700" spc="55" b="0" i="1">
                <a:latin typeface="Bookman Old Style"/>
                <a:cs typeface="Bookman Old Style"/>
              </a:rPr>
              <a:t>x</a:t>
            </a:r>
            <a:endParaRPr sz="700">
              <a:latin typeface="Bookman Old Style"/>
              <a:cs typeface="Bookman Old Style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2244890" y="2763944"/>
            <a:ext cx="157543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851535" algn="l"/>
              </a:tabLst>
            </a:pPr>
            <a:r>
              <a:rPr dirty="0" sz="1000" spc="-100" b="0" i="1">
                <a:latin typeface="Bookman Old Style"/>
                <a:cs typeface="Bookman Old Style"/>
              </a:rPr>
              <a:t>p</a:t>
            </a:r>
            <a:r>
              <a:rPr dirty="0" sz="1000" spc="-100" b="0" i="1">
                <a:latin typeface="Bookman Old Style"/>
                <a:cs typeface="Bookman Old Style"/>
              </a:rPr>
              <a:t> </a:t>
            </a:r>
            <a:r>
              <a:rPr dirty="0" sz="1000" spc="-100" b="0" i="1">
                <a:latin typeface="Bookman Old Style"/>
                <a:cs typeface="Bookman Old Style"/>
              </a:rPr>
              <a:t> </a:t>
            </a:r>
            <a:r>
              <a:rPr dirty="0" sz="1000" spc="40">
                <a:latin typeface="Georgia"/>
                <a:cs typeface="Georgia"/>
              </a:rPr>
              <a:t>(1</a:t>
            </a:r>
            <a:r>
              <a:rPr dirty="0" sz="1000" spc="-20">
                <a:latin typeface="Georgia"/>
                <a:cs typeface="Georgia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−</a:t>
            </a:r>
            <a:r>
              <a:rPr dirty="0" sz="1000" spc="-65" i="1">
                <a:latin typeface="DejaVu Sans Condensed"/>
                <a:cs typeface="DejaVu Sans Condensed"/>
              </a:rPr>
              <a:t> </a:t>
            </a:r>
            <a:r>
              <a:rPr dirty="0" sz="1000" spc="-100" b="0" i="1">
                <a:latin typeface="Bookman Old Style"/>
                <a:cs typeface="Bookman Old Style"/>
              </a:rPr>
              <a:t>p</a:t>
            </a:r>
            <a:r>
              <a:rPr dirty="0" sz="1000" spc="10">
                <a:latin typeface="Georgia"/>
                <a:cs typeface="Georgia"/>
              </a:rPr>
              <a:t>)</a:t>
            </a:r>
            <a:r>
              <a:rPr dirty="0" sz="1000">
                <a:latin typeface="Georgia"/>
                <a:cs typeface="Georgia"/>
              </a:rPr>
              <a:t>	</a:t>
            </a:r>
            <a:r>
              <a:rPr dirty="0" sz="1000" spc="25" b="0" i="1">
                <a:latin typeface="Bookman Old Style"/>
                <a:cs typeface="Bookman Old Style"/>
              </a:rPr>
              <a:t>x</a:t>
            </a:r>
            <a:r>
              <a:rPr dirty="0" sz="1000" spc="-25" b="0" i="1">
                <a:latin typeface="Bookman Old Style"/>
                <a:cs typeface="Bookman Old Style"/>
              </a:rPr>
              <a:t> </a:t>
            </a:r>
            <a:r>
              <a:rPr dirty="0" sz="1000" spc="-125" i="1">
                <a:latin typeface="DejaVu Sans Condensed"/>
                <a:cs typeface="DejaVu Sans Condensed"/>
              </a:rPr>
              <a:t>∈</a:t>
            </a:r>
            <a:r>
              <a:rPr dirty="0" sz="1000" spc="-10" i="1">
                <a:latin typeface="DejaVu Sans Condensed"/>
                <a:cs typeface="DejaVu Sans Condensed"/>
              </a:rPr>
              <a:t> </a:t>
            </a:r>
            <a:r>
              <a:rPr dirty="0" sz="1000" spc="-120">
                <a:latin typeface="Georgia"/>
                <a:cs typeface="Georgia"/>
              </a:rPr>
              <a:t>0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65">
                <a:latin typeface="Georgia"/>
                <a:cs typeface="Georgia"/>
              </a:rPr>
              <a:t>1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-120" i="1">
                <a:latin typeface="DejaVu Sans Condensed"/>
                <a:cs typeface="DejaVu Sans Condensed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-120" i="1">
                <a:latin typeface="DejaVu Sans Condensed"/>
                <a:cs typeface="DejaVu Sans Condensed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-120" i="1">
                <a:latin typeface="DejaVu Sans Condensed"/>
                <a:cs typeface="DejaVu Sans Condensed"/>
              </a:rPr>
              <a:t> </a:t>
            </a:r>
            <a:r>
              <a:rPr dirty="0" sz="1000" spc="-25" b="0" i="1">
                <a:latin typeface="Bookman Old Style"/>
                <a:cs typeface="Bookman Old Style"/>
              </a:rPr>
              <a:t>n</a:t>
            </a:r>
            <a:endParaRPr sz="1000">
              <a:latin typeface="Bookman Old Style"/>
              <a:cs typeface="Bookman Old Style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2480322" y="2915772"/>
            <a:ext cx="128778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668020" algn="l"/>
              </a:tabLst>
            </a:pPr>
            <a:r>
              <a:rPr dirty="0" sz="1000" spc="-120">
                <a:latin typeface="Georgia"/>
                <a:cs typeface="Georgia"/>
              </a:rPr>
              <a:t>0</a:t>
            </a:r>
            <a:r>
              <a:rPr dirty="0" sz="1000" spc="-120">
                <a:latin typeface="Georgia"/>
                <a:cs typeface="Georgia"/>
              </a:rPr>
              <a:t>	</a:t>
            </a:r>
            <a:r>
              <a:rPr dirty="0" sz="1000" spc="-20" b="0" i="1">
                <a:latin typeface="Bookman Old Style"/>
                <a:cs typeface="Bookman Old Style"/>
              </a:rPr>
              <a:t>enot</a:t>
            </a:r>
            <a:r>
              <a:rPr dirty="0" sz="1000" spc="10" b="0" i="1">
                <a:latin typeface="Bookman Old Style"/>
                <a:cs typeface="Bookman Old Style"/>
              </a:rPr>
              <a:t>r</a:t>
            </a:r>
            <a:r>
              <a:rPr dirty="0" sz="1000" spc="-70" b="0" i="1">
                <a:latin typeface="Bookman Old Style"/>
                <a:cs typeface="Bookman Old Style"/>
              </a:rPr>
              <a:t>ocaso</a:t>
            </a:r>
            <a:endParaRPr sz="1000">
              <a:latin typeface="Bookman Old Style"/>
              <a:cs typeface="Bookman Old Style"/>
            </a:endParaRPr>
          </a:p>
        </p:txBody>
      </p:sp>
      <p:grpSp>
        <p:nvGrpSpPr>
          <p:cNvPr id="22" name="object 22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23" name="object 23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5" name="object 25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2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45337" y="0"/>
            <a:ext cx="1264285" cy="4051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2700" marR="5080" indent="84518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Fundamentos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de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Estadística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Bayesiana.</a:t>
            </a:r>
            <a:endParaRPr sz="500">
              <a:latin typeface="Calibri"/>
              <a:cs typeface="Calibri"/>
            </a:endParaRPr>
          </a:p>
          <a:p>
            <a:pPr algn="r" marL="429895" marR="5080" indent="378460">
              <a:lnSpc>
                <a:spcPts val="600"/>
              </a:lnSpc>
              <a:spcBef>
                <a:spcPts val="15"/>
              </a:spcBef>
            </a:pP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Distribuciones </a:t>
            </a:r>
            <a:r>
              <a:rPr dirty="0" sz="500" spc="1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Estadísticos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y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Variabilidad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Aprendizaje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Automático.</a:t>
            </a:r>
            <a:endParaRPr sz="5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0"/>
            <a:ext cx="4608195" cy="721995"/>
            <a:chOff x="0" y="0"/>
            <a:chExt cx="4608195" cy="721995"/>
          </a:xfrm>
        </p:grpSpPr>
        <p:sp>
          <p:nvSpPr>
            <p:cNvPr id="5" name="object 5"/>
            <p:cNvSpPr/>
            <p:nvPr/>
          </p:nvSpPr>
          <p:spPr>
            <a:xfrm>
              <a:off x="2303995" y="0"/>
              <a:ext cx="2304415" cy="408940"/>
            </a:xfrm>
            <a:custGeom>
              <a:avLst/>
              <a:gdLst/>
              <a:ahLst/>
              <a:cxnLst/>
              <a:rect l="l" t="t" r="r" b="b"/>
              <a:pathLst>
                <a:path w="2304415" h="408940">
                  <a:moveTo>
                    <a:pt x="2303995" y="0"/>
                  </a:moveTo>
                  <a:lnTo>
                    <a:pt x="0" y="0"/>
                  </a:lnTo>
                  <a:lnTo>
                    <a:pt x="0" y="408660"/>
                  </a:lnTo>
                  <a:lnTo>
                    <a:pt x="2303995" y="40866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0" y="408654"/>
              <a:ext cx="4608060" cy="312770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153174" y="407591"/>
            <a:ext cx="53784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10">
                <a:solidFill>
                  <a:srgbClr val="FFFFFF"/>
                </a:solidFill>
                <a:latin typeface="Calibri"/>
                <a:cs typeface="Calibri"/>
              </a:rPr>
              <a:t>Matlab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47294" y="1161801"/>
            <a:ext cx="1752600" cy="108839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1200"/>
              </a:lnSpc>
              <a:spcBef>
                <a:spcPts val="95"/>
              </a:spcBef>
            </a:pPr>
            <a:r>
              <a:rPr dirty="0" sz="1000" spc="80">
                <a:latin typeface="Cambria"/>
                <a:cs typeface="Cambria"/>
              </a:rPr>
              <a:t>x=0:0.1:10;</a:t>
            </a:r>
            <a:endParaRPr sz="1000">
              <a:latin typeface="Cambria"/>
              <a:cs typeface="Cambria"/>
            </a:endParaRPr>
          </a:p>
          <a:p>
            <a:pPr marL="12700" marR="1067435">
              <a:lnSpc>
                <a:spcPts val="1200"/>
              </a:lnSpc>
              <a:spcBef>
                <a:spcPts val="40"/>
              </a:spcBef>
            </a:pPr>
            <a:r>
              <a:rPr dirty="0" sz="1000" spc="25">
                <a:latin typeface="Cambria"/>
                <a:cs typeface="Cambria"/>
              </a:rPr>
              <a:t>Binonimal </a:t>
            </a:r>
            <a:r>
              <a:rPr dirty="0" sz="1000" spc="30">
                <a:latin typeface="Cambria"/>
                <a:cs typeface="Cambria"/>
              </a:rPr>
              <a:t> </a:t>
            </a:r>
            <a:r>
              <a:rPr dirty="0" sz="1000" spc="15">
                <a:latin typeface="Cambria"/>
                <a:cs typeface="Cambria"/>
              </a:rPr>
              <a:t>parametros  </a:t>
            </a:r>
            <a:r>
              <a:rPr dirty="0" sz="1000" spc="20">
                <a:latin typeface="Cambria"/>
                <a:cs typeface="Cambria"/>
              </a:rPr>
              <a:t>n=10; </a:t>
            </a:r>
            <a:r>
              <a:rPr dirty="0" sz="1000" spc="25">
                <a:latin typeface="Cambria"/>
                <a:cs typeface="Cambria"/>
              </a:rPr>
              <a:t> </a:t>
            </a:r>
            <a:r>
              <a:rPr dirty="0" sz="1000" spc="70">
                <a:latin typeface="Cambria"/>
                <a:cs typeface="Cambria"/>
              </a:rPr>
              <a:t>p=0.2;</a:t>
            </a:r>
            <a:endParaRPr sz="1000">
              <a:latin typeface="Cambria"/>
              <a:cs typeface="Cambria"/>
            </a:endParaRPr>
          </a:p>
          <a:p>
            <a:pPr marL="12700">
              <a:lnSpc>
                <a:spcPts val="1140"/>
              </a:lnSpc>
            </a:pPr>
            <a:r>
              <a:rPr dirty="0" sz="1000" spc="145">
                <a:latin typeface="Cambria"/>
                <a:cs typeface="Cambria"/>
              </a:rPr>
              <a:t>F.</a:t>
            </a:r>
            <a:r>
              <a:rPr dirty="0" sz="1000" spc="285">
                <a:latin typeface="Cambria"/>
                <a:cs typeface="Cambria"/>
              </a:rPr>
              <a:t> </a:t>
            </a:r>
            <a:r>
              <a:rPr dirty="0" sz="1000" spc="-5">
                <a:latin typeface="Cambria"/>
                <a:cs typeface="Cambria"/>
              </a:rPr>
              <a:t>de</a:t>
            </a:r>
            <a:r>
              <a:rPr dirty="0" sz="1000" spc="80">
                <a:latin typeface="Cambria"/>
                <a:cs typeface="Cambria"/>
              </a:rPr>
              <a:t> </a:t>
            </a:r>
            <a:r>
              <a:rPr dirty="0" sz="1000" spc="-45">
                <a:latin typeface="Cambria"/>
                <a:cs typeface="Cambria"/>
              </a:rPr>
              <a:t>masa</a:t>
            </a:r>
            <a:r>
              <a:rPr dirty="0" sz="1000" spc="285">
                <a:latin typeface="Cambria"/>
                <a:cs typeface="Cambria"/>
              </a:rPr>
              <a:t> </a:t>
            </a:r>
            <a:r>
              <a:rPr dirty="0" sz="1000" spc="35">
                <a:latin typeface="Cambria"/>
                <a:cs typeface="Cambria"/>
              </a:rPr>
              <a:t>Binomial</a:t>
            </a:r>
            <a:endParaRPr sz="1000">
              <a:latin typeface="Cambria"/>
              <a:cs typeface="Cambria"/>
            </a:endParaRPr>
          </a:p>
          <a:p>
            <a:pPr marL="12700">
              <a:lnSpc>
                <a:spcPts val="1200"/>
              </a:lnSpc>
            </a:pPr>
            <a:r>
              <a:rPr dirty="0" sz="1000" spc="60">
                <a:latin typeface="Cambria"/>
                <a:cs typeface="Cambria"/>
              </a:rPr>
              <a:t>y_masa_bin=binopdf(x,n,p);</a:t>
            </a:r>
            <a:endParaRPr sz="1000">
              <a:latin typeface="Cambria"/>
              <a:cs typeface="Cambri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354567" y="1161801"/>
            <a:ext cx="2084705" cy="124015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270510">
              <a:lnSpc>
                <a:spcPct val="100000"/>
              </a:lnSpc>
              <a:spcBef>
                <a:spcPts val="95"/>
              </a:spcBef>
            </a:pPr>
            <a:r>
              <a:rPr dirty="0" sz="1000" spc="145">
                <a:latin typeface="Cambria"/>
                <a:cs typeface="Cambria"/>
              </a:rPr>
              <a:t>F.</a:t>
            </a:r>
            <a:r>
              <a:rPr dirty="0" sz="1000" spc="280">
                <a:latin typeface="Cambria"/>
                <a:cs typeface="Cambria"/>
              </a:rPr>
              <a:t> </a:t>
            </a:r>
            <a:r>
              <a:rPr dirty="0" sz="1000" spc="-5">
                <a:latin typeface="Cambria"/>
                <a:cs typeface="Cambria"/>
              </a:rPr>
              <a:t>de</a:t>
            </a:r>
            <a:r>
              <a:rPr dirty="0" sz="1000" spc="70">
                <a:latin typeface="Cambria"/>
                <a:cs typeface="Cambria"/>
              </a:rPr>
              <a:t> </a:t>
            </a:r>
            <a:r>
              <a:rPr dirty="0" sz="1000" spc="85">
                <a:latin typeface="Cambria"/>
                <a:cs typeface="Cambria"/>
              </a:rPr>
              <a:t>distribución</a:t>
            </a:r>
            <a:r>
              <a:rPr dirty="0" sz="1000" spc="280">
                <a:latin typeface="Cambria"/>
                <a:cs typeface="Cambria"/>
              </a:rPr>
              <a:t> </a:t>
            </a:r>
            <a:r>
              <a:rPr dirty="0" sz="1000" spc="35">
                <a:latin typeface="Cambria"/>
                <a:cs typeface="Cambria"/>
              </a:rPr>
              <a:t>Binomial </a:t>
            </a:r>
            <a:r>
              <a:rPr dirty="0" sz="1000" spc="-210">
                <a:latin typeface="Cambria"/>
                <a:cs typeface="Cambria"/>
              </a:rPr>
              <a:t> </a:t>
            </a:r>
            <a:r>
              <a:rPr dirty="0" sz="1000" spc="90">
                <a:latin typeface="Cambria"/>
                <a:cs typeface="Cambria"/>
              </a:rPr>
              <a:t>y_dist_bin=binocdf(x,n,p); </a:t>
            </a:r>
            <a:r>
              <a:rPr dirty="0" sz="1000" spc="95">
                <a:latin typeface="Cambria"/>
                <a:cs typeface="Cambria"/>
              </a:rPr>
              <a:t> estadísticos </a:t>
            </a:r>
            <a:r>
              <a:rPr dirty="0" sz="1000" spc="100">
                <a:latin typeface="Cambria"/>
                <a:cs typeface="Cambria"/>
              </a:rPr>
              <a:t> </a:t>
            </a:r>
            <a:r>
              <a:rPr dirty="0" sz="1000" spc="85">
                <a:latin typeface="Cambria"/>
                <a:cs typeface="Cambria"/>
              </a:rPr>
              <a:t>[m,v]=binostat(n,p); </a:t>
            </a:r>
            <a:r>
              <a:rPr dirty="0" sz="1000" spc="90">
                <a:latin typeface="Cambria"/>
                <a:cs typeface="Cambria"/>
              </a:rPr>
              <a:t> </a:t>
            </a:r>
            <a:r>
              <a:rPr dirty="0" sz="1000" spc="40">
                <a:latin typeface="Cambria"/>
                <a:cs typeface="Cambria"/>
              </a:rPr>
              <a:t>generar</a:t>
            </a:r>
            <a:r>
              <a:rPr dirty="0" sz="1000" spc="290">
                <a:latin typeface="Cambria"/>
                <a:cs typeface="Cambria"/>
              </a:rPr>
              <a:t> </a:t>
            </a:r>
            <a:r>
              <a:rPr dirty="0" sz="1000" spc="70">
                <a:latin typeface="Cambria"/>
                <a:cs typeface="Cambria"/>
              </a:rPr>
              <a:t>valores</a:t>
            </a:r>
            <a:endParaRPr sz="1000">
              <a:latin typeface="Cambria"/>
              <a:cs typeface="Cambria"/>
            </a:endParaRPr>
          </a:p>
          <a:p>
            <a:pPr marL="12700" marR="270510">
              <a:lnSpc>
                <a:spcPts val="1200"/>
              </a:lnSpc>
              <a:spcBef>
                <a:spcPts val="15"/>
              </a:spcBef>
              <a:tabLst>
                <a:tab pos="610235" algn="l"/>
              </a:tabLst>
            </a:pPr>
            <a:r>
              <a:rPr dirty="0" sz="1000" spc="-5">
                <a:latin typeface="Cambria"/>
                <a:cs typeface="Cambria"/>
              </a:rPr>
              <a:t>nrow=1;	</a:t>
            </a:r>
            <a:r>
              <a:rPr dirty="0" sz="1000" spc="-45">
                <a:latin typeface="Cambria"/>
                <a:cs typeface="Cambria"/>
              </a:rPr>
              <a:t>numero</a:t>
            </a:r>
            <a:r>
              <a:rPr dirty="0" sz="1000" spc="-40">
                <a:latin typeface="Cambria"/>
                <a:cs typeface="Cambria"/>
              </a:rPr>
              <a:t> </a:t>
            </a:r>
            <a:r>
              <a:rPr dirty="0" sz="1000" spc="160">
                <a:latin typeface="Cambria"/>
                <a:cs typeface="Cambria"/>
              </a:rPr>
              <a:t>filas </a:t>
            </a:r>
            <a:r>
              <a:rPr dirty="0" sz="1000" spc="165">
                <a:latin typeface="Cambria"/>
                <a:cs typeface="Cambria"/>
              </a:rPr>
              <a:t> </a:t>
            </a:r>
            <a:r>
              <a:rPr dirty="0" sz="1000" spc="50">
                <a:latin typeface="Cambria"/>
                <a:cs typeface="Cambria"/>
              </a:rPr>
              <a:t>ncol=10;</a:t>
            </a:r>
            <a:r>
              <a:rPr dirty="0" sz="1000" spc="280">
                <a:latin typeface="Cambria"/>
                <a:cs typeface="Cambria"/>
              </a:rPr>
              <a:t> </a:t>
            </a:r>
            <a:r>
              <a:rPr dirty="0" sz="1000" spc="-45">
                <a:latin typeface="Cambria"/>
                <a:cs typeface="Cambria"/>
              </a:rPr>
              <a:t>numero</a:t>
            </a:r>
            <a:r>
              <a:rPr dirty="0" sz="1000" spc="110">
                <a:latin typeface="Cambria"/>
                <a:cs typeface="Cambria"/>
              </a:rPr>
              <a:t> </a:t>
            </a:r>
            <a:r>
              <a:rPr dirty="0" sz="1000" spc="-5">
                <a:latin typeface="Cambria"/>
                <a:cs typeface="Cambria"/>
              </a:rPr>
              <a:t>de</a:t>
            </a:r>
            <a:r>
              <a:rPr dirty="0" sz="1000" spc="70">
                <a:latin typeface="Cambria"/>
                <a:cs typeface="Cambria"/>
              </a:rPr>
              <a:t> </a:t>
            </a:r>
            <a:r>
              <a:rPr dirty="0" sz="1000" spc="5">
                <a:latin typeface="Cambria"/>
                <a:cs typeface="Cambria"/>
              </a:rPr>
              <a:t>columnas</a:t>
            </a:r>
            <a:endParaRPr sz="1000">
              <a:latin typeface="Cambria"/>
              <a:cs typeface="Cambria"/>
            </a:endParaRPr>
          </a:p>
          <a:p>
            <a:pPr marL="12700">
              <a:lnSpc>
                <a:spcPts val="1150"/>
              </a:lnSpc>
            </a:pPr>
            <a:r>
              <a:rPr dirty="0" sz="1000" spc="40">
                <a:latin typeface="Cambria"/>
                <a:cs typeface="Cambria"/>
              </a:rPr>
              <a:t>x_bino=</a:t>
            </a:r>
            <a:r>
              <a:rPr dirty="0" sz="1000" spc="270">
                <a:latin typeface="Cambria"/>
                <a:cs typeface="Cambria"/>
              </a:rPr>
              <a:t> </a:t>
            </a:r>
            <a:r>
              <a:rPr dirty="0" sz="1000" spc="70">
                <a:latin typeface="Cambria"/>
                <a:cs typeface="Cambria"/>
              </a:rPr>
              <a:t>binornd(n,p,nrow,ncol);</a:t>
            </a:r>
            <a:endParaRPr sz="1000">
              <a:latin typeface="Cambria"/>
              <a:cs typeface="Cambria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1" name="object 11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45337" y="0"/>
            <a:ext cx="1264285" cy="4051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2700" marR="5080" indent="84518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Fundamentos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de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Estadística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Bayesiana.</a:t>
            </a:r>
            <a:endParaRPr sz="500">
              <a:latin typeface="Calibri"/>
              <a:cs typeface="Calibri"/>
            </a:endParaRPr>
          </a:p>
          <a:p>
            <a:pPr algn="r" marL="429895" marR="5080" indent="378460">
              <a:lnSpc>
                <a:spcPts val="600"/>
              </a:lnSpc>
              <a:spcBef>
                <a:spcPts val="15"/>
              </a:spcBef>
            </a:pP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Distribuciones </a:t>
            </a:r>
            <a:r>
              <a:rPr dirty="0" sz="500" spc="1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Estadísticos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y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Variabilidad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Aprendizaje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Automático.</a:t>
            </a:r>
            <a:endParaRPr sz="5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0"/>
            <a:ext cx="4608195" cy="721995"/>
            <a:chOff x="0" y="0"/>
            <a:chExt cx="4608195" cy="721995"/>
          </a:xfrm>
        </p:grpSpPr>
        <p:sp>
          <p:nvSpPr>
            <p:cNvPr id="5" name="object 5"/>
            <p:cNvSpPr/>
            <p:nvPr/>
          </p:nvSpPr>
          <p:spPr>
            <a:xfrm>
              <a:off x="2303995" y="0"/>
              <a:ext cx="2304415" cy="408940"/>
            </a:xfrm>
            <a:custGeom>
              <a:avLst/>
              <a:gdLst/>
              <a:ahLst/>
              <a:cxnLst/>
              <a:rect l="l" t="t" r="r" b="b"/>
              <a:pathLst>
                <a:path w="2304415" h="408940">
                  <a:moveTo>
                    <a:pt x="2303995" y="0"/>
                  </a:moveTo>
                  <a:lnTo>
                    <a:pt x="0" y="0"/>
                  </a:lnTo>
                  <a:lnTo>
                    <a:pt x="0" y="408660"/>
                  </a:lnTo>
                  <a:lnTo>
                    <a:pt x="2303995" y="40866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0" y="408654"/>
              <a:ext cx="4608060" cy="312770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153174" y="407591"/>
            <a:ext cx="60452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10">
                <a:solidFill>
                  <a:srgbClr val="FFFFFF"/>
                </a:solidFill>
                <a:latin typeface="Calibri"/>
                <a:cs typeface="Calibri"/>
              </a:rPr>
              <a:t>Gráficas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594042" y="1056741"/>
            <a:ext cx="3420110" cy="1282700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347294" y="2484419"/>
            <a:ext cx="3908425" cy="301625"/>
          </a:xfrm>
          <a:prstGeom prst="rect">
            <a:avLst/>
          </a:prstGeom>
        </p:spPr>
        <p:txBody>
          <a:bodyPr wrap="square" lIns="0" tIns="10160" rIns="0" bIns="0" rtlCol="0" vert="horz">
            <a:spAutoFit/>
          </a:bodyPr>
          <a:lstStyle/>
          <a:p>
            <a:pPr marL="12700" marR="5080">
              <a:lnSpc>
                <a:spcPct val="101499"/>
              </a:lnSpc>
              <a:spcBef>
                <a:spcPts val="80"/>
              </a:spcBef>
            </a:pPr>
            <a:r>
              <a:rPr dirty="0" sz="900" spc="20">
                <a:solidFill>
                  <a:srgbClr val="3333B2"/>
                </a:solidFill>
                <a:latin typeface="Calibri"/>
                <a:cs typeface="Calibri"/>
              </a:rPr>
              <a:t>Figura:</a:t>
            </a:r>
            <a:r>
              <a:rPr dirty="0" sz="900" spc="105">
                <a:solidFill>
                  <a:srgbClr val="3333B2"/>
                </a:solidFill>
                <a:latin typeface="Calibri"/>
                <a:cs typeface="Calibri"/>
              </a:rPr>
              <a:t> </a:t>
            </a:r>
            <a:r>
              <a:rPr dirty="0" sz="900" spc="10">
                <a:latin typeface="Calibri"/>
                <a:cs typeface="Calibri"/>
              </a:rPr>
              <a:t>Función</a:t>
            </a:r>
            <a:r>
              <a:rPr dirty="0" sz="900" spc="110">
                <a:latin typeface="Calibri"/>
                <a:cs typeface="Calibri"/>
              </a:rPr>
              <a:t> </a:t>
            </a:r>
            <a:r>
              <a:rPr dirty="0" sz="900" spc="-20">
                <a:latin typeface="Calibri"/>
                <a:cs typeface="Calibri"/>
              </a:rPr>
              <a:t>de</a:t>
            </a:r>
            <a:r>
              <a:rPr dirty="0" sz="900" spc="105">
                <a:latin typeface="Calibri"/>
                <a:cs typeface="Calibri"/>
              </a:rPr>
              <a:t> </a:t>
            </a:r>
            <a:r>
              <a:rPr dirty="0" sz="900" spc="5">
                <a:latin typeface="Calibri"/>
                <a:cs typeface="Calibri"/>
              </a:rPr>
              <a:t>masa</a:t>
            </a:r>
            <a:r>
              <a:rPr dirty="0" sz="900" spc="105">
                <a:latin typeface="Calibri"/>
                <a:cs typeface="Calibri"/>
              </a:rPr>
              <a:t> </a:t>
            </a:r>
            <a:r>
              <a:rPr dirty="0" sz="900" spc="15">
                <a:latin typeface="Calibri"/>
                <a:cs typeface="Calibri"/>
              </a:rPr>
              <a:t>(izquierda)</a:t>
            </a:r>
            <a:r>
              <a:rPr dirty="0" sz="900" spc="105">
                <a:latin typeface="Calibri"/>
                <a:cs typeface="Calibri"/>
              </a:rPr>
              <a:t> </a:t>
            </a:r>
            <a:r>
              <a:rPr dirty="0" sz="900" spc="15">
                <a:latin typeface="Calibri"/>
                <a:cs typeface="Calibri"/>
              </a:rPr>
              <a:t>y</a:t>
            </a:r>
            <a:r>
              <a:rPr dirty="0" sz="900" spc="110">
                <a:latin typeface="Calibri"/>
                <a:cs typeface="Calibri"/>
              </a:rPr>
              <a:t> </a:t>
            </a:r>
            <a:r>
              <a:rPr dirty="0" sz="900" spc="5">
                <a:latin typeface="Calibri"/>
                <a:cs typeface="Calibri"/>
              </a:rPr>
              <a:t>función</a:t>
            </a:r>
            <a:r>
              <a:rPr dirty="0" sz="900" spc="105">
                <a:latin typeface="Calibri"/>
                <a:cs typeface="Calibri"/>
              </a:rPr>
              <a:t> </a:t>
            </a:r>
            <a:r>
              <a:rPr dirty="0" sz="900" spc="-20">
                <a:latin typeface="Calibri"/>
                <a:cs typeface="Calibri"/>
              </a:rPr>
              <a:t>de</a:t>
            </a:r>
            <a:r>
              <a:rPr dirty="0" sz="900" spc="105">
                <a:latin typeface="Calibri"/>
                <a:cs typeface="Calibri"/>
              </a:rPr>
              <a:t> </a:t>
            </a:r>
            <a:r>
              <a:rPr dirty="0" sz="900">
                <a:latin typeface="Calibri"/>
                <a:cs typeface="Calibri"/>
              </a:rPr>
              <a:t>distribución</a:t>
            </a:r>
            <a:r>
              <a:rPr dirty="0" sz="900" spc="105">
                <a:latin typeface="Calibri"/>
                <a:cs typeface="Calibri"/>
              </a:rPr>
              <a:t> </a:t>
            </a:r>
            <a:r>
              <a:rPr dirty="0" sz="900" spc="10">
                <a:latin typeface="Calibri"/>
                <a:cs typeface="Calibri"/>
              </a:rPr>
              <a:t>(derecha)</a:t>
            </a:r>
            <a:r>
              <a:rPr dirty="0" sz="900" spc="110">
                <a:latin typeface="Calibri"/>
                <a:cs typeface="Calibri"/>
              </a:rPr>
              <a:t> </a:t>
            </a:r>
            <a:r>
              <a:rPr dirty="0" sz="900" spc="-20">
                <a:latin typeface="Calibri"/>
                <a:cs typeface="Calibri"/>
              </a:rPr>
              <a:t>de</a:t>
            </a:r>
            <a:r>
              <a:rPr dirty="0" sz="900" spc="105">
                <a:latin typeface="Calibri"/>
                <a:cs typeface="Calibri"/>
              </a:rPr>
              <a:t> </a:t>
            </a:r>
            <a:r>
              <a:rPr dirty="0" sz="900">
                <a:latin typeface="Calibri"/>
                <a:cs typeface="Calibri"/>
              </a:rPr>
              <a:t>una </a:t>
            </a:r>
            <a:r>
              <a:rPr dirty="0" sz="900" spc="5">
                <a:latin typeface="Calibri"/>
                <a:cs typeface="Calibri"/>
              </a:rPr>
              <a:t> </a:t>
            </a:r>
            <a:r>
              <a:rPr dirty="0" sz="900">
                <a:latin typeface="Calibri"/>
                <a:cs typeface="Calibri"/>
              </a:rPr>
              <a:t>distribución</a:t>
            </a:r>
            <a:r>
              <a:rPr dirty="0" sz="900" spc="100">
                <a:latin typeface="Calibri"/>
                <a:cs typeface="Calibri"/>
              </a:rPr>
              <a:t> </a:t>
            </a:r>
            <a:r>
              <a:rPr dirty="0" sz="900" spc="20">
                <a:latin typeface="Calibri"/>
                <a:cs typeface="Calibri"/>
              </a:rPr>
              <a:t>Binomial(10,0.2)</a:t>
            </a:r>
            <a:endParaRPr sz="900">
              <a:latin typeface="Calibri"/>
              <a:cs typeface="Calibri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1" name="object 11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45337" y="0"/>
            <a:ext cx="1264285" cy="4051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2700" marR="5080" indent="84518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Fundamentos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de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Estadística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Bayesiana.</a:t>
            </a:r>
            <a:endParaRPr sz="500">
              <a:latin typeface="Calibri"/>
              <a:cs typeface="Calibri"/>
            </a:endParaRPr>
          </a:p>
          <a:p>
            <a:pPr algn="r" marL="429895" marR="5080" indent="378460">
              <a:lnSpc>
                <a:spcPts val="600"/>
              </a:lnSpc>
              <a:spcBef>
                <a:spcPts val="15"/>
              </a:spcBef>
            </a:pP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Distribuciones </a:t>
            </a:r>
            <a:r>
              <a:rPr dirty="0" sz="500" spc="1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Estadísticos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y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Variabilidad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Aprendizaje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Automático.</a:t>
            </a:r>
            <a:endParaRPr sz="5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0"/>
            <a:ext cx="4608195" cy="721995"/>
            <a:chOff x="0" y="0"/>
            <a:chExt cx="4608195" cy="721995"/>
          </a:xfrm>
        </p:grpSpPr>
        <p:sp>
          <p:nvSpPr>
            <p:cNvPr id="5" name="object 5"/>
            <p:cNvSpPr/>
            <p:nvPr/>
          </p:nvSpPr>
          <p:spPr>
            <a:xfrm>
              <a:off x="2303995" y="0"/>
              <a:ext cx="2304415" cy="408940"/>
            </a:xfrm>
            <a:custGeom>
              <a:avLst/>
              <a:gdLst/>
              <a:ahLst/>
              <a:cxnLst/>
              <a:rect l="l" t="t" r="r" b="b"/>
              <a:pathLst>
                <a:path w="2304415" h="408940">
                  <a:moveTo>
                    <a:pt x="2303995" y="0"/>
                  </a:moveTo>
                  <a:lnTo>
                    <a:pt x="0" y="0"/>
                  </a:lnTo>
                  <a:lnTo>
                    <a:pt x="0" y="408660"/>
                  </a:lnTo>
                  <a:lnTo>
                    <a:pt x="2303995" y="40866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0" y="408654"/>
              <a:ext cx="4608060" cy="312770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153174" y="407591"/>
            <a:ext cx="106934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5">
                <a:solidFill>
                  <a:srgbClr val="FFFFFF"/>
                </a:solidFill>
                <a:latin typeface="Calibri"/>
                <a:cs typeface="Calibri"/>
              </a:rPr>
              <a:t>Geométrica(p)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490194" y="1075651"/>
            <a:ext cx="59588" cy="59588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600354" y="960584"/>
            <a:ext cx="3444240" cy="936625"/>
          </a:xfrm>
          <a:prstGeom prst="rect">
            <a:avLst/>
          </a:prstGeom>
        </p:spPr>
        <p:txBody>
          <a:bodyPr wrap="square" lIns="0" tIns="501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395"/>
              </a:spcBef>
            </a:pPr>
            <a:r>
              <a:rPr dirty="0" sz="1000" spc="15">
                <a:latin typeface="Calibri"/>
                <a:cs typeface="Calibri"/>
              </a:rPr>
              <a:t>Se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basa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distribución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Bernouilli.</a:t>
            </a:r>
            <a:endParaRPr sz="100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  <a:spcBef>
                <a:spcPts val="295"/>
              </a:spcBef>
            </a:pPr>
            <a:r>
              <a:rPr dirty="0" sz="1000" spc="-15">
                <a:latin typeface="Calibri"/>
                <a:cs typeface="Calibri"/>
              </a:rPr>
              <a:t>Representa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número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repeticiones </a:t>
            </a:r>
            <a:r>
              <a:rPr dirty="0" sz="1000" spc="-20">
                <a:latin typeface="Calibri"/>
                <a:cs typeface="Calibri"/>
              </a:rPr>
              <a:t>necesarias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hasta </a:t>
            </a:r>
            <a:r>
              <a:rPr dirty="0" sz="1000" spc="-25">
                <a:latin typeface="Calibri"/>
                <a:cs typeface="Calibri"/>
              </a:rPr>
              <a:t>obtener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primer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”éxito".</a:t>
            </a:r>
            <a:endParaRPr sz="1000">
              <a:latin typeface="Calibri"/>
              <a:cs typeface="Calibri"/>
            </a:endParaRPr>
          </a:p>
          <a:p>
            <a:pPr marL="12700" marR="85090">
              <a:lnSpc>
                <a:spcPts val="1490"/>
              </a:lnSpc>
              <a:spcBef>
                <a:spcPts val="95"/>
              </a:spcBef>
            </a:pPr>
            <a:r>
              <a:rPr dirty="0" sz="1000" spc="30">
                <a:latin typeface="Calibri"/>
                <a:cs typeface="Calibri"/>
              </a:rPr>
              <a:t>Esta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distribución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tiene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como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característica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falta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memoria.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10">
                <a:latin typeface="Calibri"/>
                <a:cs typeface="Calibri"/>
              </a:rPr>
              <a:t>Rango: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{</a:t>
            </a:r>
            <a:r>
              <a:rPr dirty="0" sz="1000" spc="-10">
                <a:latin typeface="Georgia"/>
                <a:cs typeface="Georgia"/>
              </a:rPr>
              <a:t>1</a:t>
            </a:r>
            <a:r>
              <a:rPr dirty="0" sz="1000" spc="-10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-45">
                <a:latin typeface="Georgia"/>
                <a:cs typeface="Georgia"/>
              </a:rPr>
              <a:t>2</a:t>
            </a:r>
            <a:r>
              <a:rPr dirty="0" sz="1000" spc="-45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-120" i="1">
                <a:latin typeface="DejaVu Sans Condensed"/>
                <a:cs typeface="DejaVu Sans Condensed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-120" i="1">
                <a:latin typeface="DejaVu Sans Condensed"/>
                <a:cs typeface="DejaVu Sans Condensed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-120" i="1">
                <a:latin typeface="DejaVu Sans Condensed"/>
                <a:cs typeface="DejaVu Sans Condensed"/>
              </a:rPr>
              <a:t> </a:t>
            </a:r>
            <a:r>
              <a:rPr dirty="0" sz="1000" spc="-75" i="1">
                <a:latin typeface="DejaVu Sans Condensed"/>
                <a:cs typeface="DejaVu Sans Condensed"/>
              </a:rPr>
              <a:t>}</a:t>
            </a:r>
            <a:endParaRPr sz="1000">
              <a:latin typeface="DejaVu Sans Condensed"/>
              <a:cs typeface="DejaVu Sans Condensed"/>
            </a:endParaRPr>
          </a:p>
        </p:txBody>
      </p:sp>
      <p:pic>
        <p:nvPicPr>
          <p:cNvPr id="10" name="object 10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490194" y="1265440"/>
            <a:ext cx="59588" cy="59588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490194" y="1607058"/>
            <a:ext cx="59588" cy="59588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490194" y="1796846"/>
            <a:ext cx="59588" cy="59588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490194" y="1986635"/>
            <a:ext cx="59588" cy="59588"/>
          </a:xfrm>
          <a:prstGeom prst="rect">
            <a:avLst/>
          </a:prstGeom>
        </p:spPr>
      </p:pic>
      <p:sp>
        <p:nvSpPr>
          <p:cNvPr id="14" name="object 14"/>
          <p:cNvSpPr txBox="1"/>
          <p:nvPr/>
        </p:nvSpPr>
        <p:spPr>
          <a:xfrm>
            <a:off x="1016101" y="1991121"/>
            <a:ext cx="7810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-10" b="0" i="1">
                <a:latin typeface="Bookman Old Style"/>
                <a:cs typeface="Bookman Old Style"/>
              </a:rPr>
              <a:t>p</a:t>
            </a:r>
            <a:endParaRPr sz="700">
              <a:latin typeface="Bookman Old Style"/>
              <a:cs typeface="Bookman Old Style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74954" y="1909526"/>
            <a:ext cx="59499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000" spc="-15">
                <a:latin typeface="Calibri"/>
                <a:cs typeface="Calibri"/>
              </a:rPr>
              <a:t>Media</a:t>
            </a:r>
            <a:r>
              <a:rPr dirty="0" sz="1000" spc="-5">
                <a:latin typeface="Calibri"/>
                <a:cs typeface="Calibri"/>
              </a:rPr>
              <a:t>: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 </a:t>
            </a:r>
            <a:r>
              <a:rPr dirty="0" u="sng" baseline="31746" sz="1050" spc="-75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1</a:t>
            </a:r>
            <a:r>
              <a:rPr dirty="0" baseline="31746" sz="1050" spc="-179">
                <a:latin typeface="Verdana"/>
                <a:cs typeface="Verdana"/>
              </a:rPr>
              <a:t> </a:t>
            </a:r>
            <a:r>
              <a:rPr dirty="0" sz="1000" spc="20">
                <a:latin typeface="Calibri"/>
                <a:cs typeface="Calibri"/>
              </a:rPr>
              <a:t>.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16" name="object 16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490194" y="2211616"/>
            <a:ext cx="59588" cy="59588"/>
          </a:xfrm>
          <a:prstGeom prst="rect">
            <a:avLst/>
          </a:prstGeom>
        </p:spPr>
      </p:pic>
      <p:sp>
        <p:nvSpPr>
          <p:cNvPr id="17" name="object 17"/>
          <p:cNvSpPr txBox="1"/>
          <p:nvPr/>
        </p:nvSpPr>
        <p:spPr>
          <a:xfrm>
            <a:off x="574954" y="2134519"/>
            <a:ext cx="80391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000" spc="5">
                <a:latin typeface="Calibri"/>
                <a:cs typeface="Calibri"/>
              </a:rPr>
              <a:t>Varianza:</a:t>
            </a:r>
            <a:r>
              <a:rPr dirty="0" sz="1000" spc="170">
                <a:latin typeface="Calibri"/>
                <a:cs typeface="Calibri"/>
              </a:rPr>
              <a:t> </a:t>
            </a:r>
            <a:r>
              <a:rPr dirty="0" u="sng" baseline="35714" sz="1050" spc="-15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1</a:t>
            </a:r>
            <a:r>
              <a:rPr dirty="0" u="sng" baseline="35714" sz="1050" spc="-15" i="1">
                <a:uFill>
                  <a:solidFill>
                    <a:srgbClr val="000000"/>
                  </a:solidFill>
                </a:uFill>
                <a:latin typeface="DejaVu Serif"/>
                <a:cs typeface="DejaVu Serif"/>
              </a:rPr>
              <a:t>−</a:t>
            </a:r>
            <a:r>
              <a:rPr dirty="0" u="sng" baseline="35714" sz="1050" spc="-15" b="0" i="1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p</a:t>
            </a:r>
            <a:endParaRPr baseline="35714" sz="1050">
              <a:latin typeface="Bookman Old Style"/>
              <a:cs typeface="Bookman Old Style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160945" y="2190803"/>
            <a:ext cx="171450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baseline="-15873" sz="1050" spc="7" b="0" i="1">
                <a:latin typeface="Bookman Old Style"/>
                <a:cs typeface="Bookman Old Style"/>
              </a:rPr>
              <a:t>p</a:t>
            </a:r>
            <a:r>
              <a:rPr dirty="0" sz="500" spc="5">
                <a:latin typeface="Verdana"/>
                <a:cs typeface="Verdana"/>
              </a:rPr>
              <a:t>2</a:t>
            </a:r>
            <a:endParaRPr sz="500">
              <a:latin typeface="Verdana"/>
              <a:cs typeface="Verdana"/>
            </a:endParaRPr>
          </a:p>
        </p:txBody>
      </p:sp>
      <p:pic>
        <p:nvPicPr>
          <p:cNvPr id="19" name="object 19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490194" y="2414435"/>
            <a:ext cx="59588" cy="59588"/>
          </a:xfrm>
          <a:prstGeom prst="rect">
            <a:avLst/>
          </a:prstGeom>
        </p:spPr>
      </p:pic>
      <p:sp>
        <p:nvSpPr>
          <p:cNvPr id="20" name="object 20"/>
          <p:cNvSpPr txBox="1"/>
          <p:nvPr/>
        </p:nvSpPr>
        <p:spPr>
          <a:xfrm>
            <a:off x="600354" y="2337338"/>
            <a:ext cx="230187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90">
                <a:latin typeface="Calibri"/>
                <a:cs typeface="Calibri"/>
              </a:rPr>
              <a:t>P</a:t>
            </a:r>
            <a:r>
              <a:rPr dirty="0" sz="1000" spc="-35">
                <a:latin typeface="Calibri"/>
                <a:cs typeface="Calibri"/>
              </a:rPr>
              <a:t>a</a:t>
            </a:r>
            <a:r>
              <a:rPr dirty="0" sz="1000" spc="-15">
                <a:latin typeface="Calibri"/>
                <a:cs typeface="Calibri"/>
              </a:rPr>
              <a:t>r</a:t>
            </a:r>
            <a:r>
              <a:rPr dirty="0" sz="1000" spc="-5">
                <a:latin typeface="Calibri"/>
                <a:cs typeface="Calibri"/>
              </a:rPr>
              <a:t>á</a:t>
            </a:r>
            <a:r>
              <a:rPr dirty="0" sz="1000" spc="-15">
                <a:latin typeface="Calibri"/>
                <a:cs typeface="Calibri"/>
              </a:rPr>
              <a:t>m</a:t>
            </a:r>
            <a:r>
              <a:rPr dirty="0" sz="1000" spc="-60">
                <a:latin typeface="Calibri"/>
                <a:cs typeface="Calibri"/>
              </a:rPr>
              <a:t>e</a:t>
            </a:r>
            <a:r>
              <a:rPr dirty="0" sz="1000" spc="-5">
                <a:latin typeface="Calibri"/>
                <a:cs typeface="Calibri"/>
              </a:rPr>
              <a:t>tros: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00" b="0" i="1">
                <a:latin typeface="Bookman Old Style"/>
                <a:cs typeface="Bookman Old Style"/>
              </a:rPr>
              <a:t>p</a:t>
            </a:r>
            <a:r>
              <a:rPr dirty="0" sz="1000" spc="-25" b="0" i="1">
                <a:latin typeface="Bookman Old Style"/>
                <a:cs typeface="Bookman Old Style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≡</a:t>
            </a:r>
            <a:r>
              <a:rPr dirty="0" sz="1000" spc="45" i="1">
                <a:latin typeface="DejaVu Sans Condensed"/>
                <a:cs typeface="DejaVu Sans Condensed"/>
              </a:rPr>
              <a:t> </a:t>
            </a:r>
            <a:r>
              <a:rPr dirty="0" sz="1000" spc="-45">
                <a:latin typeface="Calibri"/>
                <a:cs typeface="Calibri"/>
              </a:rPr>
              <a:t>p</a:t>
            </a:r>
            <a:r>
              <a:rPr dirty="0" sz="1000" spc="-10">
                <a:latin typeface="Calibri"/>
                <a:cs typeface="Calibri"/>
              </a:rPr>
              <a:t>robabilid</a:t>
            </a:r>
            <a:r>
              <a:rPr dirty="0" sz="1000" spc="-10">
                <a:latin typeface="Calibri"/>
                <a:cs typeface="Calibri"/>
              </a:rPr>
              <a:t>a</a:t>
            </a:r>
            <a:r>
              <a:rPr dirty="0" sz="1000" spc="-15">
                <a:latin typeface="Calibri"/>
                <a:cs typeface="Calibri"/>
              </a:rPr>
              <a:t>d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de</a:t>
            </a:r>
            <a:r>
              <a:rPr dirty="0" sz="1000" spc="-15">
                <a:latin typeface="Calibri"/>
                <a:cs typeface="Calibri"/>
              </a:rPr>
              <a:t>l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evento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1.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21" name="object 21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490194" y="2673121"/>
            <a:ext cx="59588" cy="59588"/>
          </a:xfrm>
          <a:prstGeom prst="rect">
            <a:avLst/>
          </a:prstGeom>
        </p:spPr>
      </p:pic>
      <p:sp>
        <p:nvSpPr>
          <p:cNvPr id="22" name="object 22"/>
          <p:cNvSpPr txBox="1"/>
          <p:nvPr/>
        </p:nvSpPr>
        <p:spPr>
          <a:xfrm>
            <a:off x="600354" y="2596012"/>
            <a:ext cx="136144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>
                <a:latin typeface="Calibri"/>
                <a:cs typeface="Calibri"/>
              </a:rPr>
              <a:t>Función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masa: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-15" b="0" i="1">
                <a:latin typeface="Bookman Old Style"/>
                <a:cs typeface="Bookman Old Style"/>
              </a:rPr>
              <a:t>p</a:t>
            </a:r>
            <a:r>
              <a:rPr dirty="0" sz="1000" spc="-15">
                <a:latin typeface="Georgia"/>
                <a:cs typeface="Georgia"/>
              </a:rPr>
              <a:t>(</a:t>
            </a:r>
            <a:r>
              <a:rPr dirty="0" sz="1000" spc="-15" b="0" i="1">
                <a:latin typeface="Bookman Old Style"/>
                <a:cs typeface="Bookman Old Style"/>
              </a:rPr>
              <a:t>x</a:t>
            </a:r>
            <a:r>
              <a:rPr dirty="0" sz="1000" spc="-15">
                <a:latin typeface="Georgia"/>
                <a:cs typeface="Georgia"/>
              </a:rPr>
              <a:t>)</a:t>
            </a:r>
            <a:r>
              <a:rPr dirty="0" sz="1000" spc="25">
                <a:latin typeface="Georgia"/>
                <a:cs typeface="Georgia"/>
              </a:rPr>
              <a:t> </a:t>
            </a:r>
            <a:r>
              <a:rPr dirty="0" sz="1000" spc="130">
                <a:latin typeface="Georgia"/>
                <a:cs typeface="Georgia"/>
              </a:rPr>
              <a:t>=</a:t>
            </a:r>
            <a:endParaRPr sz="1000">
              <a:latin typeface="Georgia"/>
              <a:cs typeface="Georgia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971471" y="2417602"/>
            <a:ext cx="12065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465">
                <a:latin typeface="Arial"/>
                <a:cs typeface="Arial"/>
              </a:rPr>
              <a:t>f</a:t>
            </a:r>
            <a:endParaRPr sz="100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2066366" y="2518834"/>
            <a:ext cx="46926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100" b="0" i="1">
                <a:latin typeface="Bookman Old Style"/>
                <a:cs typeface="Bookman Old Style"/>
              </a:rPr>
              <a:t>p</a:t>
            </a:r>
            <a:r>
              <a:rPr dirty="0" sz="1000" spc="40">
                <a:latin typeface="Georgia"/>
                <a:cs typeface="Georgia"/>
              </a:rPr>
              <a:t>(1</a:t>
            </a:r>
            <a:r>
              <a:rPr dirty="0" sz="1000" spc="-20">
                <a:latin typeface="Georgia"/>
                <a:cs typeface="Georgia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−</a:t>
            </a:r>
            <a:r>
              <a:rPr dirty="0" sz="1000" spc="-65" i="1">
                <a:latin typeface="DejaVu Sans Condensed"/>
                <a:cs typeface="DejaVu Sans Condensed"/>
              </a:rPr>
              <a:t> </a:t>
            </a:r>
            <a:r>
              <a:rPr dirty="0" sz="1000" spc="-100" b="0" i="1">
                <a:latin typeface="Bookman Old Style"/>
                <a:cs typeface="Bookman Old Style"/>
              </a:rPr>
              <a:t>p</a:t>
            </a:r>
            <a:r>
              <a:rPr dirty="0" sz="1000" spc="10">
                <a:latin typeface="Georgia"/>
                <a:cs typeface="Georgia"/>
              </a:rPr>
              <a:t>)</a:t>
            </a:r>
            <a:endParaRPr sz="1000">
              <a:latin typeface="Georgia"/>
              <a:cs typeface="Georgia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2509989" y="2510868"/>
            <a:ext cx="21272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70" b="0" i="1">
                <a:latin typeface="Bookman Old Style"/>
                <a:cs typeface="Bookman Old Style"/>
              </a:rPr>
              <a:t>x</a:t>
            </a:r>
            <a:r>
              <a:rPr dirty="0" sz="700" spc="35" i="1">
                <a:latin typeface="DejaVu Serif"/>
                <a:cs typeface="DejaVu Serif"/>
              </a:rPr>
              <a:t>−</a:t>
            </a:r>
            <a:r>
              <a:rPr dirty="0" sz="700" spc="-50">
                <a:latin typeface="Verdana"/>
                <a:cs typeface="Verdana"/>
              </a:rPr>
              <a:t>1</a:t>
            </a:r>
            <a:endParaRPr sz="700">
              <a:latin typeface="Verdana"/>
              <a:cs typeface="Verdana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2843568" y="2518834"/>
            <a:ext cx="60388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25" b="0" i="1">
                <a:latin typeface="Bookman Old Style"/>
                <a:cs typeface="Bookman Old Style"/>
              </a:rPr>
              <a:t>x</a:t>
            </a:r>
            <a:r>
              <a:rPr dirty="0" sz="1000" spc="-25" b="0" i="1">
                <a:latin typeface="Bookman Old Style"/>
                <a:cs typeface="Bookman Old Style"/>
              </a:rPr>
              <a:t> </a:t>
            </a:r>
            <a:r>
              <a:rPr dirty="0" sz="1000" spc="-125" i="1">
                <a:latin typeface="DejaVu Sans Condensed"/>
                <a:cs typeface="DejaVu Sans Condensed"/>
              </a:rPr>
              <a:t>∈</a:t>
            </a:r>
            <a:r>
              <a:rPr dirty="0" sz="1000" spc="-10" i="1">
                <a:latin typeface="DejaVu Sans Condensed"/>
                <a:cs typeface="DejaVu Sans Condensed"/>
              </a:rPr>
              <a:t> </a:t>
            </a:r>
            <a:r>
              <a:rPr dirty="0" sz="1000" spc="65">
                <a:latin typeface="Georgia"/>
                <a:cs typeface="Georgia"/>
              </a:rPr>
              <a:t>1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-65">
                <a:latin typeface="Georgia"/>
                <a:cs typeface="Georgia"/>
              </a:rPr>
              <a:t>2</a:t>
            </a:r>
            <a:r>
              <a:rPr dirty="0" sz="1000" spc="-80">
                <a:latin typeface="Georgia"/>
                <a:cs typeface="Georgia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-120" i="1">
                <a:latin typeface="DejaVu Sans Condensed"/>
                <a:cs typeface="DejaVu Sans Condensed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-120" i="1">
                <a:latin typeface="DejaVu Sans Condensed"/>
                <a:cs typeface="DejaVu Sans Condensed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endParaRPr sz="1000">
              <a:latin typeface="DejaVu Sans Condensed"/>
              <a:cs typeface="DejaVu Sans Condensed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2353157" y="2670662"/>
            <a:ext cx="8890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120">
                <a:latin typeface="Georgia"/>
                <a:cs typeface="Georgia"/>
              </a:rPr>
              <a:t>0</a:t>
            </a:r>
            <a:endParaRPr sz="1000">
              <a:latin typeface="Georgia"/>
              <a:cs typeface="Georgia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2829725" y="2670662"/>
            <a:ext cx="63182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20" b="0" i="1">
                <a:latin typeface="Bookman Old Style"/>
                <a:cs typeface="Bookman Old Style"/>
              </a:rPr>
              <a:t>enot</a:t>
            </a:r>
            <a:r>
              <a:rPr dirty="0" sz="1000" spc="10" b="0" i="1">
                <a:latin typeface="Bookman Old Style"/>
                <a:cs typeface="Bookman Old Style"/>
              </a:rPr>
              <a:t>r</a:t>
            </a:r>
            <a:r>
              <a:rPr dirty="0" sz="1000" spc="-70" b="0" i="1">
                <a:latin typeface="Bookman Old Style"/>
                <a:cs typeface="Bookman Old Style"/>
              </a:rPr>
              <a:t>ocaso</a:t>
            </a:r>
            <a:endParaRPr sz="1000">
              <a:latin typeface="Bookman Old Style"/>
              <a:cs typeface="Bookman Old Style"/>
            </a:endParaRPr>
          </a:p>
        </p:txBody>
      </p:sp>
      <p:grpSp>
        <p:nvGrpSpPr>
          <p:cNvPr id="29" name="object 29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30" name="object 30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2" name="object 32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1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45337" y="0"/>
            <a:ext cx="1264285" cy="4051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2700" marR="5080" indent="84518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Fundamentos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de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Estadística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Bayesiana.</a:t>
            </a:r>
            <a:endParaRPr sz="500">
              <a:latin typeface="Calibri"/>
              <a:cs typeface="Calibri"/>
            </a:endParaRPr>
          </a:p>
          <a:p>
            <a:pPr algn="r" marL="429895" marR="5080" indent="378460">
              <a:lnSpc>
                <a:spcPts val="600"/>
              </a:lnSpc>
              <a:spcBef>
                <a:spcPts val="15"/>
              </a:spcBef>
            </a:pP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Distribuciones </a:t>
            </a:r>
            <a:r>
              <a:rPr dirty="0" sz="500" spc="1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Estadísticos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y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Variabilidad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Aprendizaje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Automático.</a:t>
            </a:r>
            <a:endParaRPr sz="5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0"/>
            <a:ext cx="4608195" cy="721995"/>
            <a:chOff x="0" y="0"/>
            <a:chExt cx="4608195" cy="721995"/>
          </a:xfrm>
        </p:grpSpPr>
        <p:sp>
          <p:nvSpPr>
            <p:cNvPr id="5" name="object 5"/>
            <p:cNvSpPr/>
            <p:nvPr/>
          </p:nvSpPr>
          <p:spPr>
            <a:xfrm>
              <a:off x="2303995" y="0"/>
              <a:ext cx="2304415" cy="408940"/>
            </a:xfrm>
            <a:custGeom>
              <a:avLst/>
              <a:gdLst/>
              <a:ahLst/>
              <a:cxnLst/>
              <a:rect l="l" t="t" r="r" b="b"/>
              <a:pathLst>
                <a:path w="2304415" h="408940">
                  <a:moveTo>
                    <a:pt x="2303995" y="0"/>
                  </a:moveTo>
                  <a:lnTo>
                    <a:pt x="0" y="0"/>
                  </a:lnTo>
                  <a:lnTo>
                    <a:pt x="0" y="408660"/>
                  </a:lnTo>
                  <a:lnTo>
                    <a:pt x="2303995" y="40866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0" y="408654"/>
              <a:ext cx="4608060" cy="312770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153174" y="407591"/>
            <a:ext cx="53784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10">
                <a:solidFill>
                  <a:srgbClr val="FFFFFF"/>
                </a:solidFill>
                <a:latin typeface="Calibri"/>
                <a:cs typeface="Calibri"/>
              </a:rPr>
              <a:t>Matlab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47294" y="1283263"/>
            <a:ext cx="1553210" cy="93662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1200"/>
              </a:lnSpc>
              <a:spcBef>
                <a:spcPts val="95"/>
              </a:spcBef>
            </a:pPr>
            <a:r>
              <a:rPr dirty="0" sz="1000" spc="80">
                <a:latin typeface="Cambria"/>
                <a:cs typeface="Cambria"/>
              </a:rPr>
              <a:t>x=0:0.1:10;</a:t>
            </a:r>
            <a:endParaRPr sz="1000">
              <a:latin typeface="Cambria"/>
              <a:cs typeface="Cambria"/>
            </a:endParaRPr>
          </a:p>
          <a:p>
            <a:pPr algn="just" marL="12700" marR="868044">
              <a:lnSpc>
                <a:spcPts val="1200"/>
              </a:lnSpc>
              <a:spcBef>
                <a:spcPts val="40"/>
              </a:spcBef>
            </a:pPr>
            <a:r>
              <a:rPr dirty="0" sz="1000" spc="20">
                <a:latin typeface="Cambria"/>
                <a:cs typeface="Cambria"/>
              </a:rPr>
              <a:t>Geométrica  </a:t>
            </a:r>
            <a:r>
              <a:rPr dirty="0" sz="1000" spc="15">
                <a:latin typeface="Cambria"/>
                <a:cs typeface="Cambria"/>
              </a:rPr>
              <a:t>parámetros  </a:t>
            </a:r>
            <a:r>
              <a:rPr dirty="0" sz="1000" spc="70">
                <a:latin typeface="Cambria"/>
                <a:cs typeface="Cambria"/>
              </a:rPr>
              <a:t>p=0.2;</a:t>
            </a:r>
            <a:endParaRPr sz="1000">
              <a:latin typeface="Cambria"/>
              <a:cs typeface="Cambria"/>
            </a:endParaRPr>
          </a:p>
          <a:p>
            <a:pPr marL="12700">
              <a:lnSpc>
                <a:spcPts val="1145"/>
              </a:lnSpc>
            </a:pPr>
            <a:r>
              <a:rPr dirty="0" sz="1000" spc="145">
                <a:latin typeface="Cambria"/>
                <a:cs typeface="Cambria"/>
              </a:rPr>
              <a:t>F.</a:t>
            </a:r>
            <a:r>
              <a:rPr dirty="0" sz="1000" spc="285">
                <a:latin typeface="Cambria"/>
                <a:cs typeface="Cambria"/>
              </a:rPr>
              <a:t> </a:t>
            </a:r>
            <a:r>
              <a:rPr dirty="0" sz="1000" spc="-5">
                <a:latin typeface="Cambria"/>
                <a:cs typeface="Cambria"/>
              </a:rPr>
              <a:t>de</a:t>
            </a:r>
            <a:r>
              <a:rPr dirty="0" sz="1000" spc="80">
                <a:latin typeface="Cambria"/>
                <a:cs typeface="Cambria"/>
              </a:rPr>
              <a:t> </a:t>
            </a:r>
            <a:r>
              <a:rPr dirty="0" sz="1000" spc="-45">
                <a:latin typeface="Cambria"/>
                <a:cs typeface="Cambria"/>
              </a:rPr>
              <a:t>masa</a:t>
            </a:r>
            <a:r>
              <a:rPr dirty="0" sz="1000" spc="290">
                <a:latin typeface="Cambria"/>
                <a:cs typeface="Cambria"/>
              </a:rPr>
              <a:t> </a:t>
            </a:r>
            <a:r>
              <a:rPr dirty="0" sz="1000" spc="25">
                <a:latin typeface="Cambria"/>
                <a:cs typeface="Cambria"/>
              </a:rPr>
              <a:t>Geométrica</a:t>
            </a:r>
            <a:endParaRPr sz="1000">
              <a:latin typeface="Cambria"/>
              <a:cs typeface="Cambria"/>
            </a:endParaRPr>
          </a:p>
          <a:p>
            <a:pPr marL="12700">
              <a:lnSpc>
                <a:spcPts val="1200"/>
              </a:lnSpc>
            </a:pPr>
            <a:r>
              <a:rPr dirty="0" sz="1000" spc="50">
                <a:latin typeface="Cambria"/>
                <a:cs typeface="Cambria"/>
              </a:rPr>
              <a:t>y_masa_geo=geopdf(x,p);</a:t>
            </a:r>
            <a:endParaRPr sz="1000">
              <a:latin typeface="Cambria"/>
              <a:cs typeface="Cambri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354567" y="1283263"/>
            <a:ext cx="1818639" cy="93662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270510">
              <a:lnSpc>
                <a:spcPct val="100000"/>
              </a:lnSpc>
              <a:spcBef>
                <a:spcPts val="95"/>
              </a:spcBef>
            </a:pPr>
            <a:r>
              <a:rPr dirty="0" sz="1000" spc="80">
                <a:latin typeface="Cambria"/>
                <a:cs typeface="Cambria"/>
              </a:rPr>
              <a:t>y_dist_geo=geocdf(x,p); </a:t>
            </a:r>
            <a:r>
              <a:rPr dirty="0" sz="1000" spc="-210">
                <a:latin typeface="Cambria"/>
                <a:cs typeface="Cambria"/>
              </a:rPr>
              <a:t> </a:t>
            </a:r>
            <a:r>
              <a:rPr dirty="0" sz="1000" spc="95">
                <a:latin typeface="Cambria"/>
                <a:cs typeface="Cambria"/>
              </a:rPr>
              <a:t>estadísticos </a:t>
            </a:r>
            <a:r>
              <a:rPr dirty="0" sz="1000" spc="100">
                <a:latin typeface="Cambria"/>
                <a:cs typeface="Cambria"/>
              </a:rPr>
              <a:t> </a:t>
            </a:r>
            <a:r>
              <a:rPr dirty="0" sz="1000" spc="75">
                <a:latin typeface="Cambria"/>
                <a:cs typeface="Cambria"/>
              </a:rPr>
              <a:t>[m,v]=geostat(p); </a:t>
            </a:r>
            <a:r>
              <a:rPr dirty="0" sz="1000" spc="80">
                <a:latin typeface="Cambria"/>
                <a:cs typeface="Cambria"/>
              </a:rPr>
              <a:t> </a:t>
            </a:r>
            <a:r>
              <a:rPr dirty="0" sz="1000" spc="40">
                <a:latin typeface="Cambria"/>
                <a:cs typeface="Cambria"/>
              </a:rPr>
              <a:t>generar</a:t>
            </a:r>
            <a:r>
              <a:rPr dirty="0" sz="1000" spc="290">
                <a:latin typeface="Cambria"/>
                <a:cs typeface="Cambria"/>
              </a:rPr>
              <a:t> </a:t>
            </a:r>
            <a:r>
              <a:rPr dirty="0" sz="1000" spc="70">
                <a:latin typeface="Cambria"/>
                <a:cs typeface="Cambria"/>
              </a:rPr>
              <a:t>valores</a:t>
            </a:r>
            <a:endParaRPr sz="1000">
              <a:latin typeface="Cambria"/>
              <a:cs typeface="Cambria"/>
            </a:endParaRPr>
          </a:p>
          <a:p>
            <a:pPr marL="12700" marR="5080">
              <a:lnSpc>
                <a:spcPts val="1200"/>
              </a:lnSpc>
              <a:spcBef>
                <a:spcPts val="20"/>
              </a:spcBef>
            </a:pPr>
            <a:r>
              <a:rPr dirty="0" sz="1000" spc="-5">
                <a:latin typeface="Cambria"/>
                <a:cs typeface="Cambria"/>
              </a:rPr>
              <a:t>nrow=1;</a:t>
            </a:r>
            <a:r>
              <a:rPr dirty="0" sz="1000" spc="215">
                <a:latin typeface="Cambria"/>
                <a:cs typeface="Cambria"/>
              </a:rPr>
              <a:t> </a:t>
            </a:r>
            <a:r>
              <a:rPr dirty="0" sz="1000" spc="-45">
                <a:latin typeface="Cambria"/>
                <a:cs typeface="Cambria"/>
              </a:rPr>
              <a:t>numero</a:t>
            </a:r>
            <a:r>
              <a:rPr dirty="0" sz="1000" spc="135">
                <a:latin typeface="Cambria"/>
                <a:cs typeface="Cambria"/>
              </a:rPr>
              <a:t> </a:t>
            </a:r>
            <a:r>
              <a:rPr dirty="0" sz="1000" spc="160">
                <a:latin typeface="Cambria"/>
                <a:cs typeface="Cambria"/>
              </a:rPr>
              <a:t>filas </a:t>
            </a:r>
            <a:r>
              <a:rPr dirty="0" sz="1000" spc="165">
                <a:latin typeface="Cambria"/>
                <a:cs typeface="Cambria"/>
              </a:rPr>
              <a:t> </a:t>
            </a:r>
            <a:r>
              <a:rPr dirty="0" sz="1000" spc="50">
                <a:latin typeface="Cambria"/>
                <a:cs typeface="Cambria"/>
              </a:rPr>
              <a:t>ncol=10;</a:t>
            </a:r>
            <a:r>
              <a:rPr dirty="0" sz="1000" spc="280">
                <a:latin typeface="Cambria"/>
                <a:cs typeface="Cambria"/>
              </a:rPr>
              <a:t> </a:t>
            </a:r>
            <a:r>
              <a:rPr dirty="0" sz="1000" spc="-45">
                <a:latin typeface="Cambria"/>
                <a:cs typeface="Cambria"/>
              </a:rPr>
              <a:t>numero</a:t>
            </a:r>
            <a:r>
              <a:rPr dirty="0" sz="1000" spc="110">
                <a:latin typeface="Cambria"/>
                <a:cs typeface="Cambria"/>
              </a:rPr>
              <a:t> </a:t>
            </a:r>
            <a:r>
              <a:rPr dirty="0" sz="1000" spc="-5">
                <a:latin typeface="Cambria"/>
                <a:cs typeface="Cambria"/>
              </a:rPr>
              <a:t>de</a:t>
            </a:r>
            <a:r>
              <a:rPr dirty="0" sz="1000" spc="70">
                <a:latin typeface="Cambria"/>
                <a:cs typeface="Cambria"/>
              </a:rPr>
              <a:t> </a:t>
            </a:r>
            <a:r>
              <a:rPr dirty="0" sz="1000" spc="5">
                <a:latin typeface="Cambria"/>
                <a:cs typeface="Cambria"/>
              </a:rPr>
              <a:t>columnas</a:t>
            </a:r>
            <a:endParaRPr sz="1000">
              <a:latin typeface="Cambria"/>
              <a:cs typeface="Cambri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47294" y="2194247"/>
            <a:ext cx="382587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145">
                <a:latin typeface="Cambria"/>
                <a:cs typeface="Cambria"/>
              </a:rPr>
              <a:t>F.</a:t>
            </a:r>
            <a:r>
              <a:rPr dirty="0" sz="1000" spc="300">
                <a:latin typeface="Cambria"/>
                <a:cs typeface="Cambria"/>
              </a:rPr>
              <a:t> </a:t>
            </a:r>
            <a:r>
              <a:rPr dirty="0" sz="1000" spc="-5">
                <a:latin typeface="Cambria"/>
                <a:cs typeface="Cambria"/>
              </a:rPr>
              <a:t>de</a:t>
            </a:r>
            <a:r>
              <a:rPr dirty="0" sz="1000" spc="90">
                <a:latin typeface="Cambria"/>
                <a:cs typeface="Cambria"/>
              </a:rPr>
              <a:t> </a:t>
            </a:r>
            <a:r>
              <a:rPr dirty="0" sz="1000" spc="85">
                <a:latin typeface="Cambria"/>
                <a:cs typeface="Cambria"/>
              </a:rPr>
              <a:t>distribución</a:t>
            </a:r>
            <a:r>
              <a:rPr dirty="0" sz="1000" spc="300">
                <a:latin typeface="Cambria"/>
                <a:cs typeface="Cambria"/>
              </a:rPr>
              <a:t> </a:t>
            </a:r>
            <a:r>
              <a:rPr dirty="0" sz="1000" spc="25">
                <a:latin typeface="Cambria"/>
                <a:cs typeface="Cambria"/>
              </a:rPr>
              <a:t>Geométrica </a:t>
            </a:r>
            <a:r>
              <a:rPr dirty="0" sz="1000" spc="180">
                <a:latin typeface="Cambria"/>
                <a:cs typeface="Cambria"/>
              </a:rPr>
              <a:t> </a:t>
            </a:r>
            <a:r>
              <a:rPr dirty="0" sz="1000" spc="30">
                <a:latin typeface="Cambria"/>
                <a:cs typeface="Cambria"/>
              </a:rPr>
              <a:t>x_geo= </a:t>
            </a:r>
            <a:r>
              <a:rPr dirty="0" sz="1000" spc="50">
                <a:latin typeface="Cambria"/>
                <a:cs typeface="Cambria"/>
              </a:rPr>
              <a:t> </a:t>
            </a:r>
            <a:r>
              <a:rPr dirty="0" sz="1000" spc="60">
                <a:latin typeface="Cambria"/>
                <a:cs typeface="Cambria"/>
              </a:rPr>
              <a:t>geornd(p,nrow,ncol);</a:t>
            </a:r>
            <a:endParaRPr sz="1000">
              <a:latin typeface="Cambria"/>
              <a:cs typeface="Cambria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2" name="object 12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45337" y="0"/>
            <a:ext cx="1264285" cy="4051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2700" marR="5080" indent="84518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Fundamentos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de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Estadística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Bayesiana.</a:t>
            </a:r>
            <a:endParaRPr sz="500">
              <a:latin typeface="Calibri"/>
              <a:cs typeface="Calibri"/>
            </a:endParaRPr>
          </a:p>
          <a:p>
            <a:pPr algn="r" marL="429895" marR="5080" indent="378460">
              <a:lnSpc>
                <a:spcPts val="600"/>
              </a:lnSpc>
              <a:spcBef>
                <a:spcPts val="15"/>
              </a:spcBef>
            </a:pP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Distribuciones </a:t>
            </a:r>
            <a:r>
              <a:rPr dirty="0" sz="500" spc="1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Estadísticos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y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Variabilidad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Aprendizaje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Automático.</a:t>
            </a:r>
            <a:endParaRPr sz="5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0"/>
            <a:ext cx="4608195" cy="721995"/>
            <a:chOff x="0" y="0"/>
            <a:chExt cx="4608195" cy="721995"/>
          </a:xfrm>
        </p:grpSpPr>
        <p:sp>
          <p:nvSpPr>
            <p:cNvPr id="5" name="object 5"/>
            <p:cNvSpPr/>
            <p:nvPr/>
          </p:nvSpPr>
          <p:spPr>
            <a:xfrm>
              <a:off x="2303995" y="0"/>
              <a:ext cx="2304415" cy="408940"/>
            </a:xfrm>
            <a:custGeom>
              <a:avLst/>
              <a:gdLst/>
              <a:ahLst/>
              <a:cxnLst/>
              <a:rect l="l" t="t" r="r" b="b"/>
              <a:pathLst>
                <a:path w="2304415" h="408940">
                  <a:moveTo>
                    <a:pt x="2303995" y="0"/>
                  </a:moveTo>
                  <a:lnTo>
                    <a:pt x="0" y="0"/>
                  </a:lnTo>
                  <a:lnTo>
                    <a:pt x="0" y="408660"/>
                  </a:lnTo>
                  <a:lnTo>
                    <a:pt x="2303995" y="40866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0" y="408654"/>
              <a:ext cx="4608060" cy="312770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153174" y="407591"/>
            <a:ext cx="60452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10">
                <a:solidFill>
                  <a:srgbClr val="FFFFFF"/>
                </a:solidFill>
                <a:latin typeface="Calibri"/>
                <a:cs typeface="Calibri"/>
              </a:rPr>
              <a:t>Gráficas</a:t>
            </a:r>
            <a:endParaRPr sz="1400">
              <a:latin typeface="Calibri"/>
              <a:cs typeface="Calibri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594042" y="1005560"/>
            <a:ext cx="3420110" cy="1403350"/>
            <a:chOff x="594042" y="1005560"/>
            <a:chExt cx="3420110" cy="1403350"/>
          </a:xfrm>
        </p:grpSpPr>
        <p:pic>
          <p:nvPicPr>
            <p:cNvPr id="9" name="object 9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594042" y="1005560"/>
              <a:ext cx="3420110" cy="1403349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1866582" y="1452600"/>
              <a:ext cx="160020" cy="274320"/>
            </a:xfrm>
            <a:custGeom>
              <a:avLst/>
              <a:gdLst/>
              <a:ahLst/>
              <a:cxnLst/>
              <a:rect l="l" t="t" r="r" b="b"/>
              <a:pathLst>
                <a:path w="160019" h="274319">
                  <a:moveTo>
                    <a:pt x="160020" y="0"/>
                  </a:moveTo>
                  <a:lnTo>
                    <a:pt x="0" y="0"/>
                  </a:lnTo>
                  <a:lnTo>
                    <a:pt x="0" y="274319"/>
                  </a:lnTo>
                  <a:lnTo>
                    <a:pt x="80009" y="274319"/>
                  </a:lnTo>
                  <a:lnTo>
                    <a:pt x="160020" y="274319"/>
                  </a:lnTo>
                  <a:lnTo>
                    <a:pt x="16002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866582" y="1452600"/>
              <a:ext cx="160020" cy="274320"/>
            </a:xfrm>
            <a:custGeom>
              <a:avLst/>
              <a:gdLst/>
              <a:ahLst/>
              <a:cxnLst/>
              <a:rect l="l" t="t" r="r" b="b"/>
              <a:pathLst>
                <a:path w="160019" h="274319">
                  <a:moveTo>
                    <a:pt x="80009" y="274319"/>
                  </a:moveTo>
                  <a:lnTo>
                    <a:pt x="0" y="274319"/>
                  </a:lnTo>
                  <a:lnTo>
                    <a:pt x="0" y="0"/>
                  </a:lnTo>
                  <a:lnTo>
                    <a:pt x="160020" y="0"/>
                  </a:lnTo>
                  <a:lnTo>
                    <a:pt x="160020" y="274319"/>
                  </a:lnTo>
                  <a:lnTo>
                    <a:pt x="80009" y="274319"/>
                  </a:lnTo>
                  <a:close/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3329622" y="1544040"/>
              <a:ext cx="160020" cy="274320"/>
            </a:xfrm>
            <a:custGeom>
              <a:avLst/>
              <a:gdLst/>
              <a:ahLst/>
              <a:cxnLst/>
              <a:rect l="l" t="t" r="r" b="b"/>
              <a:pathLst>
                <a:path w="160020" h="274319">
                  <a:moveTo>
                    <a:pt x="160019" y="0"/>
                  </a:moveTo>
                  <a:lnTo>
                    <a:pt x="0" y="0"/>
                  </a:lnTo>
                  <a:lnTo>
                    <a:pt x="0" y="274320"/>
                  </a:lnTo>
                  <a:lnTo>
                    <a:pt x="80010" y="274320"/>
                  </a:lnTo>
                  <a:lnTo>
                    <a:pt x="160019" y="274320"/>
                  </a:lnTo>
                  <a:lnTo>
                    <a:pt x="16001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3329622" y="1544040"/>
              <a:ext cx="160020" cy="274320"/>
            </a:xfrm>
            <a:custGeom>
              <a:avLst/>
              <a:gdLst/>
              <a:ahLst/>
              <a:cxnLst/>
              <a:rect l="l" t="t" r="r" b="b"/>
              <a:pathLst>
                <a:path w="160020" h="274319">
                  <a:moveTo>
                    <a:pt x="80010" y="274320"/>
                  </a:moveTo>
                  <a:lnTo>
                    <a:pt x="0" y="274320"/>
                  </a:lnTo>
                  <a:lnTo>
                    <a:pt x="0" y="0"/>
                  </a:lnTo>
                  <a:lnTo>
                    <a:pt x="160019" y="0"/>
                  </a:lnTo>
                  <a:lnTo>
                    <a:pt x="160019" y="274320"/>
                  </a:lnTo>
                  <a:lnTo>
                    <a:pt x="80010" y="274320"/>
                  </a:lnTo>
                  <a:close/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/>
          <p:nvPr/>
        </p:nvSpPr>
        <p:spPr>
          <a:xfrm>
            <a:off x="347294" y="2539283"/>
            <a:ext cx="3908425" cy="301625"/>
          </a:xfrm>
          <a:prstGeom prst="rect">
            <a:avLst/>
          </a:prstGeom>
        </p:spPr>
        <p:txBody>
          <a:bodyPr wrap="square" lIns="0" tIns="10160" rIns="0" bIns="0" rtlCol="0" vert="horz">
            <a:spAutoFit/>
          </a:bodyPr>
          <a:lstStyle/>
          <a:p>
            <a:pPr marL="12700" marR="5080">
              <a:lnSpc>
                <a:spcPct val="101499"/>
              </a:lnSpc>
              <a:spcBef>
                <a:spcPts val="80"/>
              </a:spcBef>
            </a:pPr>
            <a:r>
              <a:rPr dirty="0" sz="900" spc="20">
                <a:solidFill>
                  <a:srgbClr val="3333B2"/>
                </a:solidFill>
                <a:latin typeface="Calibri"/>
                <a:cs typeface="Calibri"/>
              </a:rPr>
              <a:t>Figura:</a:t>
            </a:r>
            <a:r>
              <a:rPr dirty="0" sz="900" spc="105">
                <a:solidFill>
                  <a:srgbClr val="3333B2"/>
                </a:solidFill>
                <a:latin typeface="Calibri"/>
                <a:cs typeface="Calibri"/>
              </a:rPr>
              <a:t> </a:t>
            </a:r>
            <a:r>
              <a:rPr dirty="0" sz="900" spc="10">
                <a:latin typeface="Calibri"/>
                <a:cs typeface="Calibri"/>
              </a:rPr>
              <a:t>Función</a:t>
            </a:r>
            <a:r>
              <a:rPr dirty="0" sz="900" spc="110">
                <a:latin typeface="Calibri"/>
                <a:cs typeface="Calibri"/>
              </a:rPr>
              <a:t> </a:t>
            </a:r>
            <a:r>
              <a:rPr dirty="0" sz="900" spc="-20">
                <a:latin typeface="Calibri"/>
                <a:cs typeface="Calibri"/>
              </a:rPr>
              <a:t>de</a:t>
            </a:r>
            <a:r>
              <a:rPr dirty="0" sz="900" spc="105">
                <a:latin typeface="Calibri"/>
                <a:cs typeface="Calibri"/>
              </a:rPr>
              <a:t> </a:t>
            </a:r>
            <a:r>
              <a:rPr dirty="0" sz="900" spc="5">
                <a:latin typeface="Calibri"/>
                <a:cs typeface="Calibri"/>
              </a:rPr>
              <a:t>masa</a:t>
            </a:r>
            <a:r>
              <a:rPr dirty="0" sz="900" spc="105">
                <a:latin typeface="Calibri"/>
                <a:cs typeface="Calibri"/>
              </a:rPr>
              <a:t> </a:t>
            </a:r>
            <a:r>
              <a:rPr dirty="0" sz="900" spc="15">
                <a:latin typeface="Calibri"/>
                <a:cs typeface="Calibri"/>
              </a:rPr>
              <a:t>(izquierda)</a:t>
            </a:r>
            <a:r>
              <a:rPr dirty="0" sz="900" spc="105">
                <a:latin typeface="Calibri"/>
                <a:cs typeface="Calibri"/>
              </a:rPr>
              <a:t> </a:t>
            </a:r>
            <a:r>
              <a:rPr dirty="0" sz="900" spc="15">
                <a:latin typeface="Calibri"/>
                <a:cs typeface="Calibri"/>
              </a:rPr>
              <a:t>y</a:t>
            </a:r>
            <a:r>
              <a:rPr dirty="0" sz="900" spc="110">
                <a:latin typeface="Calibri"/>
                <a:cs typeface="Calibri"/>
              </a:rPr>
              <a:t> </a:t>
            </a:r>
            <a:r>
              <a:rPr dirty="0" sz="900" spc="5">
                <a:latin typeface="Calibri"/>
                <a:cs typeface="Calibri"/>
              </a:rPr>
              <a:t>función</a:t>
            </a:r>
            <a:r>
              <a:rPr dirty="0" sz="900" spc="105">
                <a:latin typeface="Calibri"/>
                <a:cs typeface="Calibri"/>
              </a:rPr>
              <a:t> </a:t>
            </a:r>
            <a:r>
              <a:rPr dirty="0" sz="900" spc="-20">
                <a:latin typeface="Calibri"/>
                <a:cs typeface="Calibri"/>
              </a:rPr>
              <a:t>de</a:t>
            </a:r>
            <a:r>
              <a:rPr dirty="0" sz="900" spc="105">
                <a:latin typeface="Calibri"/>
                <a:cs typeface="Calibri"/>
              </a:rPr>
              <a:t> </a:t>
            </a:r>
            <a:r>
              <a:rPr dirty="0" sz="900">
                <a:latin typeface="Calibri"/>
                <a:cs typeface="Calibri"/>
              </a:rPr>
              <a:t>distribución</a:t>
            </a:r>
            <a:r>
              <a:rPr dirty="0" sz="900" spc="105">
                <a:latin typeface="Calibri"/>
                <a:cs typeface="Calibri"/>
              </a:rPr>
              <a:t> </a:t>
            </a:r>
            <a:r>
              <a:rPr dirty="0" sz="900" spc="10">
                <a:latin typeface="Calibri"/>
                <a:cs typeface="Calibri"/>
              </a:rPr>
              <a:t>(derecha)</a:t>
            </a:r>
            <a:r>
              <a:rPr dirty="0" sz="900" spc="110">
                <a:latin typeface="Calibri"/>
                <a:cs typeface="Calibri"/>
              </a:rPr>
              <a:t> </a:t>
            </a:r>
            <a:r>
              <a:rPr dirty="0" sz="900" spc="-20">
                <a:latin typeface="Calibri"/>
                <a:cs typeface="Calibri"/>
              </a:rPr>
              <a:t>de</a:t>
            </a:r>
            <a:r>
              <a:rPr dirty="0" sz="900" spc="105">
                <a:latin typeface="Calibri"/>
                <a:cs typeface="Calibri"/>
              </a:rPr>
              <a:t> </a:t>
            </a:r>
            <a:r>
              <a:rPr dirty="0" sz="900">
                <a:latin typeface="Calibri"/>
                <a:cs typeface="Calibri"/>
              </a:rPr>
              <a:t>una </a:t>
            </a:r>
            <a:r>
              <a:rPr dirty="0" sz="900" spc="5">
                <a:latin typeface="Calibri"/>
                <a:cs typeface="Calibri"/>
              </a:rPr>
              <a:t> </a:t>
            </a:r>
            <a:r>
              <a:rPr dirty="0" sz="900">
                <a:latin typeface="Calibri"/>
                <a:cs typeface="Calibri"/>
              </a:rPr>
              <a:t>distribución</a:t>
            </a:r>
            <a:r>
              <a:rPr dirty="0" sz="900" spc="100">
                <a:latin typeface="Calibri"/>
                <a:cs typeface="Calibri"/>
              </a:rPr>
              <a:t> </a:t>
            </a:r>
            <a:r>
              <a:rPr dirty="0" sz="900" spc="10">
                <a:latin typeface="Calibri"/>
                <a:cs typeface="Calibri"/>
              </a:rPr>
              <a:t>Geométrica(0.2)</a:t>
            </a:r>
            <a:endParaRPr sz="900">
              <a:latin typeface="Calibri"/>
              <a:cs typeface="Calibri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6" name="object 16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8" name="object 18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45337" y="0"/>
            <a:ext cx="1264285" cy="4051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2700" marR="5080" indent="84518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Fundamentos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de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Estadística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Bayesiana.</a:t>
            </a:r>
            <a:endParaRPr sz="500">
              <a:latin typeface="Calibri"/>
              <a:cs typeface="Calibri"/>
            </a:endParaRPr>
          </a:p>
          <a:p>
            <a:pPr algn="r" marL="429895" marR="5080" indent="378460">
              <a:lnSpc>
                <a:spcPts val="600"/>
              </a:lnSpc>
              <a:spcBef>
                <a:spcPts val="15"/>
              </a:spcBef>
            </a:pP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Distribuciones </a:t>
            </a:r>
            <a:r>
              <a:rPr dirty="0" sz="500" spc="1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Estadísticos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y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Variabilidad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Aprendizaje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Automático.</a:t>
            </a:r>
            <a:endParaRPr sz="5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0"/>
            <a:ext cx="4608195" cy="721995"/>
            <a:chOff x="0" y="0"/>
            <a:chExt cx="4608195" cy="721995"/>
          </a:xfrm>
        </p:grpSpPr>
        <p:sp>
          <p:nvSpPr>
            <p:cNvPr id="5" name="object 5"/>
            <p:cNvSpPr/>
            <p:nvPr/>
          </p:nvSpPr>
          <p:spPr>
            <a:xfrm>
              <a:off x="2303995" y="0"/>
              <a:ext cx="2304415" cy="408940"/>
            </a:xfrm>
            <a:custGeom>
              <a:avLst/>
              <a:gdLst/>
              <a:ahLst/>
              <a:cxnLst/>
              <a:rect l="l" t="t" r="r" b="b"/>
              <a:pathLst>
                <a:path w="2304415" h="408940">
                  <a:moveTo>
                    <a:pt x="2303995" y="0"/>
                  </a:moveTo>
                  <a:lnTo>
                    <a:pt x="0" y="0"/>
                  </a:lnTo>
                  <a:lnTo>
                    <a:pt x="0" y="408660"/>
                  </a:lnTo>
                  <a:lnTo>
                    <a:pt x="2303995" y="40866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0" y="408654"/>
              <a:ext cx="4608060" cy="312770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153174" y="407591"/>
            <a:ext cx="79883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25">
                <a:solidFill>
                  <a:srgbClr val="FFFFFF"/>
                </a:solidFill>
                <a:latin typeface="Calibri"/>
                <a:cs typeface="Calibri"/>
              </a:rPr>
              <a:t>Poisson(L)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490194" y="1246632"/>
            <a:ext cx="59588" cy="59588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600354" y="1169535"/>
            <a:ext cx="3428365" cy="89852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1000" spc="-15">
                <a:latin typeface="Calibri"/>
                <a:cs typeface="Calibri"/>
              </a:rPr>
              <a:t>Representa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número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eventos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ocurren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intervalo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tiempo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cuando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ocurren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con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tasa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constante</a:t>
            </a:r>
            <a:endParaRPr sz="10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90"/>
              </a:spcBef>
            </a:pPr>
            <a:r>
              <a:rPr dirty="0" sz="1000" spc="10">
                <a:latin typeface="Calibri"/>
                <a:cs typeface="Calibri"/>
              </a:rPr>
              <a:t>Rango</a:t>
            </a:r>
            <a:r>
              <a:rPr dirty="0" sz="1000" spc="5">
                <a:latin typeface="Calibri"/>
                <a:cs typeface="Calibri"/>
              </a:rPr>
              <a:t>: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75" i="1">
                <a:latin typeface="DejaVu Sans Condensed"/>
                <a:cs typeface="DejaVu Sans Condensed"/>
              </a:rPr>
              <a:t>{</a:t>
            </a:r>
            <a:r>
              <a:rPr dirty="0" sz="1000" spc="-120">
                <a:latin typeface="Georgia"/>
                <a:cs typeface="Georgia"/>
              </a:rPr>
              <a:t>0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65">
                <a:latin typeface="Georgia"/>
                <a:cs typeface="Georgia"/>
              </a:rPr>
              <a:t>1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-65">
                <a:latin typeface="Georgia"/>
                <a:cs typeface="Georgia"/>
              </a:rPr>
              <a:t>2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-120" i="1">
                <a:latin typeface="DejaVu Sans Condensed"/>
                <a:cs typeface="DejaVu Sans Condensed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-120" i="1">
                <a:latin typeface="DejaVu Sans Condensed"/>
                <a:cs typeface="DejaVu Sans Condensed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-120" i="1">
                <a:latin typeface="DejaVu Sans Condensed"/>
                <a:cs typeface="DejaVu Sans Condensed"/>
              </a:rPr>
              <a:t> </a:t>
            </a:r>
            <a:r>
              <a:rPr dirty="0" sz="1000" spc="-75" i="1">
                <a:latin typeface="DejaVu Sans Condensed"/>
                <a:cs typeface="DejaVu Sans Condensed"/>
              </a:rPr>
              <a:t>}</a:t>
            </a:r>
            <a:endParaRPr sz="1000">
              <a:latin typeface="DejaVu Sans Condensed"/>
              <a:cs typeface="DejaVu Sans Condensed"/>
            </a:endParaRPr>
          </a:p>
          <a:p>
            <a:pPr marL="12700" marR="2790825">
              <a:lnSpc>
                <a:spcPct val="124500"/>
              </a:lnSpc>
            </a:pPr>
            <a:r>
              <a:rPr dirty="0" sz="1000" spc="-10">
                <a:latin typeface="Calibri"/>
                <a:cs typeface="Calibri"/>
              </a:rPr>
              <a:t>Media: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60" b="0" i="1">
                <a:latin typeface="Bookman Old Style"/>
                <a:cs typeface="Bookman Old Style"/>
              </a:rPr>
              <a:t>L</a:t>
            </a:r>
            <a:r>
              <a:rPr dirty="0" sz="1000" spc="60">
                <a:latin typeface="Calibri"/>
                <a:cs typeface="Calibri"/>
              </a:rPr>
              <a:t>. </a:t>
            </a:r>
            <a:r>
              <a:rPr dirty="0" sz="1000" spc="6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Varianza:</a:t>
            </a:r>
            <a:r>
              <a:rPr dirty="0" sz="1000" spc="20">
                <a:latin typeface="Calibri"/>
                <a:cs typeface="Calibri"/>
              </a:rPr>
              <a:t> </a:t>
            </a:r>
            <a:r>
              <a:rPr dirty="0" sz="1000" spc="95" b="0" i="1">
                <a:latin typeface="Bookman Old Style"/>
                <a:cs typeface="Bookman Old Style"/>
              </a:rPr>
              <a:t>L</a:t>
            </a:r>
            <a:endParaRPr sz="1000">
              <a:latin typeface="Bookman Old Style"/>
              <a:cs typeface="Bookman Old Style"/>
            </a:endParaRPr>
          </a:p>
        </p:txBody>
      </p:sp>
      <p:pic>
        <p:nvPicPr>
          <p:cNvPr id="10" name="object 10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490194" y="1588261"/>
            <a:ext cx="59588" cy="59588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490194" y="1778050"/>
            <a:ext cx="59588" cy="59588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490194" y="1967826"/>
            <a:ext cx="59588" cy="59588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490194" y="2157615"/>
            <a:ext cx="59588" cy="59588"/>
          </a:xfrm>
          <a:prstGeom prst="rect">
            <a:avLst/>
          </a:prstGeom>
        </p:spPr>
      </p:pic>
      <p:sp>
        <p:nvSpPr>
          <p:cNvPr id="14" name="object 14"/>
          <p:cNvSpPr txBox="1"/>
          <p:nvPr/>
        </p:nvSpPr>
        <p:spPr>
          <a:xfrm>
            <a:off x="600354" y="2080519"/>
            <a:ext cx="1961514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5">
                <a:latin typeface="Calibri"/>
                <a:cs typeface="Calibri"/>
              </a:rPr>
              <a:t>Parámetros: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95" b="0" i="1">
                <a:latin typeface="Bookman Old Style"/>
                <a:cs typeface="Bookman Old Style"/>
              </a:rPr>
              <a:t>L</a:t>
            </a:r>
            <a:r>
              <a:rPr dirty="0" sz="1000" spc="-30" b="0" i="1">
                <a:latin typeface="Bookman Old Style"/>
                <a:cs typeface="Bookman Old Style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≡</a:t>
            </a:r>
            <a:r>
              <a:rPr dirty="0" sz="1000" spc="40" i="1">
                <a:latin typeface="DejaVu Sans Condensed"/>
                <a:cs typeface="DejaVu Sans Condensed"/>
              </a:rPr>
              <a:t> </a:t>
            </a:r>
            <a:r>
              <a:rPr dirty="0" sz="1000">
                <a:latin typeface="Calibri"/>
                <a:cs typeface="Calibri"/>
              </a:rPr>
              <a:t>tasa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ocurrencia.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15" name="object 15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2404173"/>
            <a:ext cx="59588" cy="59588"/>
          </a:xfrm>
          <a:prstGeom prst="rect">
            <a:avLst/>
          </a:prstGeom>
        </p:spPr>
      </p:pic>
      <p:sp>
        <p:nvSpPr>
          <p:cNvPr id="16" name="object 16"/>
          <p:cNvSpPr txBox="1"/>
          <p:nvPr/>
        </p:nvSpPr>
        <p:spPr>
          <a:xfrm>
            <a:off x="600354" y="2327064"/>
            <a:ext cx="136144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>
                <a:latin typeface="Calibri"/>
                <a:cs typeface="Calibri"/>
              </a:rPr>
              <a:t>Función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masa: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-15" b="0" i="1">
                <a:latin typeface="Bookman Old Style"/>
                <a:cs typeface="Bookman Old Style"/>
              </a:rPr>
              <a:t>p</a:t>
            </a:r>
            <a:r>
              <a:rPr dirty="0" sz="1000" spc="-15">
                <a:latin typeface="Georgia"/>
                <a:cs typeface="Georgia"/>
              </a:rPr>
              <a:t>(</a:t>
            </a:r>
            <a:r>
              <a:rPr dirty="0" sz="1000" spc="-15" b="0" i="1">
                <a:latin typeface="Bookman Old Style"/>
                <a:cs typeface="Bookman Old Style"/>
              </a:rPr>
              <a:t>x</a:t>
            </a:r>
            <a:r>
              <a:rPr dirty="0" sz="1000" spc="-15">
                <a:latin typeface="Georgia"/>
                <a:cs typeface="Georgia"/>
              </a:rPr>
              <a:t>)</a:t>
            </a:r>
            <a:r>
              <a:rPr dirty="0" sz="1000" spc="25">
                <a:latin typeface="Georgia"/>
                <a:cs typeface="Georgia"/>
              </a:rPr>
              <a:t> </a:t>
            </a:r>
            <a:r>
              <a:rPr dirty="0" sz="1000" spc="130">
                <a:latin typeface="Georgia"/>
                <a:cs typeface="Georgia"/>
              </a:rPr>
              <a:t>=</a:t>
            </a:r>
            <a:endParaRPr sz="1000">
              <a:latin typeface="Georgia"/>
              <a:cs typeface="Georgi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971471" y="2148654"/>
            <a:ext cx="12065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465">
                <a:latin typeface="Arial"/>
                <a:cs typeface="Arial"/>
              </a:rPr>
              <a:t>f</a:t>
            </a:r>
            <a:endParaRPr sz="10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081542" y="2250493"/>
            <a:ext cx="278130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195580" algn="l"/>
              </a:tabLst>
            </a:pPr>
            <a:r>
              <a:rPr dirty="0" sz="700" b="0" i="1">
                <a:latin typeface="Bookman Old Style"/>
                <a:cs typeface="Bookman Old Style"/>
              </a:rPr>
              <a:t>e</a:t>
            </a:r>
            <a:r>
              <a:rPr dirty="0" sz="700" b="0" i="1">
                <a:latin typeface="Bookman Old Style"/>
                <a:cs typeface="Bookman Old Style"/>
              </a:rPr>
              <a:t>	</a:t>
            </a:r>
            <a:r>
              <a:rPr dirty="0" sz="700" spc="140" b="0" i="1">
                <a:latin typeface="Bookman Old Style"/>
                <a:cs typeface="Bookman Old Style"/>
              </a:rPr>
              <a:t>L</a:t>
            </a:r>
            <a:endParaRPr sz="700">
              <a:latin typeface="Bookman Old Style"/>
              <a:cs typeface="Bookman Old Style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2129548" y="2237621"/>
            <a:ext cx="280670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235" i="1">
                <a:latin typeface="Calibri"/>
                <a:cs typeface="Calibri"/>
              </a:rPr>
              <a:t>−</a:t>
            </a:r>
            <a:r>
              <a:rPr dirty="0" sz="500" spc="235" b="0" i="1">
                <a:latin typeface="Bookman Old Style"/>
                <a:cs typeface="Bookman Old Style"/>
              </a:rPr>
              <a:t>L</a:t>
            </a:r>
            <a:r>
              <a:rPr dirty="0" sz="500" spc="365" b="0" i="1">
                <a:latin typeface="Bookman Old Style"/>
                <a:cs typeface="Bookman Old Style"/>
              </a:rPr>
              <a:t> </a:t>
            </a:r>
            <a:r>
              <a:rPr dirty="0" sz="500" spc="120" b="0" i="1">
                <a:latin typeface="Bookman Old Style"/>
                <a:cs typeface="Bookman Old Style"/>
              </a:rPr>
              <a:t>x</a:t>
            </a:r>
            <a:endParaRPr sz="500">
              <a:latin typeface="Bookman Old Style"/>
              <a:cs typeface="Bookman Old Style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2094242" y="2369947"/>
            <a:ext cx="309245" cy="0"/>
          </a:xfrm>
          <a:custGeom>
            <a:avLst/>
            <a:gdLst/>
            <a:ahLst/>
            <a:cxnLst/>
            <a:rect l="l" t="t" r="r" b="b"/>
            <a:pathLst>
              <a:path w="309244" h="0">
                <a:moveTo>
                  <a:pt x="0" y="0"/>
                </a:moveTo>
                <a:lnTo>
                  <a:pt x="309143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 txBox="1"/>
          <p:nvPr/>
        </p:nvSpPr>
        <p:spPr>
          <a:xfrm>
            <a:off x="2193099" y="2343940"/>
            <a:ext cx="111760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70" b="0" i="1">
                <a:latin typeface="Bookman Old Style"/>
                <a:cs typeface="Bookman Old Style"/>
              </a:rPr>
              <a:t>x</a:t>
            </a:r>
            <a:r>
              <a:rPr dirty="0" sz="700" spc="-55">
                <a:latin typeface="Verdana"/>
                <a:cs typeface="Verdana"/>
              </a:rPr>
              <a:t>!</a:t>
            </a:r>
            <a:endParaRPr sz="700">
              <a:latin typeface="Verdana"/>
              <a:cs typeface="Verdana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2532392" y="2262357"/>
            <a:ext cx="72326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25" b="0" i="1">
                <a:latin typeface="Bookman Old Style"/>
                <a:cs typeface="Bookman Old Style"/>
              </a:rPr>
              <a:t>x</a:t>
            </a:r>
            <a:r>
              <a:rPr dirty="0" sz="1000" spc="-25" b="0" i="1">
                <a:latin typeface="Bookman Old Style"/>
                <a:cs typeface="Bookman Old Style"/>
              </a:rPr>
              <a:t> </a:t>
            </a:r>
            <a:r>
              <a:rPr dirty="0" sz="1000" spc="-125" i="1">
                <a:latin typeface="DejaVu Sans Condensed"/>
                <a:cs typeface="DejaVu Sans Condensed"/>
              </a:rPr>
              <a:t>∈</a:t>
            </a:r>
            <a:r>
              <a:rPr dirty="0" sz="1000" spc="-10" i="1">
                <a:latin typeface="DejaVu Sans Condensed"/>
                <a:cs typeface="DejaVu Sans Condensed"/>
              </a:rPr>
              <a:t> </a:t>
            </a:r>
            <a:r>
              <a:rPr dirty="0" sz="1000" spc="-120">
                <a:latin typeface="Georgia"/>
                <a:cs typeface="Georgia"/>
              </a:rPr>
              <a:t>0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65">
                <a:latin typeface="Georgia"/>
                <a:cs typeface="Georgia"/>
              </a:rPr>
              <a:t>1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-65">
                <a:latin typeface="Georgia"/>
                <a:cs typeface="Georgia"/>
              </a:rPr>
              <a:t>2</a:t>
            </a:r>
            <a:r>
              <a:rPr dirty="0" sz="1000" spc="-80">
                <a:latin typeface="Georgia"/>
                <a:cs typeface="Georgia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-120" i="1">
                <a:latin typeface="DejaVu Sans Condensed"/>
                <a:cs typeface="DejaVu Sans Condensed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-120" i="1">
                <a:latin typeface="DejaVu Sans Condensed"/>
                <a:cs typeface="DejaVu Sans Condensed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endParaRPr sz="1000">
              <a:latin typeface="DejaVu Sans Condensed"/>
              <a:cs typeface="DejaVu Sans Condensed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2204478" y="2414186"/>
            <a:ext cx="100584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86080" algn="l"/>
              </a:tabLst>
            </a:pPr>
            <a:r>
              <a:rPr dirty="0" sz="1000" spc="-120">
                <a:latin typeface="Georgia"/>
                <a:cs typeface="Georgia"/>
              </a:rPr>
              <a:t>0</a:t>
            </a:r>
            <a:r>
              <a:rPr dirty="0" sz="1000" spc="-120">
                <a:latin typeface="Georgia"/>
                <a:cs typeface="Georgia"/>
              </a:rPr>
              <a:t>	</a:t>
            </a:r>
            <a:r>
              <a:rPr dirty="0" sz="1000" spc="-20" b="0" i="1">
                <a:latin typeface="Bookman Old Style"/>
                <a:cs typeface="Bookman Old Style"/>
              </a:rPr>
              <a:t>enot</a:t>
            </a:r>
            <a:r>
              <a:rPr dirty="0" sz="1000" spc="10" b="0" i="1">
                <a:latin typeface="Bookman Old Style"/>
                <a:cs typeface="Bookman Old Style"/>
              </a:rPr>
              <a:t>r</a:t>
            </a:r>
            <a:r>
              <a:rPr dirty="0" sz="1000" spc="-70" b="0" i="1">
                <a:latin typeface="Bookman Old Style"/>
                <a:cs typeface="Bookman Old Style"/>
              </a:rPr>
              <a:t>ocaso</a:t>
            </a:r>
            <a:endParaRPr sz="1000">
              <a:latin typeface="Bookman Old Style"/>
              <a:cs typeface="Bookman Old Style"/>
            </a:endParaRPr>
          </a:p>
        </p:txBody>
      </p:sp>
      <p:grpSp>
        <p:nvGrpSpPr>
          <p:cNvPr id="24" name="object 24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25" name="object 25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7" name="object 27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2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45337" y="0"/>
            <a:ext cx="1264285" cy="4051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2700" marR="5080" indent="84518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Fundamentos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de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Estadística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Bayesiana.</a:t>
            </a:r>
            <a:endParaRPr sz="500">
              <a:latin typeface="Calibri"/>
              <a:cs typeface="Calibri"/>
            </a:endParaRPr>
          </a:p>
          <a:p>
            <a:pPr algn="r" marL="429895" marR="5080" indent="378460">
              <a:lnSpc>
                <a:spcPts val="600"/>
              </a:lnSpc>
              <a:spcBef>
                <a:spcPts val="15"/>
              </a:spcBef>
            </a:pP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Distribuciones </a:t>
            </a:r>
            <a:r>
              <a:rPr dirty="0" sz="500" spc="1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Estadísticos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y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Variabilidad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Aprendizaje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Automático.</a:t>
            </a:r>
            <a:endParaRPr sz="5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0"/>
            <a:ext cx="4608195" cy="721995"/>
            <a:chOff x="0" y="0"/>
            <a:chExt cx="4608195" cy="721995"/>
          </a:xfrm>
        </p:grpSpPr>
        <p:sp>
          <p:nvSpPr>
            <p:cNvPr id="5" name="object 5"/>
            <p:cNvSpPr/>
            <p:nvPr/>
          </p:nvSpPr>
          <p:spPr>
            <a:xfrm>
              <a:off x="2303995" y="0"/>
              <a:ext cx="2304415" cy="408940"/>
            </a:xfrm>
            <a:custGeom>
              <a:avLst/>
              <a:gdLst/>
              <a:ahLst/>
              <a:cxnLst/>
              <a:rect l="l" t="t" r="r" b="b"/>
              <a:pathLst>
                <a:path w="2304415" h="408940">
                  <a:moveTo>
                    <a:pt x="2303995" y="0"/>
                  </a:moveTo>
                  <a:lnTo>
                    <a:pt x="0" y="0"/>
                  </a:lnTo>
                  <a:lnTo>
                    <a:pt x="0" y="408660"/>
                  </a:lnTo>
                  <a:lnTo>
                    <a:pt x="2303995" y="40866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0" y="408654"/>
              <a:ext cx="4608060" cy="312770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153174" y="407591"/>
            <a:ext cx="53784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10">
                <a:solidFill>
                  <a:srgbClr val="FFFFFF"/>
                </a:solidFill>
                <a:latin typeface="Calibri"/>
                <a:cs typeface="Calibri"/>
              </a:rPr>
              <a:t>Matlab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47294" y="1283263"/>
            <a:ext cx="756285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1200"/>
              </a:lnSpc>
              <a:spcBef>
                <a:spcPts val="95"/>
              </a:spcBef>
            </a:pPr>
            <a:r>
              <a:rPr dirty="0" sz="1000" spc="80">
                <a:latin typeface="Cambria"/>
                <a:cs typeface="Cambria"/>
              </a:rPr>
              <a:t>x=0:0.1:10;</a:t>
            </a:r>
            <a:endParaRPr sz="1000">
              <a:latin typeface="Cambria"/>
              <a:cs typeface="Cambria"/>
            </a:endParaRPr>
          </a:p>
          <a:p>
            <a:pPr marL="12700">
              <a:lnSpc>
                <a:spcPts val="1200"/>
              </a:lnSpc>
            </a:pPr>
            <a:r>
              <a:rPr dirty="0" sz="1000" spc="65">
                <a:latin typeface="Cambria"/>
                <a:cs typeface="Cambria"/>
              </a:rPr>
              <a:t>Poisson:</a:t>
            </a:r>
            <a:endParaRPr sz="1000">
              <a:latin typeface="Cambria"/>
              <a:cs typeface="Cambri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47294" y="1738749"/>
            <a:ext cx="1885314" cy="7848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1200150">
              <a:lnSpc>
                <a:spcPct val="100000"/>
              </a:lnSpc>
              <a:spcBef>
                <a:spcPts val="95"/>
              </a:spcBef>
            </a:pPr>
            <a:r>
              <a:rPr dirty="0" sz="1000" spc="15">
                <a:latin typeface="Cambria"/>
                <a:cs typeface="Cambria"/>
              </a:rPr>
              <a:t>parámetros  </a:t>
            </a:r>
            <a:r>
              <a:rPr dirty="0" sz="1000" spc="40">
                <a:latin typeface="Cambria"/>
                <a:cs typeface="Cambria"/>
              </a:rPr>
              <a:t>L=5;</a:t>
            </a:r>
            <a:endParaRPr sz="1000">
              <a:latin typeface="Cambria"/>
              <a:cs typeface="Cambria"/>
            </a:endParaRPr>
          </a:p>
          <a:p>
            <a:pPr marL="12700" marR="137795">
              <a:lnSpc>
                <a:spcPts val="1200"/>
              </a:lnSpc>
              <a:spcBef>
                <a:spcPts val="30"/>
              </a:spcBef>
            </a:pPr>
            <a:r>
              <a:rPr dirty="0" sz="1000" spc="145">
                <a:latin typeface="Cambria"/>
                <a:cs typeface="Cambria"/>
              </a:rPr>
              <a:t>F.</a:t>
            </a:r>
            <a:r>
              <a:rPr dirty="0" sz="1000" spc="150">
                <a:latin typeface="Cambria"/>
                <a:cs typeface="Cambria"/>
              </a:rPr>
              <a:t> </a:t>
            </a:r>
            <a:r>
              <a:rPr dirty="0" sz="1000" spc="-5">
                <a:latin typeface="Cambria"/>
                <a:cs typeface="Cambria"/>
              </a:rPr>
              <a:t>de</a:t>
            </a:r>
            <a:r>
              <a:rPr dirty="0" sz="1000">
                <a:latin typeface="Cambria"/>
                <a:cs typeface="Cambria"/>
              </a:rPr>
              <a:t> </a:t>
            </a:r>
            <a:r>
              <a:rPr dirty="0" sz="1000" spc="-45">
                <a:latin typeface="Cambria"/>
                <a:cs typeface="Cambria"/>
              </a:rPr>
              <a:t>masa</a:t>
            </a:r>
            <a:r>
              <a:rPr dirty="0" sz="1000" spc="-40">
                <a:latin typeface="Cambria"/>
                <a:cs typeface="Cambria"/>
              </a:rPr>
              <a:t> </a:t>
            </a:r>
            <a:r>
              <a:rPr dirty="0" sz="1000" spc="80">
                <a:latin typeface="Cambria"/>
                <a:cs typeface="Cambria"/>
              </a:rPr>
              <a:t>Poisson’) </a:t>
            </a:r>
            <a:r>
              <a:rPr dirty="0" sz="1000" spc="85">
                <a:latin typeface="Cambria"/>
                <a:cs typeface="Cambria"/>
              </a:rPr>
              <a:t> </a:t>
            </a:r>
            <a:r>
              <a:rPr dirty="0" sz="1000" spc="65">
                <a:latin typeface="Cambria"/>
                <a:cs typeface="Cambria"/>
              </a:rPr>
              <a:t>y_masa_pois=poisspdf(x,L);</a:t>
            </a:r>
            <a:endParaRPr sz="1000">
              <a:latin typeface="Cambria"/>
              <a:cs typeface="Cambria"/>
            </a:endParaRPr>
          </a:p>
          <a:p>
            <a:pPr marL="12700">
              <a:lnSpc>
                <a:spcPts val="1150"/>
              </a:lnSpc>
            </a:pPr>
            <a:r>
              <a:rPr dirty="0" sz="1000" spc="145">
                <a:latin typeface="Cambria"/>
                <a:cs typeface="Cambria"/>
              </a:rPr>
              <a:t>F.</a:t>
            </a:r>
            <a:r>
              <a:rPr dirty="0" sz="1000" spc="280">
                <a:latin typeface="Cambria"/>
                <a:cs typeface="Cambria"/>
              </a:rPr>
              <a:t> </a:t>
            </a:r>
            <a:r>
              <a:rPr dirty="0" sz="1000" spc="-5">
                <a:latin typeface="Cambria"/>
                <a:cs typeface="Cambria"/>
              </a:rPr>
              <a:t>de</a:t>
            </a:r>
            <a:r>
              <a:rPr dirty="0" sz="1000" spc="280">
                <a:latin typeface="Cambria"/>
                <a:cs typeface="Cambria"/>
              </a:rPr>
              <a:t> </a:t>
            </a:r>
            <a:r>
              <a:rPr dirty="0" sz="1000" spc="85">
                <a:latin typeface="Cambria"/>
                <a:cs typeface="Cambria"/>
              </a:rPr>
              <a:t>distribución</a:t>
            </a:r>
            <a:r>
              <a:rPr dirty="0" sz="1000" spc="280">
                <a:latin typeface="Cambria"/>
                <a:cs typeface="Cambria"/>
              </a:rPr>
              <a:t> </a:t>
            </a:r>
            <a:r>
              <a:rPr dirty="0" sz="1000" spc="80">
                <a:latin typeface="Cambria"/>
                <a:cs typeface="Cambria"/>
              </a:rPr>
              <a:t>Poisson’)</a:t>
            </a:r>
            <a:endParaRPr sz="1000">
              <a:latin typeface="Cambria"/>
              <a:cs typeface="Cambri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354567" y="1435092"/>
            <a:ext cx="2018030" cy="108839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270510">
              <a:lnSpc>
                <a:spcPct val="100000"/>
              </a:lnSpc>
              <a:spcBef>
                <a:spcPts val="95"/>
              </a:spcBef>
            </a:pPr>
            <a:r>
              <a:rPr dirty="0" sz="1000" spc="95">
                <a:latin typeface="Cambria"/>
                <a:cs typeface="Cambria"/>
              </a:rPr>
              <a:t>y_dist_pois=poisscdf(x,L); </a:t>
            </a:r>
            <a:r>
              <a:rPr dirty="0" sz="1000" spc="-210">
                <a:latin typeface="Cambria"/>
                <a:cs typeface="Cambria"/>
              </a:rPr>
              <a:t> </a:t>
            </a:r>
            <a:r>
              <a:rPr dirty="0" sz="1000" spc="95">
                <a:latin typeface="Cambria"/>
                <a:cs typeface="Cambria"/>
              </a:rPr>
              <a:t>estadísticos </a:t>
            </a:r>
            <a:r>
              <a:rPr dirty="0" sz="1000" spc="100">
                <a:latin typeface="Cambria"/>
                <a:cs typeface="Cambria"/>
              </a:rPr>
              <a:t> </a:t>
            </a:r>
            <a:r>
              <a:rPr dirty="0" sz="1000" spc="85">
                <a:latin typeface="Cambria"/>
                <a:cs typeface="Cambria"/>
              </a:rPr>
              <a:t>[m,v]=poisstat(L);</a:t>
            </a:r>
            <a:endParaRPr sz="1000">
              <a:latin typeface="Cambria"/>
              <a:cs typeface="Cambria"/>
            </a:endParaRPr>
          </a:p>
          <a:p>
            <a:pPr marL="12700" marR="602615">
              <a:lnSpc>
                <a:spcPts val="1200"/>
              </a:lnSpc>
              <a:spcBef>
                <a:spcPts val="25"/>
              </a:spcBef>
              <a:tabLst>
                <a:tab pos="610235" algn="l"/>
              </a:tabLst>
            </a:pPr>
            <a:r>
              <a:rPr dirty="0" sz="1000" spc="40">
                <a:latin typeface="Cambria"/>
                <a:cs typeface="Cambria"/>
              </a:rPr>
              <a:t>generar</a:t>
            </a:r>
            <a:r>
              <a:rPr dirty="0" sz="1000" spc="45">
                <a:latin typeface="Cambria"/>
                <a:cs typeface="Cambria"/>
              </a:rPr>
              <a:t> </a:t>
            </a:r>
            <a:r>
              <a:rPr dirty="0" sz="1000" spc="70">
                <a:latin typeface="Cambria"/>
                <a:cs typeface="Cambria"/>
              </a:rPr>
              <a:t>valores </a:t>
            </a:r>
            <a:r>
              <a:rPr dirty="0" sz="1000" spc="75">
                <a:latin typeface="Cambria"/>
                <a:cs typeface="Cambria"/>
              </a:rPr>
              <a:t> </a:t>
            </a:r>
            <a:r>
              <a:rPr dirty="0" sz="1000" spc="-5">
                <a:latin typeface="Cambria"/>
                <a:cs typeface="Cambria"/>
              </a:rPr>
              <a:t>nrow=1;	</a:t>
            </a:r>
            <a:r>
              <a:rPr dirty="0" sz="1000" spc="-45">
                <a:latin typeface="Cambria"/>
                <a:cs typeface="Cambria"/>
              </a:rPr>
              <a:t>numero</a:t>
            </a:r>
            <a:r>
              <a:rPr dirty="0" sz="1000" spc="65">
                <a:latin typeface="Cambria"/>
                <a:cs typeface="Cambria"/>
              </a:rPr>
              <a:t> </a:t>
            </a:r>
            <a:r>
              <a:rPr dirty="0" sz="1000" spc="160">
                <a:latin typeface="Cambria"/>
                <a:cs typeface="Cambria"/>
              </a:rPr>
              <a:t>filas</a:t>
            </a:r>
            <a:endParaRPr sz="1000">
              <a:latin typeface="Cambria"/>
              <a:cs typeface="Cambria"/>
            </a:endParaRPr>
          </a:p>
          <a:p>
            <a:pPr marL="12700">
              <a:lnSpc>
                <a:spcPts val="1150"/>
              </a:lnSpc>
            </a:pPr>
            <a:r>
              <a:rPr dirty="0" sz="1000" spc="10">
                <a:latin typeface="Cambria"/>
                <a:cs typeface="Cambria"/>
              </a:rPr>
              <a:t>ncol=10;numero</a:t>
            </a:r>
            <a:r>
              <a:rPr dirty="0" sz="1000" spc="45">
                <a:latin typeface="Cambria"/>
                <a:cs typeface="Cambria"/>
              </a:rPr>
              <a:t> </a:t>
            </a:r>
            <a:r>
              <a:rPr dirty="0" sz="1000" spc="-5">
                <a:latin typeface="Cambria"/>
                <a:cs typeface="Cambria"/>
              </a:rPr>
              <a:t>de</a:t>
            </a:r>
            <a:r>
              <a:rPr dirty="0" sz="1000" spc="270">
                <a:latin typeface="Cambria"/>
                <a:cs typeface="Cambria"/>
              </a:rPr>
              <a:t> </a:t>
            </a:r>
            <a:r>
              <a:rPr dirty="0" sz="1000" spc="5">
                <a:latin typeface="Cambria"/>
                <a:cs typeface="Cambria"/>
              </a:rPr>
              <a:t>columnas</a:t>
            </a:r>
            <a:endParaRPr sz="1000">
              <a:latin typeface="Cambria"/>
              <a:cs typeface="Cambria"/>
            </a:endParaRPr>
          </a:p>
          <a:p>
            <a:pPr marL="12700">
              <a:lnSpc>
                <a:spcPts val="1200"/>
              </a:lnSpc>
            </a:pPr>
            <a:r>
              <a:rPr dirty="0" sz="1000" spc="60">
                <a:latin typeface="Cambria"/>
                <a:cs typeface="Cambria"/>
              </a:rPr>
              <a:t>x_pois=</a:t>
            </a:r>
            <a:r>
              <a:rPr dirty="0" sz="1000" spc="275">
                <a:latin typeface="Cambria"/>
                <a:cs typeface="Cambria"/>
              </a:rPr>
              <a:t> </a:t>
            </a:r>
            <a:r>
              <a:rPr dirty="0" sz="1000" spc="70">
                <a:latin typeface="Cambria"/>
                <a:cs typeface="Cambria"/>
              </a:rPr>
              <a:t>poissrnd(L,nrow,ncol);</a:t>
            </a:r>
            <a:endParaRPr sz="1000">
              <a:latin typeface="Cambria"/>
              <a:cs typeface="Cambria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2" name="object 12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45337" y="0"/>
            <a:ext cx="1264285" cy="4051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2700" marR="5080" indent="84518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Fundamentos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de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Estadística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Bayesiana.</a:t>
            </a:r>
            <a:endParaRPr sz="500">
              <a:latin typeface="Calibri"/>
              <a:cs typeface="Calibri"/>
            </a:endParaRPr>
          </a:p>
          <a:p>
            <a:pPr algn="r" marL="429895" marR="5080" indent="378460">
              <a:lnSpc>
                <a:spcPts val="600"/>
              </a:lnSpc>
              <a:spcBef>
                <a:spcPts val="15"/>
              </a:spcBef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Distribuciones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Estadísticos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y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Variabilidad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Aprendizaje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Automático.</a:t>
            </a:r>
            <a:endParaRPr sz="5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0"/>
            <a:ext cx="4608195" cy="949325"/>
            <a:chOff x="0" y="0"/>
            <a:chExt cx="4608195" cy="949325"/>
          </a:xfrm>
        </p:grpSpPr>
        <p:sp>
          <p:nvSpPr>
            <p:cNvPr id="5" name="object 5"/>
            <p:cNvSpPr/>
            <p:nvPr/>
          </p:nvSpPr>
          <p:spPr>
            <a:xfrm>
              <a:off x="2303995" y="0"/>
              <a:ext cx="2304415" cy="408940"/>
            </a:xfrm>
            <a:custGeom>
              <a:avLst/>
              <a:gdLst/>
              <a:ahLst/>
              <a:cxnLst/>
              <a:rect l="l" t="t" r="r" b="b"/>
              <a:pathLst>
                <a:path w="2304415" h="408940">
                  <a:moveTo>
                    <a:pt x="2303995" y="0"/>
                  </a:moveTo>
                  <a:lnTo>
                    <a:pt x="0" y="0"/>
                  </a:lnTo>
                  <a:lnTo>
                    <a:pt x="0" y="408660"/>
                  </a:lnTo>
                  <a:lnTo>
                    <a:pt x="2303995" y="40866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0" y="408655"/>
              <a:ext cx="4608060" cy="540518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153174" y="407591"/>
            <a:ext cx="4071620" cy="471805"/>
          </a:xfrm>
          <a:prstGeom prst="rect">
            <a:avLst/>
          </a:prstGeom>
        </p:spPr>
        <p:txBody>
          <a:bodyPr wrap="square" lIns="0" tIns="2540" rIns="0" bIns="0" rtlCol="0" vert="horz">
            <a:spAutoFit/>
          </a:bodyPr>
          <a:lstStyle/>
          <a:p>
            <a:pPr marL="12700" marR="5080">
              <a:lnSpc>
                <a:spcPct val="106700"/>
              </a:lnSpc>
              <a:spcBef>
                <a:spcPts val="20"/>
              </a:spcBef>
            </a:pPr>
            <a:r>
              <a:rPr dirty="0" sz="1400" spc="-15">
                <a:solidFill>
                  <a:srgbClr val="FFFFFF"/>
                </a:solidFill>
                <a:latin typeface="Calibri"/>
                <a:cs typeface="Calibri"/>
              </a:rPr>
              <a:t>Teoría</a:t>
            </a:r>
            <a:r>
              <a:rPr dirty="0" sz="1400" spc="1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65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1400" spc="1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1400" spc="1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Calibri"/>
                <a:cs typeface="Calibri"/>
              </a:rPr>
              <a:t>Probabilidad</a:t>
            </a:r>
            <a:r>
              <a:rPr dirty="0" sz="1400" spc="1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20">
                <a:solidFill>
                  <a:srgbClr val="FFFFFF"/>
                </a:solidFill>
                <a:latin typeface="Calibri"/>
                <a:cs typeface="Calibri"/>
              </a:rPr>
              <a:t>vs</a:t>
            </a:r>
            <a:r>
              <a:rPr dirty="0" sz="14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5">
                <a:solidFill>
                  <a:srgbClr val="FFFFFF"/>
                </a:solidFill>
                <a:latin typeface="Calibri"/>
                <a:cs typeface="Calibri"/>
              </a:rPr>
              <a:t>Teoría</a:t>
            </a:r>
            <a:r>
              <a:rPr dirty="0" sz="1400" spc="1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65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14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1400" spc="1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25">
                <a:solidFill>
                  <a:srgbClr val="FFFFFF"/>
                </a:solidFill>
                <a:latin typeface="Calibri"/>
                <a:cs typeface="Calibri"/>
              </a:rPr>
              <a:t>Información</a:t>
            </a:r>
            <a:r>
              <a:rPr dirty="0" sz="1400" spc="1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20">
                <a:solidFill>
                  <a:srgbClr val="FFFFFF"/>
                </a:solidFill>
                <a:latin typeface="Calibri"/>
                <a:cs typeface="Calibri"/>
              </a:rPr>
              <a:t>vs </a:t>
            </a:r>
            <a:r>
              <a:rPr dirty="0" sz="1400" spc="-3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20">
                <a:solidFill>
                  <a:srgbClr val="FFFFFF"/>
                </a:solidFill>
                <a:latin typeface="Calibri"/>
                <a:cs typeface="Calibri"/>
              </a:rPr>
              <a:t>Aprendizaje</a:t>
            </a:r>
            <a:r>
              <a:rPr dirty="0" sz="14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5">
                <a:solidFill>
                  <a:srgbClr val="FFFFFF"/>
                </a:solidFill>
                <a:latin typeface="Calibri"/>
                <a:cs typeface="Calibri"/>
              </a:rPr>
              <a:t>Profundo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490194" y="1259674"/>
            <a:ext cx="59588" cy="59588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754824" y="1659572"/>
            <a:ext cx="48005" cy="48005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754824" y="1870748"/>
            <a:ext cx="48005" cy="48005"/>
          </a:xfrm>
          <a:prstGeom prst="rect">
            <a:avLst/>
          </a:prstGeom>
        </p:spPr>
      </p:pic>
      <p:sp>
        <p:nvSpPr>
          <p:cNvPr id="11" name="object 11"/>
          <p:cNvSpPr txBox="1"/>
          <p:nvPr/>
        </p:nvSpPr>
        <p:spPr>
          <a:xfrm>
            <a:off x="600354" y="1182565"/>
            <a:ext cx="3549650" cy="168021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387350">
              <a:lnSpc>
                <a:spcPct val="100000"/>
              </a:lnSpc>
              <a:spcBef>
                <a:spcPts val="95"/>
              </a:spcBef>
            </a:pPr>
            <a:r>
              <a:rPr dirty="0" sz="1000" spc="55">
                <a:latin typeface="Calibri"/>
                <a:cs typeface="Calibri"/>
              </a:rPr>
              <a:t>La </a:t>
            </a:r>
            <a:r>
              <a:rPr dirty="0" sz="1000" spc="15" b="1">
                <a:latin typeface="Calibri"/>
                <a:cs typeface="Calibri"/>
              </a:rPr>
              <a:t>teoría </a:t>
            </a:r>
            <a:r>
              <a:rPr dirty="0" sz="1000" spc="10" b="1">
                <a:latin typeface="Calibri"/>
                <a:cs typeface="Calibri"/>
              </a:rPr>
              <a:t>de</a:t>
            </a:r>
            <a:r>
              <a:rPr dirty="0" sz="1000" spc="15" b="1">
                <a:latin typeface="Calibri"/>
                <a:cs typeface="Calibri"/>
              </a:rPr>
              <a:t> la </a:t>
            </a:r>
            <a:r>
              <a:rPr dirty="0" sz="1000" spc="10" b="1">
                <a:latin typeface="Calibri"/>
                <a:cs typeface="Calibri"/>
              </a:rPr>
              <a:t>probabilidad </a:t>
            </a:r>
            <a:r>
              <a:rPr dirty="0" sz="1000" spc="-20">
                <a:latin typeface="Calibri"/>
                <a:cs typeface="Calibri"/>
              </a:rPr>
              <a:t>nos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proporciona</a:t>
            </a:r>
            <a:r>
              <a:rPr dirty="0" sz="1000" spc="-15">
                <a:latin typeface="Calibri"/>
                <a:cs typeface="Calibri"/>
              </a:rPr>
              <a:t> un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medio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cuantificar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incertidumbre.</a:t>
            </a:r>
            <a:endParaRPr sz="1000">
              <a:latin typeface="Calibri"/>
              <a:cs typeface="Calibri"/>
            </a:endParaRPr>
          </a:p>
          <a:p>
            <a:pPr marL="265430" marR="1123950">
              <a:lnSpc>
                <a:spcPct val="154000"/>
              </a:lnSpc>
              <a:spcBef>
                <a:spcPts val="175"/>
              </a:spcBef>
            </a:pPr>
            <a:r>
              <a:rPr dirty="0" sz="900" spc="20">
                <a:latin typeface="Calibri"/>
                <a:cs typeface="Calibri"/>
              </a:rPr>
              <a:t>Conozco</a:t>
            </a:r>
            <a:r>
              <a:rPr dirty="0" sz="900" spc="100">
                <a:latin typeface="Calibri"/>
                <a:cs typeface="Calibri"/>
              </a:rPr>
              <a:t> </a:t>
            </a:r>
            <a:r>
              <a:rPr dirty="0" sz="900" spc="-15">
                <a:latin typeface="Calibri"/>
                <a:cs typeface="Calibri"/>
              </a:rPr>
              <a:t>el</a:t>
            </a:r>
            <a:r>
              <a:rPr dirty="0" sz="900" spc="100">
                <a:latin typeface="Calibri"/>
                <a:cs typeface="Calibri"/>
              </a:rPr>
              <a:t> </a:t>
            </a:r>
            <a:r>
              <a:rPr dirty="0" sz="900">
                <a:latin typeface="Calibri"/>
                <a:cs typeface="Calibri"/>
              </a:rPr>
              <a:t>sistema,</a:t>
            </a:r>
            <a:r>
              <a:rPr dirty="0" sz="900" spc="95">
                <a:latin typeface="Calibri"/>
                <a:cs typeface="Calibri"/>
              </a:rPr>
              <a:t> </a:t>
            </a:r>
            <a:r>
              <a:rPr dirty="0" sz="900" spc="-10">
                <a:latin typeface="Calibri"/>
                <a:cs typeface="Calibri"/>
              </a:rPr>
              <a:t>pero</a:t>
            </a:r>
            <a:r>
              <a:rPr dirty="0" sz="900" spc="95">
                <a:latin typeface="Calibri"/>
                <a:cs typeface="Calibri"/>
              </a:rPr>
              <a:t> </a:t>
            </a:r>
            <a:r>
              <a:rPr dirty="0" sz="900" spc="-10">
                <a:latin typeface="Calibri"/>
                <a:cs typeface="Calibri"/>
              </a:rPr>
              <a:t>no</a:t>
            </a:r>
            <a:r>
              <a:rPr dirty="0" sz="900" spc="100">
                <a:latin typeface="Calibri"/>
                <a:cs typeface="Calibri"/>
              </a:rPr>
              <a:t> </a:t>
            </a:r>
            <a:r>
              <a:rPr dirty="0" sz="900">
                <a:latin typeface="Calibri"/>
                <a:cs typeface="Calibri"/>
              </a:rPr>
              <a:t>tengo</a:t>
            </a:r>
            <a:r>
              <a:rPr dirty="0" sz="900" spc="95">
                <a:latin typeface="Calibri"/>
                <a:cs typeface="Calibri"/>
              </a:rPr>
              <a:t> </a:t>
            </a:r>
            <a:r>
              <a:rPr dirty="0" sz="900">
                <a:latin typeface="Calibri"/>
                <a:cs typeface="Calibri"/>
              </a:rPr>
              <a:t>recursos. </a:t>
            </a:r>
            <a:r>
              <a:rPr dirty="0" sz="900" spc="-190">
                <a:latin typeface="Calibri"/>
                <a:cs typeface="Calibri"/>
              </a:rPr>
              <a:t> </a:t>
            </a:r>
            <a:r>
              <a:rPr dirty="0" sz="900" spc="60">
                <a:latin typeface="Calibri"/>
                <a:cs typeface="Calibri"/>
              </a:rPr>
              <a:t>El</a:t>
            </a:r>
            <a:r>
              <a:rPr dirty="0" sz="900" spc="100">
                <a:latin typeface="Calibri"/>
                <a:cs typeface="Calibri"/>
              </a:rPr>
              <a:t> </a:t>
            </a:r>
            <a:r>
              <a:rPr dirty="0" sz="900">
                <a:latin typeface="Calibri"/>
                <a:cs typeface="Calibri"/>
              </a:rPr>
              <a:t>sistema</a:t>
            </a:r>
            <a:r>
              <a:rPr dirty="0" sz="900" spc="100">
                <a:latin typeface="Calibri"/>
                <a:cs typeface="Calibri"/>
              </a:rPr>
              <a:t> </a:t>
            </a:r>
            <a:r>
              <a:rPr dirty="0" sz="900" spc="-5">
                <a:latin typeface="Calibri"/>
                <a:cs typeface="Calibri"/>
              </a:rPr>
              <a:t>está</a:t>
            </a:r>
            <a:r>
              <a:rPr dirty="0" sz="900" spc="95">
                <a:latin typeface="Calibri"/>
                <a:cs typeface="Calibri"/>
              </a:rPr>
              <a:t> </a:t>
            </a:r>
            <a:r>
              <a:rPr dirty="0" sz="900">
                <a:latin typeface="Calibri"/>
                <a:cs typeface="Calibri"/>
              </a:rPr>
              <a:t>construido.</a:t>
            </a:r>
            <a:endParaRPr sz="900">
              <a:latin typeface="Calibri"/>
              <a:cs typeface="Calibri"/>
            </a:endParaRPr>
          </a:p>
          <a:p>
            <a:pPr marL="12700" marR="109855">
              <a:lnSpc>
                <a:spcPct val="100000"/>
              </a:lnSpc>
              <a:spcBef>
                <a:spcPts val="580"/>
              </a:spcBef>
            </a:pPr>
            <a:r>
              <a:rPr dirty="0" sz="1000" spc="55">
                <a:latin typeface="Calibri"/>
                <a:cs typeface="Calibri"/>
              </a:rPr>
              <a:t>La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15" b="1">
                <a:latin typeface="Calibri"/>
                <a:cs typeface="Calibri"/>
              </a:rPr>
              <a:t>teoría</a:t>
            </a:r>
            <a:r>
              <a:rPr dirty="0" sz="1000" spc="140" b="1">
                <a:latin typeface="Calibri"/>
                <a:cs typeface="Calibri"/>
              </a:rPr>
              <a:t> </a:t>
            </a:r>
            <a:r>
              <a:rPr dirty="0" sz="1000" spc="10" b="1">
                <a:latin typeface="Calibri"/>
                <a:cs typeface="Calibri"/>
              </a:rPr>
              <a:t>de</a:t>
            </a:r>
            <a:r>
              <a:rPr dirty="0" sz="1000" spc="135" b="1">
                <a:latin typeface="Calibri"/>
                <a:cs typeface="Calibri"/>
              </a:rPr>
              <a:t> </a:t>
            </a:r>
            <a:r>
              <a:rPr dirty="0" sz="1000" spc="15" b="1">
                <a:latin typeface="Calibri"/>
                <a:cs typeface="Calibri"/>
              </a:rPr>
              <a:t>la</a:t>
            </a:r>
            <a:r>
              <a:rPr dirty="0" sz="1000" spc="140" b="1">
                <a:latin typeface="Calibri"/>
                <a:cs typeface="Calibri"/>
              </a:rPr>
              <a:t> </a:t>
            </a:r>
            <a:r>
              <a:rPr dirty="0" sz="1000" spc="15" b="1">
                <a:latin typeface="Calibri"/>
                <a:cs typeface="Calibri"/>
              </a:rPr>
              <a:t>información</a:t>
            </a:r>
            <a:r>
              <a:rPr dirty="0" sz="1000" spc="100" b="1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se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puede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cuantificar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cantidad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incertidumbre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hay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distribución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probabilidad.</a:t>
            </a:r>
            <a:endParaRPr sz="100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  <a:spcBef>
                <a:spcPts val="560"/>
              </a:spcBef>
            </a:pPr>
            <a:r>
              <a:rPr dirty="0" sz="1000" spc="55">
                <a:latin typeface="Calibri"/>
                <a:cs typeface="Calibri"/>
              </a:rPr>
              <a:t>El </a:t>
            </a:r>
            <a:r>
              <a:rPr dirty="0" sz="1000" spc="20" b="1">
                <a:latin typeface="Calibri"/>
                <a:cs typeface="Calibri"/>
              </a:rPr>
              <a:t>aprendizaje </a:t>
            </a:r>
            <a:r>
              <a:rPr dirty="0" sz="1000" spc="25" b="1">
                <a:latin typeface="Calibri"/>
                <a:cs typeface="Calibri"/>
              </a:rPr>
              <a:t>automático </a:t>
            </a:r>
            <a:r>
              <a:rPr dirty="0" sz="1000" spc="-15">
                <a:latin typeface="Calibri"/>
                <a:cs typeface="Calibri"/>
              </a:rPr>
              <a:t>usa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las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herramientas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anteriores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para 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construir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algoritmos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realicen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tarea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concreta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partir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los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datos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nuestro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problema.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12" name="object 12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490194" y="2082990"/>
            <a:ext cx="59588" cy="59588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490194" y="2458656"/>
            <a:ext cx="59588" cy="59588"/>
          </a:xfrm>
          <a:prstGeom prst="rect">
            <a:avLst/>
          </a:prstGeom>
        </p:spPr>
      </p:pic>
      <p:grpSp>
        <p:nvGrpSpPr>
          <p:cNvPr id="14" name="object 14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5" name="object 15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7" name="object 17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1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45337" y="0"/>
            <a:ext cx="1264285" cy="4051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2700" marR="5080" indent="84518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Fundamentos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de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Estadística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Bayesiana.</a:t>
            </a:r>
            <a:endParaRPr sz="500">
              <a:latin typeface="Calibri"/>
              <a:cs typeface="Calibri"/>
            </a:endParaRPr>
          </a:p>
          <a:p>
            <a:pPr algn="r" marL="429895" marR="5080" indent="378460">
              <a:lnSpc>
                <a:spcPts val="600"/>
              </a:lnSpc>
              <a:spcBef>
                <a:spcPts val="15"/>
              </a:spcBef>
            </a:pP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Distribuciones </a:t>
            </a:r>
            <a:r>
              <a:rPr dirty="0" sz="500" spc="1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Estadísticos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y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Variabilidad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Aprendizaje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Automático.</a:t>
            </a:r>
            <a:endParaRPr sz="5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0"/>
            <a:ext cx="4608195" cy="721995"/>
            <a:chOff x="0" y="0"/>
            <a:chExt cx="4608195" cy="721995"/>
          </a:xfrm>
        </p:grpSpPr>
        <p:sp>
          <p:nvSpPr>
            <p:cNvPr id="5" name="object 5"/>
            <p:cNvSpPr/>
            <p:nvPr/>
          </p:nvSpPr>
          <p:spPr>
            <a:xfrm>
              <a:off x="2303995" y="0"/>
              <a:ext cx="2304415" cy="408940"/>
            </a:xfrm>
            <a:custGeom>
              <a:avLst/>
              <a:gdLst/>
              <a:ahLst/>
              <a:cxnLst/>
              <a:rect l="l" t="t" r="r" b="b"/>
              <a:pathLst>
                <a:path w="2304415" h="408940">
                  <a:moveTo>
                    <a:pt x="2303995" y="0"/>
                  </a:moveTo>
                  <a:lnTo>
                    <a:pt x="0" y="0"/>
                  </a:lnTo>
                  <a:lnTo>
                    <a:pt x="0" y="408660"/>
                  </a:lnTo>
                  <a:lnTo>
                    <a:pt x="2303995" y="40866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0" y="408654"/>
              <a:ext cx="4608060" cy="312770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153174" y="407591"/>
            <a:ext cx="60452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10">
                <a:solidFill>
                  <a:srgbClr val="FFFFFF"/>
                </a:solidFill>
                <a:latin typeface="Calibri"/>
                <a:cs typeface="Calibri"/>
              </a:rPr>
              <a:t>Gráficas</a:t>
            </a:r>
            <a:endParaRPr sz="1400">
              <a:latin typeface="Calibri"/>
              <a:cs typeface="Calibri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594042" y="994130"/>
            <a:ext cx="3420110" cy="1426210"/>
            <a:chOff x="594042" y="994130"/>
            <a:chExt cx="3420110" cy="1426210"/>
          </a:xfrm>
        </p:grpSpPr>
        <p:pic>
          <p:nvPicPr>
            <p:cNvPr id="9" name="object 9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594042" y="994130"/>
              <a:ext cx="3420110" cy="1426210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3603942" y="1704060"/>
              <a:ext cx="228600" cy="251460"/>
            </a:xfrm>
            <a:custGeom>
              <a:avLst/>
              <a:gdLst/>
              <a:ahLst/>
              <a:cxnLst/>
              <a:rect l="l" t="t" r="r" b="b"/>
              <a:pathLst>
                <a:path w="228600" h="251460">
                  <a:moveTo>
                    <a:pt x="228600" y="0"/>
                  </a:moveTo>
                  <a:lnTo>
                    <a:pt x="0" y="0"/>
                  </a:lnTo>
                  <a:lnTo>
                    <a:pt x="0" y="251459"/>
                  </a:lnTo>
                  <a:lnTo>
                    <a:pt x="114300" y="251459"/>
                  </a:lnTo>
                  <a:lnTo>
                    <a:pt x="228600" y="251459"/>
                  </a:lnTo>
                  <a:lnTo>
                    <a:pt x="2286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3603942" y="1704060"/>
              <a:ext cx="228600" cy="251460"/>
            </a:xfrm>
            <a:custGeom>
              <a:avLst/>
              <a:gdLst/>
              <a:ahLst/>
              <a:cxnLst/>
              <a:rect l="l" t="t" r="r" b="b"/>
              <a:pathLst>
                <a:path w="228600" h="251460">
                  <a:moveTo>
                    <a:pt x="114300" y="251459"/>
                  </a:moveTo>
                  <a:lnTo>
                    <a:pt x="0" y="251459"/>
                  </a:lnTo>
                  <a:lnTo>
                    <a:pt x="0" y="0"/>
                  </a:lnTo>
                  <a:lnTo>
                    <a:pt x="228600" y="0"/>
                  </a:lnTo>
                  <a:lnTo>
                    <a:pt x="228600" y="251459"/>
                  </a:lnTo>
                  <a:lnTo>
                    <a:pt x="114300" y="251459"/>
                  </a:lnTo>
                  <a:close/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" name="object 12"/>
          <p:cNvSpPr txBox="1"/>
          <p:nvPr/>
        </p:nvSpPr>
        <p:spPr>
          <a:xfrm>
            <a:off x="347294" y="2539283"/>
            <a:ext cx="3908425" cy="301625"/>
          </a:xfrm>
          <a:prstGeom prst="rect">
            <a:avLst/>
          </a:prstGeom>
        </p:spPr>
        <p:txBody>
          <a:bodyPr wrap="square" lIns="0" tIns="10160" rIns="0" bIns="0" rtlCol="0" vert="horz">
            <a:spAutoFit/>
          </a:bodyPr>
          <a:lstStyle/>
          <a:p>
            <a:pPr marL="12700" marR="5080">
              <a:lnSpc>
                <a:spcPct val="101499"/>
              </a:lnSpc>
              <a:spcBef>
                <a:spcPts val="80"/>
              </a:spcBef>
            </a:pPr>
            <a:r>
              <a:rPr dirty="0" sz="900" spc="20">
                <a:solidFill>
                  <a:srgbClr val="3333B2"/>
                </a:solidFill>
                <a:latin typeface="Calibri"/>
                <a:cs typeface="Calibri"/>
              </a:rPr>
              <a:t>Figura:</a:t>
            </a:r>
            <a:r>
              <a:rPr dirty="0" sz="900" spc="105">
                <a:solidFill>
                  <a:srgbClr val="3333B2"/>
                </a:solidFill>
                <a:latin typeface="Calibri"/>
                <a:cs typeface="Calibri"/>
              </a:rPr>
              <a:t> </a:t>
            </a:r>
            <a:r>
              <a:rPr dirty="0" sz="900" spc="10">
                <a:latin typeface="Calibri"/>
                <a:cs typeface="Calibri"/>
              </a:rPr>
              <a:t>Función</a:t>
            </a:r>
            <a:r>
              <a:rPr dirty="0" sz="900" spc="110">
                <a:latin typeface="Calibri"/>
                <a:cs typeface="Calibri"/>
              </a:rPr>
              <a:t> </a:t>
            </a:r>
            <a:r>
              <a:rPr dirty="0" sz="900" spc="-20">
                <a:latin typeface="Calibri"/>
                <a:cs typeface="Calibri"/>
              </a:rPr>
              <a:t>de</a:t>
            </a:r>
            <a:r>
              <a:rPr dirty="0" sz="900" spc="105">
                <a:latin typeface="Calibri"/>
                <a:cs typeface="Calibri"/>
              </a:rPr>
              <a:t> </a:t>
            </a:r>
            <a:r>
              <a:rPr dirty="0" sz="900" spc="5">
                <a:latin typeface="Calibri"/>
                <a:cs typeface="Calibri"/>
              </a:rPr>
              <a:t>masa</a:t>
            </a:r>
            <a:r>
              <a:rPr dirty="0" sz="900" spc="105">
                <a:latin typeface="Calibri"/>
                <a:cs typeface="Calibri"/>
              </a:rPr>
              <a:t> </a:t>
            </a:r>
            <a:r>
              <a:rPr dirty="0" sz="900" spc="15">
                <a:latin typeface="Calibri"/>
                <a:cs typeface="Calibri"/>
              </a:rPr>
              <a:t>(izquierda)</a:t>
            </a:r>
            <a:r>
              <a:rPr dirty="0" sz="900" spc="105">
                <a:latin typeface="Calibri"/>
                <a:cs typeface="Calibri"/>
              </a:rPr>
              <a:t> </a:t>
            </a:r>
            <a:r>
              <a:rPr dirty="0" sz="900" spc="15">
                <a:latin typeface="Calibri"/>
                <a:cs typeface="Calibri"/>
              </a:rPr>
              <a:t>y</a:t>
            </a:r>
            <a:r>
              <a:rPr dirty="0" sz="900" spc="110">
                <a:latin typeface="Calibri"/>
                <a:cs typeface="Calibri"/>
              </a:rPr>
              <a:t> </a:t>
            </a:r>
            <a:r>
              <a:rPr dirty="0" sz="900" spc="5">
                <a:latin typeface="Calibri"/>
                <a:cs typeface="Calibri"/>
              </a:rPr>
              <a:t>función</a:t>
            </a:r>
            <a:r>
              <a:rPr dirty="0" sz="900" spc="105">
                <a:latin typeface="Calibri"/>
                <a:cs typeface="Calibri"/>
              </a:rPr>
              <a:t> </a:t>
            </a:r>
            <a:r>
              <a:rPr dirty="0" sz="900" spc="-20">
                <a:latin typeface="Calibri"/>
                <a:cs typeface="Calibri"/>
              </a:rPr>
              <a:t>de</a:t>
            </a:r>
            <a:r>
              <a:rPr dirty="0" sz="900" spc="105">
                <a:latin typeface="Calibri"/>
                <a:cs typeface="Calibri"/>
              </a:rPr>
              <a:t> </a:t>
            </a:r>
            <a:r>
              <a:rPr dirty="0" sz="900">
                <a:latin typeface="Calibri"/>
                <a:cs typeface="Calibri"/>
              </a:rPr>
              <a:t>distribución</a:t>
            </a:r>
            <a:r>
              <a:rPr dirty="0" sz="900" spc="105">
                <a:latin typeface="Calibri"/>
                <a:cs typeface="Calibri"/>
              </a:rPr>
              <a:t> </a:t>
            </a:r>
            <a:r>
              <a:rPr dirty="0" sz="900" spc="10">
                <a:latin typeface="Calibri"/>
                <a:cs typeface="Calibri"/>
              </a:rPr>
              <a:t>(derecha)</a:t>
            </a:r>
            <a:r>
              <a:rPr dirty="0" sz="900" spc="110">
                <a:latin typeface="Calibri"/>
                <a:cs typeface="Calibri"/>
              </a:rPr>
              <a:t> </a:t>
            </a:r>
            <a:r>
              <a:rPr dirty="0" sz="900" spc="-20">
                <a:latin typeface="Calibri"/>
                <a:cs typeface="Calibri"/>
              </a:rPr>
              <a:t>de</a:t>
            </a:r>
            <a:r>
              <a:rPr dirty="0" sz="900" spc="105">
                <a:latin typeface="Calibri"/>
                <a:cs typeface="Calibri"/>
              </a:rPr>
              <a:t> </a:t>
            </a:r>
            <a:r>
              <a:rPr dirty="0" sz="900">
                <a:latin typeface="Calibri"/>
                <a:cs typeface="Calibri"/>
              </a:rPr>
              <a:t>una </a:t>
            </a:r>
            <a:r>
              <a:rPr dirty="0" sz="900" spc="5">
                <a:latin typeface="Calibri"/>
                <a:cs typeface="Calibri"/>
              </a:rPr>
              <a:t> </a:t>
            </a:r>
            <a:r>
              <a:rPr dirty="0" sz="900">
                <a:latin typeface="Calibri"/>
                <a:cs typeface="Calibri"/>
              </a:rPr>
              <a:t>distribución</a:t>
            </a:r>
            <a:r>
              <a:rPr dirty="0" sz="900" spc="100">
                <a:latin typeface="Calibri"/>
                <a:cs typeface="Calibri"/>
              </a:rPr>
              <a:t> </a:t>
            </a:r>
            <a:r>
              <a:rPr dirty="0" sz="900" spc="20">
                <a:latin typeface="Calibri"/>
                <a:cs typeface="Calibri"/>
              </a:rPr>
              <a:t>Poisson(5)</a:t>
            </a:r>
            <a:endParaRPr sz="900">
              <a:latin typeface="Calibri"/>
              <a:cs typeface="Calibri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4" name="object 14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45337" y="0"/>
            <a:ext cx="1264285" cy="4051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2700" marR="5080" indent="84518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Fundamentos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de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Estadística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Bayesiana.</a:t>
            </a:r>
            <a:endParaRPr sz="500">
              <a:latin typeface="Calibri"/>
              <a:cs typeface="Calibri"/>
            </a:endParaRPr>
          </a:p>
          <a:p>
            <a:pPr algn="r" marL="429895" marR="5080" indent="378460">
              <a:lnSpc>
                <a:spcPts val="600"/>
              </a:lnSpc>
              <a:spcBef>
                <a:spcPts val="15"/>
              </a:spcBef>
            </a:pP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Distribuciones </a:t>
            </a:r>
            <a:r>
              <a:rPr dirty="0" sz="500" spc="1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Estadísticos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y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Variabilidad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Aprendizaje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Automático.</a:t>
            </a:r>
            <a:endParaRPr sz="5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0"/>
            <a:ext cx="4608195" cy="721995"/>
            <a:chOff x="0" y="0"/>
            <a:chExt cx="4608195" cy="721995"/>
          </a:xfrm>
        </p:grpSpPr>
        <p:sp>
          <p:nvSpPr>
            <p:cNvPr id="5" name="object 5"/>
            <p:cNvSpPr/>
            <p:nvPr/>
          </p:nvSpPr>
          <p:spPr>
            <a:xfrm>
              <a:off x="2303995" y="0"/>
              <a:ext cx="2304415" cy="408940"/>
            </a:xfrm>
            <a:custGeom>
              <a:avLst/>
              <a:gdLst/>
              <a:ahLst/>
              <a:cxnLst/>
              <a:rect l="l" t="t" r="r" b="b"/>
              <a:pathLst>
                <a:path w="2304415" h="408940">
                  <a:moveTo>
                    <a:pt x="2303995" y="0"/>
                  </a:moveTo>
                  <a:lnTo>
                    <a:pt x="0" y="0"/>
                  </a:lnTo>
                  <a:lnTo>
                    <a:pt x="0" y="408660"/>
                  </a:lnTo>
                  <a:lnTo>
                    <a:pt x="2303995" y="40866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0" y="408654"/>
              <a:ext cx="4608060" cy="312770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153174" y="407591"/>
            <a:ext cx="104076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10">
                <a:solidFill>
                  <a:srgbClr val="FFFFFF"/>
                </a:solidFill>
                <a:latin typeface="Calibri"/>
                <a:cs typeface="Calibri"/>
              </a:rPr>
              <a:t>Uniforme(a,b)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490194" y="1343558"/>
            <a:ext cx="59588" cy="59588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600354" y="1228503"/>
            <a:ext cx="2530475" cy="40513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24500"/>
              </a:lnSpc>
              <a:spcBef>
                <a:spcPts val="100"/>
              </a:spcBef>
            </a:pPr>
            <a:r>
              <a:rPr dirty="0" sz="1000" spc="5">
                <a:latin typeface="Calibri"/>
                <a:cs typeface="Calibri"/>
              </a:rPr>
              <a:t>Todos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los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eventos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tienen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misma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probablidad.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10">
                <a:latin typeface="Calibri"/>
                <a:cs typeface="Calibri"/>
              </a:rPr>
              <a:t>Rango</a:t>
            </a:r>
            <a:r>
              <a:rPr dirty="0" sz="1000" spc="5">
                <a:latin typeface="Calibri"/>
                <a:cs typeface="Calibri"/>
              </a:rPr>
              <a:t>: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10">
                <a:latin typeface="Georgia"/>
                <a:cs typeface="Georgia"/>
              </a:rPr>
              <a:t>(</a:t>
            </a:r>
            <a:r>
              <a:rPr dirty="0" sz="1000" spc="-60" b="0" i="1">
                <a:latin typeface="Bookman Old Style"/>
                <a:cs typeface="Bookman Old Style"/>
              </a:rPr>
              <a:t>a,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-175" b="0" i="1">
                <a:latin typeface="Bookman Old Style"/>
                <a:cs typeface="Bookman Old Style"/>
              </a:rPr>
              <a:t>b</a:t>
            </a:r>
            <a:r>
              <a:rPr dirty="0" sz="1000" spc="10">
                <a:latin typeface="Georgia"/>
                <a:cs typeface="Georgia"/>
              </a:rPr>
              <a:t>)</a:t>
            </a:r>
            <a:endParaRPr sz="1000">
              <a:latin typeface="Georgia"/>
              <a:cs typeface="Georgia"/>
            </a:endParaRPr>
          </a:p>
        </p:txBody>
      </p:sp>
      <p:pic>
        <p:nvPicPr>
          <p:cNvPr id="10" name="object 10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490194" y="1533347"/>
            <a:ext cx="59588" cy="59588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490194" y="1723136"/>
            <a:ext cx="59588" cy="59588"/>
          </a:xfrm>
          <a:prstGeom prst="rect">
            <a:avLst/>
          </a:prstGeom>
        </p:spPr>
      </p:pic>
      <p:sp>
        <p:nvSpPr>
          <p:cNvPr id="12" name="object 12"/>
          <p:cNvSpPr txBox="1"/>
          <p:nvPr/>
        </p:nvSpPr>
        <p:spPr>
          <a:xfrm>
            <a:off x="1079411" y="1727621"/>
            <a:ext cx="76200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-50">
                <a:latin typeface="Verdana"/>
                <a:cs typeface="Verdana"/>
              </a:rPr>
              <a:t>2</a:t>
            </a:r>
            <a:endParaRPr sz="700">
              <a:latin typeface="Verdana"/>
              <a:cs typeface="Verdan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74954" y="1646039"/>
            <a:ext cx="71945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000" spc="-15">
                <a:latin typeface="Calibri"/>
                <a:cs typeface="Calibri"/>
              </a:rPr>
              <a:t>Media</a:t>
            </a:r>
            <a:r>
              <a:rPr dirty="0" sz="1000" spc="-5">
                <a:latin typeface="Calibri"/>
                <a:cs typeface="Calibri"/>
              </a:rPr>
              <a:t>:</a:t>
            </a:r>
            <a:r>
              <a:rPr dirty="0" sz="1000">
                <a:latin typeface="Calibri"/>
                <a:cs typeface="Calibri"/>
              </a:rPr>
              <a:t>  </a:t>
            </a:r>
            <a:r>
              <a:rPr dirty="0" u="sng" baseline="31746" sz="1050" spc="-7" b="0" i="1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a</a:t>
            </a:r>
            <a:r>
              <a:rPr dirty="0" u="sng" baseline="31746" sz="1050" spc="52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+</a:t>
            </a:r>
            <a:r>
              <a:rPr dirty="0" u="sng" baseline="31746" sz="1050" spc="-104" b="0" i="1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b</a:t>
            </a:r>
            <a:r>
              <a:rPr dirty="0" baseline="31746" sz="1050" spc="-135" b="0" i="1">
                <a:latin typeface="Bookman Old Style"/>
                <a:cs typeface="Bookman Old Style"/>
              </a:rPr>
              <a:t> </a:t>
            </a:r>
            <a:r>
              <a:rPr dirty="0" sz="1000" spc="20">
                <a:latin typeface="Calibri"/>
                <a:cs typeface="Calibri"/>
              </a:rPr>
              <a:t>.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14" name="object 14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490194" y="1957705"/>
            <a:ext cx="59588" cy="59588"/>
          </a:xfrm>
          <a:prstGeom prst="rect">
            <a:avLst/>
          </a:prstGeom>
        </p:spPr>
      </p:pic>
      <p:sp>
        <p:nvSpPr>
          <p:cNvPr id="15" name="object 15"/>
          <p:cNvSpPr txBox="1"/>
          <p:nvPr/>
        </p:nvSpPr>
        <p:spPr>
          <a:xfrm>
            <a:off x="574954" y="1844302"/>
            <a:ext cx="923290" cy="21399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R="30480">
              <a:lnSpc>
                <a:spcPts val="440"/>
              </a:lnSpc>
              <a:spcBef>
                <a:spcPts val="95"/>
              </a:spcBef>
            </a:pPr>
            <a:r>
              <a:rPr dirty="0" sz="500" spc="20">
                <a:latin typeface="Verdana"/>
                <a:cs typeface="Verdana"/>
              </a:rPr>
              <a:t>2</a:t>
            </a:r>
            <a:endParaRPr sz="500">
              <a:latin typeface="Verdana"/>
              <a:cs typeface="Verdana"/>
            </a:endParaRPr>
          </a:p>
          <a:p>
            <a:pPr marL="38100">
              <a:lnSpc>
                <a:spcPts val="1040"/>
              </a:lnSpc>
            </a:pPr>
            <a:r>
              <a:rPr dirty="0" sz="1000" spc="5">
                <a:latin typeface="Calibri"/>
                <a:cs typeface="Calibri"/>
              </a:rPr>
              <a:t>Varianza:</a:t>
            </a:r>
            <a:r>
              <a:rPr dirty="0" sz="1000" spc="180">
                <a:latin typeface="Calibri"/>
                <a:cs typeface="Calibri"/>
              </a:rPr>
              <a:t> </a:t>
            </a:r>
            <a:r>
              <a:rPr dirty="0" baseline="39682" sz="1050" spc="-22">
                <a:latin typeface="Verdana"/>
                <a:cs typeface="Verdana"/>
              </a:rPr>
              <a:t>(</a:t>
            </a:r>
            <a:r>
              <a:rPr dirty="0" baseline="39682" sz="1050" spc="-22" b="0" i="1">
                <a:latin typeface="Bookman Old Style"/>
                <a:cs typeface="Bookman Old Style"/>
              </a:rPr>
              <a:t>b</a:t>
            </a:r>
            <a:r>
              <a:rPr dirty="0" baseline="39682" sz="1050" spc="-22" i="1">
                <a:latin typeface="DejaVu Serif"/>
                <a:cs typeface="DejaVu Serif"/>
              </a:rPr>
              <a:t>−</a:t>
            </a:r>
            <a:r>
              <a:rPr dirty="0" baseline="39682" sz="1050" spc="-22" b="0" i="1">
                <a:latin typeface="Bookman Old Style"/>
                <a:cs typeface="Bookman Old Style"/>
              </a:rPr>
              <a:t>a</a:t>
            </a:r>
            <a:r>
              <a:rPr dirty="0" baseline="39682" sz="1050" spc="-22">
                <a:latin typeface="Verdana"/>
                <a:cs typeface="Verdana"/>
              </a:rPr>
              <a:t>)</a:t>
            </a:r>
            <a:endParaRPr baseline="39682" sz="1050">
              <a:latin typeface="Verdana"/>
              <a:cs typeface="Verdana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1158989" y="1988185"/>
            <a:ext cx="307340" cy="0"/>
          </a:xfrm>
          <a:custGeom>
            <a:avLst/>
            <a:gdLst/>
            <a:ahLst/>
            <a:cxnLst/>
            <a:rect l="l" t="t" r="r" b="b"/>
            <a:pathLst>
              <a:path w="307340" h="0">
                <a:moveTo>
                  <a:pt x="0" y="0"/>
                </a:moveTo>
                <a:lnTo>
                  <a:pt x="30692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 txBox="1"/>
          <p:nvPr/>
        </p:nvSpPr>
        <p:spPr>
          <a:xfrm>
            <a:off x="600354" y="1962178"/>
            <a:ext cx="3093720" cy="28575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661035">
              <a:lnSpc>
                <a:spcPct val="100000"/>
              </a:lnSpc>
              <a:spcBef>
                <a:spcPts val="95"/>
              </a:spcBef>
            </a:pPr>
            <a:r>
              <a:rPr dirty="0" sz="700" spc="-50">
                <a:latin typeface="Verdana"/>
                <a:cs typeface="Verdana"/>
              </a:rPr>
              <a:t>12</a:t>
            </a:r>
            <a:endParaRPr sz="7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10"/>
              </a:spcBef>
            </a:pPr>
            <a:r>
              <a:rPr dirty="0" sz="1000" spc="-5">
                <a:latin typeface="Calibri"/>
                <a:cs typeface="Calibri"/>
              </a:rPr>
              <a:t>Parámetros: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95" b="0" i="1">
                <a:latin typeface="Bookman Old Style"/>
                <a:cs typeface="Bookman Old Style"/>
              </a:rPr>
              <a:t>a</a:t>
            </a:r>
            <a:r>
              <a:rPr dirty="0" sz="1000" spc="35" b="0" i="1">
                <a:latin typeface="Bookman Old Style"/>
                <a:cs typeface="Bookman Old Style"/>
              </a:rPr>
              <a:t> </a:t>
            </a:r>
            <a:r>
              <a:rPr dirty="0" sz="1000" spc="-25">
                <a:latin typeface="Calibri"/>
                <a:cs typeface="Calibri"/>
              </a:rPr>
              <a:t>primero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valor,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75" b="0" i="1">
                <a:latin typeface="Bookman Old Style"/>
                <a:cs typeface="Bookman Old Style"/>
              </a:rPr>
              <a:t>b</a:t>
            </a:r>
            <a:r>
              <a:rPr dirty="0" sz="1000" spc="-85" b="0" i="1">
                <a:latin typeface="Bookman Old Style"/>
                <a:cs typeface="Bookman Old Style"/>
              </a:rPr>
              <a:t> </a:t>
            </a:r>
            <a:r>
              <a:rPr dirty="0" sz="1000" spc="-10">
                <a:latin typeface="Calibri"/>
                <a:cs typeface="Calibri"/>
              </a:rPr>
              <a:t>último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valor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del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intervalo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18" name="object 18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490194" y="2147481"/>
            <a:ext cx="59588" cy="59588"/>
          </a:xfrm>
          <a:prstGeom prst="rect">
            <a:avLst/>
          </a:prstGeom>
        </p:spPr>
      </p:pic>
      <p:pic>
        <p:nvPicPr>
          <p:cNvPr id="19" name="object 19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490194" y="2337270"/>
            <a:ext cx="59588" cy="59588"/>
          </a:xfrm>
          <a:prstGeom prst="rect">
            <a:avLst/>
          </a:prstGeom>
        </p:spPr>
      </p:pic>
      <p:sp>
        <p:nvSpPr>
          <p:cNvPr id="20" name="object 20"/>
          <p:cNvSpPr txBox="1"/>
          <p:nvPr/>
        </p:nvSpPr>
        <p:spPr>
          <a:xfrm>
            <a:off x="574954" y="2260173"/>
            <a:ext cx="183959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000">
                <a:latin typeface="Calibri"/>
                <a:cs typeface="Calibri"/>
              </a:rPr>
              <a:t>Función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densidad:</a:t>
            </a:r>
            <a:r>
              <a:rPr dirty="0" sz="1000" spc="120">
                <a:latin typeface="Calibri"/>
                <a:cs typeface="Calibri"/>
              </a:rPr>
              <a:t> </a:t>
            </a:r>
            <a:r>
              <a:rPr dirty="0" sz="1000" spc="145" b="0" i="1">
                <a:latin typeface="Bookman Old Style"/>
                <a:cs typeface="Bookman Old Style"/>
              </a:rPr>
              <a:t>f</a:t>
            </a:r>
            <a:r>
              <a:rPr dirty="0" sz="1000" spc="-190" b="0" i="1">
                <a:latin typeface="Bookman Old Style"/>
                <a:cs typeface="Bookman Old Style"/>
              </a:rPr>
              <a:t> </a:t>
            </a:r>
            <a:r>
              <a:rPr dirty="0" sz="1000" spc="15">
                <a:latin typeface="Georgia"/>
                <a:cs typeface="Georgia"/>
              </a:rPr>
              <a:t>(</a:t>
            </a:r>
            <a:r>
              <a:rPr dirty="0" sz="1000" spc="15" b="0" i="1">
                <a:latin typeface="Bookman Old Style"/>
                <a:cs typeface="Bookman Old Style"/>
              </a:rPr>
              <a:t>x</a:t>
            </a:r>
            <a:r>
              <a:rPr dirty="0" sz="1000" spc="15">
                <a:latin typeface="Georgia"/>
                <a:cs typeface="Georgia"/>
              </a:rPr>
              <a:t>)</a:t>
            </a:r>
            <a:r>
              <a:rPr dirty="0" sz="1000" spc="45">
                <a:latin typeface="Georgia"/>
                <a:cs typeface="Georgia"/>
              </a:rPr>
              <a:t> </a:t>
            </a:r>
            <a:r>
              <a:rPr dirty="0" sz="1000" spc="130">
                <a:latin typeface="Georgia"/>
                <a:cs typeface="Georgia"/>
              </a:rPr>
              <a:t>=</a:t>
            </a:r>
            <a:r>
              <a:rPr dirty="0" u="sng" baseline="22222" sz="1500" spc="195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dirty="0" u="sng" baseline="22222" sz="1500" spc="419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 </a:t>
            </a:r>
            <a:r>
              <a:rPr dirty="0" u="sng" baseline="31746" sz="1050" spc="-75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1</a:t>
            </a:r>
            <a:r>
              <a:rPr dirty="0" u="sng" baseline="31746" sz="1050" spc="15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 </a:t>
            </a:r>
            <a:endParaRPr baseline="31746" sz="1050">
              <a:latin typeface="Verdana"/>
              <a:cs typeface="Verdana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2185136" y="2341755"/>
            <a:ext cx="20383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-70" b="0" i="1">
                <a:latin typeface="Bookman Old Style"/>
                <a:cs typeface="Bookman Old Style"/>
              </a:rPr>
              <a:t>b</a:t>
            </a:r>
            <a:r>
              <a:rPr dirty="0" sz="700" spc="35" i="1">
                <a:latin typeface="DejaVu Serif"/>
                <a:cs typeface="DejaVu Serif"/>
              </a:rPr>
              <a:t>−</a:t>
            </a:r>
            <a:r>
              <a:rPr dirty="0" sz="700" spc="-5" b="0" i="1">
                <a:latin typeface="Bookman Old Style"/>
                <a:cs typeface="Bookman Old Style"/>
              </a:rPr>
              <a:t>a</a:t>
            </a:r>
            <a:endParaRPr sz="700">
              <a:latin typeface="Bookman Old Style"/>
              <a:cs typeface="Bookman Old Style"/>
            </a:endParaRPr>
          </a:p>
        </p:txBody>
      </p:sp>
      <p:grpSp>
        <p:nvGrpSpPr>
          <p:cNvPr id="22" name="object 22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23" name="object 23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5" name="object 25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0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45337" y="0"/>
            <a:ext cx="1264285" cy="4051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2700" marR="5080" indent="84518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Fundamentos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de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Estadística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Bayesiana.</a:t>
            </a:r>
            <a:endParaRPr sz="500">
              <a:latin typeface="Calibri"/>
              <a:cs typeface="Calibri"/>
            </a:endParaRPr>
          </a:p>
          <a:p>
            <a:pPr algn="r" marL="429895" marR="5080" indent="378460">
              <a:lnSpc>
                <a:spcPts val="600"/>
              </a:lnSpc>
              <a:spcBef>
                <a:spcPts val="15"/>
              </a:spcBef>
            </a:pP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Distribuciones </a:t>
            </a:r>
            <a:r>
              <a:rPr dirty="0" sz="500" spc="1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Estadísticos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y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Variabilidad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Aprendizaje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Automático.</a:t>
            </a:r>
            <a:endParaRPr sz="5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0"/>
            <a:ext cx="4608195" cy="721995"/>
            <a:chOff x="0" y="0"/>
            <a:chExt cx="4608195" cy="721995"/>
          </a:xfrm>
        </p:grpSpPr>
        <p:sp>
          <p:nvSpPr>
            <p:cNvPr id="5" name="object 5"/>
            <p:cNvSpPr/>
            <p:nvPr/>
          </p:nvSpPr>
          <p:spPr>
            <a:xfrm>
              <a:off x="2303995" y="0"/>
              <a:ext cx="2304415" cy="408940"/>
            </a:xfrm>
            <a:custGeom>
              <a:avLst/>
              <a:gdLst/>
              <a:ahLst/>
              <a:cxnLst/>
              <a:rect l="l" t="t" r="r" b="b"/>
              <a:pathLst>
                <a:path w="2304415" h="408940">
                  <a:moveTo>
                    <a:pt x="2303995" y="0"/>
                  </a:moveTo>
                  <a:lnTo>
                    <a:pt x="0" y="0"/>
                  </a:lnTo>
                  <a:lnTo>
                    <a:pt x="0" y="408660"/>
                  </a:lnTo>
                  <a:lnTo>
                    <a:pt x="2303995" y="40866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0" y="408654"/>
              <a:ext cx="4608060" cy="312770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153174" y="407591"/>
            <a:ext cx="53784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10">
                <a:solidFill>
                  <a:srgbClr val="FFFFFF"/>
                </a:solidFill>
                <a:latin typeface="Calibri"/>
                <a:cs typeface="Calibri"/>
              </a:rPr>
              <a:t>Matlab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47294" y="1222532"/>
            <a:ext cx="822960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1200"/>
              </a:lnSpc>
              <a:spcBef>
                <a:spcPts val="95"/>
              </a:spcBef>
            </a:pPr>
            <a:r>
              <a:rPr dirty="0" sz="1000" spc="90">
                <a:latin typeface="Cambria"/>
                <a:cs typeface="Cambria"/>
              </a:rPr>
              <a:t>x=-3:0.01:3;</a:t>
            </a:r>
            <a:endParaRPr sz="1000">
              <a:latin typeface="Cambria"/>
              <a:cs typeface="Cambria"/>
            </a:endParaRPr>
          </a:p>
          <a:p>
            <a:pPr marL="12700">
              <a:lnSpc>
                <a:spcPts val="1200"/>
              </a:lnSpc>
            </a:pPr>
            <a:r>
              <a:rPr dirty="0" sz="1000" spc="10">
                <a:latin typeface="Cambria"/>
                <a:cs typeface="Cambria"/>
              </a:rPr>
              <a:t>Uniforme</a:t>
            </a:r>
            <a:endParaRPr sz="1000">
              <a:latin typeface="Cambria"/>
              <a:cs typeface="Cambri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47294" y="1678018"/>
            <a:ext cx="1951355" cy="93662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1266825">
              <a:lnSpc>
                <a:spcPct val="100000"/>
              </a:lnSpc>
              <a:spcBef>
                <a:spcPts val="95"/>
              </a:spcBef>
            </a:pPr>
            <a:r>
              <a:rPr dirty="0" sz="1000" spc="15">
                <a:latin typeface="Cambria"/>
                <a:cs typeface="Cambria"/>
              </a:rPr>
              <a:t>parametros  </a:t>
            </a:r>
            <a:r>
              <a:rPr dirty="0" sz="1000" spc="75">
                <a:latin typeface="Cambria"/>
                <a:cs typeface="Cambria"/>
              </a:rPr>
              <a:t>a=-1;</a:t>
            </a:r>
            <a:endParaRPr sz="1000">
              <a:latin typeface="Cambria"/>
              <a:cs typeface="Cambria"/>
            </a:endParaRPr>
          </a:p>
          <a:p>
            <a:pPr marL="12700">
              <a:lnSpc>
                <a:spcPts val="1190"/>
              </a:lnSpc>
            </a:pPr>
            <a:r>
              <a:rPr dirty="0" sz="1000" spc="35">
                <a:latin typeface="Cambria"/>
                <a:cs typeface="Cambria"/>
              </a:rPr>
              <a:t>b=1;</a:t>
            </a:r>
            <a:endParaRPr sz="1000">
              <a:latin typeface="Cambria"/>
              <a:cs typeface="Cambria"/>
            </a:endParaRPr>
          </a:p>
          <a:p>
            <a:pPr marL="12700" marR="5080">
              <a:lnSpc>
                <a:spcPts val="1200"/>
              </a:lnSpc>
              <a:spcBef>
                <a:spcPts val="40"/>
              </a:spcBef>
            </a:pPr>
            <a:r>
              <a:rPr dirty="0" sz="1000" spc="145">
                <a:latin typeface="Cambria"/>
                <a:cs typeface="Cambria"/>
              </a:rPr>
              <a:t>F.</a:t>
            </a:r>
            <a:r>
              <a:rPr dirty="0" sz="1000" spc="150">
                <a:latin typeface="Cambria"/>
                <a:cs typeface="Cambria"/>
              </a:rPr>
              <a:t> </a:t>
            </a:r>
            <a:r>
              <a:rPr dirty="0" sz="1000" spc="-5">
                <a:latin typeface="Cambria"/>
                <a:cs typeface="Cambria"/>
              </a:rPr>
              <a:t>de</a:t>
            </a:r>
            <a:r>
              <a:rPr dirty="0" sz="1000">
                <a:latin typeface="Cambria"/>
                <a:cs typeface="Cambria"/>
              </a:rPr>
              <a:t> </a:t>
            </a:r>
            <a:r>
              <a:rPr dirty="0" sz="1000" spc="30">
                <a:latin typeface="Cambria"/>
                <a:cs typeface="Cambria"/>
              </a:rPr>
              <a:t>densidad</a:t>
            </a:r>
            <a:r>
              <a:rPr dirty="0" sz="1000" spc="35">
                <a:latin typeface="Cambria"/>
                <a:cs typeface="Cambria"/>
              </a:rPr>
              <a:t> </a:t>
            </a:r>
            <a:r>
              <a:rPr dirty="0" sz="1000" spc="40">
                <a:latin typeface="Cambria"/>
                <a:cs typeface="Cambria"/>
              </a:rPr>
              <a:t>Exponencial </a:t>
            </a:r>
            <a:r>
              <a:rPr dirty="0" sz="1000" spc="45">
                <a:latin typeface="Cambria"/>
                <a:cs typeface="Cambria"/>
              </a:rPr>
              <a:t> </a:t>
            </a:r>
            <a:r>
              <a:rPr dirty="0" sz="1000" spc="85">
                <a:latin typeface="Cambria"/>
                <a:cs typeface="Cambria"/>
              </a:rPr>
              <a:t>y_dens_unif=unifpdf(x,a,b); </a:t>
            </a:r>
            <a:r>
              <a:rPr dirty="0" sz="1000" spc="90">
                <a:latin typeface="Cambria"/>
                <a:cs typeface="Cambria"/>
              </a:rPr>
              <a:t> </a:t>
            </a:r>
            <a:r>
              <a:rPr dirty="0" sz="1000" spc="70">
                <a:latin typeface="Cambria"/>
                <a:cs typeface="Cambria"/>
              </a:rPr>
              <a:t>F.de</a:t>
            </a:r>
            <a:r>
              <a:rPr dirty="0" sz="1000" spc="275">
                <a:latin typeface="Cambria"/>
                <a:cs typeface="Cambria"/>
              </a:rPr>
              <a:t> </a:t>
            </a:r>
            <a:r>
              <a:rPr dirty="0" sz="1000" spc="85">
                <a:latin typeface="Cambria"/>
                <a:cs typeface="Cambria"/>
              </a:rPr>
              <a:t>distribución</a:t>
            </a:r>
            <a:r>
              <a:rPr dirty="0" sz="1000" spc="275">
                <a:latin typeface="Cambria"/>
                <a:cs typeface="Cambria"/>
              </a:rPr>
              <a:t> </a:t>
            </a:r>
            <a:r>
              <a:rPr dirty="0" sz="1000" spc="40">
                <a:latin typeface="Cambria"/>
                <a:cs typeface="Cambria"/>
              </a:rPr>
              <a:t>Exponencial</a:t>
            </a:r>
            <a:endParaRPr sz="1000">
              <a:latin typeface="Cambria"/>
              <a:cs typeface="Cambri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354567" y="1374361"/>
            <a:ext cx="2084705" cy="108839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270510">
              <a:lnSpc>
                <a:spcPct val="100000"/>
              </a:lnSpc>
              <a:spcBef>
                <a:spcPts val="95"/>
              </a:spcBef>
            </a:pPr>
            <a:r>
              <a:rPr dirty="0" sz="1000" spc="105">
                <a:latin typeface="Cambria"/>
                <a:cs typeface="Cambria"/>
              </a:rPr>
              <a:t>y_dist_unif=unifcdf(x,a,b); </a:t>
            </a:r>
            <a:r>
              <a:rPr dirty="0" sz="1000" spc="-210">
                <a:latin typeface="Cambria"/>
                <a:cs typeface="Cambria"/>
              </a:rPr>
              <a:t> </a:t>
            </a:r>
            <a:r>
              <a:rPr dirty="0" sz="1000" spc="95">
                <a:latin typeface="Cambria"/>
                <a:cs typeface="Cambria"/>
              </a:rPr>
              <a:t>estadisticos </a:t>
            </a:r>
            <a:r>
              <a:rPr dirty="0" sz="1000" spc="100">
                <a:latin typeface="Cambria"/>
                <a:cs typeface="Cambria"/>
              </a:rPr>
              <a:t> [m,v]=unifstat(a,b); </a:t>
            </a:r>
            <a:r>
              <a:rPr dirty="0" sz="1000" spc="105">
                <a:latin typeface="Cambria"/>
                <a:cs typeface="Cambria"/>
              </a:rPr>
              <a:t> </a:t>
            </a:r>
            <a:r>
              <a:rPr dirty="0" sz="1000" spc="40">
                <a:latin typeface="Cambria"/>
                <a:cs typeface="Cambria"/>
              </a:rPr>
              <a:t>generar</a:t>
            </a:r>
            <a:r>
              <a:rPr dirty="0" sz="1000" spc="290">
                <a:latin typeface="Cambria"/>
                <a:cs typeface="Cambria"/>
              </a:rPr>
              <a:t> </a:t>
            </a:r>
            <a:r>
              <a:rPr dirty="0" sz="1000" spc="70">
                <a:latin typeface="Cambria"/>
                <a:cs typeface="Cambria"/>
              </a:rPr>
              <a:t>valores</a:t>
            </a:r>
            <a:endParaRPr sz="1000">
              <a:latin typeface="Cambria"/>
              <a:cs typeface="Cambria"/>
            </a:endParaRPr>
          </a:p>
          <a:p>
            <a:pPr marL="12700" marR="270510">
              <a:lnSpc>
                <a:spcPts val="1200"/>
              </a:lnSpc>
              <a:spcBef>
                <a:spcPts val="20"/>
              </a:spcBef>
              <a:tabLst>
                <a:tab pos="610235" algn="l"/>
              </a:tabLst>
            </a:pPr>
            <a:r>
              <a:rPr dirty="0" sz="1000" spc="-5">
                <a:latin typeface="Cambria"/>
                <a:cs typeface="Cambria"/>
              </a:rPr>
              <a:t>nrow=1;	</a:t>
            </a:r>
            <a:r>
              <a:rPr dirty="0" sz="1000" spc="-45">
                <a:latin typeface="Cambria"/>
                <a:cs typeface="Cambria"/>
              </a:rPr>
              <a:t>numero</a:t>
            </a:r>
            <a:r>
              <a:rPr dirty="0" sz="1000" spc="-40">
                <a:latin typeface="Cambria"/>
                <a:cs typeface="Cambria"/>
              </a:rPr>
              <a:t> </a:t>
            </a:r>
            <a:r>
              <a:rPr dirty="0" sz="1000" spc="160">
                <a:latin typeface="Cambria"/>
                <a:cs typeface="Cambria"/>
              </a:rPr>
              <a:t>filas </a:t>
            </a:r>
            <a:r>
              <a:rPr dirty="0" sz="1000" spc="165">
                <a:latin typeface="Cambria"/>
                <a:cs typeface="Cambria"/>
              </a:rPr>
              <a:t> </a:t>
            </a:r>
            <a:r>
              <a:rPr dirty="0" sz="1000" spc="50">
                <a:latin typeface="Cambria"/>
                <a:cs typeface="Cambria"/>
              </a:rPr>
              <a:t>ncol=10;</a:t>
            </a:r>
            <a:r>
              <a:rPr dirty="0" sz="1000" spc="280">
                <a:latin typeface="Cambria"/>
                <a:cs typeface="Cambria"/>
              </a:rPr>
              <a:t> </a:t>
            </a:r>
            <a:r>
              <a:rPr dirty="0" sz="1000" spc="-45">
                <a:latin typeface="Cambria"/>
                <a:cs typeface="Cambria"/>
              </a:rPr>
              <a:t>numero</a:t>
            </a:r>
            <a:r>
              <a:rPr dirty="0" sz="1000" spc="110">
                <a:latin typeface="Cambria"/>
                <a:cs typeface="Cambria"/>
              </a:rPr>
              <a:t> </a:t>
            </a:r>
            <a:r>
              <a:rPr dirty="0" sz="1000" spc="-5">
                <a:latin typeface="Cambria"/>
                <a:cs typeface="Cambria"/>
              </a:rPr>
              <a:t>de</a:t>
            </a:r>
            <a:r>
              <a:rPr dirty="0" sz="1000" spc="70">
                <a:latin typeface="Cambria"/>
                <a:cs typeface="Cambria"/>
              </a:rPr>
              <a:t> </a:t>
            </a:r>
            <a:r>
              <a:rPr dirty="0" sz="1000" spc="5">
                <a:latin typeface="Cambria"/>
                <a:cs typeface="Cambria"/>
              </a:rPr>
              <a:t>columnas</a:t>
            </a:r>
            <a:endParaRPr sz="1000">
              <a:latin typeface="Cambria"/>
              <a:cs typeface="Cambria"/>
            </a:endParaRPr>
          </a:p>
          <a:p>
            <a:pPr marL="12700">
              <a:lnSpc>
                <a:spcPts val="1150"/>
              </a:lnSpc>
            </a:pPr>
            <a:r>
              <a:rPr dirty="0" sz="1000" spc="75">
                <a:latin typeface="Cambria"/>
                <a:cs typeface="Cambria"/>
              </a:rPr>
              <a:t>x_unif=</a:t>
            </a:r>
            <a:r>
              <a:rPr dirty="0" sz="1000" spc="305">
                <a:latin typeface="Cambria"/>
                <a:cs typeface="Cambria"/>
              </a:rPr>
              <a:t> </a:t>
            </a:r>
            <a:r>
              <a:rPr dirty="0" sz="1000" spc="80">
                <a:latin typeface="Cambria"/>
                <a:cs typeface="Cambria"/>
              </a:rPr>
              <a:t>unifrnd(a,b,nrow,ncol);</a:t>
            </a:r>
            <a:endParaRPr sz="1000">
              <a:latin typeface="Cambria"/>
              <a:cs typeface="Cambria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2" name="object 12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45337" y="0"/>
            <a:ext cx="1264285" cy="4051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2700" marR="5080" indent="84518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Fundamentos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de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Estadística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Bayesiana.</a:t>
            </a:r>
            <a:endParaRPr sz="500">
              <a:latin typeface="Calibri"/>
              <a:cs typeface="Calibri"/>
            </a:endParaRPr>
          </a:p>
          <a:p>
            <a:pPr algn="r" marL="429895" marR="5080" indent="378460">
              <a:lnSpc>
                <a:spcPts val="600"/>
              </a:lnSpc>
              <a:spcBef>
                <a:spcPts val="15"/>
              </a:spcBef>
            </a:pP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Distribuciones </a:t>
            </a:r>
            <a:r>
              <a:rPr dirty="0" sz="500" spc="1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Estadísticos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y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Variabilidad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Aprendizaje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Automático.</a:t>
            </a:r>
            <a:endParaRPr sz="5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0"/>
            <a:ext cx="4608195" cy="721995"/>
            <a:chOff x="0" y="0"/>
            <a:chExt cx="4608195" cy="721995"/>
          </a:xfrm>
        </p:grpSpPr>
        <p:sp>
          <p:nvSpPr>
            <p:cNvPr id="5" name="object 5"/>
            <p:cNvSpPr/>
            <p:nvPr/>
          </p:nvSpPr>
          <p:spPr>
            <a:xfrm>
              <a:off x="2303995" y="0"/>
              <a:ext cx="2304415" cy="408940"/>
            </a:xfrm>
            <a:custGeom>
              <a:avLst/>
              <a:gdLst/>
              <a:ahLst/>
              <a:cxnLst/>
              <a:rect l="l" t="t" r="r" b="b"/>
              <a:pathLst>
                <a:path w="2304415" h="408940">
                  <a:moveTo>
                    <a:pt x="2303995" y="0"/>
                  </a:moveTo>
                  <a:lnTo>
                    <a:pt x="0" y="0"/>
                  </a:lnTo>
                  <a:lnTo>
                    <a:pt x="0" y="408660"/>
                  </a:lnTo>
                  <a:lnTo>
                    <a:pt x="2303995" y="40866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0" y="408654"/>
              <a:ext cx="4608060" cy="312770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153174" y="407591"/>
            <a:ext cx="60452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10">
                <a:solidFill>
                  <a:srgbClr val="FFFFFF"/>
                </a:solidFill>
                <a:latin typeface="Calibri"/>
                <a:cs typeface="Calibri"/>
              </a:rPr>
              <a:t>Gráficas</a:t>
            </a:r>
            <a:endParaRPr sz="1400">
              <a:latin typeface="Calibri"/>
              <a:cs typeface="Calibri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601027" y="985240"/>
            <a:ext cx="3417570" cy="1432560"/>
            <a:chOff x="601027" y="985240"/>
            <a:chExt cx="3417570" cy="1432560"/>
          </a:xfrm>
        </p:grpSpPr>
        <p:pic>
          <p:nvPicPr>
            <p:cNvPr id="9" name="object 9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01027" y="985240"/>
              <a:ext cx="3417390" cy="1432560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1295082" y="1155420"/>
              <a:ext cx="228600" cy="274320"/>
            </a:xfrm>
            <a:custGeom>
              <a:avLst/>
              <a:gdLst/>
              <a:ahLst/>
              <a:cxnLst/>
              <a:rect l="l" t="t" r="r" b="b"/>
              <a:pathLst>
                <a:path w="228600" h="274319">
                  <a:moveTo>
                    <a:pt x="228600" y="0"/>
                  </a:moveTo>
                  <a:lnTo>
                    <a:pt x="0" y="0"/>
                  </a:lnTo>
                  <a:lnTo>
                    <a:pt x="0" y="274319"/>
                  </a:lnTo>
                  <a:lnTo>
                    <a:pt x="114300" y="274319"/>
                  </a:lnTo>
                  <a:lnTo>
                    <a:pt x="228600" y="274319"/>
                  </a:lnTo>
                  <a:lnTo>
                    <a:pt x="2286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295082" y="1155420"/>
              <a:ext cx="228600" cy="274320"/>
            </a:xfrm>
            <a:custGeom>
              <a:avLst/>
              <a:gdLst/>
              <a:ahLst/>
              <a:cxnLst/>
              <a:rect l="l" t="t" r="r" b="b"/>
              <a:pathLst>
                <a:path w="228600" h="274319">
                  <a:moveTo>
                    <a:pt x="114300" y="274319"/>
                  </a:moveTo>
                  <a:lnTo>
                    <a:pt x="0" y="274319"/>
                  </a:lnTo>
                  <a:lnTo>
                    <a:pt x="0" y="0"/>
                  </a:lnTo>
                  <a:lnTo>
                    <a:pt x="228600" y="0"/>
                  </a:lnTo>
                  <a:lnTo>
                    <a:pt x="228600" y="274319"/>
                  </a:lnTo>
                  <a:lnTo>
                    <a:pt x="114300" y="274319"/>
                  </a:lnTo>
                  <a:close/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" name="object 12"/>
          <p:cNvSpPr txBox="1"/>
          <p:nvPr/>
        </p:nvSpPr>
        <p:spPr>
          <a:xfrm>
            <a:off x="347294" y="2539283"/>
            <a:ext cx="3864610" cy="301625"/>
          </a:xfrm>
          <a:prstGeom prst="rect">
            <a:avLst/>
          </a:prstGeom>
        </p:spPr>
        <p:txBody>
          <a:bodyPr wrap="square" lIns="0" tIns="10160" rIns="0" bIns="0" rtlCol="0" vert="horz">
            <a:spAutoFit/>
          </a:bodyPr>
          <a:lstStyle/>
          <a:p>
            <a:pPr marL="12700" marR="5080">
              <a:lnSpc>
                <a:spcPct val="101499"/>
              </a:lnSpc>
              <a:spcBef>
                <a:spcPts val="80"/>
              </a:spcBef>
            </a:pPr>
            <a:r>
              <a:rPr dirty="0" sz="900" spc="20">
                <a:solidFill>
                  <a:srgbClr val="3333B2"/>
                </a:solidFill>
                <a:latin typeface="Calibri"/>
                <a:cs typeface="Calibri"/>
              </a:rPr>
              <a:t>Figura:</a:t>
            </a:r>
            <a:r>
              <a:rPr dirty="0" sz="900" spc="105">
                <a:solidFill>
                  <a:srgbClr val="3333B2"/>
                </a:solidFill>
                <a:latin typeface="Calibri"/>
                <a:cs typeface="Calibri"/>
              </a:rPr>
              <a:t> </a:t>
            </a:r>
            <a:r>
              <a:rPr dirty="0" sz="900" spc="10">
                <a:latin typeface="Calibri"/>
                <a:cs typeface="Calibri"/>
              </a:rPr>
              <a:t>Función</a:t>
            </a:r>
            <a:r>
              <a:rPr dirty="0" sz="900" spc="110">
                <a:latin typeface="Calibri"/>
                <a:cs typeface="Calibri"/>
              </a:rPr>
              <a:t> </a:t>
            </a:r>
            <a:r>
              <a:rPr dirty="0" sz="900" spc="-20">
                <a:latin typeface="Calibri"/>
                <a:cs typeface="Calibri"/>
              </a:rPr>
              <a:t>de</a:t>
            </a:r>
            <a:r>
              <a:rPr dirty="0" sz="900" spc="100">
                <a:latin typeface="Calibri"/>
                <a:cs typeface="Calibri"/>
              </a:rPr>
              <a:t> </a:t>
            </a:r>
            <a:r>
              <a:rPr dirty="0" sz="900" spc="-5">
                <a:latin typeface="Calibri"/>
                <a:cs typeface="Calibri"/>
              </a:rPr>
              <a:t>densidad</a:t>
            </a:r>
            <a:r>
              <a:rPr dirty="0" sz="900" spc="110">
                <a:latin typeface="Calibri"/>
                <a:cs typeface="Calibri"/>
              </a:rPr>
              <a:t> </a:t>
            </a:r>
            <a:r>
              <a:rPr dirty="0" sz="900" spc="15">
                <a:latin typeface="Calibri"/>
                <a:cs typeface="Calibri"/>
              </a:rPr>
              <a:t>(izquierda)</a:t>
            </a:r>
            <a:r>
              <a:rPr dirty="0" sz="900" spc="105">
                <a:latin typeface="Calibri"/>
                <a:cs typeface="Calibri"/>
              </a:rPr>
              <a:t> </a:t>
            </a:r>
            <a:r>
              <a:rPr dirty="0" sz="900" spc="15">
                <a:latin typeface="Calibri"/>
                <a:cs typeface="Calibri"/>
              </a:rPr>
              <a:t>y</a:t>
            </a:r>
            <a:r>
              <a:rPr dirty="0" sz="900" spc="105">
                <a:latin typeface="Calibri"/>
                <a:cs typeface="Calibri"/>
              </a:rPr>
              <a:t> </a:t>
            </a:r>
            <a:r>
              <a:rPr dirty="0" sz="900" spc="5">
                <a:latin typeface="Calibri"/>
                <a:cs typeface="Calibri"/>
              </a:rPr>
              <a:t>función</a:t>
            </a:r>
            <a:r>
              <a:rPr dirty="0" sz="900" spc="105">
                <a:latin typeface="Calibri"/>
                <a:cs typeface="Calibri"/>
              </a:rPr>
              <a:t> </a:t>
            </a:r>
            <a:r>
              <a:rPr dirty="0" sz="900" spc="-20">
                <a:latin typeface="Calibri"/>
                <a:cs typeface="Calibri"/>
              </a:rPr>
              <a:t>de</a:t>
            </a:r>
            <a:r>
              <a:rPr dirty="0" sz="900" spc="110">
                <a:latin typeface="Calibri"/>
                <a:cs typeface="Calibri"/>
              </a:rPr>
              <a:t> </a:t>
            </a:r>
            <a:r>
              <a:rPr dirty="0" sz="900">
                <a:latin typeface="Calibri"/>
                <a:cs typeface="Calibri"/>
              </a:rPr>
              <a:t>distribución</a:t>
            </a:r>
            <a:r>
              <a:rPr dirty="0" sz="900" spc="100">
                <a:latin typeface="Calibri"/>
                <a:cs typeface="Calibri"/>
              </a:rPr>
              <a:t> </a:t>
            </a:r>
            <a:r>
              <a:rPr dirty="0" sz="900" spc="10">
                <a:latin typeface="Calibri"/>
                <a:cs typeface="Calibri"/>
              </a:rPr>
              <a:t>(derecha)</a:t>
            </a:r>
            <a:r>
              <a:rPr dirty="0" sz="900" spc="110">
                <a:latin typeface="Calibri"/>
                <a:cs typeface="Calibri"/>
              </a:rPr>
              <a:t> </a:t>
            </a:r>
            <a:r>
              <a:rPr dirty="0" sz="900" spc="-25">
                <a:latin typeface="Calibri"/>
                <a:cs typeface="Calibri"/>
              </a:rPr>
              <a:t>de </a:t>
            </a:r>
            <a:r>
              <a:rPr dirty="0" sz="900" spc="-20">
                <a:latin typeface="Calibri"/>
                <a:cs typeface="Calibri"/>
              </a:rPr>
              <a:t> </a:t>
            </a:r>
            <a:r>
              <a:rPr dirty="0" sz="900">
                <a:latin typeface="Calibri"/>
                <a:cs typeface="Calibri"/>
              </a:rPr>
              <a:t>una</a:t>
            </a:r>
            <a:r>
              <a:rPr dirty="0" sz="900" spc="100">
                <a:latin typeface="Calibri"/>
                <a:cs typeface="Calibri"/>
              </a:rPr>
              <a:t> </a:t>
            </a:r>
            <a:r>
              <a:rPr dirty="0" sz="900">
                <a:latin typeface="Calibri"/>
                <a:cs typeface="Calibri"/>
              </a:rPr>
              <a:t>distribución</a:t>
            </a:r>
            <a:r>
              <a:rPr dirty="0" sz="900" spc="100">
                <a:latin typeface="Calibri"/>
                <a:cs typeface="Calibri"/>
              </a:rPr>
              <a:t> </a:t>
            </a:r>
            <a:r>
              <a:rPr dirty="0" sz="900" spc="15">
                <a:latin typeface="Calibri"/>
                <a:cs typeface="Calibri"/>
              </a:rPr>
              <a:t>Uniforme(-1,1)</a:t>
            </a:r>
            <a:endParaRPr sz="900">
              <a:latin typeface="Calibri"/>
              <a:cs typeface="Calibri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4" name="object 14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45337" y="0"/>
            <a:ext cx="1264285" cy="4051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2700" marR="5080" indent="84518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Fundamentos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de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Estadística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Bayesiana.</a:t>
            </a:r>
            <a:endParaRPr sz="500">
              <a:latin typeface="Calibri"/>
              <a:cs typeface="Calibri"/>
            </a:endParaRPr>
          </a:p>
          <a:p>
            <a:pPr algn="r" marL="429895" marR="5080" indent="378460">
              <a:lnSpc>
                <a:spcPts val="600"/>
              </a:lnSpc>
              <a:spcBef>
                <a:spcPts val="15"/>
              </a:spcBef>
            </a:pP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Distribuciones </a:t>
            </a:r>
            <a:r>
              <a:rPr dirty="0" sz="500" spc="1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Estadísticos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y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Variabilidad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Aprendizaje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Automático.</a:t>
            </a:r>
            <a:endParaRPr sz="5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0"/>
            <a:ext cx="4608195" cy="721995"/>
            <a:chOff x="0" y="0"/>
            <a:chExt cx="4608195" cy="721995"/>
          </a:xfrm>
        </p:grpSpPr>
        <p:sp>
          <p:nvSpPr>
            <p:cNvPr id="5" name="object 5"/>
            <p:cNvSpPr/>
            <p:nvPr/>
          </p:nvSpPr>
          <p:spPr>
            <a:xfrm>
              <a:off x="2303995" y="0"/>
              <a:ext cx="2304415" cy="408940"/>
            </a:xfrm>
            <a:custGeom>
              <a:avLst/>
              <a:gdLst/>
              <a:ahLst/>
              <a:cxnLst/>
              <a:rect l="l" t="t" r="r" b="b"/>
              <a:pathLst>
                <a:path w="2304415" h="408940">
                  <a:moveTo>
                    <a:pt x="2303995" y="0"/>
                  </a:moveTo>
                  <a:lnTo>
                    <a:pt x="0" y="0"/>
                  </a:lnTo>
                  <a:lnTo>
                    <a:pt x="0" y="408660"/>
                  </a:lnTo>
                  <a:lnTo>
                    <a:pt x="2303995" y="40866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0" y="408654"/>
              <a:ext cx="4608060" cy="312770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153174" y="407591"/>
            <a:ext cx="112903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5">
                <a:solidFill>
                  <a:srgbClr val="FFFFFF"/>
                </a:solidFill>
                <a:latin typeface="Calibri"/>
                <a:cs typeface="Calibri"/>
              </a:rPr>
              <a:t>Exponencial(</a:t>
            </a:r>
            <a:r>
              <a:rPr dirty="0" sz="1400" spc="15" i="1">
                <a:solidFill>
                  <a:srgbClr val="FFFFFF"/>
                </a:solidFill>
                <a:latin typeface="Century Gothic"/>
                <a:cs typeface="Century Gothic"/>
              </a:rPr>
              <a:t>λ</a:t>
            </a:r>
            <a:r>
              <a:rPr dirty="0" sz="1400" spc="15">
                <a:solidFill>
                  <a:srgbClr val="FFFFFF"/>
                </a:solidFill>
                <a:latin typeface="Calibri"/>
                <a:cs typeface="Calibri"/>
              </a:rPr>
              <a:t>)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490194" y="1240980"/>
            <a:ext cx="59588" cy="59588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600354" y="1125912"/>
            <a:ext cx="3215640" cy="5949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24500"/>
              </a:lnSpc>
              <a:spcBef>
                <a:spcPts val="100"/>
              </a:spcBef>
            </a:pPr>
            <a:r>
              <a:rPr dirty="0" sz="1000" spc="15">
                <a:latin typeface="Calibri"/>
                <a:cs typeface="Calibri"/>
              </a:rPr>
              <a:t>Se </a:t>
            </a:r>
            <a:r>
              <a:rPr dirty="0" sz="1000" spc="5">
                <a:latin typeface="Calibri"/>
                <a:cs typeface="Calibri"/>
              </a:rPr>
              <a:t>utiliza </a:t>
            </a:r>
            <a:r>
              <a:rPr dirty="0" sz="1000" spc="-15">
                <a:latin typeface="Calibri"/>
                <a:cs typeface="Calibri"/>
              </a:rPr>
              <a:t>para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obtener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tiempo </a:t>
            </a:r>
            <a:r>
              <a:rPr dirty="0" sz="1000" spc="-25">
                <a:latin typeface="Calibri"/>
                <a:cs typeface="Calibri"/>
              </a:rPr>
              <a:t>entre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sucesos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independientes.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Se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caracteriza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porque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no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tiene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memoria.</a:t>
            </a:r>
            <a:endParaRPr sz="10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95"/>
              </a:spcBef>
            </a:pPr>
            <a:r>
              <a:rPr dirty="0" sz="1000" spc="10">
                <a:latin typeface="Calibri"/>
                <a:cs typeface="Calibri"/>
              </a:rPr>
              <a:t>Rango</a:t>
            </a:r>
            <a:r>
              <a:rPr dirty="0" sz="1000" spc="5">
                <a:latin typeface="Calibri"/>
                <a:cs typeface="Calibri"/>
              </a:rPr>
              <a:t>: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10">
                <a:latin typeface="Georgia"/>
                <a:cs typeface="Georgia"/>
              </a:rPr>
              <a:t>[0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240" i="1">
                <a:latin typeface="DejaVu Sans Condensed"/>
                <a:cs typeface="DejaVu Sans Condensed"/>
              </a:rPr>
              <a:t>∞</a:t>
            </a:r>
            <a:r>
              <a:rPr dirty="0" sz="1000" spc="10">
                <a:latin typeface="Georgia"/>
                <a:cs typeface="Georgia"/>
              </a:rPr>
              <a:t>)</a:t>
            </a:r>
            <a:endParaRPr sz="1000">
              <a:latin typeface="Georgia"/>
              <a:cs typeface="Georgia"/>
            </a:endParaRPr>
          </a:p>
        </p:txBody>
      </p:sp>
      <p:pic>
        <p:nvPicPr>
          <p:cNvPr id="10" name="object 10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490194" y="1430769"/>
            <a:ext cx="59588" cy="59588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490194" y="1620558"/>
            <a:ext cx="59588" cy="59588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490194" y="1810347"/>
            <a:ext cx="59588" cy="59588"/>
          </a:xfrm>
          <a:prstGeom prst="rect">
            <a:avLst/>
          </a:prstGeom>
        </p:spPr>
      </p:pic>
      <p:sp>
        <p:nvSpPr>
          <p:cNvPr id="13" name="object 13"/>
          <p:cNvSpPr txBox="1"/>
          <p:nvPr/>
        </p:nvSpPr>
        <p:spPr>
          <a:xfrm>
            <a:off x="1016101" y="1814820"/>
            <a:ext cx="8572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100" b="0" i="1">
                <a:latin typeface="Bookman Old Style"/>
                <a:cs typeface="Bookman Old Style"/>
              </a:rPr>
              <a:t>λ</a:t>
            </a:r>
            <a:endParaRPr sz="700">
              <a:latin typeface="Bookman Old Style"/>
              <a:cs typeface="Bookman Old Style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74954" y="1733237"/>
            <a:ext cx="60261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000" spc="-15">
                <a:latin typeface="Calibri"/>
                <a:cs typeface="Calibri"/>
              </a:rPr>
              <a:t>Media</a:t>
            </a:r>
            <a:r>
              <a:rPr dirty="0" sz="1000" spc="-5">
                <a:latin typeface="Calibri"/>
                <a:cs typeface="Calibri"/>
              </a:rPr>
              <a:t>: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35">
                <a:latin typeface="Calibri"/>
                <a:cs typeface="Calibri"/>
              </a:rPr>
              <a:t> </a:t>
            </a:r>
            <a:r>
              <a:rPr dirty="0" u="sng" baseline="31746" sz="1050" spc="-75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1</a:t>
            </a:r>
            <a:r>
              <a:rPr dirty="0" baseline="31746" sz="1050" spc="-135">
                <a:latin typeface="Verdana"/>
                <a:cs typeface="Verdana"/>
              </a:rPr>
              <a:t> </a:t>
            </a:r>
            <a:r>
              <a:rPr dirty="0" sz="1000" spc="20">
                <a:latin typeface="Calibri"/>
                <a:cs typeface="Calibri"/>
              </a:rPr>
              <a:t>.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15" name="object 15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490194" y="2000135"/>
            <a:ext cx="59588" cy="59588"/>
          </a:xfrm>
          <a:prstGeom prst="rect">
            <a:avLst/>
          </a:prstGeom>
        </p:spPr>
      </p:pic>
      <p:sp>
        <p:nvSpPr>
          <p:cNvPr id="16" name="object 16"/>
          <p:cNvSpPr txBox="1"/>
          <p:nvPr/>
        </p:nvSpPr>
        <p:spPr>
          <a:xfrm>
            <a:off x="574954" y="1923026"/>
            <a:ext cx="73215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000" spc="5">
                <a:latin typeface="Calibri"/>
                <a:cs typeface="Calibri"/>
              </a:rPr>
              <a:t>Varianza:</a:t>
            </a:r>
            <a:r>
              <a:rPr dirty="0" u="sng" baseline="22222" sz="1500" spc="247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baseline="31746" sz="1050" spc="-75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1</a:t>
            </a:r>
            <a:r>
              <a:rPr dirty="0" u="sng" baseline="31746" sz="1050" spc="-22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 </a:t>
            </a:r>
            <a:endParaRPr baseline="31746" sz="1050">
              <a:latin typeface="Verdana"/>
              <a:cs typeface="Verdan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74954" y="1960253"/>
            <a:ext cx="1998980" cy="330200"/>
          </a:xfrm>
          <a:prstGeom prst="rect">
            <a:avLst/>
          </a:prstGeom>
        </p:spPr>
        <p:txBody>
          <a:bodyPr wrap="square" lIns="0" tIns="31115" rIns="0" bIns="0" rtlCol="0" vert="horz">
            <a:spAutoFit/>
          </a:bodyPr>
          <a:lstStyle/>
          <a:p>
            <a:pPr marL="583565">
              <a:lnSpc>
                <a:spcPct val="100000"/>
              </a:lnSpc>
              <a:spcBef>
                <a:spcPts val="245"/>
              </a:spcBef>
            </a:pPr>
            <a:r>
              <a:rPr dirty="0" baseline="-15873" sz="1050" spc="89" b="0" i="1">
                <a:latin typeface="Bookman Old Style"/>
                <a:cs typeface="Bookman Old Style"/>
              </a:rPr>
              <a:t>λ</a:t>
            </a:r>
            <a:r>
              <a:rPr dirty="0" sz="500" spc="60">
                <a:latin typeface="Verdana"/>
                <a:cs typeface="Verdana"/>
              </a:rPr>
              <a:t>2</a:t>
            </a:r>
            <a:endParaRPr sz="500">
              <a:latin typeface="Verdana"/>
              <a:cs typeface="Verdana"/>
            </a:endParaRPr>
          </a:p>
          <a:p>
            <a:pPr marL="38100">
              <a:lnSpc>
                <a:spcPct val="100000"/>
              </a:lnSpc>
              <a:spcBef>
                <a:spcPts val="210"/>
              </a:spcBef>
            </a:pPr>
            <a:r>
              <a:rPr dirty="0" sz="1000" spc="-5">
                <a:latin typeface="Calibri"/>
                <a:cs typeface="Calibri"/>
              </a:rPr>
              <a:t>Parámetros: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55" b="0" i="1">
                <a:latin typeface="Bookman Old Style"/>
                <a:cs typeface="Bookman Old Style"/>
              </a:rPr>
              <a:t>λ</a:t>
            </a:r>
            <a:r>
              <a:rPr dirty="0" sz="1000" spc="-25" b="0" i="1">
                <a:latin typeface="Bookman Old Style"/>
                <a:cs typeface="Bookman Old Style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≡</a:t>
            </a:r>
            <a:r>
              <a:rPr dirty="0" sz="1000" spc="40" i="1">
                <a:latin typeface="DejaVu Sans Condensed"/>
                <a:cs typeface="DejaVu Sans Condensed"/>
              </a:rPr>
              <a:t> </a:t>
            </a:r>
            <a:r>
              <a:rPr dirty="0" sz="1000">
                <a:latin typeface="Calibri"/>
                <a:cs typeface="Calibri"/>
              </a:rPr>
              <a:t>tasa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ocurrencia.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18" name="object 18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490194" y="2189924"/>
            <a:ext cx="59588" cy="59588"/>
          </a:xfrm>
          <a:prstGeom prst="rect">
            <a:avLst/>
          </a:prstGeom>
        </p:spPr>
      </p:pic>
      <p:pic>
        <p:nvPicPr>
          <p:cNvPr id="19" name="object 19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490194" y="2424557"/>
            <a:ext cx="59588" cy="59588"/>
          </a:xfrm>
          <a:prstGeom prst="rect">
            <a:avLst/>
          </a:prstGeom>
        </p:spPr>
      </p:pic>
      <p:sp>
        <p:nvSpPr>
          <p:cNvPr id="20" name="object 20"/>
          <p:cNvSpPr txBox="1"/>
          <p:nvPr/>
        </p:nvSpPr>
        <p:spPr>
          <a:xfrm>
            <a:off x="600354" y="2347460"/>
            <a:ext cx="156019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75">
                <a:latin typeface="Calibri"/>
                <a:cs typeface="Calibri"/>
              </a:rPr>
              <a:t>F</a:t>
            </a:r>
            <a:r>
              <a:rPr dirty="0" sz="1000" spc="-15">
                <a:latin typeface="Calibri"/>
                <a:cs typeface="Calibri"/>
              </a:rPr>
              <a:t>unció</a:t>
            </a:r>
            <a:r>
              <a:rPr dirty="0" sz="1000" spc="-10">
                <a:latin typeface="Calibri"/>
                <a:cs typeface="Calibri"/>
              </a:rPr>
              <a:t>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</a:t>
            </a:r>
            <a:r>
              <a:rPr dirty="0" sz="1000" spc="-35">
                <a:latin typeface="Calibri"/>
                <a:cs typeface="Calibri"/>
              </a:rPr>
              <a:t>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densidad</a:t>
            </a:r>
            <a:r>
              <a:rPr dirty="0" sz="1000" spc="-10">
                <a:latin typeface="Calibri"/>
                <a:cs typeface="Calibri"/>
              </a:rPr>
              <a:t>: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145" b="0" i="1">
                <a:latin typeface="Bookman Old Style"/>
                <a:cs typeface="Bookman Old Style"/>
              </a:rPr>
              <a:t>f</a:t>
            </a:r>
            <a:r>
              <a:rPr dirty="0" sz="1000" spc="-195" b="0" i="1">
                <a:latin typeface="Bookman Old Style"/>
                <a:cs typeface="Bookman Old Style"/>
              </a:rPr>
              <a:t> </a:t>
            </a:r>
            <a:r>
              <a:rPr dirty="0" sz="1000" spc="10">
                <a:latin typeface="Georgia"/>
                <a:cs typeface="Georgia"/>
              </a:rPr>
              <a:t>(</a:t>
            </a:r>
            <a:r>
              <a:rPr dirty="0" sz="1000" spc="25" b="0" i="1">
                <a:latin typeface="Bookman Old Style"/>
                <a:cs typeface="Bookman Old Style"/>
              </a:rPr>
              <a:t>x</a:t>
            </a:r>
            <a:r>
              <a:rPr dirty="0" sz="1000" spc="10">
                <a:latin typeface="Georgia"/>
                <a:cs typeface="Georgia"/>
              </a:rPr>
              <a:t>)</a:t>
            </a:r>
            <a:r>
              <a:rPr dirty="0" sz="1000" spc="35">
                <a:latin typeface="Georgia"/>
                <a:cs typeface="Georgia"/>
              </a:rPr>
              <a:t> </a:t>
            </a:r>
            <a:r>
              <a:rPr dirty="0" sz="1000" spc="130">
                <a:latin typeface="Georgia"/>
                <a:cs typeface="Georgia"/>
              </a:rPr>
              <a:t>=</a:t>
            </a:r>
            <a:endParaRPr sz="1000">
              <a:latin typeface="Georgia"/>
              <a:cs typeface="Georgia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2169947" y="2169050"/>
            <a:ext cx="10795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235">
                <a:latin typeface="Arial"/>
                <a:cs typeface="Arial"/>
              </a:rPr>
              <a:t>f</a:t>
            </a:r>
            <a:endParaRPr sz="100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2400973" y="2269698"/>
            <a:ext cx="65595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38455" algn="l"/>
              </a:tabLst>
            </a:pPr>
            <a:r>
              <a:rPr dirty="0" sz="1000" spc="-120">
                <a:latin typeface="Georgia"/>
                <a:cs typeface="Georgia"/>
              </a:rPr>
              <a:t>0	</a:t>
            </a:r>
            <a:r>
              <a:rPr dirty="0" sz="1000" spc="25" b="0" i="1">
                <a:latin typeface="Bookman Old Style"/>
                <a:cs typeface="Bookman Old Style"/>
              </a:rPr>
              <a:t>x</a:t>
            </a:r>
            <a:r>
              <a:rPr dirty="0" sz="1000" spc="-65" b="0" i="1">
                <a:latin typeface="Bookman Old Style"/>
                <a:cs typeface="Bookman Old Style"/>
              </a:rPr>
              <a:t> </a:t>
            </a:r>
            <a:r>
              <a:rPr dirty="0" sz="1000" spc="170" b="0" i="1">
                <a:latin typeface="Bookman Old Style"/>
                <a:cs typeface="Bookman Old Style"/>
              </a:rPr>
              <a:t>&lt;</a:t>
            </a:r>
            <a:r>
              <a:rPr dirty="0" sz="1000" spc="-60" b="0" i="1">
                <a:latin typeface="Bookman Old Style"/>
                <a:cs typeface="Bookman Old Style"/>
              </a:rPr>
              <a:t> </a:t>
            </a:r>
            <a:r>
              <a:rPr dirty="0" sz="1000" spc="-120">
                <a:latin typeface="Georgia"/>
                <a:cs typeface="Georgia"/>
              </a:rPr>
              <a:t>0</a:t>
            </a:r>
            <a:endParaRPr sz="1000">
              <a:latin typeface="Georgia"/>
              <a:cs typeface="Georgia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2239441" y="2376759"/>
            <a:ext cx="40576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baseline="-19444" sz="1500" spc="52" b="0" i="1">
                <a:latin typeface="Bookman Old Style"/>
                <a:cs typeface="Bookman Old Style"/>
              </a:rPr>
              <a:t>λe</a:t>
            </a:r>
            <a:r>
              <a:rPr dirty="0" sz="700" spc="35" i="1">
                <a:latin typeface="DejaVu Serif"/>
                <a:cs typeface="DejaVu Serif"/>
              </a:rPr>
              <a:t>−</a:t>
            </a:r>
            <a:r>
              <a:rPr dirty="0" sz="700" spc="35" b="0" i="1">
                <a:latin typeface="Bookman Old Style"/>
                <a:cs typeface="Bookman Old Style"/>
              </a:rPr>
              <a:t>λx</a:t>
            </a:r>
            <a:endParaRPr sz="700">
              <a:latin typeface="Bookman Old Style"/>
              <a:cs typeface="Bookman Old Style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2726880" y="2422669"/>
            <a:ext cx="33020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25" b="0" i="1">
                <a:latin typeface="Bookman Old Style"/>
                <a:cs typeface="Bookman Old Style"/>
              </a:rPr>
              <a:t>x</a:t>
            </a:r>
            <a:r>
              <a:rPr dirty="0" sz="1000" spc="-65" b="0" i="1">
                <a:latin typeface="Bookman Old Style"/>
                <a:cs typeface="Bookman Old Style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≥</a:t>
            </a:r>
            <a:r>
              <a:rPr dirty="0" sz="1000" spc="-50" i="1">
                <a:latin typeface="DejaVu Sans Condensed"/>
                <a:cs typeface="DejaVu Sans Condensed"/>
              </a:rPr>
              <a:t> </a:t>
            </a:r>
            <a:r>
              <a:rPr dirty="0" sz="1000" spc="-120">
                <a:latin typeface="Georgia"/>
                <a:cs typeface="Georgia"/>
              </a:rPr>
              <a:t>0</a:t>
            </a:r>
            <a:endParaRPr sz="1000">
              <a:latin typeface="Georgia"/>
              <a:cs typeface="Georgia"/>
            </a:endParaRPr>
          </a:p>
        </p:txBody>
      </p:sp>
      <p:grpSp>
        <p:nvGrpSpPr>
          <p:cNvPr id="25" name="object 25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26" name="object 26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8" name="object 28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1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45337" y="0"/>
            <a:ext cx="1264285" cy="4051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2700" marR="5080" indent="84518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Fundamentos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de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Estadística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Bayesiana.</a:t>
            </a:r>
            <a:endParaRPr sz="500">
              <a:latin typeface="Calibri"/>
              <a:cs typeface="Calibri"/>
            </a:endParaRPr>
          </a:p>
          <a:p>
            <a:pPr algn="r" marL="429895" marR="5080" indent="378460">
              <a:lnSpc>
                <a:spcPts val="600"/>
              </a:lnSpc>
              <a:spcBef>
                <a:spcPts val="15"/>
              </a:spcBef>
            </a:pP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Distribuciones </a:t>
            </a:r>
            <a:r>
              <a:rPr dirty="0" sz="500" spc="1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Estadísticos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y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Variabilidad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Aprendizaje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Automático.</a:t>
            </a:r>
            <a:endParaRPr sz="5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0"/>
            <a:ext cx="4608195" cy="721995"/>
            <a:chOff x="0" y="0"/>
            <a:chExt cx="4608195" cy="721995"/>
          </a:xfrm>
        </p:grpSpPr>
        <p:sp>
          <p:nvSpPr>
            <p:cNvPr id="5" name="object 5"/>
            <p:cNvSpPr/>
            <p:nvPr/>
          </p:nvSpPr>
          <p:spPr>
            <a:xfrm>
              <a:off x="2303995" y="0"/>
              <a:ext cx="2304415" cy="408940"/>
            </a:xfrm>
            <a:custGeom>
              <a:avLst/>
              <a:gdLst/>
              <a:ahLst/>
              <a:cxnLst/>
              <a:rect l="l" t="t" r="r" b="b"/>
              <a:pathLst>
                <a:path w="2304415" h="408940">
                  <a:moveTo>
                    <a:pt x="2303995" y="0"/>
                  </a:moveTo>
                  <a:lnTo>
                    <a:pt x="0" y="0"/>
                  </a:lnTo>
                  <a:lnTo>
                    <a:pt x="0" y="408660"/>
                  </a:lnTo>
                  <a:lnTo>
                    <a:pt x="2303995" y="40866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0" y="408654"/>
              <a:ext cx="4608060" cy="312770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153174" y="407591"/>
            <a:ext cx="53784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10">
                <a:solidFill>
                  <a:srgbClr val="FFFFFF"/>
                </a:solidFill>
                <a:latin typeface="Calibri"/>
                <a:cs typeface="Calibri"/>
              </a:rPr>
              <a:t>Matlab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47294" y="1161801"/>
            <a:ext cx="822960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1200"/>
              </a:lnSpc>
              <a:spcBef>
                <a:spcPts val="95"/>
              </a:spcBef>
            </a:pPr>
            <a:r>
              <a:rPr dirty="0" sz="1000" spc="90">
                <a:latin typeface="Cambria"/>
                <a:cs typeface="Cambria"/>
              </a:rPr>
              <a:t>x=-3:0.01:3;</a:t>
            </a:r>
            <a:endParaRPr sz="1000">
              <a:latin typeface="Cambria"/>
              <a:cs typeface="Cambria"/>
            </a:endParaRPr>
          </a:p>
          <a:p>
            <a:pPr marL="12700">
              <a:lnSpc>
                <a:spcPts val="1200"/>
              </a:lnSpc>
            </a:pPr>
            <a:r>
              <a:rPr dirty="0" sz="1000" spc="40">
                <a:latin typeface="Cambria"/>
                <a:cs typeface="Cambria"/>
              </a:rPr>
              <a:t>Exponencial</a:t>
            </a:r>
            <a:endParaRPr sz="1000">
              <a:latin typeface="Cambria"/>
              <a:cs typeface="Cambri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47294" y="1617286"/>
            <a:ext cx="1885314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1133475">
              <a:lnSpc>
                <a:spcPct val="100000"/>
              </a:lnSpc>
              <a:spcBef>
                <a:spcPts val="95"/>
              </a:spcBef>
            </a:pPr>
            <a:r>
              <a:rPr dirty="0" sz="1000" spc="20">
                <a:latin typeface="Cambria"/>
                <a:cs typeface="Cambria"/>
              </a:rPr>
              <a:t>parámetros </a:t>
            </a:r>
            <a:r>
              <a:rPr dirty="0" sz="1000" spc="25">
                <a:latin typeface="Cambria"/>
                <a:cs typeface="Cambria"/>
              </a:rPr>
              <a:t> </a:t>
            </a:r>
            <a:r>
              <a:rPr dirty="0" sz="1000" spc="35">
                <a:latin typeface="Cambria"/>
                <a:cs typeface="Cambria"/>
              </a:rPr>
              <a:t>lambda=0.5;</a:t>
            </a:r>
            <a:endParaRPr sz="1000">
              <a:latin typeface="Cambria"/>
              <a:cs typeface="Cambria"/>
            </a:endParaRPr>
          </a:p>
          <a:p>
            <a:pPr marL="12700">
              <a:lnSpc>
                <a:spcPts val="1190"/>
              </a:lnSpc>
            </a:pPr>
            <a:r>
              <a:rPr dirty="0" sz="1000" spc="145">
                <a:latin typeface="Cambria"/>
                <a:cs typeface="Cambria"/>
              </a:rPr>
              <a:t>F.</a:t>
            </a:r>
            <a:r>
              <a:rPr dirty="0" sz="1000" spc="290">
                <a:latin typeface="Cambria"/>
                <a:cs typeface="Cambria"/>
              </a:rPr>
              <a:t> </a:t>
            </a:r>
            <a:r>
              <a:rPr dirty="0" sz="1000" spc="-5">
                <a:latin typeface="Cambria"/>
                <a:cs typeface="Cambria"/>
              </a:rPr>
              <a:t>de</a:t>
            </a:r>
            <a:r>
              <a:rPr dirty="0" sz="1000" spc="295">
                <a:latin typeface="Cambria"/>
                <a:cs typeface="Cambria"/>
              </a:rPr>
              <a:t> </a:t>
            </a:r>
            <a:r>
              <a:rPr dirty="0" sz="1000" spc="30">
                <a:latin typeface="Cambria"/>
                <a:cs typeface="Cambria"/>
              </a:rPr>
              <a:t>densidad </a:t>
            </a:r>
            <a:r>
              <a:rPr dirty="0" sz="1000" spc="45">
                <a:latin typeface="Cambria"/>
                <a:cs typeface="Cambria"/>
              </a:rPr>
              <a:t> </a:t>
            </a:r>
            <a:r>
              <a:rPr dirty="0" sz="1000" spc="65">
                <a:latin typeface="Cambria"/>
                <a:cs typeface="Cambria"/>
              </a:rPr>
              <a:t>Exponencial’)</a:t>
            </a:r>
            <a:endParaRPr sz="1000">
              <a:latin typeface="Cambria"/>
              <a:cs typeface="Cambri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47294" y="2224613"/>
            <a:ext cx="1885314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45">
                <a:latin typeface="Cambria"/>
                <a:cs typeface="Cambria"/>
              </a:rPr>
              <a:t>y_dens_exp=exppdf(x,lambda);</a:t>
            </a:r>
            <a:endParaRPr sz="1000">
              <a:latin typeface="Cambria"/>
              <a:cs typeface="Cambri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47294" y="2528270"/>
            <a:ext cx="168592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145">
                <a:latin typeface="Cambria"/>
                <a:cs typeface="Cambria"/>
              </a:rPr>
              <a:t>F.</a:t>
            </a:r>
            <a:r>
              <a:rPr dirty="0" sz="1000" spc="295">
                <a:latin typeface="Cambria"/>
                <a:cs typeface="Cambria"/>
              </a:rPr>
              <a:t> </a:t>
            </a:r>
            <a:r>
              <a:rPr dirty="0" sz="1000" spc="-5">
                <a:latin typeface="Cambria"/>
                <a:cs typeface="Cambria"/>
              </a:rPr>
              <a:t>de</a:t>
            </a:r>
            <a:r>
              <a:rPr dirty="0" sz="1000" spc="300">
                <a:latin typeface="Cambria"/>
                <a:cs typeface="Cambria"/>
              </a:rPr>
              <a:t> </a:t>
            </a:r>
            <a:r>
              <a:rPr dirty="0" sz="1000" spc="155">
                <a:latin typeface="Cambria"/>
                <a:cs typeface="Cambria"/>
              </a:rPr>
              <a:t>dist.</a:t>
            </a:r>
            <a:r>
              <a:rPr dirty="0" sz="1000" spc="295">
                <a:latin typeface="Cambria"/>
                <a:cs typeface="Cambria"/>
              </a:rPr>
              <a:t> </a:t>
            </a:r>
            <a:r>
              <a:rPr dirty="0" sz="1000" spc="65">
                <a:latin typeface="Cambria"/>
                <a:cs typeface="Cambria"/>
              </a:rPr>
              <a:t>Exponencial’)</a:t>
            </a:r>
            <a:endParaRPr sz="1000">
              <a:latin typeface="Cambria"/>
              <a:cs typeface="Cambri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354567" y="1161801"/>
            <a:ext cx="1885314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65">
                <a:latin typeface="Cambria"/>
                <a:cs typeface="Cambria"/>
              </a:rPr>
              <a:t>y_dist_exp=expcdf(x,lambda);</a:t>
            </a:r>
            <a:endParaRPr sz="1000">
              <a:latin typeface="Cambria"/>
              <a:cs typeface="Cambri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354567" y="1617286"/>
            <a:ext cx="2150745" cy="93662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668655">
              <a:lnSpc>
                <a:spcPct val="100000"/>
              </a:lnSpc>
              <a:spcBef>
                <a:spcPts val="95"/>
              </a:spcBef>
            </a:pPr>
            <a:r>
              <a:rPr dirty="0" sz="1000" spc="95">
                <a:latin typeface="Cambria"/>
                <a:cs typeface="Cambria"/>
              </a:rPr>
              <a:t>estadísticos </a:t>
            </a:r>
            <a:r>
              <a:rPr dirty="0" sz="1000" spc="100">
                <a:latin typeface="Cambria"/>
                <a:cs typeface="Cambria"/>
              </a:rPr>
              <a:t> </a:t>
            </a:r>
            <a:r>
              <a:rPr dirty="0" sz="1000" spc="55">
                <a:latin typeface="Cambria"/>
                <a:cs typeface="Cambria"/>
              </a:rPr>
              <a:t>[m,v]=expstat(lambda); </a:t>
            </a:r>
            <a:r>
              <a:rPr dirty="0" sz="1000" spc="-210">
                <a:latin typeface="Cambria"/>
                <a:cs typeface="Cambria"/>
              </a:rPr>
              <a:t> </a:t>
            </a:r>
            <a:r>
              <a:rPr dirty="0" sz="1000" spc="40">
                <a:latin typeface="Cambria"/>
                <a:cs typeface="Cambria"/>
              </a:rPr>
              <a:t>generar   </a:t>
            </a:r>
            <a:r>
              <a:rPr dirty="0" sz="1000" spc="70">
                <a:latin typeface="Cambria"/>
                <a:cs typeface="Cambria"/>
              </a:rPr>
              <a:t>valores </a:t>
            </a:r>
            <a:r>
              <a:rPr dirty="0" sz="1000" spc="75">
                <a:latin typeface="Cambria"/>
                <a:cs typeface="Cambria"/>
              </a:rPr>
              <a:t> </a:t>
            </a:r>
            <a:r>
              <a:rPr dirty="0" sz="1000" spc="-5">
                <a:latin typeface="Cambria"/>
                <a:cs typeface="Cambria"/>
              </a:rPr>
              <a:t>nrow=1;</a:t>
            </a:r>
            <a:r>
              <a:rPr dirty="0" sz="1000" spc="75">
                <a:latin typeface="Cambria"/>
                <a:cs typeface="Cambria"/>
              </a:rPr>
              <a:t> </a:t>
            </a:r>
            <a:r>
              <a:rPr dirty="0" sz="1000" spc="-45">
                <a:latin typeface="Cambria"/>
                <a:cs typeface="Cambria"/>
              </a:rPr>
              <a:t>numero</a:t>
            </a:r>
            <a:r>
              <a:rPr dirty="0" sz="1000" spc="114">
                <a:latin typeface="Cambria"/>
                <a:cs typeface="Cambria"/>
              </a:rPr>
              <a:t> </a:t>
            </a:r>
            <a:r>
              <a:rPr dirty="0" sz="1000" spc="160">
                <a:latin typeface="Cambria"/>
                <a:cs typeface="Cambria"/>
              </a:rPr>
              <a:t>filas</a:t>
            </a:r>
            <a:endParaRPr sz="1000">
              <a:latin typeface="Cambria"/>
              <a:cs typeface="Cambria"/>
            </a:endParaRPr>
          </a:p>
          <a:p>
            <a:pPr marL="12700" marR="5080">
              <a:lnSpc>
                <a:spcPts val="1200"/>
              </a:lnSpc>
              <a:spcBef>
                <a:spcPts val="20"/>
              </a:spcBef>
            </a:pPr>
            <a:r>
              <a:rPr dirty="0" sz="1000" spc="50">
                <a:latin typeface="Cambria"/>
                <a:cs typeface="Cambria"/>
              </a:rPr>
              <a:t>ncol=10;  </a:t>
            </a:r>
            <a:r>
              <a:rPr dirty="0" sz="1000" spc="-45">
                <a:latin typeface="Cambria"/>
                <a:cs typeface="Cambria"/>
              </a:rPr>
              <a:t>numero</a:t>
            </a:r>
            <a:r>
              <a:rPr dirty="0" sz="1000" spc="135">
                <a:latin typeface="Cambria"/>
                <a:cs typeface="Cambria"/>
              </a:rPr>
              <a:t> </a:t>
            </a:r>
            <a:r>
              <a:rPr dirty="0" sz="1000" spc="-5">
                <a:latin typeface="Cambria"/>
                <a:cs typeface="Cambria"/>
              </a:rPr>
              <a:t>de</a:t>
            </a:r>
            <a:r>
              <a:rPr dirty="0" sz="1000" spc="215">
                <a:latin typeface="Cambria"/>
                <a:cs typeface="Cambria"/>
              </a:rPr>
              <a:t> </a:t>
            </a:r>
            <a:r>
              <a:rPr dirty="0" sz="1000" spc="5">
                <a:latin typeface="Cambria"/>
                <a:cs typeface="Cambria"/>
              </a:rPr>
              <a:t>columnas </a:t>
            </a:r>
            <a:r>
              <a:rPr dirty="0" sz="1000" spc="10">
                <a:latin typeface="Cambria"/>
                <a:cs typeface="Cambria"/>
              </a:rPr>
              <a:t> </a:t>
            </a:r>
            <a:r>
              <a:rPr dirty="0" sz="1000" spc="25">
                <a:latin typeface="Cambria"/>
                <a:cs typeface="Cambria"/>
              </a:rPr>
              <a:t>x_exp=</a:t>
            </a:r>
            <a:r>
              <a:rPr dirty="0" sz="1000" spc="60">
                <a:latin typeface="Cambria"/>
                <a:cs typeface="Cambria"/>
              </a:rPr>
              <a:t> </a:t>
            </a:r>
            <a:r>
              <a:rPr dirty="0" sz="1000" spc="45">
                <a:latin typeface="Cambria"/>
                <a:cs typeface="Cambria"/>
              </a:rPr>
              <a:t>exprnd(lambda,nrow,ncol);</a:t>
            </a:r>
            <a:endParaRPr sz="1000">
              <a:latin typeface="Cambria"/>
              <a:cs typeface="Cambria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5" name="object 15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7" name="object 17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45337" y="0"/>
            <a:ext cx="1264285" cy="4051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2700" marR="5080" indent="84518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Fundamentos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de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Estadística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Bayesiana.</a:t>
            </a:r>
            <a:endParaRPr sz="500">
              <a:latin typeface="Calibri"/>
              <a:cs typeface="Calibri"/>
            </a:endParaRPr>
          </a:p>
          <a:p>
            <a:pPr algn="r" marL="429895" marR="5080" indent="378460">
              <a:lnSpc>
                <a:spcPts val="600"/>
              </a:lnSpc>
              <a:spcBef>
                <a:spcPts val="15"/>
              </a:spcBef>
            </a:pP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Distribuciones </a:t>
            </a:r>
            <a:r>
              <a:rPr dirty="0" sz="500" spc="1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Estadísticos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y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Variabilidad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Aprendizaje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Automático.</a:t>
            </a:r>
            <a:endParaRPr sz="5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0"/>
            <a:ext cx="4608195" cy="721995"/>
            <a:chOff x="0" y="0"/>
            <a:chExt cx="4608195" cy="721995"/>
          </a:xfrm>
        </p:grpSpPr>
        <p:sp>
          <p:nvSpPr>
            <p:cNvPr id="5" name="object 5"/>
            <p:cNvSpPr/>
            <p:nvPr/>
          </p:nvSpPr>
          <p:spPr>
            <a:xfrm>
              <a:off x="2303995" y="0"/>
              <a:ext cx="2304415" cy="408940"/>
            </a:xfrm>
            <a:custGeom>
              <a:avLst/>
              <a:gdLst/>
              <a:ahLst/>
              <a:cxnLst/>
              <a:rect l="l" t="t" r="r" b="b"/>
              <a:pathLst>
                <a:path w="2304415" h="408940">
                  <a:moveTo>
                    <a:pt x="2303995" y="0"/>
                  </a:moveTo>
                  <a:lnTo>
                    <a:pt x="0" y="0"/>
                  </a:lnTo>
                  <a:lnTo>
                    <a:pt x="0" y="408660"/>
                  </a:lnTo>
                  <a:lnTo>
                    <a:pt x="2303995" y="40866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0" y="408654"/>
              <a:ext cx="4608060" cy="312770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153174" y="407591"/>
            <a:ext cx="60452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10">
                <a:solidFill>
                  <a:srgbClr val="FFFFFF"/>
                </a:solidFill>
                <a:latin typeface="Calibri"/>
                <a:cs typeface="Calibri"/>
              </a:rPr>
              <a:t>Gráficas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594042" y="997305"/>
            <a:ext cx="3420110" cy="1419860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347294" y="2539283"/>
            <a:ext cx="3864610" cy="301625"/>
          </a:xfrm>
          <a:prstGeom prst="rect">
            <a:avLst/>
          </a:prstGeom>
        </p:spPr>
        <p:txBody>
          <a:bodyPr wrap="square" lIns="0" tIns="10160" rIns="0" bIns="0" rtlCol="0" vert="horz">
            <a:spAutoFit/>
          </a:bodyPr>
          <a:lstStyle/>
          <a:p>
            <a:pPr marL="12700" marR="5080">
              <a:lnSpc>
                <a:spcPct val="101499"/>
              </a:lnSpc>
              <a:spcBef>
                <a:spcPts val="80"/>
              </a:spcBef>
            </a:pPr>
            <a:r>
              <a:rPr dirty="0" sz="900" spc="20">
                <a:solidFill>
                  <a:srgbClr val="3333B2"/>
                </a:solidFill>
                <a:latin typeface="Calibri"/>
                <a:cs typeface="Calibri"/>
              </a:rPr>
              <a:t>Figura:</a:t>
            </a:r>
            <a:r>
              <a:rPr dirty="0" sz="900" spc="105">
                <a:solidFill>
                  <a:srgbClr val="3333B2"/>
                </a:solidFill>
                <a:latin typeface="Calibri"/>
                <a:cs typeface="Calibri"/>
              </a:rPr>
              <a:t> </a:t>
            </a:r>
            <a:r>
              <a:rPr dirty="0" sz="900" spc="10">
                <a:latin typeface="Calibri"/>
                <a:cs typeface="Calibri"/>
              </a:rPr>
              <a:t>Función</a:t>
            </a:r>
            <a:r>
              <a:rPr dirty="0" sz="900" spc="110">
                <a:latin typeface="Calibri"/>
                <a:cs typeface="Calibri"/>
              </a:rPr>
              <a:t> </a:t>
            </a:r>
            <a:r>
              <a:rPr dirty="0" sz="900" spc="-20">
                <a:latin typeface="Calibri"/>
                <a:cs typeface="Calibri"/>
              </a:rPr>
              <a:t>de</a:t>
            </a:r>
            <a:r>
              <a:rPr dirty="0" sz="900" spc="100">
                <a:latin typeface="Calibri"/>
                <a:cs typeface="Calibri"/>
              </a:rPr>
              <a:t> </a:t>
            </a:r>
            <a:r>
              <a:rPr dirty="0" sz="900" spc="-5">
                <a:latin typeface="Calibri"/>
                <a:cs typeface="Calibri"/>
              </a:rPr>
              <a:t>densidad</a:t>
            </a:r>
            <a:r>
              <a:rPr dirty="0" sz="900" spc="110">
                <a:latin typeface="Calibri"/>
                <a:cs typeface="Calibri"/>
              </a:rPr>
              <a:t> </a:t>
            </a:r>
            <a:r>
              <a:rPr dirty="0" sz="900" spc="15">
                <a:latin typeface="Calibri"/>
                <a:cs typeface="Calibri"/>
              </a:rPr>
              <a:t>(izquierda)</a:t>
            </a:r>
            <a:r>
              <a:rPr dirty="0" sz="900" spc="105">
                <a:latin typeface="Calibri"/>
                <a:cs typeface="Calibri"/>
              </a:rPr>
              <a:t> </a:t>
            </a:r>
            <a:r>
              <a:rPr dirty="0" sz="900" spc="15">
                <a:latin typeface="Calibri"/>
                <a:cs typeface="Calibri"/>
              </a:rPr>
              <a:t>y</a:t>
            </a:r>
            <a:r>
              <a:rPr dirty="0" sz="900" spc="105">
                <a:latin typeface="Calibri"/>
                <a:cs typeface="Calibri"/>
              </a:rPr>
              <a:t> </a:t>
            </a:r>
            <a:r>
              <a:rPr dirty="0" sz="900" spc="5">
                <a:latin typeface="Calibri"/>
                <a:cs typeface="Calibri"/>
              </a:rPr>
              <a:t>función</a:t>
            </a:r>
            <a:r>
              <a:rPr dirty="0" sz="900" spc="105">
                <a:latin typeface="Calibri"/>
                <a:cs typeface="Calibri"/>
              </a:rPr>
              <a:t> </a:t>
            </a:r>
            <a:r>
              <a:rPr dirty="0" sz="900" spc="-20">
                <a:latin typeface="Calibri"/>
                <a:cs typeface="Calibri"/>
              </a:rPr>
              <a:t>de</a:t>
            </a:r>
            <a:r>
              <a:rPr dirty="0" sz="900" spc="110">
                <a:latin typeface="Calibri"/>
                <a:cs typeface="Calibri"/>
              </a:rPr>
              <a:t> </a:t>
            </a:r>
            <a:r>
              <a:rPr dirty="0" sz="900">
                <a:latin typeface="Calibri"/>
                <a:cs typeface="Calibri"/>
              </a:rPr>
              <a:t>distribución</a:t>
            </a:r>
            <a:r>
              <a:rPr dirty="0" sz="900" spc="100">
                <a:latin typeface="Calibri"/>
                <a:cs typeface="Calibri"/>
              </a:rPr>
              <a:t> </a:t>
            </a:r>
            <a:r>
              <a:rPr dirty="0" sz="900" spc="10">
                <a:latin typeface="Calibri"/>
                <a:cs typeface="Calibri"/>
              </a:rPr>
              <a:t>(derecha)</a:t>
            </a:r>
            <a:r>
              <a:rPr dirty="0" sz="900" spc="110">
                <a:latin typeface="Calibri"/>
                <a:cs typeface="Calibri"/>
              </a:rPr>
              <a:t> </a:t>
            </a:r>
            <a:r>
              <a:rPr dirty="0" sz="900" spc="-25">
                <a:latin typeface="Calibri"/>
                <a:cs typeface="Calibri"/>
              </a:rPr>
              <a:t>de </a:t>
            </a:r>
            <a:r>
              <a:rPr dirty="0" sz="900" spc="-20">
                <a:latin typeface="Calibri"/>
                <a:cs typeface="Calibri"/>
              </a:rPr>
              <a:t> </a:t>
            </a:r>
            <a:r>
              <a:rPr dirty="0" sz="900">
                <a:latin typeface="Calibri"/>
                <a:cs typeface="Calibri"/>
              </a:rPr>
              <a:t>una</a:t>
            </a:r>
            <a:r>
              <a:rPr dirty="0" sz="900" spc="100">
                <a:latin typeface="Calibri"/>
                <a:cs typeface="Calibri"/>
              </a:rPr>
              <a:t> </a:t>
            </a:r>
            <a:r>
              <a:rPr dirty="0" sz="900">
                <a:latin typeface="Calibri"/>
                <a:cs typeface="Calibri"/>
              </a:rPr>
              <a:t>distribución</a:t>
            </a:r>
            <a:r>
              <a:rPr dirty="0" sz="900" spc="100">
                <a:latin typeface="Calibri"/>
                <a:cs typeface="Calibri"/>
              </a:rPr>
              <a:t> </a:t>
            </a:r>
            <a:r>
              <a:rPr dirty="0" sz="900" spc="20">
                <a:latin typeface="Calibri"/>
                <a:cs typeface="Calibri"/>
              </a:rPr>
              <a:t>Exponencial(0.5)</a:t>
            </a:r>
            <a:endParaRPr sz="900">
              <a:latin typeface="Calibri"/>
              <a:cs typeface="Calibri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1" name="object 11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45337" y="0"/>
            <a:ext cx="1264285" cy="4051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2700" marR="5080" indent="84518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Fundamentos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de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Estadística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Bayesiana.</a:t>
            </a:r>
            <a:endParaRPr sz="500">
              <a:latin typeface="Calibri"/>
              <a:cs typeface="Calibri"/>
            </a:endParaRPr>
          </a:p>
          <a:p>
            <a:pPr algn="r" marL="429895" marR="5080" indent="378460">
              <a:lnSpc>
                <a:spcPts val="600"/>
              </a:lnSpc>
              <a:spcBef>
                <a:spcPts val="15"/>
              </a:spcBef>
            </a:pP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Distribuciones </a:t>
            </a:r>
            <a:r>
              <a:rPr dirty="0" sz="500" spc="1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Estadísticos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y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Variabilidad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Aprendizaje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Automático.</a:t>
            </a:r>
            <a:endParaRPr sz="5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0"/>
            <a:ext cx="4608195" cy="721995"/>
            <a:chOff x="0" y="0"/>
            <a:chExt cx="4608195" cy="721995"/>
          </a:xfrm>
        </p:grpSpPr>
        <p:sp>
          <p:nvSpPr>
            <p:cNvPr id="5" name="object 5"/>
            <p:cNvSpPr/>
            <p:nvPr/>
          </p:nvSpPr>
          <p:spPr>
            <a:xfrm>
              <a:off x="2303995" y="0"/>
              <a:ext cx="2304415" cy="408940"/>
            </a:xfrm>
            <a:custGeom>
              <a:avLst/>
              <a:gdLst/>
              <a:ahLst/>
              <a:cxnLst/>
              <a:rect l="l" t="t" r="r" b="b"/>
              <a:pathLst>
                <a:path w="2304415" h="408940">
                  <a:moveTo>
                    <a:pt x="2303995" y="0"/>
                  </a:moveTo>
                  <a:lnTo>
                    <a:pt x="0" y="0"/>
                  </a:lnTo>
                  <a:lnTo>
                    <a:pt x="0" y="408660"/>
                  </a:lnTo>
                  <a:lnTo>
                    <a:pt x="2303995" y="40866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0" y="408654"/>
              <a:ext cx="4608060" cy="312770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153174" y="407591"/>
            <a:ext cx="98615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5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dirty="0" sz="1400" spc="-4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dirty="0" sz="1400" spc="-20">
                <a:solidFill>
                  <a:srgbClr val="FFFFFF"/>
                </a:solidFill>
                <a:latin typeface="Calibri"/>
                <a:cs typeface="Calibri"/>
              </a:rPr>
              <a:t>rma</a:t>
            </a:r>
            <a:r>
              <a:rPr dirty="0" sz="1400" spc="-15">
                <a:solidFill>
                  <a:srgbClr val="FFFFFF"/>
                </a:solidFill>
                <a:latin typeface="Calibri"/>
                <a:cs typeface="Calibri"/>
              </a:rPr>
              <a:t>l</a:t>
            </a:r>
            <a:r>
              <a:rPr dirty="0" sz="1400" spc="5">
                <a:solidFill>
                  <a:srgbClr val="FFFFFF"/>
                </a:solidFill>
                <a:latin typeface="Tahoma"/>
                <a:cs typeface="Tahoma"/>
              </a:rPr>
              <a:t>(</a:t>
            </a:r>
            <a:r>
              <a:rPr dirty="0" sz="1400" spc="15" i="1">
                <a:solidFill>
                  <a:srgbClr val="FFFFFF"/>
                </a:solidFill>
                <a:latin typeface="Century Gothic"/>
                <a:cs typeface="Century Gothic"/>
              </a:rPr>
              <a:t>µ,</a:t>
            </a:r>
            <a:r>
              <a:rPr dirty="0" sz="1400" spc="-150" i="1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dirty="0" sz="1400" spc="-160" i="1">
                <a:solidFill>
                  <a:srgbClr val="FFFFFF"/>
                </a:solidFill>
                <a:latin typeface="Century Gothic"/>
                <a:cs typeface="Century Gothic"/>
              </a:rPr>
              <a:t>σ</a:t>
            </a:r>
            <a:r>
              <a:rPr dirty="0" sz="1400" spc="5">
                <a:solidFill>
                  <a:srgbClr val="FFFFFF"/>
                </a:solidFill>
                <a:latin typeface="Tahoma"/>
                <a:cs typeface="Tahoma"/>
              </a:rPr>
              <a:t>)</a:t>
            </a:r>
            <a:endParaRPr sz="1400">
              <a:latin typeface="Tahoma"/>
              <a:cs typeface="Tahoma"/>
            </a:endParaRPr>
          </a:p>
        </p:txBody>
      </p:sp>
      <p:pic>
        <p:nvPicPr>
          <p:cNvPr id="8" name="object 8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490194" y="1045743"/>
            <a:ext cx="59588" cy="59588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490194" y="1235532"/>
            <a:ext cx="59588" cy="59588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490194" y="1425321"/>
            <a:ext cx="59588" cy="59588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490194" y="1615109"/>
            <a:ext cx="59588" cy="59588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490194" y="1956727"/>
            <a:ext cx="59588" cy="59588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2146516"/>
            <a:ext cx="59588" cy="59588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490194" y="2336304"/>
            <a:ext cx="59588" cy="59588"/>
          </a:xfrm>
          <a:prstGeom prst="rect">
            <a:avLst/>
          </a:prstGeom>
        </p:spPr>
      </p:pic>
      <p:pic>
        <p:nvPicPr>
          <p:cNvPr id="15" name="object 15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490194" y="2526093"/>
            <a:ext cx="59588" cy="59588"/>
          </a:xfrm>
          <a:prstGeom prst="rect">
            <a:avLst/>
          </a:prstGeom>
        </p:spPr>
      </p:pic>
      <p:pic>
        <p:nvPicPr>
          <p:cNvPr id="16" name="object 16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490194" y="2769349"/>
            <a:ext cx="59588" cy="59588"/>
          </a:xfrm>
          <a:prstGeom prst="rect">
            <a:avLst/>
          </a:prstGeom>
        </p:spPr>
      </p:pic>
      <p:sp>
        <p:nvSpPr>
          <p:cNvPr id="17" name="object 17"/>
          <p:cNvSpPr/>
          <p:nvPr/>
        </p:nvSpPr>
        <p:spPr>
          <a:xfrm>
            <a:off x="2280958" y="2813875"/>
            <a:ext cx="113030" cy="0"/>
          </a:xfrm>
          <a:custGeom>
            <a:avLst/>
            <a:gdLst/>
            <a:ahLst/>
            <a:cxnLst/>
            <a:rect l="l" t="t" r="r" b="b"/>
            <a:pathLst>
              <a:path w="113030" h="0">
                <a:moveTo>
                  <a:pt x="0" y="0"/>
                </a:moveTo>
                <a:lnTo>
                  <a:pt x="112776" y="0"/>
                </a:lnTo>
              </a:path>
            </a:pathLst>
          </a:custGeom>
          <a:ln w="430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 txBox="1"/>
          <p:nvPr/>
        </p:nvSpPr>
        <p:spPr>
          <a:xfrm>
            <a:off x="2268258" y="2788122"/>
            <a:ext cx="196850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-50">
                <a:latin typeface="Verdana"/>
                <a:cs typeface="Verdana"/>
              </a:rPr>
              <a:t>2</a:t>
            </a:r>
            <a:r>
              <a:rPr dirty="0" sz="700" spc="70" b="0" i="1">
                <a:latin typeface="Bookman Old Style"/>
                <a:cs typeface="Bookman Old Style"/>
              </a:rPr>
              <a:t>π</a:t>
            </a:r>
            <a:r>
              <a:rPr dirty="0" sz="700" spc="80" b="0" i="1">
                <a:latin typeface="Bookman Old Style"/>
                <a:cs typeface="Bookman Old Style"/>
              </a:rPr>
              <a:t>σ</a:t>
            </a:r>
            <a:endParaRPr sz="700">
              <a:latin typeface="Bookman Old Style"/>
              <a:cs typeface="Bookman Old Style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74954" y="2692240"/>
            <a:ext cx="1993264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  <a:tabLst>
                <a:tab pos="1895475" algn="l"/>
              </a:tabLst>
            </a:pPr>
            <a:r>
              <a:rPr dirty="0" sz="1000">
                <a:latin typeface="Calibri"/>
                <a:cs typeface="Calibri"/>
              </a:rPr>
              <a:t>Función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densidad:</a:t>
            </a:r>
            <a:r>
              <a:rPr dirty="0" sz="1000" spc="120">
                <a:latin typeface="Calibri"/>
                <a:cs typeface="Calibri"/>
              </a:rPr>
              <a:t> </a:t>
            </a:r>
            <a:r>
              <a:rPr dirty="0" sz="1000" spc="145" b="0" i="1">
                <a:latin typeface="Bookman Old Style"/>
                <a:cs typeface="Bookman Old Style"/>
              </a:rPr>
              <a:t>f</a:t>
            </a:r>
            <a:r>
              <a:rPr dirty="0" sz="1000" spc="-195" b="0" i="1">
                <a:latin typeface="Bookman Old Style"/>
                <a:cs typeface="Bookman Old Style"/>
              </a:rPr>
              <a:t> </a:t>
            </a:r>
            <a:r>
              <a:rPr dirty="0" sz="1000" spc="15">
                <a:latin typeface="Georgia"/>
                <a:cs typeface="Georgia"/>
              </a:rPr>
              <a:t>(</a:t>
            </a:r>
            <a:r>
              <a:rPr dirty="0" sz="1000" spc="15" b="0" i="1">
                <a:latin typeface="Bookman Old Style"/>
                <a:cs typeface="Bookman Old Style"/>
              </a:rPr>
              <a:t>x</a:t>
            </a:r>
            <a:r>
              <a:rPr dirty="0" sz="1000" spc="15">
                <a:latin typeface="Georgia"/>
                <a:cs typeface="Georgia"/>
              </a:rPr>
              <a:t>)</a:t>
            </a:r>
            <a:r>
              <a:rPr dirty="0" sz="1000" spc="40">
                <a:latin typeface="Georgia"/>
                <a:cs typeface="Georgia"/>
              </a:rPr>
              <a:t> </a:t>
            </a:r>
            <a:r>
              <a:rPr dirty="0" sz="1000" spc="130">
                <a:latin typeface="Georgia"/>
                <a:cs typeface="Georgia"/>
              </a:rPr>
              <a:t>=</a:t>
            </a:r>
            <a:r>
              <a:rPr dirty="0" sz="1000" spc="160">
                <a:latin typeface="Georgia"/>
                <a:cs typeface="Georgia"/>
              </a:rPr>
              <a:t> </a:t>
            </a:r>
            <a:r>
              <a:rPr dirty="0" baseline="7936" sz="1050" spc="307" i="1">
                <a:latin typeface="DejaVu Serif"/>
                <a:cs typeface="DejaVu Serif"/>
              </a:rPr>
              <a:t>√	</a:t>
            </a:r>
            <a:r>
              <a:rPr dirty="0" sz="1000" spc="-80" b="0" i="1">
                <a:latin typeface="Bookman Old Style"/>
                <a:cs typeface="Bookman Old Style"/>
              </a:rPr>
              <a:t>e</a:t>
            </a:r>
            <a:endParaRPr sz="1000">
              <a:latin typeface="Bookman Old Style"/>
              <a:cs typeface="Bookman Old Style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2185136" y="2680375"/>
            <a:ext cx="43624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sng" sz="7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700" spc="-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 </a:t>
            </a:r>
            <a:r>
              <a:rPr dirty="0" u="sng" sz="700" spc="-6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700" spc="-5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1</a:t>
            </a:r>
            <a:r>
              <a:rPr dirty="0" u="sng" sz="70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  </a:t>
            </a:r>
            <a:r>
              <a:rPr dirty="0" u="sng" sz="700" spc="75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 </a:t>
            </a:r>
            <a:r>
              <a:rPr dirty="0" sz="700">
                <a:latin typeface="Verdana"/>
                <a:cs typeface="Verdana"/>
              </a:rPr>
              <a:t> </a:t>
            </a:r>
            <a:r>
              <a:rPr dirty="0" sz="700" spc="90">
                <a:latin typeface="Verdana"/>
                <a:cs typeface="Verdana"/>
              </a:rPr>
              <a:t> </a:t>
            </a:r>
            <a:r>
              <a:rPr dirty="0" baseline="3968" sz="1050" spc="52" i="1">
                <a:latin typeface="DejaVu Serif"/>
                <a:cs typeface="DejaVu Serif"/>
              </a:rPr>
              <a:t>−</a:t>
            </a:r>
            <a:endParaRPr baseline="3968" sz="1050">
              <a:latin typeface="DejaVu Serif"/>
              <a:cs typeface="DejaVu Serif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2611196" y="2653762"/>
            <a:ext cx="266700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sng" sz="500" spc="4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(</a:t>
            </a:r>
            <a:r>
              <a:rPr dirty="0" u="sng" sz="500" spc="120" b="0" i="1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x</a:t>
            </a:r>
            <a:r>
              <a:rPr dirty="0" u="sng" sz="500" spc="290" i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−</a:t>
            </a:r>
            <a:r>
              <a:rPr dirty="0" u="sng" sz="500" spc="130" b="0" i="1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µ</a:t>
            </a:r>
            <a:r>
              <a:rPr dirty="0" u="sng" sz="500" spc="4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)</a:t>
            </a:r>
            <a:endParaRPr sz="500">
              <a:latin typeface="Verdana"/>
              <a:cs typeface="Verdana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574954" y="930688"/>
            <a:ext cx="3709670" cy="17989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 marR="30480">
              <a:lnSpc>
                <a:spcPct val="124500"/>
              </a:lnSpc>
              <a:spcBef>
                <a:spcPts val="100"/>
              </a:spcBef>
            </a:pPr>
            <a:r>
              <a:rPr dirty="0" sz="1000" spc="45">
                <a:latin typeface="Calibri"/>
                <a:cs typeface="Calibri"/>
              </a:rPr>
              <a:t>Es</a:t>
            </a:r>
            <a:r>
              <a:rPr dirty="0" sz="1000" spc="7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una</a:t>
            </a:r>
            <a:r>
              <a:rPr dirty="0" sz="1000" spc="7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7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7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distribuciones</a:t>
            </a:r>
            <a:r>
              <a:rPr dirty="0" sz="1000" spc="7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más</a:t>
            </a:r>
            <a:r>
              <a:rPr dirty="0" sz="1000" spc="8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utilizadas</a:t>
            </a:r>
            <a:r>
              <a:rPr dirty="0" sz="1000" spc="8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</a:t>
            </a:r>
            <a:r>
              <a:rPr dirty="0" sz="1000" spc="7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con</a:t>
            </a:r>
            <a:r>
              <a:rPr dirty="0" sz="1000" spc="80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mayores</a:t>
            </a:r>
            <a:r>
              <a:rPr dirty="0" sz="1000" spc="7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propiedades. 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50">
                <a:latin typeface="Calibri"/>
                <a:cs typeface="Calibri"/>
              </a:rPr>
              <a:t>Si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dos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normales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son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incorreladas,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entonces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son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independientes.</a:t>
            </a:r>
            <a:endParaRPr sz="1000">
              <a:latin typeface="Calibri"/>
              <a:cs typeface="Calibri"/>
            </a:endParaRPr>
          </a:p>
          <a:p>
            <a:pPr marL="38100">
              <a:lnSpc>
                <a:spcPct val="100000"/>
              </a:lnSpc>
              <a:spcBef>
                <a:spcPts val="295"/>
              </a:spcBef>
            </a:pPr>
            <a:r>
              <a:rPr dirty="0" sz="1000" spc="55">
                <a:latin typeface="Calibri"/>
                <a:cs typeface="Calibri"/>
              </a:rPr>
              <a:t>La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combinación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lineal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normales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normal.</a:t>
            </a:r>
            <a:endParaRPr sz="1000">
              <a:latin typeface="Calibri"/>
              <a:cs typeface="Calibri"/>
            </a:endParaRPr>
          </a:p>
          <a:p>
            <a:pPr marL="38100" marR="269875">
              <a:lnSpc>
                <a:spcPct val="100000"/>
              </a:lnSpc>
              <a:spcBef>
                <a:spcPts val="295"/>
              </a:spcBef>
            </a:pPr>
            <a:r>
              <a:rPr dirty="0" sz="1000" spc="20">
                <a:latin typeface="Calibri"/>
                <a:cs typeface="Calibri"/>
              </a:rPr>
              <a:t>Los </a:t>
            </a:r>
            <a:r>
              <a:rPr dirty="0" sz="1000" spc="-20">
                <a:latin typeface="Calibri"/>
                <a:cs typeface="Calibri"/>
              </a:rPr>
              <a:t>valores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se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acumulan </a:t>
            </a:r>
            <a:r>
              <a:rPr dirty="0" sz="1000" spc="-35">
                <a:latin typeface="Calibri"/>
                <a:cs typeface="Calibri"/>
              </a:rPr>
              <a:t>en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torno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a </a:t>
            </a:r>
            <a:r>
              <a:rPr dirty="0" sz="1000" spc="-15">
                <a:latin typeface="Calibri"/>
                <a:cs typeface="Calibri"/>
              </a:rPr>
              <a:t>un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valor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medio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50">
                <a:latin typeface="Calibri"/>
                <a:cs typeface="Calibri"/>
              </a:rPr>
              <a:t>(</a:t>
            </a:r>
            <a:r>
              <a:rPr dirty="0" sz="1000" spc="50" b="0" i="1">
                <a:latin typeface="Bookman Old Style"/>
                <a:cs typeface="Bookman Old Style"/>
              </a:rPr>
              <a:t>µ</a:t>
            </a:r>
            <a:r>
              <a:rPr dirty="0" sz="1000" spc="50">
                <a:latin typeface="Calibri"/>
                <a:cs typeface="Calibri"/>
              </a:rPr>
              <a:t>), </a:t>
            </a:r>
            <a:r>
              <a:rPr dirty="0" sz="1000" spc="5">
                <a:latin typeface="Calibri"/>
                <a:cs typeface="Calibri"/>
              </a:rPr>
              <a:t>y </a:t>
            </a:r>
            <a:r>
              <a:rPr dirty="0" sz="1000" spc="-10">
                <a:latin typeface="Calibri"/>
                <a:cs typeface="Calibri"/>
              </a:rPr>
              <a:t>varían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respecto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una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desviación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típica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60">
                <a:latin typeface="Calibri"/>
                <a:cs typeface="Calibri"/>
              </a:rPr>
              <a:t>(</a:t>
            </a:r>
            <a:r>
              <a:rPr dirty="0" sz="1000" spc="60" b="0" i="1">
                <a:latin typeface="Bookman Old Style"/>
                <a:cs typeface="Bookman Old Style"/>
              </a:rPr>
              <a:t>σ</a:t>
            </a:r>
            <a:r>
              <a:rPr dirty="0" sz="1000" spc="60">
                <a:latin typeface="Calibri"/>
                <a:cs typeface="Calibri"/>
              </a:rPr>
              <a:t>).</a:t>
            </a:r>
            <a:endParaRPr sz="1000">
              <a:latin typeface="Calibri"/>
              <a:cs typeface="Calibri"/>
            </a:endParaRPr>
          </a:p>
          <a:p>
            <a:pPr marL="38100">
              <a:lnSpc>
                <a:spcPct val="100000"/>
              </a:lnSpc>
              <a:spcBef>
                <a:spcPts val="290"/>
              </a:spcBef>
            </a:pPr>
            <a:r>
              <a:rPr dirty="0" sz="1000" spc="10">
                <a:latin typeface="Calibri"/>
                <a:cs typeface="Calibri"/>
              </a:rPr>
              <a:t>Rango</a:t>
            </a:r>
            <a:r>
              <a:rPr dirty="0" sz="1000" spc="5">
                <a:latin typeface="Calibri"/>
                <a:cs typeface="Calibri"/>
              </a:rPr>
              <a:t>: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10">
                <a:latin typeface="Georgia"/>
                <a:cs typeface="Georgia"/>
              </a:rPr>
              <a:t>(</a:t>
            </a:r>
            <a:r>
              <a:rPr dirty="0" sz="1000" spc="130" i="1">
                <a:latin typeface="DejaVu Sans Condensed"/>
                <a:cs typeface="DejaVu Sans Condensed"/>
              </a:rPr>
              <a:t>−∞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130">
                <a:latin typeface="Georgia"/>
                <a:cs typeface="Georgia"/>
              </a:rPr>
              <a:t>+</a:t>
            </a:r>
            <a:r>
              <a:rPr dirty="0" sz="1000" spc="245" i="1">
                <a:latin typeface="DejaVu Sans Condensed"/>
                <a:cs typeface="DejaVu Sans Condensed"/>
              </a:rPr>
              <a:t>∞</a:t>
            </a:r>
            <a:r>
              <a:rPr dirty="0" sz="1000" spc="10">
                <a:latin typeface="Georgia"/>
                <a:cs typeface="Georgia"/>
              </a:rPr>
              <a:t>)</a:t>
            </a:r>
            <a:endParaRPr sz="1000">
              <a:latin typeface="Georgia"/>
              <a:cs typeface="Georgia"/>
            </a:endParaRPr>
          </a:p>
          <a:p>
            <a:pPr marL="38100" marR="2724785">
              <a:lnSpc>
                <a:spcPct val="124500"/>
              </a:lnSpc>
            </a:pPr>
            <a:r>
              <a:rPr dirty="0" sz="1000" spc="-10">
                <a:latin typeface="Calibri"/>
                <a:cs typeface="Calibri"/>
              </a:rPr>
              <a:t>Media: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20" b="0" i="1">
                <a:latin typeface="Bookman Old Style"/>
                <a:cs typeface="Bookman Old Style"/>
              </a:rPr>
              <a:t>µ</a:t>
            </a:r>
            <a:r>
              <a:rPr dirty="0" sz="1000" spc="20">
                <a:latin typeface="Calibri"/>
                <a:cs typeface="Calibri"/>
              </a:rPr>
              <a:t>. </a:t>
            </a:r>
            <a:r>
              <a:rPr dirty="0" sz="1000" spc="2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Varianza:</a:t>
            </a:r>
            <a:r>
              <a:rPr dirty="0" sz="1000" spc="10">
                <a:latin typeface="Calibri"/>
                <a:cs typeface="Calibri"/>
              </a:rPr>
              <a:t> </a:t>
            </a:r>
            <a:r>
              <a:rPr dirty="0" sz="1000" spc="5" b="0" i="1">
                <a:latin typeface="Bookman Old Style"/>
                <a:cs typeface="Bookman Old Style"/>
              </a:rPr>
              <a:t>σ</a:t>
            </a:r>
            <a:r>
              <a:rPr dirty="0" baseline="27777" sz="1050" spc="7">
                <a:latin typeface="Verdana"/>
                <a:cs typeface="Verdana"/>
              </a:rPr>
              <a:t>2 </a:t>
            </a:r>
            <a:r>
              <a:rPr dirty="0" baseline="27777" sz="1050" spc="15">
                <a:latin typeface="Verdana"/>
                <a:cs typeface="Verdana"/>
              </a:rPr>
              <a:t> </a:t>
            </a:r>
            <a:r>
              <a:rPr dirty="0" sz="1000" spc="-5">
                <a:latin typeface="Calibri"/>
                <a:cs typeface="Calibri"/>
              </a:rPr>
              <a:t>Parámetros:</a:t>
            </a:r>
            <a:r>
              <a:rPr dirty="0" sz="1000" spc="65">
                <a:latin typeface="Calibri"/>
                <a:cs typeface="Calibri"/>
              </a:rPr>
              <a:t> </a:t>
            </a:r>
            <a:r>
              <a:rPr dirty="0" sz="1000" spc="25" b="0" i="1">
                <a:latin typeface="Bookman Old Style"/>
                <a:cs typeface="Bookman Old Style"/>
              </a:rPr>
              <a:t>µ</a:t>
            </a:r>
            <a:r>
              <a:rPr dirty="0" sz="1000" spc="25">
                <a:latin typeface="Calibri"/>
                <a:cs typeface="Calibri"/>
              </a:rPr>
              <a:t>,</a:t>
            </a:r>
            <a:r>
              <a:rPr dirty="0" sz="1000" spc="70">
                <a:latin typeface="Calibri"/>
                <a:cs typeface="Calibri"/>
              </a:rPr>
              <a:t> </a:t>
            </a:r>
            <a:r>
              <a:rPr dirty="0" sz="1000" spc="40" b="0" i="1">
                <a:latin typeface="Bookman Old Style"/>
                <a:cs typeface="Bookman Old Style"/>
              </a:rPr>
              <a:t>σ</a:t>
            </a:r>
            <a:r>
              <a:rPr dirty="0" sz="1000" spc="40">
                <a:latin typeface="Calibri"/>
                <a:cs typeface="Calibri"/>
              </a:rPr>
              <a:t>.</a:t>
            </a:r>
            <a:endParaRPr sz="1000">
              <a:latin typeface="Calibri"/>
              <a:cs typeface="Calibri"/>
            </a:endParaRPr>
          </a:p>
          <a:p>
            <a:pPr algn="ctr" marL="912494">
              <a:lnSpc>
                <a:spcPct val="100000"/>
              </a:lnSpc>
              <a:spcBef>
                <a:spcPts val="210"/>
              </a:spcBef>
            </a:pPr>
            <a:r>
              <a:rPr dirty="0" u="sng" sz="500" spc="2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2</a:t>
            </a:r>
            <a:endParaRPr sz="500">
              <a:latin typeface="Verdana"/>
              <a:cs typeface="Verdana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2657817" y="2741888"/>
            <a:ext cx="21653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500" spc="60">
                <a:latin typeface="Verdana"/>
                <a:cs typeface="Verdana"/>
              </a:rPr>
              <a:t>2</a:t>
            </a:r>
            <a:r>
              <a:rPr dirty="0" sz="500" spc="60" b="0" i="1">
                <a:latin typeface="Bookman Old Style"/>
                <a:cs typeface="Bookman Old Style"/>
              </a:rPr>
              <a:t>σ</a:t>
            </a:r>
            <a:r>
              <a:rPr dirty="0" baseline="16666" sz="750" spc="89">
                <a:latin typeface="Verdana"/>
                <a:cs typeface="Verdana"/>
              </a:rPr>
              <a:t>2</a:t>
            </a:r>
            <a:endParaRPr baseline="16666" sz="750">
              <a:latin typeface="Verdana"/>
              <a:cs typeface="Verdana"/>
            </a:endParaRPr>
          </a:p>
        </p:txBody>
      </p:sp>
      <p:grpSp>
        <p:nvGrpSpPr>
          <p:cNvPr id="24" name="object 24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25" name="object 25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7" name="object 27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2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45337" y="0"/>
            <a:ext cx="1264285" cy="4051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2700" marR="5080" indent="84518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Fundamentos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de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Estadística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Bayesiana.</a:t>
            </a:r>
            <a:endParaRPr sz="500">
              <a:latin typeface="Calibri"/>
              <a:cs typeface="Calibri"/>
            </a:endParaRPr>
          </a:p>
          <a:p>
            <a:pPr algn="r" marL="429895" marR="5080" indent="378460">
              <a:lnSpc>
                <a:spcPts val="600"/>
              </a:lnSpc>
              <a:spcBef>
                <a:spcPts val="15"/>
              </a:spcBef>
            </a:pP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Distribuciones </a:t>
            </a:r>
            <a:r>
              <a:rPr dirty="0" sz="500" spc="1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Estadísticos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y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Variabilidad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Aprendizaje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Automático.</a:t>
            </a:r>
            <a:endParaRPr sz="5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0"/>
            <a:ext cx="4608195" cy="721995"/>
            <a:chOff x="0" y="0"/>
            <a:chExt cx="4608195" cy="721995"/>
          </a:xfrm>
        </p:grpSpPr>
        <p:sp>
          <p:nvSpPr>
            <p:cNvPr id="5" name="object 5"/>
            <p:cNvSpPr/>
            <p:nvPr/>
          </p:nvSpPr>
          <p:spPr>
            <a:xfrm>
              <a:off x="2303995" y="0"/>
              <a:ext cx="2304415" cy="408940"/>
            </a:xfrm>
            <a:custGeom>
              <a:avLst/>
              <a:gdLst/>
              <a:ahLst/>
              <a:cxnLst/>
              <a:rect l="l" t="t" r="r" b="b"/>
              <a:pathLst>
                <a:path w="2304415" h="408940">
                  <a:moveTo>
                    <a:pt x="2303995" y="0"/>
                  </a:moveTo>
                  <a:lnTo>
                    <a:pt x="0" y="0"/>
                  </a:lnTo>
                  <a:lnTo>
                    <a:pt x="0" y="408660"/>
                  </a:lnTo>
                  <a:lnTo>
                    <a:pt x="2303995" y="40866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0" y="408654"/>
              <a:ext cx="4608060" cy="312770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153174" y="407591"/>
            <a:ext cx="53784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10">
                <a:solidFill>
                  <a:srgbClr val="FFFFFF"/>
                </a:solidFill>
                <a:latin typeface="Calibri"/>
                <a:cs typeface="Calibri"/>
              </a:rPr>
              <a:t>Matlab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47294" y="1283263"/>
            <a:ext cx="1685925" cy="63309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1200"/>
              </a:lnSpc>
              <a:spcBef>
                <a:spcPts val="95"/>
              </a:spcBef>
            </a:pPr>
            <a:r>
              <a:rPr dirty="0" sz="1000" spc="90">
                <a:latin typeface="Cambria"/>
                <a:cs typeface="Cambria"/>
              </a:rPr>
              <a:t>x=-3:0.01:3;</a:t>
            </a:r>
            <a:endParaRPr sz="1000">
              <a:latin typeface="Cambria"/>
              <a:cs typeface="Cambria"/>
            </a:endParaRPr>
          </a:p>
          <a:p>
            <a:pPr marL="12700">
              <a:lnSpc>
                <a:spcPts val="1195"/>
              </a:lnSpc>
            </a:pPr>
            <a:r>
              <a:rPr dirty="0" sz="1000" spc="-20">
                <a:latin typeface="Cambria"/>
                <a:cs typeface="Cambria"/>
              </a:rPr>
              <a:t>Normal</a:t>
            </a:r>
            <a:endParaRPr sz="1000">
              <a:latin typeface="Cambria"/>
              <a:cs typeface="Cambria"/>
            </a:endParaRPr>
          </a:p>
          <a:p>
            <a:pPr marL="12700">
              <a:lnSpc>
                <a:spcPts val="1195"/>
              </a:lnSpc>
            </a:pPr>
            <a:r>
              <a:rPr dirty="0" sz="1000" spc="20">
                <a:latin typeface="Cambria"/>
                <a:cs typeface="Cambria"/>
              </a:rPr>
              <a:t>parámetros </a:t>
            </a:r>
            <a:r>
              <a:rPr dirty="0" sz="1000" spc="30">
                <a:latin typeface="Cambria"/>
                <a:cs typeface="Cambria"/>
              </a:rPr>
              <a:t> </a:t>
            </a:r>
            <a:r>
              <a:rPr dirty="0" sz="1000" spc="-35">
                <a:latin typeface="Cambria"/>
                <a:cs typeface="Cambria"/>
              </a:rPr>
              <a:t>mu=0;</a:t>
            </a:r>
            <a:r>
              <a:rPr dirty="0" sz="1000" spc="270">
                <a:latin typeface="Cambria"/>
                <a:cs typeface="Cambria"/>
              </a:rPr>
              <a:t> </a:t>
            </a:r>
            <a:r>
              <a:rPr dirty="0" sz="1000" spc="30">
                <a:latin typeface="Cambria"/>
                <a:cs typeface="Cambria"/>
              </a:rPr>
              <a:t>sigma=1;</a:t>
            </a:r>
            <a:endParaRPr sz="1000">
              <a:latin typeface="Cambria"/>
              <a:cs typeface="Cambria"/>
            </a:endParaRPr>
          </a:p>
          <a:p>
            <a:pPr marL="12700">
              <a:lnSpc>
                <a:spcPts val="1200"/>
              </a:lnSpc>
            </a:pPr>
            <a:r>
              <a:rPr dirty="0" sz="1000" spc="145">
                <a:latin typeface="Cambria"/>
                <a:cs typeface="Cambria"/>
              </a:rPr>
              <a:t>F.</a:t>
            </a:r>
            <a:r>
              <a:rPr dirty="0" sz="1000" spc="280">
                <a:latin typeface="Cambria"/>
                <a:cs typeface="Cambria"/>
              </a:rPr>
              <a:t> </a:t>
            </a:r>
            <a:r>
              <a:rPr dirty="0" sz="1000" spc="-5">
                <a:latin typeface="Cambria"/>
                <a:cs typeface="Cambria"/>
              </a:rPr>
              <a:t>de</a:t>
            </a:r>
            <a:r>
              <a:rPr dirty="0" sz="1000" spc="70">
                <a:latin typeface="Cambria"/>
                <a:cs typeface="Cambria"/>
              </a:rPr>
              <a:t> </a:t>
            </a:r>
            <a:r>
              <a:rPr dirty="0" sz="1000" spc="10">
                <a:latin typeface="Cambria"/>
                <a:cs typeface="Cambria"/>
              </a:rPr>
              <a:t>dens </a:t>
            </a:r>
            <a:r>
              <a:rPr dirty="0" sz="1000" spc="50">
                <a:latin typeface="Cambria"/>
                <a:cs typeface="Cambria"/>
              </a:rPr>
              <a:t> </a:t>
            </a:r>
            <a:r>
              <a:rPr dirty="0" sz="1000" spc="40">
                <a:latin typeface="Cambria"/>
                <a:cs typeface="Cambria"/>
              </a:rPr>
              <a:t>Normal’)</a:t>
            </a:r>
            <a:endParaRPr sz="1000">
              <a:latin typeface="Cambria"/>
              <a:cs typeface="Cambri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354567" y="1435092"/>
            <a:ext cx="1685925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1000" spc="95">
                <a:latin typeface="Cambria"/>
                <a:cs typeface="Cambria"/>
              </a:rPr>
              <a:t>estadísticos </a:t>
            </a:r>
            <a:r>
              <a:rPr dirty="0" sz="1000" spc="100">
                <a:latin typeface="Cambria"/>
                <a:cs typeface="Cambria"/>
              </a:rPr>
              <a:t> </a:t>
            </a:r>
            <a:r>
              <a:rPr dirty="0" sz="1000" spc="40">
                <a:latin typeface="Cambria"/>
                <a:cs typeface="Cambria"/>
              </a:rPr>
              <a:t>[m,v]=normstat(mu,sigma); </a:t>
            </a:r>
            <a:r>
              <a:rPr dirty="0" sz="1000" spc="-210">
                <a:latin typeface="Cambria"/>
                <a:cs typeface="Cambria"/>
              </a:rPr>
              <a:t> </a:t>
            </a:r>
            <a:r>
              <a:rPr dirty="0" sz="1000" spc="40">
                <a:latin typeface="Cambria"/>
                <a:cs typeface="Cambria"/>
              </a:rPr>
              <a:t>generar</a:t>
            </a:r>
            <a:r>
              <a:rPr dirty="0" sz="1000" spc="290">
                <a:latin typeface="Cambria"/>
                <a:cs typeface="Cambria"/>
              </a:rPr>
              <a:t> </a:t>
            </a:r>
            <a:r>
              <a:rPr dirty="0" sz="1000" spc="70">
                <a:latin typeface="Cambria"/>
                <a:cs typeface="Cambria"/>
              </a:rPr>
              <a:t>valores</a:t>
            </a:r>
            <a:endParaRPr sz="1000">
              <a:latin typeface="Cambria"/>
              <a:cs typeface="Cambri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47294" y="1890590"/>
            <a:ext cx="4290695" cy="63309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1200"/>
              </a:lnSpc>
              <a:spcBef>
                <a:spcPts val="95"/>
              </a:spcBef>
              <a:tabLst>
                <a:tab pos="2617470" algn="l"/>
              </a:tabLst>
            </a:pPr>
            <a:r>
              <a:rPr dirty="0" sz="1000" spc="-5">
                <a:latin typeface="Cambria"/>
                <a:cs typeface="Cambria"/>
              </a:rPr>
              <a:t>y_dens_norm=normpdf(x,mu,sigma)n;row=1;	</a:t>
            </a:r>
            <a:r>
              <a:rPr dirty="0" sz="1000" spc="-45">
                <a:latin typeface="Cambria"/>
                <a:cs typeface="Cambria"/>
              </a:rPr>
              <a:t>numero</a:t>
            </a:r>
            <a:r>
              <a:rPr dirty="0" sz="1000" spc="85">
                <a:latin typeface="Cambria"/>
                <a:cs typeface="Cambria"/>
              </a:rPr>
              <a:t> </a:t>
            </a:r>
            <a:r>
              <a:rPr dirty="0" sz="1000" spc="160">
                <a:latin typeface="Cambria"/>
                <a:cs typeface="Cambria"/>
              </a:rPr>
              <a:t>filas</a:t>
            </a:r>
            <a:endParaRPr sz="1000">
              <a:latin typeface="Cambria"/>
              <a:cs typeface="Cambria"/>
            </a:endParaRPr>
          </a:p>
          <a:p>
            <a:pPr marL="2019935">
              <a:lnSpc>
                <a:spcPts val="1195"/>
              </a:lnSpc>
            </a:pPr>
            <a:r>
              <a:rPr dirty="0" sz="1000" spc="50">
                <a:latin typeface="Cambria"/>
                <a:cs typeface="Cambria"/>
              </a:rPr>
              <a:t>ncol=10;</a:t>
            </a:r>
            <a:r>
              <a:rPr dirty="0" sz="1000" spc="280">
                <a:latin typeface="Cambria"/>
                <a:cs typeface="Cambria"/>
              </a:rPr>
              <a:t> </a:t>
            </a:r>
            <a:r>
              <a:rPr dirty="0" sz="1000" spc="-45">
                <a:latin typeface="Cambria"/>
                <a:cs typeface="Cambria"/>
              </a:rPr>
              <a:t>numero</a:t>
            </a:r>
            <a:r>
              <a:rPr dirty="0" sz="1000" spc="114">
                <a:latin typeface="Cambria"/>
                <a:cs typeface="Cambria"/>
              </a:rPr>
              <a:t> </a:t>
            </a:r>
            <a:r>
              <a:rPr dirty="0" sz="1000" spc="-5">
                <a:latin typeface="Cambria"/>
                <a:cs typeface="Cambria"/>
              </a:rPr>
              <a:t>de</a:t>
            </a:r>
            <a:r>
              <a:rPr dirty="0" sz="1000" spc="285">
                <a:latin typeface="Cambria"/>
                <a:cs typeface="Cambria"/>
              </a:rPr>
              <a:t> </a:t>
            </a:r>
            <a:r>
              <a:rPr dirty="0" sz="1000" spc="5">
                <a:latin typeface="Cambria"/>
                <a:cs typeface="Cambria"/>
              </a:rPr>
              <a:t>columnas</a:t>
            </a:r>
            <a:endParaRPr sz="1000">
              <a:latin typeface="Cambria"/>
              <a:cs typeface="Cambria"/>
            </a:endParaRPr>
          </a:p>
          <a:p>
            <a:pPr marL="12700" marR="5080">
              <a:lnSpc>
                <a:spcPts val="1200"/>
              </a:lnSpc>
              <a:spcBef>
                <a:spcPts val="40"/>
              </a:spcBef>
              <a:tabLst>
                <a:tab pos="2019300" algn="l"/>
              </a:tabLst>
            </a:pPr>
            <a:r>
              <a:rPr dirty="0" sz="1000" spc="145">
                <a:latin typeface="Cambria"/>
                <a:cs typeface="Cambria"/>
              </a:rPr>
              <a:t>F.</a:t>
            </a:r>
            <a:r>
              <a:rPr dirty="0" sz="1000" spc="305">
                <a:latin typeface="Cambria"/>
                <a:cs typeface="Cambria"/>
              </a:rPr>
              <a:t> </a:t>
            </a:r>
            <a:r>
              <a:rPr dirty="0" sz="1000" spc="-5">
                <a:latin typeface="Cambria"/>
                <a:cs typeface="Cambria"/>
              </a:rPr>
              <a:t>de</a:t>
            </a:r>
            <a:r>
              <a:rPr dirty="0" sz="1000" spc="310">
                <a:latin typeface="Cambria"/>
                <a:cs typeface="Cambria"/>
              </a:rPr>
              <a:t> </a:t>
            </a:r>
            <a:r>
              <a:rPr dirty="0" sz="1000" spc="85">
                <a:latin typeface="Cambria"/>
                <a:cs typeface="Cambria"/>
              </a:rPr>
              <a:t>distribución</a:t>
            </a:r>
            <a:r>
              <a:rPr dirty="0" sz="1000" spc="310">
                <a:latin typeface="Cambria"/>
                <a:cs typeface="Cambria"/>
              </a:rPr>
              <a:t> </a:t>
            </a:r>
            <a:r>
              <a:rPr dirty="0" sz="1000" spc="-20">
                <a:latin typeface="Cambria"/>
                <a:cs typeface="Cambria"/>
              </a:rPr>
              <a:t>Normal	x_norm=</a:t>
            </a:r>
            <a:r>
              <a:rPr dirty="0" sz="1000" spc="-15">
                <a:latin typeface="Cambria"/>
                <a:cs typeface="Cambria"/>
              </a:rPr>
              <a:t> </a:t>
            </a:r>
            <a:r>
              <a:rPr dirty="0" sz="1000" spc="20">
                <a:latin typeface="Cambria"/>
                <a:cs typeface="Cambria"/>
              </a:rPr>
              <a:t>normrnd(mu,sigma,nrow,ncol </a:t>
            </a:r>
            <a:r>
              <a:rPr dirty="0" sz="1000" spc="-210">
                <a:latin typeface="Cambria"/>
                <a:cs typeface="Cambria"/>
              </a:rPr>
              <a:t> </a:t>
            </a:r>
            <a:r>
              <a:rPr dirty="0" sz="1000" spc="40">
                <a:latin typeface="Cambria"/>
                <a:cs typeface="Cambria"/>
              </a:rPr>
              <a:t>y_dist_norm=normcdf(x,mu,sigma);</a:t>
            </a:r>
            <a:endParaRPr sz="1000">
              <a:latin typeface="Cambria"/>
              <a:cs typeface="Cambria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2" name="object 12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45337" y="0"/>
            <a:ext cx="1264285" cy="4051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2700" marR="5080" indent="84518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Fundamentos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de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Estadística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Bayesiana.</a:t>
            </a:r>
            <a:endParaRPr sz="500">
              <a:latin typeface="Calibri"/>
              <a:cs typeface="Calibri"/>
            </a:endParaRPr>
          </a:p>
          <a:p>
            <a:pPr algn="r" marL="429895" marR="5080" indent="378460">
              <a:lnSpc>
                <a:spcPts val="600"/>
              </a:lnSpc>
              <a:spcBef>
                <a:spcPts val="15"/>
              </a:spcBef>
            </a:pP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4" action="ppaction://hlinksldjump"/>
              </a:rPr>
              <a:t>Distribuciones </a:t>
            </a:r>
            <a:r>
              <a:rPr dirty="0" sz="500" spc="1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Estadísticos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y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Variabilidad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Aprendizaje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Automático.</a:t>
            </a:r>
            <a:endParaRPr sz="5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0"/>
            <a:ext cx="4608195" cy="721995"/>
            <a:chOff x="0" y="0"/>
            <a:chExt cx="4608195" cy="721995"/>
          </a:xfrm>
        </p:grpSpPr>
        <p:sp>
          <p:nvSpPr>
            <p:cNvPr id="5" name="object 5"/>
            <p:cNvSpPr/>
            <p:nvPr/>
          </p:nvSpPr>
          <p:spPr>
            <a:xfrm>
              <a:off x="2303995" y="0"/>
              <a:ext cx="2304415" cy="408940"/>
            </a:xfrm>
            <a:custGeom>
              <a:avLst/>
              <a:gdLst/>
              <a:ahLst/>
              <a:cxnLst/>
              <a:rect l="l" t="t" r="r" b="b"/>
              <a:pathLst>
                <a:path w="2304415" h="408940">
                  <a:moveTo>
                    <a:pt x="2303995" y="0"/>
                  </a:moveTo>
                  <a:lnTo>
                    <a:pt x="0" y="0"/>
                  </a:lnTo>
                  <a:lnTo>
                    <a:pt x="0" y="408660"/>
                  </a:lnTo>
                  <a:lnTo>
                    <a:pt x="2303995" y="40866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0" y="408654"/>
              <a:ext cx="4608060" cy="312770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153174" y="407591"/>
            <a:ext cx="60452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10">
                <a:solidFill>
                  <a:srgbClr val="FFFFFF"/>
                </a:solidFill>
                <a:latin typeface="Calibri"/>
                <a:cs typeface="Calibri"/>
              </a:rPr>
              <a:t>Gráficas</a:t>
            </a:r>
            <a:endParaRPr sz="1400">
              <a:latin typeface="Calibri"/>
              <a:cs typeface="Calibri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594042" y="1004417"/>
            <a:ext cx="3420110" cy="1414145"/>
            <a:chOff x="594042" y="1004417"/>
            <a:chExt cx="3420110" cy="1414145"/>
          </a:xfrm>
        </p:grpSpPr>
        <p:pic>
          <p:nvPicPr>
            <p:cNvPr id="9" name="object 9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594042" y="1004417"/>
              <a:ext cx="3420110" cy="1414145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3649662" y="2028672"/>
              <a:ext cx="182880" cy="205740"/>
            </a:xfrm>
            <a:custGeom>
              <a:avLst/>
              <a:gdLst/>
              <a:ahLst/>
              <a:cxnLst/>
              <a:rect l="l" t="t" r="r" b="b"/>
              <a:pathLst>
                <a:path w="182879" h="205739">
                  <a:moveTo>
                    <a:pt x="182880" y="0"/>
                  </a:moveTo>
                  <a:lnTo>
                    <a:pt x="0" y="0"/>
                  </a:lnTo>
                  <a:lnTo>
                    <a:pt x="0" y="205740"/>
                  </a:lnTo>
                  <a:lnTo>
                    <a:pt x="91440" y="205740"/>
                  </a:lnTo>
                  <a:lnTo>
                    <a:pt x="182880" y="205740"/>
                  </a:lnTo>
                  <a:lnTo>
                    <a:pt x="18288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3649662" y="2028672"/>
              <a:ext cx="182880" cy="205740"/>
            </a:xfrm>
            <a:custGeom>
              <a:avLst/>
              <a:gdLst/>
              <a:ahLst/>
              <a:cxnLst/>
              <a:rect l="l" t="t" r="r" b="b"/>
              <a:pathLst>
                <a:path w="182879" h="205739">
                  <a:moveTo>
                    <a:pt x="91440" y="205740"/>
                  </a:moveTo>
                  <a:lnTo>
                    <a:pt x="0" y="205740"/>
                  </a:lnTo>
                  <a:lnTo>
                    <a:pt x="0" y="0"/>
                  </a:lnTo>
                  <a:lnTo>
                    <a:pt x="182880" y="0"/>
                  </a:lnTo>
                  <a:lnTo>
                    <a:pt x="182880" y="205740"/>
                  </a:lnTo>
                  <a:lnTo>
                    <a:pt x="91440" y="205740"/>
                  </a:lnTo>
                  <a:close/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" name="object 12"/>
          <p:cNvSpPr txBox="1"/>
          <p:nvPr/>
        </p:nvSpPr>
        <p:spPr>
          <a:xfrm>
            <a:off x="347294" y="2566715"/>
            <a:ext cx="3864610" cy="301625"/>
          </a:xfrm>
          <a:prstGeom prst="rect">
            <a:avLst/>
          </a:prstGeom>
        </p:spPr>
        <p:txBody>
          <a:bodyPr wrap="square" lIns="0" tIns="10160" rIns="0" bIns="0" rtlCol="0" vert="horz">
            <a:spAutoFit/>
          </a:bodyPr>
          <a:lstStyle/>
          <a:p>
            <a:pPr marL="12700" marR="5080">
              <a:lnSpc>
                <a:spcPct val="101499"/>
              </a:lnSpc>
              <a:spcBef>
                <a:spcPts val="80"/>
              </a:spcBef>
            </a:pPr>
            <a:r>
              <a:rPr dirty="0" sz="900" spc="20">
                <a:solidFill>
                  <a:srgbClr val="3333B2"/>
                </a:solidFill>
                <a:latin typeface="Calibri"/>
                <a:cs typeface="Calibri"/>
              </a:rPr>
              <a:t>Figura:</a:t>
            </a:r>
            <a:r>
              <a:rPr dirty="0" sz="900" spc="105">
                <a:solidFill>
                  <a:srgbClr val="3333B2"/>
                </a:solidFill>
                <a:latin typeface="Calibri"/>
                <a:cs typeface="Calibri"/>
              </a:rPr>
              <a:t> </a:t>
            </a:r>
            <a:r>
              <a:rPr dirty="0" sz="900" spc="10">
                <a:latin typeface="Calibri"/>
                <a:cs typeface="Calibri"/>
              </a:rPr>
              <a:t>Función</a:t>
            </a:r>
            <a:r>
              <a:rPr dirty="0" sz="900" spc="110">
                <a:latin typeface="Calibri"/>
                <a:cs typeface="Calibri"/>
              </a:rPr>
              <a:t> </a:t>
            </a:r>
            <a:r>
              <a:rPr dirty="0" sz="900" spc="-20">
                <a:latin typeface="Calibri"/>
                <a:cs typeface="Calibri"/>
              </a:rPr>
              <a:t>de</a:t>
            </a:r>
            <a:r>
              <a:rPr dirty="0" sz="900" spc="100">
                <a:latin typeface="Calibri"/>
                <a:cs typeface="Calibri"/>
              </a:rPr>
              <a:t> </a:t>
            </a:r>
            <a:r>
              <a:rPr dirty="0" sz="900" spc="-5">
                <a:latin typeface="Calibri"/>
                <a:cs typeface="Calibri"/>
              </a:rPr>
              <a:t>densidad</a:t>
            </a:r>
            <a:r>
              <a:rPr dirty="0" sz="900" spc="110">
                <a:latin typeface="Calibri"/>
                <a:cs typeface="Calibri"/>
              </a:rPr>
              <a:t> </a:t>
            </a:r>
            <a:r>
              <a:rPr dirty="0" sz="900" spc="15">
                <a:latin typeface="Calibri"/>
                <a:cs typeface="Calibri"/>
              </a:rPr>
              <a:t>(izquierda)</a:t>
            </a:r>
            <a:r>
              <a:rPr dirty="0" sz="900" spc="105">
                <a:latin typeface="Calibri"/>
                <a:cs typeface="Calibri"/>
              </a:rPr>
              <a:t> </a:t>
            </a:r>
            <a:r>
              <a:rPr dirty="0" sz="900" spc="15">
                <a:latin typeface="Calibri"/>
                <a:cs typeface="Calibri"/>
              </a:rPr>
              <a:t>y</a:t>
            </a:r>
            <a:r>
              <a:rPr dirty="0" sz="900" spc="105">
                <a:latin typeface="Calibri"/>
                <a:cs typeface="Calibri"/>
              </a:rPr>
              <a:t> </a:t>
            </a:r>
            <a:r>
              <a:rPr dirty="0" sz="900" spc="5">
                <a:latin typeface="Calibri"/>
                <a:cs typeface="Calibri"/>
              </a:rPr>
              <a:t>función</a:t>
            </a:r>
            <a:r>
              <a:rPr dirty="0" sz="900" spc="105">
                <a:latin typeface="Calibri"/>
                <a:cs typeface="Calibri"/>
              </a:rPr>
              <a:t> </a:t>
            </a:r>
            <a:r>
              <a:rPr dirty="0" sz="900" spc="-20">
                <a:latin typeface="Calibri"/>
                <a:cs typeface="Calibri"/>
              </a:rPr>
              <a:t>de</a:t>
            </a:r>
            <a:r>
              <a:rPr dirty="0" sz="900" spc="110">
                <a:latin typeface="Calibri"/>
                <a:cs typeface="Calibri"/>
              </a:rPr>
              <a:t> </a:t>
            </a:r>
            <a:r>
              <a:rPr dirty="0" sz="900">
                <a:latin typeface="Calibri"/>
                <a:cs typeface="Calibri"/>
              </a:rPr>
              <a:t>distribución</a:t>
            </a:r>
            <a:r>
              <a:rPr dirty="0" sz="900" spc="100">
                <a:latin typeface="Calibri"/>
                <a:cs typeface="Calibri"/>
              </a:rPr>
              <a:t> </a:t>
            </a:r>
            <a:r>
              <a:rPr dirty="0" sz="900" spc="10">
                <a:latin typeface="Calibri"/>
                <a:cs typeface="Calibri"/>
              </a:rPr>
              <a:t>(derecha)</a:t>
            </a:r>
            <a:r>
              <a:rPr dirty="0" sz="900" spc="110">
                <a:latin typeface="Calibri"/>
                <a:cs typeface="Calibri"/>
              </a:rPr>
              <a:t> </a:t>
            </a:r>
            <a:r>
              <a:rPr dirty="0" sz="900" spc="-25">
                <a:latin typeface="Calibri"/>
                <a:cs typeface="Calibri"/>
              </a:rPr>
              <a:t>de </a:t>
            </a:r>
            <a:r>
              <a:rPr dirty="0" sz="900" spc="-20">
                <a:latin typeface="Calibri"/>
                <a:cs typeface="Calibri"/>
              </a:rPr>
              <a:t> </a:t>
            </a:r>
            <a:r>
              <a:rPr dirty="0" sz="900">
                <a:latin typeface="Calibri"/>
                <a:cs typeface="Calibri"/>
              </a:rPr>
              <a:t>una</a:t>
            </a:r>
            <a:r>
              <a:rPr dirty="0" sz="900" spc="100">
                <a:latin typeface="Calibri"/>
                <a:cs typeface="Calibri"/>
              </a:rPr>
              <a:t> </a:t>
            </a:r>
            <a:r>
              <a:rPr dirty="0" sz="900">
                <a:latin typeface="Calibri"/>
                <a:cs typeface="Calibri"/>
              </a:rPr>
              <a:t>distribución</a:t>
            </a:r>
            <a:r>
              <a:rPr dirty="0" sz="900" spc="100">
                <a:latin typeface="Calibri"/>
                <a:cs typeface="Calibri"/>
              </a:rPr>
              <a:t> </a:t>
            </a:r>
            <a:r>
              <a:rPr dirty="0" sz="900" spc="20">
                <a:latin typeface="Calibri"/>
                <a:cs typeface="Calibri"/>
              </a:rPr>
              <a:t>Normal(0,1)</a:t>
            </a:r>
            <a:endParaRPr sz="900">
              <a:latin typeface="Calibri"/>
              <a:cs typeface="Calibri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4" name="object 14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45337" y="0"/>
            <a:ext cx="1264285" cy="4051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2700" marR="5080" indent="84518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Fundamentos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de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Estadística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Bayesiana.</a:t>
            </a:r>
            <a:endParaRPr sz="500">
              <a:latin typeface="Calibri"/>
              <a:cs typeface="Calibri"/>
            </a:endParaRPr>
          </a:p>
          <a:p>
            <a:pPr algn="r" marL="429895" marR="5080" indent="378460">
              <a:lnSpc>
                <a:spcPts val="600"/>
              </a:lnSpc>
              <a:spcBef>
                <a:spcPts val="15"/>
              </a:spcBef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Distribuciones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Estadísticos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y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Variabilidad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Aprendizaje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Automático.</a:t>
            </a:r>
            <a:endParaRPr sz="5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0"/>
            <a:ext cx="4608195" cy="949325"/>
            <a:chOff x="0" y="0"/>
            <a:chExt cx="4608195" cy="949325"/>
          </a:xfrm>
        </p:grpSpPr>
        <p:sp>
          <p:nvSpPr>
            <p:cNvPr id="5" name="object 5"/>
            <p:cNvSpPr/>
            <p:nvPr/>
          </p:nvSpPr>
          <p:spPr>
            <a:xfrm>
              <a:off x="2303995" y="0"/>
              <a:ext cx="2304415" cy="408940"/>
            </a:xfrm>
            <a:custGeom>
              <a:avLst/>
              <a:gdLst/>
              <a:ahLst/>
              <a:cxnLst/>
              <a:rect l="l" t="t" r="r" b="b"/>
              <a:pathLst>
                <a:path w="2304415" h="408940">
                  <a:moveTo>
                    <a:pt x="2303995" y="0"/>
                  </a:moveTo>
                  <a:lnTo>
                    <a:pt x="0" y="0"/>
                  </a:lnTo>
                  <a:lnTo>
                    <a:pt x="0" y="408660"/>
                  </a:lnTo>
                  <a:lnTo>
                    <a:pt x="2303995" y="40866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0" y="408655"/>
              <a:ext cx="4608060" cy="540518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153174" y="407591"/>
            <a:ext cx="4071620" cy="471805"/>
          </a:xfrm>
          <a:prstGeom prst="rect">
            <a:avLst/>
          </a:prstGeom>
        </p:spPr>
        <p:txBody>
          <a:bodyPr wrap="square" lIns="0" tIns="2540" rIns="0" bIns="0" rtlCol="0" vert="horz">
            <a:spAutoFit/>
          </a:bodyPr>
          <a:lstStyle/>
          <a:p>
            <a:pPr marL="12700" marR="5080">
              <a:lnSpc>
                <a:spcPct val="106700"/>
              </a:lnSpc>
              <a:spcBef>
                <a:spcPts val="20"/>
              </a:spcBef>
            </a:pPr>
            <a:r>
              <a:rPr dirty="0" sz="1400" spc="-15">
                <a:solidFill>
                  <a:srgbClr val="FFFFFF"/>
                </a:solidFill>
                <a:latin typeface="Calibri"/>
                <a:cs typeface="Calibri"/>
              </a:rPr>
              <a:t>Teoría</a:t>
            </a:r>
            <a:r>
              <a:rPr dirty="0" sz="1400" spc="1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65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1400" spc="1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1400" spc="1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Calibri"/>
                <a:cs typeface="Calibri"/>
              </a:rPr>
              <a:t>Probabilidad</a:t>
            </a:r>
            <a:r>
              <a:rPr dirty="0" sz="1400" spc="1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20">
                <a:solidFill>
                  <a:srgbClr val="FFFFFF"/>
                </a:solidFill>
                <a:latin typeface="Calibri"/>
                <a:cs typeface="Calibri"/>
              </a:rPr>
              <a:t>vs</a:t>
            </a:r>
            <a:r>
              <a:rPr dirty="0" sz="14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5">
                <a:solidFill>
                  <a:srgbClr val="FFFFFF"/>
                </a:solidFill>
                <a:latin typeface="Calibri"/>
                <a:cs typeface="Calibri"/>
              </a:rPr>
              <a:t>Teoría</a:t>
            </a:r>
            <a:r>
              <a:rPr dirty="0" sz="1400" spc="1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65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14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1400" spc="1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25">
                <a:solidFill>
                  <a:srgbClr val="FFFFFF"/>
                </a:solidFill>
                <a:latin typeface="Calibri"/>
                <a:cs typeface="Calibri"/>
              </a:rPr>
              <a:t>Información</a:t>
            </a:r>
            <a:r>
              <a:rPr dirty="0" sz="1400" spc="1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20">
                <a:solidFill>
                  <a:srgbClr val="FFFFFF"/>
                </a:solidFill>
                <a:latin typeface="Calibri"/>
                <a:cs typeface="Calibri"/>
              </a:rPr>
              <a:t>vs </a:t>
            </a:r>
            <a:r>
              <a:rPr dirty="0" sz="1400" spc="-3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20">
                <a:solidFill>
                  <a:srgbClr val="FFFFFF"/>
                </a:solidFill>
                <a:latin typeface="Calibri"/>
                <a:cs typeface="Calibri"/>
              </a:rPr>
              <a:t>Aprendizaje</a:t>
            </a:r>
            <a:r>
              <a:rPr dirty="0" sz="14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5">
                <a:solidFill>
                  <a:srgbClr val="FFFFFF"/>
                </a:solidFill>
                <a:latin typeface="Calibri"/>
                <a:cs typeface="Calibri"/>
              </a:rPr>
              <a:t>Profundo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1354213" y="1390243"/>
            <a:ext cx="1910080" cy="1234440"/>
          </a:xfrm>
          <a:custGeom>
            <a:avLst/>
            <a:gdLst/>
            <a:ahLst/>
            <a:cxnLst/>
            <a:rect l="l" t="t" r="r" b="b"/>
            <a:pathLst>
              <a:path w="1910079" h="1234439">
                <a:moveTo>
                  <a:pt x="955167" y="1234440"/>
                </a:moveTo>
                <a:lnTo>
                  <a:pt x="0" y="1234440"/>
                </a:lnTo>
                <a:lnTo>
                  <a:pt x="0" y="0"/>
                </a:lnTo>
                <a:lnTo>
                  <a:pt x="1909953" y="0"/>
                </a:lnTo>
                <a:lnTo>
                  <a:pt x="1909953" y="1234440"/>
                </a:lnTo>
                <a:lnTo>
                  <a:pt x="955167" y="1234440"/>
                </a:lnTo>
                <a:close/>
              </a:path>
            </a:pathLst>
          </a:custGeom>
          <a:ln w="8733">
            <a:solidFill>
              <a:srgbClr val="B9121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1358580" y="1388973"/>
            <a:ext cx="1905635" cy="107950"/>
          </a:xfrm>
          <a:prstGeom prst="rect">
            <a:avLst/>
          </a:prstGeom>
        </p:spPr>
        <p:txBody>
          <a:bodyPr wrap="square" lIns="0" tIns="17780" rIns="0" bIns="0" rtlCol="0" vert="horz">
            <a:spAutoFit/>
          </a:bodyPr>
          <a:lstStyle/>
          <a:p>
            <a:pPr marL="615950">
              <a:lnSpc>
                <a:spcPct val="100000"/>
              </a:lnSpc>
              <a:spcBef>
                <a:spcPts val="140"/>
              </a:spcBef>
            </a:pPr>
            <a:r>
              <a:rPr dirty="0" sz="500" spc="10" b="1">
                <a:latin typeface="Arial"/>
                <a:cs typeface="Arial"/>
              </a:rPr>
              <a:t>Inteligencia</a:t>
            </a:r>
            <a:r>
              <a:rPr dirty="0" sz="500" spc="-25" b="1">
                <a:latin typeface="Arial"/>
                <a:cs typeface="Arial"/>
              </a:rPr>
              <a:t> </a:t>
            </a:r>
            <a:r>
              <a:rPr dirty="0" sz="500" spc="10" b="1">
                <a:latin typeface="Arial"/>
                <a:cs typeface="Arial"/>
              </a:rPr>
              <a:t>Artificial</a:t>
            </a:r>
            <a:endParaRPr sz="500">
              <a:latin typeface="Arial"/>
              <a:cs typeface="Arial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2285885" y="1751177"/>
            <a:ext cx="763270" cy="735965"/>
            <a:chOff x="2285885" y="1751177"/>
            <a:chExt cx="763270" cy="735965"/>
          </a:xfrm>
        </p:grpSpPr>
        <p:sp>
          <p:nvSpPr>
            <p:cNvPr id="11" name="object 11"/>
            <p:cNvSpPr/>
            <p:nvPr/>
          </p:nvSpPr>
          <p:spPr>
            <a:xfrm>
              <a:off x="2290330" y="1755622"/>
              <a:ext cx="754380" cy="727075"/>
            </a:xfrm>
            <a:custGeom>
              <a:avLst/>
              <a:gdLst/>
              <a:ahLst/>
              <a:cxnLst/>
              <a:rect l="l" t="t" r="r" b="b"/>
              <a:pathLst>
                <a:path w="754380" h="727075">
                  <a:moveTo>
                    <a:pt x="377190" y="726948"/>
                  </a:moveTo>
                  <a:lnTo>
                    <a:pt x="0" y="726948"/>
                  </a:lnTo>
                  <a:lnTo>
                    <a:pt x="0" y="0"/>
                  </a:lnTo>
                  <a:lnTo>
                    <a:pt x="754380" y="0"/>
                  </a:lnTo>
                  <a:lnTo>
                    <a:pt x="754380" y="726948"/>
                  </a:lnTo>
                  <a:lnTo>
                    <a:pt x="377190" y="726948"/>
                  </a:lnTo>
                  <a:close/>
                </a:path>
              </a:pathLst>
            </a:custGeom>
            <a:ln w="8733">
              <a:solidFill>
                <a:srgbClr val="B9121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2400058" y="1984222"/>
              <a:ext cx="535305" cy="425450"/>
            </a:xfrm>
            <a:custGeom>
              <a:avLst/>
              <a:gdLst/>
              <a:ahLst/>
              <a:cxnLst/>
              <a:rect l="l" t="t" r="r" b="b"/>
              <a:pathLst>
                <a:path w="535305" h="425450">
                  <a:moveTo>
                    <a:pt x="534924" y="0"/>
                  </a:moveTo>
                  <a:lnTo>
                    <a:pt x="0" y="0"/>
                  </a:lnTo>
                  <a:lnTo>
                    <a:pt x="0" y="425196"/>
                  </a:lnTo>
                  <a:lnTo>
                    <a:pt x="267462" y="425196"/>
                  </a:lnTo>
                  <a:lnTo>
                    <a:pt x="534924" y="425196"/>
                  </a:lnTo>
                  <a:lnTo>
                    <a:pt x="534924" y="0"/>
                  </a:lnTo>
                  <a:close/>
                </a:path>
              </a:pathLst>
            </a:custGeom>
            <a:solidFill>
              <a:srgbClr val="CCCCCC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/>
          <p:cNvSpPr txBox="1"/>
          <p:nvPr/>
        </p:nvSpPr>
        <p:spPr>
          <a:xfrm>
            <a:off x="2400058" y="1984222"/>
            <a:ext cx="535305" cy="425450"/>
          </a:xfrm>
          <a:prstGeom prst="rect">
            <a:avLst/>
          </a:prstGeom>
          <a:ln w="8733">
            <a:solidFill>
              <a:srgbClr val="B91219"/>
            </a:solidFill>
          </a:ln>
        </p:spPr>
        <p:txBody>
          <a:bodyPr wrap="square" lIns="0" tIns="16510" rIns="0" bIns="0" rtlCol="0" vert="horz">
            <a:spAutoFit/>
          </a:bodyPr>
          <a:lstStyle/>
          <a:p>
            <a:pPr marL="114300" marR="75565" indent="-51435">
              <a:lnSpc>
                <a:spcPct val="100000"/>
              </a:lnSpc>
              <a:spcBef>
                <a:spcPts val="130"/>
              </a:spcBef>
            </a:pPr>
            <a:r>
              <a:rPr dirty="0" sz="500" spc="20" b="1">
                <a:latin typeface="Arial"/>
                <a:cs typeface="Arial"/>
              </a:rPr>
              <a:t>A</a:t>
            </a:r>
            <a:r>
              <a:rPr dirty="0" sz="500" spc="20" b="1">
                <a:latin typeface="Arial"/>
                <a:cs typeface="Arial"/>
              </a:rPr>
              <a:t>p</a:t>
            </a:r>
            <a:r>
              <a:rPr dirty="0" sz="500" spc="15" b="1">
                <a:latin typeface="Arial"/>
                <a:cs typeface="Arial"/>
              </a:rPr>
              <a:t>ren</a:t>
            </a:r>
            <a:r>
              <a:rPr dirty="0" sz="500" spc="20" b="1">
                <a:latin typeface="Arial"/>
                <a:cs typeface="Arial"/>
              </a:rPr>
              <a:t>d</a:t>
            </a:r>
            <a:r>
              <a:rPr dirty="0" sz="500" spc="10" b="1">
                <a:latin typeface="Arial"/>
                <a:cs typeface="Arial"/>
              </a:rPr>
              <a:t>izaje  </a:t>
            </a:r>
            <a:r>
              <a:rPr dirty="0" sz="500" spc="15" b="1">
                <a:latin typeface="Arial"/>
                <a:cs typeface="Arial"/>
              </a:rPr>
              <a:t>Profundo</a:t>
            </a:r>
            <a:endParaRPr sz="500">
              <a:latin typeface="Arial"/>
              <a:cs typeface="Arial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1563382" y="1755622"/>
            <a:ext cx="699770" cy="727075"/>
          </a:xfrm>
          <a:custGeom>
            <a:avLst/>
            <a:gdLst/>
            <a:ahLst/>
            <a:cxnLst/>
            <a:rect l="l" t="t" r="r" b="b"/>
            <a:pathLst>
              <a:path w="699769" h="727075">
                <a:moveTo>
                  <a:pt x="349758" y="726948"/>
                </a:moveTo>
                <a:lnTo>
                  <a:pt x="0" y="726948"/>
                </a:lnTo>
                <a:lnTo>
                  <a:pt x="0" y="0"/>
                </a:lnTo>
                <a:lnTo>
                  <a:pt x="699516" y="0"/>
                </a:lnTo>
                <a:lnTo>
                  <a:pt x="699516" y="726948"/>
                </a:lnTo>
                <a:lnTo>
                  <a:pt x="349758" y="726948"/>
                </a:lnTo>
                <a:close/>
              </a:path>
            </a:pathLst>
          </a:custGeom>
          <a:ln w="8733">
            <a:solidFill>
              <a:srgbClr val="B9121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 txBox="1"/>
          <p:nvPr/>
        </p:nvSpPr>
        <p:spPr>
          <a:xfrm>
            <a:off x="1514995" y="1582267"/>
            <a:ext cx="1588770" cy="946785"/>
          </a:xfrm>
          <a:prstGeom prst="rect">
            <a:avLst/>
          </a:prstGeom>
          <a:ln w="8733">
            <a:solidFill>
              <a:srgbClr val="B91219"/>
            </a:solidFill>
          </a:ln>
        </p:spPr>
        <p:txBody>
          <a:bodyPr wrap="square" lIns="0" tIns="16510" rIns="0" bIns="0" rtlCol="0" vert="horz">
            <a:spAutoFit/>
          </a:bodyPr>
          <a:lstStyle/>
          <a:p>
            <a:pPr marL="402590">
              <a:lnSpc>
                <a:spcPct val="100000"/>
              </a:lnSpc>
              <a:spcBef>
                <a:spcPts val="130"/>
              </a:spcBef>
            </a:pPr>
            <a:r>
              <a:rPr dirty="0" sz="500" spc="20" b="1">
                <a:latin typeface="Arial"/>
                <a:cs typeface="Arial"/>
              </a:rPr>
              <a:t>A</a:t>
            </a:r>
            <a:r>
              <a:rPr dirty="0" sz="500" spc="20" b="1">
                <a:latin typeface="Arial"/>
                <a:cs typeface="Arial"/>
              </a:rPr>
              <a:t>p</a:t>
            </a:r>
            <a:r>
              <a:rPr dirty="0" sz="500" spc="15" b="1">
                <a:latin typeface="Arial"/>
                <a:cs typeface="Arial"/>
              </a:rPr>
              <a:t>ren</a:t>
            </a:r>
            <a:r>
              <a:rPr dirty="0" sz="500" spc="20" b="1">
                <a:latin typeface="Arial"/>
                <a:cs typeface="Arial"/>
              </a:rPr>
              <a:t>d</a:t>
            </a:r>
            <a:r>
              <a:rPr dirty="0" sz="500" spc="10" b="1">
                <a:latin typeface="Arial"/>
                <a:cs typeface="Arial"/>
              </a:rPr>
              <a:t>izaj</a:t>
            </a:r>
            <a:r>
              <a:rPr dirty="0" sz="500" spc="20" b="1">
                <a:latin typeface="Arial"/>
                <a:cs typeface="Arial"/>
              </a:rPr>
              <a:t>e</a:t>
            </a:r>
            <a:r>
              <a:rPr dirty="0" sz="500" spc="-15" b="1">
                <a:latin typeface="Arial"/>
                <a:cs typeface="Arial"/>
              </a:rPr>
              <a:t> </a:t>
            </a:r>
            <a:r>
              <a:rPr dirty="0" sz="500" spc="15" b="1">
                <a:latin typeface="Arial"/>
                <a:cs typeface="Arial"/>
              </a:rPr>
              <a:t>Aut</a:t>
            </a:r>
            <a:r>
              <a:rPr dirty="0" sz="500" spc="20" b="1">
                <a:latin typeface="Arial"/>
                <a:cs typeface="Arial"/>
              </a:rPr>
              <a:t>o</a:t>
            </a:r>
            <a:r>
              <a:rPr dirty="0" sz="500" spc="15" b="1">
                <a:latin typeface="Arial"/>
                <a:cs typeface="Arial"/>
              </a:rPr>
              <a:t>mático</a:t>
            </a:r>
            <a:endParaRPr sz="5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650">
              <a:latin typeface="Arial"/>
              <a:cs typeface="Arial"/>
            </a:endParaRPr>
          </a:p>
          <a:p>
            <a:pPr marL="182245" marR="129539" indent="-93345">
              <a:lnSpc>
                <a:spcPct val="100000"/>
              </a:lnSpc>
              <a:tabLst>
                <a:tab pos="853440" algn="l"/>
              </a:tabLst>
            </a:pPr>
            <a:r>
              <a:rPr dirty="0" sz="500" spc="15" b="1">
                <a:latin typeface="Arial"/>
                <a:cs typeface="Arial"/>
              </a:rPr>
              <a:t>Rede</a:t>
            </a:r>
            <a:r>
              <a:rPr dirty="0" sz="500" spc="20" b="1">
                <a:latin typeface="Arial"/>
                <a:cs typeface="Arial"/>
              </a:rPr>
              <a:t>s</a:t>
            </a:r>
            <a:r>
              <a:rPr dirty="0" sz="500" spc="10" b="1">
                <a:latin typeface="Arial"/>
                <a:cs typeface="Arial"/>
              </a:rPr>
              <a:t> </a:t>
            </a:r>
            <a:r>
              <a:rPr dirty="0" sz="500" spc="15" b="1">
                <a:latin typeface="Arial"/>
                <a:cs typeface="Arial"/>
              </a:rPr>
              <a:t>Neuronale</a:t>
            </a:r>
            <a:r>
              <a:rPr dirty="0" sz="500" spc="20" b="1">
                <a:latin typeface="Arial"/>
                <a:cs typeface="Arial"/>
              </a:rPr>
              <a:t>s</a:t>
            </a:r>
            <a:r>
              <a:rPr dirty="0" sz="500" b="1">
                <a:latin typeface="Arial"/>
                <a:cs typeface="Arial"/>
              </a:rPr>
              <a:t>	</a:t>
            </a:r>
            <a:r>
              <a:rPr dirty="0" sz="500" spc="15" b="1">
                <a:latin typeface="Arial"/>
                <a:cs typeface="Arial"/>
              </a:rPr>
              <a:t>Rede</a:t>
            </a:r>
            <a:r>
              <a:rPr dirty="0" sz="500" spc="20" b="1">
                <a:latin typeface="Arial"/>
                <a:cs typeface="Arial"/>
              </a:rPr>
              <a:t>s</a:t>
            </a:r>
            <a:r>
              <a:rPr dirty="0" sz="500" spc="10" b="1">
                <a:latin typeface="Arial"/>
                <a:cs typeface="Arial"/>
              </a:rPr>
              <a:t> </a:t>
            </a:r>
            <a:r>
              <a:rPr dirty="0" sz="500" spc="15" b="1">
                <a:latin typeface="Arial"/>
                <a:cs typeface="Arial"/>
              </a:rPr>
              <a:t>Neuro</a:t>
            </a:r>
            <a:r>
              <a:rPr dirty="0" sz="500" spc="20" b="1">
                <a:latin typeface="Arial"/>
                <a:cs typeface="Arial"/>
              </a:rPr>
              <a:t>n</a:t>
            </a:r>
            <a:r>
              <a:rPr dirty="0" sz="500" spc="15" b="1">
                <a:latin typeface="Arial"/>
                <a:cs typeface="Arial"/>
              </a:rPr>
              <a:t>a</a:t>
            </a:r>
            <a:r>
              <a:rPr dirty="0" sz="500" spc="10" b="1">
                <a:latin typeface="Arial"/>
                <a:cs typeface="Arial"/>
              </a:rPr>
              <a:t>l</a:t>
            </a:r>
            <a:r>
              <a:rPr dirty="0" sz="500" spc="15" b="1">
                <a:latin typeface="Arial"/>
                <a:cs typeface="Arial"/>
              </a:rPr>
              <a:t>e</a:t>
            </a:r>
            <a:r>
              <a:rPr dirty="0" sz="500" spc="10" b="1">
                <a:latin typeface="Arial"/>
                <a:cs typeface="Arial"/>
              </a:rPr>
              <a:t>s  </a:t>
            </a:r>
            <a:r>
              <a:rPr dirty="0" sz="500" spc="15" b="1">
                <a:latin typeface="Arial"/>
                <a:cs typeface="Arial"/>
              </a:rPr>
              <a:t>por</a:t>
            </a:r>
            <a:r>
              <a:rPr dirty="0" sz="500" spc="5" b="1">
                <a:latin typeface="Arial"/>
                <a:cs typeface="Arial"/>
              </a:rPr>
              <a:t> </a:t>
            </a:r>
            <a:r>
              <a:rPr dirty="0" sz="500" spc="15" b="1">
                <a:latin typeface="Arial"/>
                <a:cs typeface="Arial"/>
              </a:rPr>
              <a:t>Impulsos</a:t>
            </a:r>
            <a:endParaRPr sz="500">
              <a:latin typeface="Arial"/>
              <a:cs typeface="Arial"/>
            </a:endParaRPr>
          </a:p>
        </p:txBody>
      </p:sp>
      <p:grpSp>
        <p:nvGrpSpPr>
          <p:cNvPr id="16" name="object 16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7" name="object 17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9" name="object 19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45337" y="0"/>
            <a:ext cx="1264285" cy="4051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2700" marR="5080" indent="84518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Fundamentos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de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Estadística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Bayesiana.</a:t>
            </a:r>
            <a:endParaRPr sz="500">
              <a:latin typeface="Calibri"/>
              <a:cs typeface="Calibri"/>
            </a:endParaRPr>
          </a:p>
          <a:p>
            <a:pPr algn="r" marL="429895" marR="5080" indent="378460">
              <a:lnSpc>
                <a:spcPts val="600"/>
              </a:lnSpc>
              <a:spcBef>
                <a:spcPts val="15"/>
              </a:spcBef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Distribuciones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Estadísticos</a:t>
            </a:r>
            <a:r>
              <a:rPr dirty="0" sz="500" spc="70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y</a:t>
            </a:r>
            <a:r>
              <a:rPr dirty="0" sz="500" spc="75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Variabilidad </a:t>
            </a:r>
            <a:r>
              <a:rPr dirty="0" sz="500" spc="-10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Aprendizaje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Automático.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66125"/>
            <a:ext cx="1222375" cy="2533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Estimación</a:t>
            </a:r>
            <a:r>
              <a:rPr dirty="0" sz="500" spc="40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 Puntual, Sesgo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y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 Varianza </a:t>
            </a:r>
            <a:r>
              <a:rPr dirty="0" sz="500" spc="-100" b="1">
                <a:solidFill>
                  <a:srgbClr val="9898D8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Estimador</a:t>
            </a:r>
            <a:r>
              <a:rPr dirty="0" sz="500" spc="4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de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4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Máxima </a:t>
            </a:r>
            <a:r>
              <a:rPr dirty="0" sz="500" spc="2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Verosimilud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Estadísticos</a:t>
            </a:r>
            <a:r>
              <a:rPr dirty="0" sz="500" spc="8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Bayesianos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0" y="408660"/>
            <a:ext cx="4608195" cy="50800"/>
          </a:xfrm>
          <a:custGeom>
            <a:avLst/>
            <a:gdLst/>
            <a:ahLst/>
            <a:cxnLst/>
            <a:rect l="l" t="t" r="r" b="b"/>
            <a:pathLst>
              <a:path w="4608195" h="50800">
                <a:moveTo>
                  <a:pt x="4608060" y="0"/>
                </a:moveTo>
                <a:lnTo>
                  <a:pt x="0" y="0"/>
                </a:lnTo>
                <a:lnTo>
                  <a:pt x="0" y="50610"/>
                </a:lnTo>
                <a:lnTo>
                  <a:pt x="4608060" y="50610"/>
                </a:lnTo>
                <a:lnTo>
                  <a:pt x="460806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1953336" y="1187536"/>
            <a:ext cx="70167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5">
                <a:latin typeface="Calibri"/>
                <a:cs typeface="Calibri"/>
              </a:rPr>
              <a:t>Section</a:t>
            </a:r>
            <a:r>
              <a:rPr dirty="0" sz="1400" spc="55">
                <a:latin typeface="Calibri"/>
                <a:cs typeface="Calibri"/>
              </a:rPr>
              <a:t> </a:t>
            </a:r>
            <a:r>
              <a:rPr dirty="0" sz="1400" spc="-30">
                <a:latin typeface="Calibri"/>
                <a:cs typeface="Calibri"/>
              </a:rPr>
              <a:t>4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309181" y="1534274"/>
            <a:ext cx="3989704" cy="583565"/>
          </a:xfrm>
          <a:custGeom>
            <a:avLst/>
            <a:gdLst/>
            <a:ahLst/>
            <a:cxnLst/>
            <a:rect l="l" t="t" r="r" b="b"/>
            <a:pathLst>
              <a:path w="3989704" h="583564">
                <a:moveTo>
                  <a:pt x="3989654" y="44437"/>
                </a:moveTo>
                <a:lnTo>
                  <a:pt x="3988358" y="44437"/>
                </a:lnTo>
                <a:lnTo>
                  <a:pt x="3985653" y="31076"/>
                </a:lnTo>
                <a:lnTo>
                  <a:pt x="3974731" y="14922"/>
                </a:lnTo>
                <a:lnTo>
                  <a:pt x="3958577" y="4013"/>
                </a:lnTo>
                <a:lnTo>
                  <a:pt x="3938854" y="0"/>
                </a:lnTo>
                <a:lnTo>
                  <a:pt x="50812" y="0"/>
                </a:lnTo>
                <a:lnTo>
                  <a:pt x="31076" y="4013"/>
                </a:lnTo>
                <a:lnTo>
                  <a:pt x="14922" y="14922"/>
                </a:lnTo>
                <a:lnTo>
                  <a:pt x="4013" y="31076"/>
                </a:lnTo>
                <a:lnTo>
                  <a:pt x="1282" y="44437"/>
                </a:lnTo>
                <a:lnTo>
                  <a:pt x="0" y="44437"/>
                </a:lnTo>
                <a:lnTo>
                  <a:pt x="0" y="50800"/>
                </a:lnTo>
                <a:lnTo>
                  <a:pt x="0" y="82384"/>
                </a:lnTo>
                <a:lnTo>
                  <a:pt x="0" y="532345"/>
                </a:lnTo>
                <a:lnTo>
                  <a:pt x="4013" y="552081"/>
                </a:lnTo>
                <a:lnTo>
                  <a:pt x="14922" y="568236"/>
                </a:lnTo>
                <a:lnTo>
                  <a:pt x="31076" y="579145"/>
                </a:lnTo>
                <a:lnTo>
                  <a:pt x="50812" y="583158"/>
                </a:lnTo>
                <a:lnTo>
                  <a:pt x="3938854" y="583158"/>
                </a:lnTo>
                <a:lnTo>
                  <a:pt x="3958577" y="579145"/>
                </a:lnTo>
                <a:lnTo>
                  <a:pt x="3974731" y="568236"/>
                </a:lnTo>
                <a:lnTo>
                  <a:pt x="3985653" y="552081"/>
                </a:lnTo>
                <a:lnTo>
                  <a:pt x="3989654" y="532345"/>
                </a:lnTo>
                <a:lnTo>
                  <a:pt x="3989654" y="82384"/>
                </a:lnTo>
                <a:lnTo>
                  <a:pt x="3989654" y="50800"/>
                </a:lnTo>
                <a:lnTo>
                  <a:pt x="3989654" y="44437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1344422" y="1690837"/>
            <a:ext cx="191960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5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Estadísticos</a:t>
            </a:r>
            <a:r>
              <a:rPr dirty="0" sz="1400" spc="114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y</a:t>
            </a:r>
            <a:r>
              <a:rPr dirty="0" sz="1400" spc="120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Variabilidad</a:t>
            </a:r>
            <a:endParaRPr sz="1400">
              <a:latin typeface="Calibri"/>
              <a:cs typeface="Calibri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1" name="object 11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0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45337" y="0"/>
            <a:ext cx="1264285" cy="4051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2700" marR="5080" indent="84518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Fundamentos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de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Estadística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Bayesiana.</a:t>
            </a:r>
            <a:endParaRPr sz="500">
              <a:latin typeface="Calibri"/>
              <a:cs typeface="Calibri"/>
            </a:endParaRPr>
          </a:p>
          <a:p>
            <a:pPr algn="r" marL="429895" marR="5080" indent="378460">
              <a:lnSpc>
                <a:spcPts val="600"/>
              </a:lnSpc>
              <a:spcBef>
                <a:spcPts val="15"/>
              </a:spcBef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Distribuciones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Estadísticos</a:t>
            </a:r>
            <a:r>
              <a:rPr dirty="0" sz="500" spc="70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y</a:t>
            </a:r>
            <a:r>
              <a:rPr dirty="0" sz="500" spc="75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Variabilidad </a:t>
            </a:r>
            <a:r>
              <a:rPr dirty="0" sz="500" spc="-10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Aprendizaje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Automático.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66125"/>
            <a:ext cx="1222375" cy="2533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Estimación</a:t>
            </a:r>
            <a:r>
              <a:rPr dirty="0" sz="500" spc="40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 Puntual, Sesgo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y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 Varianza </a:t>
            </a:r>
            <a:r>
              <a:rPr dirty="0" sz="500" spc="-100" b="1">
                <a:solidFill>
                  <a:srgbClr val="9898D8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Estimador</a:t>
            </a:r>
            <a:r>
              <a:rPr dirty="0" sz="500" spc="4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de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4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Máxima </a:t>
            </a:r>
            <a:r>
              <a:rPr dirty="0" sz="500" spc="2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Verosimilud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Estadísticos</a:t>
            </a:r>
            <a:r>
              <a:rPr dirty="0" sz="500" spc="8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Bayesianos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0" y="408654"/>
            <a:ext cx="4608060" cy="312770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793026"/>
            <a:ext cx="59588" cy="59588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1120521"/>
            <a:ext cx="59588" cy="59588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490194" y="1599844"/>
            <a:ext cx="59588" cy="59588"/>
          </a:xfrm>
          <a:prstGeom prst="rect">
            <a:avLst/>
          </a:prstGeom>
        </p:spPr>
      </p:pic>
      <p:sp>
        <p:nvSpPr>
          <p:cNvPr id="10" name="object 10"/>
          <p:cNvSpPr txBox="1"/>
          <p:nvPr/>
        </p:nvSpPr>
        <p:spPr>
          <a:xfrm>
            <a:off x="153174" y="407591"/>
            <a:ext cx="3978275" cy="144462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20">
                <a:solidFill>
                  <a:srgbClr val="FFFFFF"/>
                </a:solidFill>
                <a:latin typeface="Calibri"/>
                <a:cs typeface="Calibri"/>
              </a:rPr>
              <a:t>Motivación</a:t>
            </a:r>
            <a:endParaRPr sz="1400">
              <a:latin typeface="Calibri"/>
              <a:cs typeface="Calibri"/>
            </a:endParaRPr>
          </a:p>
          <a:p>
            <a:pPr marL="459740" marR="86360">
              <a:lnSpc>
                <a:spcPct val="100000"/>
              </a:lnSpc>
              <a:spcBef>
                <a:spcPts val="710"/>
              </a:spcBef>
            </a:pPr>
            <a:r>
              <a:rPr dirty="0" sz="1000" spc="15">
                <a:latin typeface="Calibri"/>
                <a:cs typeface="Calibri"/>
              </a:rPr>
              <a:t>Se </a:t>
            </a:r>
            <a:r>
              <a:rPr dirty="0" sz="1000" spc="-30">
                <a:latin typeface="Calibri"/>
                <a:cs typeface="Calibri"/>
              </a:rPr>
              <a:t>quiere</a:t>
            </a:r>
            <a:r>
              <a:rPr dirty="0" sz="1000" spc="-2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conocer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una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característica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 </a:t>
            </a:r>
            <a:r>
              <a:rPr dirty="0" sz="1000" spc="-10">
                <a:latin typeface="Calibri"/>
                <a:cs typeface="Calibri"/>
              </a:rPr>
              <a:t>población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25">
                <a:latin typeface="Calibri"/>
                <a:cs typeface="Calibri"/>
              </a:rPr>
              <a:t>(</a:t>
            </a:r>
            <a:r>
              <a:rPr dirty="0" sz="1000" spc="25" b="1">
                <a:latin typeface="Calibri"/>
                <a:cs typeface="Calibri"/>
              </a:rPr>
              <a:t>parámetro </a:t>
            </a:r>
            <a:r>
              <a:rPr dirty="0" sz="1000" spc="-215" b="1">
                <a:latin typeface="Calibri"/>
                <a:cs typeface="Calibri"/>
              </a:rPr>
              <a:t> </a:t>
            </a:r>
            <a:r>
              <a:rPr dirty="0" sz="1000" spc="25" b="1">
                <a:latin typeface="Calibri"/>
                <a:cs typeface="Calibri"/>
              </a:rPr>
              <a:t>poblacional</a:t>
            </a:r>
            <a:r>
              <a:rPr dirty="0" sz="1000" spc="25">
                <a:latin typeface="Calibri"/>
                <a:cs typeface="Calibri"/>
              </a:rPr>
              <a:t>).</a:t>
            </a:r>
            <a:endParaRPr sz="1000">
              <a:latin typeface="Calibri"/>
              <a:cs typeface="Calibri"/>
            </a:endParaRPr>
          </a:p>
          <a:p>
            <a:pPr marL="459740" marR="5080">
              <a:lnSpc>
                <a:spcPct val="100000"/>
              </a:lnSpc>
              <a:spcBef>
                <a:spcPts val="175"/>
              </a:spcBef>
            </a:pPr>
            <a:r>
              <a:rPr dirty="0" sz="1000" spc="15">
                <a:latin typeface="Calibri"/>
                <a:cs typeface="Calibri"/>
              </a:rPr>
              <a:t>No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se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puede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no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interesa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analizar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conjunto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20" b="1">
                <a:latin typeface="Calibri"/>
                <a:cs typeface="Calibri"/>
              </a:rPr>
              <a:t>población</a:t>
            </a:r>
            <a:r>
              <a:rPr dirty="0" sz="1000" spc="105" b="1">
                <a:latin typeface="Calibri"/>
                <a:cs typeface="Calibri"/>
              </a:rPr>
              <a:t> </a:t>
            </a:r>
            <a:r>
              <a:rPr dirty="0" sz="1000" spc="240" i="1">
                <a:latin typeface="DejaVu Sans Condensed"/>
                <a:cs typeface="DejaVu Sans Condensed"/>
              </a:rPr>
              <a:t>⇒ </a:t>
            </a:r>
            <a:r>
              <a:rPr dirty="0" sz="1000" spc="-270" i="1">
                <a:latin typeface="DejaVu Sans Condensed"/>
                <a:cs typeface="DejaVu Sans Condensed"/>
              </a:rPr>
              <a:t> </a:t>
            </a:r>
            <a:r>
              <a:rPr dirty="0" sz="1000" spc="15">
                <a:latin typeface="Calibri"/>
                <a:cs typeface="Calibri"/>
              </a:rPr>
              <a:t>Se </a:t>
            </a:r>
            <a:r>
              <a:rPr dirty="0" sz="1000" spc="-5">
                <a:latin typeface="Calibri"/>
                <a:cs typeface="Calibri"/>
              </a:rPr>
              <a:t>trabajará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con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una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25" b="1">
                <a:latin typeface="Calibri"/>
                <a:cs typeface="Calibri"/>
              </a:rPr>
              <a:t>muestra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población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estudio, 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entendiendo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por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10">
                <a:latin typeface="Calibri"/>
                <a:cs typeface="Calibri"/>
              </a:rPr>
              <a:t>tal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parte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representativa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misma.</a:t>
            </a:r>
            <a:endParaRPr sz="1000">
              <a:latin typeface="Calibri"/>
              <a:cs typeface="Calibri"/>
            </a:endParaRPr>
          </a:p>
          <a:p>
            <a:pPr marL="459740" marR="320040">
              <a:lnSpc>
                <a:spcPct val="100000"/>
              </a:lnSpc>
              <a:spcBef>
                <a:spcPts val="175"/>
              </a:spcBef>
            </a:pPr>
            <a:r>
              <a:rPr dirty="0" sz="1000" spc="85">
                <a:latin typeface="Calibri"/>
                <a:cs typeface="Calibri"/>
              </a:rPr>
              <a:t>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partir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muestra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se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hará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estimación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del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parámetro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10">
                <a:latin typeface="Calibri"/>
                <a:cs typeface="Calibri"/>
              </a:rPr>
              <a:t>poblacional(</a:t>
            </a:r>
            <a:r>
              <a:rPr dirty="0" sz="1000" spc="10" b="1">
                <a:latin typeface="Calibri"/>
                <a:cs typeface="Calibri"/>
              </a:rPr>
              <a:t>estadístico</a:t>
            </a:r>
            <a:r>
              <a:rPr dirty="0" sz="1000" spc="135" b="1">
                <a:latin typeface="Calibri"/>
                <a:cs typeface="Calibri"/>
              </a:rPr>
              <a:t> </a:t>
            </a:r>
            <a:r>
              <a:rPr dirty="0" sz="1000" spc="15" b="1">
                <a:latin typeface="Calibri"/>
                <a:cs typeface="Calibri"/>
              </a:rPr>
              <a:t>muestral</a:t>
            </a:r>
            <a:r>
              <a:rPr dirty="0" sz="1000" spc="15">
                <a:latin typeface="Calibri"/>
                <a:cs typeface="Calibri"/>
              </a:rPr>
              <a:t>)que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conocida.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11" name="object 11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1005547" y="1940456"/>
            <a:ext cx="2596896" cy="1276834"/>
          </a:xfrm>
          <a:prstGeom prst="rect">
            <a:avLst/>
          </a:prstGeom>
        </p:spPr>
      </p:pic>
      <p:grpSp>
        <p:nvGrpSpPr>
          <p:cNvPr id="12" name="object 12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3" name="object 13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4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45337" y="0"/>
            <a:ext cx="1264285" cy="4051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2700" marR="5080" indent="84518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Fundamentos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de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Estadística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Bayesiana.</a:t>
            </a:r>
            <a:endParaRPr sz="500">
              <a:latin typeface="Calibri"/>
              <a:cs typeface="Calibri"/>
            </a:endParaRPr>
          </a:p>
          <a:p>
            <a:pPr algn="r" marL="429895" marR="5080" indent="378460">
              <a:lnSpc>
                <a:spcPts val="600"/>
              </a:lnSpc>
              <a:spcBef>
                <a:spcPts val="15"/>
              </a:spcBef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Distribuciones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Estadísticos</a:t>
            </a:r>
            <a:r>
              <a:rPr dirty="0" sz="500" spc="70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y</a:t>
            </a:r>
            <a:r>
              <a:rPr dirty="0" sz="500" spc="75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Variabilidad </a:t>
            </a:r>
            <a:r>
              <a:rPr dirty="0" sz="500" spc="-10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Aprendizaje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Automático.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66125"/>
            <a:ext cx="1222375" cy="2533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Estimación</a:t>
            </a:r>
            <a:r>
              <a:rPr dirty="0" sz="500" spc="40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 Puntual, Sesgo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y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 Varianza </a:t>
            </a:r>
            <a:r>
              <a:rPr dirty="0" sz="500" spc="-100" b="1">
                <a:solidFill>
                  <a:srgbClr val="9898D8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Estimador</a:t>
            </a:r>
            <a:r>
              <a:rPr dirty="0" sz="500" spc="4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de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4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Máxima </a:t>
            </a:r>
            <a:r>
              <a:rPr dirty="0" sz="500" spc="2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Verosimilud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Estadísticos</a:t>
            </a:r>
            <a:r>
              <a:rPr dirty="0" sz="500" spc="8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Bayesianos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0" y="408654"/>
            <a:ext cx="4608060" cy="312770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1115186"/>
            <a:ext cx="59588" cy="59588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1608632"/>
            <a:ext cx="59588" cy="59588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490194" y="2102091"/>
            <a:ext cx="59588" cy="59588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490194" y="2595537"/>
            <a:ext cx="59588" cy="59588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490194" y="2937154"/>
            <a:ext cx="59588" cy="59588"/>
          </a:xfrm>
          <a:prstGeom prst="rect">
            <a:avLst/>
          </a:prstGeom>
        </p:spPr>
      </p:pic>
      <p:sp>
        <p:nvSpPr>
          <p:cNvPr id="12" name="object 12"/>
          <p:cNvSpPr txBox="1"/>
          <p:nvPr/>
        </p:nvSpPr>
        <p:spPr>
          <a:xfrm>
            <a:off x="140474" y="407591"/>
            <a:ext cx="4066540" cy="263017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35"/>
              </a:spcBef>
            </a:pPr>
            <a:r>
              <a:rPr dirty="0" sz="1400" spc="-10">
                <a:solidFill>
                  <a:srgbClr val="FFFFFF"/>
                </a:solidFill>
                <a:latin typeface="Calibri"/>
                <a:cs typeface="Calibri"/>
              </a:rPr>
              <a:t>Variabilidad</a:t>
            </a:r>
            <a:r>
              <a:rPr dirty="0" sz="1400" spc="1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65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1400" spc="1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25">
                <a:solidFill>
                  <a:srgbClr val="FFFFFF"/>
                </a:solidFill>
                <a:latin typeface="Calibri"/>
                <a:cs typeface="Calibri"/>
              </a:rPr>
              <a:t>los</a:t>
            </a:r>
            <a:r>
              <a:rPr dirty="0" sz="1400" spc="1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20">
                <a:solidFill>
                  <a:srgbClr val="FFFFFF"/>
                </a:solidFill>
                <a:latin typeface="Calibri"/>
                <a:cs typeface="Calibri"/>
              </a:rPr>
              <a:t>estadísticos</a:t>
            </a:r>
            <a:endParaRPr sz="1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400">
              <a:latin typeface="Calibri"/>
              <a:cs typeface="Calibri"/>
            </a:endParaRPr>
          </a:p>
          <a:p>
            <a:pPr marL="219075">
              <a:lnSpc>
                <a:spcPct val="100000"/>
              </a:lnSpc>
            </a:pPr>
            <a:r>
              <a:rPr dirty="0" sz="1000" spc="30" b="1">
                <a:latin typeface="Calibri"/>
                <a:cs typeface="Calibri"/>
              </a:rPr>
              <a:t>Ejemplo:</a:t>
            </a:r>
            <a:endParaRPr sz="1000">
              <a:latin typeface="Calibri"/>
              <a:cs typeface="Calibri"/>
            </a:endParaRPr>
          </a:p>
          <a:p>
            <a:pPr marL="472440" marR="43180">
              <a:lnSpc>
                <a:spcPct val="100000"/>
              </a:lnSpc>
              <a:spcBef>
                <a:spcPts val="295"/>
              </a:spcBef>
            </a:pPr>
            <a:r>
              <a:rPr dirty="0" sz="1000" spc="15">
                <a:latin typeface="Calibri"/>
                <a:cs typeface="Calibri"/>
              </a:rPr>
              <a:t>Se </a:t>
            </a:r>
            <a:r>
              <a:rPr dirty="0" sz="1000" spc="-30">
                <a:latin typeface="Calibri"/>
                <a:cs typeface="Calibri"/>
              </a:rPr>
              <a:t>quiere</a:t>
            </a:r>
            <a:r>
              <a:rPr dirty="0" sz="1000" spc="-2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estimar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 </a:t>
            </a:r>
            <a:r>
              <a:rPr dirty="0" sz="1000" spc="-5">
                <a:latin typeface="Calibri"/>
                <a:cs typeface="Calibri"/>
              </a:rPr>
              <a:t>distancia </a:t>
            </a:r>
            <a:r>
              <a:rPr dirty="0" sz="1000" spc="-15">
                <a:latin typeface="Calibri"/>
                <a:cs typeface="Calibri"/>
              </a:rPr>
              <a:t>media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-2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tienen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-2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viajar </a:t>
            </a:r>
            <a:r>
              <a:rPr dirty="0" sz="1000" spc="-15">
                <a:latin typeface="Calibri"/>
                <a:cs typeface="Calibri"/>
              </a:rPr>
              <a:t>los </a:t>
            </a:r>
            <a:r>
              <a:rPr dirty="0" sz="1000" spc="-10">
                <a:latin typeface="Calibri"/>
                <a:cs typeface="Calibri"/>
              </a:rPr>
              <a:t> estudiantes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este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campus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desde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salen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sus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casas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hasta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que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llegan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al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aula.</a:t>
            </a:r>
            <a:endParaRPr sz="1000">
              <a:latin typeface="Calibri"/>
              <a:cs typeface="Calibri"/>
            </a:endParaRPr>
          </a:p>
          <a:p>
            <a:pPr marL="472440" marR="118745">
              <a:lnSpc>
                <a:spcPct val="100000"/>
              </a:lnSpc>
              <a:spcBef>
                <a:spcPts val="285"/>
              </a:spcBef>
            </a:pPr>
            <a:r>
              <a:rPr dirty="0" sz="1000" spc="95">
                <a:latin typeface="Calibri"/>
                <a:cs typeface="Calibri"/>
              </a:rPr>
              <a:t>D="la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distancia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han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viajar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los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estudiantes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este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campus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desde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su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casa </a:t>
            </a:r>
            <a:r>
              <a:rPr dirty="0" sz="1000" spc="-5">
                <a:latin typeface="Calibri"/>
                <a:cs typeface="Calibri"/>
              </a:rPr>
              <a:t>hasta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aula"; </a:t>
            </a:r>
            <a:r>
              <a:rPr dirty="0" sz="1000" spc="80" b="0" i="1">
                <a:latin typeface="Bookman Old Style"/>
                <a:cs typeface="Bookman Old Style"/>
              </a:rPr>
              <a:t>D </a:t>
            </a:r>
            <a:r>
              <a:rPr dirty="0" sz="1000" spc="-210">
                <a:latin typeface="Lucida Sans Unicode"/>
                <a:cs typeface="Lucida Sans Unicode"/>
              </a:rPr>
              <a:t>⇝</a:t>
            </a:r>
            <a:r>
              <a:rPr dirty="0" sz="1000" spc="-204">
                <a:latin typeface="Lucida Sans Unicode"/>
                <a:cs typeface="Lucida Sans Unicode"/>
              </a:rPr>
              <a:t> </a:t>
            </a:r>
            <a:r>
              <a:rPr dirty="0" sz="1000" spc="75" b="0" i="1">
                <a:latin typeface="Bookman Old Style"/>
                <a:cs typeface="Bookman Old Style"/>
              </a:rPr>
              <a:t>N </a:t>
            </a:r>
            <a:r>
              <a:rPr dirty="0" sz="1000">
                <a:latin typeface="Georgia"/>
                <a:cs typeface="Georgia"/>
              </a:rPr>
              <a:t>(</a:t>
            </a:r>
            <a:r>
              <a:rPr dirty="0" sz="1000" b="0" i="1">
                <a:latin typeface="Bookman Old Style"/>
                <a:cs typeface="Bookman Old Style"/>
              </a:rPr>
              <a:t>µ, </a:t>
            </a:r>
            <a:r>
              <a:rPr dirty="0" sz="1000" spc="35" b="0" i="1">
                <a:latin typeface="Bookman Old Style"/>
                <a:cs typeface="Bookman Old Style"/>
              </a:rPr>
              <a:t>σ</a:t>
            </a:r>
            <a:r>
              <a:rPr dirty="0" sz="1000" spc="35">
                <a:latin typeface="Georgia"/>
                <a:cs typeface="Georgia"/>
              </a:rPr>
              <a:t>) </a:t>
            </a:r>
            <a:r>
              <a:rPr dirty="0" sz="1000" spc="-30">
                <a:latin typeface="Calibri"/>
                <a:cs typeface="Calibri"/>
              </a:rPr>
              <a:t>donde</a:t>
            </a:r>
            <a:r>
              <a:rPr dirty="0" sz="1000" spc="-25">
                <a:latin typeface="Calibri"/>
                <a:cs typeface="Calibri"/>
              </a:rPr>
              <a:t> </a:t>
            </a:r>
            <a:r>
              <a:rPr dirty="0" sz="1000" spc="20" b="0" i="1">
                <a:latin typeface="Bookman Old Style"/>
                <a:cs typeface="Bookman Old Style"/>
              </a:rPr>
              <a:t>µ </a:t>
            </a:r>
            <a:r>
              <a:rPr dirty="0" sz="1000" spc="5">
                <a:latin typeface="Calibri"/>
                <a:cs typeface="Calibri"/>
              </a:rPr>
              <a:t>y </a:t>
            </a:r>
            <a:r>
              <a:rPr dirty="0" sz="1000" spc="5" b="0" i="1">
                <a:latin typeface="Bookman Old Style"/>
                <a:cs typeface="Bookman Old Style"/>
              </a:rPr>
              <a:t>σ</a:t>
            </a:r>
            <a:r>
              <a:rPr dirty="0" baseline="27777" sz="1050" spc="7">
                <a:latin typeface="Verdana"/>
                <a:cs typeface="Verdana"/>
              </a:rPr>
              <a:t>2</a:t>
            </a:r>
            <a:r>
              <a:rPr dirty="0" baseline="27777" sz="1050" spc="15">
                <a:latin typeface="Verdana"/>
                <a:cs typeface="Verdana"/>
              </a:rPr>
              <a:t> </a:t>
            </a:r>
            <a:r>
              <a:rPr dirty="0" sz="1000" spc="-20">
                <a:latin typeface="Calibri"/>
                <a:cs typeface="Calibri"/>
              </a:rPr>
              <a:t>son 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desconocidos.</a:t>
            </a:r>
            <a:endParaRPr sz="1000">
              <a:latin typeface="Calibri"/>
              <a:cs typeface="Calibri"/>
            </a:endParaRPr>
          </a:p>
          <a:p>
            <a:pPr marL="472440" marR="129539">
              <a:lnSpc>
                <a:spcPct val="100000"/>
              </a:lnSpc>
              <a:spcBef>
                <a:spcPts val="285"/>
              </a:spcBef>
            </a:pPr>
            <a:r>
              <a:rPr dirty="0" sz="1000" spc="10">
                <a:latin typeface="Calibri"/>
                <a:cs typeface="Calibri"/>
              </a:rPr>
              <a:t>Para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estimar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parámetro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20" b="0" i="1">
                <a:latin typeface="Bookman Old Style"/>
                <a:cs typeface="Bookman Old Style"/>
              </a:rPr>
              <a:t>µ</a:t>
            </a:r>
            <a:r>
              <a:rPr dirty="0" sz="1000" spc="35" b="0" i="1">
                <a:latin typeface="Bookman Old Style"/>
                <a:cs typeface="Bookman Old Style"/>
              </a:rPr>
              <a:t> </a:t>
            </a:r>
            <a:r>
              <a:rPr dirty="0" sz="1000" spc="-20">
                <a:latin typeface="Calibri"/>
                <a:cs typeface="Calibri"/>
              </a:rPr>
              <a:t>podemos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escoger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muestra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10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estudiantes</a:t>
            </a:r>
            <a:r>
              <a:rPr dirty="0" sz="1000" spc="204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 </a:t>
            </a:r>
            <a:r>
              <a:rPr dirty="0" sz="1000" spc="-15">
                <a:latin typeface="Calibri"/>
                <a:cs typeface="Calibri"/>
              </a:rPr>
              <a:t>medir</a:t>
            </a:r>
            <a:r>
              <a:rPr dirty="0" sz="1000" spc="19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22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distancia</a:t>
            </a:r>
            <a:r>
              <a:rPr dirty="0" sz="1000" spc="21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17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viaja </a:t>
            </a:r>
            <a:r>
              <a:rPr dirty="0" sz="1000">
                <a:latin typeface="Calibri"/>
                <a:cs typeface="Calibri"/>
              </a:rPr>
              <a:t>cada</a:t>
            </a:r>
            <a:r>
              <a:rPr dirty="0" sz="1000" spc="22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uno</a:t>
            </a:r>
            <a:r>
              <a:rPr dirty="0" sz="1000" spc="18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4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ellos: 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2.43,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3.12,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7.34,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6.33,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2.65,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10.32,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0.55,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6.02,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1.12,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4.33</a:t>
            </a:r>
            <a:endParaRPr sz="1000">
              <a:latin typeface="Calibri"/>
              <a:cs typeface="Calibri"/>
            </a:endParaRPr>
          </a:p>
          <a:p>
            <a:pPr marL="472440">
              <a:lnSpc>
                <a:spcPts val="1200"/>
              </a:lnSpc>
              <a:spcBef>
                <a:spcPts val="285"/>
              </a:spcBef>
            </a:pPr>
            <a:r>
              <a:rPr dirty="0" sz="1000" spc="-5">
                <a:latin typeface="Calibri"/>
                <a:cs typeface="Calibri"/>
              </a:rPr>
              <a:t>Pero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también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podríamos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escoger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otra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muestra,</a:t>
            </a:r>
            <a:endParaRPr sz="1000">
              <a:latin typeface="Calibri"/>
              <a:cs typeface="Calibri"/>
            </a:endParaRPr>
          </a:p>
          <a:p>
            <a:pPr marL="472440">
              <a:lnSpc>
                <a:spcPts val="1200"/>
              </a:lnSpc>
            </a:pPr>
            <a:r>
              <a:rPr dirty="0" sz="1000">
                <a:latin typeface="Calibri"/>
                <a:cs typeface="Calibri"/>
              </a:rPr>
              <a:t>4.32,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2.12,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8.65,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4.32,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12.55,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3.02,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1.18,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6.25,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4.44,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8.31</a:t>
            </a:r>
            <a:endParaRPr sz="1000">
              <a:latin typeface="Calibri"/>
              <a:cs typeface="Calibri"/>
            </a:endParaRPr>
          </a:p>
          <a:p>
            <a:pPr marL="472440">
              <a:lnSpc>
                <a:spcPct val="100000"/>
              </a:lnSpc>
              <a:spcBef>
                <a:spcPts val="295"/>
              </a:spcBef>
            </a:pPr>
            <a:r>
              <a:rPr dirty="0" sz="1000" spc="30">
                <a:latin typeface="Calibri"/>
                <a:cs typeface="Calibri"/>
              </a:rPr>
              <a:t>Las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medias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serán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25" b="0" i="1">
                <a:latin typeface="Bookman Old Style"/>
                <a:cs typeface="Bookman Old Style"/>
              </a:rPr>
              <a:t>x</a:t>
            </a:r>
            <a:r>
              <a:rPr dirty="0" sz="1000" spc="-225">
                <a:latin typeface="Georgia"/>
                <a:cs typeface="Georgia"/>
              </a:rPr>
              <a:t>¯</a:t>
            </a:r>
            <a:r>
              <a:rPr dirty="0" baseline="-11904" sz="1050" spc="-337">
                <a:latin typeface="Verdana"/>
                <a:cs typeface="Verdana"/>
              </a:rPr>
              <a:t>1</a:t>
            </a:r>
            <a:r>
              <a:rPr dirty="0" baseline="-11904" sz="1050" spc="-22">
                <a:latin typeface="Verdana"/>
                <a:cs typeface="Verdana"/>
              </a:rPr>
              <a:t> </a:t>
            </a:r>
            <a:r>
              <a:rPr dirty="0" sz="1000" spc="130">
                <a:latin typeface="Georgia"/>
                <a:cs typeface="Georgia"/>
              </a:rPr>
              <a:t>=</a:t>
            </a:r>
            <a:r>
              <a:rPr dirty="0" sz="1000" spc="40">
                <a:latin typeface="Georgia"/>
                <a:cs typeface="Georgia"/>
              </a:rPr>
              <a:t> </a:t>
            </a:r>
            <a:r>
              <a:rPr dirty="0" sz="1000" spc="-35">
                <a:latin typeface="Georgia"/>
                <a:cs typeface="Georgia"/>
              </a:rPr>
              <a:t>4</a:t>
            </a:r>
            <a:r>
              <a:rPr dirty="0" sz="1000" spc="-35" b="0" i="1">
                <a:latin typeface="Bookman Old Style"/>
                <a:cs typeface="Bookman Old Style"/>
              </a:rPr>
              <a:t>,</a:t>
            </a:r>
            <a:r>
              <a:rPr dirty="0" sz="1000" spc="-35">
                <a:latin typeface="Georgia"/>
                <a:cs typeface="Georgia"/>
              </a:rPr>
              <a:t>421</a:t>
            </a:r>
            <a:r>
              <a:rPr dirty="0" sz="1000" spc="95">
                <a:latin typeface="Georgia"/>
                <a:cs typeface="Georgia"/>
              </a:rPr>
              <a:t> </a:t>
            </a:r>
            <a:r>
              <a:rPr dirty="0" sz="1000" spc="5">
                <a:latin typeface="Calibri"/>
                <a:cs typeface="Calibri"/>
              </a:rPr>
              <a:t>y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25" b="0" i="1">
                <a:latin typeface="Bookman Old Style"/>
                <a:cs typeface="Bookman Old Style"/>
              </a:rPr>
              <a:t>x</a:t>
            </a:r>
            <a:r>
              <a:rPr dirty="0" sz="1000" spc="-225">
                <a:latin typeface="Georgia"/>
                <a:cs typeface="Georgia"/>
              </a:rPr>
              <a:t>¯</a:t>
            </a:r>
            <a:r>
              <a:rPr dirty="0" baseline="-11904" sz="1050" spc="-337">
                <a:latin typeface="Verdana"/>
                <a:cs typeface="Verdana"/>
              </a:rPr>
              <a:t>2</a:t>
            </a:r>
            <a:r>
              <a:rPr dirty="0" baseline="-11904" sz="1050" spc="-30">
                <a:latin typeface="Verdana"/>
                <a:cs typeface="Verdana"/>
              </a:rPr>
              <a:t> </a:t>
            </a:r>
            <a:r>
              <a:rPr dirty="0" sz="1000" spc="130">
                <a:latin typeface="Georgia"/>
                <a:cs typeface="Georgia"/>
              </a:rPr>
              <a:t>=</a:t>
            </a:r>
            <a:r>
              <a:rPr dirty="0" sz="1000" spc="40">
                <a:latin typeface="Georgia"/>
                <a:cs typeface="Georgia"/>
              </a:rPr>
              <a:t> </a:t>
            </a:r>
            <a:r>
              <a:rPr dirty="0" sz="1000" spc="-20">
                <a:latin typeface="Georgia"/>
                <a:cs typeface="Georgia"/>
              </a:rPr>
              <a:t>5</a:t>
            </a:r>
            <a:r>
              <a:rPr dirty="0" sz="1000" spc="-20" b="0" i="1">
                <a:latin typeface="Bookman Old Style"/>
                <a:cs typeface="Bookman Old Style"/>
              </a:rPr>
              <a:t>,</a:t>
            </a:r>
            <a:r>
              <a:rPr dirty="0" sz="1000" spc="-20">
                <a:latin typeface="Georgia"/>
                <a:cs typeface="Georgia"/>
              </a:rPr>
              <a:t>516</a:t>
            </a:r>
            <a:r>
              <a:rPr dirty="0" sz="1000" spc="95">
                <a:latin typeface="Georgia"/>
                <a:cs typeface="Georgia"/>
              </a:rPr>
              <a:t> </a:t>
            </a:r>
            <a:r>
              <a:rPr dirty="0" sz="1000" spc="-15">
                <a:latin typeface="Calibri"/>
                <a:cs typeface="Calibri"/>
              </a:rPr>
              <a:t>respectivamente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4" name="object 14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5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45337" y="0"/>
            <a:ext cx="1264285" cy="4051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2700" marR="5080" indent="84518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Fundamentos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de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Estadística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Bayesiana.</a:t>
            </a:r>
            <a:endParaRPr sz="500">
              <a:latin typeface="Calibri"/>
              <a:cs typeface="Calibri"/>
            </a:endParaRPr>
          </a:p>
          <a:p>
            <a:pPr algn="r" marL="429895" marR="5080" indent="378460">
              <a:lnSpc>
                <a:spcPts val="600"/>
              </a:lnSpc>
              <a:spcBef>
                <a:spcPts val="15"/>
              </a:spcBef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Distribuciones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Estadísticos</a:t>
            </a:r>
            <a:r>
              <a:rPr dirty="0" sz="500" spc="70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y</a:t>
            </a:r>
            <a:r>
              <a:rPr dirty="0" sz="500" spc="75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Variabilidad </a:t>
            </a:r>
            <a:r>
              <a:rPr dirty="0" sz="500" spc="-10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Aprendizaje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Automático.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66125"/>
            <a:ext cx="1222375" cy="2533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Estimación</a:t>
            </a:r>
            <a:r>
              <a:rPr dirty="0" sz="500" spc="40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 Puntual, Sesgo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y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 Varianza </a:t>
            </a:r>
            <a:r>
              <a:rPr dirty="0" sz="500" spc="-100" b="1">
                <a:solidFill>
                  <a:srgbClr val="9898D8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Estimador</a:t>
            </a:r>
            <a:r>
              <a:rPr dirty="0" sz="500" spc="4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de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4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Máxima </a:t>
            </a:r>
            <a:r>
              <a:rPr dirty="0" sz="500" spc="2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Verosimilud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Estadísticos</a:t>
            </a:r>
            <a:r>
              <a:rPr dirty="0" sz="500" spc="8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Bayesianos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0" y="408654"/>
            <a:ext cx="4608060" cy="312770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877252"/>
            <a:ext cx="59588" cy="59588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490194" y="1370698"/>
            <a:ext cx="59588" cy="59588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127774" y="407591"/>
            <a:ext cx="4143375" cy="136715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5"/>
              </a:spcBef>
            </a:pPr>
            <a:r>
              <a:rPr dirty="0" sz="1400" spc="-20">
                <a:solidFill>
                  <a:srgbClr val="FFFFFF"/>
                </a:solidFill>
                <a:latin typeface="Calibri"/>
                <a:cs typeface="Calibri"/>
              </a:rPr>
              <a:t>Estimadores</a:t>
            </a:r>
            <a:endParaRPr sz="1400">
              <a:latin typeface="Calibri"/>
              <a:cs typeface="Calibri"/>
            </a:endParaRPr>
          </a:p>
          <a:p>
            <a:pPr marL="485140" marR="53975">
              <a:lnSpc>
                <a:spcPct val="100000"/>
              </a:lnSpc>
              <a:spcBef>
                <a:spcPts val="1370"/>
              </a:spcBef>
            </a:pPr>
            <a:r>
              <a:rPr dirty="0" sz="1000" spc="15">
                <a:latin typeface="Calibri"/>
                <a:cs typeface="Calibri"/>
              </a:rPr>
              <a:t>No </a:t>
            </a:r>
            <a:r>
              <a:rPr dirty="0" sz="1000" spc="-10">
                <a:latin typeface="Calibri"/>
                <a:cs typeface="Calibri"/>
              </a:rPr>
              <a:t>todos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los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estadísticos </a:t>
            </a:r>
            <a:r>
              <a:rPr dirty="0" sz="1000" spc="-15">
                <a:latin typeface="Calibri"/>
                <a:cs typeface="Calibri"/>
              </a:rPr>
              <a:t>sirven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para</a:t>
            </a:r>
            <a:r>
              <a:rPr dirty="0" sz="1000" spc="19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estimar</a:t>
            </a:r>
            <a:r>
              <a:rPr dirty="0" sz="1000" spc="19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los</a:t>
            </a:r>
            <a:r>
              <a:rPr dirty="0" sz="1000" spc="19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mismos 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parárametros.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10">
                <a:latin typeface="Calibri"/>
                <a:cs typeface="Calibri"/>
              </a:rPr>
              <a:t>Sólo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servirán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los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estadísticos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son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15" b="1">
                <a:latin typeface="Calibri"/>
                <a:cs typeface="Calibri"/>
              </a:rPr>
              <a:t>estimadores</a:t>
            </a:r>
            <a:r>
              <a:rPr dirty="0" sz="1000" spc="114" b="1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ese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parámetro.</a:t>
            </a:r>
            <a:endParaRPr sz="1000">
              <a:latin typeface="Calibri"/>
              <a:cs typeface="Calibri"/>
            </a:endParaRPr>
          </a:p>
          <a:p>
            <a:pPr marL="485140" marR="30480">
              <a:lnSpc>
                <a:spcPct val="100000"/>
              </a:lnSpc>
              <a:spcBef>
                <a:spcPts val="285"/>
              </a:spcBef>
            </a:pPr>
            <a:r>
              <a:rPr dirty="0" sz="1000" spc="-10">
                <a:latin typeface="Calibri"/>
                <a:cs typeface="Calibri"/>
              </a:rPr>
              <a:t>Formalmente,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sea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145">
                <a:latin typeface="Calibri"/>
                <a:cs typeface="Calibri"/>
              </a:rPr>
              <a:t>X </a:t>
            </a:r>
            <a:r>
              <a:rPr dirty="0" sz="1000" spc="-15">
                <a:latin typeface="Calibri"/>
                <a:cs typeface="Calibri"/>
              </a:rPr>
              <a:t>una</a:t>
            </a:r>
            <a:r>
              <a:rPr dirty="0" sz="1000" spc="195">
                <a:latin typeface="Calibri"/>
                <a:cs typeface="Calibri"/>
              </a:rPr>
              <a:t> </a:t>
            </a:r>
            <a:r>
              <a:rPr dirty="0" sz="1000" spc="10">
                <a:latin typeface="Calibri"/>
                <a:cs typeface="Calibri"/>
              </a:rPr>
              <a:t>v.a. </a:t>
            </a:r>
            <a:r>
              <a:rPr dirty="0" sz="1000" spc="-10">
                <a:latin typeface="Calibri"/>
                <a:cs typeface="Calibri"/>
              </a:rPr>
              <a:t>con</a:t>
            </a:r>
            <a:r>
              <a:rPr dirty="0" sz="1000" spc="204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función</a:t>
            </a:r>
            <a:r>
              <a:rPr dirty="0" sz="1000" spc="204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4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densidad</a:t>
            </a:r>
            <a:r>
              <a:rPr dirty="0" sz="1000" spc="190">
                <a:latin typeface="Calibri"/>
                <a:cs typeface="Calibri"/>
              </a:rPr>
              <a:t> </a:t>
            </a:r>
            <a:r>
              <a:rPr dirty="0" sz="1000" spc="55" b="0" i="1">
                <a:latin typeface="Bookman Old Style"/>
                <a:cs typeface="Bookman Old Style"/>
              </a:rPr>
              <a:t>f</a:t>
            </a:r>
            <a:r>
              <a:rPr dirty="0" baseline="-11904" sz="1050" spc="82" b="0" i="1">
                <a:latin typeface="Bookman Old Style"/>
                <a:cs typeface="Bookman Old Style"/>
              </a:rPr>
              <a:t>θ </a:t>
            </a:r>
            <a:r>
              <a:rPr dirty="0" sz="1000" spc="15">
                <a:latin typeface="Georgia"/>
                <a:cs typeface="Georgia"/>
              </a:rPr>
              <a:t>(</a:t>
            </a:r>
            <a:r>
              <a:rPr dirty="0" sz="1000" spc="15" b="0" i="1">
                <a:latin typeface="Bookman Old Style"/>
                <a:cs typeface="Bookman Old Style"/>
              </a:rPr>
              <a:t>x</a:t>
            </a:r>
            <a:r>
              <a:rPr dirty="0" sz="1000" spc="15">
                <a:latin typeface="Georgia"/>
                <a:cs typeface="Georgia"/>
              </a:rPr>
              <a:t>) </a:t>
            </a:r>
            <a:r>
              <a:rPr dirty="0" sz="1000" spc="-20">
                <a:latin typeface="Calibri"/>
                <a:cs typeface="Calibri"/>
              </a:rPr>
              <a:t>siendo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-35" b="0" i="1">
                <a:latin typeface="Bookman Old Style"/>
                <a:cs typeface="Bookman Old Style"/>
              </a:rPr>
              <a:t>θ</a:t>
            </a:r>
            <a:r>
              <a:rPr dirty="0" sz="1000" spc="-35">
                <a:latin typeface="Calibri"/>
                <a:cs typeface="Calibri"/>
              </a:rPr>
              <a:t>,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parámetro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estimar,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llamaremos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20" b="1">
                <a:latin typeface="Calibri"/>
                <a:cs typeface="Calibri"/>
              </a:rPr>
              <a:t>estimador</a:t>
            </a:r>
            <a:r>
              <a:rPr dirty="0" sz="1000" spc="120" b="1">
                <a:latin typeface="Calibri"/>
                <a:cs typeface="Calibri"/>
              </a:rPr>
              <a:t> </a:t>
            </a:r>
            <a:r>
              <a:rPr dirty="0" sz="1000" spc="190">
                <a:latin typeface="Calibri"/>
                <a:cs typeface="Calibri"/>
              </a:rPr>
              <a:t>T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20" b="0" i="1">
                <a:latin typeface="Bookman Old Style"/>
                <a:cs typeface="Bookman Old Style"/>
              </a:rPr>
              <a:t>θ</a:t>
            </a:r>
            <a:r>
              <a:rPr dirty="0" sz="1000" spc="-114" b="0" i="1">
                <a:latin typeface="Bookman Old Style"/>
                <a:cs typeface="Bookman Old Style"/>
              </a:rPr>
              <a:t> </a:t>
            </a:r>
            <a:r>
              <a:rPr dirty="0" sz="1000" spc="-5">
                <a:latin typeface="Calibri"/>
                <a:cs typeface="Calibri"/>
              </a:rPr>
              <a:t>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cualquier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función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muestra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contiene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parámetro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desconocido.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10" name="object 10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2231072"/>
            <a:ext cx="59588" cy="59588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754824" y="2558961"/>
            <a:ext cx="48005" cy="48005"/>
          </a:xfrm>
          <a:prstGeom prst="rect">
            <a:avLst/>
          </a:prstGeom>
        </p:spPr>
      </p:pic>
      <p:sp>
        <p:nvSpPr>
          <p:cNvPr id="12" name="object 12"/>
          <p:cNvSpPr txBox="1"/>
          <p:nvPr/>
        </p:nvSpPr>
        <p:spPr>
          <a:xfrm>
            <a:off x="853401" y="2482933"/>
            <a:ext cx="1255395" cy="1625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1209675" algn="l"/>
              </a:tabLst>
            </a:pPr>
            <a:r>
              <a:rPr dirty="0" sz="900" spc="5" b="1">
                <a:latin typeface="Calibri"/>
                <a:cs typeface="Calibri"/>
              </a:rPr>
              <a:t>Media</a:t>
            </a:r>
            <a:r>
              <a:rPr dirty="0" sz="900" spc="5" b="1">
                <a:latin typeface="Calibri"/>
                <a:cs typeface="Calibri"/>
              </a:rPr>
              <a:t> </a:t>
            </a:r>
            <a:r>
              <a:rPr dirty="0" sz="900" spc="-95" b="1">
                <a:latin typeface="Calibri"/>
                <a:cs typeface="Calibri"/>
              </a:rPr>
              <a:t> </a:t>
            </a:r>
            <a:r>
              <a:rPr dirty="0" sz="900" spc="10" b="1">
                <a:latin typeface="Calibri"/>
                <a:cs typeface="Calibri"/>
              </a:rPr>
              <a:t>Muestra</a:t>
            </a:r>
            <a:r>
              <a:rPr dirty="0" sz="900" b="1">
                <a:latin typeface="Calibri"/>
                <a:cs typeface="Calibri"/>
              </a:rPr>
              <a:t>l</a:t>
            </a:r>
            <a:r>
              <a:rPr dirty="0" sz="900" spc="10">
                <a:latin typeface="Calibri"/>
                <a:cs typeface="Calibri"/>
              </a:rPr>
              <a:t>:</a:t>
            </a:r>
            <a:r>
              <a:rPr dirty="0" sz="900">
                <a:latin typeface="Calibri"/>
                <a:cs typeface="Calibri"/>
              </a:rPr>
              <a:t> </a:t>
            </a:r>
            <a:r>
              <a:rPr dirty="0" sz="900" spc="-100">
                <a:latin typeface="Calibri"/>
                <a:cs typeface="Calibri"/>
              </a:rPr>
              <a:t> </a:t>
            </a:r>
            <a:r>
              <a:rPr dirty="0" sz="900" spc="-434" b="0" i="1">
                <a:latin typeface="Bookman Old Style"/>
                <a:cs typeface="Bookman Old Style"/>
              </a:rPr>
              <a:t>x</a:t>
            </a:r>
            <a:r>
              <a:rPr dirty="0" sz="900" spc="-35">
                <a:latin typeface="Tahoma"/>
                <a:cs typeface="Tahoma"/>
              </a:rPr>
              <a:t>¯</a:t>
            </a:r>
            <a:r>
              <a:rPr dirty="0" sz="900" spc="-20">
                <a:latin typeface="Tahoma"/>
                <a:cs typeface="Tahoma"/>
              </a:rPr>
              <a:t> </a:t>
            </a:r>
            <a:r>
              <a:rPr dirty="0" sz="900" spc="60">
                <a:latin typeface="Tahoma"/>
                <a:cs typeface="Tahoma"/>
              </a:rPr>
              <a:t>=</a:t>
            </a:r>
            <a:r>
              <a:rPr dirty="0" sz="900">
                <a:latin typeface="Tahoma"/>
                <a:cs typeface="Tahoma"/>
              </a:rPr>
              <a:t>	</a:t>
            </a:r>
            <a:r>
              <a:rPr dirty="0" sz="900" spc="-5" i="1">
                <a:latin typeface="DejaVu Sans Condensed"/>
                <a:cs typeface="DejaVu Sans Condensed"/>
              </a:rPr>
              <a:t>·</a:t>
            </a:r>
            <a:endParaRPr sz="900">
              <a:latin typeface="DejaVu Sans Condensed"/>
              <a:cs typeface="DejaVu Sans Condensed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62254" y="1875604"/>
            <a:ext cx="3641725" cy="6845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 marL="94615">
              <a:lnSpc>
                <a:spcPct val="100000"/>
              </a:lnSpc>
              <a:spcBef>
                <a:spcPts val="95"/>
              </a:spcBef>
            </a:pPr>
            <a:r>
              <a:rPr dirty="0" sz="1000" spc="-120" b="0" i="1">
                <a:latin typeface="Bookman Old Style"/>
                <a:cs typeface="Bookman Old Style"/>
              </a:rPr>
              <a:t>θ</a:t>
            </a:r>
            <a:r>
              <a:rPr dirty="0" sz="1000" spc="5" b="0" i="1">
                <a:latin typeface="Bookman Old Style"/>
                <a:cs typeface="Bookman Old Style"/>
              </a:rPr>
              <a:t> </a:t>
            </a:r>
            <a:r>
              <a:rPr dirty="0" sz="1000" spc="130">
                <a:latin typeface="Georgia"/>
                <a:cs typeface="Georgia"/>
              </a:rPr>
              <a:t>=</a:t>
            </a:r>
            <a:r>
              <a:rPr dirty="0" sz="1000" spc="35">
                <a:latin typeface="Georgia"/>
                <a:cs typeface="Georgia"/>
              </a:rPr>
              <a:t> </a:t>
            </a:r>
            <a:r>
              <a:rPr dirty="0" sz="1000" spc="-20" b="0" i="1">
                <a:latin typeface="Bookman Old Style"/>
                <a:cs typeface="Bookman Old Style"/>
              </a:rPr>
              <a:t>T</a:t>
            </a:r>
            <a:r>
              <a:rPr dirty="0" sz="1000" spc="-165" b="0" i="1">
                <a:latin typeface="Bookman Old Style"/>
                <a:cs typeface="Bookman Old Style"/>
              </a:rPr>
              <a:t> </a:t>
            </a:r>
            <a:r>
              <a:rPr dirty="0" sz="1000" spc="10">
                <a:latin typeface="Georgia"/>
                <a:cs typeface="Georgia"/>
              </a:rPr>
              <a:t>(</a:t>
            </a:r>
            <a:r>
              <a:rPr dirty="0" sz="1000" spc="25" b="0" i="1">
                <a:latin typeface="Bookman Old Style"/>
                <a:cs typeface="Bookman Old Style"/>
              </a:rPr>
              <a:t>x</a:t>
            </a:r>
            <a:r>
              <a:rPr dirty="0" baseline="-11904" sz="1050">
                <a:latin typeface="Verdana"/>
                <a:cs typeface="Verdana"/>
              </a:rPr>
              <a:t>1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-120" i="1">
                <a:latin typeface="DejaVu Sans Condensed"/>
                <a:cs typeface="DejaVu Sans Condensed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-120" i="1">
                <a:latin typeface="DejaVu Sans Condensed"/>
                <a:cs typeface="DejaVu Sans Condensed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45" i="1">
                <a:latin typeface="DejaVu Sans Condensed"/>
                <a:cs typeface="DejaVu Sans Condensed"/>
              </a:rPr>
              <a:t> 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25" b="0" i="1">
                <a:latin typeface="Bookman Old Style"/>
                <a:cs typeface="Bookman Old Style"/>
              </a:rPr>
              <a:t>x</a:t>
            </a:r>
            <a:r>
              <a:rPr dirty="0" baseline="-11904" sz="1050" spc="150" b="0" i="1">
                <a:latin typeface="Bookman Old Style"/>
                <a:cs typeface="Bookman Old Style"/>
              </a:rPr>
              <a:t>n</a:t>
            </a:r>
            <a:r>
              <a:rPr dirty="0" sz="1000" spc="10">
                <a:latin typeface="Georgia"/>
                <a:cs typeface="Georgia"/>
              </a:rPr>
              <a:t>)</a:t>
            </a:r>
            <a:endParaRPr sz="1000">
              <a:latin typeface="Georgia"/>
              <a:cs typeface="Georgia"/>
            </a:endParaRPr>
          </a:p>
          <a:p>
            <a:pPr marL="50800" marR="43180">
              <a:lnSpc>
                <a:spcPct val="100000"/>
              </a:lnSpc>
              <a:spcBef>
                <a:spcPts val="990"/>
              </a:spcBef>
              <a:tabLst>
                <a:tab pos="1544955" algn="l"/>
              </a:tabLst>
            </a:pPr>
            <a:r>
              <a:rPr dirty="0" sz="1000" spc="5">
                <a:latin typeface="Calibri"/>
                <a:cs typeface="Calibri"/>
              </a:rPr>
              <a:t>Como </a:t>
            </a:r>
            <a:r>
              <a:rPr dirty="0" sz="1000" spc="-20">
                <a:latin typeface="Calibri"/>
                <a:cs typeface="Calibri"/>
              </a:rPr>
              <a:t>veremos,</a:t>
            </a:r>
            <a:r>
              <a:rPr dirty="0" sz="1000" spc="-15">
                <a:latin typeface="Calibri"/>
                <a:cs typeface="Calibri"/>
              </a:rPr>
              <a:t> los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estimadores</a:t>
            </a:r>
            <a:r>
              <a:rPr dirty="0" sz="1000" spc="-15">
                <a:latin typeface="Calibri"/>
                <a:cs typeface="Calibri"/>
              </a:rPr>
              <a:t> para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estimar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 </a:t>
            </a:r>
            <a:r>
              <a:rPr dirty="0" sz="1000" spc="-15">
                <a:latin typeface="Calibri"/>
                <a:cs typeface="Calibri"/>
              </a:rPr>
              <a:t>media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 </a:t>
            </a:r>
            <a:r>
              <a:rPr dirty="0" sz="1000">
                <a:latin typeface="Calibri"/>
                <a:cs typeface="Calibri"/>
              </a:rPr>
              <a:t>la </a:t>
            </a:r>
            <a:r>
              <a:rPr dirty="0" sz="1000" spc="-5">
                <a:latin typeface="Calibri"/>
                <a:cs typeface="Calibri"/>
              </a:rPr>
              <a:t>varianza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más</a:t>
            </a:r>
            <a:r>
              <a:rPr dirty="0" sz="1000" spc="6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habituales</a:t>
            </a:r>
            <a:r>
              <a:rPr dirty="0" sz="1000" spc="6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son:	</a:t>
            </a:r>
            <a:r>
              <a:rPr dirty="0" u="sng" baseline="-37037" sz="1350" spc="-172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endParaRPr baseline="-37037" sz="1350">
              <a:latin typeface="Times New Roman"/>
              <a:cs typeface="Times New Roman"/>
            </a:endParaRPr>
          </a:p>
          <a:p>
            <a:pPr algn="ctr" marR="391160">
              <a:lnSpc>
                <a:spcPts val="600"/>
              </a:lnSpc>
            </a:pPr>
            <a:r>
              <a:rPr dirty="0" u="sng" sz="900" spc="72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endParaRPr sz="9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957006" y="2474231"/>
            <a:ext cx="3600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88290" algn="l"/>
              </a:tabLst>
            </a:pPr>
            <a:r>
              <a:rPr dirty="0" u="sng" sz="600" spc="-10" b="0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1</a:t>
            </a:r>
            <a:r>
              <a:rPr dirty="0" sz="600" spc="-10" b="0">
                <a:latin typeface="Bookman Old Style"/>
                <a:cs typeface="Bookman Old Style"/>
              </a:rPr>
              <a:t>	</a:t>
            </a:r>
            <a:r>
              <a:rPr dirty="0" baseline="4629" sz="900" spc="127" b="0" i="1">
                <a:latin typeface="Bookman Old Style"/>
                <a:cs typeface="Bookman Old Style"/>
              </a:rPr>
              <a:t>n</a:t>
            </a:r>
            <a:endParaRPr baseline="4629" sz="900">
              <a:latin typeface="Bookman Old Style"/>
              <a:cs typeface="Bookman Old Style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950986" y="2559525"/>
            <a:ext cx="45847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94005" algn="l"/>
              </a:tabLst>
            </a:pPr>
            <a:r>
              <a:rPr dirty="0" sz="600" spc="85" b="0" i="1">
                <a:latin typeface="Bookman Old Style"/>
                <a:cs typeface="Bookman Old Style"/>
              </a:rPr>
              <a:t>n</a:t>
            </a:r>
            <a:r>
              <a:rPr dirty="0" sz="600" spc="85" b="0" i="1">
                <a:latin typeface="Bookman Old Style"/>
                <a:cs typeface="Bookman Old Style"/>
              </a:rPr>
              <a:t>	</a:t>
            </a:r>
            <a:r>
              <a:rPr dirty="0" baseline="4629" sz="900" spc="142" b="0" i="1">
                <a:latin typeface="Bookman Old Style"/>
                <a:cs typeface="Bookman Old Style"/>
              </a:rPr>
              <a:t>i</a:t>
            </a:r>
            <a:r>
              <a:rPr dirty="0" baseline="4629" sz="900" spc="142" b="0">
                <a:latin typeface="Bookman Old Style"/>
                <a:cs typeface="Bookman Old Style"/>
              </a:rPr>
              <a:t>=1</a:t>
            </a:r>
            <a:endParaRPr baseline="4629" sz="900">
              <a:latin typeface="Bookman Old Style"/>
              <a:cs typeface="Bookman Old Style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384310" y="2495583"/>
            <a:ext cx="176530" cy="1625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baseline="6172" sz="1350" spc="97" b="0" i="1">
                <a:latin typeface="Bookman Old Style"/>
                <a:cs typeface="Bookman Old Style"/>
              </a:rPr>
              <a:t>x</a:t>
            </a:r>
            <a:r>
              <a:rPr dirty="0" sz="600" spc="65" b="0" i="1">
                <a:latin typeface="Bookman Old Style"/>
                <a:cs typeface="Bookman Old Style"/>
              </a:rPr>
              <a:t>i</a:t>
            </a:r>
            <a:endParaRPr sz="600">
              <a:latin typeface="Bookman Old Style"/>
              <a:cs typeface="Bookman Old Style"/>
            </a:endParaRPr>
          </a:p>
        </p:txBody>
      </p:sp>
      <p:pic>
        <p:nvPicPr>
          <p:cNvPr id="17" name="object 17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754824" y="2806141"/>
            <a:ext cx="48005" cy="48005"/>
          </a:xfrm>
          <a:prstGeom prst="rect">
            <a:avLst/>
          </a:prstGeom>
        </p:spPr>
      </p:pic>
      <p:sp>
        <p:nvSpPr>
          <p:cNvPr id="18" name="object 18"/>
          <p:cNvSpPr txBox="1"/>
          <p:nvPr/>
        </p:nvSpPr>
        <p:spPr>
          <a:xfrm>
            <a:off x="1870544" y="2719697"/>
            <a:ext cx="7239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-10" b="0">
                <a:latin typeface="Bookman Old Style"/>
                <a:cs typeface="Bookman Old Style"/>
              </a:rPr>
              <a:t>2</a:t>
            </a:r>
            <a:endParaRPr sz="600">
              <a:latin typeface="Bookman Old Style"/>
              <a:cs typeface="Bookman Old Style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864067" y="2788099"/>
            <a:ext cx="7874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90" b="0" i="1">
                <a:latin typeface="Bookman Old Style"/>
                <a:cs typeface="Bookman Old Style"/>
              </a:rPr>
              <a:t>x</a:t>
            </a:r>
            <a:endParaRPr sz="600">
              <a:latin typeface="Bookman Old Style"/>
              <a:cs typeface="Bookman Old Style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853401" y="2730113"/>
            <a:ext cx="1398905" cy="1625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1353185" algn="l"/>
              </a:tabLst>
            </a:pPr>
            <a:r>
              <a:rPr dirty="0" sz="900" spc="70" b="1">
                <a:latin typeface="Calibri"/>
                <a:cs typeface="Calibri"/>
              </a:rPr>
              <a:t>V</a:t>
            </a:r>
            <a:r>
              <a:rPr dirty="0" sz="900" spc="-25" b="1">
                <a:latin typeface="Calibri"/>
                <a:cs typeface="Calibri"/>
              </a:rPr>
              <a:t>a</a:t>
            </a:r>
            <a:r>
              <a:rPr dirty="0" sz="900" spc="10" b="1">
                <a:latin typeface="Calibri"/>
                <a:cs typeface="Calibri"/>
              </a:rPr>
              <a:t>rianza</a:t>
            </a:r>
            <a:r>
              <a:rPr dirty="0" sz="900" b="1">
                <a:latin typeface="Calibri"/>
                <a:cs typeface="Calibri"/>
              </a:rPr>
              <a:t> </a:t>
            </a:r>
            <a:r>
              <a:rPr dirty="0" sz="900" spc="-95" b="1">
                <a:latin typeface="Calibri"/>
                <a:cs typeface="Calibri"/>
              </a:rPr>
              <a:t> </a:t>
            </a:r>
            <a:r>
              <a:rPr dirty="0" sz="900" spc="10" b="1">
                <a:latin typeface="Calibri"/>
                <a:cs typeface="Calibri"/>
              </a:rPr>
              <a:t>Muestra</a:t>
            </a:r>
            <a:r>
              <a:rPr dirty="0" sz="900" b="1">
                <a:latin typeface="Calibri"/>
                <a:cs typeface="Calibri"/>
              </a:rPr>
              <a:t>l</a:t>
            </a:r>
            <a:r>
              <a:rPr dirty="0" sz="900" spc="10">
                <a:latin typeface="Calibri"/>
                <a:cs typeface="Calibri"/>
              </a:rPr>
              <a:t>:</a:t>
            </a:r>
            <a:r>
              <a:rPr dirty="0" sz="900" spc="-15" b="0" i="1">
                <a:latin typeface="Bookman Old Style"/>
                <a:cs typeface="Bookman Old Style"/>
              </a:rPr>
              <a:t>S</a:t>
            </a:r>
            <a:r>
              <a:rPr dirty="0" sz="900" b="0" i="1">
                <a:latin typeface="Bookman Old Style"/>
                <a:cs typeface="Bookman Old Style"/>
              </a:rPr>
              <a:t>  </a:t>
            </a:r>
            <a:r>
              <a:rPr dirty="0" sz="900" spc="-90" b="0" i="1">
                <a:latin typeface="Bookman Old Style"/>
                <a:cs typeface="Bookman Old Style"/>
              </a:rPr>
              <a:t> </a:t>
            </a:r>
            <a:r>
              <a:rPr dirty="0" sz="900" spc="60">
                <a:latin typeface="Tahoma"/>
                <a:cs typeface="Tahoma"/>
              </a:rPr>
              <a:t>=</a:t>
            </a:r>
            <a:r>
              <a:rPr dirty="0" sz="900">
                <a:latin typeface="Tahoma"/>
                <a:cs typeface="Tahoma"/>
              </a:rPr>
              <a:t>	</a:t>
            </a:r>
            <a:r>
              <a:rPr dirty="0" sz="900" spc="-5" i="1">
                <a:latin typeface="DejaVu Sans Condensed"/>
                <a:cs typeface="DejaVu Sans Condensed"/>
              </a:rPr>
              <a:t>·</a:t>
            </a:r>
            <a:endParaRPr sz="900">
              <a:latin typeface="DejaVu Sans Condensed"/>
              <a:cs typeface="DejaVu Sans Condensed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2252738" y="2644706"/>
            <a:ext cx="149225" cy="1625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900" spc="720">
                <a:latin typeface="Arial"/>
                <a:cs typeface="Arial"/>
              </a:rPr>
              <a:t> </a:t>
            </a:r>
            <a:endParaRPr sz="90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2100618" y="2721411"/>
            <a:ext cx="360045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88290" algn="l"/>
              </a:tabLst>
            </a:pPr>
            <a:r>
              <a:rPr dirty="0" sz="600" spc="-10" b="0">
                <a:latin typeface="Bookman Old Style"/>
                <a:cs typeface="Bookman Old Style"/>
              </a:rPr>
              <a:t>1</a:t>
            </a:r>
            <a:r>
              <a:rPr dirty="0" sz="600" spc="-10" b="0">
                <a:latin typeface="Bookman Old Style"/>
                <a:cs typeface="Bookman Old Style"/>
              </a:rPr>
              <a:t>	</a:t>
            </a:r>
            <a:r>
              <a:rPr dirty="0" baseline="4629" sz="900" spc="127" b="0" i="1">
                <a:latin typeface="Bookman Old Style"/>
                <a:cs typeface="Bookman Old Style"/>
              </a:rPr>
              <a:t>n</a:t>
            </a:r>
            <a:endParaRPr baseline="4629" sz="900">
              <a:latin typeface="Bookman Old Style"/>
              <a:cs typeface="Bookman Old Style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2094610" y="2806705"/>
            <a:ext cx="45847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94005" algn="l"/>
              </a:tabLst>
            </a:pPr>
            <a:r>
              <a:rPr dirty="0" sz="600" spc="85" b="0" i="1">
                <a:latin typeface="Bookman Old Style"/>
                <a:cs typeface="Bookman Old Style"/>
              </a:rPr>
              <a:t>n</a:t>
            </a:r>
            <a:r>
              <a:rPr dirty="0" sz="600" spc="85" b="0" i="1">
                <a:latin typeface="Bookman Old Style"/>
                <a:cs typeface="Bookman Old Style"/>
              </a:rPr>
              <a:t>	</a:t>
            </a:r>
            <a:r>
              <a:rPr dirty="0" baseline="4629" sz="900" spc="142" b="0" i="1">
                <a:latin typeface="Bookman Old Style"/>
                <a:cs typeface="Bookman Old Style"/>
              </a:rPr>
              <a:t>i</a:t>
            </a:r>
            <a:r>
              <a:rPr dirty="0" baseline="4629" sz="900" spc="142" b="0">
                <a:latin typeface="Bookman Old Style"/>
                <a:cs typeface="Bookman Old Style"/>
              </a:rPr>
              <a:t>=1</a:t>
            </a:r>
            <a:endParaRPr baseline="4629" sz="900">
              <a:latin typeface="Bookman Old Style"/>
              <a:cs typeface="Bookman Old Style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2508415" y="2719697"/>
            <a:ext cx="529590" cy="1854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R="30480">
              <a:lnSpc>
                <a:spcPts val="450"/>
              </a:lnSpc>
              <a:spcBef>
                <a:spcPts val="95"/>
              </a:spcBef>
            </a:pPr>
            <a:r>
              <a:rPr dirty="0" sz="600" spc="-10" b="0">
                <a:latin typeface="Bookman Old Style"/>
                <a:cs typeface="Bookman Old Style"/>
              </a:rPr>
              <a:t>2</a:t>
            </a:r>
            <a:endParaRPr sz="600">
              <a:latin typeface="Bookman Old Style"/>
              <a:cs typeface="Bookman Old Style"/>
            </a:endParaRPr>
          </a:p>
          <a:p>
            <a:pPr marL="38100">
              <a:lnSpc>
                <a:spcPts val="810"/>
              </a:lnSpc>
            </a:pPr>
            <a:r>
              <a:rPr dirty="0" baseline="6172" sz="1350" spc="15">
                <a:latin typeface="Tahoma"/>
                <a:cs typeface="Tahoma"/>
              </a:rPr>
              <a:t>(</a:t>
            </a:r>
            <a:r>
              <a:rPr dirty="0" baseline="6172" sz="1350" spc="52" b="0" i="1">
                <a:latin typeface="Bookman Old Style"/>
                <a:cs typeface="Bookman Old Style"/>
              </a:rPr>
              <a:t>x</a:t>
            </a:r>
            <a:r>
              <a:rPr dirty="0" sz="600" spc="95" b="0" i="1">
                <a:latin typeface="Bookman Old Style"/>
                <a:cs typeface="Bookman Old Style"/>
              </a:rPr>
              <a:t>i</a:t>
            </a:r>
            <a:r>
              <a:rPr dirty="0" sz="600" spc="75" b="0" i="1">
                <a:latin typeface="Bookman Old Style"/>
                <a:cs typeface="Bookman Old Style"/>
              </a:rPr>
              <a:t> </a:t>
            </a:r>
            <a:r>
              <a:rPr dirty="0" baseline="6172" sz="1350" spc="52" i="1">
                <a:latin typeface="DejaVu Sans Condensed"/>
                <a:cs typeface="DejaVu Sans Condensed"/>
              </a:rPr>
              <a:t>−</a:t>
            </a:r>
            <a:r>
              <a:rPr dirty="0" baseline="6172" sz="1350" spc="-82" i="1">
                <a:latin typeface="DejaVu Sans Condensed"/>
                <a:cs typeface="DejaVu Sans Condensed"/>
              </a:rPr>
              <a:t> </a:t>
            </a:r>
            <a:r>
              <a:rPr dirty="0" baseline="6172" sz="1350" spc="-652" b="0" i="1">
                <a:latin typeface="Bookman Old Style"/>
                <a:cs typeface="Bookman Old Style"/>
              </a:rPr>
              <a:t>x</a:t>
            </a:r>
            <a:r>
              <a:rPr dirty="0" baseline="6172" sz="1350" spc="-44">
                <a:latin typeface="Tahoma"/>
                <a:cs typeface="Tahoma"/>
              </a:rPr>
              <a:t>¯</a:t>
            </a:r>
            <a:r>
              <a:rPr dirty="0" baseline="6172" sz="1350" spc="15">
                <a:latin typeface="Tahoma"/>
                <a:cs typeface="Tahoma"/>
              </a:rPr>
              <a:t>)</a:t>
            </a:r>
            <a:endParaRPr baseline="6172" sz="1350">
              <a:latin typeface="Tahoma"/>
              <a:cs typeface="Tahoma"/>
            </a:endParaRPr>
          </a:p>
        </p:txBody>
      </p:sp>
      <p:pic>
        <p:nvPicPr>
          <p:cNvPr id="25" name="object 25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754824" y="3053321"/>
            <a:ext cx="48005" cy="48005"/>
          </a:xfrm>
          <a:prstGeom prst="rect">
            <a:avLst/>
          </a:prstGeom>
        </p:spPr>
      </p:pic>
      <p:sp>
        <p:nvSpPr>
          <p:cNvPr id="26" name="object 26"/>
          <p:cNvSpPr txBox="1"/>
          <p:nvPr/>
        </p:nvSpPr>
        <p:spPr>
          <a:xfrm>
            <a:off x="2093442" y="3035279"/>
            <a:ext cx="7874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90" b="0" i="1">
                <a:latin typeface="Bookman Old Style"/>
                <a:cs typeface="Bookman Old Style"/>
              </a:rPr>
              <a:t>x</a:t>
            </a:r>
            <a:endParaRPr sz="600">
              <a:latin typeface="Bookman Old Style"/>
              <a:cs typeface="Bookman Old Style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2093442" y="2968592"/>
            <a:ext cx="43434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42570" algn="l"/>
              </a:tabLst>
            </a:pPr>
            <a:r>
              <a:rPr dirty="0" sz="600" spc="-10" b="0">
                <a:latin typeface="Bookman Old Style"/>
                <a:cs typeface="Bookman Old Style"/>
              </a:rPr>
              <a:t>2	</a:t>
            </a:r>
            <a:r>
              <a:rPr dirty="0" u="sng" sz="600" spc="-10" b="0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1</a:t>
            </a:r>
            <a:r>
              <a:rPr dirty="0" u="sng" sz="600" spc="-60" b="0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 </a:t>
            </a:r>
            <a:endParaRPr sz="600">
              <a:latin typeface="Bookman Old Style"/>
              <a:cs typeface="Bookman Old Style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853401" y="2977281"/>
            <a:ext cx="1748155" cy="1625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1701800" algn="l"/>
              </a:tabLst>
            </a:pPr>
            <a:r>
              <a:rPr dirty="0" sz="900" spc="20" b="1">
                <a:latin typeface="Calibri"/>
                <a:cs typeface="Calibri"/>
              </a:rPr>
              <a:t>Cuasiv</a:t>
            </a:r>
            <a:r>
              <a:rPr dirty="0" sz="900" spc="-10" b="1">
                <a:latin typeface="Calibri"/>
                <a:cs typeface="Calibri"/>
              </a:rPr>
              <a:t>a</a:t>
            </a:r>
            <a:r>
              <a:rPr dirty="0" sz="900" spc="10" b="1">
                <a:latin typeface="Calibri"/>
                <a:cs typeface="Calibri"/>
              </a:rPr>
              <a:t>rianza</a:t>
            </a:r>
            <a:r>
              <a:rPr dirty="0" sz="900" b="1">
                <a:latin typeface="Calibri"/>
                <a:cs typeface="Calibri"/>
              </a:rPr>
              <a:t> </a:t>
            </a:r>
            <a:r>
              <a:rPr dirty="0" sz="900" spc="-95" b="1">
                <a:latin typeface="Calibri"/>
                <a:cs typeface="Calibri"/>
              </a:rPr>
              <a:t> </a:t>
            </a:r>
            <a:r>
              <a:rPr dirty="0" sz="900" spc="10" b="1">
                <a:latin typeface="Calibri"/>
                <a:cs typeface="Calibri"/>
              </a:rPr>
              <a:t>Muestra</a:t>
            </a:r>
            <a:r>
              <a:rPr dirty="0" sz="900" b="1">
                <a:latin typeface="Calibri"/>
                <a:cs typeface="Calibri"/>
              </a:rPr>
              <a:t>l</a:t>
            </a:r>
            <a:r>
              <a:rPr dirty="0" sz="900" spc="10">
                <a:latin typeface="Calibri"/>
                <a:cs typeface="Calibri"/>
              </a:rPr>
              <a:t>:</a:t>
            </a:r>
            <a:r>
              <a:rPr dirty="0" sz="900" spc="-60" b="0" i="1">
                <a:latin typeface="Bookman Old Style"/>
                <a:cs typeface="Bookman Old Style"/>
              </a:rPr>
              <a:t>s</a:t>
            </a:r>
            <a:r>
              <a:rPr dirty="0" sz="900" b="0" i="1">
                <a:latin typeface="Bookman Old Style"/>
                <a:cs typeface="Bookman Old Style"/>
              </a:rPr>
              <a:t>  </a:t>
            </a:r>
            <a:r>
              <a:rPr dirty="0" sz="900" spc="-90" b="0" i="1">
                <a:latin typeface="Bookman Old Style"/>
                <a:cs typeface="Bookman Old Style"/>
              </a:rPr>
              <a:t> </a:t>
            </a:r>
            <a:r>
              <a:rPr dirty="0" sz="900" spc="60">
                <a:latin typeface="Tahoma"/>
                <a:cs typeface="Tahoma"/>
              </a:rPr>
              <a:t>=</a:t>
            </a:r>
            <a:r>
              <a:rPr dirty="0" sz="900">
                <a:latin typeface="Tahoma"/>
                <a:cs typeface="Tahoma"/>
              </a:rPr>
              <a:t>	</a:t>
            </a:r>
            <a:r>
              <a:rPr dirty="0" sz="900" spc="-5" i="1">
                <a:latin typeface="DejaVu Sans Condensed"/>
                <a:cs typeface="DejaVu Sans Condensed"/>
              </a:rPr>
              <a:t>·</a:t>
            </a:r>
            <a:endParaRPr sz="900">
              <a:latin typeface="DejaVu Sans Condensed"/>
              <a:cs typeface="DejaVu Sans Condensed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2601607" y="2891886"/>
            <a:ext cx="149225" cy="1625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900" spc="720">
                <a:latin typeface="Arial"/>
                <a:cs typeface="Arial"/>
              </a:rPr>
              <a:t> </a:t>
            </a:r>
            <a:endParaRPr sz="900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2725153" y="2961124"/>
            <a:ext cx="8382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600" spc="85" b="0" i="1">
                <a:latin typeface="Bookman Old Style"/>
                <a:cs typeface="Bookman Old Style"/>
              </a:rPr>
              <a:t>n</a:t>
            </a:r>
            <a:endParaRPr sz="600">
              <a:latin typeface="Bookman Old Style"/>
              <a:cs typeface="Bookman Old Style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2323973" y="3053885"/>
            <a:ext cx="577850" cy="11683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13384" algn="l"/>
              </a:tabLst>
            </a:pPr>
            <a:r>
              <a:rPr dirty="0" sz="600" spc="85" b="0" i="1">
                <a:latin typeface="Bookman Old Style"/>
                <a:cs typeface="Bookman Old Style"/>
              </a:rPr>
              <a:t>n</a:t>
            </a:r>
            <a:r>
              <a:rPr dirty="0" sz="600" spc="220" i="1">
                <a:latin typeface="Arial"/>
                <a:cs typeface="Arial"/>
              </a:rPr>
              <a:t>−</a:t>
            </a:r>
            <a:r>
              <a:rPr dirty="0" sz="600" spc="-10" b="0">
                <a:latin typeface="Bookman Old Style"/>
                <a:cs typeface="Bookman Old Style"/>
              </a:rPr>
              <a:t>1</a:t>
            </a:r>
            <a:r>
              <a:rPr dirty="0" sz="600" spc="-10" b="0">
                <a:latin typeface="Bookman Old Style"/>
                <a:cs typeface="Bookman Old Style"/>
              </a:rPr>
              <a:t>	</a:t>
            </a:r>
            <a:r>
              <a:rPr dirty="0" baseline="4629" sz="900" spc="142" b="0" i="1">
                <a:latin typeface="Bookman Old Style"/>
                <a:cs typeface="Bookman Old Style"/>
              </a:rPr>
              <a:t>i</a:t>
            </a:r>
            <a:r>
              <a:rPr dirty="0" baseline="4629" sz="900" spc="142" b="0">
                <a:latin typeface="Bookman Old Style"/>
                <a:cs typeface="Bookman Old Style"/>
              </a:rPr>
              <a:t>=1</a:t>
            </a:r>
            <a:endParaRPr baseline="4629" sz="900">
              <a:latin typeface="Bookman Old Style"/>
              <a:cs typeface="Bookman Old Style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2857284" y="2966864"/>
            <a:ext cx="529590" cy="1854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R="30480">
              <a:lnSpc>
                <a:spcPts val="450"/>
              </a:lnSpc>
              <a:spcBef>
                <a:spcPts val="95"/>
              </a:spcBef>
            </a:pPr>
            <a:r>
              <a:rPr dirty="0" sz="600" spc="-10" b="0">
                <a:latin typeface="Bookman Old Style"/>
                <a:cs typeface="Bookman Old Style"/>
              </a:rPr>
              <a:t>2</a:t>
            </a:r>
            <a:endParaRPr sz="600">
              <a:latin typeface="Bookman Old Style"/>
              <a:cs typeface="Bookman Old Style"/>
            </a:endParaRPr>
          </a:p>
          <a:p>
            <a:pPr marL="38100">
              <a:lnSpc>
                <a:spcPts val="810"/>
              </a:lnSpc>
            </a:pPr>
            <a:r>
              <a:rPr dirty="0" baseline="6172" sz="1350" spc="15">
                <a:latin typeface="Tahoma"/>
                <a:cs typeface="Tahoma"/>
              </a:rPr>
              <a:t>(</a:t>
            </a:r>
            <a:r>
              <a:rPr dirty="0" baseline="6172" sz="1350" spc="52" b="0" i="1">
                <a:latin typeface="Bookman Old Style"/>
                <a:cs typeface="Bookman Old Style"/>
              </a:rPr>
              <a:t>x</a:t>
            </a:r>
            <a:r>
              <a:rPr dirty="0" sz="600" spc="95" b="0" i="1">
                <a:latin typeface="Bookman Old Style"/>
                <a:cs typeface="Bookman Old Style"/>
              </a:rPr>
              <a:t>i</a:t>
            </a:r>
            <a:r>
              <a:rPr dirty="0" sz="600" spc="75" b="0" i="1">
                <a:latin typeface="Bookman Old Style"/>
                <a:cs typeface="Bookman Old Style"/>
              </a:rPr>
              <a:t> </a:t>
            </a:r>
            <a:r>
              <a:rPr dirty="0" baseline="6172" sz="1350" spc="52" i="1">
                <a:latin typeface="DejaVu Sans Condensed"/>
                <a:cs typeface="DejaVu Sans Condensed"/>
              </a:rPr>
              <a:t>−</a:t>
            </a:r>
            <a:r>
              <a:rPr dirty="0" baseline="6172" sz="1350" spc="-82" i="1">
                <a:latin typeface="DejaVu Sans Condensed"/>
                <a:cs typeface="DejaVu Sans Condensed"/>
              </a:rPr>
              <a:t> </a:t>
            </a:r>
            <a:r>
              <a:rPr dirty="0" baseline="6172" sz="1350" spc="-652" b="0" i="1">
                <a:latin typeface="Bookman Old Style"/>
                <a:cs typeface="Bookman Old Style"/>
              </a:rPr>
              <a:t>x</a:t>
            </a:r>
            <a:r>
              <a:rPr dirty="0" baseline="6172" sz="1350" spc="-44">
                <a:latin typeface="Tahoma"/>
                <a:cs typeface="Tahoma"/>
              </a:rPr>
              <a:t>¯</a:t>
            </a:r>
            <a:r>
              <a:rPr dirty="0" baseline="6172" sz="1350" spc="15">
                <a:latin typeface="Tahoma"/>
                <a:cs typeface="Tahoma"/>
              </a:rPr>
              <a:t>)</a:t>
            </a:r>
            <a:endParaRPr baseline="6172" sz="1350">
              <a:latin typeface="Tahoma"/>
              <a:cs typeface="Tahoma"/>
            </a:endParaRPr>
          </a:p>
        </p:txBody>
      </p:sp>
      <p:grpSp>
        <p:nvGrpSpPr>
          <p:cNvPr id="33" name="object 33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34" name="object 34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6" name="object 36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6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45337" y="0"/>
            <a:ext cx="1264285" cy="4051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2700" marR="5080" indent="84518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Fundamentos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de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Estadística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Bayesiana.</a:t>
            </a:r>
            <a:endParaRPr sz="500">
              <a:latin typeface="Calibri"/>
              <a:cs typeface="Calibri"/>
            </a:endParaRPr>
          </a:p>
          <a:p>
            <a:pPr algn="r" marL="429895" marR="5080" indent="378460">
              <a:lnSpc>
                <a:spcPts val="600"/>
              </a:lnSpc>
              <a:spcBef>
                <a:spcPts val="15"/>
              </a:spcBef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Distribuciones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Estadísticos</a:t>
            </a:r>
            <a:r>
              <a:rPr dirty="0" sz="500" spc="70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y</a:t>
            </a:r>
            <a:r>
              <a:rPr dirty="0" sz="500" spc="75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Variabilidad </a:t>
            </a:r>
            <a:r>
              <a:rPr dirty="0" sz="500" spc="-10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Aprendizaje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Automático.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66125"/>
            <a:ext cx="1222375" cy="2533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Estimación</a:t>
            </a:r>
            <a:r>
              <a:rPr dirty="0" sz="500" spc="40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 Puntual, Sesgo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y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 Varianza </a:t>
            </a:r>
            <a:r>
              <a:rPr dirty="0" sz="500" spc="-100" b="1">
                <a:solidFill>
                  <a:srgbClr val="9898D8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Estimador</a:t>
            </a:r>
            <a:r>
              <a:rPr dirty="0" sz="500" spc="4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de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4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Máxima </a:t>
            </a:r>
            <a:r>
              <a:rPr dirty="0" sz="500" spc="2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Verosimilud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Estadísticos</a:t>
            </a:r>
            <a:r>
              <a:rPr dirty="0" sz="500" spc="8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Bayesianos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0" y="408654"/>
            <a:ext cx="4608060" cy="312770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06203" y="1814962"/>
            <a:ext cx="1752395" cy="1604729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153174" y="316129"/>
            <a:ext cx="4051935" cy="1879600"/>
          </a:xfrm>
          <a:prstGeom prst="rect">
            <a:avLst/>
          </a:prstGeom>
        </p:spPr>
        <p:txBody>
          <a:bodyPr wrap="square" lIns="0" tIns="10858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855"/>
              </a:spcBef>
            </a:pPr>
            <a:r>
              <a:rPr dirty="0" sz="1400" spc="-15">
                <a:solidFill>
                  <a:srgbClr val="FFFFFF"/>
                </a:solidFill>
                <a:latin typeface="Calibri"/>
                <a:cs typeface="Calibri"/>
              </a:rPr>
              <a:t>Ejemplo</a:t>
            </a:r>
            <a:endParaRPr sz="1400">
              <a:latin typeface="Calibri"/>
              <a:cs typeface="Calibri"/>
            </a:endParaRPr>
          </a:p>
          <a:p>
            <a:pPr marL="206375" marR="5080">
              <a:lnSpc>
                <a:spcPct val="100000"/>
              </a:lnSpc>
              <a:spcBef>
                <a:spcPts val="500"/>
              </a:spcBef>
            </a:pPr>
            <a:r>
              <a:rPr dirty="0" sz="1000" spc="10">
                <a:latin typeface="Calibri"/>
                <a:cs typeface="Calibri"/>
              </a:rPr>
              <a:t>Para </a:t>
            </a:r>
            <a:r>
              <a:rPr dirty="0" sz="1000" spc="-15">
                <a:latin typeface="Calibri"/>
                <a:cs typeface="Calibri"/>
              </a:rPr>
              <a:t>estimar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 </a:t>
            </a:r>
            <a:r>
              <a:rPr dirty="0" sz="1000" spc="-20">
                <a:latin typeface="Calibri"/>
                <a:cs typeface="Calibri"/>
              </a:rPr>
              <a:t>demanda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</a:t>
            </a:r>
            <a:r>
              <a:rPr dirty="0" sz="1000" spc="-10">
                <a:latin typeface="Calibri"/>
                <a:cs typeface="Calibri"/>
              </a:rPr>
              <a:t> cierto </a:t>
            </a:r>
            <a:r>
              <a:rPr dirty="0" sz="1000" spc="-15">
                <a:latin typeface="Calibri"/>
                <a:cs typeface="Calibri"/>
              </a:rPr>
              <a:t>producto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una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empresa</a:t>
            </a:r>
            <a:r>
              <a:rPr dirty="0" sz="1000" spc="16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dispone</a:t>
            </a:r>
            <a:r>
              <a:rPr dirty="0" sz="1000" spc="18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tres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especialistas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50">
                <a:latin typeface="Calibri"/>
                <a:cs typeface="Calibri"/>
              </a:rPr>
              <a:t>A, </a:t>
            </a:r>
            <a:r>
              <a:rPr dirty="0" sz="1000" spc="120">
                <a:latin typeface="Calibri"/>
                <a:cs typeface="Calibri"/>
              </a:rPr>
              <a:t>B </a:t>
            </a:r>
            <a:r>
              <a:rPr dirty="0" sz="1000" spc="5">
                <a:latin typeface="Calibri"/>
                <a:cs typeface="Calibri"/>
              </a:rPr>
              <a:t>y </a:t>
            </a:r>
            <a:r>
              <a:rPr dirty="0" sz="1000" spc="60">
                <a:latin typeface="Calibri"/>
                <a:cs typeface="Calibri"/>
              </a:rPr>
              <a:t>C. </a:t>
            </a:r>
            <a:r>
              <a:rPr dirty="0" sz="1000" spc="45">
                <a:latin typeface="Calibri"/>
                <a:cs typeface="Calibri"/>
              </a:rPr>
              <a:t>En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siguiente</a:t>
            </a:r>
            <a:r>
              <a:rPr dirty="0" sz="1000" spc="-5">
                <a:latin typeface="Calibri"/>
                <a:cs typeface="Calibri"/>
              </a:rPr>
              <a:t> gráfico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aparecen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histogramas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aproximados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por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densidades,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para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las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diferencias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entre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las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demandas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que 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se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han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producido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en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 </a:t>
            </a:r>
            <a:r>
              <a:rPr dirty="0" sz="1000" spc="-15">
                <a:latin typeface="Calibri"/>
                <a:cs typeface="Calibri"/>
              </a:rPr>
              <a:t>realidad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a </a:t>
            </a:r>
            <a:r>
              <a:rPr dirty="0" sz="1000" spc="-15">
                <a:latin typeface="Calibri"/>
                <a:cs typeface="Calibri"/>
              </a:rPr>
              <a:t>lo</a:t>
            </a:r>
            <a:r>
              <a:rPr dirty="0" sz="1000" spc="-10">
                <a:latin typeface="Calibri"/>
                <a:cs typeface="Calibri"/>
              </a:rPr>
              <a:t> largo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los</a:t>
            </a:r>
            <a:r>
              <a:rPr dirty="0" sz="1000" spc="-10">
                <a:latin typeface="Calibri"/>
                <a:cs typeface="Calibri"/>
              </a:rPr>
              <a:t> últimos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36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meses,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 </a:t>
            </a:r>
            <a:r>
              <a:rPr dirty="0" sz="1000" spc="-5">
                <a:latin typeface="Calibri"/>
                <a:cs typeface="Calibri"/>
              </a:rPr>
              <a:t>la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demanda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prevista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por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cada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especialista.</a:t>
            </a:r>
            <a:endParaRPr sz="1000">
              <a:latin typeface="Calibri"/>
              <a:cs typeface="Calibri"/>
            </a:endParaRPr>
          </a:p>
          <a:p>
            <a:pPr marL="2213610" marR="22225">
              <a:lnSpc>
                <a:spcPct val="100000"/>
              </a:lnSpc>
              <a:spcBef>
                <a:spcPts val="875"/>
              </a:spcBef>
            </a:pPr>
            <a:r>
              <a:rPr dirty="0" sz="1000">
                <a:latin typeface="Calibri"/>
                <a:cs typeface="Calibri"/>
              </a:rPr>
              <a:t>¿Qué </a:t>
            </a:r>
            <a:r>
              <a:rPr dirty="0" sz="1000" spc="-5">
                <a:latin typeface="Calibri"/>
                <a:cs typeface="Calibri"/>
              </a:rPr>
              <a:t>especialista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podemos</a:t>
            </a:r>
            <a:r>
              <a:rPr dirty="0" sz="1000" spc="-15">
                <a:latin typeface="Calibri"/>
                <a:cs typeface="Calibri"/>
              </a:rPr>
              <a:t> decir 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-2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se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acerca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más</a:t>
            </a:r>
            <a:r>
              <a:rPr dirty="0" sz="1000" spc="-5">
                <a:latin typeface="Calibri"/>
                <a:cs typeface="Calibri"/>
              </a:rPr>
              <a:t> a</a:t>
            </a:r>
            <a:r>
              <a:rPr dirty="0" sz="1000">
                <a:latin typeface="Calibri"/>
                <a:cs typeface="Calibri"/>
              </a:rPr>
              <a:t> la </a:t>
            </a:r>
            <a:r>
              <a:rPr dirty="0" sz="1000" spc="-20">
                <a:latin typeface="Calibri"/>
                <a:cs typeface="Calibri"/>
              </a:rPr>
              <a:t>demanda 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real,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 </a:t>
            </a:r>
            <a:r>
              <a:rPr dirty="0" sz="1000" spc="-20">
                <a:latin typeface="Calibri"/>
                <a:cs typeface="Calibri"/>
              </a:rPr>
              <a:t>por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tanto </a:t>
            </a:r>
            <a:r>
              <a:rPr dirty="0" sz="1000" spc="-5">
                <a:latin typeface="Calibri"/>
                <a:cs typeface="Calibri"/>
              </a:rPr>
              <a:t>acierta </a:t>
            </a:r>
            <a:r>
              <a:rPr dirty="0" sz="1000" spc="-10">
                <a:latin typeface="Calibri"/>
                <a:cs typeface="Calibri"/>
              </a:rPr>
              <a:t>más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en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la </a:t>
            </a:r>
            <a:r>
              <a:rPr dirty="0" sz="1000" spc="-22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estimación?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0" name="object 10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" name="object 12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2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45337" y="0"/>
            <a:ext cx="1264285" cy="4051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2700" marR="5080" indent="84518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Fundamentos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de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Estadística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Bayesiana.</a:t>
            </a:r>
            <a:endParaRPr sz="500">
              <a:latin typeface="Calibri"/>
              <a:cs typeface="Calibri"/>
            </a:endParaRPr>
          </a:p>
          <a:p>
            <a:pPr algn="r" marL="429895" marR="5080" indent="378460">
              <a:lnSpc>
                <a:spcPts val="600"/>
              </a:lnSpc>
              <a:spcBef>
                <a:spcPts val="15"/>
              </a:spcBef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Distribuciones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Estadísticos</a:t>
            </a:r>
            <a:r>
              <a:rPr dirty="0" sz="500" spc="70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y</a:t>
            </a:r>
            <a:r>
              <a:rPr dirty="0" sz="500" spc="75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Variabilidad </a:t>
            </a:r>
            <a:r>
              <a:rPr dirty="0" sz="500" spc="-10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Aprendizaje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Automático.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66125"/>
            <a:ext cx="1222375" cy="2533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Estimación</a:t>
            </a:r>
            <a:r>
              <a:rPr dirty="0" sz="500" spc="40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 Puntual, Sesgo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y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 Varianza </a:t>
            </a:r>
            <a:r>
              <a:rPr dirty="0" sz="500" spc="-100" b="1">
                <a:solidFill>
                  <a:srgbClr val="9898D8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Estimador</a:t>
            </a:r>
            <a:r>
              <a:rPr dirty="0" sz="500" spc="4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de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4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Máxima </a:t>
            </a:r>
            <a:r>
              <a:rPr dirty="0" sz="500" spc="2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Verosimilud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Estadísticos</a:t>
            </a:r>
            <a:r>
              <a:rPr dirty="0" sz="500" spc="8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Bayesianos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0" y="408654"/>
            <a:ext cx="4608060" cy="31277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407591"/>
            <a:ext cx="211772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25">
                <a:solidFill>
                  <a:srgbClr val="FFFFFF"/>
                </a:solidFill>
                <a:latin typeface="Calibri"/>
                <a:cs typeface="Calibri"/>
              </a:rPr>
              <a:t>Propiedades</a:t>
            </a:r>
            <a:r>
              <a:rPr dirty="0" sz="1400" spc="1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65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14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35">
                <a:solidFill>
                  <a:srgbClr val="FFFFFF"/>
                </a:solidFill>
                <a:latin typeface="Calibri"/>
                <a:cs typeface="Calibri"/>
              </a:rPr>
              <a:t>un</a:t>
            </a:r>
            <a:r>
              <a:rPr dirty="0" sz="1400" spc="1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35">
                <a:solidFill>
                  <a:srgbClr val="FFFFFF"/>
                </a:solidFill>
                <a:latin typeface="Calibri"/>
                <a:cs typeface="Calibri"/>
              </a:rPr>
              <a:t>estimador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1192809"/>
            <a:ext cx="59588" cy="59588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490194" y="1908137"/>
            <a:ext cx="59588" cy="59588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490194" y="2471623"/>
            <a:ext cx="59588" cy="59588"/>
          </a:xfrm>
          <a:prstGeom prst="rect">
            <a:avLst/>
          </a:prstGeom>
        </p:spPr>
      </p:pic>
      <p:sp>
        <p:nvSpPr>
          <p:cNvPr id="11" name="object 11"/>
          <p:cNvSpPr txBox="1"/>
          <p:nvPr/>
        </p:nvSpPr>
        <p:spPr>
          <a:xfrm>
            <a:off x="347294" y="887952"/>
            <a:ext cx="3900804" cy="1987550"/>
          </a:xfrm>
          <a:prstGeom prst="rect">
            <a:avLst/>
          </a:prstGeom>
        </p:spPr>
        <p:txBody>
          <a:bodyPr wrap="square" lIns="0" tIns="501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395"/>
              </a:spcBef>
            </a:pPr>
            <a:r>
              <a:rPr dirty="0" sz="1000" spc="10">
                <a:latin typeface="Calibri"/>
                <a:cs typeface="Calibri"/>
              </a:rPr>
              <a:t>Para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estimador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sea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bueno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deseable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las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siguientes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10" b="1">
                <a:latin typeface="Calibri"/>
                <a:cs typeface="Calibri"/>
              </a:rPr>
              <a:t>propiedades</a:t>
            </a:r>
            <a:r>
              <a:rPr dirty="0" sz="1000" spc="10">
                <a:latin typeface="Calibri"/>
                <a:cs typeface="Calibri"/>
              </a:rPr>
              <a:t>:</a:t>
            </a:r>
            <a:endParaRPr sz="1000">
              <a:latin typeface="Calibri"/>
              <a:cs typeface="Calibri"/>
            </a:endParaRPr>
          </a:p>
          <a:p>
            <a:pPr marL="265430" marR="71755">
              <a:lnSpc>
                <a:spcPct val="100000"/>
              </a:lnSpc>
              <a:spcBef>
                <a:spcPts val="295"/>
              </a:spcBef>
            </a:pPr>
            <a:r>
              <a:rPr dirty="0" u="sng" sz="1000" spc="-1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Insesgadez</a:t>
            </a:r>
            <a:r>
              <a:rPr dirty="0" sz="1000" spc="-10">
                <a:latin typeface="Calibri"/>
                <a:cs typeface="Calibri"/>
              </a:rPr>
              <a:t>: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Un </a:t>
            </a:r>
            <a:r>
              <a:rPr dirty="0" sz="1000" spc="-15">
                <a:latin typeface="Calibri"/>
                <a:cs typeface="Calibri"/>
              </a:rPr>
              <a:t>estimador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es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insesgado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si </a:t>
            </a:r>
            <a:r>
              <a:rPr dirty="0" sz="1000">
                <a:latin typeface="Calibri"/>
                <a:cs typeface="Calibri"/>
              </a:rPr>
              <a:t>la </a:t>
            </a:r>
            <a:r>
              <a:rPr dirty="0" sz="1000" spc="-10">
                <a:latin typeface="Calibri"/>
                <a:cs typeface="Calibri"/>
              </a:rPr>
              <a:t>distribución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en</a:t>
            </a:r>
            <a:r>
              <a:rPr dirty="0" sz="1000" spc="15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 </a:t>
            </a:r>
            <a:r>
              <a:rPr dirty="0" sz="1000" spc="-20">
                <a:latin typeface="Calibri"/>
                <a:cs typeface="Calibri"/>
              </a:rPr>
              <a:t> muestreo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del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estimador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20" b="0" i="1">
                <a:latin typeface="Bookman Old Style"/>
                <a:cs typeface="Bookman Old Style"/>
              </a:rPr>
              <a:t>θ</a:t>
            </a:r>
            <a:r>
              <a:rPr dirty="0" sz="1000" spc="-114" b="0" i="1">
                <a:latin typeface="Bookman Old Style"/>
                <a:cs typeface="Bookman Old Style"/>
              </a:rPr>
              <a:t> </a:t>
            </a:r>
            <a:r>
              <a:rPr dirty="0" sz="1000" spc="-20">
                <a:latin typeface="Calibri"/>
                <a:cs typeface="Calibri"/>
              </a:rPr>
              <a:t>tiene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como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esperanza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valor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igual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a 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35" b="0" i="1">
                <a:latin typeface="Bookman Old Style"/>
                <a:cs typeface="Bookman Old Style"/>
              </a:rPr>
              <a:t>θ</a:t>
            </a:r>
            <a:r>
              <a:rPr dirty="0" sz="1000" spc="-35">
                <a:latin typeface="Calibri"/>
                <a:cs typeface="Calibri"/>
              </a:rPr>
              <a:t>,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esto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quiere</a:t>
            </a:r>
            <a:r>
              <a:rPr dirty="0" sz="1000" spc="-2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decir</a:t>
            </a:r>
            <a:r>
              <a:rPr dirty="0" sz="1000" spc="19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16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 </a:t>
            </a:r>
            <a:r>
              <a:rPr dirty="0" sz="1000" spc="-10">
                <a:latin typeface="Calibri"/>
                <a:cs typeface="Calibri"/>
              </a:rPr>
              <a:t>distribución </a:t>
            </a:r>
            <a:r>
              <a:rPr dirty="0" sz="1000" spc="-15">
                <a:latin typeface="Calibri"/>
                <a:cs typeface="Calibri"/>
              </a:rPr>
              <a:t>estará</a:t>
            </a:r>
            <a:r>
              <a:rPr dirty="0" sz="1000" spc="19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centrada </a:t>
            </a:r>
            <a:r>
              <a:rPr dirty="0" sz="1000" spc="-25">
                <a:latin typeface="Calibri"/>
                <a:cs typeface="Calibri"/>
              </a:rPr>
              <a:t>alrededor</a:t>
            </a:r>
            <a:r>
              <a:rPr dirty="0" sz="1000" spc="17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-40" b="0" i="1">
                <a:latin typeface="Bookman Old Style"/>
                <a:cs typeface="Bookman Old Style"/>
              </a:rPr>
              <a:t>θ</a:t>
            </a:r>
            <a:r>
              <a:rPr dirty="0" sz="1000" spc="-40">
                <a:latin typeface="Calibri"/>
                <a:cs typeface="Calibri"/>
              </a:rPr>
              <a:t>.</a:t>
            </a:r>
            <a:endParaRPr sz="1000">
              <a:latin typeface="Calibri"/>
              <a:cs typeface="Calibri"/>
            </a:endParaRPr>
          </a:p>
          <a:p>
            <a:pPr marL="265430" marR="111125">
              <a:lnSpc>
                <a:spcPct val="100000"/>
              </a:lnSpc>
              <a:spcBef>
                <a:spcPts val="830"/>
              </a:spcBef>
            </a:pPr>
            <a:r>
              <a:rPr dirty="0" u="sng" sz="1000" spc="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Eficiencia</a:t>
            </a:r>
            <a:r>
              <a:rPr dirty="0" sz="1000" spc="5">
                <a:latin typeface="Calibri"/>
                <a:cs typeface="Calibri"/>
              </a:rPr>
              <a:t>: </a:t>
            </a:r>
            <a:r>
              <a:rPr dirty="0" sz="1000" spc="55">
                <a:latin typeface="Calibri"/>
                <a:cs typeface="Calibri"/>
              </a:rPr>
              <a:t>La </a:t>
            </a:r>
            <a:r>
              <a:rPr dirty="0" sz="1000" spc="-5">
                <a:latin typeface="Calibri"/>
                <a:cs typeface="Calibri"/>
              </a:rPr>
              <a:t>varianza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del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estimador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debe</a:t>
            </a:r>
            <a:r>
              <a:rPr dirty="0" sz="1000" spc="-25">
                <a:latin typeface="Calibri"/>
                <a:cs typeface="Calibri"/>
              </a:rPr>
              <a:t> ser</a:t>
            </a:r>
            <a:r>
              <a:rPr dirty="0" sz="1000" spc="17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 </a:t>
            </a:r>
            <a:r>
              <a:rPr dirty="0" sz="1000" spc="-30">
                <a:latin typeface="Calibri"/>
                <a:cs typeface="Calibri"/>
              </a:rPr>
              <a:t>menor</a:t>
            </a:r>
            <a:r>
              <a:rPr dirty="0" sz="1000" spc="16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posible. 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10">
                <a:latin typeface="Calibri"/>
                <a:cs typeface="Calibri"/>
              </a:rPr>
              <a:t>Entre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dos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estimadores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90">
                <a:latin typeface="Calibri"/>
                <a:cs typeface="Calibri"/>
              </a:rPr>
              <a:t>T1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65">
                <a:latin typeface="Calibri"/>
                <a:cs typeface="Calibri"/>
              </a:rPr>
              <a:t>T2,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si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ambos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son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insesgados,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mejor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aquel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con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menor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varianza.</a:t>
            </a:r>
            <a:endParaRPr sz="1000">
              <a:latin typeface="Calibri"/>
              <a:cs typeface="Calibri"/>
            </a:endParaRPr>
          </a:p>
          <a:p>
            <a:pPr marL="265430" marR="48895">
              <a:lnSpc>
                <a:spcPct val="100000"/>
              </a:lnSpc>
              <a:spcBef>
                <a:spcPts val="835"/>
              </a:spcBef>
            </a:pPr>
            <a:r>
              <a:rPr dirty="0" u="sng" sz="1000" spc="-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Consistencia</a:t>
            </a:r>
            <a:r>
              <a:rPr dirty="0" sz="1000" spc="-5">
                <a:latin typeface="Calibri"/>
                <a:cs typeface="Calibri"/>
              </a:rPr>
              <a:t>: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40">
                <a:latin typeface="Calibri"/>
                <a:cs typeface="Calibri"/>
              </a:rPr>
              <a:t>Al </a:t>
            </a:r>
            <a:r>
              <a:rPr dirty="0" sz="1000" spc="-15">
                <a:latin typeface="Calibri"/>
                <a:cs typeface="Calibri"/>
              </a:rPr>
              <a:t>aumentar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tamaño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muestral</a:t>
            </a:r>
            <a:r>
              <a:rPr dirty="0" sz="1000" spc="204">
                <a:latin typeface="Calibri"/>
                <a:cs typeface="Calibri"/>
              </a:rPr>
              <a:t> </a:t>
            </a:r>
            <a:r>
              <a:rPr dirty="0" sz="1000" spc="10">
                <a:latin typeface="Calibri"/>
                <a:cs typeface="Calibri"/>
              </a:rPr>
              <a:t>(más </a:t>
            </a:r>
            <a:r>
              <a:rPr dirty="0" sz="1000" spc="5">
                <a:latin typeface="Calibri"/>
                <a:cs typeface="Calibri"/>
              </a:rPr>
              <a:t>datos) </a:t>
            </a:r>
            <a:r>
              <a:rPr dirty="0" sz="1000" spc="-30">
                <a:latin typeface="Calibri"/>
                <a:cs typeface="Calibri"/>
              </a:rPr>
              <a:t>mayor </a:t>
            </a:r>
            <a:r>
              <a:rPr dirty="0" sz="1000" spc="-2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debe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ser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concentración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distribución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del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estimador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entorno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a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40" b="0" i="1">
                <a:latin typeface="Bookman Old Style"/>
                <a:cs typeface="Bookman Old Style"/>
              </a:rPr>
              <a:t>θ</a:t>
            </a:r>
            <a:r>
              <a:rPr dirty="0" sz="1000" spc="-40">
                <a:latin typeface="Calibri"/>
                <a:cs typeface="Calibri"/>
              </a:rPr>
              <a:t>.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3" name="object 13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3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45337" y="0"/>
            <a:ext cx="1264285" cy="4051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2700" marR="5080" indent="84518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Fundamentos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de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Estadística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Bayesiana.</a:t>
            </a:r>
            <a:endParaRPr sz="500">
              <a:latin typeface="Calibri"/>
              <a:cs typeface="Calibri"/>
            </a:endParaRPr>
          </a:p>
          <a:p>
            <a:pPr algn="r" marL="429895" marR="5080" indent="378460">
              <a:lnSpc>
                <a:spcPts val="600"/>
              </a:lnSpc>
              <a:spcBef>
                <a:spcPts val="15"/>
              </a:spcBef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Distribuciones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Estadísticos</a:t>
            </a:r>
            <a:r>
              <a:rPr dirty="0" sz="500" spc="70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y</a:t>
            </a:r>
            <a:r>
              <a:rPr dirty="0" sz="500" spc="75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Variabilidad </a:t>
            </a:r>
            <a:r>
              <a:rPr dirty="0" sz="500" spc="-10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Aprendizaje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Automático.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66125"/>
            <a:ext cx="1222375" cy="2533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Estimación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 Puntual, Sesgo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y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 Varianza </a:t>
            </a:r>
            <a:r>
              <a:rPr dirty="0" sz="500" spc="-10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Estimador</a:t>
            </a:r>
            <a:r>
              <a:rPr dirty="0" sz="500" spc="4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de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4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Máxima </a:t>
            </a:r>
            <a:r>
              <a:rPr dirty="0" sz="500" spc="2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Verosimilud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Estadísticos</a:t>
            </a:r>
            <a:r>
              <a:rPr dirty="0" sz="500" spc="8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Bayesianos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0" y="408654"/>
            <a:ext cx="4608060" cy="31277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407591"/>
            <a:ext cx="144145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5">
                <a:solidFill>
                  <a:srgbClr val="FFFFFF"/>
                </a:solidFill>
                <a:latin typeface="Calibri"/>
                <a:cs typeface="Calibri"/>
              </a:rPr>
              <a:t>Estimación</a:t>
            </a:r>
            <a:r>
              <a:rPr dirty="0" sz="1400" spc="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10">
                <a:solidFill>
                  <a:srgbClr val="FFFFFF"/>
                </a:solidFill>
                <a:latin typeface="Calibri"/>
                <a:cs typeface="Calibri"/>
              </a:rPr>
              <a:t>Puntual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1233843"/>
            <a:ext cx="59588" cy="59588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490194" y="1727288"/>
            <a:ext cx="59588" cy="59588"/>
          </a:xfrm>
          <a:prstGeom prst="rect">
            <a:avLst/>
          </a:prstGeom>
        </p:spPr>
      </p:pic>
      <p:sp>
        <p:nvSpPr>
          <p:cNvPr id="10" name="object 10"/>
          <p:cNvSpPr txBox="1"/>
          <p:nvPr/>
        </p:nvSpPr>
        <p:spPr>
          <a:xfrm>
            <a:off x="549554" y="1156733"/>
            <a:ext cx="3763010" cy="14300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63500" marR="333375">
              <a:lnSpc>
                <a:spcPct val="100000"/>
              </a:lnSpc>
              <a:spcBef>
                <a:spcPts val="95"/>
              </a:spcBef>
            </a:pPr>
            <a:r>
              <a:rPr dirty="0" sz="1000" spc="55">
                <a:latin typeface="Calibri"/>
                <a:cs typeface="Calibri"/>
              </a:rPr>
              <a:t>La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25" b="1">
                <a:latin typeface="Calibri"/>
                <a:cs typeface="Calibri"/>
              </a:rPr>
              <a:t>estimación</a:t>
            </a:r>
            <a:r>
              <a:rPr dirty="0" sz="1000" spc="140" b="1">
                <a:latin typeface="Calibri"/>
                <a:cs typeface="Calibri"/>
              </a:rPr>
              <a:t> </a:t>
            </a:r>
            <a:r>
              <a:rPr dirty="0" sz="1000" spc="25" b="1">
                <a:latin typeface="Calibri"/>
                <a:cs typeface="Calibri"/>
              </a:rPr>
              <a:t>puntual</a:t>
            </a:r>
            <a:r>
              <a:rPr dirty="0" sz="1000" spc="110" b="1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proporciona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mejor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predicción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una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cantidad</a:t>
            </a:r>
            <a:r>
              <a:rPr dirty="0" sz="1000" spc="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interés.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30">
                <a:latin typeface="Calibri"/>
                <a:cs typeface="Calibri"/>
              </a:rPr>
              <a:t>Esta </a:t>
            </a:r>
            <a:r>
              <a:rPr dirty="0" sz="1000">
                <a:latin typeface="Calibri"/>
                <a:cs typeface="Calibri"/>
              </a:rPr>
              <a:t>cantidad</a:t>
            </a:r>
            <a:r>
              <a:rPr dirty="0" sz="1000" spc="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suele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ser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conjunto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 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parámetros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del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modelo,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como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los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pesos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regresión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lineal.</a:t>
            </a:r>
            <a:endParaRPr sz="1000">
              <a:latin typeface="Calibri"/>
              <a:cs typeface="Calibri"/>
            </a:endParaRPr>
          </a:p>
          <a:p>
            <a:pPr marL="63500" marR="55880">
              <a:lnSpc>
                <a:spcPct val="100000"/>
              </a:lnSpc>
              <a:spcBef>
                <a:spcPts val="285"/>
              </a:spcBef>
            </a:pPr>
            <a:r>
              <a:rPr dirty="0" sz="1000" spc="-5">
                <a:latin typeface="Calibri"/>
                <a:cs typeface="Calibri"/>
              </a:rPr>
              <a:t>Denotando </a:t>
            </a:r>
            <a:r>
              <a:rPr dirty="0" sz="1000" spc="-20">
                <a:latin typeface="Calibri"/>
                <a:cs typeface="Calibri"/>
              </a:rPr>
              <a:t>por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120" b="0" i="1">
                <a:latin typeface="Bookman Old Style"/>
                <a:cs typeface="Bookman Old Style"/>
              </a:rPr>
              <a:t>θ</a:t>
            </a:r>
            <a:r>
              <a:rPr dirty="0" sz="1000" spc="-114" b="0" i="1">
                <a:latin typeface="Bookman Old Style"/>
                <a:cs typeface="Bookman Old Style"/>
              </a:rPr>
              <a:t>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conjunto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parámetros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reales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 </a:t>
            </a:r>
            <a:r>
              <a:rPr dirty="0" sz="1000" spc="-260" b="0" i="1">
                <a:latin typeface="Bookman Old Style"/>
                <a:cs typeface="Bookman Old Style"/>
              </a:rPr>
              <a:t>θ</a:t>
            </a:r>
            <a:r>
              <a:rPr dirty="0" baseline="13888" sz="1500" spc="-390">
                <a:latin typeface="Georgia"/>
                <a:cs typeface="Georgia"/>
              </a:rPr>
              <a:t>ˆ</a:t>
            </a:r>
            <a:r>
              <a:rPr dirty="0" baseline="13888" sz="1500" spc="-7">
                <a:latin typeface="Georgia"/>
                <a:cs typeface="Georgia"/>
              </a:rPr>
              <a:t>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conjunto </a:t>
            </a:r>
            <a:r>
              <a:rPr dirty="0" sz="1000" spc="-40">
                <a:latin typeface="Calibri"/>
                <a:cs typeface="Calibri"/>
              </a:rPr>
              <a:t>de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parámetros </a:t>
            </a:r>
            <a:r>
              <a:rPr dirty="0" sz="1000" spc="-10">
                <a:latin typeface="Calibri"/>
                <a:cs typeface="Calibri"/>
              </a:rPr>
              <a:t>estimados, </a:t>
            </a:r>
            <a:r>
              <a:rPr dirty="0" sz="1000" spc="5">
                <a:latin typeface="Calibri"/>
                <a:cs typeface="Calibri"/>
              </a:rPr>
              <a:t>y </a:t>
            </a:r>
            <a:r>
              <a:rPr dirty="0" sz="1000" spc="-25">
                <a:latin typeface="Calibri"/>
                <a:cs typeface="Calibri"/>
              </a:rPr>
              <a:t>sea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5" i="1">
                <a:latin typeface="DejaVu Sans Condensed"/>
                <a:cs typeface="DejaVu Sans Condensed"/>
              </a:rPr>
              <a:t>{</a:t>
            </a:r>
            <a:r>
              <a:rPr dirty="0" sz="1000" spc="-5" b="1">
                <a:latin typeface="Times New Roman"/>
                <a:cs typeface="Times New Roman"/>
              </a:rPr>
              <a:t>x</a:t>
            </a:r>
            <a:r>
              <a:rPr dirty="0" baseline="27777" sz="1050" spc="-7">
                <a:latin typeface="Verdana"/>
                <a:cs typeface="Verdana"/>
              </a:rPr>
              <a:t>(1)</a:t>
            </a:r>
            <a:r>
              <a:rPr dirty="0" sz="1000" spc="-5" b="0" i="1">
                <a:latin typeface="Bookman Old Style"/>
                <a:cs typeface="Bookman Old Style"/>
              </a:rPr>
              <a:t>, </a:t>
            </a:r>
            <a:r>
              <a:rPr dirty="0" sz="1000" spc="10" b="1">
                <a:latin typeface="Times New Roman"/>
                <a:cs typeface="Times New Roman"/>
              </a:rPr>
              <a:t>x</a:t>
            </a:r>
            <a:r>
              <a:rPr dirty="0" baseline="27777" sz="1050" spc="15">
                <a:latin typeface="Verdana"/>
                <a:cs typeface="Verdana"/>
              </a:rPr>
              <a:t>(2)</a:t>
            </a:r>
            <a:r>
              <a:rPr dirty="0" sz="1000" spc="10" b="0" i="1">
                <a:latin typeface="Bookman Old Style"/>
                <a:cs typeface="Bookman Old Style"/>
              </a:rPr>
              <a:t>, </a:t>
            </a:r>
            <a:r>
              <a:rPr dirty="0" sz="1000" spc="-25" b="0" i="1">
                <a:latin typeface="Bookman Old Style"/>
                <a:cs typeface="Bookman Old Style"/>
              </a:rPr>
              <a:t>, </a:t>
            </a:r>
            <a:r>
              <a:rPr dirty="0" sz="1000" spc="-10" i="1">
                <a:latin typeface="DejaVu Sans Condensed"/>
                <a:cs typeface="DejaVu Sans Condensed"/>
              </a:rPr>
              <a:t>· · · </a:t>
            </a:r>
            <a:r>
              <a:rPr dirty="0" sz="1000" spc="-25" b="0" i="1">
                <a:latin typeface="Bookman Old Style"/>
                <a:cs typeface="Bookman Old Style"/>
              </a:rPr>
              <a:t>, </a:t>
            </a:r>
            <a:r>
              <a:rPr dirty="0" sz="1000" spc="30" b="1">
                <a:latin typeface="Times New Roman"/>
                <a:cs typeface="Times New Roman"/>
              </a:rPr>
              <a:t>x</a:t>
            </a:r>
            <a:r>
              <a:rPr dirty="0" baseline="27777" sz="1050" spc="44">
                <a:latin typeface="Verdana"/>
                <a:cs typeface="Verdana"/>
              </a:rPr>
              <a:t>(</a:t>
            </a:r>
            <a:r>
              <a:rPr dirty="0" baseline="27777" sz="1050" spc="44" b="0" i="1">
                <a:latin typeface="Bookman Old Style"/>
                <a:cs typeface="Bookman Old Style"/>
              </a:rPr>
              <a:t>m</a:t>
            </a:r>
            <a:r>
              <a:rPr dirty="0" baseline="27777" sz="1050" spc="44">
                <a:latin typeface="Verdana"/>
                <a:cs typeface="Verdana"/>
              </a:rPr>
              <a:t>)</a:t>
            </a:r>
            <a:r>
              <a:rPr dirty="0" sz="1000" spc="30" i="1">
                <a:latin typeface="DejaVu Sans Condensed"/>
                <a:cs typeface="DejaVu Sans Condensed"/>
              </a:rPr>
              <a:t>}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17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conjunto </a:t>
            </a:r>
            <a:r>
              <a:rPr dirty="0" sz="1000" spc="-40">
                <a:latin typeface="Calibri"/>
                <a:cs typeface="Calibri"/>
              </a:rPr>
              <a:t>de 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10" b="0" i="1">
                <a:latin typeface="Bookman Old Style"/>
                <a:cs typeface="Bookman Old Style"/>
              </a:rPr>
              <a:t>m </a:t>
            </a:r>
            <a:r>
              <a:rPr dirty="0" sz="1000" spc="-10">
                <a:latin typeface="Calibri"/>
                <a:cs typeface="Calibri"/>
              </a:rPr>
              <a:t>datos</a:t>
            </a:r>
            <a:r>
              <a:rPr dirty="0" sz="1000" spc="204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independientes</a:t>
            </a:r>
            <a:r>
              <a:rPr dirty="0" sz="1000" spc="185">
                <a:latin typeface="Calibri"/>
                <a:cs typeface="Calibri"/>
              </a:rPr>
              <a:t> </a:t>
            </a:r>
            <a:r>
              <a:rPr dirty="0" sz="1000" spc="-60">
                <a:latin typeface="Calibri"/>
                <a:cs typeface="Calibri"/>
              </a:rPr>
              <a:t>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idénticamente</a:t>
            </a:r>
            <a:r>
              <a:rPr dirty="0" sz="1000" spc="19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distribuidos</a:t>
            </a:r>
            <a:r>
              <a:rPr dirty="0" sz="1000" spc="210">
                <a:latin typeface="Calibri"/>
                <a:cs typeface="Calibri"/>
              </a:rPr>
              <a:t> </a:t>
            </a:r>
            <a:r>
              <a:rPr dirty="0" sz="1000" spc="25">
                <a:latin typeface="Calibri"/>
                <a:cs typeface="Calibri"/>
              </a:rPr>
              <a:t>(i.i.d), </a:t>
            </a:r>
            <a:r>
              <a:rPr dirty="0" sz="1000" spc="30">
                <a:latin typeface="Calibri"/>
                <a:cs typeface="Calibri"/>
              </a:rPr>
              <a:t> </a:t>
            </a:r>
            <a:r>
              <a:rPr dirty="0" sz="1000" spc="-15" i="1">
                <a:latin typeface="Calibri"/>
                <a:cs typeface="Calibri"/>
              </a:rPr>
              <a:t>estimador</a:t>
            </a:r>
            <a:r>
              <a:rPr dirty="0" sz="1000" spc="105" i="1">
                <a:latin typeface="Calibri"/>
                <a:cs typeface="Calibri"/>
              </a:rPr>
              <a:t> </a:t>
            </a:r>
            <a:r>
              <a:rPr dirty="0" sz="1000" spc="-5" i="1">
                <a:latin typeface="Calibri"/>
                <a:cs typeface="Calibri"/>
              </a:rPr>
              <a:t>puntual</a:t>
            </a:r>
            <a:r>
              <a:rPr dirty="0" sz="1000" spc="210" i="1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5" i="1">
                <a:latin typeface="Calibri"/>
                <a:cs typeface="Calibri"/>
              </a:rPr>
              <a:t>estadístico</a:t>
            </a:r>
            <a:r>
              <a:rPr dirty="0" sz="1000" spc="170" i="1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cualquier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función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datos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será:</a:t>
            </a:r>
            <a:endParaRPr sz="10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950">
              <a:latin typeface="Calibri"/>
              <a:cs typeface="Calibri"/>
            </a:endParaRPr>
          </a:p>
          <a:p>
            <a:pPr marL="1090930">
              <a:lnSpc>
                <a:spcPct val="100000"/>
              </a:lnSpc>
              <a:spcBef>
                <a:spcPts val="5"/>
              </a:spcBef>
            </a:pPr>
            <a:r>
              <a:rPr dirty="0" sz="1000" spc="-509" b="0" i="1">
                <a:latin typeface="Bookman Old Style"/>
                <a:cs typeface="Bookman Old Style"/>
              </a:rPr>
              <a:t>θ</a:t>
            </a:r>
            <a:r>
              <a:rPr dirty="0" baseline="13888" sz="1500" spc="-179">
                <a:latin typeface="Georgia"/>
                <a:cs typeface="Georgia"/>
              </a:rPr>
              <a:t>ˆ</a:t>
            </a:r>
            <a:r>
              <a:rPr dirty="0" baseline="-11904" sz="1050" spc="135" b="0" i="1">
                <a:latin typeface="Bookman Old Style"/>
                <a:cs typeface="Bookman Old Style"/>
              </a:rPr>
              <a:t>m</a:t>
            </a:r>
            <a:r>
              <a:rPr dirty="0" baseline="-11904" sz="1050" b="0" i="1">
                <a:latin typeface="Bookman Old Style"/>
                <a:cs typeface="Bookman Old Style"/>
              </a:rPr>
              <a:t> </a:t>
            </a:r>
            <a:r>
              <a:rPr dirty="0" baseline="-11904" sz="1050" spc="-142" b="0" i="1">
                <a:latin typeface="Bookman Old Style"/>
                <a:cs typeface="Bookman Old Style"/>
              </a:rPr>
              <a:t> </a:t>
            </a:r>
            <a:r>
              <a:rPr dirty="0" sz="1000" spc="130">
                <a:latin typeface="Georgia"/>
                <a:cs typeface="Georgia"/>
              </a:rPr>
              <a:t>=</a:t>
            </a:r>
            <a:r>
              <a:rPr dirty="0" sz="1000" spc="35">
                <a:latin typeface="Georgia"/>
                <a:cs typeface="Georgia"/>
              </a:rPr>
              <a:t> </a:t>
            </a:r>
            <a:r>
              <a:rPr dirty="0" sz="1000" spc="-55" b="0" i="1">
                <a:latin typeface="Bookman Old Style"/>
                <a:cs typeface="Bookman Old Style"/>
              </a:rPr>
              <a:t>g</a:t>
            </a:r>
            <a:r>
              <a:rPr dirty="0" sz="1000" spc="10">
                <a:latin typeface="Georgia"/>
                <a:cs typeface="Georgia"/>
              </a:rPr>
              <a:t>(</a:t>
            </a:r>
            <a:r>
              <a:rPr dirty="0" sz="1000" spc="100" b="1">
                <a:latin typeface="Times New Roman"/>
                <a:cs typeface="Times New Roman"/>
              </a:rPr>
              <a:t>x</a:t>
            </a:r>
            <a:r>
              <a:rPr dirty="0" baseline="31746" sz="1050" spc="-37">
                <a:latin typeface="Verdana"/>
                <a:cs typeface="Verdana"/>
              </a:rPr>
              <a:t>(1</a:t>
            </a:r>
            <a:r>
              <a:rPr dirty="0" baseline="31746" sz="1050" spc="44">
                <a:latin typeface="Verdana"/>
                <a:cs typeface="Verdana"/>
              </a:rPr>
              <a:t>)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100" b="1">
                <a:latin typeface="Times New Roman"/>
                <a:cs typeface="Times New Roman"/>
              </a:rPr>
              <a:t>x</a:t>
            </a:r>
            <a:r>
              <a:rPr dirty="0" baseline="31746" sz="1050" spc="-37">
                <a:latin typeface="Verdana"/>
                <a:cs typeface="Verdana"/>
              </a:rPr>
              <a:t>(2</a:t>
            </a:r>
            <a:r>
              <a:rPr dirty="0" baseline="31746" sz="1050" spc="44">
                <a:latin typeface="Verdana"/>
                <a:cs typeface="Verdana"/>
              </a:rPr>
              <a:t>)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-120" i="1">
                <a:latin typeface="DejaVu Sans Condensed"/>
                <a:cs typeface="DejaVu Sans Condensed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-120" i="1">
                <a:latin typeface="DejaVu Sans Condensed"/>
                <a:cs typeface="DejaVu Sans Condensed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45" i="1">
                <a:latin typeface="DejaVu Sans Condensed"/>
                <a:cs typeface="DejaVu Sans Condensed"/>
              </a:rPr>
              <a:t> 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100" b="1">
                <a:latin typeface="Times New Roman"/>
                <a:cs typeface="Times New Roman"/>
              </a:rPr>
              <a:t>x</a:t>
            </a:r>
            <a:r>
              <a:rPr dirty="0" baseline="31746" sz="1050" spc="-15">
                <a:latin typeface="Verdana"/>
                <a:cs typeface="Verdana"/>
              </a:rPr>
              <a:t>(</a:t>
            </a:r>
            <a:r>
              <a:rPr dirty="0" baseline="31746" sz="1050" spc="135" b="0" i="1">
                <a:latin typeface="Bookman Old Style"/>
                <a:cs typeface="Bookman Old Style"/>
              </a:rPr>
              <a:t>m</a:t>
            </a:r>
            <a:r>
              <a:rPr dirty="0" baseline="31746" sz="1050" spc="60">
                <a:latin typeface="Verdana"/>
                <a:cs typeface="Verdana"/>
              </a:rPr>
              <a:t>)</a:t>
            </a:r>
            <a:r>
              <a:rPr dirty="0" sz="1000" spc="10">
                <a:latin typeface="Georgia"/>
                <a:cs typeface="Georgia"/>
              </a:rPr>
              <a:t>)</a:t>
            </a:r>
            <a:endParaRPr sz="1000">
              <a:latin typeface="Georgia"/>
              <a:cs typeface="Georgia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2" name="object 12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3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45337" y="0"/>
            <a:ext cx="1264285" cy="4051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2700" marR="5080" indent="84518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Fundamentos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de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Estadística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Bayesiana.</a:t>
            </a:r>
            <a:endParaRPr sz="500">
              <a:latin typeface="Calibri"/>
              <a:cs typeface="Calibri"/>
            </a:endParaRPr>
          </a:p>
          <a:p>
            <a:pPr algn="r" marL="429895" marR="5080" indent="378460">
              <a:lnSpc>
                <a:spcPts val="600"/>
              </a:lnSpc>
              <a:spcBef>
                <a:spcPts val="15"/>
              </a:spcBef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Distribuciones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Estadísticos</a:t>
            </a:r>
            <a:r>
              <a:rPr dirty="0" sz="500" spc="70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y</a:t>
            </a:r>
            <a:r>
              <a:rPr dirty="0" sz="500" spc="75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Variabilidad </a:t>
            </a:r>
            <a:r>
              <a:rPr dirty="0" sz="500" spc="-10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Aprendizaje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Automático.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66125"/>
            <a:ext cx="1222375" cy="2533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Estimación</a:t>
            </a:r>
            <a:r>
              <a:rPr dirty="0" sz="500" spc="40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 Puntual, Sesgo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y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 Varianza </a:t>
            </a:r>
            <a:r>
              <a:rPr dirty="0" sz="500" spc="-100" b="1">
                <a:solidFill>
                  <a:srgbClr val="9898D8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Estimador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de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4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Máxima 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Verosimilud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Estadísticos</a:t>
            </a:r>
            <a:r>
              <a:rPr dirty="0" sz="500" spc="8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Bayesianos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0" y="408654"/>
            <a:ext cx="4608060" cy="31277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407591"/>
            <a:ext cx="261683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15">
                <a:solidFill>
                  <a:srgbClr val="FFFFFF"/>
                </a:solidFill>
                <a:latin typeface="Calibri"/>
                <a:cs typeface="Calibri"/>
              </a:rPr>
              <a:t>Estimador</a:t>
            </a:r>
            <a:r>
              <a:rPr dirty="0" sz="1400" spc="1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65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1400" spc="1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Calibri"/>
                <a:cs typeface="Calibri"/>
              </a:rPr>
              <a:t>Máxima</a:t>
            </a:r>
            <a:r>
              <a:rPr dirty="0" sz="1400" spc="1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5">
                <a:solidFill>
                  <a:srgbClr val="FFFFFF"/>
                </a:solidFill>
                <a:latin typeface="Calibri"/>
                <a:cs typeface="Calibri"/>
              </a:rPr>
              <a:t>Verosimilitud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1322413"/>
            <a:ext cx="59588" cy="59588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600354" y="1245303"/>
            <a:ext cx="3660140" cy="127825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32384">
              <a:lnSpc>
                <a:spcPct val="100000"/>
              </a:lnSpc>
              <a:spcBef>
                <a:spcPts val="95"/>
              </a:spcBef>
            </a:pPr>
            <a:r>
              <a:rPr dirty="0" sz="1000" spc="5">
                <a:latin typeface="Calibri"/>
                <a:cs typeface="Calibri"/>
              </a:rPr>
              <a:t>Como </a:t>
            </a:r>
            <a:r>
              <a:rPr dirty="0" sz="1000">
                <a:latin typeface="Calibri"/>
                <a:cs typeface="Calibri"/>
              </a:rPr>
              <a:t>la </a:t>
            </a:r>
            <a:r>
              <a:rPr dirty="0" sz="1000" spc="-10">
                <a:latin typeface="Calibri"/>
                <a:cs typeface="Calibri"/>
              </a:rPr>
              <a:t>función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real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no</a:t>
            </a:r>
            <a:r>
              <a:rPr dirty="0" sz="1000" spc="17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se</a:t>
            </a:r>
            <a:r>
              <a:rPr dirty="0" sz="1000" spc="15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suele</a:t>
            </a:r>
            <a:r>
              <a:rPr dirty="0" sz="1000" spc="17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conocer,</a:t>
            </a:r>
            <a:r>
              <a:rPr dirty="0" sz="1000" spc="204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en</a:t>
            </a:r>
            <a:r>
              <a:rPr dirty="0" sz="1000" spc="16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lugar</a:t>
            </a:r>
            <a:r>
              <a:rPr dirty="0" sz="1000" spc="204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4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adivinar</a:t>
            </a:r>
            <a:r>
              <a:rPr dirty="0" sz="1000" spc="21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 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qué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función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provienen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calcular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después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su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sesgo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su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varianza,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nos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gustaría </a:t>
            </a:r>
            <a:r>
              <a:rPr dirty="0" sz="1000" spc="-25">
                <a:latin typeface="Calibri"/>
                <a:cs typeface="Calibri"/>
              </a:rPr>
              <a:t>tener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algún tipo </a:t>
            </a:r>
            <a:r>
              <a:rPr dirty="0" sz="1000" spc="-35">
                <a:latin typeface="Calibri"/>
                <a:cs typeface="Calibri"/>
              </a:rPr>
              <a:t>de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regla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-2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nos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diga </a:t>
            </a:r>
            <a:r>
              <a:rPr dirty="0" sz="1000" spc="-30">
                <a:latin typeface="Calibri"/>
                <a:cs typeface="Calibri"/>
              </a:rPr>
              <a:t>qué</a:t>
            </a:r>
            <a:r>
              <a:rPr dirty="0" sz="1000" spc="-2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funciones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son 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buenos</a:t>
            </a:r>
            <a:r>
              <a:rPr dirty="0" sz="1000" spc="-20">
                <a:latin typeface="Calibri"/>
                <a:cs typeface="Calibri"/>
              </a:rPr>
              <a:t> estimadores</a:t>
            </a:r>
            <a:r>
              <a:rPr dirty="0" sz="1000" spc="-15">
                <a:latin typeface="Calibri"/>
                <a:cs typeface="Calibri"/>
              </a:rPr>
              <a:t> para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los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diferentes</a:t>
            </a:r>
            <a:r>
              <a:rPr dirty="0" sz="1000" spc="17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modelos.</a:t>
            </a:r>
            <a:r>
              <a:rPr dirty="0" sz="1000" spc="195">
                <a:latin typeface="Calibri"/>
                <a:cs typeface="Calibri"/>
              </a:rPr>
              <a:t> </a:t>
            </a:r>
            <a:r>
              <a:rPr dirty="0" sz="1000" spc="30">
                <a:latin typeface="Calibri"/>
                <a:cs typeface="Calibri"/>
              </a:rPr>
              <a:t>Esta </a:t>
            </a:r>
            <a:r>
              <a:rPr dirty="0" sz="1000" spc="-30">
                <a:latin typeface="Calibri"/>
                <a:cs typeface="Calibri"/>
              </a:rPr>
              <a:t>”regla”</a:t>
            </a:r>
            <a:r>
              <a:rPr dirty="0" sz="1000" spc="16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se 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conoce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como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5" i="1">
                <a:latin typeface="Calibri"/>
                <a:cs typeface="Calibri"/>
              </a:rPr>
              <a:t>principio</a:t>
            </a:r>
            <a:r>
              <a:rPr dirty="0" sz="1000" spc="105" i="1">
                <a:latin typeface="Calibri"/>
                <a:cs typeface="Calibri"/>
              </a:rPr>
              <a:t> </a:t>
            </a:r>
            <a:r>
              <a:rPr dirty="0" sz="1000" spc="-20" i="1">
                <a:latin typeface="Calibri"/>
                <a:cs typeface="Calibri"/>
              </a:rPr>
              <a:t>de</a:t>
            </a:r>
            <a:r>
              <a:rPr dirty="0" sz="1000" spc="105" i="1">
                <a:latin typeface="Calibri"/>
                <a:cs typeface="Calibri"/>
              </a:rPr>
              <a:t> </a:t>
            </a:r>
            <a:r>
              <a:rPr dirty="0" sz="1000" spc="-10" i="1">
                <a:latin typeface="Calibri"/>
                <a:cs typeface="Calibri"/>
              </a:rPr>
              <a:t>máxima</a:t>
            </a:r>
            <a:r>
              <a:rPr dirty="0" sz="1000" spc="105" i="1">
                <a:latin typeface="Calibri"/>
                <a:cs typeface="Calibri"/>
              </a:rPr>
              <a:t> </a:t>
            </a:r>
            <a:r>
              <a:rPr dirty="0" sz="1000" i="1">
                <a:latin typeface="Calibri"/>
                <a:cs typeface="Calibri"/>
              </a:rPr>
              <a:t>verosimilutd</a:t>
            </a:r>
            <a:r>
              <a:rPr dirty="0" sz="1000">
                <a:latin typeface="Calibri"/>
                <a:cs typeface="Calibri"/>
              </a:rPr>
              <a:t>.</a:t>
            </a:r>
            <a:endParaRPr sz="1000">
              <a:latin typeface="Calibri"/>
              <a:cs typeface="Calibri"/>
            </a:endParaRPr>
          </a:p>
          <a:p>
            <a:pPr algn="just" marL="12700" marR="5080">
              <a:lnSpc>
                <a:spcPct val="100000"/>
              </a:lnSpc>
              <a:spcBef>
                <a:spcPts val="275"/>
              </a:spcBef>
            </a:pPr>
            <a:r>
              <a:rPr dirty="0" sz="1000" spc="-5">
                <a:latin typeface="Calibri"/>
                <a:cs typeface="Calibri"/>
              </a:rPr>
              <a:t>Intuitivamente, </a:t>
            </a:r>
            <a:r>
              <a:rPr dirty="0" sz="1000">
                <a:latin typeface="Calibri"/>
                <a:cs typeface="Calibri"/>
              </a:rPr>
              <a:t>la </a:t>
            </a:r>
            <a:r>
              <a:rPr dirty="0" sz="1000" spc="-5">
                <a:latin typeface="Calibri"/>
                <a:cs typeface="Calibri"/>
              </a:rPr>
              <a:t>verosimilitud </a:t>
            </a:r>
            <a:r>
              <a:rPr dirty="0" sz="1000" spc="-20">
                <a:latin typeface="Calibri"/>
                <a:cs typeface="Calibri"/>
              </a:rPr>
              <a:t>nos </a:t>
            </a:r>
            <a:r>
              <a:rPr dirty="0" sz="1000" spc="-15">
                <a:latin typeface="Calibri"/>
                <a:cs typeface="Calibri"/>
              </a:rPr>
              <a:t>dice </a:t>
            </a:r>
            <a:r>
              <a:rPr dirty="0" sz="1000" spc="-5" i="1">
                <a:latin typeface="Calibri"/>
                <a:cs typeface="Calibri"/>
              </a:rPr>
              <a:t>cómo </a:t>
            </a:r>
            <a:r>
              <a:rPr dirty="0" sz="1000" spc="-20" i="1">
                <a:latin typeface="Calibri"/>
                <a:cs typeface="Calibri"/>
              </a:rPr>
              <a:t>de probable </a:t>
            </a:r>
            <a:r>
              <a:rPr dirty="0" sz="1000" spc="-25" i="1">
                <a:latin typeface="Calibri"/>
                <a:cs typeface="Calibri"/>
              </a:rPr>
              <a:t>es </a:t>
            </a:r>
            <a:r>
              <a:rPr dirty="0" sz="1000" spc="-15" i="1">
                <a:latin typeface="Calibri"/>
                <a:cs typeface="Calibri"/>
              </a:rPr>
              <a:t>que </a:t>
            </a:r>
            <a:r>
              <a:rPr dirty="0" sz="1000" spc="-10" i="1">
                <a:latin typeface="Calibri"/>
                <a:cs typeface="Calibri"/>
              </a:rPr>
              <a:t>los </a:t>
            </a:r>
            <a:r>
              <a:rPr dirty="0" sz="1000" spc="-5" i="1">
                <a:latin typeface="Calibri"/>
                <a:cs typeface="Calibri"/>
              </a:rPr>
              <a:t> </a:t>
            </a:r>
            <a:r>
              <a:rPr dirty="0" sz="1000" spc="-20" i="1">
                <a:latin typeface="Calibri"/>
                <a:cs typeface="Calibri"/>
              </a:rPr>
              <a:t>parámentros </a:t>
            </a:r>
            <a:r>
              <a:rPr dirty="0" sz="1000" spc="-15" i="1">
                <a:latin typeface="Calibri"/>
                <a:cs typeface="Calibri"/>
              </a:rPr>
              <a:t>que </a:t>
            </a:r>
            <a:r>
              <a:rPr dirty="0" sz="1000" spc="-20" i="1">
                <a:latin typeface="Calibri"/>
                <a:cs typeface="Calibri"/>
              </a:rPr>
              <a:t>he </a:t>
            </a:r>
            <a:r>
              <a:rPr dirty="0" sz="1000" spc="-10" i="1">
                <a:latin typeface="Calibri"/>
                <a:cs typeface="Calibri"/>
              </a:rPr>
              <a:t>estimado </a:t>
            </a:r>
            <a:r>
              <a:rPr dirty="0" sz="1000" spc="-20" i="1">
                <a:latin typeface="Calibri"/>
                <a:cs typeface="Calibri"/>
              </a:rPr>
              <a:t>sean </a:t>
            </a:r>
            <a:r>
              <a:rPr dirty="0" sz="1000" spc="-10" i="1">
                <a:latin typeface="Calibri"/>
                <a:cs typeface="Calibri"/>
              </a:rPr>
              <a:t>correctos </a:t>
            </a:r>
            <a:r>
              <a:rPr dirty="0" sz="1000" spc="-40" i="1">
                <a:latin typeface="Calibri"/>
                <a:cs typeface="Calibri"/>
              </a:rPr>
              <a:t>a </a:t>
            </a:r>
            <a:r>
              <a:rPr dirty="0" sz="1000" spc="-10" i="1">
                <a:latin typeface="Calibri"/>
                <a:cs typeface="Calibri"/>
              </a:rPr>
              <a:t>partir </a:t>
            </a:r>
            <a:r>
              <a:rPr dirty="0" sz="1000" spc="-20" i="1">
                <a:latin typeface="Calibri"/>
                <a:cs typeface="Calibri"/>
              </a:rPr>
              <a:t>de </a:t>
            </a:r>
            <a:r>
              <a:rPr dirty="0" sz="1000" i="1">
                <a:latin typeface="Calibri"/>
                <a:cs typeface="Calibri"/>
              </a:rPr>
              <a:t>mis </a:t>
            </a:r>
            <a:r>
              <a:rPr dirty="0" sz="1000" spc="-15" i="1">
                <a:latin typeface="Calibri"/>
                <a:cs typeface="Calibri"/>
              </a:rPr>
              <a:t>datos </a:t>
            </a:r>
            <a:r>
              <a:rPr dirty="0" sz="1000" spc="-25" i="1">
                <a:latin typeface="Calibri"/>
                <a:cs typeface="Calibri"/>
              </a:rPr>
              <a:t>de </a:t>
            </a:r>
            <a:r>
              <a:rPr dirty="0" sz="1000" spc="-20" i="1">
                <a:latin typeface="Calibri"/>
                <a:cs typeface="Calibri"/>
              </a:rPr>
              <a:t> </a:t>
            </a:r>
            <a:r>
              <a:rPr dirty="0" sz="1000" spc="-10" i="1">
                <a:latin typeface="Calibri"/>
                <a:cs typeface="Calibri"/>
              </a:rPr>
              <a:t>entrenamiento</a:t>
            </a:r>
            <a:r>
              <a:rPr dirty="0" sz="1000" spc="-10">
                <a:latin typeface="Calibri"/>
                <a:cs typeface="Calibri"/>
              </a:rPr>
              <a:t>.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10" name="object 10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2119515"/>
            <a:ext cx="59588" cy="59588"/>
          </a:xfrm>
          <a:prstGeom prst="rect">
            <a:avLst/>
          </a:prstGeom>
        </p:spPr>
      </p:pic>
      <p:grpSp>
        <p:nvGrpSpPr>
          <p:cNvPr id="11" name="object 11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2" name="object 12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2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45337" y="0"/>
            <a:ext cx="1264285" cy="4051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2700" marR="5080" indent="84518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Fundamentos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de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Estadística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Bayesiana.</a:t>
            </a:r>
            <a:endParaRPr sz="500">
              <a:latin typeface="Calibri"/>
              <a:cs typeface="Calibri"/>
            </a:endParaRPr>
          </a:p>
          <a:p>
            <a:pPr algn="r" marL="429895" marR="5080" indent="378460">
              <a:lnSpc>
                <a:spcPts val="600"/>
              </a:lnSpc>
              <a:spcBef>
                <a:spcPts val="15"/>
              </a:spcBef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Distribuciones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Estadísticos</a:t>
            </a:r>
            <a:r>
              <a:rPr dirty="0" sz="500" spc="70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y</a:t>
            </a:r>
            <a:r>
              <a:rPr dirty="0" sz="500" spc="75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Variabilidad </a:t>
            </a:r>
            <a:r>
              <a:rPr dirty="0" sz="500" spc="-10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Aprendizaje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Automático.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66125"/>
            <a:ext cx="1222375" cy="2533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Estimación</a:t>
            </a:r>
            <a:r>
              <a:rPr dirty="0" sz="500" spc="40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 Puntual, Sesgo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y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 Varianza </a:t>
            </a:r>
            <a:r>
              <a:rPr dirty="0" sz="500" spc="-100" b="1">
                <a:solidFill>
                  <a:srgbClr val="9898D8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Estimador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de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4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Máxima 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Verosimilud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Estadísticos</a:t>
            </a:r>
            <a:r>
              <a:rPr dirty="0" sz="500" spc="8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Bayesianos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0" y="408654"/>
            <a:ext cx="4608060" cy="31277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407591"/>
            <a:ext cx="261683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15">
                <a:solidFill>
                  <a:srgbClr val="FFFFFF"/>
                </a:solidFill>
                <a:latin typeface="Calibri"/>
                <a:cs typeface="Calibri"/>
              </a:rPr>
              <a:t>Estimador</a:t>
            </a:r>
            <a:r>
              <a:rPr dirty="0" sz="1400" spc="1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65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14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Calibri"/>
                <a:cs typeface="Calibri"/>
              </a:rPr>
              <a:t>Máxima</a:t>
            </a:r>
            <a:r>
              <a:rPr dirty="0" sz="1400" spc="1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5">
                <a:solidFill>
                  <a:srgbClr val="FFFFFF"/>
                </a:solidFill>
                <a:latin typeface="Calibri"/>
                <a:cs typeface="Calibri"/>
              </a:rPr>
              <a:t>Verosimilitud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1123518"/>
            <a:ext cx="59588" cy="59588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490194" y="1616964"/>
            <a:ext cx="59588" cy="59588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490194" y="1958581"/>
            <a:ext cx="59588" cy="59588"/>
          </a:xfrm>
          <a:prstGeom prst="rect">
            <a:avLst/>
          </a:prstGeom>
        </p:spPr>
      </p:pic>
      <p:sp>
        <p:nvSpPr>
          <p:cNvPr id="11" name="object 11"/>
          <p:cNvSpPr txBox="1"/>
          <p:nvPr/>
        </p:nvSpPr>
        <p:spPr>
          <a:xfrm>
            <a:off x="549554" y="1046408"/>
            <a:ext cx="3727450" cy="101282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63500">
              <a:lnSpc>
                <a:spcPts val="1200"/>
              </a:lnSpc>
              <a:spcBef>
                <a:spcPts val="95"/>
              </a:spcBef>
            </a:pPr>
            <a:r>
              <a:rPr dirty="0" sz="1000" spc="-10">
                <a:latin typeface="Calibri"/>
                <a:cs typeface="Calibri"/>
              </a:rPr>
              <a:t>Formalmente,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consideramos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conjunto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0" b="0" i="1">
                <a:latin typeface="Bookman Old Style"/>
                <a:cs typeface="Bookman Old Style"/>
              </a:rPr>
              <a:t>m</a:t>
            </a:r>
            <a:r>
              <a:rPr dirty="0" sz="1000" spc="35" b="0" i="1">
                <a:latin typeface="Bookman Old Style"/>
                <a:cs typeface="Bookman Old Style"/>
              </a:rPr>
              <a:t> </a:t>
            </a:r>
            <a:r>
              <a:rPr dirty="0" sz="1000" spc="-20">
                <a:latin typeface="Calibri"/>
                <a:cs typeface="Calibri"/>
              </a:rPr>
              <a:t>ejemplos</a:t>
            </a:r>
            <a:endParaRPr sz="1000">
              <a:latin typeface="Calibri"/>
              <a:cs typeface="Calibri"/>
            </a:endParaRPr>
          </a:p>
          <a:p>
            <a:pPr marL="62865" marR="152400">
              <a:lnSpc>
                <a:spcPts val="1200"/>
              </a:lnSpc>
              <a:spcBef>
                <a:spcPts val="40"/>
              </a:spcBef>
            </a:pPr>
            <a:r>
              <a:rPr dirty="0" sz="1000" spc="140" b="1">
                <a:latin typeface="Times New Roman"/>
                <a:cs typeface="Times New Roman"/>
              </a:rPr>
              <a:t>X</a:t>
            </a:r>
            <a:r>
              <a:rPr dirty="0" sz="1000" spc="25" b="1">
                <a:latin typeface="Times New Roman"/>
                <a:cs typeface="Times New Roman"/>
              </a:rPr>
              <a:t> </a:t>
            </a:r>
            <a:r>
              <a:rPr dirty="0" sz="1000" spc="130">
                <a:latin typeface="Georgia"/>
                <a:cs typeface="Georgia"/>
              </a:rPr>
              <a:t>=</a:t>
            </a:r>
            <a:r>
              <a:rPr dirty="0" sz="1000" spc="35">
                <a:latin typeface="Georgia"/>
                <a:cs typeface="Georgia"/>
              </a:rPr>
              <a:t> </a:t>
            </a:r>
            <a:r>
              <a:rPr dirty="0" sz="1000" spc="-5" i="1">
                <a:latin typeface="DejaVu Sans Condensed"/>
                <a:cs typeface="DejaVu Sans Condensed"/>
              </a:rPr>
              <a:t>{</a:t>
            </a:r>
            <a:r>
              <a:rPr dirty="0" sz="1000" spc="-5" b="1">
                <a:latin typeface="Times New Roman"/>
                <a:cs typeface="Times New Roman"/>
              </a:rPr>
              <a:t>x</a:t>
            </a:r>
            <a:r>
              <a:rPr dirty="0" baseline="27777" sz="1050" spc="-7">
                <a:latin typeface="Verdana"/>
                <a:cs typeface="Verdana"/>
              </a:rPr>
              <a:t>(1)</a:t>
            </a:r>
            <a:r>
              <a:rPr dirty="0" sz="1000" spc="-5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10" b="1">
                <a:latin typeface="Times New Roman"/>
                <a:cs typeface="Times New Roman"/>
              </a:rPr>
              <a:t>x</a:t>
            </a:r>
            <a:r>
              <a:rPr dirty="0" baseline="27777" sz="1050" spc="15">
                <a:latin typeface="Verdana"/>
                <a:cs typeface="Verdana"/>
              </a:rPr>
              <a:t>(2)</a:t>
            </a:r>
            <a:r>
              <a:rPr dirty="0" sz="1000" spc="10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-120" i="1">
                <a:latin typeface="DejaVu Sans Condensed"/>
                <a:cs typeface="DejaVu Sans Condensed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-120" i="1">
                <a:latin typeface="DejaVu Sans Condensed"/>
                <a:cs typeface="DejaVu Sans Condensed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45" i="1">
                <a:latin typeface="DejaVu Sans Condensed"/>
                <a:cs typeface="DejaVu Sans Condensed"/>
              </a:rPr>
              <a:t> 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30" b="1">
                <a:latin typeface="Times New Roman"/>
                <a:cs typeface="Times New Roman"/>
              </a:rPr>
              <a:t>x</a:t>
            </a:r>
            <a:r>
              <a:rPr dirty="0" baseline="27777" sz="1050" spc="44">
                <a:latin typeface="Verdana"/>
                <a:cs typeface="Verdana"/>
              </a:rPr>
              <a:t>(</a:t>
            </a:r>
            <a:r>
              <a:rPr dirty="0" baseline="27777" sz="1050" spc="44" b="0" i="1">
                <a:latin typeface="Bookman Old Style"/>
                <a:cs typeface="Bookman Old Style"/>
              </a:rPr>
              <a:t>m</a:t>
            </a:r>
            <a:r>
              <a:rPr dirty="0" baseline="27777" sz="1050" spc="44">
                <a:latin typeface="Verdana"/>
                <a:cs typeface="Verdana"/>
              </a:rPr>
              <a:t>)</a:t>
            </a:r>
            <a:r>
              <a:rPr dirty="0" sz="1000" spc="30" i="1">
                <a:latin typeface="DejaVu Sans Condensed"/>
                <a:cs typeface="DejaVu Sans Condensed"/>
              </a:rPr>
              <a:t>}</a:t>
            </a:r>
            <a:r>
              <a:rPr dirty="0" sz="1000" spc="50" i="1">
                <a:latin typeface="DejaVu Sans Condensed"/>
                <a:cs typeface="DejaVu Sans Condensed"/>
              </a:rPr>
              <a:t> </a:t>
            </a:r>
            <a:r>
              <a:rPr dirty="0" sz="1000" spc="-25">
                <a:latin typeface="Calibri"/>
                <a:cs typeface="Calibri"/>
              </a:rPr>
              <a:t>generados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manera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independiente,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los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desconocemos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su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distribución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145" b="0" i="1">
                <a:latin typeface="Bookman Old Style"/>
                <a:cs typeface="Bookman Old Style"/>
              </a:rPr>
              <a:t>f</a:t>
            </a:r>
            <a:r>
              <a:rPr dirty="0" sz="1000" spc="-195" b="0" i="1">
                <a:latin typeface="Bookman Old Style"/>
                <a:cs typeface="Bookman Old Style"/>
              </a:rPr>
              <a:t> </a:t>
            </a:r>
            <a:r>
              <a:rPr dirty="0" sz="1000" spc="20">
                <a:latin typeface="Calibri"/>
                <a:cs typeface="Calibri"/>
              </a:rPr>
              <a:t>.</a:t>
            </a:r>
            <a:endParaRPr sz="1000">
              <a:latin typeface="Calibri"/>
              <a:cs typeface="Calibri"/>
            </a:endParaRPr>
          </a:p>
          <a:p>
            <a:pPr marL="63500" marR="250825">
              <a:lnSpc>
                <a:spcPct val="100000"/>
              </a:lnSpc>
              <a:spcBef>
                <a:spcPts val="250"/>
              </a:spcBef>
            </a:pPr>
            <a:r>
              <a:rPr dirty="0" sz="1000" spc="10">
                <a:latin typeface="Calibri"/>
                <a:cs typeface="Calibri"/>
              </a:rPr>
              <a:t>Sea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15" b="0" i="1">
                <a:latin typeface="Bookman Old Style"/>
                <a:cs typeface="Bookman Old Style"/>
              </a:rPr>
              <a:t>p</a:t>
            </a:r>
            <a:r>
              <a:rPr dirty="0" baseline="-11904" sz="1050" spc="22" b="0" i="1">
                <a:latin typeface="Bookman Old Style"/>
                <a:cs typeface="Bookman Old Style"/>
              </a:rPr>
              <a:t>modelo</a:t>
            </a:r>
            <a:r>
              <a:rPr dirty="0" sz="1000" spc="15">
                <a:latin typeface="Georgia"/>
                <a:cs typeface="Georgia"/>
              </a:rPr>
              <a:t>(</a:t>
            </a:r>
            <a:r>
              <a:rPr dirty="0" sz="1000" spc="15" b="1">
                <a:latin typeface="Times New Roman"/>
                <a:cs typeface="Times New Roman"/>
              </a:rPr>
              <a:t>x</a:t>
            </a:r>
            <a:r>
              <a:rPr dirty="0" sz="1000" spc="15">
                <a:latin typeface="Georgia"/>
                <a:cs typeface="Georgia"/>
              </a:rPr>
              <a:t>;</a:t>
            </a:r>
            <a:r>
              <a:rPr dirty="0" sz="1000" spc="-70">
                <a:latin typeface="Georgia"/>
                <a:cs typeface="Georgia"/>
              </a:rPr>
              <a:t> </a:t>
            </a:r>
            <a:r>
              <a:rPr dirty="0" sz="1000" spc="-45" b="0" i="1">
                <a:latin typeface="Bookman Old Style"/>
                <a:cs typeface="Bookman Old Style"/>
              </a:rPr>
              <a:t>θ</a:t>
            </a:r>
            <a:r>
              <a:rPr dirty="0" sz="1000" spc="-45">
                <a:latin typeface="Georgia"/>
                <a:cs typeface="Georgia"/>
              </a:rPr>
              <a:t>)</a:t>
            </a:r>
            <a:r>
              <a:rPr dirty="0" sz="1000" spc="95">
                <a:latin typeface="Georgia"/>
                <a:cs typeface="Georgia"/>
              </a:rPr>
              <a:t> </a:t>
            </a:r>
            <a:r>
              <a:rPr dirty="0" sz="1000" spc="-15">
                <a:latin typeface="Calibri"/>
                <a:cs typeface="Calibri"/>
              </a:rPr>
              <a:t>una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familia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funciones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probilidad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sobre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espacio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indexado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por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 b="0" i="1">
                <a:latin typeface="Bookman Old Style"/>
                <a:cs typeface="Bookman Old Style"/>
              </a:rPr>
              <a:t>θ</a:t>
            </a:r>
            <a:r>
              <a:rPr dirty="0" sz="1000" spc="-40">
                <a:latin typeface="Calibri"/>
                <a:cs typeface="Calibri"/>
              </a:rPr>
              <a:t>.</a:t>
            </a:r>
            <a:endParaRPr sz="1000">
              <a:latin typeface="Calibri"/>
              <a:cs typeface="Calibri"/>
            </a:endParaRPr>
          </a:p>
          <a:p>
            <a:pPr marL="63500">
              <a:lnSpc>
                <a:spcPct val="100000"/>
              </a:lnSpc>
              <a:spcBef>
                <a:spcPts val="285"/>
              </a:spcBef>
            </a:pPr>
            <a:r>
              <a:rPr dirty="0" sz="1000" spc="5">
                <a:latin typeface="Calibri"/>
                <a:cs typeface="Calibri"/>
              </a:rPr>
              <a:t>Entonces,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estimador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máxima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verosimilitud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20" b="0" i="1">
                <a:latin typeface="Bookman Old Style"/>
                <a:cs typeface="Bookman Old Style"/>
              </a:rPr>
              <a:t>θ</a:t>
            </a:r>
            <a:r>
              <a:rPr dirty="0" sz="1000" spc="-114" b="0" i="1">
                <a:latin typeface="Bookman Old Style"/>
                <a:cs typeface="Bookman Old Style"/>
              </a:rPr>
              <a:t> </a:t>
            </a:r>
            <a:r>
              <a:rPr dirty="0" sz="1000" spc="-35">
                <a:latin typeface="Calibri"/>
                <a:cs typeface="Calibri"/>
              </a:rPr>
              <a:t>se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define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como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181350" y="2273709"/>
            <a:ext cx="115570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90" b="0" i="1">
                <a:latin typeface="Bookman Old Style"/>
                <a:cs typeface="Bookman Old Style"/>
              </a:rPr>
              <a:t>m</a:t>
            </a:r>
            <a:endParaRPr sz="700">
              <a:latin typeface="Bookman Old Style"/>
              <a:cs typeface="Bookman Old Style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145408" y="2273711"/>
            <a:ext cx="17462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340">
                <a:latin typeface="Arial"/>
                <a:cs typeface="Arial"/>
              </a:rPr>
              <a:t>rr</a:t>
            </a:r>
            <a:endParaRPr sz="10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20598" y="2379627"/>
            <a:ext cx="3517900" cy="19177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R="204470">
              <a:lnSpc>
                <a:spcPts val="475"/>
              </a:lnSpc>
              <a:spcBef>
                <a:spcPts val="95"/>
              </a:spcBef>
            </a:pPr>
            <a:r>
              <a:rPr dirty="0" sz="700" spc="20">
                <a:latin typeface="Verdana"/>
                <a:cs typeface="Verdana"/>
              </a:rPr>
              <a:t>(</a:t>
            </a:r>
            <a:r>
              <a:rPr dirty="0" sz="700" spc="20" b="0" i="1">
                <a:latin typeface="Bookman Old Style"/>
                <a:cs typeface="Bookman Old Style"/>
              </a:rPr>
              <a:t>i</a:t>
            </a:r>
            <a:r>
              <a:rPr dirty="0" sz="700" spc="20">
                <a:latin typeface="Verdana"/>
                <a:cs typeface="Verdana"/>
              </a:rPr>
              <a:t>)</a:t>
            </a:r>
            <a:endParaRPr sz="700">
              <a:latin typeface="Verdana"/>
              <a:cs typeface="Verdana"/>
            </a:endParaRPr>
          </a:p>
          <a:p>
            <a:pPr marL="38100">
              <a:lnSpc>
                <a:spcPts val="835"/>
              </a:lnSpc>
              <a:tabLst>
                <a:tab pos="2720975" algn="l"/>
              </a:tabLst>
            </a:pPr>
            <a:r>
              <a:rPr dirty="0" sz="1000" spc="-120" b="0" i="1">
                <a:latin typeface="Bookman Old Style"/>
                <a:cs typeface="Bookman Old Style"/>
              </a:rPr>
              <a:t>θ</a:t>
            </a:r>
            <a:r>
              <a:rPr dirty="0" baseline="-11904" sz="1050" spc="337" b="0" i="1">
                <a:latin typeface="Bookman Old Style"/>
                <a:cs typeface="Bookman Old Style"/>
              </a:rPr>
              <a:t>M</a:t>
            </a:r>
            <a:r>
              <a:rPr dirty="0" baseline="-11904" sz="1050" spc="209" b="0" i="1">
                <a:latin typeface="Bookman Old Style"/>
                <a:cs typeface="Bookman Old Style"/>
              </a:rPr>
              <a:t>L</a:t>
            </a:r>
            <a:r>
              <a:rPr dirty="0" baseline="-11904" sz="1050" b="0" i="1">
                <a:latin typeface="Bookman Old Style"/>
                <a:cs typeface="Bookman Old Style"/>
              </a:rPr>
              <a:t> </a:t>
            </a:r>
            <a:r>
              <a:rPr dirty="0" baseline="-11904" sz="1050" spc="-142" b="0" i="1">
                <a:latin typeface="Bookman Old Style"/>
                <a:cs typeface="Bookman Old Style"/>
              </a:rPr>
              <a:t> </a:t>
            </a:r>
            <a:r>
              <a:rPr dirty="0" sz="1000" spc="130">
                <a:latin typeface="Georgia"/>
                <a:cs typeface="Georgia"/>
              </a:rPr>
              <a:t>=</a:t>
            </a:r>
            <a:r>
              <a:rPr dirty="0" sz="1000" spc="35">
                <a:latin typeface="Georgia"/>
                <a:cs typeface="Georgia"/>
              </a:rPr>
              <a:t> </a:t>
            </a:r>
            <a:r>
              <a:rPr dirty="0" sz="1000" spc="-30" b="0" i="1">
                <a:latin typeface="Bookman Old Style"/>
                <a:cs typeface="Bookman Old Style"/>
              </a:rPr>
              <a:t>a</a:t>
            </a:r>
            <a:r>
              <a:rPr dirty="0" sz="1000" spc="5" b="0" i="1">
                <a:latin typeface="Bookman Old Style"/>
                <a:cs typeface="Bookman Old Style"/>
              </a:rPr>
              <a:t>r</a:t>
            </a:r>
            <a:r>
              <a:rPr dirty="0" sz="1000" spc="-55" b="0" i="1">
                <a:latin typeface="Bookman Old Style"/>
                <a:cs typeface="Bookman Old Style"/>
              </a:rPr>
              <a:t>g</a:t>
            </a:r>
            <a:r>
              <a:rPr dirty="0" sz="1000" spc="-25" b="0" i="1">
                <a:latin typeface="Bookman Old Style"/>
                <a:cs typeface="Bookman Old Style"/>
              </a:rPr>
              <a:t>max</a:t>
            </a:r>
            <a:r>
              <a:rPr dirty="0" baseline="-11904" sz="1050" spc="-52" b="0" i="1">
                <a:latin typeface="Bookman Old Style"/>
                <a:cs typeface="Bookman Old Style"/>
              </a:rPr>
              <a:t>θ</a:t>
            </a:r>
            <a:r>
              <a:rPr dirty="0" baseline="-11904" sz="1050" spc="-209" b="0" i="1">
                <a:latin typeface="Bookman Old Style"/>
                <a:cs typeface="Bookman Old Style"/>
              </a:rPr>
              <a:t> </a:t>
            </a:r>
            <a:r>
              <a:rPr dirty="0" sz="1000" spc="-75" i="1">
                <a:latin typeface="DejaVu Sans Condensed"/>
                <a:cs typeface="DejaVu Sans Condensed"/>
              </a:rPr>
              <a:t>{</a:t>
            </a:r>
            <a:r>
              <a:rPr dirty="0" sz="1000" spc="-100" b="0" i="1">
                <a:latin typeface="Bookman Old Style"/>
                <a:cs typeface="Bookman Old Style"/>
              </a:rPr>
              <a:t>p</a:t>
            </a:r>
            <a:r>
              <a:rPr dirty="0" baseline="-11904" sz="1050" spc="37" b="0" i="1">
                <a:latin typeface="Bookman Old Style"/>
                <a:cs typeface="Bookman Old Style"/>
              </a:rPr>
              <a:t>mode</a:t>
            </a:r>
            <a:r>
              <a:rPr dirty="0" baseline="-11904" sz="1050" spc="89" b="0" i="1">
                <a:latin typeface="Bookman Old Style"/>
                <a:cs typeface="Bookman Old Style"/>
              </a:rPr>
              <a:t>l</a:t>
            </a:r>
            <a:r>
              <a:rPr dirty="0" sz="1000" spc="10">
                <a:latin typeface="Georgia"/>
                <a:cs typeface="Georgia"/>
              </a:rPr>
              <a:t>(</a:t>
            </a:r>
            <a:r>
              <a:rPr dirty="0" sz="1000" spc="140" b="1">
                <a:latin typeface="Times New Roman"/>
                <a:cs typeface="Times New Roman"/>
              </a:rPr>
              <a:t>X</a:t>
            </a:r>
            <a:r>
              <a:rPr dirty="0" sz="1000" spc="-40">
                <a:latin typeface="Georgia"/>
                <a:cs typeface="Georgia"/>
              </a:rPr>
              <a:t>;</a:t>
            </a:r>
            <a:r>
              <a:rPr dirty="0" sz="1000" spc="-75">
                <a:latin typeface="Georgia"/>
                <a:cs typeface="Georgia"/>
              </a:rPr>
              <a:t> </a:t>
            </a:r>
            <a:r>
              <a:rPr dirty="0" sz="1000" spc="-95" b="0" i="1">
                <a:latin typeface="Bookman Old Style"/>
                <a:cs typeface="Bookman Old Style"/>
              </a:rPr>
              <a:t>θ</a:t>
            </a:r>
            <a:r>
              <a:rPr dirty="0" sz="1000" spc="10">
                <a:latin typeface="Georgia"/>
                <a:cs typeface="Georgia"/>
              </a:rPr>
              <a:t>)</a:t>
            </a:r>
            <a:r>
              <a:rPr dirty="0" sz="1000" spc="-75" i="1">
                <a:latin typeface="DejaVu Sans Condensed"/>
                <a:cs typeface="DejaVu Sans Condensed"/>
              </a:rPr>
              <a:t>}</a:t>
            </a:r>
            <a:r>
              <a:rPr dirty="0" sz="1000" spc="-10" i="1">
                <a:latin typeface="DejaVu Sans Condensed"/>
                <a:cs typeface="DejaVu Sans Condensed"/>
              </a:rPr>
              <a:t> </a:t>
            </a:r>
            <a:r>
              <a:rPr dirty="0" sz="1000" spc="130">
                <a:latin typeface="Georgia"/>
                <a:cs typeface="Georgia"/>
              </a:rPr>
              <a:t>=</a:t>
            </a:r>
            <a:r>
              <a:rPr dirty="0" sz="1000" spc="35">
                <a:latin typeface="Georgia"/>
                <a:cs typeface="Georgia"/>
              </a:rPr>
              <a:t> </a:t>
            </a:r>
            <a:r>
              <a:rPr dirty="0" sz="1000" spc="-30" b="0" i="1">
                <a:latin typeface="Bookman Old Style"/>
                <a:cs typeface="Bookman Old Style"/>
              </a:rPr>
              <a:t>a</a:t>
            </a:r>
            <a:r>
              <a:rPr dirty="0" sz="1000" spc="5" b="0" i="1">
                <a:latin typeface="Bookman Old Style"/>
                <a:cs typeface="Bookman Old Style"/>
              </a:rPr>
              <a:t>r</a:t>
            </a:r>
            <a:r>
              <a:rPr dirty="0" sz="1000" spc="-55" b="0" i="1">
                <a:latin typeface="Bookman Old Style"/>
                <a:cs typeface="Bookman Old Style"/>
              </a:rPr>
              <a:t>g</a:t>
            </a:r>
            <a:r>
              <a:rPr dirty="0" sz="1000" spc="-25" b="0" i="1">
                <a:latin typeface="Bookman Old Style"/>
                <a:cs typeface="Bookman Old Style"/>
              </a:rPr>
              <a:t>max</a:t>
            </a:r>
            <a:r>
              <a:rPr dirty="0" baseline="-11904" sz="1050" spc="-52" b="0" i="1">
                <a:latin typeface="Bookman Old Style"/>
                <a:cs typeface="Bookman Old Style"/>
              </a:rPr>
              <a:t>θ</a:t>
            </a:r>
            <a:r>
              <a:rPr dirty="0" baseline="-11904" sz="1050" b="0" i="1">
                <a:latin typeface="Bookman Old Style"/>
                <a:cs typeface="Bookman Old Style"/>
              </a:rPr>
              <a:t>	</a:t>
            </a:r>
            <a:r>
              <a:rPr dirty="0" sz="1000" spc="-100" b="0" i="1">
                <a:latin typeface="Bookman Old Style"/>
                <a:cs typeface="Bookman Old Style"/>
              </a:rPr>
              <a:t>p</a:t>
            </a:r>
            <a:r>
              <a:rPr dirty="0" baseline="-11904" sz="1050" spc="37" b="0" i="1">
                <a:latin typeface="Bookman Old Style"/>
                <a:cs typeface="Bookman Old Style"/>
              </a:rPr>
              <a:t>mode</a:t>
            </a:r>
            <a:r>
              <a:rPr dirty="0" baseline="-11904" sz="1050" spc="89" b="0" i="1">
                <a:latin typeface="Bookman Old Style"/>
                <a:cs typeface="Bookman Old Style"/>
              </a:rPr>
              <a:t>l</a:t>
            </a:r>
            <a:r>
              <a:rPr dirty="0" sz="1000" spc="10">
                <a:latin typeface="Georgia"/>
                <a:cs typeface="Georgia"/>
              </a:rPr>
              <a:t>(</a:t>
            </a:r>
            <a:r>
              <a:rPr dirty="0" sz="1000" spc="100" b="1">
                <a:latin typeface="Times New Roman"/>
                <a:cs typeface="Times New Roman"/>
              </a:rPr>
              <a:t>x</a:t>
            </a:r>
            <a:r>
              <a:rPr dirty="0" sz="1000" b="1">
                <a:latin typeface="Times New Roman"/>
                <a:cs typeface="Times New Roman"/>
              </a:rPr>
              <a:t>   </a:t>
            </a:r>
            <a:r>
              <a:rPr dirty="0" sz="1000" spc="-45" b="1">
                <a:latin typeface="Times New Roman"/>
                <a:cs typeface="Times New Roman"/>
              </a:rPr>
              <a:t> </a:t>
            </a:r>
            <a:r>
              <a:rPr dirty="0" sz="1000" spc="-40">
                <a:latin typeface="Georgia"/>
                <a:cs typeface="Georgia"/>
              </a:rPr>
              <a:t>;</a:t>
            </a:r>
            <a:r>
              <a:rPr dirty="0" sz="1000" spc="-75">
                <a:latin typeface="Georgia"/>
                <a:cs typeface="Georgia"/>
              </a:rPr>
              <a:t> </a:t>
            </a:r>
            <a:r>
              <a:rPr dirty="0" sz="1000" spc="-95" b="0" i="1">
                <a:latin typeface="Bookman Old Style"/>
                <a:cs typeface="Bookman Old Style"/>
              </a:rPr>
              <a:t>θ</a:t>
            </a:r>
            <a:r>
              <a:rPr dirty="0" sz="1000" spc="10">
                <a:latin typeface="Georgia"/>
                <a:cs typeface="Georgia"/>
              </a:rPr>
              <a:t>)</a:t>
            </a:r>
            <a:endParaRPr sz="1000">
              <a:latin typeface="Georgia"/>
              <a:cs typeface="Georgi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042373" y="2177547"/>
            <a:ext cx="1172845" cy="177800"/>
          </a:xfrm>
          <a:prstGeom prst="rect">
            <a:avLst/>
          </a:prstGeom>
        </p:spPr>
        <p:txBody>
          <a:bodyPr wrap="square" lIns="0" tIns="139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95"/>
              </a:spcBef>
              <a:tabLst>
                <a:tab pos="1057910" algn="l"/>
              </a:tabLst>
            </a:pPr>
            <a:r>
              <a:rPr dirty="0" sz="1000" spc="520">
                <a:latin typeface="Arial"/>
                <a:cs typeface="Arial"/>
              </a:rPr>
              <a:t> </a:t>
            </a:r>
            <a:r>
              <a:rPr dirty="0" sz="1000" spc="520">
                <a:latin typeface="Arial"/>
                <a:cs typeface="Arial"/>
              </a:rPr>
              <a:t>	</a:t>
            </a:r>
            <a:r>
              <a:rPr dirty="0" sz="1000" spc="520">
                <a:latin typeface="Arial"/>
                <a:cs typeface="Arial"/>
              </a:rPr>
              <a:t> </a:t>
            </a:r>
            <a:endParaRPr sz="10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144291" y="2581150"/>
            <a:ext cx="18986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85" b="0" i="1">
                <a:latin typeface="Bookman Old Style"/>
                <a:cs typeface="Bookman Old Style"/>
              </a:rPr>
              <a:t>i</a:t>
            </a:r>
            <a:r>
              <a:rPr dirty="0" sz="700" spc="-5">
                <a:latin typeface="Verdana"/>
                <a:cs typeface="Verdana"/>
              </a:rPr>
              <a:t>=1</a:t>
            </a:r>
            <a:endParaRPr sz="700">
              <a:latin typeface="Verdana"/>
              <a:cs typeface="Verdana"/>
            </a:endParaRPr>
          </a:p>
        </p:txBody>
      </p:sp>
      <p:grpSp>
        <p:nvGrpSpPr>
          <p:cNvPr id="17" name="object 17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8" name="object 18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0" name="object 20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3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45337" y="0"/>
            <a:ext cx="1264285" cy="4051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2700" marR="5080" indent="84518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Fundamentos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de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Estadística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Bayesiana.</a:t>
            </a:r>
            <a:endParaRPr sz="500">
              <a:latin typeface="Calibri"/>
              <a:cs typeface="Calibri"/>
            </a:endParaRPr>
          </a:p>
          <a:p>
            <a:pPr algn="r" marL="429895" marR="5080" indent="378460">
              <a:lnSpc>
                <a:spcPts val="600"/>
              </a:lnSpc>
              <a:spcBef>
                <a:spcPts val="15"/>
              </a:spcBef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Distribuciones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Estadísticos</a:t>
            </a:r>
            <a:r>
              <a:rPr dirty="0" sz="500" spc="70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y</a:t>
            </a:r>
            <a:r>
              <a:rPr dirty="0" sz="500" spc="75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Variabilidad </a:t>
            </a:r>
            <a:r>
              <a:rPr dirty="0" sz="500" spc="-10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Aprendizaje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Automático.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66125"/>
            <a:ext cx="1222375" cy="2533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Estimación</a:t>
            </a:r>
            <a:r>
              <a:rPr dirty="0" sz="500" spc="40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 Puntual, Sesgo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y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 Varianza </a:t>
            </a:r>
            <a:r>
              <a:rPr dirty="0" sz="500" spc="-100" b="1">
                <a:solidFill>
                  <a:srgbClr val="9898D8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Estimador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de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4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Máxima 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Verosimilud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Estadísticos</a:t>
            </a:r>
            <a:r>
              <a:rPr dirty="0" sz="500" spc="8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Bayesianos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0" y="408654"/>
            <a:ext cx="4608060" cy="31277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407591"/>
            <a:ext cx="251269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15">
                <a:solidFill>
                  <a:srgbClr val="FFFFFF"/>
                </a:solidFill>
                <a:latin typeface="Calibri"/>
                <a:cs typeface="Calibri"/>
              </a:rPr>
              <a:t>Estimador</a:t>
            </a:r>
            <a:r>
              <a:rPr dirty="0" sz="1400" spc="1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65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1400" spc="1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Calibri"/>
                <a:cs typeface="Calibri"/>
              </a:rPr>
              <a:t>Máxima</a:t>
            </a:r>
            <a:r>
              <a:rPr dirty="0" sz="1400" spc="1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20">
                <a:solidFill>
                  <a:srgbClr val="FFFFFF"/>
                </a:solidFill>
                <a:latin typeface="Calibri"/>
                <a:cs typeface="Calibri"/>
              </a:rPr>
              <a:t>Verosimilud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1120825"/>
            <a:ext cx="59588" cy="59588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600354" y="1043716"/>
            <a:ext cx="3385820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1000" spc="-5">
                <a:latin typeface="Calibri"/>
                <a:cs typeface="Calibri"/>
              </a:rPr>
              <a:t>Tomando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logaritmo,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resultado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no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cambia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nos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transforma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producto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suma.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Por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tanto,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tenemos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que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316137" y="1461251"/>
            <a:ext cx="115570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90" b="0" i="1">
                <a:latin typeface="Bookman Old Style"/>
                <a:cs typeface="Bookman Old Style"/>
              </a:rPr>
              <a:t>m</a:t>
            </a:r>
            <a:endParaRPr sz="700">
              <a:latin typeface="Bookman Old Style"/>
              <a:cs typeface="Bookman Old Style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269642" y="1461254"/>
            <a:ext cx="19558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85">
                <a:latin typeface="Arial"/>
                <a:cs typeface="Arial"/>
              </a:rPr>
              <a:t> </a:t>
            </a:r>
            <a:endParaRPr sz="10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186116" y="1530852"/>
            <a:ext cx="2386965" cy="369570"/>
          </a:xfrm>
          <a:prstGeom prst="rect">
            <a:avLst/>
          </a:prstGeom>
        </p:spPr>
        <p:txBody>
          <a:bodyPr wrap="square" lIns="0" tIns="6286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495"/>
              </a:spcBef>
              <a:tabLst>
                <a:tab pos="1236345" algn="l"/>
              </a:tabLst>
            </a:pPr>
            <a:r>
              <a:rPr dirty="0" sz="1000" spc="-120" b="0" i="1">
                <a:latin typeface="Bookman Old Style"/>
                <a:cs typeface="Bookman Old Style"/>
              </a:rPr>
              <a:t>θ</a:t>
            </a:r>
            <a:r>
              <a:rPr dirty="0" baseline="-11904" sz="1050" spc="337" b="0" i="1">
                <a:latin typeface="Bookman Old Style"/>
                <a:cs typeface="Bookman Old Style"/>
              </a:rPr>
              <a:t>M</a:t>
            </a:r>
            <a:r>
              <a:rPr dirty="0" baseline="-11904" sz="1050" spc="209" b="0" i="1">
                <a:latin typeface="Bookman Old Style"/>
                <a:cs typeface="Bookman Old Style"/>
              </a:rPr>
              <a:t>L</a:t>
            </a:r>
            <a:r>
              <a:rPr dirty="0" baseline="-11904" sz="1050" b="0" i="1">
                <a:latin typeface="Bookman Old Style"/>
                <a:cs typeface="Bookman Old Style"/>
              </a:rPr>
              <a:t> </a:t>
            </a:r>
            <a:r>
              <a:rPr dirty="0" baseline="-11904" sz="1050" spc="-142" b="0" i="1">
                <a:latin typeface="Bookman Old Style"/>
                <a:cs typeface="Bookman Old Style"/>
              </a:rPr>
              <a:t> </a:t>
            </a:r>
            <a:r>
              <a:rPr dirty="0" sz="1000" spc="130">
                <a:latin typeface="Georgia"/>
                <a:cs typeface="Georgia"/>
              </a:rPr>
              <a:t>=</a:t>
            </a:r>
            <a:r>
              <a:rPr dirty="0" sz="1000" spc="35">
                <a:latin typeface="Georgia"/>
                <a:cs typeface="Georgia"/>
              </a:rPr>
              <a:t> </a:t>
            </a:r>
            <a:r>
              <a:rPr dirty="0" sz="1000" spc="-30" b="0" i="1">
                <a:latin typeface="Bookman Old Style"/>
                <a:cs typeface="Bookman Old Style"/>
              </a:rPr>
              <a:t>a</a:t>
            </a:r>
            <a:r>
              <a:rPr dirty="0" sz="1000" spc="5" b="0" i="1">
                <a:latin typeface="Bookman Old Style"/>
                <a:cs typeface="Bookman Old Style"/>
              </a:rPr>
              <a:t>r</a:t>
            </a:r>
            <a:r>
              <a:rPr dirty="0" sz="1000" spc="-55" b="0" i="1">
                <a:latin typeface="Bookman Old Style"/>
                <a:cs typeface="Bookman Old Style"/>
              </a:rPr>
              <a:t>g</a:t>
            </a:r>
            <a:r>
              <a:rPr dirty="0" sz="1000" spc="-25" b="0" i="1">
                <a:latin typeface="Bookman Old Style"/>
                <a:cs typeface="Bookman Old Style"/>
              </a:rPr>
              <a:t>max</a:t>
            </a:r>
            <a:r>
              <a:rPr dirty="0" baseline="-11904" sz="1050" spc="-52" b="0" i="1">
                <a:latin typeface="Bookman Old Style"/>
                <a:cs typeface="Bookman Old Style"/>
              </a:rPr>
              <a:t>θ</a:t>
            </a:r>
            <a:r>
              <a:rPr dirty="0" baseline="-11904" sz="1050" b="0" i="1">
                <a:latin typeface="Bookman Old Style"/>
                <a:cs typeface="Bookman Old Style"/>
              </a:rPr>
              <a:t>	</a:t>
            </a:r>
            <a:r>
              <a:rPr dirty="0" sz="1000" spc="35" b="0" i="1">
                <a:latin typeface="Bookman Old Style"/>
                <a:cs typeface="Bookman Old Style"/>
              </a:rPr>
              <a:t>l</a:t>
            </a:r>
            <a:r>
              <a:rPr dirty="0" sz="1000" spc="-75" b="0" i="1">
                <a:latin typeface="Bookman Old Style"/>
                <a:cs typeface="Bookman Old Style"/>
              </a:rPr>
              <a:t>o</a:t>
            </a:r>
            <a:r>
              <a:rPr dirty="0" sz="1000" spc="-40" b="0" i="1">
                <a:latin typeface="Bookman Old Style"/>
                <a:cs typeface="Bookman Old Style"/>
              </a:rPr>
              <a:t>g</a:t>
            </a:r>
            <a:r>
              <a:rPr dirty="0" sz="1000" spc="10">
                <a:latin typeface="Georgia"/>
                <a:cs typeface="Georgia"/>
              </a:rPr>
              <a:t>(</a:t>
            </a:r>
            <a:r>
              <a:rPr dirty="0" sz="1000" spc="-100" b="0" i="1">
                <a:latin typeface="Bookman Old Style"/>
                <a:cs typeface="Bookman Old Style"/>
              </a:rPr>
              <a:t>p</a:t>
            </a:r>
            <a:r>
              <a:rPr dirty="0" baseline="-11904" sz="1050" spc="37" b="0" i="1">
                <a:latin typeface="Bookman Old Style"/>
                <a:cs typeface="Bookman Old Style"/>
              </a:rPr>
              <a:t>mode</a:t>
            </a:r>
            <a:r>
              <a:rPr dirty="0" baseline="-11904" sz="1050" spc="89" b="0" i="1">
                <a:latin typeface="Bookman Old Style"/>
                <a:cs typeface="Bookman Old Style"/>
              </a:rPr>
              <a:t>l</a:t>
            </a:r>
            <a:r>
              <a:rPr dirty="0" sz="1000" spc="10">
                <a:latin typeface="Georgia"/>
                <a:cs typeface="Georgia"/>
              </a:rPr>
              <a:t>(</a:t>
            </a:r>
            <a:r>
              <a:rPr dirty="0" sz="1000" spc="100" b="1">
                <a:latin typeface="Times New Roman"/>
                <a:cs typeface="Times New Roman"/>
              </a:rPr>
              <a:t>x</a:t>
            </a:r>
            <a:r>
              <a:rPr dirty="0" baseline="31746" sz="1050" spc="-15">
                <a:latin typeface="Verdana"/>
                <a:cs typeface="Verdana"/>
              </a:rPr>
              <a:t>(</a:t>
            </a:r>
            <a:r>
              <a:rPr dirty="0" baseline="31746" sz="1050" spc="127" b="0" i="1">
                <a:latin typeface="Bookman Old Style"/>
                <a:cs typeface="Bookman Old Style"/>
              </a:rPr>
              <a:t>i</a:t>
            </a:r>
            <a:r>
              <a:rPr dirty="0" baseline="31746" sz="1050" spc="60">
                <a:latin typeface="Verdana"/>
                <a:cs typeface="Verdana"/>
              </a:rPr>
              <a:t>)</a:t>
            </a:r>
            <a:r>
              <a:rPr dirty="0" sz="1000" spc="-40">
                <a:latin typeface="Georgia"/>
                <a:cs typeface="Georgia"/>
              </a:rPr>
              <a:t>;</a:t>
            </a:r>
            <a:r>
              <a:rPr dirty="0" sz="1000" spc="-75">
                <a:latin typeface="Georgia"/>
                <a:cs typeface="Georgia"/>
              </a:rPr>
              <a:t> </a:t>
            </a:r>
            <a:r>
              <a:rPr dirty="0" sz="1000" spc="-95" b="0" i="1">
                <a:latin typeface="Bookman Old Style"/>
                <a:cs typeface="Bookman Old Style"/>
              </a:rPr>
              <a:t>θ</a:t>
            </a:r>
            <a:r>
              <a:rPr dirty="0" sz="1000" spc="10">
                <a:latin typeface="Georgia"/>
                <a:cs typeface="Georgia"/>
              </a:rPr>
              <a:t>))</a:t>
            </a:r>
            <a:endParaRPr sz="1000">
              <a:latin typeface="Georgia"/>
              <a:cs typeface="Georgia"/>
            </a:endParaRPr>
          </a:p>
          <a:p>
            <a:pPr algn="ctr" marR="3810">
              <a:lnSpc>
                <a:spcPct val="100000"/>
              </a:lnSpc>
              <a:spcBef>
                <a:spcPts val="275"/>
              </a:spcBef>
            </a:pPr>
            <a:r>
              <a:rPr dirty="0" sz="700" spc="25" b="0" i="1">
                <a:latin typeface="Bookman Old Style"/>
                <a:cs typeface="Bookman Old Style"/>
              </a:rPr>
              <a:t>i</a:t>
            </a:r>
            <a:r>
              <a:rPr dirty="0" sz="700" spc="25">
                <a:latin typeface="Verdana"/>
                <a:cs typeface="Verdana"/>
              </a:rPr>
              <a:t>=1</a:t>
            </a:r>
            <a:endParaRPr sz="700">
              <a:latin typeface="Verdana"/>
              <a:cs typeface="Verdan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167724" y="1365090"/>
            <a:ext cx="1456690" cy="177800"/>
          </a:xfrm>
          <a:prstGeom prst="rect">
            <a:avLst/>
          </a:prstGeom>
        </p:spPr>
        <p:txBody>
          <a:bodyPr wrap="square" lIns="0" tIns="139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95"/>
              </a:spcBef>
              <a:tabLst>
                <a:tab pos="1341120" algn="l"/>
              </a:tabLst>
            </a:pPr>
            <a:r>
              <a:rPr dirty="0" sz="1000" spc="520">
                <a:latin typeface="Arial"/>
                <a:cs typeface="Arial"/>
              </a:rPr>
              <a:t> </a:t>
            </a:r>
            <a:r>
              <a:rPr dirty="0" sz="1000" spc="520">
                <a:latin typeface="Arial"/>
                <a:cs typeface="Arial"/>
              </a:rPr>
              <a:t>	</a:t>
            </a:r>
            <a:r>
              <a:rPr dirty="0" sz="1000" spc="520">
                <a:latin typeface="Arial"/>
                <a:cs typeface="Arial"/>
              </a:rPr>
              <a:t> </a:t>
            </a:r>
            <a:endParaRPr sz="1000">
              <a:latin typeface="Arial"/>
              <a:cs typeface="Arial"/>
            </a:endParaRPr>
          </a:p>
        </p:txBody>
      </p:sp>
      <p:pic>
        <p:nvPicPr>
          <p:cNvPr id="14" name="object 14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490194" y="2000415"/>
            <a:ext cx="59588" cy="59588"/>
          </a:xfrm>
          <a:prstGeom prst="rect">
            <a:avLst/>
          </a:prstGeom>
        </p:spPr>
      </p:pic>
      <p:sp>
        <p:nvSpPr>
          <p:cNvPr id="15" name="object 15"/>
          <p:cNvSpPr txBox="1"/>
          <p:nvPr/>
        </p:nvSpPr>
        <p:spPr>
          <a:xfrm>
            <a:off x="600354" y="1923305"/>
            <a:ext cx="3514090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1000" spc="15">
                <a:latin typeface="Calibri"/>
                <a:cs typeface="Calibri"/>
              </a:rPr>
              <a:t>Este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estimador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se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puede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generalizar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para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estimar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probabilidad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condicionada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35" b="0" i="1">
                <a:latin typeface="Bookman Old Style"/>
                <a:cs typeface="Bookman Old Style"/>
              </a:rPr>
              <a:t>P</a:t>
            </a:r>
            <a:r>
              <a:rPr dirty="0" sz="1000" spc="-165" b="0" i="1">
                <a:latin typeface="Bookman Old Style"/>
                <a:cs typeface="Bookman Old Style"/>
              </a:rPr>
              <a:t> </a:t>
            </a:r>
            <a:r>
              <a:rPr dirty="0" sz="1000" spc="50">
                <a:latin typeface="Georgia"/>
                <a:cs typeface="Georgia"/>
              </a:rPr>
              <a:t>(</a:t>
            </a:r>
            <a:r>
              <a:rPr dirty="0" sz="1000" spc="50" b="1">
                <a:latin typeface="Times New Roman"/>
                <a:cs typeface="Times New Roman"/>
              </a:rPr>
              <a:t>Y</a:t>
            </a:r>
            <a:r>
              <a:rPr dirty="0" sz="1000" spc="50" i="1">
                <a:latin typeface="DejaVu Sans Condensed"/>
                <a:cs typeface="DejaVu Sans Condensed"/>
              </a:rPr>
              <a:t>|</a:t>
            </a:r>
            <a:r>
              <a:rPr dirty="0" sz="1000" spc="50" b="1">
                <a:latin typeface="Times New Roman"/>
                <a:cs typeface="Times New Roman"/>
              </a:rPr>
              <a:t>X</a:t>
            </a:r>
            <a:r>
              <a:rPr dirty="0" sz="1000" spc="50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-25" b="0" i="1">
                <a:latin typeface="Bookman Old Style"/>
                <a:cs typeface="Bookman Old Style"/>
              </a:rPr>
              <a:t>θ</a:t>
            </a:r>
            <a:r>
              <a:rPr dirty="0" sz="1000" spc="-25">
                <a:latin typeface="Georgia"/>
                <a:cs typeface="Georgia"/>
              </a:rPr>
              <a:t>)</a:t>
            </a:r>
            <a:r>
              <a:rPr dirty="0" sz="1000" spc="-25">
                <a:latin typeface="Calibri"/>
                <a:cs typeface="Calibri"/>
              </a:rPr>
              <a:t>: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451914" y="2505509"/>
            <a:ext cx="86677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805180" algn="l"/>
              </a:tabLst>
            </a:pPr>
            <a:r>
              <a:rPr dirty="0" sz="700" spc="225" b="0" i="1">
                <a:latin typeface="Bookman Old Style"/>
                <a:cs typeface="Bookman Old Style"/>
              </a:rPr>
              <a:t>M</a:t>
            </a:r>
            <a:r>
              <a:rPr dirty="0" sz="700" spc="140" b="0" i="1">
                <a:latin typeface="Bookman Old Style"/>
                <a:cs typeface="Bookman Old Style"/>
              </a:rPr>
              <a:t>L</a:t>
            </a:r>
            <a:r>
              <a:rPr dirty="0" sz="700" b="0" i="1">
                <a:latin typeface="Bookman Old Style"/>
                <a:cs typeface="Bookman Old Style"/>
              </a:rPr>
              <a:t>	</a:t>
            </a:r>
            <a:r>
              <a:rPr dirty="0" sz="700" spc="-35" b="0" i="1">
                <a:latin typeface="Bookman Old Style"/>
                <a:cs typeface="Bookman Old Style"/>
              </a:rPr>
              <a:t>θ</a:t>
            </a:r>
            <a:endParaRPr sz="700">
              <a:latin typeface="Bookman Old Style"/>
              <a:cs typeface="Bookman Old Style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369807" y="2328369"/>
            <a:ext cx="115570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90" b="0" i="1">
                <a:latin typeface="Bookman Old Style"/>
                <a:cs typeface="Bookman Old Style"/>
              </a:rPr>
              <a:t>m</a:t>
            </a:r>
            <a:endParaRPr sz="700">
              <a:latin typeface="Bookman Old Style"/>
              <a:cs typeface="Bookman Old Style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323312" y="2328372"/>
            <a:ext cx="208279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1160">
                <a:latin typeface="Arial"/>
                <a:cs typeface="Arial"/>
              </a:rPr>
              <a:t> </a:t>
            </a:r>
            <a:endParaRPr sz="10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2332735" y="2635811"/>
            <a:ext cx="18986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85" b="0" i="1">
                <a:latin typeface="Bookman Old Style"/>
                <a:cs typeface="Bookman Old Style"/>
              </a:rPr>
              <a:t>i</a:t>
            </a:r>
            <a:r>
              <a:rPr dirty="0" sz="700" spc="-5">
                <a:latin typeface="Verdana"/>
                <a:cs typeface="Verdana"/>
              </a:rPr>
              <a:t>=1</a:t>
            </a:r>
            <a:endParaRPr sz="700">
              <a:latin typeface="Verdana"/>
              <a:cs typeface="Verdana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2920441" y="2434287"/>
            <a:ext cx="373380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20">
                <a:latin typeface="Verdana"/>
                <a:cs typeface="Verdana"/>
              </a:rPr>
              <a:t>(</a:t>
            </a:r>
            <a:r>
              <a:rPr dirty="0" sz="700" spc="20" b="0" i="1">
                <a:latin typeface="Bookman Old Style"/>
                <a:cs typeface="Bookman Old Style"/>
              </a:rPr>
              <a:t>i</a:t>
            </a:r>
            <a:r>
              <a:rPr dirty="0" sz="700" spc="20">
                <a:latin typeface="Verdana"/>
                <a:cs typeface="Verdana"/>
              </a:rPr>
              <a:t>)  </a:t>
            </a:r>
            <a:r>
              <a:rPr dirty="0" sz="700" spc="80">
                <a:latin typeface="Verdana"/>
                <a:cs typeface="Verdana"/>
              </a:rPr>
              <a:t> </a:t>
            </a:r>
            <a:r>
              <a:rPr dirty="0" sz="700" spc="20">
                <a:latin typeface="Verdana"/>
                <a:cs typeface="Verdana"/>
              </a:rPr>
              <a:t>(</a:t>
            </a:r>
            <a:r>
              <a:rPr dirty="0" sz="700" spc="20" b="0" i="1">
                <a:latin typeface="Bookman Old Style"/>
                <a:cs typeface="Bookman Old Style"/>
              </a:rPr>
              <a:t>i</a:t>
            </a:r>
            <a:r>
              <a:rPr dirty="0" sz="700" spc="20">
                <a:latin typeface="Verdana"/>
                <a:cs typeface="Verdana"/>
              </a:rPr>
              <a:t>)</a:t>
            </a:r>
            <a:endParaRPr sz="700">
              <a:latin typeface="Verdana"/>
              <a:cs typeface="Verdana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392516" y="2448565"/>
            <a:ext cx="207645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88290" algn="l"/>
                <a:tab pos="1146810" algn="l"/>
              </a:tabLst>
            </a:pPr>
            <a:r>
              <a:rPr dirty="0" sz="1000" spc="-120" b="0" i="1">
                <a:latin typeface="Bookman Old Style"/>
                <a:cs typeface="Bookman Old Style"/>
              </a:rPr>
              <a:t>θ</a:t>
            </a:r>
            <a:r>
              <a:rPr dirty="0" sz="1000" spc="-120" b="0" i="1">
                <a:latin typeface="Bookman Old Style"/>
                <a:cs typeface="Bookman Old Style"/>
              </a:rPr>
              <a:t>	</a:t>
            </a:r>
            <a:r>
              <a:rPr dirty="0" sz="1000" spc="130">
                <a:latin typeface="Georgia"/>
                <a:cs typeface="Georgia"/>
              </a:rPr>
              <a:t>=</a:t>
            </a:r>
            <a:r>
              <a:rPr dirty="0" sz="1000" spc="35">
                <a:latin typeface="Georgia"/>
                <a:cs typeface="Georgia"/>
              </a:rPr>
              <a:t> </a:t>
            </a:r>
            <a:r>
              <a:rPr dirty="0" sz="1000" spc="-30" b="0" i="1">
                <a:latin typeface="Bookman Old Style"/>
                <a:cs typeface="Bookman Old Style"/>
              </a:rPr>
              <a:t>a</a:t>
            </a:r>
            <a:r>
              <a:rPr dirty="0" sz="1000" spc="5" b="0" i="1">
                <a:latin typeface="Bookman Old Style"/>
                <a:cs typeface="Bookman Old Style"/>
              </a:rPr>
              <a:t>r</a:t>
            </a:r>
            <a:r>
              <a:rPr dirty="0" sz="1000" spc="-55" b="0" i="1">
                <a:latin typeface="Bookman Old Style"/>
                <a:cs typeface="Bookman Old Style"/>
              </a:rPr>
              <a:t>g</a:t>
            </a:r>
            <a:r>
              <a:rPr dirty="0" sz="1000" spc="-25" b="0" i="1">
                <a:latin typeface="Bookman Old Style"/>
                <a:cs typeface="Bookman Old Style"/>
              </a:rPr>
              <a:t>max</a:t>
            </a:r>
            <a:r>
              <a:rPr dirty="0" sz="1000" b="0" i="1">
                <a:latin typeface="Bookman Old Style"/>
                <a:cs typeface="Bookman Old Style"/>
              </a:rPr>
              <a:t>	</a:t>
            </a:r>
            <a:r>
              <a:rPr dirty="0" sz="1000" spc="35" b="0" i="1">
                <a:latin typeface="Bookman Old Style"/>
                <a:cs typeface="Bookman Old Style"/>
              </a:rPr>
              <a:t>l</a:t>
            </a:r>
            <a:r>
              <a:rPr dirty="0" sz="1000" spc="-75" b="0" i="1">
                <a:latin typeface="Bookman Old Style"/>
                <a:cs typeface="Bookman Old Style"/>
              </a:rPr>
              <a:t>o</a:t>
            </a:r>
            <a:r>
              <a:rPr dirty="0" sz="1000" spc="-40" b="0" i="1">
                <a:latin typeface="Bookman Old Style"/>
                <a:cs typeface="Bookman Old Style"/>
              </a:rPr>
              <a:t>g</a:t>
            </a:r>
            <a:r>
              <a:rPr dirty="0" sz="1000" spc="35" b="0" i="1">
                <a:latin typeface="Bookman Old Style"/>
                <a:cs typeface="Bookman Old Style"/>
              </a:rPr>
              <a:t>P</a:t>
            </a:r>
            <a:r>
              <a:rPr dirty="0" sz="1000" spc="-165" b="0" i="1">
                <a:latin typeface="Bookman Old Style"/>
                <a:cs typeface="Bookman Old Style"/>
              </a:rPr>
              <a:t> </a:t>
            </a:r>
            <a:r>
              <a:rPr dirty="0" sz="1000" spc="10">
                <a:latin typeface="Georgia"/>
                <a:cs typeface="Georgia"/>
              </a:rPr>
              <a:t>(</a:t>
            </a:r>
            <a:r>
              <a:rPr dirty="0" sz="1000" spc="100" b="1">
                <a:latin typeface="Times New Roman"/>
                <a:cs typeface="Times New Roman"/>
              </a:rPr>
              <a:t>y</a:t>
            </a:r>
            <a:r>
              <a:rPr dirty="0" sz="1000" b="1">
                <a:latin typeface="Times New Roman"/>
                <a:cs typeface="Times New Roman"/>
              </a:rPr>
              <a:t>   </a:t>
            </a:r>
            <a:r>
              <a:rPr dirty="0" sz="1000" spc="-30" b="1">
                <a:latin typeface="Times New Roman"/>
                <a:cs typeface="Times New Roman"/>
              </a:rPr>
              <a:t> </a:t>
            </a:r>
            <a:r>
              <a:rPr dirty="0" sz="1000" spc="-30" i="1">
                <a:latin typeface="DejaVu Sans Condensed"/>
                <a:cs typeface="DejaVu Sans Condensed"/>
              </a:rPr>
              <a:t>|</a:t>
            </a:r>
            <a:r>
              <a:rPr dirty="0" sz="1000" spc="100" b="1">
                <a:latin typeface="Times New Roman"/>
                <a:cs typeface="Times New Roman"/>
              </a:rPr>
              <a:t>x</a:t>
            </a:r>
            <a:r>
              <a:rPr dirty="0" sz="1000" b="1">
                <a:latin typeface="Times New Roman"/>
                <a:cs typeface="Times New Roman"/>
              </a:rPr>
              <a:t>   </a:t>
            </a:r>
            <a:r>
              <a:rPr dirty="0" sz="1000" spc="-45" b="1">
                <a:latin typeface="Times New Roman"/>
                <a:cs typeface="Times New Roman"/>
              </a:rPr>
              <a:t> 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-95" b="0" i="1">
                <a:latin typeface="Bookman Old Style"/>
                <a:cs typeface="Bookman Old Style"/>
              </a:rPr>
              <a:t>θ</a:t>
            </a:r>
            <a:r>
              <a:rPr dirty="0" sz="1000" spc="10">
                <a:latin typeface="Georgia"/>
                <a:cs typeface="Georgia"/>
              </a:rPr>
              <a:t>)</a:t>
            </a:r>
            <a:endParaRPr sz="1000">
              <a:latin typeface="Georgia"/>
              <a:cs typeface="Georgia"/>
            </a:endParaRPr>
          </a:p>
        </p:txBody>
      </p:sp>
      <p:grpSp>
        <p:nvGrpSpPr>
          <p:cNvPr id="22" name="object 22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23" name="object 23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5" name="object 25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3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45337" y="0"/>
            <a:ext cx="1264285" cy="4051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2700" marR="5080" indent="84518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Fundamentos</a:t>
            </a:r>
            <a:r>
              <a:rPr dirty="0" sz="500" spc="7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de</a:t>
            </a:r>
            <a:r>
              <a:rPr dirty="0" sz="500" spc="7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Estadística</a:t>
            </a:r>
            <a:r>
              <a:rPr dirty="0" sz="500" spc="7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Bayesiana.</a:t>
            </a:r>
            <a:endParaRPr sz="500">
              <a:latin typeface="Calibri"/>
              <a:cs typeface="Calibri"/>
            </a:endParaRPr>
          </a:p>
          <a:p>
            <a:pPr algn="r" marL="429895" marR="5080" indent="378460">
              <a:lnSpc>
                <a:spcPts val="600"/>
              </a:lnSpc>
              <a:spcBef>
                <a:spcPts val="15"/>
              </a:spcBef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Distribuciones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Estadísticos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y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Variabilidad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Aprendizaje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Automático.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28164"/>
            <a:ext cx="1396365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600"/>
              </a:lnSpc>
              <a:spcBef>
                <a:spcPts val="95"/>
              </a:spcBef>
            </a:pP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Probabilidad</a:t>
            </a:r>
            <a:r>
              <a:rPr dirty="0" sz="500" spc="40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 Condicionada</a:t>
            </a:r>
            <a:endParaRPr sz="500">
              <a:latin typeface="Calibri"/>
              <a:cs typeface="Calibri"/>
            </a:endParaRPr>
          </a:p>
          <a:p>
            <a:pPr marL="12700" marR="5080">
              <a:lnSpc>
                <a:spcPts val="600"/>
              </a:lnSpc>
              <a:spcBef>
                <a:spcPts val="20"/>
              </a:spcBef>
            </a:pP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Independencia</a:t>
            </a:r>
            <a:r>
              <a:rPr dirty="0" sz="500" spc="8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e</a:t>
            </a:r>
            <a:r>
              <a:rPr dirty="0" sz="500" spc="8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Independencia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Condicional </a:t>
            </a:r>
            <a:r>
              <a:rPr dirty="0" sz="500" spc="-100" b="1">
                <a:solidFill>
                  <a:srgbClr val="9898D8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Variables</a:t>
            </a:r>
            <a:r>
              <a:rPr dirty="0" sz="500" spc="8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Aleatorias</a:t>
            </a:r>
            <a:endParaRPr sz="500">
              <a:latin typeface="Calibri"/>
              <a:cs typeface="Calibri"/>
            </a:endParaRPr>
          </a:p>
          <a:p>
            <a:pPr marL="12700">
              <a:lnSpc>
                <a:spcPts val="575"/>
              </a:lnSpc>
            </a:pP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10" action="ppaction://hlinksldjump"/>
              </a:rPr>
              <a:t>Variables</a:t>
            </a:r>
            <a:r>
              <a:rPr dirty="0" sz="500" spc="70" b="1">
                <a:solidFill>
                  <a:srgbClr val="9898D8"/>
                </a:solidFill>
                <a:latin typeface="Calibri"/>
                <a:cs typeface="Calibri"/>
                <a:hlinkClick r:id="rId10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10" action="ppaction://hlinksldjump"/>
              </a:rPr>
              <a:t>Multimensionales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0" y="408660"/>
            <a:ext cx="4608195" cy="50800"/>
          </a:xfrm>
          <a:custGeom>
            <a:avLst/>
            <a:gdLst/>
            <a:ahLst/>
            <a:cxnLst/>
            <a:rect l="l" t="t" r="r" b="b"/>
            <a:pathLst>
              <a:path w="4608195" h="50800">
                <a:moveTo>
                  <a:pt x="4608060" y="0"/>
                </a:moveTo>
                <a:lnTo>
                  <a:pt x="0" y="0"/>
                </a:lnTo>
                <a:lnTo>
                  <a:pt x="0" y="50610"/>
                </a:lnTo>
                <a:lnTo>
                  <a:pt x="4608060" y="50610"/>
                </a:lnTo>
                <a:lnTo>
                  <a:pt x="460806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1953336" y="1187536"/>
            <a:ext cx="70167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5">
                <a:latin typeface="Calibri"/>
                <a:cs typeface="Calibri"/>
              </a:rPr>
              <a:t>Section</a:t>
            </a:r>
            <a:r>
              <a:rPr dirty="0" sz="1400" spc="55">
                <a:latin typeface="Calibri"/>
                <a:cs typeface="Calibri"/>
              </a:rPr>
              <a:t> </a:t>
            </a:r>
            <a:r>
              <a:rPr dirty="0" sz="1400" spc="-30">
                <a:latin typeface="Calibri"/>
                <a:cs typeface="Calibri"/>
              </a:rPr>
              <a:t>2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309181" y="1534274"/>
            <a:ext cx="3989704" cy="583565"/>
          </a:xfrm>
          <a:custGeom>
            <a:avLst/>
            <a:gdLst/>
            <a:ahLst/>
            <a:cxnLst/>
            <a:rect l="l" t="t" r="r" b="b"/>
            <a:pathLst>
              <a:path w="3989704" h="583564">
                <a:moveTo>
                  <a:pt x="3989654" y="44437"/>
                </a:moveTo>
                <a:lnTo>
                  <a:pt x="3988358" y="44437"/>
                </a:lnTo>
                <a:lnTo>
                  <a:pt x="3985653" y="31076"/>
                </a:lnTo>
                <a:lnTo>
                  <a:pt x="3974731" y="14922"/>
                </a:lnTo>
                <a:lnTo>
                  <a:pt x="3958577" y="4013"/>
                </a:lnTo>
                <a:lnTo>
                  <a:pt x="3938854" y="0"/>
                </a:lnTo>
                <a:lnTo>
                  <a:pt x="50812" y="0"/>
                </a:lnTo>
                <a:lnTo>
                  <a:pt x="31076" y="4013"/>
                </a:lnTo>
                <a:lnTo>
                  <a:pt x="14922" y="14922"/>
                </a:lnTo>
                <a:lnTo>
                  <a:pt x="4013" y="31076"/>
                </a:lnTo>
                <a:lnTo>
                  <a:pt x="1282" y="44437"/>
                </a:lnTo>
                <a:lnTo>
                  <a:pt x="0" y="44437"/>
                </a:lnTo>
                <a:lnTo>
                  <a:pt x="0" y="50800"/>
                </a:lnTo>
                <a:lnTo>
                  <a:pt x="0" y="82384"/>
                </a:lnTo>
                <a:lnTo>
                  <a:pt x="0" y="532345"/>
                </a:lnTo>
                <a:lnTo>
                  <a:pt x="4013" y="552081"/>
                </a:lnTo>
                <a:lnTo>
                  <a:pt x="14922" y="568236"/>
                </a:lnTo>
                <a:lnTo>
                  <a:pt x="31076" y="579145"/>
                </a:lnTo>
                <a:lnTo>
                  <a:pt x="50812" y="583158"/>
                </a:lnTo>
                <a:lnTo>
                  <a:pt x="3938854" y="583158"/>
                </a:lnTo>
                <a:lnTo>
                  <a:pt x="3958577" y="579145"/>
                </a:lnTo>
                <a:lnTo>
                  <a:pt x="3974731" y="568236"/>
                </a:lnTo>
                <a:lnTo>
                  <a:pt x="3985653" y="552081"/>
                </a:lnTo>
                <a:lnTo>
                  <a:pt x="3989654" y="532345"/>
                </a:lnTo>
                <a:lnTo>
                  <a:pt x="3989654" y="82384"/>
                </a:lnTo>
                <a:lnTo>
                  <a:pt x="3989654" y="50800"/>
                </a:lnTo>
                <a:lnTo>
                  <a:pt x="3989654" y="44437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869073" y="1690837"/>
            <a:ext cx="287020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25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Fundamentos</a:t>
            </a:r>
            <a:r>
              <a:rPr dirty="0" sz="1400" spc="125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1400" spc="-65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de</a:t>
            </a:r>
            <a:r>
              <a:rPr dirty="0" sz="1400" spc="130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1400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Estadística</a:t>
            </a:r>
            <a:r>
              <a:rPr dirty="0" sz="1400" spc="125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Bayesiana.</a:t>
            </a:r>
            <a:endParaRPr sz="1400">
              <a:latin typeface="Calibri"/>
              <a:cs typeface="Calibri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1" name="object 11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1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45337" y="0"/>
            <a:ext cx="1264285" cy="4051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2700" marR="5080" indent="84518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Fundamentos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de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Estadística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Bayesiana.</a:t>
            </a:r>
            <a:endParaRPr sz="500">
              <a:latin typeface="Calibri"/>
              <a:cs typeface="Calibri"/>
            </a:endParaRPr>
          </a:p>
          <a:p>
            <a:pPr algn="r" marL="429895" marR="5080" indent="378460">
              <a:lnSpc>
                <a:spcPts val="600"/>
              </a:lnSpc>
              <a:spcBef>
                <a:spcPts val="15"/>
              </a:spcBef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Distribuciones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Estadísticos</a:t>
            </a:r>
            <a:r>
              <a:rPr dirty="0" sz="500" spc="70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y</a:t>
            </a:r>
            <a:r>
              <a:rPr dirty="0" sz="500" spc="75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Variabilidad </a:t>
            </a:r>
            <a:r>
              <a:rPr dirty="0" sz="500" spc="-10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Aprendizaje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Automático.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66125"/>
            <a:ext cx="1222375" cy="2533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Estimación</a:t>
            </a:r>
            <a:r>
              <a:rPr dirty="0" sz="500" spc="40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 Puntual, Sesgo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y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 Varianza </a:t>
            </a:r>
            <a:r>
              <a:rPr dirty="0" sz="500" spc="-100" b="1">
                <a:solidFill>
                  <a:srgbClr val="9898D8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Estimador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de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4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Máxima 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Verosimilud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Estadísticos</a:t>
            </a:r>
            <a:r>
              <a:rPr dirty="0" sz="500" spc="8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Bayesianos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0" y="408654"/>
            <a:ext cx="4608060" cy="31277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407591"/>
            <a:ext cx="434467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25">
                <a:solidFill>
                  <a:srgbClr val="FFFFFF"/>
                </a:solidFill>
                <a:latin typeface="Calibri"/>
                <a:cs typeface="Calibri"/>
              </a:rPr>
              <a:t>Regresión</a:t>
            </a:r>
            <a:r>
              <a:rPr dirty="0" sz="14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FFFFFF"/>
                </a:solidFill>
                <a:latin typeface="Calibri"/>
                <a:cs typeface="Calibri"/>
              </a:rPr>
              <a:t>Lineal</a:t>
            </a:r>
            <a:r>
              <a:rPr dirty="0" sz="1400" spc="1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60">
                <a:solidFill>
                  <a:srgbClr val="FFFFFF"/>
                </a:solidFill>
                <a:latin typeface="Calibri"/>
                <a:cs typeface="Calibri"/>
              </a:rPr>
              <a:t>desde</a:t>
            </a:r>
            <a:r>
              <a:rPr dirty="0" sz="1400" spc="1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45">
                <a:solidFill>
                  <a:srgbClr val="FFFFFF"/>
                </a:solidFill>
                <a:latin typeface="Calibri"/>
                <a:cs typeface="Calibri"/>
              </a:rPr>
              <a:t>el</a:t>
            </a:r>
            <a:r>
              <a:rPr dirty="0" sz="1400" spc="1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30">
                <a:solidFill>
                  <a:srgbClr val="FFFFFF"/>
                </a:solidFill>
                <a:latin typeface="Calibri"/>
                <a:cs typeface="Calibri"/>
              </a:rPr>
              <a:t>punto</a:t>
            </a:r>
            <a:r>
              <a:rPr dirty="0" sz="1400" spc="1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65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1400" spc="1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Calibri"/>
                <a:cs typeface="Calibri"/>
              </a:rPr>
              <a:t>vista</a:t>
            </a:r>
            <a:r>
              <a:rPr dirty="0" sz="1400" spc="1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65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1400" spc="1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1400" spc="1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5">
                <a:solidFill>
                  <a:srgbClr val="FFFFFF"/>
                </a:solidFill>
                <a:latin typeface="Calibri"/>
                <a:cs typeface="Calibri"/>
              </a:rPr>
              <a:t>Verosimilitud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1111973"/>
            <a:ext cx="59588" cy="59588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490194" y="1605419"/>
            <a:ext cx="59588" cy="59588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490194" y="1947037"/>
            <a:ext cx="59588" cy="59588"/>
          </a:xfrm>
          <a:prstGeom prst="rect">
            <a:avLst/>
          </a:prstGeom>
        </p:spPr>
      </p:pic>
      <p:sp>
        <p:nvSpPr>
          <p:cNvPr id="11" name="object 11"/>
          <p:cNvSpPr txBox="1"/>
          <p:nvPr/>
        </p:nvSpPr>
        <p:spPr>
          <a:xfrm>
            <a:off x="549554" y="1034864"/>
            <a:ext cx="3722370" cy="131635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63500" marR="30480">
              <a:lnSpc>
                <a:spcPct val="100000"/>
              </a:lnSpc>
              <a:spcBef>
                <a:spcPts val="95"/>
              </a:spcBef>
            </a:pPr>
            <a:r>
              <a:rPr dirty="0" sz="1000" spc="-10">
                <a:latin typeface="Calibri"/>
                <a:cs typeface="Calibri"/>
              </a:rPr>
              <a:t>Desde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punto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vista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verosimilitud,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lugar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producir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una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única </a:t>
            </a:r>
            <a:r>
              <a:rPr dirty="0" sz="1000" spc="-15">
                <a:latin typeface="Calibri"/>
                <a:cs typeface="Calibri"/>
              </a:rPr>
              <a:t>predicción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185" b="0" i="1">
                <a:latin typeface="Bookman Old Style"/>
                <a:cs typeface="Bookman Old Style"/>
              </a:rPr>
              <a:t>y</a:t>
            </a:r>
            <a:r>
              <a:rPr dirty="0" sz="1000" spc="-185">
                <a:latin typeface="Georgia"/>
                <a:cs typeface="Georgia"/>
              </a:rPr>
              <a:t>ˆ</a:t>
            </a:r>
            <a:r>
              <a:rPr dirty="0" sz="1000" spc="-185">
                <a:latin typeface="Calibri"/>
                <a:cs typeface="Calibri"/>
              </a:rPr>
              <a:t>,</a:t>
            </a:r>
            <a:r>
              <a:rPr dirty="0" sz="1000" spc="-18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pensamos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-25">
                <a:latin typeface="Calibri"/>
                <a:cs typeface="Calibri"/>
              </a:rPr>
              <a:t> el</a:t>
            </a:r>
            <a:r>
              <a:rPr dirty="0" sz="1000" spc="-20">
                <a:latin typeface="Calibri"/>
                <a:cs typeface="Calibri"/>
              </a:rPr>
              <a:t> modelo</a:t>
            </a:r>
            <a:r>
              <a:rPr dirty="0" sz="1000" spc="-15">
                <a:latin typeface="Calibri"/>
                <a:cs typeface="Calibri"/>
              </a:rPr>
              <a:t> lo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-25">
                <a:latin typeface="Calibri"/>
                <a:cs typeface="Calibri"/>
              </a:rPr>
              <a:t> realmente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está 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produciendo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probabilidad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condicionada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 b="0" i="1">
                <a:latin typeface="Bookman Old Style"/>
                <a:cs typeface="Bookman Old Style"/>
              </a:rPr>
              <a:t>p</a:t>
            </a:r>
            <a:r>
              <a:rPr dirty="0" sz="1000" spc="-10">
                <a:latin typeface="Georgia"/>
                <a:cs typeface="Georgia"/>
              </a:rPr>
              <a:t>(</a:t>
            </a:r>
            <a:r>
              <a:rPr dirty="0" sz="1000" spc="-10" b="0" i="1">
                <a:latin typeface="Bookman Old Style"/>
                <a:cs typeface="Bookman Old Style"/>
              </a:rPr>
              <a:t>y</a:t>
            </a:r>
            <a:r>
              <a:rPr dirty="0" sz="1000" spc="-10" i="1">
                <a:latin typeface="DejaVu Sans Condensed"/>
                <a:cs typeface="DejaVu Sans Condensed"/>
              </a:rPr>
              <a:t>|</a:t>
            </a:r>
            <a:r>
              <a:rPr dirty="0" sz="1000" spc="-10" b="1">
                <a:latin typeface="Times New Roman"/>
                <a:cs typeface="Times New Roman"/>
              </a:rPr>
              <a:t>x</a:t>
            </a:r>
            <a:r>
              <a:rPr dirty="0" sz="1000" spc="-10">
                <a:latin typeface="Georgia"/>
                <a:cs typeface="Georgia"/>
              </a:rPr>
              <a:t>)</a:t>
            </a:r>
            <a:r>
              <a:rPr dirty="0" sz="1000" spc="-10">
                <a:latin typeface="Calibri"/>
                <a:cs typeface="Calibri"/>
              </a:rPr>
              <a:t>.</a:t>
            </a:r>
            <a:endParaRPr sz="1000">
              <a:latin typeface="Calibri"/>
              <a:cs typeface="Calibri"/>
            </a:endParaRPr>
          </a:p>
          <a:p>
            <a:pPr marL="63500">
              <a:lnSpc>
                <a:spcPts val="1200"/>
              </a:lnSpc>
              <a:spcBef>
                <a:spcPts val="285"/>
              </a:spcBef>
            </a:pPr>
            <a:r>
              <a:rPr dirty="0" sz="1000" spc="5">
                <a:latin typeface="Calibri"/>
                <a:cs typeface="Calibri"/>
              </a:rPr>
              <a:t>Por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tanto,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objetivo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del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algoritmo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ahora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ajustar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distribución</a:t>
            </a:r>
            <a:endParaRPr sz="1000">
              <a:latin typeface="Calibri"/>
              <a:cs typeface="Calibri"/>
            </a:endParaRPr>
          </a:p>
          <a:p>
            <a:pPr marL="63500">
              <a:lnSpc>
                <a:spcPts val="1200"/>
              </a:lnSpc>
            </a:pPr>
            <a:r>
              <a:rPr dirty="0" sz="1000" spc="-15" b="0" i="1">
                <a:latin typeface="Bookman Old Style"/>
                <a:cs typeface="Bookman Old Style"/>
              </a:rPr>
              <a:t>p</a:t>
            </a:r>
            <a:r>
              <a:rPr dirty="0" sz="1000" spc="-15">
                <a:latin typeface="Georgia"/>
                <a:cs typeface="Georgia"/>
              </a:rPr>
              <a:t>(</a:t>
            </a:r>
            <a:r>
              <a:rPr dirty="0" sz="1000" spc="-15" b="0" i="1">
                <a:latin typeface="Bookman Old Style"/>
                <a:cs typeface="Bookman Old Style"/>
              </a:rPr>
              <a:t>y</a:t>
            </a:r>
            <a:r>
              <a:rPr dirty="0" sz="1000" spc="-15" i="1">
                <a:latin typeface="DejaVu Sans Condensed"/>
                <a:cs typeface="DejaVu Sans Condensed"/>
              </a:rPr>
              <a:t>|</a:t>
            </a:r>
            <a:r>
              <a:rPr dirty="0" sz="1000" spc="-15" b="1">
                <a:latin typeface="Times New Roman"/>
                <a:cs typeface="Times New Roman"/>
              </a:rPr>
              <a:t>x</a:t>
            </a:r>
            <a:r>
              <a:rPr dirty="0" sz="1000" spc="-15">
                <a:latin typeface="Georgia"/>
                <a:cs typeface="Georgia"/>
              </a:rPr>
              <a:t>)</a:t>
            </a:r>
            <a:r>
              <a:rPr dirty="0" sz="1000" spc="90">
                <a:latin typeface="Georgia"/>
                <a:cs typeface="Georgia"/>
              </a:rPr>
              <a:t> </a:t>
            </a:r>
            <a:r>
              <a:rPr dirty="0" sz="1000" spc="-5">
                <a:latin typeface="Calibri"/>
                <a:cs typeface="Calibri"/>
              </a:rPr>
              <a:t>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todos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los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posibles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valores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14" b="0" i="1">
                <a:latin typeface="Bookman Old Style"/>
                <a:cs typeface="Bookman Old Style"/>
              </a:rPr>
              <a:t>y  </a:t>
            </a:r>
            <a:r>
              <a:rPr dirty="0" sz="1000" spc="-10">
                <a:latin typeface="Calibri"/>
                <a:cs typeface="Calibri"/>
              </a:rPr>
              <a:t>compatibles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con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60" b="1">
                <a:latin typeface="Times New Roman"/>
                <a:cs typeface="Times New Roman"/>
              </a:rPr>
              <a:t>x</a:t>
            </a:r>
            <a:r>
              <a:rPr dirty="0" sz="1000" spc="60">
                <a:latin typeface="Calibri"/>
                <a:cs typeface="Calibri"/>
              </a:rPr>
              <a:t>.</a:t>
            </a:r>
            <a:endParaRPr sz="1000">
              <a:latin typeface="Calibri"/>
              <a:cs typeface="Calibri"/>
            </a:endParaRPr>
          </a:p>
          <a:p>
            <a:pPr marL="62865" marR="130810">
              <a:lnSpc>
                <a:spcPct val="100000"/>
              </a:lnSpc>
              <a:spcBef>
                <a:spcPts val="295"/>
              </a:spcBef>
            </a:pPr>
            <a:r>
              <a:rPr dirty="0" sz="1000" spc="50">
                <a:latin typeface="Calibri"/>
                <a:cs typeface="Calibri"/>
              </a:rPr>
              <a:t>Si </a:t>
            </a:r>
            <a:r>
              <a:rPr dirty="0" sz="1000" spc="-20">
                <a:latin typeface="Calibri"/>
                <a:cs typeface="Calibri"/>
              </a:rPr>
              <a:t>suponemos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-25">
                <a:latin typeface="Calibri"/>
                <a:cs typeface="Calibri"/>
              </a:rPr>
              <a:t> </a:t>
            </a:r>
            <a:r>
              <a:rPr dirty="0" sz="1000" spc="-15" b="0" i="1">
                <a:latin typeface="Bookman Old Style"/>
                <a:cs typeface="Bookman Old Style"/>
              </a:rPr>
              <a:t>p</a:t>
            </a:r>
            <a:r>
              <a:rPr dirty="0" sz="1000" spc="-15">
                <a:latin typeface="Georgia"/>
                <a:cs typeface="Georgia"/>
              </a:rPr>
              <a:t>(</a:t>
            </a:r>
            <a:r>
              <a:rPr dirty="0" sz="1000" spc="-15" b="0" i="1">
                <a:latin typeface="Bookman Old Style"/>
                <a:cs typeface="Bookman Old Style"/>
              </a:rPr>
              <a:t>y</a:t>
            </a:r>
            <a:r>
              <a:rPr dirty="0" sz="1000" spc="-15" i="1">
                <a:latin typeface="DejaVu Sans Condensed"/>
                <a:cs typeface="DejaVu Sans Condensed"/>
              </a:rPr>
              <a:t>|</a:t>
            </a:r>
            <a:r>
              <a:rPr dirty="0" sz="1000" spc="-15" b="1">
                <a:latin typeface="Times New Roman"/>
                <a:cs typeface="Times New Roman"/>
              </a:rPr>
              <a:t>x</a:t>
            </a:r>
            <a:r>
              <a:rPr dirty="0" sz="1000" spc="-15">
                <a:latin typeface="Georgia"/>
                <a:cs typeface="Georgia"/>
              </a:rPr>
              <a:t>) </a:t>
            </a:r>
            <a:r>
              <a:rPr dirty="0" sz="1000" spc="-10">
                <a:latin typeface="Calibri"/>
                <a:cs typeface="Calibri"/>
              </a:rPr>
              <a:t>sigue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una</a:t>
            </a:r>
            <a:r>
              <a:rPr dirty="0" sz="1000" spc="-10">
                <a:latin typeface="Calibri"/>
                <a:cs typeface="Calibri"/>
              </a:rPr>
              <a:t> distribución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normal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donde</a:t>
            </a:r>
            <a:r>
              <a:rPr dirty="0" sz="1000" spc="-2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la 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media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viene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dada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por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 </a:t>
            </a:r>
            <a:r>
              <a:rPr dirty="0" sz="1000" spc="-5">
                <a:latin typeface="Calibri"/>
                <a:cs typeface="Calibri"/>
              </a:rPr>
              <a:t>función </a:t>
            </a:r>
            <a:r>
              <a:rPr dirty="0" sz="1000" spc="-100" b="0" i="1">
                <a:latin typeface="Bookman Old Style"/>
                <a:cs typeface="Bookman Old Style"/>
              </a:rPr>
              <a:t>y</a:t>
            </a:r>
            <a:r>
              <a:rPr dirty="0" sz="1000" spc="-100">
                <a:latin typeface="Georgia"/>
                <a:cs typeface="Georgia"/>
              </a:rPr>
              <a:t>ˆ(</a:t>
            </a:r>
            <a:r>
              <a:rPr dirty="0" sz="1000" spc="-100" b="1">
                <a:latin typeface="Times New Roman"/>
                <a:cs typeface="Times New Roman"/>
              </a:rPr>
              <a:t>x</a:t>
            </a:r>
            <a:r>
              <a:rPr dirty="0" sz="1000" spc="-100">
                <a:latin typeface="Georgia"/>
                <a:cs typeface="Georgia"/>
              </a:rPr>
              <a:t>; </a:t>
            </a:r>
            <a:r>
              <a:rPr dirty="0" sz="1000" spc="-30" b="0" i="1">
                <a:latin typeface="Bookman Old Style"/>
                <a:cs typeface="Bookman Old Style"/>
              </a:rPr>
              <a:t>ω</a:t>
            </a:r>
            <a:r>
              <a:rPr dirty="0" sz="1000" spc="-30">
                <a:latin typeface="Georgia"/>
                <a:cs typeface="Georgia"/>
              </a:rPr>
              <a:t>)</a:t>
            </a:r>
            <a:r>
              <a:rPr dirty="0" sz="1000" spc="-25">
                <a:latin typeface="Georgia"/>
                <a:cs typeface="Georgia"/>
              </a:rPr>
              <a:t> </a:t>
            </a:r>
            <a:r>
              <a:rPr dirty="0" sz="1000" spc="5">
                <a:latin typeface="Calibri"/>
                <a:cs typeface="Calibri"/>
              </a:rPr>
              <a:t>y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varianza </a:t>
            </a:r>
            <a:r>
              <a:rPr dirty="0" sz="1000" spc="30" b="0" i="1">
                <a:latin typeface="Bookman Old Style"/>
                <a:cs typeface="Bookman Old Style"/>
              </a:rPr>
              <a:t>σ</a:t>
            </a:r>
            <a:r>
              <a:rPr dirty="0" baseline="27777" sz="1050" spc="44">
                <a:latin typeface="Verdana"/>
                <a:cs typeface="Verdana"/>
              </a:rPr>
              <a:t>2</a:t>
            </a:r>
            <a:r>
              <a:rPr dirty="0" sz="1000" spc="30">
                <a:latin typeface="Calibri"/>
                <a:cs typeface="Calibri"/>
              </a:rPr>
              <a:t>, </a:t>
            </a:r>
            <a:r>
              <a:rPr dirty="0" sz="1000" spc="-15">
                <a:latin typeface="Calibri"/>
                <a:cs typeface="Calibri"/>
              </a:rPr>
              <a:t>como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la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función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densidad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esa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función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es: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361196" y="2420510"/>
            <a:ext cx="8890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65">
                <a:latin typeface="Georgia"/>
                <a:cs typeface="Georgia"/>
              </a:rPr>
              <a:t>1</a:t>
            </a:r>
            <a:endParaRPr sz="1000">
              <a:latin typeface="Georgia"/>
              <a:cs typeface="Georgia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2244432" y="2613710"/>
            <a:ext cx="322580" cy="0"/>
          </a:xfrm>
          <a:custGeom>
            <a:avLst/>
            <a:gdLst/>
            <a:ahLst/>
            <a:cxnLst/>
            <a:rect l="l" t="t" r="r" b="b"/>
            <a:pathLst>
              <a:path w="322580" h="0">
                <a:moveTo>
                  <a:pt x="0" y="0"/>
                </a:moveTo>
                <a:lnTo>
                  <a:pt x="322199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2337168" y="2606985"/>
            <a:ext cx="23812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65">
                <a:latin typeface="Georgia"/>
                <a:cs typeface="Georgia"/>
              </a:rPr>
              <a:t>2</a:t>
            </a:r>
            <a:r>
              <a:rPr dirty="0" sz="1000" spc="5" b="0" i="1">
                <a:latin typeface="Bookman Old Style"/>
                <a:cs typeface="Bookman Old Style"/>
              </a:rPr>
              <a:t>π</a:t>
            </a:r>
            <a:r>
              <a:rPr dirty="0" sz="1000" spc="25" b="0" i="1">
                <a:latin typeface="Bookman Old Style"/>
                <a:cs typeface="Bookman Old Style"/>
              </a:rPr>
              <a:t>σ</a:t>
            </a:r>
            <a:endParaRPr sz="1000">
              <a:latin typeface="Bookman Old Style"/>
              <a:cs typeface="Bookman Old Style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801558" y="2506108"/>
            <a:ext cx="852169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716280" algn="l"/>
              </a:tabLst>
            </a:pPr>
            <a:r>
              <a:rPr dirty="0" sz="1000" spc="145" b="0" i="1">
                <a:latin typeface="Bookman Old Style"/>
                <a:cs typeface="Bookman Old Style"/>
              </a:rPr>
              <a:t>f</a:t>
            </a:r>
            <a:r>
              <a:rPr dirty="0" sz="1000" spc="-195" b="0" i="1">
                <a:latin typeface="Bookman Old Style"/>
                <a:cs typeface="Bookman Old Style"/>
              </a:rPr>
              <a:t> </a:t>
            </a:r>
            <a:r>
              <a:rPr dirty="0" sz="1000" spc="10">
                <a:latin typeface="Georgia"/>
                <a:cs typeface="Georgia"/>
              </a:rPr>
              <a:t>(</a:t>
            </a:r>
            <a:r>
              <a:rPr dirty="0" sz="1000" spc="25" b="0" i="1">
                <a:latin typeface="Bookman Old Style"/>
                <a:cs typeface="Bookman Old Style"/>
              </a:rPr>
              <a:t>x</a:t>
            </a:r>
            <a:r>
              <a:rPr dirty="0" sz="1000" spc="10">
                <a:latin typeface="Georgia"/>
                <a:cs typeface="Georgia"/>
              </a:rPr>
              <a:t>)</a:t>
            </a:r>
            <a:r>
              <a:rPr dirty="0" sz="1000" spc="35">
                <a:latin typeface="Georgia"/>
                <a:cs typeface="Georgia"/>
              </a:rPr>
              <a:t> </a:t>
            </a:r>
            <a:r>
              <a:rPr dirty="0" sz="1000" spc="130">
                <a:latin typeface="Georgia"/>
                <a:cs typeface="Georgia"/>
              </a:rPr>
              <a:t>=</a:t>
            </a:r>
            <a:r>
              <a:rPr dirty="0" sz="1000">
                <a:latin typeface="Georgia"/>
                <a:cs typeface="Georgia"/>
              </a:rPr>
              <a:t> </a:t>
            </a:r>
            <a:r>
              <a:rPr dirty="0" sz="1000" spc="-90">
                <a:latin typeface="Georgia"/>
                <a:cs typeface="Georgia"/>
              </a:rPr>
              <a:t> </a:t>
            </a:r>
            <a:r>
              <a:rPr dirty="0" baseline="2777" sz="1500" spc="382" i="1">
                <a:latin typeface="DejaVu Sans Condensed"/>
                <a:cs typeface="DejaVu Sans Condensed"/>
              </a:rPr>
              <a:t>√</a:t>
            </a:r>
            <a:r>
              <a:rPr dirty="0" u="sng" baseline="2777" sz="1500" spc="-7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baseline="2777" sz="150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dirty="0" baseline="2777" sz="1500">
                <a:latin typeface="Times New Roman"/>
                <a:cs typeface="Times New Roman"/>
              </a:rPr>
              <a:t>  </a:t>
            </a:r>
            <a:r>
              <a:rPr dirty="0" sz="1000" spc="-80" b="0" i="1">
                <a:latin typeface="Bookman Old Style"/>
                <a:cs typeface="Bookman Old Style"/>
              </a:rPr>
              <a:t>e</a:t>
            </a:r>
            <a:endParaRPr sz="1000">
              <a:latin typeface="Bookman Old Style"/>
              <a:cs typeface="Bookman Old Style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628023" y="2486738"/>
            <a:ext cx="10477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35" i="1">
                <a:latin typeface="DejaVu Serif"/>
                <a:cs typeface="DejaVu Serif"/>
              </a:rPr>
              <a:t>−</a:t>
            </a:r>
            <a:endParaRPr sz="700">
              <a:latin typeface="DejaVu Serif"/>
              <a:cs typeface="DejaVu Serif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722283" y="2467631"/>
            <a:ext cx="266700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sng" sz="500" spc="4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(</a:t>
            </a:r>
            <a:r>
              <a:rPr dirty="0" u="sng" sz="500" spc="120" b="0" i="1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x</a:t>
            </a:r>
            <a:r>
              <a:rPr dirty="0" u="sng" sz="500" spc="290" i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−</a:t>
            </a:r>
            <a:r>
              <a:rPr dirty="0" u="sng" sz="500" spc="130" b="0" i="1">
                <a:uFill>
                  <a:solidFill>
                    <a:srgbClr val="000000"/>
                  </a:solidFill>
                </a:uFill>
                <a:latin typeface="Bookman Old Style"/>
                <a:cs typeface="Bookman Old Style"/>
              </a:rPr>
              <a:t>µ</a:t>
            </a:r>
            <a:r>
              <a:rPr dirty="0" u="sng" sz="500" spc="4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)</a:t>
            </a:r>
            <a:endParaRPr sz="500">
              <a:latin typeface="Verdana"/>
              <a:cs typeface="Verdana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963202" y="2442104"/>
            <a:ext cx="68580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sng" sz="500" spc="2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2</a:t>
            </a:r>
            <a:endParaRPr sz="500">
              <a:latin typeface="Verdana"/>
              <a:cs typeface="Verdana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2768892" y="2555756"/>
            <a:ext cx="21653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500" spc="60">
                <a:latin typeface="Verdana"/>
                <a:cs typeface="Verdana"/>
              </a:rPr>
              <a:t>2</a:t>
            </a:r>
            <a:r>
              <a:rPr dirty="0" sz="500" spc="60" b="0" i="1">
                <a:latin typeface="Bookman Old Style"/>
                <a:cs typeface="Bookman Old Style"/>
              </a:rPr>
              <a:t>σ</a:t>
            </a:r>
            <a:r>
              <a:rPr dirty="0" baseline="16666" sz="750" spc="89">
                <a:latin typeface="Verdana"/>
                <a:cs typeface="Verdana"/>
              </a:rPr>
              <a:t>2</a:t>
            </a:r>
            <a:endParaRPr baseline="16666" sz="750">
              <a:latin typeface="Verdana"/>
              <a:cs typeface="Verdana"/>
            </a:endParaRPr>
          </a:p>
        </p:txBody>
      </p:sp>
      <p:grpSp>
        <p:nvGrpSpPr>
          <p:cNvPr id="20" name="object 20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21" name="object 21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3" name="object 23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3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45337" y="0"/>
            <a:ext cx="1264285" cy="4051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2700" marR="5080" indent="84518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Fundamentos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de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Estadística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Bayesiana.</a:t>
            </a:r>
            <a:endParaRPr sz="500">
              <a:latin typeface="Calibri"/>
              <a:cs typeface="Calibri"/>
            </a:endParaRPr>
          </a:p>
          <a:p>
            <a:pPr algn="r" marL="429895" marR="5080" indent="378460">
              <a:lnSpc>
                <a:spcPts val="600"/>
              </a:lnSpc>
              <a:spcBef>
                <a:spcPts val="15"/>
              </a:spcBef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Distribuciones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Estadísticos</a:t>
            </a:r>
            <a:r>
              <a:rPr dirty="0" sz="500" spc="70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y</a:t>
            </a:r>
            <a:r>
              <a:rPr dirty="0" sz="500" spc="75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Variabilidad </a:t>
            </a:r>
            <a:r>
              <a:rPr dirty="0" sz="500" spc="-10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Aprendizaje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Automático.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66125"/>
            <a:ext cx="1222375" cy="2533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Estimación</a:t>
            </a:r>
            <a:r>
              <a:rPr dirty="0" sz="500" spc="40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 Puntual, Sesgo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y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 Varianza </a:t>
            </a:r>
            <a:r>
              <a:rPr dirty="0" sz="500" spc="-100" b="1">
                <a:solidFill>
                  <a:srgbClr val="9898D8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Estimador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de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4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Máxima 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Verosimilud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Estadísticos</a:t>
            </a:r>
            <a:r>
              <a:rPr dirty="0" sz="500" spc="8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Bayesianos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0" y="408654"/>
            <a:ext cx="4608060" cy="31277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407591"/>
            <a:ext cx="434467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25">
                <a:solidFill>
                  <a:srgbClr val="FFFFFF"/>
                </a:solidFill>
                <a:latin typeface="Calibri"/>
                <a:cs typeface="Calibri"/>
              </a:rPr>
              <a:t>Regresión</a:t>
            </a:r>
            <a:r>
              <a:rPr dirty="0" sz="14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FFFFFF"/>
                </a:solidFill>
                <a:latin typeface="Calibri"/>
                <a:cs typeface="Calibri"/>
              </a:rPr>
              <a:t>Lineal</a:t>
            </a:r>
            <a:r>
              <a:rPr dirty="0" sz="1400" spc="1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60">
                <a:solidFill>
                  <a:srgbClr val="FFFFFF"/>
                </a:solidFill>
                <a:latin typeface="Calibri"/>
                <a:cs typeface="Calibri"/>
              </a:rPr>
              <a:t>desde</a:t>
            </a:r>
            <a:r>
              <a:rPr dirty="0" sz="1400" spc="1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45">
                <a:solidFill>
                  <a:srgbClr val="FFFFFF"/>
                </a:solidFill>
                <a:latin typeface="Calibri"/>
                <a:cs typeface="Calibri"/>
              </a:rPr>
              <a:t>el</a:t>
            </a:r>
            <a:r>
              <a:rPr dirty="0" sz="1400" spc="1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30">
                <a:solidFill>
                  <a:srgbClr val="FFFFFF"/>
                </a:solidFill>
                <a:latin typeface="Calibri"/>
                <a:cs typeface="Calibri"/>
              </a:rPr>
              <a:t>punto</a:t>
            </a:r>
            <a:r>
              <a:rPr dirty="0" sz="1400" spc="1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65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1400" spc="1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Calibri"/>
                <a:cs typeface="Calibri"/>
              </a:rPr>
              <a:t>vista</a:t>
            </a:r>
            <a:r>
              <a:rPr dirty="0" sz="1400" spc="1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65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1400" spc="1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1400" spc="1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5">
                <a:solidFill>
                  <a:srgbClr val="FFFFFF"/>
                </a:solidFill>
                <a:latin typeface="Calibri"/>
                <a:cs typeface="Calibri"/>
              </a:rPr>
              <a:t>Verosimilitud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47294" y="964532"/>
            <a:ext cx="353949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15">
                <a:latin typeface="Calibri"/>
                <a:cs typeface="Calibri"/>
              </a:rPr>
              <a:t>Se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tiene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estimador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máxima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verosimilitud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viene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dado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por: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47548" y="1413705"/>
            <a:ext cx="31115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baseline="8333" sz="1500" spc="120" b="0" i="1">
                <a:latin typeface="Bookman Old Style"/>
                <a:cs typeface="Bookman Old Style"/>
              </a:rPr>
              <a:t>θ</a:t>
            </a:r>
            <a:r>
              <a:rPr dirty="0" sz="700" spc="80" b="0" i="1">
                <a:latin typeface="Bookman Old Style"/>
                <a:cs typeface="Bookman Old Style"/>
              </a:rPr>
              <a:t>ML</a:t>
            </a:r>
            <a:endParaRPr sz="700">
              <a:latin typeface="Bookman Old Style"/>
              <a:cs typeface="Bookman Old Style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815200" y="1394719"/>
            <a:ext cx="162877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000" spc="130">
                <a:latin typeface="Georgia"/>
                <a:cs typeface="Georgia"/>
              </a:rPr>
              <a:t>=</a:t>
            </a:r>
            <a:r>
              <a:rPr dirty="0" sz="1000" spc="130">
                <a:latin typeface="Georgia"/>
                <a:cs typeface="Georgia"/>
              </a:rPr>
              <a:t>   </a:t>
            </a:r>
            <a:r>
              <a:rPr dirty="0" sz="1000" spc="30">
                <a:latin typeface="Georgia"/>
                <a:cs typeface="Georgia"/>
              </a:rPr>
              <a:t> </a:t>
            </a:r>
            <a:r>
              <a:rPr dirty="0" sz="1000" spc="-30" b="0" i="1">
                <a:latin typeface="Bookman Old Style"/>
                <a:cs typeface="Bookman Old Style"/>
              </a:rPr>
              <a:t>a</a:t>
            </a:r>
            <a:r>
              <a:rPr dirty="0" sz="1000" spc="5" b="0" i="1">
                <a:latin typeface="Bookman Old Style"/>
                <a:cs typeface="Bookman Old Style"/>
              </a:rPr>
              <a:t>r</a:t>
            </a:r>
            <a:r>
              <a:rPr dirty="0" sz="1000" spc="-55" b="0" i="1">
                <a:latin typeface="Bookman Old Style"/>
                <a:cs typeface="Bookman Old Style"/>
              </a:rPr>
              <a:t>g</a:t>
            </a:r>
            <a:r>
              <a:rPr dirty="0" sz="1000" spc="-25" b="0" i="1">
                <a:latin typeface="Bookman Old Style"/>
                <a:cs typeface="Bookman Old Style"/>
              </a:rPr>
              <a:t>max</a:t>
            </a:r>
            <a:r>
              <a:rPr dirty="0" baseline="-11904" sz="1050" spc="-52" b="0" i="1">
                <a:latin typeface="Bookman Old Style"/>
                <a:cs typeface="Bookman Old Style"/>
              </a:rPr>
              <a:t>θ</a:t>
            </a:r>
            <a:r>
              <a:rPr dirty="0" baseline="-11904" sz="1050" spc="37" b="0" i="1">
                <a:latin typeface="Bookman Old Style"/>
                <a:cs typeface="Bookman Old Style"/>
              </a:rPr>
              <a:t> </a:t>
            </a:r>
            <a:r>
              <a:rPr dirty="0" baseline="61111" sz="1500" spc="487">
                <a:latin typeface="Arial"/>
                <a:cs typeface="Arial"/>
              </a:rPr>
              <a:t>{</a:t>
            </a:r>
            <a:r>
              <a:rPr dirty="0" sz="1000" spc="-20" b="0" i="1">
                <a:latin typeface="Bookman Old Style"/>
                <a:cs typeface="Bookman Old Style"/>
              </a:rPr>
              <a:t>b</a:t>
            </a:r>
            <a:r>
              <a:rPr dirty="0" sz="1000" spc="95" b="0" i="1">
                <a:latin typeface="Bookman Old Style"/>
                <a:cs typeface="Bookman Old Style"/>
              </a:rPr>
              <a:t>f</a:t>
            </a:r>
            <a:r>
              <a:rPr dirty="0" sz="1000" spc="25" b="0" i="1">
                <a:latin typeface="Bookman Old Style"/>
                <a:cs typeface="Bookman Old Style"/>
              </a:rPr>
              <a:t>x</a:t>
            </a:r>
            <a:r>
              <a:rPr dirty="0" baseline="31746" sz="1050" spc="-15">
                <a:latin typeface="Verdana"/>
                <a:cs typeface="Verdana"/>
              </a:rPr>
              <a:t>(</a:t>
            </a:r>
            <a:r>
              <a:rPr dirty="0" baseline="31746" sz="1050" spc="127" b="0" i="1">
                <a:latin typeface="Bookman Old Style"/>
                <a:cs typeface="Bookman Old Style"/>
              </a:rPr>
              <a:t>i</a:t>
            </a:r>
            <a:r>
              <a:rPr dirty="0" baseline="31746" sz="1050" spc="60">
                <a:latin typeface="Verdana"/>
                <a:cs typeface="Verdana"/>
              </a:rPr>
              <a:t>)</a:t>
            </a:r>
            <a:r>
              <a:rPr dirty="0" sz="1000" spc="-40">
                <a:latin typeface="Georgia"/>
                <a:cs typeface="Georgia"/>
              </a:rPr>
              <a:t>;</a:t>
            </a:r>
            <a:r>
              <a:rPr dirty="0" sz="1000" spc="-75">
                <a:latin typeface="Georgia"/>
                <a:cs typeface="Georgia"/>
              </a:rPr>
              <a:t> </a:t>
            </a:r>
            <a:r>
              <a:rPr dirty="0" sz="1000" spc="-95" b="0" i="1">
                <a:latin typeface="Bookman Old Style"/>
                <a:cs typeface="Bookman Old Style"/>
              </a:rPr>
              <a:t>θ</a:t>
            </a:r>
            <a:r>
              <a:rPr dirty="0" sz="1000" spc="10">
                <a:latin typeface="Georgia"/>
                <a:cs typeface="Georgia"/>
              </a:rPr>
              <a:t>)</a:t>
            </a:r>
            <a:r>
              <a:rPr dirty="0" baseline="61111" sz="1500" spc="577">
                <a:latin typeface="Arial"/>
                <a:cs typeface="Arial"/>
              </a:rPr>
              <a:t> </a:t>
            </a:r>
            <a:r>
              <a:rPr dirty="0" baseline="61111" sz="1500" spc="-7">
                <a:latin typeface="Arial"/>
                <a:cs typeface="Arial"/>
              </a:rPr>
              <a:t> </a:t>
            </a:r>
            <a:r>
              <a:rPr dirty="0" sz="1000" spc="130">
                <a:latin typeface="Georgia"/>
                <a:cs typeface="Georgia"/>
              </a:rPr>
              <a:t>=</a:t>
            </a:r>
            <a:endParaRPr sz="1000">
              <a:latin typeface="Georgia"/>
              <a:cs typeface="Georgi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815200" y="1748998"/>
            <a:ext cx="80518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000" spc="130">
                <a:latin typeface="Georgia"/>
                <a:cs typeface="Georgia"/>
              </a:rPr>
              <a:t>= </a:t>
            </a:r>
            <a:r>
              <a:rPr dirty="0" sz="1000" spc="310">
                <a:latin typeface="Georgia"/>
                <a:cs typeface="Georgia"/>
              </a:rPr>
              <a:t> </a:t>
            </a:r>
            <a:r>
              <a:rPr dirty="0" sz="1000" spc="-25" b="0" i="1">
                <a:latin typeface="Bookman Old Style"/>
                <a:cs typeface="Bookman Old Style"/>
              </a:rPr>
              <a:t>argmax</a:t>
            </a:r>
            <a:r>
              <a:rPr dirty="0" baseline="-11904" sz="1050" spc="-37" b="0" i="1">
                <a:latin typeface="Bookman Old Style"/>
                <a:cs typeface="Bookman Old Style"/>
              </a:rPr>
              <a:t>θ</a:t>
            </a:r>
            <a:endParaRPr baseline="-11904" sz="1050">
              <a:latin typeface="Bookman Old Style"/>
              <a:cs typeface="Bookman Old Style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586509" y="1532641"/>
            <a:ext cx="12763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520">
                <a:latin typeface="Arial"/>
                <a:cs typeface="Arial"/>
              </a:rPr>
              <a:t> </a:t>
            </a:r>
            <a:endParaRPr sz="10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734921" y="1628803"/>
            <a:ext cx="115570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90" b="0" i="1">
                <a:latin typeface="Bookman Old Style"/>
                <a:cs typeface="Bookman Old Style"/>
              </a:rPr>
              <a:t>m</a:t>
            </a:r>
            <a:endParaRPr sz="700">
              <a:latin typeface="Bookman Old Style"/>
              <a:cs typeface="Bookman Old Style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688439" y="1628792"/>
            <a:ext cx="19558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85">
                <a:latin typeface="Arial"/>
                <a:cs typeface="Arial"/>
              </a:rPr>
              <a:t> </a:t>
            </a:r>
            <a:endParaRPr sz="10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697863" y="1936232"/>
            <a:ext cx="18986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85" b="0" i="1">
                <a:latin typeface="Bookman Old Style"/>
                <a:cs typeface="Bookman Old Style"/>
              </a:rPr>
              <a:t>i</a:t>
            </a:r>
            <a:r>
              <a:rPr dirty="0" sz="700" spc="-5">
                <a:latin typeface="Verdana"/>
                <a:cs typeface="Verdana"/>
              </a:rPr>
              <a:t>=1</a:t>
            </a:r>
            <a:endParaRPr sz="700">
              <a:latin typeface="Verdana"/>
              <a:cs typeface="Verdan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079828" y="1570588"/>
            <a:ext cx="11874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400">
                <a:latin typeface="Arial"/>
                <a:cs typeface="Arial"/>
              </a:rPr>
              <a:t>(</a:t>
            </a:r>
            <a:endParaRPr sz="10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317623" y="1663400"/>
            <a:ext cx="8890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65">
                <a:latin typeface="Georgia"/>
                <a:cs typeface="Georgia"/>
              </a:rPr>
              <a:t>1</a:t>
            </a:r>
            <a:endParaRPr sz="1000">
              <a:latin typeface="Georgia"/>
              <a:cs typeface="Georgia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2200846" y="1856587"/>
            <a:ext cx="322580" cy="0"/>
          </a:xfrm>
          <a:custGeom>
            <a:avLst/>
            <a:gdLst/>
            <a:ahLst/>
            <a:cxnLst/>
            <a:rect l="l" t="t" r="r" b="b"/>
            <a:pathLst>
              <a:path w="322580" h="0">
                <a:moveTo>
                  <a:pt x="0" y="0"/>
                </a:moveTo>
                <a:lnTo>
                  <a:pt x="322199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 txBox="1"/>
          <p:nvPr/>
        </p:nvSpPr>
        <p:spPr>
          <a:xfrm>
            <a:off x="2293594" y="1849861"/>
            <a:ext cx="23812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65">
                <a:latin typeface="Georgia"/>
                <a:cs typeface="Georgia"/>
              </a:rPr>
              <a:t>2</a:t>
            </a:r>
            <a:r>
              <a:rPr dirty="0" sz="1000" spc="5" b="0" i="1">
                <a:latin typeface="Bookman Old Style"/>
                <a:cs typeface="Bookman Old Style"/>
              </a:rPr>
              <a:t>π</a:t>
            </a:r>
            <a:r>
              <a:rPr dirty="0" sz="1000" spc="25" b="0" i="1">
                <a:latin typeface="Bookman Old Style"/>
                <a:cs typeface="Bookman Old Style"/>
              </a:rPr>
              <a:t>σ</a:t>
            </a:r>
            <a:endParaRPr sz="1000">
              <a:latin typeface="Bookman Old Style"/>
              <a:cs typeface="Bookman Old Style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866887" y="1748998"/>
            <a:ext cx="84772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  <a:tabLst>
                <a:tab pos="333375" algn="l"/>
                <a:tab pos="607695" algn="l"/>
              </a:tabLst>
            </a:pPr>
            <a:r>
              <a:rPr dirty="0" sz="1000" spc="-40" b="0" i="1">
                <a:latin typeface="Bookman Old Style"/>
                <a:cs typeface="Bookman Old Style"/>
              </a:rPr>
              <a:t>log	</a:t>
            </a:r>
            <a:r>
              <a:rPr dirty="0" baseline="2777" sz="1500" spc="382" i="1">
                <a:latin typeface="DejaVu Sans Condensed"/>
                <a:cs typeface="DejaVu Sans Condensed"/>
              </a:rPr>
              <a:t>√</a:t>
            </a:r>
            <a:r>
              <a:rPr dirty="0" u="sng" baseline="2777" sz="1500" spc="382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dirty="0" sz="1000" spc="-25" b="0" i="1">
                <a:latin typeface="Bookman Old Style"/>
                <a:cs typeface="Bookman Old Style"/>
              </a:rPr>
              <a:t>e</a:t>
            </a:r>
            <a:r>
              <a:rPr dirty="0" baseline="35714" sz="1050" spc="-37" i="1">
                <a:latin typeface="DejaVu Serif"/>
                <a:cs typeface="DejaVu Serif"/>
              </a:rPr>
              <a:t>−</a:t>
            </a:r>
            <a:endParaRPr baseline="35714" sz="1050">
              <a:latin typeface="DejaVu Serif"/>
              <a:cs typeface="DejaVu Serif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2785186" y="1684994"/>
            <a:ext cx="461009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70">
                <a:latin typeface="Verdana"/>
                <a:cs typeface="Verdana"/>
              </a:rPr>
              <a:t>(</a:t>
            </a:r>
            <a:r>
              <a:rPr dirty="0" sz="500" spc="70" b="0" i="1">
                <a:latin typeface="Bookman Old Style"/>
                <a:cs typeface="Bookman Old Style"/>
              </a:rPr>
              <a:t>i</a:t>
            </a:r>
            <a:r>
              <a:rPr dirty="0" sz="500" spc="70">
                <a:latin typeface="Verdana"/>
                <a:cs typeface="Verdana"/>
              </a:rPr>
              <a:t>)  </a:t>
            </a:r>
            <a:r>
              <a:rPr dirty="0" sz="500" spc="300">
                <a:latin typeface="Verdana"/>
                <a:cs typeface="Verdana"/>
              </a:rPr>
              <a:t> </a:t>
            </a:r>
            <a:r>
              <a:rPr dirty="0" sz="500" spc="70">
                <a:latin typeface="Verdana"/>
                <a:cs typeface="Verdana"/>
              </a:rPr>
              <a:t>(</a:t>
            </a:r>
            <a:r>
              <a:rPr dirty="0" sz="500" spc="70" b="0" i="1">
                <a:latin typeface="Bookman Old Style"/>
                <a:cs typeface="Bookman Old Style"/>
              </a:rPr>
              <a:t>i</a:t>
            </a:r>
            <a:r>
              <a:rPr dirty="0" sz="500" spc="70">
                <a:latin typeface="Verdana"/>
                <a:cs typeface="Verdana"/>
              </a:rPr>
              <a:t>)</a:t>
            </a:r>
            <a:r>
              <a:rPr dirty="0" sz="500" spc="245">
                <a:latin typeface="Verdana"/>
                <a:cs typeface="Verdana"/>
              </a:rPr>
              <a:t> </a:t>
            </a:r>
            <a:r>
              <a:rPr dirty="0" sz="500" spc="20">
                <a:latin typeface="Verdana"/>
                <a:cs typeface="Verdana"/>
              </a:rPr>
              <a:t>2</a:t>
            </a:r>
            <a:endParaRPr sz="500">
              <a:latin typeface="Verdana"/>
              <a:cs typeface="Verdana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2678709" y="1710521"/>
            <a:ext cx="608330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60" i="1">
                <a:latin typeface="Calibri"/>
                <a:cs typeface="Calibri"/>
              </a:rPr>
              <a:t>||</a:t>
            </a:r>
            <a:r>
              <a:rPr dirty="0" sz="500" spc="-60" b="0" i="1">
                <a:latin typeface="Bookman Old Style"/>
                <a:cs typeface="Bookman Old Style"/>
              </a:rPr>
              <a:t>y</a:t>
            </a:r>
            <a:r>
              <a:rPr dirty="0" sz="500" spc="-60">
                <a:latin typeface="Verdana"/>
                <a:cs typeface="Verdana"/>
              </a:rPr>
              <a:t>ˆ</a:t>
            </a:r>
            <a:r>
              <a:rPr dirty="0" sz="500" spc="105">
                <a:latin typeface="Verdana"/>
                <a:cs typeface="Verdana"/>
              </a:rPr>
              <a:t>  </a:t>
            </a:r>
            <a:r>
              <a:rPr dirty="0" sz="500" spc="105">
                <a:latin typeface="Verdana"/>
                <a:cs typeface="Verdana"/>
              </a:rPr>
              <a:t> </a:t>
            </a:r>
            <a:r>
              <a:rPr dirty="0" sz="500" spc="175" i="1">
                <a:latin typeface="Calibri"/>
                <a:cs typeface="Calibri"/>
              </a:rPr>
              <a:t>−</a:t>
            </a:r>
            <a:r>
              <a:rPr dirty="0" sz="500" spc="175" b="0" i="1">
                <a:latin typeface="Bookman Old Style"/>
                <a:cs typeface="Bookman Old Style"/>
              </a:rPr>
              <a:t>y </a:t>
            </a:r>
            <a:r>
              <a:rPr dirty="0" sz="500" spc="400" b="0" i="1">
                <a:latin typeface="Bookman Old Style"/>
                <a:cs typeface="Bookman Old Style"/>
              </a:rPr>
              <a:t> </a:t>
            </a:r>
            <a:r>
              <a:rPr dirty="0" sz="500" spc="-5" i="1">
                <a:latin typeface="Calibri"/>
                <a:cs typeface="Calibri"/>
              </a:rPr>
              <a:t>||</a:t>
            </a:r>
            <a:r>
              <a:rPr dirty="0" sz="500" spc="200" i="1">
                <a:latin typeface="Calibri"/>
                <a:cs typeface="Calibri"/>
              </a:rPr>
              <a:t> </a:t>
            </a:r>
            <a:r>
              <a:rPr dirty="0" sz="500" spc="40">
                <a:latin typeface="Verdana"/>
                <a:cs typeface="Verdana"/>
              </a:rPr>
              <a:t>)</a:t>
            </a:r>
            <a:endParaRPr sz="500">
              <a:latin typeface="Verdana"/>
              <a:cs typeface="Verdana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2691409" y="1808759"/>
            <a:ext cx="582930" cy="0"/>
          </a:xfrm>
          <a:custGeom>
            <a:avLst/>
            <a:gdLst/>
            <a:ahLst/>
            <a:cxnLst/>
            <a:rect l="l" t="t" r="r" b="b"/>
            <a:pathLst>
              <a:path w="582929" h="0">
                <a:moveTo>
                  <a:pt x="0" y="0"/>
                </a:moveTo>
                <a:lnTo>
                  <a:pt x="582371" y="0"/>
                </a:lnTo>
              </a:path>
            </a:pathLst>
          </a:custGeom>
          <a:ln w="430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 txBox="1"/>
          <p:nvPr/>
        </p:nvSpPr>
        <p:spPr>
          <a:xfrm>
            <a:off x="2871355" y="1798646"/>
            <a:ext cx="21653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500" spc="60">
                <a:latin typeface="Verdana"/>
                <a:cs typeface="Verdana"/>
              </a:rPr>
              <a:t>2</a:t>
            </a:r>
            <a:r>
              <a:rPr dirty="0" sz="500" spc="60" b="0" i="1">
                <a:latin typeface="Bookman Old Style"/>
                <a:cs typeface="Bookman Old Style"/>
              </a:rPr>
              <a:t>σ</a:t>
            </a:r>
            <a:r>
              <a:rPr dirty="0" baseline="16666" sz="750" spc="89">
                <a:latin typeface="Verdana"/>
                <a:cs typeface="Verdana"/>
              </a:rPr>
              <a:t>2</a:t>
            </a:r>
            <a:endParaRPr baseline="16666" sz="750">
              <a:latin typeface="Verdana"/>
              <a:cs typeface="Verdana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3282594" y="1570588"/>
            <a:ext cx="11874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509">
                <a:latin typeface="Arial"/>
                <a:cs typeface="Arial"/>
              </a:rPr>
              <a:t>l</a:t>
            </a:r>
            <a:endParaRPr sz="100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3410877" y="1748998"/>
            <a:ext cx="12382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130">
                <a:latin typeface="Georgia"/>
                <a:cs typeface="Georgia"/>
              </a:rPr>
              <a:t>=</a:t>
            </a:r>
            <a:endParaRPr sz="1000">
              <a:latin typeface="Georgia"/>
              <a:cs typeface="Georgia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3509289" y="1532641"/>
            <a:ext cx="12763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520">
                <a:latin typeface="Arial"/>
                <a:cs typeface="Arial"/>
              </a:rPr>
              <a:t> </a:t>
            </a:r>
            <a:endParaRPr sz="100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586509" y="1966600"/>
            <a:ext cx="12763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520">
                <a:latin typeface="Arial"/>
                <a:cs typeface="Arial"/>
              </a:rPr>
              <a:t> </a:t>
            </a:r>
            <a:endParaRPr sz="1000">
              <a:latin typeface="Arial"/>
              <a:cs typeface="Arial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2311057" y="2097372"/>
            <a:ext cx="13652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10" b="0" i="1">
                <a:latin typeface="Bookman Old Style"/>
                <a:cs typeface="Bookman Old Style"/>
              </a:rPr>
              <a:t>m</a:t>
            </a:r>
            <a:endParaRPr sz="1000">
              <a:latin typeface="Bookman Old Style"/>
              <a:cs typeface="Bookman Old Style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2323757" y="2290559"/>
            <a:ext cx="111125" cy="0"/>
          </a:xfrm>
          <a:custGeom>
            <a:avLst/>
            <a:gdLst/>
            <a:ahLst/>
            <a:cxnLst/>
            <a:rect l="l" t="t" r="r" b="b"/>
            <a:pathLst>
              <a:path w="111125" h="0">
                <a:moveTo>
                  <a:pt x="0" y="0"/>
                </a:moveTo>
                <a:lnTo>
                  <a:pt x="111086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 txBox="1"/>
          <p:nvPr/>
        </p:nvSpPr>
        <p:spPr>
          <a:xfrm>
            <a:off x="815200" y="2182970"/>
            <a:ext cx="221742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  <a:tabLst>
                <a:tab pos="885825" algn="l"/>
              </a:tabLst>
            </a:pPr>
            <a:r>
              <a:rPr dirty="0" sz="1000" spc="130">
                <a:latin typeface="Georgia"/>
                <a:cs typeface="Georgia"/>
              </a:rPr>
              <a:t>= </a:t>
            </a:r>
            <a:r>
              <a:rPr dirty="0" sz="1000" spc="380">
                <a:latin typeface="Georgia"/>
                <a:cs typeface="Georgia"/>
              </a:rPr>
              <a:t> </a:t>
            </a:r>
            <a:r>
              <a:rPr dirty="0" sz="1000" spc="-25" b="0" i="1">
                <a:latin typeface="Bookman Old Style"/>
                <a:cs typeface="Bookman Old Style"/>
              </a:rPr>
              <a:t>argmax</a:t>
            </a:r>
            <a:r>
              <a:rPr dirty="0" baseline="-11904" sz="1050" spc="-37" b="0" i="1">
                <a:latin typeface="Bookman Old Style"/>
                <a:cs typeface="Bookman Old Style"/>
              </a:rPr>
              <a:t>θ	</a:t>
            </a:r>
            <a:r>
              <a:rPr dirty="0" sz="1000" spc="-10" i="1">
                <a:latin typeface="DejaVu Sans Condensed"/>
                <a:cs typeface="DejaVu Sans Condensed"/>
              </a:rPr>
              <a:t>−</a:t>
            </a:r>
            <a:r>
              <a:rPr dirty="0" sz="1000" spc="-10" b="0" i="1">
                <a:latin typeface="Bookman Old Style"/>
                <a:cs typeface="Bookman Old Style"/>
              </a:rPr>
              <a:t>mlogσ</a:t>
            </a:r>
            <a:r>
              <a:rPr dirty="0" sz="1000" spc="-55" b="0" i="1">
                <a:latin typeface="Bookman Old Style"/>
                <a:cs typeface="Bookman Old Style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−</a:t>
            </a:r>
            <a:r>
              <a:rPr dirty="0" sz="1000" spc="220" i="1">
                <a:latin typeface="DejaVu Sans Condensed"/>
                <a:cs typeface="DejaVu Sans Condensed"/>
              </a:rPr>
              <a:t> </a:t>
            </a:r>
            <a:r>
              <a:rPr dirty="0" baseline="-38888" sz="1500" spc="-97">
                <a:latin typeface="Georgia"/>
                <a:cs typeface="Georgia"/>
              </a:rPr>
              <a:t>2</a:t>
            </a:r>
            <a:r>
              <a:rPr dirty="0" baseline="-38888" sz="1500" spc="82">
                <a:latin typeface="Georgia"/>
                <a:cs typeface="Georgia"/>
              </a:rPr>
              <a:t> </a:t>
            </a:r>
            <a:r>
              <a:rPr dirty="0" sz="1000" spc="-15" b="0" i="1">
                <a:latin typeface="Bookman Old Style"/>
                <a:cs typeface="Bookman Old Style"/>
              </a:rPr>
              <a:t>log</a:t>
            </a:r>
            <a:r>
              <a:rPr dirty="0" sz="1000" spc="-15">
                <a:latin typeface="Georgia"/>
                <a:cs typeface="Georgia"/>
              </a:rPr>
              <a:t>(2</a:t>
            </a:r>
            <a:r>
              <a:rPr dirty="0" sz="1000" spc="-15" b="0" i="1">
                <a:latin typeface="Bookman Old Style"/>
                <a:cs typeface="Bookman Old Style"/>
              </a:rPr>
              <a:t>π</a:t>
            </a:r>
            <a:r>
              <a:rPr dirty="0" sz="1000" spc="-15">
                <a:latin typeface="Georgia"/>
                <a:cs typeface="Georgia"/>
              </a:rPr>
              <a:t>)</a:t>
            </a:r>
            <a:r>
              <a:rPr dirty="0" sz="1000" spc="-30">
                <a:latin typeface="Georgia"/>
                <a:cs typeface="Georgia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−</a:t>
            </a:r>
            <a:endParaRPr sz="1000">
              <a:latin typeface="DejaVu Sans Condensed"/>
              <a:cs typeface="DejaVu Sans Condensed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3043262" y="2062762"/>
            <a:ext cx="115570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90" b="0" i="1">
                <a:latin typeface="Bookman Old Style"/>
                <a:cs typeface="Bookman Old Style"/>
              </a:rPr>
              <a:t>m</a:t>
            </a:r>
            <a:endParaRPr sz="700">
              <a:latin typeface="Bookman Old Style"/>
              <a:cs typeface="Bookman Old Style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2996768" y="2062764"/>
            <a:ext cx="19558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85">
                <a:latin typeface="Arial"/>
                <a:cs typeface="Arial"/>
              </a:rPr>
              <a:t> </a:t>
            </a:r>
            <a:endParaRPr sz="1000">
              <a:latin typeface="Arial"/>
              <a:cs typeface="Arial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3006191" y="2370203"/>
            <a:ext cx="18986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85" b="0" i="1">
                <a:latin typeface="Bookman Old Style"/>
                <a:cs typeface="Bookman Old Style"/>
              </a:rPr>
              <a:t>i</a:t>
            </a:r>
            <a:r>
              <a:rPr dirty="0" sz="700" spc="-5">
                <a:latin typeface="Verdana"/>
                <a:cs typeface="Verdana"/>
              </a:rPr>
              <a:t>=1</a:t>
            </a:r>
            <a:endParaRPr sz="700">
              <a:latin typeface="Verdana"/>
              <a:cs typeface="Verdana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3352660" y="2089406"/>
            <a:ext cx="61023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54965" algn="l"/>
              </a:tabLst>
            </a:pPr>
            <a:r>
              <a:rPr dirty="0" sz="700" spc="20">
                <a:latin typeface="Verdana"/>
                <a:cs typeface="Verdana"/>
              </a:rPr>
              <a:t>(</a:t>
            </a:r>
            <a:r>
              <a:rPr dirty="0" sz="700" spc="20" b="0" i="1">
                <a:latin typeface="Bookman Old Style"/>
                <a:cs typeface="Bookman Old Style"/>
              </a:rPr>
              <a:t>i</a:t>
            </a:r>
            <a:r>
              <a:rPr dirty="0" sz="700" spc="20">
                <a:latin typeface="Verdana"/>
                <a:cs typeface="Verdana"/>
              </a:rPr>
              <a:t>)	(</a:t>
            </a:r>
            <a:r>
              <a:rPr dirty="0" sz="700" spc="20" b="0" i="1">
                <a:latin typeface="Bookman Old Style"/>
                <a:cs typeface="Bookman Old Style"/>
              </a:rPr>
              <a:t>i</a:t>
            </a:r>
            <a:r>
              <a:rPr dirty="0" sz="700" spc="20">
                <a:latin typeface="Verdana"/>
                <a:cs typeface="Verdana"/>
              </a:rPr>
              <a:t>)</a:t>
            </a:r>
            <a:r>
              <a:rPr dirty="0" sz="700" spc="280">
                <a:latin typeface="Verdana"/>
                <a:cs typeface="Verdana"/>
              </a:rPr>
              <a:t> </a:t>
            </a:r>
            <a:r>
              <a:rPr dirty="0" sz="700" spc="-50">
                <a:latin typeface="Verdana"/>
                <a:cs typeface="Verdana"/>
              </a:rPr>
              <a:t>2</a:t>
            </a:r>
            <a:endParaRPr sz="700">
              <a:latin typeface="Verdana"/>
              <a:cs typeface="Verdana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3215805" y="2097372"/>
            <a:ext cx="80264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98450" algn="l"/>
              </a:tabLst>
            </a:pPr>
            <a:r>
              <a:rPr dirty="0" sz="1000" spc="-30" i="1">
                <a:latin typeface="DejaVu Sans Condensed"/>
                <a:cs typeface="DejaVu Sans Condensed"/>
              </a:rPr>
              <a:t>||</a:t>
            </a:r>
            <a:r>
              <a:rPr dirty="0" sz="1000" spc="-535" b="0" i="1">
                <a:latin typeface="Bookman Old Style"/>
                <a:cs typeface="Bookman Old Style"/>
              </a:rPr>
              <a:t>y</a:t>
            </a:r>
            <a:r>
              <a:rPr dirty="0" sz="1000" spc="-5">
                <a:latin typeface="Georgia"/>
                <a:cs typeface="Georgia"/>
              </a:rPr>
              <a:t>ˆ</a:t>
            </a:r>
            <a:r>
              <a:rPr dirty="0" sz="1000">
                <a:latin typeface="Georgia"/>
                <a:cs typeface="Georgia"/>
              </a:rPr>
              <a:t>	</a:t>
            </a:r>
            <a:r>
              <a:rPr dirty="0" sz="1000" spc="20" i="1">
                <a:latin typeface="DejaVu Sans Condensed"/>
                <a:cs typeface="DejaVu Sans Condensed"/>
              </a:rPr>
              <a:t>−</a:t>
            </a:r>
            <a:r>
              <a:rPr dirty="0" sz="1000" spc="-65" i="1">
                <a:latin typeface="DejaVu Sans Condensed"/>
                <a:cs typeface="DejaVu Sans Condensed"/>
              </a:rPr>
              <a:t> </a:t>
            </a:r>
            <a:r>
              <a:rPr dirty="0" sz="1000" spc="-114" b="0" i="1">
                <a:latin typeface="Bookman Old Style"/>
                <a:cs typeface="Bookman Old Style"/>
              </a:rPr>
              <a:t>y</a:t>
            </a:r>
            <a:r>
              <a:rPr dirty="0" sz="1000" b="0" i="1">
                <a:latin typeface="Bookman Old Style"/>
                <a:cs typeface="Bookman Old Style"/>
              </a:rPr>
              <a:t>  </a:t>
            </a:r>
            <a:r>
              <a:rPr dirty="0" sz="1000" spc="90" b="0" i="1">
                <a:latin typeface="Bookman Old Style"/>
                <a:cs typeface="Bookman Old Style"/>
              </a:rPr>
              <a:t> </a:t>
            </a:r>
            <a:r>
              <a:rPr dirty="0" sz="1000" spc="-30" i="1">
                <a:latin typeface="DejaVu Sans Condensed"/>
                <a:cs typeface="DejaVu Sans Condensed"/>
              </a:rPr>
              <a:t>||</a:t>
            </a:r>
            <a:r>
              <a:rPr dirty="0" sz="1000" i="1">
                <a:latin typeface="DejaVu Sans Condensed"/>
                <a:cs typeface="DejaVu Sans Condensed"/>
              </a:rPr>
              <a:t> </a:t>
            </a:r>
            <a:r>
              <a:rPr dirty="0" sz="1000" spc="-125" i="1">
                <a:latin typeface="DejaVu Sans Condensed"/>
                <a:cs typeface="DejaVu Sans Condensed"/>
              </a:rPr>
              <a:t> </a:t>
            </a:r>
            <a:r>
              <a:rPr dirty="0" sz="1000" spc="10">
                <a:latin typeface="Georgia"/>
                <a:cs typeface="Georgia"/>
              </a:rPr>
              <a:t>)</a:t>
            </a:r>
            <a:endParaRPr sz="1000">
              <a:latin typeface="Georgia"/>
              <a:cs typeface="Georgia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3228505" y="2290559"/>
            <a:ext cx="777240" cy="0"/>
          </a:xfrm>
          <a:custGeom>
            <a:avLst/>
            <a:gdLst/>
            <a:ahLst/>
            <a:cxnLst/>
            <a:rect l="l" t="t" r="r" b="b"/>
            <a:pathLst>
              <a:path w="777239" h="0">
                <a:moveTo>
                  <a:pt x="0" y="0"/>
                </a:moveTo>
                <a:lnTo>
                  <a:pt x="776744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 txBox="1"/>
          <p:nvPr/>
        </p:nvSpPr>
        <p:spPr>
          <a:xfrm>
            <a:off x="3480333" y="2269749"/>
            <a:ext cx="26670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000" spc="-15">
                <a:latin typeface="Georgia"/>
                <a:cs typeface="Georgia"/>
              </a:rPr>
              <a:t>2</a:t>
            </a:r>
            <a:r>
              <a:rPr dirty="0" sz="1000" spc="-15" b="0" i="1">
                <a:latin typeface="Bookman Old Style"/>
                <a:cs typeface="Bookman Old Style"/>
              </a:rPr>
              <a:t>σ</a:t>
            </a:r>
            <a:r>
              <a:rPr dirty="0" baseline="23809" sz="1050" spc="-22">
                <a:latin typeface="Verdana"/>
                <a:cs typeface="Verdana"/>
              </a:rPr>
              <a:t>2</a:t>
            </a:r>
            <a:endParaRPr baseline="23809" sz="1050">
              <a:latin typeface="Verdana"/>
              <a:cs typeface="Verdana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4007726" y="1966600"/>
            <a:ext cx="12763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520">
                <a:latin typeface="Arial"/>
                <a:cs typeface="Arial"/>
              </a:rPr>
              <a:t> </a:t>
            </a:r>
            <a:endParaRPr sz="1000">
              <a:latin typeface="Arial"/>
              <a:cs typeface="Arial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321894" y="2596418"/>
            <a:ext cx="3862070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 marR="30480">
              <a:lnSpc>
                <a:spcPct val="100000"/>
              </a:lnSpc>
              <a:spcBef>
                <a:spcPts val="95"/>
              </a:spcBef>
            </a:pPr>
            <a:r>
              <a:rPr dirty="0" sz="1000" spc="-30">
                <a:latin typeface="Calibri"/>
                <a:cs typeface="Calibri"/>
              </a:rPr>
              <a:t>donde</a:t>
            </a:r>
            <a:r>
              <a:rPr dirty="0" sz="1000" spc="-25">
                <a:latin typeface="Calibri"/>
                <a:cs typeface="Calibri"/>
              </a:rPr>
              <a:t> </a:t>
            </a:r>
            <a:r>
              <a:rPr dirty="0" sz="1000" spc="-105" b="0" i="1">
                <a:latin typeface="Bookman Old Style"/>
                <a:cs typeface="Bookman Old Style"/>
              </a:rPr>
              <a:t>y</a:t>
            </a:r>
            <a:r>
              <a:rPr dirty="0" sz="1000" spc="-105">
                <a:latin typeface="Georgia"/>
                <a:cs typeface="Georgia"/>
              </a:rPr>
              <a:t>ˆ</a:t>
            </a:r>
            <a:r>
              <a:rPr dirty="0" baseline="27777" sz="1050" spc="-157">
                <a:latin typeface="Verdana"/>
                <a:cs typeface="Verdana"/>
              </a:rPr>
              <a:t>(</a:t>
            </a:r>
            <a:r>
              <a:rPr dirty="0" baseline="27777" sz="1050" spc="-157" b="0" i="1">
                <a:latin typeface="Bookman Old Style"/>
                <a:cs typeface="Bookman Old Style"/>
              </a:rPr>
              <a:t>i</a:t>
            </a:r>
            <a:r>
              <a:rPr dirty="0" baseline="27777" sz="1050" spc="-157">
                <a:latin typeface="Verdana"/>
                <a:cs typeface="Verdana"/>
              </a:rPr>
              <a:t>)</a:t>
            </a:r>
            <a:r>
              <a:rPr dirty="0" baseline="27777" sz="1050" spc="-150">
                <a:latin typeface="Verdana"/>
                <a:cs typeface="Verdana"/>
              </a:rPr>
              <a:t> </a:t>
            </a:r>
            <a:r>
              <a:rPr dirty="0" sz="1000" spc="-35">
                <a:latin typeface="Calibri"/>
                <a:cs typeface="Calibri"/>
              </a:rPr>
              <a:t>es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 </a:t>
            </a:r>
            <a:r>
              <a:rPr dirty="0" sz="1000" spc="-5">
                <a:latin typeface="Calibri"/>
                <a:cs typeface="Calibri"/>
              </a:rPr>
              <a:t>salida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 </a:t>
            </a:r>
            <a:r>
              <a:rPr dirty="0" sz="1000" spc="-20">
                <a:latin typeface="Calibri"/>
                <a:cs typeface="Calibri"/>
              </a:rPr>
              <a:t>regresión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del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i-ésima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entrada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40" b="1">
                <a:latin typeface="Times New Roman"/>
                <a:cs typeface="Times New Roman"/>
              </a:rPr>
              <a:t>x</a:t>
            </a:r>
            <a:r>
              <a:rPr dirty="0" baseline="27777" sz="1050" spc="60">
                <a:latin typeface="Verdana"/>
                <a:cs typeface="Verdana"/>
              </a:rPr>
              <a:t>(</a:t>
            </a:r>
            <a:r>
              <a:rPr dirty="0" baseline="27777" sz="1050" spc="60" b="0" i="1">
                <a:latin typeface="Bookman Old Style"/>
                <a:cs typeface="Bookman Old Style"/>
              </a:rPr>
              <a:t>i</a:t>
            </a:r>
            <a:r>
              <a:rPr dirty="0" baseline="27777" sz="1050" spc="60">
                <a:latin typeface="Verdana"/>
                <a:cs typeface="Verdana"/>
              </a:rPr>
              <a:t>) </a:t>
            </a:r>
            <a:r>
              <a:rPr dirty="0" sz="1000" spc="5">
                <a:latin typeface="Calibri"/>
                <a:cs typeface="Calibri"/>
              </a:rPr>
              <a:t>y </a:t>
            </a:r>
            <a:r>
              <a:rPr dirty="0" sz="1000" spc="-10" b="0" i="1">
                <a:latin typeface="Bookman Old Style"/>
                <a:cs typeface="Bookman Old Style"/>
              </a:rPr>
              <a:t>m </a:t>
            </a:r>
            <a:r>
              <a:rPr dirty="0" sz="1000" spc="-35">
                <a:latin typeface="Calibri"/>
                <a:cs typeface="Calibri"/>
              </a:rPr>
              <a:t>es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número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datos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entrada.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41" name="object 41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42" name="object 42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4" name="object 44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1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45337" y="0"/>
            <a:ext cx="1264285" cy="4051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2700" marR="5080" indent="84518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Fundamentos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de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Estadística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Bayesiana.</a:t>
            </a:r>
            <a:endParaRPr sz="500">
              <a:latin typeface="Calibri"/>
              <a:cs typeface="Calibri"/>
            </a:endParaRPr>
          </a:p>
          <a:p>
            <a:pPr algn="r" marL="429895" marR="5080" indent="378460">
              <a:lnSpc>
                <a:spcPts val="600"/>
              </a:lnSpc>
              <a:spcBef>
                <a:spcPts val="15"/>
              </a:spcBef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Distribuciones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Estadísticos</a:t>
            </a:r>
            <a:r>
              <a:rPr dirty="0" sz="500" spc="70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y</a:t>
            </a:r>
            <a:r>
              <a:rPr dirty="0" sz="500" spc="75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Variabilidad </a:t>
            </a:r>
            <a:r>
              <a:rPr dirty="0" sz="500" spc="-10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Aprendizaje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Automático.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66125"/>
            <a:ext cx="1222375" cy="2533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Estimación</a:t>
            </a:r>
            <a:r>
              <a:rPr dirty="0" sz="500" spc="40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 Puntual, Sesgo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y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 Varianza </a:t>
            </a:r>
            <a:r>
              <a:rPr dirty="0" sz="500" spc="-100" b="1">
                <a:solidFill>
                  <a:srgbClr val="9898D8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Estimador</a:t>
            </a:r>
            <a:r>
              <a:rPr dirty="0" sz="500" spc="4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de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4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Máxima </a:t>
            </a:r>
            <a:r>
              <a:rPr dirty="0" sz="500" spc="2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Verosimilud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Estadísticos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Bayesianos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0" y="408654"/>
            <a:ext cx="4608060" cy="31277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407591"/>
            <a:ext cx="171259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5">
                <a:solidFill>
                  <a:srgbClr val="FFFFFF"/>
                </a:solidFill>
                <a:latin typeface="Calibri"/>
                <a:cs typeface="Calibri"/>
              </a:rPr>
              <a:t>Estadísticos</a:t>
            </a:r>
            <a:r>
              <a:rPr dirty="0" sz="1400" spc="8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20">
                <a:solidFill>
                  <a:srgbClr val="FFFFFF"/>
                </a:solidFill>
                <a:latin typeface="Calibri"/>
                <a:cs typeface="Calibri"/>
              </a:rPr>
              <a:t>Bayesianos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1125029"/>
            <a:ext cx="59588" cy="59588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574954" y="1047920"/>
            <a:ext cx="3699510" cy="177165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 marR="30480">
              <a:lnSpc>
                <a:spcPct val="100000"/>
              </a:lnSpc>
              <a:spcBef>
                <a:spcPts val="95"/>
              </a:spcBef>
            </a:pPr>
            <a:r>
              <a:rPr dirty="0" sz="1000" spc="50">
                <a:latin typeface="Calibri"/>
                <a:cs typeface="Calibri"/>
              </a:rPr>
              <a:t>Si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problema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se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enfoca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mediante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 </a:t>
            </a:r>
            <a:r>
              <a:rPr dirty="0" sz="1000" spc="-10">
                <a:latin typeface="Calibri"/>
                <a:cs typeface="Calibri"/>
              </a:rPr>
              <a:t>aproximación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Bayesiana, </a:t>
            </a:r>
            <a:r>
              <a:rPr dirty="0" sz="1000" spc="-35">
                <a:latin typeface="Calibri"/>
                <a:cs typeface="Calibri"/>
              </a:rPr>
              <a:t>se 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considera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todos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los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posibles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valores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20" b="0" i="1">
                <a:latin typeface="Bookman Old Style"/>
                <a:cs typeface="Bookman Old Style"/>
              </a:rPr>
              <a:t>θ</a:t>
            </a:r>
            <a:r>
              <a:rPr dirty="0" sz="1000" spc="-110" b="0" i="1">
                <a:latin typeface="Bookman Old Style"/>
                <a:cs typeface="Bookman Old Style"/>
              </a:rPr>
              <a:t> </a:t>
            </a:r>
            <a:r>
              <a:rPr dirty="0" sz="1000" spc="-15">
                <a:latin typeface="Calibri"/>
                <a:cs typeface="Calibri"/>
              </a:rPr>
              <a:t>para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hacer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predicción.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45">
                <a:latin typeface="Calibri"/>
                <a:cs typeface="Calibri"/>
              </a:rPr>
              <a:t>Es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decir,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se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tiene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vector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parámetros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20" b="0" i="1">
                <a:latin typeface="Bookman Old Style"/>
                <a:cs typeface="Bookman Old Style"/>
              </a:rPr>
              <a:t>θ</a:t>
            </a:r>
            <a:r>
              <a:rPr dirty="0" sz="1000" spc="-110" b="0" i="1">
                <a:latin typeface="Bookman Old Style"/>
                <a:cs typeface="Bookman Old Style"/>
              </a:rPr>
              <a:t> </a:t>
            </a:r>
            <a:r>
              <a:rPr dirty="0" sz="1000" spc="-5">
                <a:latin typeface="Calibri"/>
                <a:cs typeface="Calibri"/>
              </a:rPr>
              <a:t>fijo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pero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desconocido,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se 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estima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60" b="0" i="1">
                <a:latin typeface="Bookman Old Style"/>
                <a:cs typeface="Bookman Old Style"/>
              </a:rPr>
              <a:t>θ</a:t>
            </a:r>
            <a:r>
              <a:rPr dirty="0" baseline="13888" sz="1500" spc="-390">
                <a:latin typeface="Georgia"/>
                <a:cs typeface="Georgia"/>
              </a:rPr>
              <a:t>ˆ</a:t>
            </a:r>
            <a:r>
              <a:rPr dirty="0" baseline="13888" sz="1500" spc="15">
                <a:latin typeface="Georgia"/>
                <a:cs typeface="Georgia"/>
              </a:rPr>
              <a:t> </a:t>
            </a:r>
            <a:r>
              <a:rPr dirty="0" sz="1000" spc="-15">
                <a:latin typeface="Calibri"/>
                <a:cs typeface="Calibri"/>
              </a:rPr>
              <a:t>como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variable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aleatoria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partir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los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datos.</a:t>
            </a:r>
            <a:endParaRPr sz="1000">
              <a:latin typeface="Calibri"/>
              <a:cs typeface="Calibri"/>
            </a:endParaRPr>
          </a:p>
          <a:p>
            <a:pPr marL="38100" marR="30480">
              <a:lnSpc>
                <a:spcPct val="100000"/>
              </a:lnSpc>
              <a:spcBef>
                <a:spcPts val="280"/>
              </a:spcBef>
            </a:pPr>
            <a:r>
              <a:rPr dirty="0" sz="1000" spc="50">
                <a:latin typeface="Calibri"/>
                <a:cs typeface="Calibri"/>
              </a:rPr>
              <a:t>Si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se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tiene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alguna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información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previa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5" b="0" i="1">
                <a:latin typeface="Bookman Old Style"/>
                <a:cs typeface="Bookman Old Style"/>
              </a:rPr>
              <a:t>θ</a:t>
            </a:r>
            <a:r>
              <a:rPr dirty="0" sz="1000" spc="-35">
                <a:latin typeface="Calibri"/>
                <a:cs typeface="Calibri"/>
              </a:rPr>
              <a:t>,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se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utilizará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para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construir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distribución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probabilidad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 b="0" i="1">
                <a:latin typeface="Bookman Old Style"/>
                <a:cs typeface="Bookman Old Style"/>
              </a:rPr>
              <a:t>θ</a:t>
            </a:r>
            <a:r>
              <a:rPr dirty="0" sz="1000" spc="-40">
                <a:latin typeface="Calibri"/>
                <a:cs typeface="Calibri"/>
              </a:rPr>
              <a:t>.</a:t>
            </a:r>
            <a:endParaRPr sz="1000">
              <a:latin typeface="Calibri"/>
              <a:cs typeface="Calibri"/>
            </a:endParaRPr>
          </a:p>
          <a:p>
            <a:pPr marL="38100" marR="151765">
              <a:lnSpc>
                <a:spcPct val="100000"/>
              </a:lnSpc>
              <a:spcBef>
                <a:spcPts val="290"/>
              </a:spcBef>
            </a:pPr>
            <a:r>
              <a:rPr dirty="0" sz="1000" spc="55">
                <a:latin typeface="Calibri"/>
                <a:cs typeface="Calibri"/>
              </a:rPr>
              <a:t>La </a:t>
            </a:r>
            <a:r>
              <a:rPr dirty="0" sz="1000" spc="-20">
                <a:latin typeface="Calibri"/>
                <a:cs typeface="Calibri"/>
              </a:rPr>
              <a:t>idea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-2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subyace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similar a </a:t>
            </a:r>
            <a:r>
              <a:rPr dirty="0" sz="1000">
                <a:latin typeface="Calibri"/>
                <a:cs typeface="Calibri"/>
              </a:rPr>
              <a:t>la </a:t>
            </a:r>
            <a:r>
              <a:rPr dirty="0" sz="1000" spc="-25">
                <a:latin typeface="Calibri"/>
                <a:cs typeface="Calibri"/>
              </a:rPr>
              <a:t>del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estimador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máxima </a:t>
            </a:r>
            <a:r>
              <a:rPr dirty="0" sz="1000" spc="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verosimilitud.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30">
                <a:latin typeface="Calibri"/>
                <a:cs typeface="Calibri"/>
              </a:rPr>
              <a:t>Sin </a:t>
            </a:r>
            <a:r>
              <a:rPr dirty="0" sz="1000" spc="-15">
                <a:latin typeface="Calibri"/>
                <a:cs typeface="Calibri"/>
              </a:rPr>
              <a:t>embargo,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estimador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máxima </a:t>
            </a:r>
            <a:r>
              <a:rPr dirty="0" sz="1000" spc="-10">
                <a:latin typeface="Calibri"/>
                <a:cs typeface="Calibri"/>
              </a:rPr>
              <a:t>verosimilutd 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hace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predicciones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usando</a:t>
            </a:r>
            <a:r>
              <a:rPr dirty="0" sz="1000" spc="-15">
                <a:latin typeface="Calibri"/>
                <a:cs typeface="Calibri"/>
              </a:rPr>
              <a:t> una</a:t>
            </a:r>
            <a:r>
              <a:rPr dirty="0" sz="1000" spc="-10">
                <a:latin typeface="Calibri"/>
                <a:cs typeface="Calibri"/>
              </a:rPr>
              <a:t> estimación </a:t>
            </a:r>
            <a:r>
              <a:rPr dirty="0" sz="1000" spc="-35">
                <a:latin typeface="Calibri"/>
                <a:cs typeface="Calibri"/>
              </a:rPr>
              <a:t>de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-35" b="0" i="1">
                <a:latin typeface="Bookman Old Style"/>
                <a:cs typeface="Bookman Old Style"/>
              </a:rPr>
              <a:t>θ</a:t>
            </a:r>
            <a:r>
              <a:rPr dirty="0" sz="1000" spc="-35">
                <a:latin typeface="Calibri"/>
                <a:cs typeface="Calibri"/>
              </a:rPr>
              <a:t>,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mientras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-2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la 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aproximación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Bayesiana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hace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predicciones</a:t>
            </a:r>
            <a:r>
              <a:rPr dirty="0" sz="1000" spc="12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usando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una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distribución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sobre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40" b="0" i="1">
                <a:latin typeface="Bookman Old Style"/>
                <a:cs typeface="Bookman Old Style"/>
              </a:rPr>
              <a:t>θ</a:t>
            </a:r>
            <a:r>
              <a:rPr dirty="0" sz="1000" spc="-40">
                <a:latin typeface="Calibri"/>
                <a:cs typeface="Calibri"/>
              </a:rPr>
              <a:t>.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10" name="object 10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490194" y="1770316"/>
            <a:ext cx="59588" cy="59588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490194" y="2111933"/>
            <a:ext cx="59588" cy="59588"/>
          </a:xfrm>
          <a:prstGeom prst="rect">
            <a:avLst/>
          </a:prstGeom>
        </p:spPr>
      </p:pic>
      <p:grpSp>
        <p:nvGrpSpPr>
          <p:cNvPr id="12" name="object 12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3" name="object 13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4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45337" y="0"/>
            <a:ext cx="1264285" cy="4051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2700" marR="5080" indent="84518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Fundamentos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de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Estadística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Bayesiana.</a:t>
            </a:r>
            <a:endParaRPr sz="500">
              <a:latin typeface="Calibri"/>
              <a:cs typeface="Calibri"/>
            </a:endParaRPr>
          </a:p>
          <a:p>
            <a:pPr algn="r" marL="429895" marR="5080" indent="378460">
              <a:lnSpc>
                <a:spcPts val="600"/>
              </a:lnSpc>
              <a:spcBef>
                <a:spcPts val="15"/>
              </a:spcBef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Distribuciones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Estadísticos</a:t>
            </a:r>
            <a:r>
              <a:rPr dirty="0" sz="500" spc="70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y</a:t>
            </a:r>
            <a:r>
              <a:rPr dirty="0" sz="500" spc="75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Variabilidad </a:t>
            </a:r>
            <a:r>
              <a:rPr dirty="0" sz="500" spc="-10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Aprendizaje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Automático.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66125"/>
            <a:ext cx="1222375" cy="2533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Estimación</a:t>
            </a:r>
            <a:r>
              <a:rPr dirty="0" sz="500" spc="40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 Puntual, Sesgo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y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 Varianza </a:t>
            </a:r>
            <a:r>
              <a:rPr dirty="0" sz="500" spc="-100" b="1">
                <a:solidFill>
                  <a:srgbClr val="9898D8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Estimador</a:t>
            </a:r>
            <a:r>
              <a:rPr dirty="0" sz="500" spc="4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de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4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Máxima </a:t>
            </a:r>
            <a:r>
              <a:rPr dirty="0" sz="500" spc="2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Verosimilud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Estadísticos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Bayesianos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0" y="408654"/>
            <a:ext cx="4608060" cy="31277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407591"/>
            <a:ext cx="2326005" cy="57150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5">
                <a:solidFill>
                  <a:srgbClr val="FFFFFF"/>
                </a:solidFill>
                <a:latin typeface="Calibri"/>
                <a:cs typeface="Calibri"/>
              </a:rPr>
              <a:t>Estadísticos</a:t>
            </a:r>
            <a:r>
              <a:rPr dirty="0" sz="1400" spc="1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20">
                <a:solidFill>
                  <a:srgbClr val="FFFFFF"/>
                </a:solidFill>
                <a:latin typeface="Calibri"/>
                <a:cs typeface="Calibri"/>
              </a:rPr>
              <a:t>Bayesianos</a:t>
            </a:r>
            <a:endParaRPr sz="1400">
              <a:latin typeface="Calibri"/>
              <a:cs typeface="Calibri"/>
            </a:endParaRPr>
          </a:p>
          <a:p>
            <a:pPr marL="206375">
              <a:lnSpc>
                <a:spcPct val="100000"/>
              </a:lnSpc>
              <a:spcBef>
                <a:spcPts val="1380"/>
              </a:spcBef>
            </a:pPr>
            <a:r>
              <a:rPr dirty="0" sz="1000" spc="10">
                <a:latin typeface="Calibri"/>
                <a:cs typeface="Calibri"/>
              </a:rPr>
              <a:t>Para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construir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estadístico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Bayesiano: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41426" y="1041869"/>
            <a:ext cx="104279" cy="104279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461898" y="1033687"/>
            <a:ext cx="63500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45" b="1">
                <a:solidFill>
                  <a:srgbClr val="FFFFFF"/>
                </a:solidFill>
                <a:latin typeface="Calibri"/>
                <a:cs typeface="Calibri"/>
              </a:rPr>
              <a:t>1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00354" y="991329"/>
            <a:ext cx="3365500" cy="67119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1000" spc="15">
                <a:latin typeface="Calibri"/>
                <a:cs typeface="Calibri"/>
              </a:rPr>
              <a:t>Se </a:t>
            </a:r>
            <a:r>
              <a:rPr dirty="0" sz="1000" spc="-20">
                <a:latin typeface="Calibri"/>
                <a:cs typeface="Calibri"/>
              </a:rPr>
              <a:t>escoge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distribución</a:t>
            </a:r>
            <a:r>
              <a:rPr dirty="0" sz="1000" spc="-5">
                <a:latin typeface="Calibri"/>
                <a:cs typeface="Calibri"/>
              </a:rPr>
              <a:t> a </a:t>
            </a:r>
            <a:r>
              <a:rPr dirty="0" sz="1000" spc="-15">
                <a:latin typeface="Calibri"/>
                <a:cs typeface="Calibri"/>
              </a:rPr>
              <a:t>priori.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50">
                <a:latin typeface="Calibri"/>
                <a:cs typeface="Calibri"/>
              </a:rPr>
              <a:t>Si </a:t>
            </a:r>
            <a:r>
              <a:rPr dirty="0" sz="1000" spc="-25">
                <a:latin typeface="Calibri"/>
                <a:cs typeface="Calibri"/>
              </a:rPr>
              <a:t>no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se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conoce, </a:t>
            </a:r>
            <a:r>
              <a:rPr dirty="0" sz="1000" spc="-35">
                <a:latin typeface="Calibri"/>
                <a:cs typeface="Calibri"/>
              </a:rPr>
              <a:t>se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escoge 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distribución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con</a:t>
            </a:r>
            <a:r>
              <a:rPr dirty="0" sz="1000" spc="-5">
                <a:latin typeface="Calibri"/>
                <a:cs typeface="Calibri"/>
              </a:rPr>
              <a:t> mucha </a:t>
            </a:r>
            <a:r>
              <a:rPr dirty="0" sz="1000" spc="-20">
                <a:latin typeface="Calibri"/>
                <a:cs typeface="Calibri"/>
              </a:rPr>
              <a:t>incertidumbre</a:t>
            </a:r>
            <a:r>
              <a:rPr dirty="0" sz="1000" spc="-15">
                <a:latin typeface="Calibri"/>
                <a:cs typeface="Calibri"/>
              </a:rPr>
              <a:t> como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 </a:t>
            </a:r>
            <a:r>
              <a:rPr dirty="0" sz="1000" spc="-20">
                <a:latin typeface="Calibri"/>
                <a:cs typeface="Calibri"/>
              </a:rPr>
              <a:t>uniforme,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donde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todos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los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sucesos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tienen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misma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proabilidad.</a:t>
            </a:r>
            <a:endParaRPr sz="10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85"/>
              </a:spcBef>
            </a:pPr>
            <a:r>
              <a:rPr dirty="0" sz="1000" spc="15">
                <a:latin typeface="Calibri"/>
                <a:cs typeface="Calibri"/>
              </a:rPr>
              <a:t>Se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considera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tenemos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conjunto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datos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muestras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11" name="object 11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441426" y="1535328"/>
            <a:ext cx="104279" cy="104279"/>
          </a:xfrm>
          <a:prstGeom prst="rect">
            <a:avLst/>
          </a:prstGeom>
        </p:spPr>
      </p:pic>
      <p:sp>
        <p:nvSpPr>
          <p:cNvPr id="12" name="object 12"/>
          <p:cNvSpPr txBox="1"/>
          <p:nvPr/>
        </p:nvSpPr>
        <p:spPr>
          <a:xfrm>
            <a:off x="461898" y="1527133"/>
            <a:ext cx="63500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45" b="1">
                <a:solidFill>
                  <a:srgbClr val="FFFFFF"/>
                </a:solidFill>
                <a:latin typeface="Calibri"/>
                <a:cs typeface="Calibri"/>
              </a:rPr>
              <a:t>2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74954" y="1636603"/>
            <a:ext cx="364807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000" spc="-15" i="1">
                <a:latin typeface="DejaVu Sans Condensed"/>
                <a:cs typeface="DejaVu Sans Condensed"/>
              </a:rPr>
              <a:t>{</a:t>
            </a:r>
            <a:r>
              <a:rPr dirty="0" sz="1000" spc="-15" b="0" i="1">
                <a:latin typeface="Bookman Old Style"/>
                <a:cs typeface="Bookman Old Style"/>
              </a:rPr>
              <a:t>x</a:t>
            </a:r>
            <a:r>
              <a:rPr dirty="0" baseline="27777" sz="1050" spc="-22">
                <a:latin typeface="Verdana"/>
                <a:cs typeface="Verdana"/>
              </a:rPr>
              <a:t>(1)</a:t>
            </a:r>
            <a:r>
              <a:rPr dirty="0" sz="1000" spc="-15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-5" b="0" i="1">
                <a:latin typeface="Bookman Old Style"/>
                <a:cs typeface="Bookman Old Style"/>
              </a:rPr>
              <a:t>x</a:t>
            </a:r>
            <a:r>
              <a:rPr dirty="0" baseline="27777" sz="1050" spc="-7">
                <a:latin typeface="Verdana"/>
                <a:cs typeface="Verdana"/>
              </a:rPr>
              <a:t>(2)</a:t>
            </a:r>
            <a:r>
              <a:rPr dirty="0" sz="1000" spc="-5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-120" i="1">
                <a:latin typeface="DejaVu Sans Condensed"/>
                <a:cs typeface="DejaVu Sans Condensed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-120" i="1">
                <a:latin typeface="DejaVu Sans Condensed"/>
                <a:cs typeface="DejaVu Sans Condensed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45" i="1">
                <a:latin typeface="DejaVu Sans Condensed"/>
                <a:cs typeface="DejaVu Sans Condensed"/>
              </a:rPr>
              <a:t> 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r>
              <a:rPr dirty="0" sz="1000" spc="-130" b="0" i="1">
                <a:latin typeface="Bookman Old Style"/>
                <a:cs typeface="Bookman Old Style"/>
              </a:rPr>
              <a:t> </a:t>
            </a:r>
            <a:r>
              <a:rPr dirty="0" sz="1000" spc="15" b="0" i="1">
                <a:latin typeface="Bookman Old Style"/>
                <a:cs typeface="Bookman Old Style"/>
              </a:rPr>
              <a:t>x</a:t>
            </a:r>
            <a:r>
              <a:rPr dirty="0" baseline="27777" sz="1050" spc="22">
                <a:latin typeface="Verdana"/>
                <a:cs typeface="Verdana"/>
              </a:rPr>
              <a:t>(</a:t>
            </a:r>
            <a:r>
              <a:rPr dirty="0" baseline="27777" sz="1050" spc="22" b="0" i="1">
                <a:latin typeface="Bookman Old Style"/>
                <a:cs typeface="Bookman Old Style"/>
              </a:rPr>
              <a:t>m</a:t>
            </a:r>
            <a:r>
              <a:rPr dirty="0" baseline="27777" sz="1050" spc="22">
                <a:latin typeface="Verdana"/>
                <a:cs typeface="Verdana"/>
              </a:rPr>
              <a:t>)</a:t>
            </a:r>
            <a:r>
              <a:rPr dirty="0" sz="1000" spc="15" i="1">
                <a:latin typeface="DejaVu Sans Condensed"/>
                <a:cs typeface="DejaVu Sans Condensed"/>
              </a:rPr>
              <a:t>}</a:t>
            </a:r>
            <a:r>
              <a:rPr dirty="0" sz="1000" spc="15">
                <a:latin typeface="Calibri"/>
                <a:cs typeface="Calibri"/>
              </a:rPr>
              <a:t>,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se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calcula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probabilidad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obtener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dicha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74954" y="1750498"/>
            <a:ext cx="3688079" cy="861060"/>
          </a:xfrm>
          <a:prstGeom prst="rect">
            <a:avLst/>
          </a:prstGeom>
        </p:spPr>
        <p:txBody>
          <a:bodyPr wrap="square" lIns="0" tIns="501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395"/>
              </a:spcBef>
            </a:pPr>
            <a:r>
              <a:rPr dirty="0" sz="1000" spc="-10">
                <a:latin typeface="Calibri"/>
                <a:cs typeface="Calibri"/>
              </a:rPr>
              <a:t>muestra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</a:t>
            </a:r>
            <a:r>
              <a:rPr dirty="0" sz="1000" spc="-40">
                <a:latin typeface="Calibri"/>
                <a:cs typeface="Calibri"/>
              </a:rPr>
              <a:t>a</a:t>
            </a:r>
            <a:r>
              <a:rPr dirty="0" sz="1000" spc="-5">
                <a:latin typeface="Calibri"/>
                <a:cs typeface="Calibri"/>
              </a:rPr>
              <a:t>rti</a:t>
            </a:r>
            <a:r>
              <a:rPr dirty="0" sz="1000">
                <a:latin typeface="Calibri"/>
                <a:cs typeface="Calibri"/>
              </a:rPr>
              <a:t>r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</a:t>
            </a:r>
            <a:r>
              <a:rPr dirty="0" sz="1000" spc="-35">
                <a:latin typeface="Calibri"/>
                <a:cs typeface="Calibri"/>
              </a:rPr>
              <a:t>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95" b="0" i="1">
                <a:latin typeface="Bookman Old Style"/>
                <a:cs typeface="Bookman Old Style"/>
              </a:rPr>
              <a:t>θ</a:t>
            </a:r>
            <a:r>
              <a:rPr dirty="0" sz="1000" spc="25">
                <a:latin typeface="Calibri"/>
                <a:cs typeface="Calibri"/>
              </a:rPr>
              <a:t>,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0" b="0" i="1">
                <a:latin typeface="Bookman Old Style"/>
                <a:cs typeface="Bookman Old Style"/>
              </a:rPr>
              <a:t>p</a:t>
            </a:r>
            <a:r>
              <a:rPr dirty="0" sz="1000" spc="10">
                <a:latin typeface="Georgia"/>
                <a:cs typeface="Georgia"/>
              </a:rPr>
              <a:t>(</a:t>
            </a:r>
            <a:r>
              <a:rPr dirty="0" sz="1000" spc="25" b="0" i="1">
                <a:latin typeface="Bookman Old Style"/>
                <a:cs typeface="Bookman Old Style"/>
              </a:rPr>
              <a:t>x</a:t>
            </a:r>
            <a:r>
              <a:rPr dirty="0" baseline="27777" sz="1050" spc="-37">
                <a:latin typeface="Verdana"/>
                <a:cs typeface="Verdana"/>
              </a:rPr>
              <a:t>(1</a:t>
            </a:r>
            <a:r>
              <a:rPr dirty="0" baseline="27777" sz="1050" spc="44">
                <a:latin typeface="Verdana"/>
                <a:cs typeface="Verdana"/>
              </a:rPr>
              <a:t>)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25" b="0" i="1">
                <a:latin typeface="Bookman Old Style"/>
                <a:cs typeface="Bookman Old Style"/>
              </a:rPr>
              <a:t>x</a:t>
            </a:r>
            <a:r>
              <a:rPr dirty="0" baseline="27777" sz="1050" spc="-37">
                <a:latin typeface="Verdana"/>
                <a:cs typeface="Verdana"/>
              </a:rPr>
              <a:t>(2</a:t>
            </a:r>
            <a:r>
              <a:rPr dirty="0" baseline="27777" sz="1050" spc="44">
                <a:latin typeface="Verdana"/>
                <a:cs typeface="Verdana"/>
              </a:rPr>
              <a:t>)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-120" i="1">
                <a:latin typeface="DejaVu Sans Condensed"/>
                <a:cs typeface="DejaVu Sans Condensed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-120" i="1">
                <a:latin typeface="DejaVu Sans Condensed"/>
                <a:cs typeface="DejaVu Sans Condensed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45" i="1">
                <a:latin typeface="DejaVu Sans Condensed"/>
                <a:cs typeface="DejaVu Sans Condensed"/>
              </a:rPr>
              <a:t> 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25" b="0" i="1">
                <a:latin typeface="Bookman Old Style"/>
                <a:cs typeface="Bookman Old Style"/>
              </a:rPr>
              <a:t>x</a:t>
            </a:r>
            <a:r>
              <a:rPr dirty="0" baseline="27777" sz="1050" spc="-15">
                <a:latin typeface="Verdana"/>
                <a:cs typeface="Verdana"/>
              </a:rPr>
              <a:t>(</a:t>
            </a:r>
            <a:r>
              <a:rPr dirty="0" baseline="27777" sz="1050" spc="135" b="0" i="1">
                <a:latin typeface="Bookman Old Style"/>
                <a:cs typeface="Bookman Old Style"/>
              </a:rPr>
              <a:t>m</a:t>
            </a:r>
            <a:r>
              <a:rPr dirty="0" baseline="27777" sz="1050" spc="60">
                <a:latin typeface="Verdana"/>
                <a:cs typeface="Verdana"/>
              </a:rPr>
              <a:t>)</a:t>
            </a:r>
            <a:r>
              <a:rPr dirty="0" sz="1000" spc="-30" i="1">
                <a:latin typeface="DejaVu Sans Condensed"/>
                <a:cs typeface="DejaVu Sans Condensed"/>
              </a:rPr>
              <a:t>|</a:t>
            </a:r>
            <a:r>
              <a:rPr dirty="0" sz="1000" spc="-95" b="0" i="1">
                <a:latin typeface="Bookman Old Style"/>
                <a:cs typeface="Bookman Old Style"/>
              </a:rPr>
              <a:t>θ</a:t>
            </a:r>
            <a:r>
              <a:rPr dirty="0" sz="1000" spc="10">
                <a:latin typeface="Georgia"/>
                <a:cs typeface="Georgia"/>
              </a:rPr>
              <a:t>)</a:t>
            </a:r>
            <a:r>
              <a:rPr dirty="0" sz="1000" spc="20">
                <a:latin typeface="Calibri"/>
                <a:cs typeface="Calibri"/>
              </a:rPr>
              <a:t>.</a:t>
            </a:r>
            <a:endParaRPr sz="1000">
              <a:latin typeface="Calibri"/>
              <a:cs typeface="Calibri"/>
            </a:endParaRPr>
          </a:p>
          <a:p>
            <a:pPr marL="38100" marR="30480">
              <a:lnSpc>
                <a:spcPct val="100000"/>
              </a:lnSpc>
              <a:spcBef>
                <a:spcPts val="295"/>
              </a:spcBef>
            </a:pPr>
            <a:r>
              <a:rPr dirty="0" sz="1000" spc="40">
                <a:latin typeface="Calibri"/>
                <a:cs typeface="Calibri"/>
              </a:rPr>
              <a:t>Lo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-25">
                <a:latin typeface="Calibri"/>
                <a:cs typeface="Calibri"/>
              </a:rPr>
              <a:t> realmente</a:t>
            </a:r>
            <a:r>
              <a:rPr dirty="0" sz="1000" spc="-20">
                <a:latin typeface="Calibri"/>
                <a:cs typeface="Calibri"/>
              </a:rPr>
              <a:t> nos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interesa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es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 </a:t>
            </a:r>
            <a:r>
              <a:rPr dirty="0" sz="1000" spc="-15">
                <a:latin typeface="Calibri"/>
                <a:cs typeface="Calibri"/>
              </a:rPr>
              <a:t>probabilidad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4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16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esos </a:t>
            </a:r>
            <a:r>
              <a:rPr dirty="0" sz="1000" spc="-2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parámetros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sean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ciertos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dados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esos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datos.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20">
                <a:latin typeface="Calibri"/>
                <a:cs typeface="Calibri"/>
              </a:rPr>
              <a:t>De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este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modo,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partir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regla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Bayes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se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puede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calcular</a:t>
            </a:r>
            <a:r>
              <a:rPr dirty="0" sz="1000" spc="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probabilidad</a:t>
            </a:r>
            <a:r>
              <a:rPr dirty="0" sz="1000" spc="-10">
                <a:latin typeface="Calibri"/>
                <a:cs typeface="Calibri"/>
              </a:rPr>
              <a:t> condicionada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o </a:t>
            </a:r>
            <a:r>
              <a:rPr dirty="0" sz="1000" spc="-2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probabilidad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posteriori,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 b="0" i="1">
                <a:latin typeface="Bookman Old Style"/>
                <a:cs typeface="Bookman Old Style"/>
              </a:rPr>
              <a:t>p</a:t>
            </a:r>
            <a:r>
              <a:rPr dirty="0" sz="1000" spc="-25">
                <a:latin typeface="Georgia"/>
                <a:cs typeface="Georgia"/>
              </a:rPr>
              <a:t>(</a:t>
            </a:r>
            <a:r>
              <a:rPr dirty="0" sz="1000" spc="-25" b="0" i="1">
                <a:latin typeface="Bookman Old Style"/>
                <a:cs typeface="Bookman Old Style"/>
              </a:rPr>
              <a:t>θ</a:t>
            </a:r>
            <a:r>
              <a:rPr dirty="0" sz="1000" spc="-25" i="1">
                <a:latin typeface="DejaVu Sans Condensed"/>
                <a:cs typeface="DejaVu Sans Condensed"/>
              </a:rPr>
              <a:t>|</a:t>
            </a:r>
            <a:r>
              <a:rPr dirty="0" sz="1000" spc="-25" b="0" i="1">
                <a:latin typeface="Bookman Old Style"/>
                <a:cs typeface="Bookman Old Style"/>
              </a:rPr>
              <a:t>x</a:t>
            </a:r>
            <a:r>
              <a:rPr dirty="0" baseline="27777" sz="1050" spc="-37">
                <a:latin typeface="Verdana"/>
                <a:cs typeface="Verdana"/>
              </a:rPr>
              <a:t>(1)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-5" b="0" i="1">
                <a:latin typeface="Bookman Old Style"/>
                <a:cs typeface="Bookman Old Style"/>
              </a:rPr>
              <a:t>x</a:t>
            </a:r>
            <a:r>
              <a:rPr dirty="0" baseline="27777" sz="1050" spc="-7">
                <a:latin typeface="Verdana"/>
                <a:cs typeface="Verdana"/>
              </a:rPr>
              <a:t>(2)</a:t>
            </a:r>
            <a:r>
              <a:rPr dirty="0" sz="1000" spc="-5" b="0" i="1">
                <a:latin typeface="Bookman Old Style"/>
                <a:cs typeface="Bookman Old Style"/>
              </a:rPr>
              <a:t>,</a:t>
            </a:r>
            <a:r>
              <a:rPr dirty="0" sz="1000" spc="-130" b="0" i="1">
                <a:latin typeface="Bookman Old Style"/>
                <a:cs typeface="Bookman Old Style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-120" i="1">
                <a:latin typeface="DejaVu Sans Condensed"/>
                <a:cs typeface="DejaVu Sans Condensed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-120" i="1">
                <a:latin typeface="DejaVu Sans Condensed"/>
                <a:cs typeface="DejaVu Sans Condensed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45" i="1">
                <a:latin typeface="DejaVu Sans Condensed"/>
                <a:cs typeface="DejaVu Sans Condensed"/>
              </a:rPr>
              <a:t> 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25" b="0" i="1">
                <a:latin typeface="Bookman Old Style"/>
                <a:cs typeface="Bookman Old Style"/>
              </a:rPr>
              <a:t>x</a:t>
            </a:r>
            <a:r>
              <a:rPr dirty="0" baseline="27777" sz="1050" spc="37">
                <a:latin typeface="Verdana"/>
                <a:cs typeface="Verdana"/>
              </a:rPr>
              <a:t>(</a:t>
            </a:r>
            <a:r>
              <a:rPr dirty="0" baseline="27777" sz="1050" spc="37" b="0" i="1">
                <a:latin typeface="Bookman Old Style"/>
                <a:cs typeface="Bookman Old Style"/>
              </a:rPr>
              <a:t>m</a:t>
            </a:r>
            <a:r>
              <a:rPr dirty="0" baseline="27777" sz="1050" spc="37">
                <a:latin typeface="Verdana"/>
                <a:cs typeface="Verdana"/>
              </a:rPr>
              <a:t>)</a:t>
            </a:r>
            <a:r>
              <a:rPr dirty="0" sz="1000" spc="25">
                <a:latin typeface="Georgia"/>
                <a:cs typeface="Georgia"/>
              </a:rPr>
              <a:t>)</a:t>
            </a:r>
            <a:r>
              <a:rPr dirty="0" sz="1000" spc="25">
                <a:latin typeface="Calibri"/>
                <a:cs typeface="Calibri"/>
              </a:rPr>
              <a:t>: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15" name="object 15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441426" y="2028774"/>
            <a:ext cx="104279" cy="104279"/>
          </a:xfrm>
          <a:prstGeom prst="rect">
            <a:avLst/>
          </a:prstGeom>
        </p:spPr>
      </p:pic>
      <p:sp>
        <p:nvSpPr>
          <p:cNvPr id="16" name="object 16"/>
          <p:cNvSpPr txBox="1"/>
          <p:nvPr/>
        </p:nvSpPr>
        <p:spPr>
          <a:xfrm>
            <a:off x="461898" y="2020578"/>
            <a:ext cx="63500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45" b="1">
                <a:solidFill>
                  <a:srgbClr val="FFFFFF"/>
                </a:solidFill>
                <a:latin typeface="Calibri"/>
                <a:cs typeface="Calibri"/>
              </a:rPr>
              <a:t>3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897991" y="2796138"/>
            <a:ext cx="149225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000" spc="-100" b="0" i="1">
                <a:latin typeface="Bookman Old Style"/>
                <a:cs typeface="Bookman Old Style"/>
              </a:rPr>
              <a:t>p</a:t>
            </a:r>
            <a:r>
              <a:rPr dirty="0" sz="1000" spc="10">
                <a:latin typeface="Georgia"/>
                <a:cs typeface="Georgia"/>
              </a:rPr>
              <a:t>(</a:t>
            </a:r>
            <a:r>
              <a:rPr dirty="0" sz="1000" spc="-95" b="0" i="1">
                <a:latin typeface="Bookman Old Style"/>
                <a:cs typeface="Bookman Old Style"/>
              </a:rPr>
              <a:t>θ</a:t>
            </a:r>
            <a:r>
              <a:rPr dirty="0" sz="1000" spc="-30" i="1">
                <a:latin typeface="DejaVu Sans Condensed"/>
                <a:cs typeface="DejaVu Sans Condensed"/>
              </a:rPr>
              <a:t>|</a:t>
            </a:r>
            <a:r>
              <a:rPr dirty="0" sz="1000" spc="25" b="0" i="1">
                <a:latin typeface="Bookman Old Style"/>
                <a:cs typeface="Bookman Old Style"/>
              </a:rPr>
              <a:t>x</a:t>
            </a:r>
            <a:r>
              <a:rPr dirty="0" baseline="31746" sz="1050" spc="-37">
                <a:latin typeface="Verdana"/>
                <a:cs typeface="Verdana"/>
              </a:rPr>
              <a:t>(1</a:t>
            </a:r>
            <a:r>
              <a:rPr dirty="0" baseline="31746" sz="1050" spc="44">
                <a:latin typeface="Verdana"/>
                <a:cs typeface="Verdana"/>
              </a:rPr>
              <a:t>)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25" b="0" i="1">
                <a:latin typeface="Bookman Old Style"/>
                <a:cs typeface="Bookman Old Style"/>
              </a:rPr>
              <a:t>x</a:t>
            </a:r>
            <a:r>
              <a:rPr dirty="0" baseline="31746" sz="1050" spc="-37">
                <a:latin typeface="Verdana"/>
                <a:cs typeface="Verdana"/>
              </a:rPr>
              <a:t>(2</a:t>
            </a:r>
            <a:r>
              <a:rPr dirty="0" baseline="31746" sz="1050" spc="44">
                <a:latin typeface="Verdana"/>
                <a:cs typeface="Verdana"/>
              </a:rPr>
              <a:t>)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-120" i="1">
                <a:latin typeface="DejaVu Sans Condensed"/>
                <a:cs typeface="DejaVu Sans Condensed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-120" i="1">
                <a:latin typeface="DejaVu Sans Condensed"/>
                <a:cs typeface="DejaVu Sans Condensed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45" i="1">
                <a:latin typeface="DejaVu Sans Condensed"/>
                <a:cs typeface="DejaVu Sans Condensed"/>
              </a:rPr>
              <a:t> 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25" b="0" i="1">
                <a:latin typeface="Bookman Old Style"/>
                <a:cs typeface="Bookman Old Style"/>
              </a:rPr>
              <a:t>x</a:t>
            </a:r>
            <a:r>
              <a:rPr dirty="0" baseline="31746" sz="1050" spc="-15">
                <a:latin typeface="Verdana"/>
                <a:cs typeface="Verdana"/>
              </a:rPr>
              <a:t>(</a:t>
            </a:r>
            <a:r>
              <a:rPr dirty="0" baseline="31746" sz="1050" spc="135" b="0" i="1">
                <a:latin typeface="Bookman Old Style"/>
                <a:cs typeface="Bookman Old Style"/>
              </a:rPr>
              <a:t>m</a:t>
            </a:r>
            <a:r>
              <a:rPr dirty="0" baseline="31746" sz="1050" spc="60">
                <a:latin typeface="Verdana"/>
                <a:cs typeface="Verdana"/>
              </a:rPr>
              <a:t>)</a:t>
            </a:r>
            <a:r>
              <a:rPr dirty="0" sz="1000" spc="10">
                <a:latin typeface="Georgia"/>
                <a:cs typeface="Georgia"/>
              </a:rPr>
              <a:t>)</a:t>
            </a:r>
            <a:r>
              <a:rPr dirty="0" sz="1000" spc="35">
                <a:latin typeface="Georgia"/>
                <a:cs typeface="Georgia"/>
              </a:rPr>
              <a:t> </a:t>
            </a:r>
            <a:r>
              <a:rPr dirty="0" sz="1000" spc="130">
                <a:latin typeface="Georgia"/>
                <a:cs typeface="Georgia"/>
              </a:rPr>
              <a:t>=</a:t>
            </a:r>
            <a:endParaRPr sz="1000">
              <a:latin typeface="Georgia"/>
              <a:cs typeface="Georgia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364282" y="2710540"/>
            <a:ext cx="158369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000" spc="-100" b="0" i="1">
                <a:latin typeface="Bookman Old Style"/>
                <a:cs typeface="Bookman Old Style"/>
              </a:rPr>
              <a:t>p</a:t>
            </a:r>
            <a:r>
              <a:rPr dirty="0" sz="1000" spc="10">
                <a:latin typeface="Georgia"/>
                <a:cs typeface="Georgia"/>
              </a:rPr>
              <a:t>(</a:t>
            </a:r>
            <a:r>
              <a:rPr dirty="0" sz="1000" spc="25" b="0" i="1">
                <a:latin typeface="Bookman Old Style"/>
                <a:cs typeface="Bookman Old Style"/>
              </a:rPr>
              <a:t>x</a:t>
            </a:r>
            <a:r>
              <a:rPr dirty="0" baseline="27777" sz="1050" spc="-37">
                <a:latin typeface="Verdana"/>
                <a:cs typeface="Verdana"/>
              </a:rPr>
              <a:t>(1</a:t>
            </a:r>
            <a:r>
              <a:rPr dirty="0" baseline="27777" sz="1050" spc="44">
                <a:latin typeface="Verdana"/>
                <a:cs typeface="Verdana"/>
              </a:rPr>
              <a:t>)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25" b="0" i="1">
                <a:latin typeface="Bookman Old Style"/>
                <a:cs typeface="Bookman Old Style"/>
              </a:rPr>
              <a:t>x</a:t>
            </a:r>
            <a:r>
              <a:rPr dirty="0" baseline="27777" sz="1050" spc="-37">
                <a:latin typeface="Verdana"/>
                <a:cs typeface="Verdana"/>
              </a:rPr>
              <a:t>(2</a:t>
            </a:r>
            <a:r>
              <a:rPr dirty="0" baseline="27777" sz="1050" spc="44">
                <a:latin typeface="Verdana"/>
                <a:cs typeface="Verdana"/>
              </a:rPr>
              <a:t>)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-120" i="1">
                <a:latin typeface="DejaVu Sans Condensed"/>
                <a:cs typeface="DejaVu Sans Condensed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-120" i="1">
                <a:latin typeface="DejaVu Sans Condensed"/>
                <a:cs typeface="DejaVu Sans Condensed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45" i="1">
                <a:latin typeface="DejaVu Sans Condensed"/>
                <a:cs typeface="DejaVu Sans Condensed"/>
              </a:rPr>
              <a:t> 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25" b="0" i="1">
                <a:latin typeface="Bookman Old Style"/>
                <a:cs typeface="Bookman Old Style"/>
              </a:rPr>
              <a:t>x</a:t>
            </a:r>
            <a:r>
              <a:rPr dirty="0" baseline="27777" sz="1050" spc="-15">
                <a:latin typeface="Verdana"/>
                <a:cs typeface="Verdana"/>
              </a:rPr>
              <a:t>(</a:t>
            </a:r>
            <a:r>
              <a:rPr dirty="0" baseline="27777" sz="1050" spc="135" b="0" i="1">
                <a:latin typeface="Bookman Old Style"/>
                <a:cs typeface="Bookman Old Style"/>
              </a:rPr>
              <a:t>m</a:t>
            </a:r>
            <a:r>
              <a:rPr dirty="0" baseline="27777" sz="1050" spc="60">
                <a:latin typeface="Verdana"/>
                <a:cs typeface="Verdana"/>
              </a:rPr>
              <a:t>)</a:t>
            </a:r>
            <a:r>
              <a:rPr dirty="0" sz="1000" spc="-30" i="1">
                <a:latin typeface="DejaVu Sans Condensed"/>
                <a:cs typeface="DejaVu Sans Condensed"/>
              </a:rPr>
              <a:t>|</a:t>
            </a:r>
            <a:r>
              <a:rPr dirty="0" sz="1000" spc="-95" b="0" i="1">
                <a:latin typeface="Bookman Old Style"/>
                <a:cs typeface="Bookman Old Style"/>
              </a:rPr>
              <a:t>θ</a:t>
            </a:r>
            <a:r>
              <a:rPr dirty="0" sz="1000" spc="10">
                <a:latin typeface="Georgia"/>
                <a:cs typeface="Georgia"/>
              </a:rPr>
              <a:t>)</a:t>
            </a:r>
            <a:r>
              <a:rPr dirty="0" sz="1000" spc="-100" b="0" i="1">
                <a:latin typeface="Bookman Old Style"/>
                <a:cs typeface="Bookman Old Style"/>
              </a:rPr>
              <a:t>p</a:t>
            </a:r>
            <a:r>
              <a:rPr dirty="0" sz="1000" spc="10">
                <a:latin typeface="Georgia"/>
                <a:cs typeface="Georgia"/>
              </a:rPr>
              <a:t>(</a:t>
            </a:r>
            <a:r>
              <a:rPr dirty="0" sz="1000" spc="-95" b="0" i="1">
                <a:latin typeface="Bookman Old Style"/>
                <a:cs typeface="Bookman Old Style"/>
              </a:rPr>
              <a:t>θ</a:t>
            </a:r>
            <a:r>
              <a:rPr dirty="0" sz="1000" spc="10">
                <a:latin typeface="Georgia"/>
                <a:cs typeface="Georgia"/>
              </a:rPr>
              <a:t>)</a:t>
            </a:r>
            <a:endParaRPr sz="1000">
              <a:latin typeface="Georgia"/>
              <a:cs typeface="Georgia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2402382" y="2903728"/>
            <a:ext cx="1507490" cy="0"/>
          </a:xfrm>
          <a:custGeom>
            <a:avLst/>
            <a:gdLst/>
            <a:ahLst/>
            <a:cxnLst/>
            <a:rect l="l" t="t" r="r" b="b"/>
            <a:pathLst>
              <a:path w="1507489" h="0">
                <a:moveTo>
                  <a:pt x="0" y="0"/>
                </a:moveTo>
                <a:lnTo>
                  <a:pt x="1507401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 txBox="1"/>
          <p:nvPr/>
        </p:nvSpPr>
        <p:spPr>
          <a:xfrm>
            <a:off x="2525801" y="2885191"/>
            <a:ext cx="126047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000" spc="-100" b="0" i="1">
                <a:latin typeface="Bookman Old Style"/>
                <a:cs typeface="Bookman Old Style"/>
              </a:rPr>
              <a:t>p</a:t>
            </a:r>
            <a:r>
              <a:rPr dirty="0" sz="1000" spc="10">
                <a:latin typeface="Georgia"/>
                <a:cs typeface="Georgia"/>
              </a:rPr>
              <a:t>(</a:t>
            </a:r>
            <a:r>
              <a:rPr dirty="0" sz="1000" spc="25" b="0" i="1">
                <a:latin typeface="Bookman Old Style"/>
                <a:cs typeface="Bookman Old Style"/>
              </a:rPr>
              <a:t>x</a:t>
            </a:r>
            <a:r>
              <a:rPr dirty="0" baseline="23809" sz="1050" spc="-37">
                <a:latin typeface="Verdana"/>
                <a:cs typeface="Verdana"/>
              </a:rPr>
              <a:t>(1</a:t>
            </a:r>
            <a:r>
              <a:rPr dirty="0" baseline="23809" sz="1050" spc="44">
                <a:latin typeface="Verdana"/>
                <a:cs typeface="Verdana"/>
              </a:rPr>
              <a:t>)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25" b="0" i="1">
                <a:latin typeface="Bookman Old Style"/>
                <a:cs typeface="Bookman Old Style"/>
              </a:rPr>
              <a:t>x</a:t>
            </a:r>
            <a:r>
              <a:rPr dirty="0" baseline="23809" sz="1050" spc="-37">
                <a:latin typeface="Verdana"/>
                <a:cs typeface="Verdana"/>
              </a:rPr>
              <a:t>(2</a:t>
            </a:r>
            <a:r>
              <a:rPr dirty="0" baseline="23809" sz="1050" spc="44">
                <a:latin typeface="Verdana"/>
                <a:cs typeface="Verdana"/>
              </a:rPr>
              <a:t>)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-120" i="1">
                <a:latin typeface="DejaVu Sans Condensed"/>
                <a:cs typeface="DejaVu Sans Condensed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-120" i="1">
                <a:latin typeface="DejaVu Sans Condensed"/>
                <a:cs typeface="DejaVu Sans Condensed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45" i="1">
                <a:latin typeface="DejaVu Sans Condensed"/>
                <a:cs typeface="DejaVu Sans Condensed"/>
              </a:rPr>
              <a:t> 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25" b="0" i="1">
                <a:latin typeface="Bookman Old Style"/>
                <a:cs typeface="Bookman Old Style"/>
              </a:rPr>
              <a:t>x</a:t>
            </a:r>
            <a:r>
              <a:rPr dirty="0" baseline="23809" sz="1050" spc="-15">
                <a:latin typeface="Verdana"/>
                <a:cs typeface="Verdana"/>
              </a:rPr>
              <a:t>(</a:t>
            </a:r>
            <a:r>
              <a:rPr dirty="0" baseline="23809" sz="1050" spc="135" b="0" i="1">
                <a:latin typeface="Bookman Old Style"/>
                <a:cs typeface="Bookman Old Style"/>
              </a:rPr>
              <a:t>m</a:t>
            </a:r>
            <a:r>
              <a:rPr dirty="0" baseline="23809" sz="1050" spc="60">
                <a:latin typeface="Verdana"/>
                <a:cs typeface="Verdana"/>
              </a:rPr>
              <a:t>)</a:t>
            </a:r>
            <a:r>
              <a:rPr dirty="0" sz="1000" spc="10">
                <a:latin typeface="Georgia"/>
                <a:cs typeface="Georgia"/>
              </a:rPr>
              <a:t>)</a:t>
            </a:r>
            <a:endParaRPr sz="1000">
              <a:latin typeface="Georgia"/>
              <a:cs typeface="Georgia"/>
            </a:endParaRPr>
          </a:p>
        </p:txBody>
      </p:sp>
      <p:grpSp>
        <p:nvGrpSpPr>
          <p:cNvPr id="21" name="object 21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22" name="object 22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4" name="object 24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3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45337" y="0"/>
            <a:ext cx="1264285" cy="4051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2700" marR="5080" indent="84518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Fundamentos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de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Estadística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Bayesiana.</a:t>
            </a:r>
            <a:endParaRPr sz="500">
              <a:latin typeface="Calibri"/>
              <a:cs typeface="Calibri"/>
            </a:endParaRPr>
          </a:p>
          <a:p>
            <a:pPr algn="r" marL="429895" marR="5080" indent="378460">
              <a:lnSpc>
                <a:spcPts val="600"/>
              </a:lnSpc>
              <a:spcBef>
                <a:spcPts val="15"/>
              </a:spcBef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Distribuciones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Estadísticos</a:t>
            </a:r>
            <a:r>
              <a:rPr dirty="0" sz="500" spc="70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y</a:t>
            </a:r>
            <a:r>
              <a:rPr dirty="0" sz="500" spc="75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Variabilidad </a:t>
            </a:r>
            <a:r>
              <a:rPr dirty="0" sz="500" spc="-10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Aprendizaje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Automático.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66125"/>
            <a:ext cx="1222375" cy="2533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Estimación</a:t>
            </a:r>
            <a:r>
              <a:rPr dirty="0" sz="500" spc="40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 Puntual, Sesgo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y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 Varianza </a:t>
            </a:r>
            <a:r>
              <a:rPr dirty="0" sz="500" spc="-100" b="1">
                <a:solidFill>
                  <a:srgbClr val="9898D8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Estimador</a:t>
            </a:r>
            <a:r>
              <a:rPr dirty="0" sz="500" spc="4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de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4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Máxima </a:t>
            </a:r>
            <a:r>
              <a:rPr dirty="0" sz="500" spc="2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Verosimilud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Estadísticos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Bayesianos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0" y="408654"/>
            <a:ext cx="4608060" cy="31277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407591"/>
            <a:ext cx="3465829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25">
                <a:solidFill>
                  <a:srgbClr val="FFFFFF"/>
                </a:solidFill>
                <a:latin typeface="Calibri"/>
                <a:cs typeface="Calibri"/>
              </a:rPr>
              <a:t>Regresión</a:t>
            </a:r>
            <a:r>
              <a:rPr dirty="0" sz="14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FFFFFF"/>
                </a:solidFill>
                <a:latin typeface="Calibri"/>
                <a:cs typeface="Calibri"/>
              </a:rPr>
              <a:t>Lineal</a:t>
            </a:r>
            <a:r>
              <a:rPr dirty="0" sz="14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60">
                <a:solidFill>
                  <a:srgbClr val="FFFFFF"/>
                </a:solidFill>
                <a:latin typeface="Calibri"/>
                <a:cs typeface="Calibri"/>
              </a:rPr>
              <a:t>desde</a:t>
            </a:r>
            <a:r>
              <a:rPr dirty="0" sz="1400" spc="1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30">
                <a:solidFill>
                  <a:srgbClr val="FFFFFF"/>
                </a:solidFill>
                <a:latin typeface="Calibri"/>
                <a:cs typeface="Calibri"/>
              </a:rPr>
              <a:t>punto</a:t>
            </a:r>
            <a:r>
              <a:rPr dirty="0" sz="14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65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14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5">
                <a:solidFill>
                  <a:srgbClr val="FFFFFF"/>
                </a:solidFill>
                <a:latin typeface="Calibri"/>
                <a:cs typeface="Calibri"/>
              </a:rPr>
              <a:t>visa</a:t>
            </a:r>
            <a:r>
              <a:rPr dirty="0" sz="1400" spc="1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20">
                <a:solidFill>
                  <a:srgbClr val="FFFFFF"/>
                </a:solidFill>
                <a:latin typeface="Calibri"/>
                <a:cs typeface="Calibri"/>
              </a:rPr>
              <a:t>Bayesiano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1296276"/>
            <a:ext cx="59588" cy="59588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574954" y="1219167"/>
            <a:ext cx="3679825" cy="67119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ts val="1200"/>
              </a:lnSpc>
              <a:spcBef>
                <a:spcPts val="95"/>
              </a:spcBef>
            </a:pPr>
            <a:r>
              <a:rPr dirty="0" sz="1000" spc="20">
                <a:latin typeface="Calibri"/>
                <a:cs typeface="Calibri"/>
              </a:rPr>
              <a:t>Los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parámetros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del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modelo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corresponden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con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vector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00" b="0" i="1">
                <a:latin typeface="Bookman Old Style"/>
                <a:cs typeface="Bookman Old Style"/>
              </a:rPr>
              <a:t>ω</a:t>
            </a:r>
            <a:r>
              <a:rPr dirty="0" sz="1000" spc="70" b="0" i="1">
                <a:latin typeface="Bookman Old Style"/>
                <a:cs typeface="Bookman Old Style"/>
              </a:rPr>
              <a:t> </a:t>
            </a:r>
            <a:r>
              <a:rPr dirty="0" sz="1000" spc="-30">
                <a:latin typeface="Calibri"/>
                <a:cs typeface="Calibri"/>
              </a:rPr>
              <a:t>donde</a:t>
            </a:r>
            <a:endParaRPr sz="1000">
              <a:latin typeface="Calibri"/>
              <a:cs typeface="Calibri"/>
            </a:endParaRPr>
          </a:p>
          <a:p>
            <a:pPr marL="38100">
              <a:lnSpc>
                <a:spcPts val="1200"/>
              </a:lnSpc>
            </a:pPr>
            <a:r>
              <a:rPr dirty="0" sz="1000" spc="-535" b="0" i="1">
                <a:latin typeface="Bookman Old Style"/>
                <a:cs typeface="Bookman Old Style"/>
              </a:rPr>
              <a:t>y</a:t>
            </a:r>
            <a:r>
              <a:rPr dirty="0" sz="1000" spc="-5">
                <a:latin typeface="Georgia"/>
                <a:cs typeface="Georgia"/>
              </a:rPr>
              <a:t>ˆ</a:t>
            </a:r>
            <a:r>
              <a:rPr dirty="0" sz="1000" spc="-10">
                <a:latin typeface="Georgia"/>
                <a:cs typeface="Georgia"/>
              </a:rPr>
              <a:t> </a:t>
            </a:r>
            <a:r>
              <a:rPr dirty="0" sz="1000" spc="130">
                <a:latin typeface="Georgia"/>
                <a:cs typeface="Georgia"/>
              </a:rPr>
              <a:t>=</a:t>
            </a:r>
            <a:r>
              <a:rPr dirty="0" sz="1000" spc="35">
                <a:latin typeface="Georgia"/>
                <a:cs typeface="Georgia"/>
              </a:rPr>
              <a:t> </a:t>
            </a:r>
            <a:r>
              <a:rPr dirty="0" sz="1000" spc="-65" b="0" i="1">
                <a:latin typeface="Bookman Old Style"/>
                <a:cs typeface="Bookman Old Style"/>
              </a:rPr>
              <a:t>ω</a:t>
            </a:r>
            <a:r>
              <a:rPr dirty="0" baseline="27777" sz="1050" spc="75" b="0" i="1">
                <a:latin typeface="Bookman Old Style"/>
                <a:cs typeface="Bookman Old Style"/>
              </a:rPr>
              <a:t>T</a:t>
            </a:r>
            <a:r>
              <a:rPr dirty="0" baseline="27777" sz="1050" spc="-82" b="0" i="1">
                <a:latin typeface="Bookman Old Style"/>
                <a:cs typeface="Bookman Old Style"/>
              </a:rPr>
              <a:t> </a:t>
            </a:r>
            <a:r>
              <a:rPr dirty="0" sz="1000" spc="100" b="1">
                <a:latin typeface="Times New Roman"/>
                <a:cs typeface="Times New Roman"/>
              </a:rPr>
              <a:t>x</a:t>
            </a:r>
            <a:endParaRPr sz="1000">
              <a:latin typeface="Times New Roman"/>
              <a:cs typeface="Times New Roman"/>
            </a:endParaRPr>
          </a:p>
          <a:p>
            <a:pPr marL="38100" marR="30480">
              <a:lnSpc>
                <a:spcPct val="100000"/>
              </a:lnSpc>
              <a:spcBef>
                <a:spcPts val="295"/>
              </a:spcBef>
            </a:pPr>
            <a:r>
              <a:rPr dirty="0" sz="1000" spc="-5">
                <a:latin typeface="Calibri"/>
                <a:cs typeface="Calibri"/>
              </a:rPr>
              <a:t>Tomando </a:t>
            </a:r>
            <a:r>
              <a:rPr dirty="0" sz="1000">
                <a:latin typeface="Calibri"/>
                <a:cs typeface="Calibri"/>
              </a:rPr>
              <a:t>la </a:t>
            </a:r>
            <a:r>
              <a:rPr dirty="0" sz="1000" spc="-10">
                <a:latin typeface="Calibri"/>
                <a:cs typeface="Calibri"/>
              </a:rPr>
              <a:t>distribución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normal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o</a:t>
            </a:r>
            <a:r>
              <a:rPr dirty="0" sz="1000" spc="-2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gaussiana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como</a:t>
            </a:r>
            <a:r>
              <a:rPr dirty="0" sz="1000" spc="19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 </a:t>
            </a:r>
            <a:r>
              <a:rPr dirty="0" sz="1000" spc="-10">
                <a:latin typeface="Calibri"/>
                <a:cs typeface="Calibri"/>
              </a:rPr>
              <a:t>distribucíón</a:t>
            </a:r>
            <a:r>
              <a:rPr dirty="0" sz="1000" spc="204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las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predicciones,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se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tiene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que: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10" name="object 10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490194" y="1637893"/>
            <a:ext cx="59588" cy="59588"/>
          </a:xfrm>
          <a:prstGeom prst="rect">
            <a:avLst/>
          </a:prstGeom>
        </p:spPr>
      </p:pic>
      <p:sp>
        <p:nvSpPr>
          <p:cNvPr id="11" name="object 11"/>
          <p:cNvSpPr txBox="1"/>
          <p:nvPr/>
        </p:nvSpPr>
        <p:spPr>
          <a:xfrm>
            <a:off x="2199500" y="1974969"/>
            <a:ext cx="8890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sng" sz="1000" spc="65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1</a:t>
            </a:r>
            <a:endParaRPr sz="1000">
              <a:latin typeface="Georgia"/>
              <a:cs typeface="Georgi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199500" y="2147346"/>
            <a:ext cx="8890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65">
                <a:latin typeface="Georgia"/>
                <a:cs typeface="Georgia"/>
              </a:rPr>
              <a:t>2</a:t>
            </a:r>
            <a:endParaRPr sz="1000">
              <a:latin typeface="Georgia"/>
              <a:cs typeface="Georgi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824200" y="2034911"/>
            <a:ext cx="85090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50" b="0" i="1">
                <a:latin typeface="Bookman Old Style"/>
                <a:cs typeface="Bookman Old Style"/>
              </a:rPr>
              <a:t>T</a:t>
            </a:r>
            <a:endParaRPr sz="700">
              <a:latin typeface="Bookman Old Style"/>
              <a:cs typeface="Bookman Old Style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222070" y="2060567"/>
            <a:ext cx="232410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100" b="0" i="1">
                <a:latin typeface="Bookman Old Style"/>
                <a:cs typeface="Bookman Old Style"/>
              </a:rPr>
              <a:t>p</a:t>
            </a:r>
            <a:r>
              <a:rPr dirty="0" sz="1000" spc="10">
                <a:latin typeface="Georgia"/>
                <a:cs typeface="Georgia"/>
              </a:rPr>
              <a:t>(</a:t>
            </a:r>
            <a:r>
              <a:rPr dirty="0" sz="1000" spc="114" b="1">
                <a:latin typeface="Times New Roman"/>
                <a:cs typeface="Times New Roman"/>
              </a:rPr>
              <a:t>y</a:t>
            </a:r>
            <a:r>
              <a:rPr dirty="0" sz="1000" spc="-30" i="1">
                <a:latin typeface="DejaVu Sans Condensed"/>
                <a:cs typeface="DejaVu Sans Condensed"/>
              </a:rPr>
              <a:t>|</a:t>
            </a:r>
            <a:r>
              <a:rPr dirty="0" sz="1000" spc="140" b="1">
                <a:latin typeface="Times New Roman"/>
                <a:cs typeface="Times New Roman"/>
              </a:rPr>
              <a:t>X</a:t>
            </a:r>
            <a:r>
              <a:rPr dirty="0" sz="1000" spc="10">
                <a:latin typeface="Georgia"/>
                <a:cs typeface="Georgia"/>
              </a:rPr>
              <a:t>)</a:t>
            </a:r>
            <a:r>
              <a:rPr dirty="0" sz="1000" spc="35">
                <a:latin typeface="Georgia"/>
                <a:cs typeface="Georgia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≈</a:t>
            </a:r>
            <a:r>
              <a:rPr dirty="0" sz="1000" spc="-10" i="1">
                <a:latin typeface="DejaVu Sans Condensed"/>
                <a:cs typeface="DejaVu Sans Condensed"/>
              </a:rPr>
              <a:t> </a:t>
            </a:r>
            <a:r>
              <a:rPr dirty="0" sz="1000" spc="-50" b="0" i="1">
                <a:latin typeface="Bookman Old Style"/>
                <a:cs typeface="Bookman Old Style"/>
              </a:rPr>
              <a:t>exp</a:t>
            </a:r>
            <a:r>
              <a:rPr dirty="0" sz="1000" b="0" i="1">
                <a:latin typeface="Bookman Old Style"/>
                <a:cs typeface="Bookman Old Style"/>
              </a:rPr>
              <a:t>   </a:t>
            </a:r>
            <a:r>
              <a:rPr dirty="0" sz="1000" spc="20" i="1">
                <a:latin typeface="DejaVu Sans Condensed"/>
                <a:cs typeface="DejaVu Sans Condensed"/>
              </a:rPr>
              <a:t>−</a:t>
            </a:r>
            <a:r>
              <a:rPr dirty="0" sz="1000" i="1">
                <a:latin typeface="DejaVu Sans Condensed"/>
                <a:cs typeface="DejaVu Sans Condensed"/>
              </a:rPr>
              <a:t>  </a:t>
            </a:r>
            <a:r>
              <a:rPr dirty="0" sz="1000" spc="45" i="1">
                <a:latin typeface="DejaVu Sans Condensed"/>
                <a:cs typeface="DejaVu Sans Condensed"/>
              </a:rPr>
              <a:t> </a:t>
            </a:r>
            <a:r>
              <a:rPr dirty="0" sz="1000" spc="10">
                <a:latin typeface="Georgia"/>
                <a:cs typeface="Georgia"/>
              </a:rPr>
              <a:t>(</a:t>
            </a:r>
            <a:r>
              <a:rPr dirty="0" sz="1000" spc="100" b="1">
                <a:latin typeface="Times New Roman"/>
                <a:cs typeface="Times New Roman"/>
              </a:rPr>
              <a:t>y</a:t>
            </a:r>
            <a:r>
              <a:rPr dirty="0" sz="1000" spc="-15" b="1">
                <a:latin typeface="Times New Roman"/>
                <a:cs typeface="Times New Roman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−</a:t>
            </a:r>
            <a:r>
              <a:rPr dirty="0" sz="1000" spc="-65" i="1">
                <a:latin typeface="DejaVu Sans Condensed"/>
                <a:cs typeface="DejaVu Sans Condensed"/>
              </a:rPr>
              <a:t> </a:t>
            </a:r>
            <a:r>
              <a:rPr dirty="0" sz="1000" spc="140" b="1">
                <a:latin typeface="Times New Roman"/>
                <a:cs typeface="Times New Roman"/>
              </a:rPr>
              <a:t>X</a:t>
            </a:r>
            <a:r>
              <a:rPr dirty="0" sz="1000" spc="-65" b="0" i="1">
                <a:latin typeface="Bookman Old Style"/>
                <a:cs typeface="Bookman Old Style"/>
              </a:rPr>
              <a:t>ω</a:t>
            </a:r>
            <a:r>
              <a:rPr dirty="0" sz="1000" spc="10">
                <a:latin typeface="Georgia"/>
                <a:cs typeface="Georgia"/>
              </a:rPr>
              <a:t>)</a:t>
            </a:r>
            <a:r>
              <a:rPr dirty="0" sz="1000">
                <a:latin typeface="Georgia"/>
                <a:cs typeface="Georgia"/>
              </a:rPr>
              <a:t>   </a:t>
            </a:r>
            <a:r>
              <a:rPr dirty="0" sz="1000" spc="-114">
                <a:latin typeface="Georgia"/>
                <a:cs typeface="Georgia"/>
              </a:rPr>
              <a:t> </a:t>
            </a:r>
            <a:r>
              <a:rPr dirty="0" sz="1000" spc="-10" i="1">
                <a:latin typeface="DejaVu Sans Condensed"/>
                <a:cs typeface="DejaVu Sans Condensed"/>
              </a:rPr>
              <a:t>·</a:t>
            </a:r>
            <a:r>
              <a:rPr dirty="0" sz="1000" spc="-65" i="1">
                <a:latin typeface="DejaVu Sans Condensed"/>
                <a:cs typeface="DejaVu Sans Condensed"/>
              </a:rPr>
              <a:t> </a:t>
            </a:r>
            <a:r>
              <a:rPr dirty="0" sz="1000" spc="10">
                <a:latin typeface="Georgia"/>
                <a:cs typeface="Georgia"/>
              </a:rPr>
              <a:t>(</a:t>
            </a:r>
            <a:r>
              <a:rPr dirty="0" sz="1000" spc="100" b="1">
                <a:latin typeface="Times New Roman"/>
                <a:cs typeface="Times New Roman"/>
              </a:rPr>
              <a:t>y</a:t>
            </a:r>
            <a:r>
              <a:rPr dirty="0" sz="1000" spc="-15" b="1">
                <a:latin typeface="Times New Roman"/>
                <a:cs typeface="Times New Roman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−</a:t>
            </a:r>
            <a:r>
              <a:rPr dirty="0" sz="1000" spc="-65" i="1">
                <a:latin typeface="DejaVu Sans Condensed"/>
                <a:cs typeface="DejaVu Sans Condensed"/>
              </a:rPr>
              <a:t> </a:t>
            </a:r>
            <a:r>
              <a:rPr dirty="0" sz="1000" spc="140" b="1">
                <a:latin typeface="Times New Roman"/>
                <a:cs typeface="Times New Roman"/>
              </a:rPr>
              <a:t>X</a:t>
            </a:r>
            <a:r>
              <a:rPr dirty="0" sz="1000" spc="-65" b="0" i="1">
                <a:latin typeface="Bookman Old Style"/>
                <a:cs typeface="Bookman Old Style"/>
              </a:rPr>
              <a:t>ω</a:t>
            </a:r>
            <a:r>
              <a:rPr dirty="0" sz="1000" spc="10">
                <a:latin typeface="Georgia"/>
                <a:cs typeface="Georgia"/>
              </a:rPr>
              <a:t>)</a:t>
            </a:r>
            <a:endParaRPr sz="1000">
              <a:latin typeface="Georgia"/>
              <a:cs typeface="Georgi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992769" y="1882157"/>
            <a:ext cx="164655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1539875" algn="l"/>
              </a:tabLst>
            </a:pPr>
            <a:r>
              <a:rPr dirty="0" sz="1000" spc="400">
                <a:latin typeface="Arial"/>
                <a:cs typeface="Arial"/>
              </a:rPr>
              <a:t>(</a:t>
            </a:r>
            <a:r>
              <a:rPr dirty="0" sz="1000" spc="400">
                <a:latin typeface="Arial"/>
                <a:cs typeface="Arial"/>
              </a:rPr>
              <a:t>	</a:t>
            </a:r>
            <a:r>
              <a:rPr dirty="0" sz="1000" spc="509">
                <a:latin typeface="Arial"/>
                <a:cs typeface="Arial"/>
              </a:rPr>
              <a:t>l</a:t>
            </a:r>
            <a:endParaRPr sz="1000">
              <a:latin typeface="Arial"/>
              <a:cs typeface="Arial"/>
            </a:endParaRPr>
          </a:p>
        </p:txBody>
      </p:sp>
      <p:pic>
        <p:nvPicPr>
          <p:cNvPr id="16" name="object 16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490194" y="2437790"/>
            <a:ext cx="59588" cy="59588"/>
          </a:xfrm>
          <a:prstGeom prst="rect">
            <a:avLst/>
          </a:prstGeom>
        </p:spPr>
      </p:pic>
      <p:sp>
        <p:nvSpPr>
          <p:cNvPr id="17" name="object 17"/>
          <p:cNvSpPr txBox="1"/>
          <p:nvPr/>
        </p:nvSpPr>
        <p:spPr>
          <a:xfrm>
            <a:off x="600354" y="2360693"/>
            <a:ext cx="348996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10">
                <a:latin typeface="Calibri"/>
                <a:cs typeface="Calibri"/>
              </a:rPr>
              <a:t>Suponiendo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varianza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1,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se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obtiene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ecuación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del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55">
                <a:latin typeface="Calibri"/>
                <a:cs typeface="Calibri"/>
              </a:rPr>
              <a:t>MSE.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18" name="object 18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9" name="object 19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1" name="object 21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3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45337" y="0"/>
            <a:ext cx="1264285" cy="4051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2700" marR="5080" indent="84518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Fundamentos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de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Estadística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Bayesiana.</a:t>
            </a:r>
            <a:endParaRPr sz="500">
              <a:latin typeface="Calibri"/>
              <a:cs typeface="Calibri"/>
            </a:endParaRPr>
          </a:p>
          <a:p>
            <a:pPr algn="r" marL="429895" marR="5080" indent="378460">
              <a:lnSpc>
                <a:spcPts val="600"/>
              </a:lnSpc>
              <a:spcBef>
                <a:spcPts val="15"/>
              </a:spcBef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Distribuciones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Estadísticos</a:t>
            </a:r>
            <a:r>
              <a:rPr dirty="0" sz="500" spc="70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y</a:t>
            </a:r>
            <a:r>
              <a:rPr dirty="0" sz="500" spc="75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Variabilidad </a:t>
            </a:r>
            <a:r>
              <a:rPr dirty="0" sz="500" spc="-10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Aprendizaje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Automático.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66125"/>
            <a:ext cx="1222375" cy="2533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Estimación</a:t>
            </a:r>
            <a:r>
              <a:rPr dirty="0" sz="500" spc="40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 Puntual, Sesgo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y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 Varianza </a:t>
            </a:r>
            <a:r>
              <a:rPr dirty="0" sz="500" spc="-100" b="1">
                <a:solidFill>
                  <a:srgbClr val="9898D8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Estimador</a:t>
            </a:r>
            <a:r>
              <a:rPr dirty="0" sz="500" spc="4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de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4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Máxima </a:t>
            </a:r>
            <a:r>
              <a:rPr dirty="0" sz="500" spc="2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Verosimilud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Estadísticos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Bayesianos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0" y="408654"/>
            <a:ext cx="4608060" cy="312770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802843"/>
            <a:ext cx="59588" cy="59588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153174" y="407591"/>
            <a:ext cx="3801110" cy="79946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25">
                <a:solidFill>
                  <a:srgbClr val="FFFFFF"/>
                </a:solidFill>
                <a:latin typeface="Calibri"/>
                <a:cs typeface="Calibri"/>
              </a:rPr>
              <a:t>Regresión</a:t>
            </a:r>
            <a:r>
              <a:rPr dirty="0" sz="14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FFFFFF"/>
                </a:solidFill>
                <a:latin typeface="Calibri"/>
                <a:cs typeface="Calibri"/>
              </a:rPr>
              <a:t>Lineal</a:t>
            </a:r>
            <a:r>
              <a:rPr dirty="0" sz="1400" spc="1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60">
                <a:solidFill>
                  <a:srgbClr val="FFFFFF"/>
                </a:solidFill>
                <a:latin typeface="Calibri"/>
                <a:cs typeface="Calibri"/>
              </a:rPr>
              <a:t>desde</a:t>
            </a:r>
            <a:r>
              <a:rPr dirty="0" sz="14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45">
                <a:solidFill>
                  <a:srgbClr val="FFFFFF"/>
                </a:solidFill>
                <a:latin typeface="Calibri"/>
                <a:cs typeface="Calibri"/>
              </a:rPr>
              <a:t>el</a:t>
            </a:r>
            <a:r>
              <a:rPr dirty="0" sz="1400" spc="1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30">
                <a:solidFill>
                  <a:srgbClr val="FFFFFF"/>
                </a:solidFill>
                <a:latin typeface="Calibri"/>
                <a:cs typeface="Calibri"/>
              </a:rPr>
              <a:t>punto</a:t>
            </a:r>
            <a:r>
              <a:rPr dirty="0" sz="14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65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1400" spc="1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Calibri"/>
                <a:cs typeface="Calibri"/>
              </a:rPr>
              <a:t>vista</a:t>
            </a:r>
            <a:r>
              <a:rPr dirty="0" sz="14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20">
                <a:solidFill>
                  <a:srgbClr val="FFFFFF"/>
                </a:solidFill>
                <a:latin typeface="Calibri"/>
                <a:cs typeface="Calibri"/>
              </a:rPr>
              <a:t>Bayesiano</a:t>
            </a:r>
            <a:endParaRPr sz="1400">
              <a:latin typeface="Calibri"/>
              <a:cs typeface="Calibri"/>
            </a:endParaRPr>
          </a:p>
          <a:p>
            <a:pPr marL="459740" marR="5080">
              <a:lnSpc>
                <a:spcPct val="100000"/>
              </a:lnSpc>
              <a:spcBef>
                <a:spcPts val="785"/>
              </a:spcBef>
            </a:pPr>
            <a:r>
              <a:rPr dirty="0" sz="1000" spc="10">
                <a:latin typeface="Calibri"/>
                <a:cs typeface="Calibri"/>
              </a:rPr>
              <a:t>Para </a:t>
            </a:r>
            <a:r>
              <a:rPr dirty="0" sz="1000" spc="-20">
                <a:latin typeface="Calibri"/>
                <a:cs typeface="Calibri"/>
              </a:rPr>
              <a:t>determinar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 </a:t>
            </a:r>
            <a:r>
              <a:rPr dirty="0" sz="1000" spc="-15">
                <a:latin typeface="Calibri"/>
                <a:cs typeface="Calibri"/>
              </a:rPr>
              <a:t>probabilidad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a </a:t>
            </a:r>
            <a:r>
              <a:rPr dirty="0" sz="1000" spc="-15">
                <a:latin typeface="Calibri"/>
                <a:cs typeface="Calibri"/>
              </a:rPr>
              <a:t>posteriori,</a:t>
            </a:r>
            <a:r>
              <a:rPr dirty="0" sz="1000" spc="-10">
                <a:latin typeface="Calibri"/>
                <a:cs typeface="Calibri"/>
              </a:rPr>
              <a:t> especificamos</a:t>
            </a:r>
            <a:r>
              <a:rPr dirty="0" sz="1000" spc="-5">
                <a:latin typeface="Calibri"/>
                <a:cs typeface="Calibri"/>
              </a:rPr>
              <a:t> la 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distribución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a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priori.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Tomando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nuevo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distribución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normal, 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tenemos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que: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080374" y="1287124"/>
            <a:ext cx="8890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sng" sz="1000" spc="65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1</a:t>
            </a:r>
            <a:endParaRPr sz="1000">
              <a:latin typeface="Georgia"/>
              <a:cs typeface="Georgi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080374" y="1459514"/>
            <a:ext cx="8890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65">
                <a:latin typeface="Georgia"/>
                <a:cs typeface="Georgia"/>
              </a:rPr>
              <a:t>2</a:t>
            </a:r>
            <a:endParaRPr sz="1000">
              <a:latin typeface="Georgia"/>
              <a:cs typeface="Georgi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543289" y="1429666"/>
            <a:ext cx="8318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-15" b="1">
                <a:latin typeface="Bookman Old Style"/>
                <a:cs typeface="Bookman Old Style"/>
              </a:rPr>
              <a:t>0</a:t>
            </a:r>
            <a:endParaRPr sz="700">
              <a:latin typeface="Bookman Old Style"/>
              <a:cs typeface="Bookman Old Style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630741" y="1356553"/>
            <a:ext cx="415290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  <a:tabLst>
                <a:tab pos="240665" algn="l"/>
              </a:tabLst>
            </a:pPr>
            <a:r>
              <a:rPr dirty="0" baseline="3968" sz="1050" spc="75" b="0" i="1">
                <a:latin typeface="Bookman Old Style"/>
                <a:cs typeface="Bookman Old Style"/>
              </a:rPr>
              <a:t>T	</a:t>
            </a:r>
            <a:r>
              <a:rPr dirty="0" sz="700" spc="10" i="1">
                <a:latin typeface="DejaVu Serif"/>
                <a:cs typeface="DejaVu Serif"/>
              </a:rPr>
              <a:t>−</a:t>
            </a:r>
            <a:r>
              <a:rPr dirty="0" sz="700" spc="10" b="1">
                <a:latin typeface="Bookman Old Style"/>
                <a:cs typeface="Bookman Old Style"/>
              </a:rPr>
              <a:t>1</a:t>
            </a:r>
            <a:endParaRPr sz="700">
              <a:latin typeface="Bookman Old Style"/>
              <a:cs typeface="Bookman Old Style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858858" y="1444424"/>
            <a:ext cx="8318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-15" b="1">
                <a:latin typeface="Bookman Old Style"/>
                <a:cs typeface="Bookman Old Style"/>
              </a:rPr>
              <a:t>0</a:t>
            </a:r>
            <a:endParaRPr sz="700">
              <a:latin typeface="Bookman Old Style"/>
              <a:cs typeface="Bookman Old Style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386048" y="1429666"/>
            <a:ext cx="8318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-15" b="1">
                <a:latin typeface="Bookman Old Style"/>
                <a:cs typeface="Bookman Old Style"/>
              </a:rPr>
              <a:t>0</a:t>
            </a:r>
            <a:endParaRPr sz="700">
              <a:latin typeface="Bookman Old Style"/>
              <a:cs typeface="Bookman Old Style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243609" y="1372722"/>
            <a:ext cx="228092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1791335" algn="l"/>
              </a:tabLst>
            </a:pPr>
            <a:r>
              <a:rPr dirty="0" sz="1000" spc="-100" b="0" i="1">
                <a:latin typeface="Bookman Old Style"/>
                <a:cs typeface="Bookman Old Style"/>
              </a:rPr>
              <a:t>p</a:t>
            </a:r>
            <a:r>
              <a:rPr dirty="0" sz="1000" spc="10">
                <a:latin typeface="Georgia"/>
                <a:cs typeface="Georgia"/>
              </a:rPr>
              <a:t>(</a:t>
            </a:r>
            <a:r>
              <a:rPr dirty="0" sz="1000" spc="-65" b="0" i="1">
                <a:latin typeface="Bookman Old Style"/>
                <a:cs typeface="Bookman Old Style"/>
              </a:rPr>
              <a:t>ω</a:t>
            </a:r>
            <a:r>
              <a:rPr dirty="0" sz="1000" spc="10">
                <a:latin typeface="Georgia"/>
                <a:cs typeface="Georgia"/>
              </a:rPr>
              <a:t>)</a:t>
            </a:r>
            <a:r>
              <a:rPr dirty="0" sz="1000" spc="35">
                <a:latin typeface="Georgia"/>
                <a:cs typeface="Georgia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≈</a:t>
            </a:r>
            <a:r>
              <a:rPr dirty="0" sz="1000" spc="-10" i="1">
                <a:latin typeface="DejaVu Sans Condensed"/>
                <a:cs typeface="DejaVu Sans Condensed"/>
              </a:rPr>
              <a:t> </a:t>
            </a:r>
            <a:r>
              <a:rPr dirty="0" sz="1000" spc="-50" b="0" i="1">
                <a:latin typeface="Bookman Old Style"/>
                <a:cs typeface="Bookman Old Style"/>
              </a:rPr>
              <a:t>exp</a:t>
            </a:r>
            <a:r>
              <a:rPr dirty="0" sz="1000" b="0" i="1">
                <a:latin typeface="Bookman Old Style"/>
                <a:cs typeface="Bookman Old Style"/>
              </a:rPr>
              <a:t>   </a:t>
            </a:r>
            <a:r>
              <a:rPr dirty="0" sz="1000" spc="20" i="1">
                <a:latin typeface="DejaVu Sans Condensed"/>
                <a:cs typeface="DejaVu Sans Condensed"/>
              </a:rPr>
              <a:t>−</a:t>
            </a:r>
            <a:r>
              <a:rPr dirty="0" sz="1000" i="1">
                <a:latin typeface="DejaVu Sans Condensed"/>
                <a:cs typeface="DejaVu Sans Condensed"/>
              </a:rPr>
              <a:t>  </a:t>
            </a:r>
            <a:r>
              <a:rPr dirty="0" sz="1000" spc="45" i="1">
                <a:latin typeface="DejaVu Sans Condensed"/>
                <a:cs typeface="DejaVu Sans Condensed"/>
              </a:rPr>
              <a:t> </a:t>
            </a:r>
            <a:r>
              <a:rPr dirty="0" sz="1000" spc="10">
                <a:latin typeface="Georgia"/>
                <a:cs typeface="Georgia"/>
              </a:rPr>
              <a:t>(</a:t>
            </a:r>
            <a:r>
              <a:rPr dirty="0" sz="1000" spc="-100" b="0" i="1">
                <a:latin typeface="Bookman Old Style"/>
                <a:cs typeface="Bookman Old Style"/>
              </a:rPr>
              <a:t>ω</a:t>
            </a:r>
            <a:r>
              <a:rPr dirty="0" sz="1000" spc="-45" b="0" i="1">
                <a:latin typeface="Bookman Old Style"/>
                <a:cs typeface="Bookman Old Style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−</a:t>
            </a:r>
            <a:r>
              <a:rPr dirty="0" sz="1000" spc="-65" i="1">
                <a:latin typeface="DejaVu Sans Condensed"/>
                <a:cs typeface="DejaVu Sans Condensed"/>
              </a:rPr>
              <a:t> </a:t>
            </a:r>
            <a:r>
              <a:rPr dirty="0" sz="1000" spc="20" b="0" i="1">
                <a:latin typeface="Bookman Old Style"/>
                <a:cs typeface="Bookman Old Style"/>
              </a:rPr>
              <a:t>µ</a:t>
            </a:r>
            <a:r>
              <a:rPr dirty="0" sz="1000" b="0" i="1">
                <a:latin typeface="Bookman Old Style"/>
                <a:cs typeface="Bookman Old Style"/>
              </a:rPr>
              <a:t> </a:t>
            </a:r>
            <a:r>
              <a:rPr dirty="0" sz="1000" spc="-100" b="0" i="1">
                <a:latin typeface="Bookman Old Style"/>
                <a:cs typeface="Bookman Old Style"/>
              </a:rPr>
              <a:t> </a:t>
            </a:r>
            <a:r>
              <a:rPr dirty="0" sz="1000" spc="10">
                <a:latin typeface="Georgia"/>
                <a:cs typeface="Georgia"/>
              </a:rPr>
              <a:t>)</a:t>
            </a:r>
            <a:r>
              <a:rPr dirty="0" sz="1000">
                <a:latin typeface="Georgia"/>
                <a:cs typeface="Georgia"/>
              </a:rPr>
              <a:t>  </a:t>
            </a:r>
            <a:r>
              <a:rPr dirty="0" sz="1000" spc="70">
                <a:latin typeface="Georgia"/>
                <a:cs typeface="Georgia"/>
              </a:rPr>
              <a:t> </a:t>
            </a:r>
            <a:r>
              <a:rPr dirty="0" sz="1000" spc="85" b="1">
                <a:latin typeface="Times New Roman"/>
                <a:cs typeface="Times New Roman"/>
              </a:rPr>
              <a:t>Λ</a:t>
            </a:r>
            <a:r>
              <a:rPr dirty="0" sz="1000" b="1">
                <a:latin typeface="Times New Roman"/>
                <a:cs typeface="Times New Roman"/>
              </a:rPr>
              <a:t>	</a:t>
            </a:r>
            <a:r>
              <a:rPr dirty="0" sz="1000" spc="10">
                <a:latin typeface="Georgia"/>
                <a:cs typeface="Georgia"/>
              </a:rPr>
              <a:t>(</a:t>
            </a:r>
            <a:r>
              <a:rPr dirty="0" sz="1000" spc="-100" b="0" i="1">
                <a:latin typeface="Bookman Old Style"/>
                <a:cs typeface="Bookman Old Style"/>
              </a:rPr>
              <a:t>ω</a:t>
            </a:r>
            <a:r>
              <a:rPr dirty="0" sz="1000" spc="-45" b="0" i="1">
                <a:latin typeface="Bookman Old Style"/>
                <a:cs typeface="Bookman Old Style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−</a:t>
            </a:r>
            <a:r>
              <a:rPr dirty="0" sz="1000" spc="-65" i="1">
                <a:latin typeface="DejaVu Sans Condensed"/>
                <a:cs typeface="DejaVu Sans Condensed"/>
              </a:rPr>
              <a:t> </a:t>
            </a:r>
            <a:r>
              <a:rPr dirty="0" sz="1000" spc="20" b="0" i="1">
                <a:latin typeface="Bookman Old Style"/>
                <a:cs typeface="Bookman Old Style"/>
              </a:rPr>
              <a:t>µ</a:t>
            </a:r>
            <a:r>
              <a:rPr dirty="0" sz="1000" b="0" i="1">
                <a:latin typeface="Bookman Old Style"/>
                <a:cs typeface="Bookman Old Style"/>
              </a:rPr>
              <a:t> </a:t>
            </a:r>
            <a:r>
              <a:rPr dirty="0" sz="1000" spc="-100" b="0" i="1">
                <a:latin typeface="Bookman Old Style"/>
                <a:cs typeface="Bookman Old Style"/>
              </a:rPr>
              <a:t> </a:t>
            </a:r>
            <a:r>
              <a:rPr dirty="0" sz="1000" spc="10">
                <a:latin typeface="Georgia"/>
                <a:cs typeface="Georgia"/>
              </a:rPr>
              <a:t>)</a:t>
            </a:r>
            <a:endParaRPr sz="1000">
              <a:latin typeface="Georgia"/>
              <a:cs typeface="Georgi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873643" y="1194325"/>
            <a:ext cx="174434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1637664" algn="l"/>
              </a:tabLst>
            </a:pPr>
            <a:r>
              <a:rPr dirty="0" sz="1000" spc="400">
                <a:latin typeface="Arial"/>
                <a:cs typeface="Arial"/>
              </a:rPr>
              <a:t>(</a:t>
            </a:r>
            <a:r>
              <a:rPr dirty="0" sz="1000" spc="400">
                <a:latin typeface="Arial"/>
                <a:cs typeface="Arial"/>
              </a:rPr>
              <a:t>	</a:t>
            </a:r>
            <a:r>
              <a:rPr dirty="0" sz="1000" spc="509">
                <a:latin typeface="Arial"/>
                <a:cs typeface="Arial"/>
              </a:rPr>
              <a:t>l</a:t>
            </a:r>
            <a:endParaRPr sz="10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74954" y="1719547"/>
            <a:ext cx="3610610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 marR="30480">
              <a:lnSpc>
                <a:spcPct val="100000"/>
              </a:lnSpc>
              <a:spcBef>
                <a:spcPts val="95"/>
              </a:spcBef>
            </a:pPr>
            <a:r>
              <a:rPr dirty="0" sz="1000" spc="-30">
                <a:latin typeface="Calibri"/>
                <a:cs typeface="Calibri"/>
              </a:rPr>
              <a:t>donde</a:t>
            </a:r>
            <a:r>
              <a:rPr dirty="0" sz="1000" spc="-25">
                <a:latin typeface="Calibri"/>
                <a:cs typeface="Calibri"/>
              </a:rPr>
              <a:t> </a:t>
            </a:r>
            <a:r>
              <a:rPr dirty="0" sz="1000" spc="5" b="0" i="1">
                <a:latin typeface="Bookman Old Style"/>
                <a:cs typeface="Bookman Old Style"/>
              </a:rPr>
              <a:t>µ</a:t>
            </a:r>
            <a:r>
              <a:rPr dirty="0" baseline="-11904" sz="1050" spc="7" b="1">
                <a:latin typeface="Bookman Old Style"/>
                <a:cs typeface="Bookman Old Style"/>
              </a:rPr>
              <a:t>0</a:t>
            </a:r>
            <a:r>
              <a:rPr dirty="0" baseline="-11904" sz="1050" spc="15" b="1">
                <a:latin typeface="Bookman Old Style"/>
                <a:cs typeface="Bookman Old Style"/>
              </a:rPr>
              <a:t> </a:t>
            </a:r>
            <a:r>
              <a:rPr dirty="0" sz="1000" spc="5">
                <a:latin typeface="Calibri"/>
                <a:cs typeface="Calibri"/>
              </a:rPr>
              <a:t>y </a:t>
            </a:r>
            <a:r>
              <a:rPr dirty="0" sz="1000" spc="35" b="1">
                <a:latin typeface="Times New Roman"/>
                <a:cs typeface="Times New Roman"/>
              </a:rPr>
              <a:t>Λ</a:t>
            </a:r>
            <a:r>
              <a:rPr dirty="0" baseline="-11904" sz="1050" spc="52" b="1">
                <a:latin typeface="Bookman Old Style"/>
                <a:cs typeface="Bookman Old Style"/>
              </a:rPr>
              <a:t>0 </a:t>
            </a:r>
            <a:r>
              <a:rPr dirty="0" sz="1000" spc="-20">
                <a:latin typeface="Calibri"/>
                <a:cs typeface="Calibri"/>
              </a:rPr>
              <a:t>son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vector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4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medias</a:t>
            </a:r>
            <a:r>
              <a:rPr dirty="0" sz="1000" spc="19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 </a:t>
            </a:r>
            <a:r>
              <a:rPr dirty="0" sz="1000">
                <a:latin typeface="Calibri"/>
                <a:cs typeface="Calibri"/>
              </a:rPr>
              <a:t>la </a:t>
            </a:r>
            <a:r>
              <a:rPr dirty="0" sz="1000" spc="5">
                <a:latin typeface="Calibri"/>
                <a:cs typeface="Calibri"/>
              </a:rPr>
              <a:t>matriz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4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covarianzas.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Por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tanto,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probabilidad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posteriori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será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744258" y="2297651"/>
            <a:ext cx="1634489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19710" algn="l"/>
              </a:tabLst>
            </a:pPr>
            <a:r>
              <a:rPr dirty="0" sz="1000" spc="-100" b="0" i="1">
                <a:latin typeface="Bookman Old Style"/>
                <a:cs typeface="Bookman Old Style"/>
              </a:rPr>
              <a:t>p</a:t>
            </a:r>
            <a:r>
              <a:rPr dirty="0" sz="1000" spc="-100" b="0" i="1">
                <a:latin typeface="Bookman Old Style"/>
                <a:cs typeface="Bookman Old Style"/>
              </a:rPr>
              <a:t>	</a:t>
            </a:r>
            <a:r>
              <a:rPr dirty="0" sz="1000" spc="10">
                <a:latin typeface="Georgia"/>
                <a:cs typeface="Georgia"/>
              </a:rPr>
              <a:t>(</a:t>
            </a:r>
            <a:r>
              <a:rPr dirty="0" sz="1000" spc="-65" b="0" i="1">
                <a:latin typeface="Bookman Old Style"/>
                <a:cs typeface="Bookman Old Style"/>
              </a:rPr>
              <a:t>ω</a:t>
            </a:r>
            <a:r>
              <a:rPr dirty="0" sz="1000" spc="-30" i="1">
                <a:latin typeface="DejaVu Sans Condensed"/>
                <a:cs typeface="DejaVu Sans Condensed"/>
              </a:rPr>
              <a:t>|</a:t>
            </a:r>
            <a:r>
              <a:rPr dirty="0" sz="1000" spc="140" b="1">
                <a:latin typeface="Times New Roman"/>
                <a:cs typeface="Times New Roman"/>
              </a:rPr>
              <a:t>X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114" b="1">
                <a:latin typeface="Times New Roman"/>
                <a:cs typeface="Times New Roman"/>
              </a:rPr>
              <a:t>y</a:t>
            </a:r>
            <a:r>
              <a:rPr dirty="0" sz="1000" spc="10">
                <a:latin typeface="Georgia"/>
                <a:cs typeface="Georgia"/>
              </a:rPr>
              <a:t>)</a:t>
            </a:r>
            <a:r>
              <a:rPr dirty="0" sz="1000" spc="35">
                <a:latin typeface="Georgia"/>
                <a:cs typeface="Georgia"/>
              </a:rPr>
              <a:t> </a:t>
            </a:r>
            <a:r>
              <a:rPr dirty="0" sz="1000" spc="-170">
                <a:latin typeface="Lucida Sans Unicode"/>
                <a:cs typeface="Lucida Sans Unicode"/>
              </a:rPr>
              <a:t>∝</a:t>
            </a:r>
            <a:r>
              <a:rPr dirty="0" sz="1000" spc="-40">
                <a:latin typeface="Lucida Sans Unicode"/>
                <a:cs typeface="Lucida Sans Unicode"/>
              </a:rPr>
              <a:t> </a:t>
            </a:r>
            <a:r>
              <a:rPr dirty="0" sz="1000" spc="-100" b="0" i="1">
                <a:latin typeface="Bookman Old Style"/>
                <a:cs typeface="Bookman Old Style"/>
              </a:rPr>
              <a:t>p</a:t>
            </a:r>
            <a:r>
              <a:rPr dirty="0" sz="1000" spc="10">
                <a:latin typeface="Georgia"/>
                <a:cs typeface="Georgia"/>
              </a:rPr>
              <a:t>(</a:t>
            </a:r>
            <a:r>
              <a:rPr dirty="0" sz="1000" spc="114" b="1">
                <a:latin typeface="Times New Roman"/>
                <a:cs typeface="Times New Roman"/>
              </a:rPr>
              <a:t>y</a:t>
            </a:r>
            <a:r>
              <a:rPr dirty="0" sz="1000" spc="-30" i="1">
                <a:latin typeface="DejaVu Sans Condensed"/>
                <a:cs typeface="DejaVu Sans Condensed"/>
              </a:rPr>
              <a:t>|</a:t>
            </a:r>
            <a:r>
              <a:rPr dirty="0" sz="1000" spc="140" b="1">
                <a:latin typeface="Times New Roman"/>
                <a:cs typeface="Times New Roman"/>
              </a:rPr>
              <a:t>X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-65" b="0" i="1">
                <a:latin typeface="Bookman Old Style"/>
                <a:cs typeface="Bookman Old Style"/>
              </a:rPr>
              <a:t>ω</a:t>
            </a:r>
            <a:r>
              <a:rPr dirty="0" sz="1000" spc="10">
                <a:latin typeface="Georgia"/>
                <a:cs typeface="Georgia"/>
              </a:rPr>
              <a:t>)</a:t>
            </a:r>
            <a:r>
              <a:rPr dirty="0" sz="1000" spc="-100" b="0" i="1">
                <a:latin typeface="Bookman Old Style"/>
                <a:cs typeface="Bookman Old Style"/>
              </a:rPr>
              <a:t>p</a:t>
            </a:r>
            <a:r>
              <a:rPr dirty="0" sz="1000" spc="10">
                <a:latin typeface="Georgia"/>
                <a:cs typeface="Georgia"/>
              </a:rPr>
              <a:t>(</a:t>
            </a:r>
            <a:r>
              <a:rPr dirty="0" sz="1000" spc="-65" b="0" i="1">
                <a:latin typeface="Bookman Old Style"/>
                <a:cs typeface="Bookman Old Style"/>
              </a:rPr>
              <a:t>ω</a:t>
            </a:r>
            <a:r>
              <a:rPr dirty="0" sz="1000" spc="10">
                <a:latin typeface="Georgia"/>
                <a:cs typeface="Georgia"/>
              </a:rPr>
              <a:t>)</a:t>
            </a:r>
            <a:endParaRPr sz="1000">
              <a:latin typeface="Georgia"/>
              <a:cs typeface="Georgia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374508" y="2477762"/>
            <a:ext cx="8890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sng" sz="1000" spc="65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1</a:t>
            </a:r>
            <a:endParaRPr sz="1000">
              <a:latin typeface="Georgia"/>
              <a:cs typeface="Georgia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374508" y="2650152"/>
            <a:ext cx="8890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65">
                <a:latin typeface="Georgia"/>
                <a:cs typeface="Georgia"/>
              </a:rPr>
              <a:t>2</a:t>
            </a:r>
            <a:endParaRPr sz="1000">
              <a:latin typeface="Georgia"/>
              <a:cs typeface="Georgia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978126" y="2549070"/>
            <a:ext cx="85090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50" b="0" i="1">
                <a:latin typeface="Bookman Old Style"/>
                <a:cs typeface="Bookman Old Style"/>
              </a:rPr>
              <a:t>T</a:t>
            </a:r>
            <a:endParaRPr sz="700">
              <a:latin typeface="Bookman Old Style"/>
              <a:cs typeface="Bookman Old Style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167777" y="2384950"/>
            <a:ext cx="186436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1427480" algn="l"/>
                <a:tab pos="1757680" algn="l"/>
              </a:tabLst>
            </a:pPr>
            <a:r>
              <a:rPr dirty="0" sz="1000" spc="400">
                <a:latin typeface="Arial"/>
                <a:cs typeface="Arial"/>
              </a:rPr>
              <a:t>(</a:t>
            </a:r>
            <a:r>
              <a:rPr dirty="0" sz="1000" spc="400">
                <a:latin typeface="Arial"/>
                <a:cs typeface="Arial"/>
              </a:rPr>
              <a:t>	</a:t>
            </a:r>
            <a:r>
              <a:rPr dirty="0" sz="1000" spc="509">
                <a:latin typeface="Arial"/>
                <a:cs typeface="Arial"/>
              </a:rPr>
              <a:t>l</a:t>
            </a:r>
            <a:r>
              <a:rPr dirty="0" sz="1000" spc="509">
                <a:latin typeface="Arial"/>
                <a:cs typeface="Arial"/>
              </a:rPr>
              <a:t>	</a:t>
            </a:r>
            <a:r>
              <a:rPr dirty="0" sz="1000" spc="400">
                <a:latin typeface="Arial"/>
                <a:cs typeface="Arial"/>
              </a:rPr>
              <a:t>(</a:t>
            </a:r>
            <a:endParaRPr sz="100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3119920" y="2477762"/>
            <a:ext cx="8890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sng" sz="1000" spc="65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1</a:t>
            </a:r>
            <a:endParaRPr sz="1000">
              <a:latin typeface="Georgia"/>
              <a:cs typeface="Georgia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3119920" y="2650152"/>
            <a:ext cx="8890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65">
                <a:latin typeface="Georgia"/>
                <a:cs typeface="Georgia"/>
              </a:rPr>
              <a:t>2</a:t>
            </a:r>
            <a:endParaRPr sz="1000">
              <a:latin typeface="Georgia"/>
              <a:cs typeface="Georgia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726871" y="2563360"/>
            <a:ext cx="275590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170">
                <a:latin typeface="Lucida Sans Unicode"/>
                <a:cs typeface="Lucida Sans Unicode"/>
              </a:rPr>
              <a:t>∝</a:t>
            </a:r>
            <a:r>
              <a:rPr dirty="0" sz="1000" spc="-170">
                <a:latin typeface="Lucida Sans Unicode"/>
                <a:cs typeface="Lucida Sans Unicode"/>
              </a:rPr>
              <a:t>  </a:t>
            </a:r>
            <a:r>
              <a:rPr dirty="0" sz="1000" spc="45">
                <a:latin typeface="Lucida Sans Unicode"/>
                <a:cs typeface="Lucida Sans Unicode"/>
              </a:rPr>
              <a:t> </a:t>
            </a:r>
            <a:r>
              <a:rPr dirty="0" sz="1000" spc="-50" b="0" i="1">
                <a:latin typeface="Bookman Old Style"/>
                <a:cs typeface="Bookman Old Style"/>
              </a:rPr>
              <a:t>exp</a:t>
            </a:r>
            <a:r>
              <a:rPr dirty="0" sz="1000" b="0" i="1">
                <a:latin typeface="Bookman Old Style"/>
                <a:cs typeface="Bookman Old Style"/>
              </a:rPr>
              <a:t>   </a:t>
            </a:r>
            <a:r>
              <a:rPr dirty="0" sz="1000" spc="20" i="1">
                <a:latin typeface="DejaVu Sans Condensed"/>
                <a:cs typeface="DejaVu Sans Condensed"/>
              </a:rPr>
              <a:t>−</a:t>
            </a:r>
            <a:r>
              <a:rPr dirty="0" sz="1000" i="1">
                <a:latin typeface="DejaVu Sans Condensed"/>
                <a:cs typeface="DejaVu Sans Condensed"/>
              </a:rPr>
              <a:t>  </a:t>
            </a:r>
            <a:r>
              <a:rPr dirty="0" sz="1000" spc="-120" i="1">
                <a:latin typeface="DejaVu Sans Condensed"/>
                <a:cs typeface="DejaVu Sans Condensed"/>
              </a:rPr>
              <a:t> </a:t>
            </a:r>
            <a:r>
              <a:rPr dirty="0" sz="1000" spc="10">
                <a:latin typeface="Georgia"/>
                <a:cs typeface="Georgia"/>
              </a:rPr>
              <a:t>(</a:t>
            </a:r>
            <a:r>
              <a:rPr dirty="0" sz="1000" spc="100" b="1">
                <a:latin typeface="Times New Roman"/>
                <a:cs typeface="Times New Roman"/>
              </a:rPr>
              <a:t>y</a:t>
            </a:r>
            <a:r>
              <a:rPr dirty="0" sz="1000" spc="-15" b="1">
                <a:latin typeface="Times New Roman"/>
                <a:cs typeface="Times New Roman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−</a:t>
            </a:r>
            <a:r>
              <a:rPr dirty="0" sz="1000" spc="-65" i="1">
                <a:latin typeface="DejaVu Sans Condensed"/>
                <a:cs typeface="DejaVu Sans Condensed"/>
              </a:rPr>
              <a:t> </a:t>
            </a:r>
            <a:r>
              <a:rPr dirty="0" sz="1000" spc="140" b="1">
                <a:latin typeface="Times New Roman"/>
                <a:cs typeface="Times New Roman"/>
              </a:rPr>
              <a:t>X</a:t>
            </a:r>
            <a:r>
              <a:rPr dirty="0" sz="1000" spc="-65" b="0" i="1">
                <a:latin typeface="Bookman Old Style"/>
                <a:cs typeface="Bookman Old Style"/>
              </a:rPr>
              <a:t>ω</a:t>
            </a:r>
            <a:r>
              <a:rPr dirty="0" sz="1000" spc="10">
                <a:latin typeface="Georgia"/>
                <a:cs typeface="Georgia"/>
              </a:rPr>
              <a:t>)</a:t>
            </a:r>
            <a:r>
              <a:rPr dirty="0" sz="1000">
                <a:latin typeface="Georgia"/>
                <a:cs typeface="Georgia"/>
              </a:rPr>
              <a:t>  </a:t>
            </a:r>
            <a:r>
              <a:rPr dirty="0" sz="1000" spc="-100">
                <a:latin typeface="Georgia"/>
                <a:cs typeface="Georgia"/>
              </a:rPr>
              <a:t> </a:t>
            </a:r>
            <a:r>
              <a:rPr dirty="0" sz="1000" spc="10">
                <a:latin typeface="Georgia"/>
                <a:cs typeface="Georgia"/>
              </a:rPr>
              <a:t>(</a:t>
            </a:r>
            <a:r>
              <a:rPr dirty="0" sz="1000" spc="100" b="1">
                <a:latin typeface="Times New Roman"/>
                <a:cs typeface="Times New Roman"/>
              </a:rPr>
              <a:t>y</a:t>
            </a:r>
            <a:r>
              <a:rPr dirty="0" sz="1000" spc="-15" b="1">
                <a:latin typeface="Times New Roman"/>
                <a:cs typeface="Times New Roman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−</a:t>
            </a:r>
            <a:r>
              <a:rPr dirty="0" sz="1000" spc="-65" i="1">
                <a:latin typeface="DejaVu Sans Condensed"/>
                <a:cs typeface="DejaVu Sans Condensed"/>
              </a:rPr>
              <a:t> </a:t>
            </a:r>
            <a:r>
              <a:rPr dirty="0" sz="1000" spc="140" b="1">
                <a:latin typeface="Times New Roman"/>
                <a:cs typeface="Times New Roman"/>
              </a:rPr>
              <a:t>X</a:t>
            </a:r>
            <a:r>
              <a:rPr dirty="0" sz="1000" spc="-65" b="0" i="1">
                <a:latin typeface="Bookman Old Style"/>
                <a:cs typeface="Bookman Old Style"/>
              </a:rPr>
              <a:t>ω</a:t>
            </a:r>
            <a:r>
              <a:rPr dirty="0" sz="1000" spc="10">
                <a:latin typeface="Georgia"/>
                <a:cs typeface="Georgia"/>
              </a:rPr>
              <a:t>)</a:t>
            </a:r>
            <a:r>
              <a:rPr dirty="0" sz="1000">
                <a:latin typeface="Georgia"/>
                <a:cs typeface="Georgia"/>
              </a:rPr>
              <a:t>   </a:t>
            </a:r>
            <a:r>
              <a:rPr dirty="0" sz="1000" spc="-65">
                <a:latin typeface="Georgia"/>
                <a:cs typeface="Georgia"/>
              </a:rPr>
              <a:t> </a:t>
            </a:r>
            <a:r>
              <a:rPr dirty="0" sz="1000" spc="-50" b="0" i="1">
                <a:latin typeface="Bookman Old Style"/>
                <a:cs typeface="Bookman Old Style"/>
              </a:rPr>
              <a:t>exp</a:t>
            </a:r>
            <a:r>
              <a:rPr dirty="0" sz="1000" b="0" i="1">
                <a:latin typeface="Bookman Old Style"/>
                <a:cs typeface="Bookman Old Style"/>
              </a:rPr>
              <a:t>   </a:t>
            </a:r>
            <a:r>
              <a:rPr dirty="0" sz="1000" spc="20" i="1">
                <a:latin typeface="DejaVu Sans Condensed"/>
                <a:cs typeface="DejaVu Sans Condensed"/>
              </a:rPr>
              <a:t>−</a:t>
            </a:r>
            <a:r>
              <a:rPr dirty="0" sz="1000" i="1">
                <a:latin typeface="DejaVu Sans Condensed"/>
                <a:cs typeface="DejaVu Sans Condensed"/>
              </a:rPr>
              <a:t>  </a:t>
            </a:r>
            <a:r>
              <a:rPr dirty="0" sz="1000" spc="-120" i="1">
                <a:latin typeface="DejaVu Sans Condensed"/>
                <a:cs typeface="DejaVu Sans Condensed"/>
              </a:rPr>
              <a:t> </a:t>
            </a:r>
            <a:r>
              <a:rPr dirty="0" sz="1000" spc="10">
                <a:latin typeface="Georgia"/>
                <a:cs typeface="Georgia"/>
              </a:rPr>
              <a:t>(</a:t>
            </a:r>
            <a:r>
              <a:rPr dirty="0" sz="1000" spc="-100" b="0" i="1">
                <a:latin typeface="Bookman Old Style"/>
                <a:cs typeface="Bookman Old Style"/>
              </a:rPr>
              <a:t>ω</a:t>
            </a:r>
            <a:r>
              <a:rPr dirty="0" sz="1000" spc="-45" b="0" i="1">
                <a:latin typeface="Bookman Old Style"/>
                <a:cs typeface="Bookman Old Style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−</a:t>
            </a:r>
            <a:endParaRPr sz="1000">
              <a:latin typeface="DejaVu Sans Condensed"/>
              <a:cs typeface="DejaVu Sans Condensed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3561753" y="2620291"/>
            <a:ext cx="8318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-15" b="1">
                <a:latin typeface="Bookman Old Style"/>
                <a:cs typeface="Bookman Old Style"/>
              </a:rPr>
              <a:t>0</a:t>
            </a:r>
            <a:endParaRPr sz="700">
              <a:latin typeface="Bookman Old Style"/>
              <a:cs typeface="Bookman Old Style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3762463" y="2547190"/>
            <a:ext cx="154940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35" i="1">
                <a:latin typeface="DejaVu Serif"/>
                <a:cs typeface="DejaVu Serif"/>
              </a:rPr>
              <a:t>−</a:t>
            </a:r>
            <a:r>
              <a:rPr dirty="0" sz="700" spc="-50">
                <a:latin typeface="Verdana"/>
                <a:cs typeface="Verdana"/>
              </a:rPr>
              <a:t>1</a:t>
            </a:r>
            <a:endParaRPr sz="700">
              <a:latin typeface="Verdana"/>
              <a:cs typeface="Verdana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3762463" y="2635049"/>
            <a:ext cx="76200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-50">
                <a:latin typeface="Verdana"/>
                <a:cs typeface="Verdana"/>
              </a:rPr>
              <a:t>0</a:t>
            </a:r>
            <a:endParaRPr sz="700">
              <a:latin typeface="Verdana"/>
              <a:cs typeface="Verdana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4261688" y="2620291"/>
            <a:ext cx="8318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-15" b="1">
                <a:latin typeface="Bookman Old Style"/>
                <a:cs typeface="Bookman Old Style"/>
              </a:rPr>
              <a:t>0</a:t>
            </a:r>
            <a:endParaRPr sz="700">
              <a:latin typeface="Bookman Old Style"/>
              <a:cs typeface="Bookman Old Style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3485515" y="2563360"/>
            <a:ext cx="91440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24815" algn="l"/>
              </a:tabLst>
            </a:pPr>
            <a:r>
              <a:rPr dirty="0" sz="1000" spc="20" b="0" i="1">
                <a:latin typeface="Bookman Old Style"/>
                <a:cs typeface="Bookman Old Style"/>
              </a:rPr>
              <a:t>µ</a:t>
            </a:r>
            <a:r>
              <a:rPr dirty="0" sz="1000" spc="20" b="0" i="1">
                <a:latin typeface="Bookman Old Style"/>
                <a:cs typeface="Bookman Old Style"/>
              </a:rPr>
              <a:t> </a:t>
            </a:r>
            <a:r>
              <a:rPr dirty="0" sz="1000" spc="-100" b="0" i="1">
                <a:latin typeface="Bookman Old Style"/>
                <a:cs typeface="Bookman Old Style"/>
              </a:rPr>
              <a:t> </a:t>
            </a:r>
            <a:r>
              <a:rPr dirty="0" sz="1000" spc="10">
                <a:latin typeface="Georgia"/>
                <a:cs typeface="Georgia"/>
              </a:rPr>
              <a:t>)Λ</a:t>
            </a:r>
            <a:r>
              <a:rPr dirty="0" sz="1000">
                <a:latin typeface="Georgia"/>
                <a:cs typeface="Georgia"/>
              </a:rPr>
              <a:t>	</a:t>
            </a:r>
            <a:r>
              <a:rPr dirty="0" sz="1000" spc="10">
                <a:latin typeface="Georgia"/>
                <a:cs typeface="Georgia"/>
              </a:rPr>
              <a:t>(</a:t>
            </a:r>
            <a:r>
              <a:rPr dirty="0" sz="1000" spc="-100" b="0" i="1">
                <a:latin typeface="Bookman Old Style"/>
                <a:cs typeface="Bookman Old Style"/>
              </a:rPr>
              <a:t>ω</a:t>
            </a:r>
            <a:r>
              <a:rPr dirty="0" sz="1000" spc="-45" b="0" i="1">
                <a:latin typeface="Bookman Old Style"/>
                <a:cs typeface="Bookman Old Style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−</a:t>
            </a:r>
            <a:r>
              <a:rPr dirty="0" sz="1000" spc="-65" i="1">
                <a:latin typeface="DejaVu Sans Condensed"/>
                <a:cs typeface="DejaVu Sans Condensed"/>
              </a:rPr>
              <a:t> </a:t>
            </a:r>
            <a:r>
              <a:rPr dirty="0" sz="1000" spc="20" b="0" i="1">
                <a:latin typeface="Bookman Old Style"/>
                <a:cs typeface="Bookman Old Style"/>
              </a:rPr>
              <a:t>µ</a:t>
            </a:r>
            <a:r>
              <a:rPr dirty="0" sz="1000" b="0" i="1">
                <a:latin typeface="Bookman Old Style"/>
                <a:cs typeface="Bookman Old Style"/>
              </a:rPr>
              <a:t> </a:t>
            </a:r>
            <a:r>
              <a:rPr dirty="0" sz="1000" spc="-100" b="0" i="1">
                <a:latin typeface="Bookman Old Style"/>
                <a:cs typeface="Bookman Old Style"/>
              </a:rPr>
              <a:t> </a:t>
            </a:r>
            <a:r>
              <a:rPr dirty="0" sz="1000" spc="10">
                <a:latin typeface="Georgia"/>
                <a:cs typeface="Georgia"/>
              </a:rPr>
              <a:t>)</a:t>
            </a:r>
            <a:endParaRPr sz="1000">
              <a:latin typeface="Georgia"/>
              <a:cs typeface="Georgia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4374540" y="2384950"/>
            <a:ext cx="11874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509">
                <a:latin typeface="Arial"/>
                <a:cs typeface="Arial"/>
              </a:rPr>
              <a:t>l</a:t>
            </a:r>
            <a:endParaRPr sz="1000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1167777" y="2739230"/>
            <a:ext cx="11874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400">
                <a:latin typeface="Arial"/>
                <a:cs typeface="Arial"/>
              </a:rPr>
              <a:t>(</a:t>
            </a:r>
            <a:endParaRPr sz="1000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1374508" y="2832041"/>
            <a:ext cx="8890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sng" sz="1000" spc="65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1</a:t>
            </a:r>
            <a:endParaRPr sz="1000">
              <a:latin typeface="Georgia"/>
              <a:cs typeface="Georgia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1374508" y="3004418"/>
            <a:ext cx="8890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65">
                <a:latin typeface="Georgia"/>
                <a:cs typeface="Georgia"/>
              </a:rPr>
              <a:t>2</a:t>
            </a:r>
            <a:endParaRPr sz="1000">
              <a:latin typeface="Georgia"/>
              <a:cs typeface="Georgia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1742643" y="2903349"/>
            <a:ext cx="1579880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529590" algn="l"/>
                <a:tab pos="1242060" algn="l"/>
              </a:tabLst>
            </a:pPr>
            <a:r>
              <a:rPr dirty="0" sz="700" spc="135" b="1">
                <a:latin typeface="Bookman Old Style"/>
                <a:cs typeface="Bookman Old Style"/>
              </a:rPr>
              <a:t>T	T </a:t>
            </a:r>
            <a:r>
              <a:rPr dirty="0" sz="700" spc="300" b="1">
                <a:latin typeface="Bookman Old Style"/>
                <a:cs typeface="Bookman Old Style"/>
              </a:rPr>
              <a:t> </a:t>
            </a:r>
            <a:r>
              <a:rPr dirty="0" sz="700" spc="135" b="1">
                <a:latin typeface="Bookman Old Style"/>
                <a:cs typeface="Bookman Old Style"/>
              </a:rPr>
              <a:t>T	T </a:t>
            </a:r>
            <a:r>
              <a:rPr dirty="0" sz="700" spc="155" b="1">
                <a:latin typeface="Bookman Old Style"/>
                <a:cs typeface="Bookman Old Style"/>
              </a:rPr>
              <a:t> </a:t>
            </a:r>
            <a:r>
              <a:rPr dirty="0" sz="700" spc="10" i="1">
                <a:latin typeface="DejaVu Serif"/>
                <a:cs typeface="DejaVu Serif"/>
              </a:rPr>
              <a:t>−</a:t>
            </a:r>
            <a:r>
              <a:rPr dirty="0" sz="700" spc="10" b="1">
                <a:latin typeface="Bookman Old Style"/>
                <a:cs typeface="Bookman Old Style"/>
              </a:rPr>
              <a:t>1</a:t>
            </a:r>
            <a:endParaRPr sz="700">
              <a:latin typeface="Bookman Old Style"/>
              <a:cs typeface="Bookman Old Style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3160217" y="2989328"/>
            <a:ext cx="8318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-15" b="1">
                <a:latin typeface="Bookman Old Style"/>
                <a:cs typeface="Bookman Old Style"/>
              </a:rPr>
              <a:t>0</a:t>
            </a:r>
            <a:endParaRPr sz="700">
              <a:latin typeface="Bookman Old Style"/>
              <a:cs typeface="Bookman Old Style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3689870" y="2974571"/>
            <a:ext cx="8318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-15" b="1">
                <a:latin typeface="Bookman Old Style"/>
                <a:cs typeface="Bookman Old Style"/>
              </a:rPr>
              <a:t>0</a:t>
            </a:r>
            <a:endParaRPr sz="700">
              <a:latin typeface="Bookman Old Style"/>
              <a:cs typeface="Bookman Old Style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3855453" y="2901469"/>
            <a:ext cx="16192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35" i="1">
                <a:latin typeface="DejaVu Serif"/>
                <a:cs typeface="DejaVu Serif"/>
              </a:rPr>
              <a:t>−</a:t>
            </a:r>
            <a:r>
              <a:rPr dirty="0" sz="700" spc="-15" b="1">
                <a:latin typeface="Bookman Old Style"/>
                <a:cs typeface="Bookman Old Style"/>
              </a:rPr>
              <a:t>1</a:t>
            </a:r>
            <a:endParaRPr sz="700">
              <a:latin typeface="Bookman Old Style"/>
              <a:cs typeface="Bookman Old Style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3855453" y="2989328"/>
            <a:ext cx="8318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-15" b="1">
                <a:latin typeface="Bookman Old Style"/>
                <a:cs typeface="Bookman Old Style"/>
              </a:rPr>
              <a:t>0</a:t>
            </a:r>
            <a:endParaRPr sz="700">
              <a:latin typeface="Bookman Old Style"/>
              <a:cs typeface="Bookman Old Style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726871" y="2917626"/>
            <a:ext cx="342963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588260" algn="l"/>
                <a:tab pos="3283585" algn="l"/>
              </a:tabLst>
            </a:pPr>
            <a:r>
              <a:rPr dirty="0" sz="1000" spc="-170">
                <a:latin typeface="Lucida Sans Unicode"/>
                <a:cs typeface="Lucida Sans Unicode"/>
              </a:rPr>
              <a:t>∝</a:t>
            </a:r>
            <a:r>
              <a:rPr dirty="0" sz="1000" spc="-170">
                <a:latin typeface="Lucida Sans Unicode"/>
                <a:cs typeface="Lucida Sans Unicode"/>
              </a:rPr>
              <a:t>  </a:t>
            </a:r>
            <a:r>
              <a:rPr dirty="0" sz="1000" spc="45">
                <a:latin typeface="Lucida Sans Unicode"/>
                <a:cs typeface="Lucida Sans Unicode"/>
              </a:rPr>
              <a:t> </a:t>
            </a:r>
            <a:r>
              <a:rPr dirty="0" sz="1000" spc="-50" b="0" i="1">
                <a:latin typeface="Bookman Old Style"/>
                <a:cs typeface="Bookman Old Style"/>
              </a:rPr>
              <a:t>exp</a:t>
            </a:r>
            <a:r>
              <a:rPr dirty="0" sz="1000" b="0" i="1">
                <a:latin typeface="Bookman Old Style"/>
                <a:cs typeface="Bookman Old Style"/>
              </a:rPr>
              <a:t>   </a:t>
            </a:r>
            <a:r>
              <a:rPr dirty="0" sz="1000" spc="20" i="1">
                <a:latin typeface="DejaVu Sans Condensed"/>
                <a:cs typeface="DejaVu Sans Condensed"/>
              </a:rPr>
              <a:t>−</a:t>
            </a:r>
            <a:r>
              <a:rPr dirty="0" sz="1000" i="1">
                <a:latin typeface="DejaVu Sans Condensed"/>
                <a:cs typeface="DejaVu Sans Condensed"/>
              </a:rPr>
              <a:t>  </a:t>
            </a:r>
            <a:r>
              <a:rPr dirty="0" sz="1000" spc="-120" i="1">
                <a:latin typeface="DejaVu Sans Condensed"/>
                <a:cs typeface="DejaVu Sans Condensed"/>
              </a:rPr>
              <a:t> </a:t>
            </a:r>
            <a:r>
              <a:rPr dirty="0" sz="1000" spc="10">
                <a:latin typeface="Georgia"/>
                <a:cs typeface="Georgia"/>
              </a:rPr>
              <a:t>(</a:t>
            </a:r>
            <a:r>
              <a:rPr dirty="0" sz="1000" spc="20" i="1">
                <a:latin typeface="DejaVu Sans Condensed"/>
                <a:cs typeface="DejaVu Sans Condensed"/>
              </a:rPr>
              <a:t>−</a:t>
            </a:r>
            <a:r>
              <a:rPr dirty="0" sz="1000" spc="-65">
                <a:latin typeface="Georgia"/>
                <a:cs typeface="Georgia"/>
              </a:rPr>
              <a:t>2</a:t>
            </a:r>
            <a:r>
              <a:rPr dirty="0" sz="1000" spc="100" b="1">
                <a:latin typeface="Times New Roman"/>
                <a:cs typeface="Times New Roman"/>
              </a:rPr>
              <a:t>y</a:t>
            </a:r>
            <a:r>
              <a:rPr dirty="0" sz="1000" b="1">
                <a:latin typeface="Times New Roman"/>
                <a:cs typeface="Times New Roman"/>
              </a:rPr>
              <a:t>  </a:t>
            </a:r>
            <a:r>
              <a:rPr dirty="0" sz="1000" spc="-60" b="1">
                <a:latin typeface="Times New Roman"/>
                <a:cs typeface="Times New Roman"/>
              </a:rPr>
              <a:t> </a:t>
            </a:r>
            <a:r>
              <a:rPr dirty="0" sz="1000" spc="140" b="1">
                <a:latin typeface="Times New Roman"/>
                <a:cs typeface="Times New Roman"/>
              </a:rPr>
              <a:t>X</a:t>
            </a:r>
            <a:r>
              <a:rPr dirty="0" sz="1000" spc="-100" b="0" i="1">
                <a:latin typeface="Bookman Old Style"/>
                <a:cs typeface="Bookman Old Style"/>
              </a:rPr>
              <a:t>ω</a:t>
            </a:r>
            <a:r>
              <a:rPr dirty="0" sz="1000" spc="-45" b="0" i="1">
                <a:latin typeface="Bookman Old Style"/>
                <a:cs typeface="Bookman Old Style"/>
              </a:rPr>
              <a:t> </a:t>
            </a:r>
            <a:r>
              <a:rPr dirty="0" sz="1000" spc="130">
                <a:latin typeface="Georgia"/>
                <a:cs typeface="Georgia"/>
              </a:rPr>
              <a:t>+</a:t>
            </a:r>
            <a:r>
              <a:rPr dirty="0" sz="1000" spc="-20">
                <a:latin typeface="Georgia"/>
                <a:cs typeface="Georgia"/>
              </a:rPr>
              <a:t> </a:t>
            </a:r>
            <a:r>
              <a:rPr dirty="0" sz="1000" spc="-100" b="0" i="1">
                <a:latin typeface="Bookman Old Style"/>
                <a:cs typeface="Bookman Old Style"/>
              </a:rPr>
              <a:t>ω</a:t>
            </a:r>
            <a:r>
              <a:rPr dirty="0" sz="1000" b="0" i="1">
                <a:latin typeface="Bookman Old Style"/>
                <a:cs typeface="Bookman Old Style"/>
              </a:rPr>
              <a:t> </a:t>
            </a:r>
            <a:r>
              <a:rPr dirty="0" sz="1000" spc="110" b="0" i="1">
                <a:latin typeface="Bookman Old Style"/>
                <a:cs typeface="Bookman Old Style"/>
              </a:rPr>
              <a:t> </a:t>
            </a:r>
            <a:r>
              <a:rPr dirty="0" sz="1000" spc="140" b="1">
                <a:latin typeface="Times New Roman"/>
                <a:cs typeface="Times New Roman"/>
              </a:rPr>
              <a:t>X</a:t>
            </a:r>
            <a:r>
              <a:rPr dirty="0" sz="1000" b="1">
                <a:latin typeface="Times New Roman"/>
                <a:cs typeface="Times New Roman"/>
              </a:rPr>
              <a:t>  </a:t>
            </a:r>
            <a:r>
              <a:rPr dirty="0" sz="1000" spc="-75" b="1">
                <a:latin typeface="Times New Roman"/>
                <a:cs typeface="Times New Roman"/>
              </a:rPr>
              <a:t> </a:t>
            </a:r>
            <a:r>
              <a:rPr dirty="0" sz="1000" spc="140" b="1">
                <a:latin typeface="Times New Roman"/>
                <a:cs typeface="Times New Roman"/>
              </a:rPr>
              <a:t>X</a:t>
            </a:r>
            <a:r>
              <a:rPr dirty="0" sz="1000" spc="-100" b="0" i="1">
                <a:latin typeface="Bookman Old Style"/>
                <a:cs typeface="Bookman Old Style"/>
              </a:rPr>
              <a:t>ω</a:t>
            </a:r>
            <a:r>
              <a:rPr dirty="0" sz="1000" spc="-45" b="0" i="1">
                <a:latin typeface="Bookman Old Style"/>
                <a:cs typeface="Bookman Old Style"/>
              </a:rPr>
              <a:t> </a:t>
            </a:r>
            <a:r>
              <a:rPr dirty="0" sz="1000" spc="130">
                <a:latin typeface="Georgia"/>
                <a:cs typeface="Georgia"/>
              </a:rPr>
              <a:t>+</a:t>
            </a:r>
            <a:r>
              <a:rPr dirty="0" sz="1000" spc="-20">
                <a:latin typeface="Georgia"/>
                <a:cs typeface="Georgia"/>
              </a:rPr>
              <a:t> </a:t>
            </a:r>
            <a:r>
              <a:rPr dirty="0" sz="1000" spc="-100" b="0" i="1">
                <a:latin typeface="Bookman Old Style"/>
                <a:cs typeface="Bookman Old Style"/>
              </a:rPr>
              <a:t>ω</a:t>
            </a:r>
            <a:r>
              <a:rPr dirty="0" sz="1000" b="0" i="1">
                <a:latin typeface="Bookman Old Style"/>
                <a:cs typeface="Bookman Old Style"/>
              </a:rPr>
              <a:t> </a:t>
            </a:r>
            <a:r>
              <a:rPr dirty="0" sz="1000" spc="110" b="0" i="1">
                <a:latin typeface="Bookman Old Style"/>
                <a:cs typeface="Bookman Old Style"/>
              </a:rPr>
              <a:t> </a:t>
            </a:r>
            <a:r>
              <a:rPr dirty="0" sz="1000" spc="85" b="1">
                <a:latin typeface="Times New Roman"/>
                <a:cs typeface="Times New Roman"/>
              </a:rPr>
              <a:t>Λ</a:t>
            </a:r>
            <a:r>
              <a:rPr dirty="0" sz="1000" b="1">
                <a:latin typeface="Times New Roman"/>
                <a:cs typeface="Times New Roman"/>
              </a:rPr>
              <a:t>	</a:t>
            </a:r>
            <a:r>
              <a:rPr dirty="0" sz="1000" spc="-100" b="0" i="1">
                <a:latin typeface="Bookman Old Style"/>
                <a:cs typeface="Bookman Old Style"/>
              </a:rPr>
              <a:t>ω</a:t>
            </a:r>
            <a:r>
              <a:rPr dirty="0" sz="1000" spc="-45" b="0" i="1">
                <a:latin typeface="Bookman Old Style"/>
                <a:cs typeface="Bookman Old Style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−</a:t>
            </a:r>
            <a:r>
              <a:rPr dirty="0" sz="1000" spc="-65" i="1">
                <a:latin typeface="DejaVu Sans Condensed"/>
                <a:cs typeface="DejaVu Sans Condensed"/>
              </a:rPr>
              <a:t> </a:t>
            </a:r>
            <a:r>
              <a:rPr dirty="0" sz="1000" spc="70" b="1">
                <a:latin typeface="Times New Roman"/>
                <a:cs typeface="Times New Roman"/>
              </a:rPr>
              <a:t>2</a:t>
            </a:r>
            <a:r>
              <a:rPr dirty="0" sz="1000" spc="20" b="0" i="1">
                <a:latin typeface="Bookman Old Style"/>
                <a:cs typeface="Bookman Old Style"/>
              </a:rPr>
              <a:t>µ</a:t>
            </a:r>
            <a:r>
              <a:rPr dirty="0" sz="1000" b="0" i="1">
                <a:latin typeface="Bookman Old Style"/>
                <a:cs typeface="Bookman Old Style"/>
              </a:rPr>
              <a:t> </a:t>
            </a:r>
            <a:r>
              <a:rPr dirty="0" sz="1000" spc="-100" b="0" i="1">
                <a:latin typeface="Bookman Old Style"/>
                <a:cs typeface="Bookman Old Style"/>
              </a:rPr>
              <a:t> </a:t>
            </a:r>
            <a:r>
              <a:rPr dirty="0" sz="1000" spc="85" b="1">
                <a:latin typeface="Times New Roman"/>
                <a:cs typeface="Times New Roman"/>
              </a:rPr>
              <a:t>Λ</a:t>
            </a:r>
            <a:r>
              <a:rPr dirty="0" sz="1000" b="1">
                <a:latin typeface="Times New Roman"/>
                <a:cs typeface="Times New Roman"/>
              </a:rPr>
              <a:t>	</a:t>
            </a:r>
            <a:r>
              <a:rPr dirty="0" sz="1000" spc="-65" b="0" i="1">
                <a:latin typeface="Bookman Old Style"/>
                <a:cs typeface="Bookman Old Style"/>
              </a:rPr>
              <a:t>ω</a:t>
            </a:r>
            <a:r>
              <a:rPr dirty="0" sz="1000" spc="10">
                <a:latin typeface="Georgia"/>
                <a:cs typeface="Georgia"/>
              </a:rPr>
              <a:t>)</a:t>
            </a:r>
            <a:endParaRPr sz="1000">
              <a:latin typeface="Georgia"/>
              <a:cs typeface="Georgia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4130675" y="2739230"/>
            <a:ext cx="11874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509">
                <a:latin typeface="Arial"/>
                <a:cs typeface="Arial"/>
              </a:rPr>
              <a:t>l</a:t>
            </a:r>
            <a:endParaRPr sz="1000">
              <a:latin typeface="Arial"/>
              <a:cs typeface="Arial"/>
            </a:endParaRPr>
          </a:p>
        </p:txBody>
      </p:sp>
      <p:grpSp>
        <p:nvGrpSpPr>
          <p:cNvPr id="42" name="object 42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43" name="object 43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5" name="object 45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2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45337" y="0"/>
            <a:ext cx="1264285" cy="4051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2700" marR="5080" indent="84518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Fundamentos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de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Estadística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Bayesiana.</a:t>
            </a:r>
            <a:endParaRPr sz="500">
              <a:latin typeface="Calibri"/>
              <a:cs typeface="Calibri"/>
            </a:endParaRPr>
          </a:p>
          <a:p>
            <a:pPr algn="r" marL="429895" marR="5080" indent="378460">
              <a:lnSpc>
                <a:spcPts val="600"/>
              </a:lnSpc>
              <a:spcBef>
                <a:spcPts val="15"/>
              </a:spcBef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Distribuciones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Estadísticos</a:t>
            </a:r>
            <a:r>
              <a:rPr dirty="0" sz="500" spc="70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y</a:t>
            </a:r>
            <a:r>
              <a:rPr dirty="0" sz="500" spc="75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5" action="ppaction://hlinksldjump"/>
              </a:rPr>
              <a:t>Variabilidad </a:t>
            </a:r>
            <a:r>
              <a:rPr dirty="0" sz="500" spc="-10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Aprendizaje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Automático.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66125"/>
            <a:ext cx="1222375" cy="2533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Estimación</a:t>
            </a:r>
            <a:r>
              <a:rPr dirty="0" sz="500" spc="40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 Puntual, Sesgo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y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 Varianza </a:t>
            </a:r>
            <a:r>
              <a:rPr dirty="0" sz="500" spc="-100" b="1">
                <a:solidFill>
                  <a:srgbClr val="9898D8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Estimador</a:t>
            </a:r>
            <a:r>
              <a:rPr dirty="0" sz="500" spc="4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de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4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Máxima </a:t>
            </a:r>
            <a:r>
              <a:rPr dirty="0" sz="500" spc="2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Verosimilud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Estadísticos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Bayesianos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0" y="408654"/>
            <a:ext cx="4608060" cy="31277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407591"/>
            <a:ext cx="370459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25">
                <a:solidFill>
                  <a:srgbClr val="FFFFFF"/>
                </a:solidFill>
                <a:latin typeface="Calibri"/>
                <a:cs typeface="Calibri"/>
              </a:rPr>
              <a:t>Regresión</a:t>
            </a:r>
            <a:r>
              <a:rPr dirty="0" sz="14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FFFFFF"/>
                </a:solidFill>
                <a:latin typeface="Calibri"/>
                <a:cs typeface="Calibri"/>
              </a:rPr>
              <a:t>Lineal</a:t>
            </a:r>
            <a:r>
              <a:rPr dirty="0" sz="1400" spc="1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60">
                <a:solidFill>
                  <a:srgbClr val="FFFFFF"/>
                </a:solidFill>
                <a:latin typeface="Calibri"/>
                <a:cs typeface="Calibri"/>
              </a:rPr>
              <a:t>desde</a:t>
            </a:r>
            <a:r>
              <a:rPr dirty="0" sz="14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45">
                <a:solidFill>
                  <a:srgbClr val="FFFFFF"/>
                </a:solidFill>
                <a:latin typeface="Calibri"/>
                <a:cs typeface="Calibri"/>
              </a:rPr>
              <a:t>el</a:t>
            </a:r>
            <a:r>
              <a:rPr dirty="0" sz="1400" spc="1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30">
                <a:solidFill>
                  <a:srgbClr val="FFFFFF"/>
                </a:solidFill>
                <a:latin typeface="Calibri"/>
                <a:cs typeface="Calibri"/>
              </a:rPr>
              <a:t>punto</a:t>
            </a:r>
            <a:r>
              <a:rPr dirty="0" sz="14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65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1400" spc="1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Calibri"/>
                <a:cs typeface="Calibri"/>
              </a:rPr>
              <a:t>vista</a:t>
            </a:r>
            <a:r>
              <a:rPr dirty="0" sz="1400" spc="1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20">
                <a:solidFill>
                  <a:srgbClr val="FFFFFF"/>
                </a:solidFill>
                <a:latin typeface="Calibri"/>
                <a:cs typeface="Calibri"/>
              </a:rPr>
              <a:t>Bayesiano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1159624"/>
            <a:ext cx="59588" cy="59588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574954" y="1082515"/>
            <a:ext cx="3528695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ts val="1200"/>
              </a:lnSpc>
              <a:spcBef>
                <a:spcPts val="95"/>
              </a:spcBef>
            </a:pPr>
            <a:r>
              <a:rPr dirty="0" sz="1000" spc="50">
                <a:latin typeface="Calibri"/>
                <a:cs typeface="Calibri"/>
              </a:rPr>
              <a:t>Si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definimo</a:t>
            </a:r>
            <a:r>
              <a:rPr dirty="0" sz="1000" spc="-15">
                <a:latin typeface="Calibri"/>
                <a:cs typeface="Calibri"/>
              </a:rPr>
              <a:t>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ah</a:t>
            </a:r>
            <a:r>
              <a:rPr dirty="0" sz="1000" spc="-45">
                <a:latin typeface="Calibri"/>
                <a:cs typeface="Calibri"/>
              </a:rPr>
              <a:t>o</a:t>
            </a:r>
            <a:r>
              <a:rPr dirty="0" sz="1000" spc="-10">
                <a:latin typeface="Calibri"/>
                <a:cs typeface="Calibri"/>
              </a:rPr>
              <a:t>r</a:t>
            </a:r>
            <a:r>
              <a:rPr dirty="0" sz="1000" spc="-5">
                <a:latin typeface="Calibri"/>
                <a:cs typeface="Calibri"/>
              </a:rPr>
              <a:t>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85" b="1">
                <a:latin typeface="Times New Roman"/>
                <a:cs typeface="Times New Roman"/>
              </a:rPr>
              <a:t>Λ</a:t>
            </a:r>
            <a:r>
              <a:rPr dirty="0" baseline="-11904" sz="1050" spc="67" b="1">
                <a:latin typeface="Bookman Old Style"/>
                <a:cs typeface="Bookman Old Style"/>
              </a:rPr>
              <a:t>m</a:t>
            </a:r>
            <a:r>
              <a:rPr dirty="0" baseline="-11904" sz="1050" spc="127" b="1">
                <a:latin typeface="Bookman Old Style"/>
                <a:cs typeface="Bookman Old Style"/>
              </a:rPr>
              <a:t> </a:t>
            </a:r>
            <a:r>
              <a:rPr dirty="0" sz="1000" spc="130">
                <a:latin typeface="Georgia"/>
                <a:cs typeface="Georgia"/>
              </a:rPr>
              <a:t>=</a:t>
            </a:r>
            <a:r>
              <a:rPr dirty="0" sz="1000" spc="35">
                <a:latin typeface="Georgia"/>
                <a:cs typeface="Georgia"/>
              </a:rPr>
              <a:t> </a:t>
            </a:r>
            <a:r>
              <a:rPr dirty="0" sz="1000" spc="10">
                <a:latin typeface="Georgia"/>
                <a:cs typeface="Georgia"/>
              </a:rPr>
              <a:t>(</a:t>
            </a:r>
            <a:r>
              <a:rPr dirty="0" sz="1000" spc="140" b="1">
                <a:latin typeface="Times New Roman"/>
                <a:cs typeface="Times New Roman"/>
              </a:rPr>
              <a:t>X</a:t>
            </a:r>
            <a:r>
              <a:rPr dirty="0" baseline="27777" sz="1050" spc="277" b="1">
                <a:latin typeface="Bookman Old Style"/>
                <a:cs typeface="Bookman Old Style"/>
              </a:rPr>
              <a:t>T</a:t>
            </a:r>
            <a:r>
              <a:rPr dirty="0" sz="1000" spc="140" b="1">
                <a:latin typeface="Times New Roman"/>
                <a:cs typeface="Times New Roman"/>
              </a:rPr>
              <a:t>X</a:t>
            </a:r>
            <a:r>
              <a:rPr dirty="0" sz="1000" spc="-30" b="1">
                <a:latin typeface="Times New Roman"/>
                <a:cs typeface="Times New Roman"/>
              </a:rPr>
              <a:t> </a:t>
            </a:r>
            <a:r>
              <a:rPr dirty="0" sz="1000" spc="130">
                <a:latin typeface="Georgia"/>
                <a:cs typeface="Georgia"/>
              </a:rPr>
              <a:t>+</a:t>
            </a:r>
            <a:r>
              <a:rPr dirty="0" sz="1000" spc="-20">
                <a:latin typeface="Georgia"/>
                <a:cs typeface="Georgia"/>
              </a:rPr>
              <a:t> </a:t>
            </a:r>
            <a:r>
              <a:rPr dirty="0" sz="1000" spc="85" b="1">
                <a:latin typeface="Times New Roman"/>
                <a:cs typeface="Times New Roman"/>
              </a:rPr>
              <a:t>Λ</a:t>
            </a:r>
            <a:r>
              <a:rPr dirty="0" baseline="35714" sz="1050" spc="-885" i="1">
                <a:latin typeface="DejaVu Serif"/>
                <a:cs typeface="DejaVu Serif"/>
              </a:rPr>
              <a:t>−</a:t>
            </a:r>
            <a:r>
              <a:rPr dirty="0" baseline="-19841" sz="1050" spc="-22" b="1">
                <a:latin typeface="Bookman Old Style"/>
                <a:cs typeface="Bookman Old Style"/>
              </a:rPr>
              <a:t>0</a:t>
            </a:r>
            <a:r>
              <a:rPr dirty="0" baseline="-19841" sz="1050" spc="-104" b="1">
                <a:latin typeface="Bookman Old Style"/>
                <a:cs typeface="Bookman Old Style"/>
              </a:rPr>
              <a:t> </a:t>
            </a:r>
            <a:r>
              <a:rPr dirty="0" baseline="35714" sz="1050" spc="52" b="1">
                <a:latin typeface="Bookman Old Style"/>
                <a:cs typeface="Bookman Old Style"/>
              </a:rPr>
              <a:t>1</a:t>
            </a:r>
            <a:r>
              <a:rPr dirty="0" sz="1000" spc="10">
                <a:latin typeface="Georgia"/>
                <a:cs typeface="Georgia"/>
              </a:rPr>
              <a:t>)</a:t>
            </a:r>
            <a:r>
              <a:rPr dirty="0" baseline="27777" sz="1050" spc="52" i="1">
                <a:latin typeface="DejaVu Serif"/>
                <a:cs typeface="DejaVu Serif"/>
              </a:rPr>
              <a:t>−</a:t>
            </a:r>
            <a:r>
              <a:rPr dirty="0" baseline="27777" sz="1050" spc="-22" b="1">
                <a:latin typeface="Bookman Old Style"/>
                <a:cs typeface="Bookman Old Style"/>
              </a:rPr>
              <a:t>1</a:t>
            </a:r>
            <a:r>
              <a:rPr dirty="0" baseline="27777" sz="1050" b="1">
                <a:latin typeface="Bookman Old Style"/>
                <a:cs typeface="Bookman Old Style"/>
              </a:rPr>
              <a:t> </a:t>
            </a:r>
            <a:r>
              <a:rPr dirty="0" baseline="27777" sz="1050" spc="-142" b="1">
                <a:latin typeface="Bookman Old Style"/>
                <a:cs typeface="Bookman Old Style"/>
              </a:rPr>
              <a:t> </a:t>
            </a:r>
            <a:r>
              <a:rPr dirty="0" sz="1000" spc="5">
                <a:latin typeface="Calibri"/>
                <a:cs typeface="Calibri"/>
              </a:rPr>
              <a:t>y</a:t>
            </a:r>
            <a:endParaRPr sz="1000">
              <a:latin typeface="Calibri"/>
              <a:cs typeface="Calibri"/>
            </a:endParaRPr>
          </a:p>
          <a:p>
            <a:pPr marL="38100">
              <a:lnSpc>
                <a:spcPts val="1200"/>
              </a:lnSpc>
            </a:pPr>
            <a:r>
              <a:rPr dirty="0" sz="1000" spc="35" b="0" i="1">
                <a:latin typeface="Bookman Old Style"/>
                <a:cs typeface="Bookman Old Style"/>
              </a:rPr>
              <a:t>µ</a:t>
            </a:r>
            <a:r>
              <a:rPr dirty="0" baseline="-11904" sz="1050" spc="52" b="1">
                <a:latin typeface="Bookman Old Style"/>
                <a:cs typeface="Bookman Old Style"/>
              </a:rPr>
              <a:t>m</a:t>
            </a:r>
            <a:r>
              <a:rPr dirty="0" baseline="-11904" sz="1050" spc="127" b="1">
                <a:latin typeface="Bookman Old Style"/>
                <a:cs typeface="Bookman Old Style"/>
              </a:rPr>
              <a:t> </a:t>
            </a:r>
            <a:r>
              <a:rPr dirty="0" sz="1000" spc="130">
                <a:latin typeface="Georgia"/>
                <a:cs typeface="Georgia"/>
              </a:rPr>
              <a:t>=</a:t>
            </a:r>
            <a:r>
              <a:rPr dirty="0" sz="1000" spc="40">
                <a:latin typeface="Georgia"/>
                <a:cs typeface="Georgia"/>
              </a:rPr>
              <a:t> </a:t>
            </a:r>
            <a:r>
              <a:rPr dirty="0" sz="1000" spc="100" b="1">
                <a:latin typeface="Times New Roman"/>
                <a:cs typeface="Times New Roman"/>
              </a:rPr>
              <a:t>Λ</a:t>
            </a:r>
            <a:r>
              <a:rPr dirty="0" baseline="-11904" sz="1050" spc="150" b="1">
                <a:latin typeface="Bookman Old Style"/>
                <a:cs typeface="Bookman Old Style"/>
              </a:rPr>
              <a:t>m</a:t>
            </a:r>
            <a:r>
              <a:rPr dirty="0" sz="1000" spc="100">
                <a:latin typeface="Georgia"/>
                <a:cs typeface="Georgia"/>
              </a:rPr>
              <a:t>(</a:t>
            </a:r>
            <a:r>
              <a:rPr dirty="0" sz="1000" spc="100" b="1">
                <a:latin typeface="Times New Roman"/>
                <a:cs typeface="Times New Roman"/>
              </a:rPr>
              <a:t>X</a:t>
            </a:r>
            <a:r>
              <a:rPr dirty="0" baseline="27777" sz="1050" spc="150" b="1">
                <a:latin typeface="Bookman Old Style"/>
                <a:cs typeface="Bookman Old Style"/>
              </a:rPr>
              <a:t>T</a:t>
            </a:r>
            <a:r>
              <a:rPr dirty="0" sz="1000" spc="100" b="1">
                <a:latin typeface="Times New Roman"/>
                <a:cs typeface="Times New Roman"/>
              </a:rPr>
              <a:t>y</a:t>
            </a:r>
            <a:r>
              <a:rPr dirty="0" sz="1000" spc="-10" b="1">
                <a:latin typeface="Times New Roman"/>
                <a:cs typeface="Times New Roman"/>
              </a:rPr>
              <a:t> </a:t>
            </a:r>
            <a:r>
              <a:rPr dirty="0" sz="1000" spc="130">
                <a:latin typeface="Georgia"/>
                <a:cs typeface="Georgia"/>
              </a:rPr>
              <a:t>+</a:t>
            </a:r>
            <a:r>
              <a:rPr dirty="0" sz="1000" spc="-15">
                <a:latin typeface="Georgia"/>
                <a:cs typeface="Georgia"/>
              </a:rPr>
              <a:t> </a:t>
            </a:r>
            <a:r>
              <a:rPr dirty="0" sz="1000" spc="-175" b="1">
                <a:latin typeface="Times New Roman"/>
                <a:cs typeface="Times New Roman"/>
              </a:rPr>
              <a:t>Λ</a:t>
            </a:r>
            <a:r>
              <a:rPr dirty="0" baseline="35714" sz="1050" spc="-262" i="1">
                <a:latin typeface="DejaVu Serif"/>
                <a:cs typeface="DejaVu Serif"/>
              </a:rPr>
              <a:t>−</a:t>
            </a:r>
            <a:r>
              <a:rPr dirty="0" baseline="-19841" sz="1050" spc="-262" b="1">
                <a:latin typeface="Bookman Old Style"/>
                <a:cs typeface="Bookman Old Style"/>
              </a:rPr>
              <a:t>0</a:t>
            </a:r>
            <a:r>
              <a:rPr dirty="0" baseline="-19841" sz="1050" spc="-187" b="1">
                <a:latin typeface="Bookman Old Style"/>
                <a:cs typeface="Bookman Old Style"/>
              </a:rPr>
              <a:t> </a:t>
            </a:r>
            <a:r>
              <a:rPr dirty="0" baseline="35714" sz="1050" spc="37" b="1">
                <a:latin typeface="Bookman Old Style"/>
                <a:cs typeface="Bookman Old Style"/>
              </a:rPr>
              <a:t>1</a:t>
            </a:r>
            <a:r>
              <a:rPr dirty="0" sz="1000" spc="25" b="0" i="1">
                <a:latin typeface="Bookman Old Style"/>
                <a:cs typeface="Bookman Old Style"/>
              </a:rPr>
              <a:t>µ</a:t>
            </a:r>
            <a:r>
              <a:rPr dirty="0" baseline="-11904" sz="1050" spc="37" b="1">
                <a:latin typeface="Bookman Old Style"/>
                <a:cs typeface="Bookman Old Style"/>
              </a:rPr>
              <a:t>0</a:t>
            </a:r>
            <a:r>
              <a:rPr dirty="0" sz="1000" spc="25">
                <a:latin typeface="Georgia"/>
                <a:cs typeface="Georgia"/>
              </a:rPr>
              <a:t>)</a:t>
            </a:r>
            <a:r>
              <a:rPr dirty="0" sz="1000" spc="25">
                <a:latin typeface="Calibri"/>
                <a:cs typeface="Calibri"/>
              </a:rPr>
              <a:t>,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lo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anterior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se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puede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reescribir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como: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730451" y="1530418"/>
            <a:ext cx="11874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400">
                <a:latin typeface="Arial"/>
                <a:cs typeface="Arial"/>
              </a:rPr>
              <a:t>(</a:t>
            </a:r>
            <a:endParaRPr sz="10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937181" y="1795607"/>
            <a:ext cx="8890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65">
                <a:latin typeface="Georgia"/>
                <a:cs typeface="Georgia"/>
              </a:rPr>
              <a:t>2</a:t>
            </a:r>
            <a:endParaRPr sz="1000">
              <a:latin typeface="Georgia"/>
              <a:cs typeface="Georgi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379014" y="1765759"/>
            <a:ext cx="120650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45" b="1">
                <a:latin typeface="Bookman Old Style"/>
                <a:cs typeface="Bookman Old Style"/>
              </a:rPr>
              <a:t>m</a:t>
            </a:r>
            <a:endParaRPr sz="700">
              <a:latin typeface="Bookman Old Style"/>
              <a:cs typeface="Bookman Old Style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617482" y="1694538"/>
            <a:ext cx="154940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35" i="1">
                <a:latin typeface="DejaVu Serif"/>
                <a:cs typeface="DejaVu Serif"/>
              </a:rPr>
              <a:t>−</a:t>
            </a:r>
            <a:r>
              <a:rPr dirty="0" sz="700" spc="-50">
                <a:latin typeface="Verdana"/>
                <a:cs typeface="Verdana"/>
              </a:rPr>
              <a:t>1</a:t>
            </a:r>
            <a:endParaRPr sz="700">
              <a:latin typeface="Verdana"/>
              <a:cs typeface="Verdana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617482" y="1778053"/>
            <a:ext cx="115570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90" b="0" i="1">
                <a:latin typeface="Bookman Old Style"/>
                <a:cs typeface="Bookman Old Style"/>
              </a:rPr>
              <a:t>m</a:t>
            </a:r>
            <a:endParaRPr sz="700">
              <a:latin typeface="Bookman Old Style"/>
              <a:cs typeface="Bookman Old Style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116694" y="1765759"/>
            <a:ext cx="120650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45" b="1">
                <a:latin typeface="Bookman Old Style"/>
                <a:cs typeface="Bookman Old Style"/>
              </a:rPr>
              <a:t>m</a:t>
            </a:r>
            <a:endParaRPr sz="700">
              <a:latin typeface="Bookman Old Style"/>
              <a:cs typeface="Bookman Old Style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937181" y="1623217"/>
            <a:ext cx="158877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1512570" algn="l"/>
              </a:tabLst>
            </a:pPr>
            <a:r>
              <a:rPr dirty="0" u="sng" sz="1000" spc="65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1</a:t>
            </a:r>
            <a:r>
              <a:rPr dirty="0" sz="1000" spc="65">
                <a:latin typeface="Georgia"/>
                <a:cs typeface="Georgia"/>
              </a:rPr>
              <a:t>	</a:t>
            </a:r>
            <a:r>
              <a:rPr dirty="0" u="sng" sz="1000" spc="65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1</a:t>
            </a:r>
            <a:endParaRPr sz="1000">
              <a:latin typeface="Georgia"/>
              <a:cs typeface="Georgi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437115" y="1795607"/>
            <a:ext cx="8890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65">
                <a:latin typeface="Georgia"/>
                <a:cs typeface="Georgia"/>
              </a:rPr>
              <a:t>2</a:t>
            </a:r>
            <a:endParaRPr sz="1000">
              <a:latin typeface="Georgia"/>
              <a:cs typeface="Georgia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637463" y="1708815"/>
            <a:ext cx="316420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127885" algn="l"/>
              </a:tabLst>
            </a:pPr>
            <a:r>
              <a:rPr dirty="0" sz="1000" spc="-100" b="0" i="1">
                <a:latin typeface="Bookman Old Style"/>
                <a:cs typeface="Bookman Old Style"/>
              </a:rPr>
              <a:t>p</a:t>
            </a:r>
            <a:r>
              <a:rPr dirty="0" sz="1000" spc="10">
                <a:latin typeface="Georgia"/>
                <a:cs typeface="Georgia"/>
              </a:rPr>
              <a:t>(</a:t>
            </a:r>
            <a:r>
              <a:rPr dirty="0" sz="1000" spc="-65" b="0" i="1">
                <a:latin typeface="Bookman Old Style"/>
                <a:cs typeface="Bookman Old Style"/>
              </a:rPr>
              <a:t>ω</a:t>
            </a:r>
            <a:r>
              <a:rPr dirty="0" sz="1000" spc="-30" i="1">
                <a:latin typeface="DejaVu Sans Condensed"/>
                <a:cs typeface="DejaVu Sans Condensed"/>
              </a:rPr>
              <a:t>|</a:t>
            </a:r>
            <a:r>
              <a:rPr dirty="0" sz="1000" spc="140" b="1">
                <a:latin typeface="Times New Roman"/>
                <a:cs typeface="Times New Roman"/>
              </a:rPr>
              <a:t>X</a:t>
            </a:r>
            <a:r>
              <a:rPr dirty="0" sz="1000" spc="-25" b="0" i="1">
                <a:latin typeface="Bookman Old Style"/>
                <a:cs typeface="Bookman Old Style"/>
              </a:rPr>
              <a:t>,</a:t>
            </a:r>
            <a:r>
              <a:rPr dirty="0" sz="1000" spc="-135" b="0" i="1">
                <a:latin typeface="Bookman Old Style"/>
                <a:cs typeface="Bookman Old Style"/>
              </a:rPr>
              <a:t> </a:t>
            </a:r>
            <a:r>
              <a:rPr dirty="0" sz="1000" spc="114" b="1">
                <a:latin typeface="Times New Roman"/>
                <a:cs typeface="Times New Roman"/>
              </a:rPr>
              <a:t>y</a:t>
            </a:r>
            <a:r>
              <a:rPr dirty="0" sz="1000" spc="10">
                <a:latin typeface="Georgia"/>
                <a:cs typeface="Georgia"/>
              </a:rPr>
              <a:t>)</a:t>
            </a:r>
            <a:r>
              <a:rPr dirty="0" sz="1000">
                <a:latin typeface="Georgia"/>
                <a:cs typeface="Georgia"/>
              </a:rPr>
              <a:t>   </a:t>
            </a:r>
            <a:r>
              <a:rPr dirty="0" sz="1000" spc="30">
                <a:latin typeface="Georgia"/>
                <a:cs typeface="Georgia"/>
              </a:rPr>
              <a:t> </a:t>
            </a:r>
            <a:r>
              <a:rPr dirty="0" sz="1000" spc="-170">
                <a:latin typeface="Lucida Sans Unicode"/>
                <a:cs typeface="Lucida Sans Unicode"/>
              </a:rPr>
              <a:t>∝</a:t>
            </a:r>
            <a:r>
              <a:rPr dirty="0" sz="1000">
                <a:latin typeface="Lucida Sans Unicode"/>
                <a:cs typeface="Lucida Sans Unicode"/>
              </a:rPr>
              <a:t>  </a:t>
            </a:r>
            <a:r>
              <a:rPr dirty="0" sz="1000" spc="45">
                <a:latin typeface="Lucida Sans Unicode"/>
                <a:cs typeface="Lucida Sans Unicode"/>
              </a:rPr>
              <a:t> </a:t>
            </a:r>
            <a:r>
              <a:rPr dirty="0" sz="1000" spc="-50" b="0" i="1">
                <a:latin typeface="Bookman Old Style"/>
                <a:cs typeface="Bookman Old Style"/>
              </a:rPr>
              <a:t>exp</a:t>
            </a:r>
            <a:r>
              <a:rPr dirty="0" sz="1000" b="0" i="1">
                <a:latin typeface="Bookman Old Style"/>
                <a:cs typeface="Bookman Old Style"/>
              </a:rPr>
              <a:t>   </a:t>
            </a:r>
            <a:r>
              <a:rPr dirty="0" sz="1000" spc="20" i="1">
                <a:latin typeface="DejaVu Sans Condensed"/>
                <a:cs typeface="DejaVu Sans Condensed"/>
              </a:rPr>
              <a:t>−</a:t>
            </a:r>
            <a:r>
              <a:rPr dirty="0" sz="1000" i="1">
                <a:latin typeface="DejaVu Sans Condensed"/>
                <a:cs typeface="DejaVu Sans Condensed"/>
              </a:rPr>
              <a:t>  </a:t>
            </a:r>
            <a:r>
              <a:rPr dirty="0" sz="1000" spc="-120" i="1">
                <a:latin typeface="DejaVu Sans Condensed"/>
                <a:cs typeface="DejaVu Sans Condensed"/>
              </a:rPr>
              <a:t> </a:t>
            </a:r>
            <a:r>
              <a:rPr dirty="0" sz="1000" spc="10">
                <a:latin typeface="Georgia"/>
                <a:cs typeface="Georgia"/>
              </a:rPr>
              <a:t>(</a:t>
            </a:r>
            <a:r>
              <a:rPr dirty="0" sz="1000" spc="-100" b="0" i="1">
                <a:latin typeface="Bookman Old Style"/>
                <a:cs typeface="Bookman Old Style"/>
              </a:rPr>
              <a:t>ω</a:t>
            </a:r>
            <a:r>
              <a:rPr dirty="0" sz="1000" spc="-45" b="0" i="1">
                <a:latin typeface="Bookman Old Style"/>
                <a:cs typeface="Bookman Old Style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−</a:t>
            </a:r>
            <a:r>
              <a:rPr dirty="0" sz="1000" spc="-65" i="1">
                <a:latin typeface="DejaVu Sans Condensed"/>
                <a:cs typeface="DejaVu Sans Condensed"/>
              </a:rPr>
              <a:t> </a:t>
            </a:r>
            <a:r>
              <a:rPr dirty="0" sz="1000" spc="20" b="0" i="1">
                <a:latin typeface="Bookman Old Style"/>
                <a:cs typeface="Bookman Old Style"/>
              </a:rPr>
              <a:t>µ</a:t>
            </a:r>
            <a:r>
              <a:rPr dirty="0" sz="1000" b="0" i="1">
                <a:latin typeface="Bookman Old Style"/>
                <a:cs typeface="Bookman Old Style"/>
              </a:rPr>
              <a:t>  </a:t>
            </a:r>
            <a:r>
              <a:rPr dirty="0" sz="1000" spc="-105" b="0" i="1">
                <a:latin typeface="Bookman Old Style"/>
                <a:cs typeface="Bookman Old Style"/>
              </a:rPr>
              <a:t> </a:t>
            </a:r>
            <a:r>
              <a:rPr dirty="0" sz="1000" spc="10">
                <a:latin typeface="Georgia"/>
                <a:cs typeface="Georgia"/>
              </a:rPr>
              <a:t>)Λ</a:t>
            </a:r>
            <a:r>
              <a:rPr dirty="0" sz="1000">
                <a:latin typeface="Georgia"/>
                <a:cs typeface="Georgia"/>
              </a:rPr>
              <a:t>	</a:t>
            </a:r>
            <a:r>
              <a:rPr dirty="0" sz="1000" spc="10">
                <a:latin typeface="Georgia"/>
                <a:cs typeface="Georgia"/>
              </a:rPr>
              <a:t>(</a:t>
            </a:r>
            <a:r>
              <a:rPr dirty="0" sz="1000" spc="-100" b="0" i="1">
                <a:latin typeface="Bookman Old Style"/>
                <a:cs typeface="Bookman Old Style"/>
              </a:rPr>
              <a:t>ω</a:t>
            </a:r>
            <a:r>
              <a:rPr dirty="0" sz="1000" spc="-45" b="0" i="1">
                <a:latin typeface="Bookman Old Style"/>
                <a:cs typeface="Bookman Old Style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−</a:t>
            </a:r>
            <a:r>
              <a:rPr dirty="0" sz="1000" spc="-65" i="1">
                <a:latin typeface="DejaVu Sans Condensed"/>
                <a:cs typeface="DejaVu Sans Condensed"/>
              </a:rPr>
              <a:t> </a:t>
            </a:r>
            <a:r>
              <a:rPr dirty="0" sz="1000" spc="20" b="0" i="1">
                <a:latin typeface="Bookman Old Style"/>
                <a:cs typeface="Bookman Old Style"/>
              </a:rPr>
              <a:t>µ</a:t>
            </a:r>
            <a:r>
              <a:rPr dirty="0" sz="1000" b="0" i="1">
                <a:latin typeface="Bookman Old Style"/>
                <a:cs typeface="Bookman Old Style"/>
              </a:rPr>
              <a:t>  </a:t>
            </a:r>
            <a:r>
              <a:rPr dirty="0" sz="1000" spc="-105" b="0" i="1">
                <a:latin typeface="Bookman Old Style"/>
                <a:cs typeface="Bookman Old Style"/>
              </a:rPr>
              <a:t> </a:t>
            </a:r>
            <a:r>
              <a:rPr dirty="0" sz="1000" spc="10">
                <a:latin typeface="Georgia"/>
                <a:cs typeface="Georgia"/>
              </a:rPr>
              <a:t>)</a:t>
            </a:r>
            <a:r>
              <a:rPr dirty="0" sz="1000" spc="-20">
                <a:latin typeface="Georgia"/>
                <a:cs typeface="Georgia"/>
              </a:rPr>
              <a:t> </a:t>
            </a:r>
            <a:r>
              <a:rPr dirty="0" sz="1000" spc="130">
                <a:latin typeface="Georgia"/>
                <a:cs typeface="Georgia"/>
              </a:rPr>
              <a:t>+</a:t>
            </a:r>
            <a:r>
              <a:rPr dirty="0" sz="1000">
                <a:latin typeface="Georgia"/>
                <a:cs typeface="Georgia"/>
              </a:rPr>
              <a:t>   </a:t>
            </a:r>
            <a:r>
              <a:rPr dirty="0" sz="1000" spc="-10">
                <a:latin typeface="Georgia"/>
                <a:cs typeface="Georgia"/>
              </a:rPr>
              <a:t> </a:t>
            </a:r>
            <a:r>
              <a:rPr dirty="0" sz="1000" spc="20" b="0" i="1">
                <a:latin typeface="Bookman Old Style"/>
                <a:cs typeface="Bookman Old Style"/>
              </a:rPr>
              <a:t>µ</a:t>
            </a:r>
            <a:r>
              <a:rPr dirty="0" sz="1000" b="0" i="1">
                <a:latin typeface="Bookman Old Style"/>
                <a:cs typeface="Bookman Old Style"/>
              </a:rPr>
              <a:t>  </a:t>
            </a:r>
            <a:r>
              <a:rPr dirty="0" sz="1000" spc="-145" b="0" i="1">
                <a:latin typeface="Bookman Old Style"/>
                <a:cs typeface="Bookman Old Style"/>
              </a:rPr>
              <a:t> </a:t>
            </a:r>
            <a:r>
              <a:rPr dirty="0" sz="1000" spc="15">
                <a:latin typeface="Georgia"/>
                <a:cs typeface="Georgia"/>
              </a:rPr>
              <a:t>Λ</a:t>
            </a:r>
            <a:endParaRPr sz="1000">
              <a:latin typeface="Georgia"/>
              <a:cs typeface="Georgia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591801" y="1778053"/>
            <a:ext cx="29908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90" b="0" i="1">
                <a:latin typeface="Bookman Old Style"/>
                <a:cs typeface="Bookman Old Style"/>
              </a:rPr>
              <a:t>m </a:t>
            </a:r>
            <a:r>
              <a:rPr dirty="0" sz="700" spc="140" b="0" i="1">
                <a:latin typeface="Bookman Old Style"/>
                <a:cs typeface="Bookman Old Style"/>
              </a:rPr>
              <a:t> </a:t>
            </a:r>
            <a:r>
              <a:rPr dirty="0" sz="700" spc="90" b="0" i="1">
                <a:latin typeface="Bookman Old Style"/>
                <a:cs typeface="Bookman Old Style"/>
              </a:rPr>
              <a:t>m</a:t>
            </a:r>
            <a:endParaRPr sz="700">
              <a:latin typeface="Bookman Old Style"/>
              <a:cs typeface="Bookman Old Style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566401" y="1656580"/>
            <a:ext cx="47244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700" spc="50" b="0" i="1">
                <a:latin typeface="Bookman Old Style"/>
                <a:cs typeface="Bookman Old Style"/>
              </a:rPr>
              <a:t>T  </a:t>
            </a:r>
            <a:r>
              <a:rPr dirty="0" sz="700" spc="240" b="0" i="1">
                <a:latin typeface="Bookman Old Style"/>
                <a:cs typeface="Bookman Old Style"/>
              </a:rPr>
              <a:t> </a:t>
            </a:r>
            <a:r>
              <a:rPr dirty="0" sz="700" spc="20" i="1">
                <a:latin typeface="DejaVu Serif"/>
                <a:cs typeface="DejaVu Serif"/>
              </a:rPr>
              <a:t>−</a:t>
            </a:r>
            <a:r>
              <a:rPr dirty="0" sz="700" spc="20">
                <a:latin typeface="Verdana"/>
                <a:cs typeface="Verdana"/>
              </a:rPr>
              <a:t>1</a:t>
            </a:r>
            <a:r>
              <a:rPr dirty="0" baseline="-22222" sz="1500" spc="30" b="0" i="1">
                <a:latin typeface="Bookman Old Style"/>
                <a:cs typeface="Bookman Old Style"/>
              </a:rPr>
              <a:t>µ</a:t>
            </a:r>
            <a:endParaRPr baseline="-22222" sz="1500">
              <a:latin typeface="Bookman Old Style"/>
              <a:cs typeface="Bookman Old Style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3987850" y="1765759"/>
            <a:ext cx="115570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90" b="0" i="1">
                <a:latin typeface="Bookman Old Style"/>
                <a:cs typeface="Bookman Old Style"/>
              </a:rPr>
              <a:t>m</a:t>
            </a:r>
            <a:endParaRPr sz="700">
              <a:latin typeface="Bookman Old Style"/>
              <a:cs typeface="Bookman Old Style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4083964" y="1530418"/>
            <a:ext cx="11874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509">
                <a:latin typeface="Arial"/>
                <a:cs typeface="Arial"/>
              </a:rPr>
              <a:t>l</a:t>
            </a:r>
            <a:endParaRPr sz="100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730451" y="1884685"/>
            <a:ext cx="11874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400">
                <a:latin typeface="Arial"/>
                <a:cs typeface="Arial"/>
              </a:rPr>
              <a:t>(</a:t>
            </a:r>
            <a:endParaRPr sz="100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937181" y="1977496"/>
            <a:ext cx="8890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sng" sz="1000" spc="65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1</a:t>
            </a:r>
            <a:endParaRPr sz="1000">
              <a:latin typeface="Georgia"/>
              <a:cs typeface="Georgia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1937181" y="2149886"/>
            <a:ext cx="8890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65">
                <a:latin typeface="Georgia"/>
                <a:cs typeface="Georgia"/>
              </a:rPr>
              <a:t>2</a:t>
            </a:r>
            <a:endParaRPr sz="1000">
              <a:latin typeface="Georgia"/>
              <a:cs typeface="Georgia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2617482" y="2048804"/>
            <a:ext cx="154940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35" i="1">
                <a:latin typeface="DejaVu Serif"/>
                <a:cs typeface="DejaVu Serif"/>
              </a:rPr>
              <a:t>−</a:t>
            </a:r>
            <a:r>
              <a:rPr dirty="0" sz="700" spc="-50">
                <a:latin typeface="Verdana"/>
                <a:cs typeface="Verdana"/>
              </a:rPr>
              <a:t>1</a:t>
            </a:r>
            <a:endParaRPr sz="700">
              <a:latin typeface="Verdana"/>
              <a:cs typeface="Verdana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2353614" y="2132332"/>
            <a:ext cx="40449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  <a:tabLst>
                <a:tab pos="276225" algn="l"/>
              </a:tabLst>
            </a:pPr>
            <a:r>
              <a:rPr dirty="0" baseline="7936" sz="1050" spc="67" b="1">
                <a:latin typeface="Bookman Old Style"/>
                <a:cs typeface="Bookman Old Style"/>
              </a:rPr>
              <a:t>m	</a:t>
            </a:r>
            <a:r>
              <a:rPr dirty="0" sz="700" spc="90" b="0" i="1">
                <a:latin typeface="Bookman Old Style"/>
                <a:cs typeface="Bookman Old Style"/>
              </a:rPr>
              <a:t>m</a:t>
            </a:r>
            <a:endParaRPr sz="700">
              <a:latin typeface="Bookman Old Style"/>
              <a:cs typeface="Bookman Old Style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289545" y="2063094"/>
            <a:ext cx="185293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1476375" algn="l"/>
              </a:tabLst>
            </a:pPr>
            <a:r>
              <a:rPr dirty="0" sz="1000" spc="-170">
                <a:latin typeface="Lucida Sans Unicode"/>
                <a:cs typeface="Lucida Sans Unicode"/>
              </a:rPr>
              <a:t>∝</a:t>
            </a:r>
            <a:r>
              <a:rPr dirty="0" sz="1000" spc="-170">
                <a:latin typeface="Lucida Sans Unicode"/>
                <a:cs typeface="Lucida Sans Unicode"/>
              </a:rPr>
              <a:t>  </a:t>
            </a:r>
            <a:r>
              <a:rPr dirty="0" sz="1000" spc="45">
                <a:latin typeface="Lucida Sans Unicode"/>
                <a:cs typeface="Lucida Sans Unicode"/>
              </a:rPr>
              <a:t> </a:t>
            </a:r>
            <a:r>
              <a:rPr dirty="0" sz="1000" spc="-50" b="0" i="1">
                <a:latin typeface="Bookman Old Style"/>
                <a:cs typeface="Bookman Old Style"/>
              </a:rPr>
              <a:t>exp</a:t>
            </a:r>
            <a:r>
              <a:rPr dirty="0" sz="1000" b="0" i="1">
                <a:latin typeface="Bookman Old Style"/>
                <a:cs typeface="Bookman Old Style"/>
              </a:rPr>
              <a:t>   </a:t>
            </a:r>
            <a:r>
              <a:rPr dirty="0" sz="1000" spc="20" i="1">
                <a:latin typeface="DejaVu Sans Condensed"/>
                <a:cs typeface="DejaVu Sans Condensed"/>
              </a:rPr>
              <a:t>−</a:t>
            </a:r>
            <a:r>
              <a:rPr dirty="0" sz="1000" i="1">
                <a:latin typeface="DejaVu Sans Condensed"/>
                <a:cs typeface="DejaVu Sans Condensed"/>
              </a:rPr>
              <a:t>  </a:t>
            </a:r>
            <a:r>
              <a:rPr dirty="0" sz="1000" spc="-120" i="1">
                <a:latin typeface="DejaVu Sans Condensed"/>
                <a:cs typeface="DejaVu Sans Condensed"/>
              </a:rPr>
              <a:t> </a:t>
            </a:r>
            <a:r>
              <a:rPr dirty="0" sz="1000" spc="10">
                <a:latin typeface="Georgia"/>
                <a:cs typeface="Georgia"/>
              </a:rPr>
              <a:t>(</a:t>
            </a:r>
            <a:r>
              <a:rPr dirty="0" sz="1000" spc="-100" b="0" i="1">
                <a:latin typeface="Bookman Old Style"/>
                <a:cs typeface="Bookman Old Style"/>
              </a:rPr>
              <a:t>ω</a:t>
            </a:r>
            <a:r>
              <a:rPr dirty="0" sz="1000" spc="-45" b="0" i="1">
                <a:latin typeface="Bookman Old Style"/>
                <a:cs typeface="Bookman Old Style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−</a:t>
            </a:r>
            <a:r>
              <a:rPr dirty="0" sz="1000" spc="-65" i="1">
                <a:latin typeface="DejaVu Sans Condensed"/>
                <a:cs typeface="DejaVu Sans Condensed"/>
              </a:rPr>
              <a:t> </a:t>
            </a:r>
            <a:r>
              <a:rPr dirty="0" sz="1000" spc="20" b="0" i="1">
                <a:latin typeface="Bookman Old Style"/>
                <a:cs typeface="Bookman Old Style"/>
              </a:rPr>
              <a:t>µ</a:t>
            </a:r>
            <a:r>
              <a:rPr dirty="0" sz="1000" b="0" i="1">
                <a:latin typeface="Bookman Old Style"/>
                <a:cs typeface="Bookman Old Style"/>
              </a:rPr>
              <a:t>  </a:t>
            </a:r>
            <a:r>
              <a:rPr dirty="0" sz="1000" spc="-105" b="0" i="1">
                <a:latin typeface="Bookman Old Style"/>
                <a:cs typeface="Bookman Old Style"/>
              </a:rPr>
              <a:t> </a:t>
            </a:r>
            <a:r>
              <a:rPr dirty="0" sz="1000" spc="10">
                <a:latin typeface="Georgia"/>
                <a:cs typeface="Georgia"/>
              </a:rPr>
              <a:t>)Λ</a:t>
            </a:r>
            <a:r>
              <a:rPr dirty="0" sz="1000">
                <a:latin typeface="Georgia"/>
                <a:cs typeface="Georgia"/>
              </a:rPr>
              <a:t>	</a:t>
            </a:r>
            <a:r>
              <a:rPr dirty="0" sz="1000" spc="10">
                <a:latin typeface="Georgia"/>
                <a:cs typeface="Georgia"/>
              </a:rPr>
              <a:t>(</a:t>
            </a:r>
            <a:r>
              <a:rPr dirty="0" sz="1000" spc="-100" b="0" i="1">
                <a:latin typeface="Bookman Old Style"/>
                <a:cs typeface="Bookman Old Style"/>
              </a:rPr>
              <a:t>ω</a:t>
            </a:r>
            <a:r>
              <a:rPr dirty="0" sz="1000" spc="-45" b="0" i="1">
                <a:latin typeface="Bookman Old Style"/>
                <a:cs typeface="Bookman Old Style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−</a:t>
            </a:r>
            <a:r>
              <a:rPr dirty="0" sz="1000" spc="-65" i="1">
                <a:latin typeface="DejaVu Sans Condensed"/>
                <a:cs typeface="DejaVu Sans Condensed"/>
              </a:rPr>
              <a:t> </a:t>
            </a:r>
            <a:r>
              <a:rPr dirty="0" sz="1000" spc="20" b="0" i="1">
                <a:latin typeface="Bookman Old Style"/>
                <a:cs typeface="Bookman Old Style"/>
              </a:rPr>
              <a:t>µ</a:t>
            </a:r>
            <a:endParaRPr sz="1000">
              <a:latin typeface="Bookman Old Style"/>
              <a:cs typeface="Bookman Old Style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3116694" y="2120026"/>
            <a:ext cx="120650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45" b="1">
                <a:latin typeface="Bookman Old Style"/>
                <a:cs typeface="Bookman Old Style"/>
              </a:rPr>
              <a:t>m</a:t>
            </a:r>
            <a:endParaRPr sz="700">
              <a:latin typeface="Bookman Old Style"/>
              <a:cs typeface="Bookman Old Style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3192691" y="1884697"/>
            <a:ext cx="21907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baseline="-77777" sz="1500" spc="390">
                <a:latin typeface="Georgia"/>
                <a:cs typeface="Georgia"/>
              </a:rPr>
              <a:t>)</a:t>
            </a:r>
            <a:r>
              <a:rPr dirty="0" sz="1000" spc="260">
                <a:latin typeface="Arial"/>
                <a:cs typeface="Arial"/>
              </a:rPr>
              <a:t>l</a:t>
            </a:r>
            <a:endParaRPr sz="1000">
              <a:latin typeface="Arial"/>
              <a:cs typeface="Arial"/>
            </a:endParaRPr>
          </a:p>
        </p:txBody>
      </p:sp>
      <p:pic>
        <p:nvPicPr>
          <p:cNvPr id="31" name="object 31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490194" y="2490940"/>
            <a:ext cx="59588" cy="59588"/>
          </a:xfrm>
          <a:prstGeom prst="rect">
            <a:avLst/>
          </a:prstGeom>
        </p:spPr>
      </p:pic>
      <p:sp>
        <p:nvSpPr>
          <p:cNvPr id="32" name="object 32"/>
          <p:cNvSpPr txBox="1"/>
          <p:nvPr/>
        </p:nvSpPr>
        <p:spPr>
          <a:xfrm>
            <a:off x="600354" y="2413830"/>
            <a:ext cx="3519804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1000" spc="5">
                <a:latin typeface="Calibri"/>
                <a:cs typeface="Calibri"/>
              </a:rPr>
              <a:t>Todos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los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términos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no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contengan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los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parámetros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0" b="0" i="1">
                <a:latin typeface="Bookman Old Style"/>
                <a:cs typeface="Bookman Old Style"/>
              </a:rPr>
              <a:t>ω</a:t>
            </a:r>
            <a:r>
              <a:rPr dirty="0" sz="1000" spc="65" b="0" i="1">
                <a:latin typeface="Bookman Old Style"/>
                <a:cs typeface="Bookman Old Style"/>
              </a:rPr>
              <a:t> </a:t>
            </a:r>
            <a:r>
              <a:rPr dirty="0" sz="1000" spc="-35">
                <a:latin typeface="Calibri"/>
                <a:cs typeface="Calibri"/>
              </a:rPr>
              <a:t>se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pueden </a:t>
            </a:r>
            <a:r>
              <a:rPr dirty="0" sz="1000" spc="-2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omitir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ya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se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consideran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constantes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no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hay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minimizarlas.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33" name="object 33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34" name="object 34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6" name="object 36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3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45337" y="0"/>
            <a:ext cx="1264285" cy="4051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2700" marR="5080" indent="84518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Fundamentos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de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Estadística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Bayesiana.</a:t>
            </a:r>
            <a:endParaRPr sz="500">
              <a:latin typeface="Calibri"/>
              <a:cs typeface="Calibri"/>
            </a:endParaRPr>
          </a:p>
          <a:p>
            <a:pPr algn="r" marL="429895" marR="5080" indent="378460">
              <a:lnSpc>
                <a:spcPts val="600"/>
              </a:lnSpc>
              <a:spcBef>
                <a:spcPts val="15"/>
              </a:spcBef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Distribuciones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Estadísticos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y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Variabilidad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6" action="ppaction://hlinksldjump"/>
              </a:rPr>
              <a:t>Aprendizaje</a:t>
            </a:r>
            <a:r>
              <a:rPr dirty="0" sz="500" spc="65" b="1">
                <a:solidFill>
                  <a:srgbClr val="FFFFF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6" action="ppaction://hlinksldjump"/>
              </a:rPr>
              <a:t>Automático.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142033"/>
            <a:ext cx="177863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40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Capacidad,</a:t>
            </a:r>
            <a:r>
              <a:rPr dirty="0" sz="500" spc="75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Sobre</a:t>
            </a:r>
            <a:r>
              <a:rPr dirty="0" sz="500" spc="80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Entrenamiento</a:t>
            </a:r>
            <a:r>
              <a:rPr dirty="0" sz="500" spc="80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y</a:t>
            </a:r>
            <a:r>
              <a:rPr dirty="0" sz="500" spc="80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45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Bajo</a:t>
            </a:r>
            <a:r>
              <a:rPr dirty="0" sz="500" spc="80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Entrenamiento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0" y="408660"/>
            <a:ext cx="4608195" cy="50800"/>
          </a:xfrm>
          <a:custGeom>
            <a:avLst/>
            <a:gdLst/>
            <a:ahLst/>
            <a:cxnLst/>
            <a:rect l="l" t="t" r="r" b="b"/>
            <a:pathLst>
              <a:path w="4608195" h="50800">
                <a:moveTo>
                  <a:pt x="4608060" y="0"/>
                </a:moveTo>
                <a:lnTo>
                  <a:pt x="0" y="0"/>
                </a:lnTo>
                <a:lnTo>
                  <a:pt x="0" y="50610"/>
                </a:lnTo>
                <a:lnTo>
                  <a:pt x="4608060" y="50610"/>
                </a:lnTo>
                <a:lnTo>
                  <a:pt x="460806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1953336" y="1187536"/>
            <a:ext cx="70167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5">
                <a:latin typeface="Calibri"/>
                <a:cs typeface="Calibri"/>
              </a:rPr>
              <a:t>Section</a:t>
            </a:r>
            <a:r>
              <a:rPr dirty="0" sz="1400" spc="55">
                <a:latin typeface="Calibri"/>
                <a:cs typeface="Calibri"/>
              </a:rPr>
              <a:t> </a:t>
            </a:r>
            <a:r>
              <a:rPr dirty="0" sz="1400" spc="-30">
                <a:latin typeface="Calibri"/>
                <a:cs typeface="Calibri"/>
              </a:rPr>
              <a:t>5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309181" y="1534274"/>
            <a:ext cx="3989704" cy="583565"/>
          </a:xfrm>
          <a:custGeom>
            <a:avLst/>
            <a:gdLst/>
            <a:ahLst/>
            <a:cxnLst/>
            <a:rect l="l" t="t" r="r" b="b"/>
            <a:pathLst>
              <a:path w="3989704" h="583564">
                <a:moveTo>
                  <a:pt x="3989654" y="44437"/>
                </a:moveTo>
                <a:lnTo>
                  <a:pt x="3988358" y="44437"/>
                </a:lnTo>
                <a:lnTo>
                  <a:pt x="3985653" y="31076"/>
                </a:lnTo>
                <a:lnTo>
                  <a:pt x="3974731" y="14922"/>
                </a:lnTo>
                <a:lnTo>
                  <a:pt x="3958577" y="4013"/>
                </a:lnTo>
                <a:lnTo>
                  <a:pt x="3938854" y="0"/>
                </a:lnTo>
                <a:lnTo>
                  <a:pt x="50812" y="0"/>
                </a:lnTo>
                <a:lnTo>
                  <a:pt x="31076" y="4013"/>
                </a:lnTo>
                <a:lnTo>
                  <a:pt x="14922" y="14922"/>
                </a:lnTo>
                <a:lnTo>
                  <a:pt x="4013" y="31076"/>
                </a:lnTo>
                <a:lnTo>
                  <a:pt x="1282" y="44437"/>
                </a:lnTo>
                <a:lnTo>
                  <a:pt x="0" y="44437"/>
                </a:lnTo>
                <a:lnTo>
                  <a:pt x="0" y="50800"/>
                </a:lnTo>
                <a:lnTo>
                  <a:pt x="0" y="82384"/>
                </a:lnTo>
                <a:lnTo>
                  <a:pt x="0" y="532345"/>
                </a:lnTo>
                <a:lnTo>
                  <a:pt x="4013" y="552081"/>
                </a:lnTo>
                <a:lnTo>
                  <a:pt x="14922" y="568236"/>
                </a:lnTo>
                <a:lnTo>
                  <a:pt x="31076" y="579145"/>
                </a:lnTo>
                <a:lnTo>
                  <a:pt x="50812" y="583158"/>
                </a:lnTo>
                <a:lnTo>
                  <a:pt x="3938854" y="583158"/>
                </a:lnTo>
                <a:lnTo>
                  <a:pt x="3958577" y="579145"/>
                </a:lnTo>
                <a:lnTo>
                  <a:pt x="3974731" y="568236"/>
                </a:lnTo>
                <a:lnTo>
                  <a:pt x="3985653" y="552081"/>
                </a:lnTo>
                <a:lnTo>
                  <a:pt x="3989654" y="532345"/>
                </a:lnTo>
                <a:lnTo>
                  <a:pt x="3989654" y="82384"/>
                </a:lnTo>
                <a:lnTo>
                  <a:pt x="3989654" y="50800"/>
                </a:lnTo>
                <a:lnTo>
                  <a:pt x="3989654" y="44437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1396428" y="1690837"/>
            <a:ext cx="181483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20">
                <a:solidFill>
                  <a:srgbClr val="FFFFFF"/>
                </a:solidFill>
                <a:latin typeface="Calibri"/>
                <a:cs typeface="Calibri"/>
                <a:hlinkClick r:id="rId6" action="ppaction://hlinksldjump"/>
              </a:rPr>
              <a:t>Aprendizaje</a:t>
            </a:r>
            <a:r>
              <a:rPr dirty="0" sz="1400" spc="105">
                <a:solidFill>
                  <a:srgbClr val="FFFFF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Calibri"/>
                <a:cs typeface="Calibri"/>
                <a:hlinkClick r:id="rId6" action="ppaction://hlinksldjump"/>
              </a:rPr>
              <a:t>Automático.</a:t>
            </a:r>
            <a:endParaRPr sz="1400">
              <a:latin typeface="Calibri"/>
              <a:cs typeface="Calibri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1" name="object 11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45337" y="0"/>
            <a:ext cx="1264285" cy="4051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2700" marR="5080" indent="84518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Fundamentos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de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Estadística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Bayesiana.</a:t>
            </a:r>
            <a:endParaRPr sz="500">
              <a:latin typeface="Calibri"/>
              <a:cs typeface="Calibri"/>
            </a:endParaRPr>
          </a:p>
          <a:p>
            <a:pPr algn="r" marL="429895" marR="5080" indent="378460">
              <a:lnSpc>
                <a:spcPts val="600"/>
              </a:lnSpc>
              <a:spcBef>
                <a:spcPts val="15"/>
              </a:spcBef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Distribuciones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Estadísticos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y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Variabilidad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6" action="ppaction://hlinksldjump"/>
              </a:rPr>
              <a:t>Aprendizaje</a:t>
            </a:r>
            <a:r>
              <a:rPr dirty="0" sz="500" spc="65" b="1">
                <a:solidFill>
                  <a:srgbClr val="FFFFF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6" action="ppaction://hlinksldjump"/>
              </a:rPr>
              <a:t>Automático.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142033"/>
            <a:ext cx="177863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Capacidad,</a:t>
            </a:r>
            <a:r>
              <a:rPr dirty="0" sz="500" spc="75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Sobre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Entrenamiento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y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45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Bajo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Entrenamiento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0" y="408654"/>
            <a:ext cx="4608060" cy="31277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407591"/>
            <a:ext cx="404876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>
                <a:solidFill>
                  <a:srgbClr val="FFFFFF"/>
                </a:solidFill>
                <a:latin typeface="Calibri"/>
                <a:cs typeface="Calibri"/>
              </a:rPr>
              <a:t>Capacidad,</a:t>
            </a:r>
            <a:r>
              <a:rPr dirty="0" sz="1400" spc="1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25">
                <a:solidFill>
                  <a:srgbClr val="FFFFFF"/>
                </a:solidFill>
                <a:latin typeface="Calibri"/>
                <a:cs typeface="Calibri"/>
              </a:rPr>
              <a:t>Sobre</a:t>
            </a:r>
            <a:r>
              <a:rPr dirty="0" sz="1400" spc="1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25">
                <a:solidFill>
                  <a:srgbClr val="FFFFFF"/>
                </a:solidFill>
                <a:latin typeface="Calibri"/>
                <a:cs typeface="Calibri"/>
              </a:rPr>
              <a:t>Entrenamiento</a:t>
            </a:r>
            <a:r>
              <a:rPr dirty="0" sz="1400" spc="1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1400" spc="1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20">
                <a:solidFill>
                  <a:srgbClr val="FFFFFF"/>
                </a:solidFill>
                <a:latin typeface="Calibri"/>
                <a:cs typeface="Calibri"/>
              </a:rPr>
              <a:t>Bajo</a:t>
            </a:r>
            <a:r>
              <a:rPr dirty="0" sz="1400" spc="1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25">
                <a:solidFill>
                  <a:srgbClr val="FFFFFF"/>
                </a:solidFill>
                <a:latin typeface="Calibri"/>
                <a:cs typeface="Calibri"/>
              </a:rPr>
              <a:t>Entrenamiento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490194" y="1236662"/>
            <a:ext cx="59588" cy="59588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600354" y="1159553"/>
            <a:ext cx="3661410" cy="14681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1000" spc="50">
                <a:latin typeface="Calibri"/>
                <a:cs typeface="Calibri"/>
              </a:rPr>
              <a:t>Si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modelo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no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es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capaz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obtener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error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suficentemente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bajo,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se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dice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modelo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está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 i="1">
                <a:latin typeface="Calibri"/>
                <a:cs typeface="Calibri"/>
              </a:rPr>
              <a:t>bajoentrenado</a:t>
            </a:r>
            <a:r>
              <a:rPr dirty="0" sz="1000" spc="-10">
                <a:latin typeface="Calibri"/>
                <a:cs typeface="Calibri"/>
              </a:rPr>
              <a:t>.</a:t>
            </a:r>
            <a:endParaRPr sz="100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  <a:spcBef>
                <a:spcPts val="290"/>
              </a:spcBef>
            </a:pPr>
            <a:r>
              <a:rPr dirty="0" sz="1000" spc="50">
                <a:latin typeface="Calibri"/>
                <a:cs typeface="Calibri"/>
              </a:rPr>
              <a:t>Si</a:t>
            </a:r>
            <a:r>
              <a:rPr dirty="0" sz="1000" spc="8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error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es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bueno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pero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diferencia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entre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error</a:t>
            </a:r>
            <a:r>
              <a:rPr dirty="0" sz="1000" spc="8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entrenamiento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error</a:t>
            </a:r>
            <a:r>
              <a:rPr dirty="0" sz="1000" spc="-2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validación </a:t>
            </a:r>
            <a:r>
              <a:rPr dirty="0" sz="1000" spc="-35">
                <a:latin typeface="Calibri"/>
                <a:cs typeface="Calibri"/>
              </a:rPr>
              <a:t>es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muy </a:t>
            </a:r>
            <a:r>
              <a:rPr dirty="0" sz="1000" spc="-10">
                <a:latin typeface="Calibri"/>
                <a:cs typeface="Calibri"/>
              </a:rPr>
              <a:t>grande,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se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dice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-25">
                <a:latin typeface="Calibri"/>
                <a:cs typeface="Calibri"/>
              </a:rPr>
              <a:t> el</a:t>
            </a:r>
            <a:r>
              <a:rPr dirty="0" sz="1000" spc="-20">
                <a:latin typeface="Calibri"/>
                <a:cs typeface="Calibri"/>
              </a:rPr>
              <a:t> modelo</a:t>
            </a:r>
            <a:r>
              <a:rPr dirty="0" sz="1000" spc="-15">
                <a:latin typeface="Calibri"/>
                <a:cs typeface="Calibri"/>
              </a:rPr>
              <a:t> está 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20" i="1">
                <a:latin typeface="Calibri"/>
                <a:cs typeface="Calibri"/>
              </a:rPr>
              <a:t>sobreentrenado</a:t>
            </a:r>
            <a:endParaRPr sz="1000">
              <a:latin typeface="Calibri"/>
              <a:cs typeface="Calibri"/>
            </a:endParaRPr>
          </a:p>
          <a:p>
            <a:pPr marL="12700" marR="14604">
              <a:lnSpc>
                <a:spcPct val="100000"/>
              </a:lnSpc>
              <a:spcBef>
                <a:spcPts val="285"/>
              </a:spcBef>
            </a:pPr>
            <a:r>
              <a:rPr dirty="0" sz="1000" spc="15">
                <a:latin typeface="Calibri"/>
                <a:cs typeface="Calibri"/>
              </a:rPr>
              <a:t>Se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puede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controlar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cuando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modelo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más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propenso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estar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sobre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o</a:t>
            </a:r>
            <a:r>
              <a:rPr dirty="0" sz="1000" spc="-2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bajo</a:t>
            </a:r>
            <a:r>
              <a:rPr dirty="0" sz="1000" spc="204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entrenado</a:t>
            </a:r>
            <a:r>
              <a:rPr dirty="0" sz="1000" spc="18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modificando</a:t>
            </a:r>
            <a:r>
              <a:rPr dirty="0" sz="1000" spc="204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su</a:t>
            </a:r>
            <a:r>
              <a:rPr dirty="0" sz="1000" spc="204">
                <a:latin typeface="Calibri"/>
                <a:cs typeface="Calibri"/>
              </a:rPr>
              <a:t> </a:t>
            </a:r>
            <a:r>
              <a:rPr dirty="0" sz="1000" spc="-5" i="1">
                <a:latin typeface="Calibri"/>
                <a:cs typeface="Calibri"/>
              </a:rPr>
              <a:t>capacidad</a:t>
            </a:r>
            <a:r>
              <a:rPr dirty="0" sz="1000" spc="-5">
                <a:latin typeface="Calibri"/>
                <a:cs typeface="Calibri"/>
              </a:rPr>
              <a:t>.</a:t>
            </a:r>
            <a:r>
              <a:rPr dirty="0" sz="1000" spc="220">
                <a:latin typeface="Calibri"/>
                <a:cs typeface="Calibri"/>
              </a:rPr>
              <a:t> </a:t>
            </a:r>
            <a:r>
              <a:rPr dirty="0" sz="1000" spc="45">
                <a:latin typeface="Calibri"/>
                <a:cs typeface="Calibri"/>
              </a:rPr>
              <a:t>Es </a:t>
            </a:r>
            <a:r>
              <a:rPr dirty="0" sz="1000" spc="-10">
                <a:latin typeface="Calibri"/>
                <a:cs typeface="Calibri"/>
              </a:rPr>
              <a:t>decir,</a:t>
            </a:r>
            <a:r>
              <a:rPr dirty="0" sz="1000" spc="204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modificando 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su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habilidad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para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ajustar</a:t>
            </a:r>
            <a:r>
              <a:rPr dirty="0" sz="1000" spc="21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funciones.</a:t>
            </a:r>
            <a:r>
              <a:rPr dirty="0" sz="1000" spc="204">
                <a:latin typeface="Calibri"/>
                <a:cs typeface="Calibri"/>
              </a:rPr>
              <a:t> </a:t>
            </a:r>
            <a:r>
              <a:rPr dirty="0" sz="1000" spc="55">
                <a:latin typeface="Calibri"/>
                <a:cs typeface="Calibri"/>
              </a:rPr>
              <a:t>La </a:t>
            </a:r>
            <a:r>
              <a:rPr dirty="0" sz="1000" spc="-10">
                <a:latin typeface="Calibri"/>
                <a:cs typeface="Calibri"/>
              </a:rPr>
              <a:t>habilidad</a:t>
            </a:r>
            <a:r>
              <a:rPr dirty="0" sz="1000" spc="204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4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las</a:t>
            </a:r>
            <a:r>
              <a:rPr dirty="0" sz="1000" spc="22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funciones 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suele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venir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por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número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parámetros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contiene.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10" name="object 10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490194" y="1578279"/>
            <a:ext cx="59588" cy="59588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490194" y="2071725"/>
            <a:ext cx="59588" cy="59588"/>
          </a:xfrm>
          <a:prstGeom prst="rect">
            <a:avLst/>
          </a:prstGeom>
        </p:spPr>
      </p:pic>
      <p:grpSp>
        <p:nvGrpSpPr>
          <p:cNvPr id="12" name="object 12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3" name="object 13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1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45337" y="0"/>
            <a:ext cx="1264285" cy="4051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2700" marR="5080" indent="84518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Fundamentos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de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Estadística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Bayesiana.</a:t>
            </a:r>
            <a:endParaRPr sz="500">
              <a:latin typeface="Calibri"/>
              <a:cs typeface="Calibri"/>
            </a:endParaRPr>
          </a:p>
          <a:p>
            <a:pPr algn="r" marL="429895" marR="5080" indent="378460">
              <a:lnSpc>
                <a:spcPts val="600"/>
              </a:lnSpc>
              <a:spcBef>
                <a:spcPts val="15"/>
              </a:spcBef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Distribuciones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Estadísticos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y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Variabilidad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6" action="ppaction://hlinksldjump"/>
              </a:rPr>
              <a:t>Aprendizaje</a:t>
            </a:r>
            <a:r>
              <a:rPr dirty="0" sz="500" spc="65" b="1">
                <a:solidFill>
                  <a:srgbClr val="FFFFF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6" action="ppaction://hlinksldjump"/>
              </a:rPr>
              <a:t>Automático.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142033"/>
            <a:ext cx="177863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Capacidad,</a:t>
            </a:r>
            <a:r>
              <a:rPr dirty="0" sz="500" spc="75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Sobre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Entrenamiento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y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45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Bajo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Entrenamiento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0" y="408660"/>
            <a:ext cx="4608195" cy="50800"/>
          </a:xfrm>
          <a:custGeom>
            <a:avLst/>
            <a:gdLst/>
            <a:ahLst/>
            <a:cxnLst/>
            <a:rect l="l" t="t" r="r" b="b"/>
            <a:pathLst>
              <a:path w="4608195" h="50800">
                <a:moveTo>
                  <a:pt x="4608060" y="0"/>
                </a:moveTo>
                <a:lnTo>
                  <a:pt x="0" y="0"/>
                </a:lnTo>
                <a:lnTo>
                  <a:pt x="0" y="50610"/>
                </a:lnTo>
                <a:lnTo>
                  <a:pt x="4608060" y="50610"/>
                </a:lnTo>
                <a:lnTo>
                  <a:pt x="460806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7" name="object 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712537" y="859533"/>
            <a:ext cx="3262111" cy="1547398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500151" y="2541480"/>
            <a:ext cx="3607435" cy="1625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900" spc="20">
                <a:solidFill>
                  <a:srgbClr val="3333B2"/>
                </a:solidFill>
                <a:latin typeface="Calibri"/>
                <a:cs typeface="Calibri"/>
              </a:rPr>
              <a:t>Figura:</a:t>
            </a:r>
            <a:r>
              <a:rPr dirty="0" sz="900" spc="105">
                <a:solidFill>
                  <a:srgbClr val="3333B2"/>
                </a:solidFill>
                <a:latin typeface="Calibri"/>
                <a:cs typeface="Calibri"/>
              </a:rPr>
              <a:t> </a:t>
            </a:r>
            <a:r>
              <a:rPr dirty="0" sz="900" spc="15">
                <a:latin typeface="Calibri"/>
                <a:cs typeface="Calibri"/>
              </a:rPr>
              <a:t>Ejemplo</a:t>
            </a:r>
            <a:r>
              <a:rPr dirty="0" sz="900" spc="110">
                <a:latin typeface="Calibri"/>
                <a:cs typeface="Calibri"/>
              </a:rPr>
              <a:t> </a:t>
            </a:r>
            <a:r>
              <a:rPr dirty="0" sz="900" spc="-20">
                <a:latin typeface="Calibri"/>
                <a:cs typeface="Calibri"/>
              </a:rPr>
              <a:t>de</a:t>
            </a:r>
            <a:r>
              <a:rPr dirty="0" sz="900" spc="110">
                <a:latin typeface="Calibri"/>
                <a:cs typeface="Calibri"/>
              </a:rPr>
              <a:t> </a:t>
            </a:r>
            <a:r>
              <a:rPr dirty="0" sz="900" spc="10">
                <a:latin typeface="Calibri"/>
                <a:cs typeface="Calibri"/>
              </a:rPr>
              <a:t>capacidad,</a:t>
            </a:r>
            <a:r>
              <a:rPr dirty="0" sz="900" spc="110">
                <a:latin typeface="Calibri"/>
                <a:cs typeface="Calibri"/>
              </a:rPr>
              <a:t> </a:t>
            </a:r>
            <a:r>
              <a:rPr dirty="0" sz="900" spc="-20">
                <a:latin typeface="Calibri"/>
                <a:cs typeface="Calibri"/>
              </a:rPr>
              <a:t>sobre</a:t>
            </a:r>
            <a:r>
              <a:rPr dirty="0" sz="900" spc="114">
                <a:latin typeface="Calibri"/>
                <a:cs typeface="Calibri"/>
              </a:rPr>
              <a:t> </a:t>
            </a:r>
            <a:r>
              <a:rPr dirty="0" sz="900" spc="-10">
                <a:latin typeface="Calibri"/>
                <a:cs typeface="Calibri"/>
              </a:rPr>
              <a:t>entrenamiento</a:t>
            </a:r>
            <a:r>
              <a:rPr dirty="0" sz="900" spc="105">
                <a:latin typeface="Calibri"/>
                <a:cs typeface="Calibri"/>
              </a:rPr>
              <a:t> </a:t>
            </a:r>
            <a:r>
              <a:rPr dirty="0" sz="900" spc="15">
                <a:latin typeface="Calibri"/>
                <a:cs typeface="Calibri"/>
              </a:rPr>
              <a:t>y</a:t>
            </a:r>
            <a:r>
              <a:rPr dirty="0" sz="900" spc="114">
                <a:latin typeface="Calibri"/>
                <a:cs typeface="Calibri"/>
              </a:rPr>
              <a:t> </a:t>
            </a:r>
            <a:r>
              <a:rPr dirty="0" sz="900">
                <a:latin typeface="Calibri"/>
                <a:cs typeface="Calibri"/>
              </a:rPr>
              <a:t>bajo</a:t>
            </a:r>
            <a:r>
              <a:rPr dirty="0" sz="900" spc="105">
                <a:latin typeface="Calibri"/>
                <a:cs typeface="Calibri"/>
              </a:rPr>
              <a:t> </a:t>
            </a:r>
            <a:r>
              <a:rPr dirty="0" sz="900" spc="-10">
                <a:latin typeface="Calibri"/>
                <a:cs typeface="Calibri"/>
              </a:rPr>
              <a:t>entrenamiento</a:t>
            </a:r>
            <a:endParaRPr sz="900">
              <a:latin typeface="Calibri"/>
              <a:cs typeface="Calibri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0" name="object 10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" name="object 12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45337" y="0"/>
            <a:ext cx="1264285" cy="4051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2700" marR="5080" indent="84518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Fundamentos</a:t>
            </a:r>
            <a:r>
              <a:rPr dirty="0" sz="500" spc="7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de</a:t>
            </a:r>
            <a:r>
              <a:rPr dirty="0" sz="500" spc="7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Estadística</a:t>
            </a:r>
            <a:r>
              <a:rPr dirty="0" sz="500" spc="7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Bayesiana.</a:t>
            </a:r>
            <a:endParaRPr sz="500">
              <a:latin typeface="Calibri"/>
              <a:cs typeface="Calibri"/>
            </a:endParaRPr>
          </a:p>
          <a:p>
            <a:pPr algn="r" marL="429895" marR="5080" indent="378460">
              <a:lnSpc>
                <a:spcPts val="600"/>
              </a:lnSpc>
              <a:spcBef>
                <a:spcPts val="15"/>
              </a:spcBef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Distribuciones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Estadísticos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y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Variabilidad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Aprendizaje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Automático.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28164"/>
            <a:ext cx="1396365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600"/>
              </a:lnSpc>
              <a:spcBef>
                <a:spcPts val="95"/>
              </a:spcBef>
            </a:pP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Probabilidad</a:t>
            </a:r>
            <a:r>
              <a:rPr dirty="0" sz="500" spc="40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 Condicionada</a:t>
            </a:r>
            <a:endParaRPr sz="500">
              <a:latin typeface="Calibri"/>
              <a:cs typeface="Calibri"/>
            </a:endParaRPr>
          </a:p>
          <a:p>
            <a:pPr marL="12700" marR="5080">
              <a:lnSpc>
                <a:spcPts val="600"/>
              </a:lnSpc>
              <a:spcBef>
                <a:spcPts val="20"/>
              </a:spcBef>
            </a:pP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Independencia</a:t>
            </a:r>
            <a:r>
              <a:rPr dirty="0" sz="500" spc="8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e</a:t>
            </a:r>
            <a:r>
              <a:rPr dirty="0" sz="500" spc="8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Independencia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Condicional </a:t>
            </a:r>
            <a:r>
              <a:rPr dirty="0" sz="500" spc="-100" b="1">
                <a:solidFill>
                  <a:srgbClr val="9898D8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Variables</a:t>
            </a:r>
            <a:r>
              <a:rPr dirty="0" sz="500" spc="8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Aleatorias</a:t>
            </a:r>
            <a:endParaRPr sz="500">
              <a:latin typeface="Calibri"/>
              <a:cs typeface="Calibri"/>
            </a:endParaRPr>
          </a:p>
          <a:p>
            <a:pPr marL="12700">
              <a:lnSpc>
                <a:spcPts val="575"/>
              </a:lnSpc>
            </a:pP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10" action="ppaction://hlinksldjump"/>
              </a:rPr>
              <a:t>Variables</a:t>
            </a:r>
            <a:r>
              <a:rPr dirty="0" sz="500" spc="70" b="1">
                <a:solidFill>
                  <a:srgbClr val="9898D8"/>
                </a:solidFill>
                <a:latin typeface="Calibri"/>
                <a:cs typeface="Calibri"/>
                <a:hlinkClick r:id="rId10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10" action="ppaction://hlinksldjump"/>
              </a:rPr>
              <a:t>Multimensionales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0" y="408654"/>
            <a:ext cx="4608060" cy="31277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407591"/>
            <a:ext cx="376872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10">
                <a:solidFill>
                  <a:srgbClr val="FFFFFF"/>
                </a:solidFill>
                <a:latin typeface="Calibri"/>
                <a:cs typeface="Calibri"/>
              </a:rPr>
              <a:t>Probabilidad</a:t>
            </a:r>
            <a:r>
              <a:rPr dirty="0" sz="1400" spc="1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20">
                <a:solidFill>
                  <a:srgbClr val="FFFFFF"/>
                </a:solidFill>
                <a:latin typeface="Calibri"/>
                <a:cs typeface="Calibri"/>
              </a:rPr>
              <a:t>frecuentista</a:t>
            </a:r>
            <a:r>
              <a:rPr dirty="0" sz="1400" spc="1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20">
                <a:solidFill>
                  <a:srgbClr val="FFFFFF"/>
                </a:solidFill>
                <a:latin typeface="Calibri"/>
                <a:cs typeface="Calibri"/>
              </a:rPr>
              <a:t>vs</a:t>
            </a:r>
            <a:r>
              <a:rPr dirty="0" sz="1400" spc="1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Calibri"/>
                <a:cs typeface="Calibri"/>
              </a:rPr>
              <a:t>Probabilidad</a:t>
            </a:r>
            <a:r>
              <a:rPr dirty="0" sz="1400" spc="1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5">
                <a:solidFill>
                  <a:srgbClr val="FFFFFF"/>
                </a:solidFill>
                <a:latin typeface="Calibri"/>
                <a:cs typeface="Calibri"/>
              </a:rPr>
              <a:t>Bayesiana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490194" y="1136421"/>
            <a:ext cx="59588" cy="59588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754824" y="1616151"/>
            <a:ext cx="48005" cy="48005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490194" y="1933537"/>
            <a:ext cx="59588" cy="59588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754824" y="2413254"/>
            <a:ext cx="48005" cy="48005"/>
          </a:xfrm>
          <a:prstGeom prst="rect">
            <a:avLst/>
          </a:prstGeom>
        </p:spPr>
      </p:pic>
      <p:sp>
        <p:nvSpPr>
          <p:cNvPr id="12" name="object 12"/>
          <p:cNvSpPr txBox="1"/>
          <p:nvPr/>
        </p:nvSpPr>
        <p:spPr>
          <a:xfrm>
            <a:off x="600354" y="1059312"/>
            <a:ext cx="3522979" cy="171831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107314">
              <a:lnSpc>
                <a:spcPct val="100000"/>
              </a:lnSpc>
              <a:spcBef>
                <a:spcPts val="95"/>
              </a:spcBef>
            </a:pPr>
            <a:r>
              <a:rPr dirty="0" sz="1000" spc="25" b="1">
                <a:latin typeface="Calibri"/>
                <a:cs typeface="Calibri"/>
              </a:rPr>
              <a:t>Probabilidad</a:t>
            </a:r>
            <a:r>
              <a:rPr dirty="0" sz="1000" spc="140" b="1">
                <a:latin typeface="Calibri"/>
                <a:cs typeface="Calibri"/>
              </a:rPr>
              <a:t> </a:t>
            </a:r>
            <a:r>
              <a:rPr dirty="0" sz="1000" spc="30" b="1">
                <a:latin typeface="Calibri"/>
                <a:cs typeface="Calibri"/>
              </a:rPr>
              <a:t>Frecuentista</a:t>
            </a:r>
            <a:r>
              <a:rPr dirty="0" sz="1000" spc="30">
                <a:latin typeface="Calibri"/>
                <a:cs typeface="Calibri"/>
              </a:rPr>
              <a:t>: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55">
                <a:latin typeface="Calibri"/>
                <a:cs typeface="Calibri"/>
              </a:rPr>
              <a:t>La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probabilidad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determinado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suceso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será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 </a:t>
            </a:r>
            <a:r>
              <a:rPr dirty="0" sz="1000" spc="-10">
                <a:latin typeface="Calibri"/>
                <a:cs typeface="Calibri"/>
              </a:rPr>
              <a:t>frecuencia relativa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este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después</a:t>
            </a:r>
            <a:r>
              <a:rPr dirty="0" sz="1000" spc="-2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-25">
                <a:latin typeface="Calibri"/>
                <a:cs typeface="Calibri"/>
              </a:rPr>
              <a:t> el 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experimento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se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haya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repetido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número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grande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veces.</a:t>
            </a:r>
            <a:endParaRPr sz="1000">
              <a:latin typeface="Calibri"/>
              <a:cs typeface="Calibri"/>
            </a:endParaRPr>
          </a:p>
          <a:p>
            <a:pPr marL="265430" marR="77470">
              <a:lnSpc>
                <a:spcPct val="101499"/>
              </a:lnSpc>
              <a:spcBef>
                <a:spcPts val="170"/>
              </a:spcBef>
            </a:pPr>
            <a:r>
              <a:rPr dirty="0" sz="900" spc="25">
                <a:latin typeface="Calibri"/>
                <a:cs typeface="Calibri"/>
              </a:rPr>
              <a:t>No</a:t>
            </a:r>
            <a:r>
              <a:rPr dirty="0" sz="900" spc="100">
                <a:latin typeface="Calibri"/>
                <a:cs typeface="Calibri"/>
              </a:rPr>
              <a:t> </a:t>
            </a:r>
            <a:r>
              <a:rPr dirty="0" sz="900" spc="-15">
                <a:latin typeface="Calibri"/>
                <a:cs typeface="Calibri"/>
              </a:rPr>
              <a:t>siempre</a:t>
            </a:r>
            <a:r>
              <a:rPr dirty="0" sz="900" spc="100">
                <a:latin typeface="Calibri"/>
                <a:cs typeface="Calibri"/>
              </a:rPr>
              <a:t> </a:t>
            </a:r>
            <a:r>
              <a:rPr dirty="0" sz="900" spc="-15">
                <a:latin typeface="Calibri"/>
                <a:cs typeface="Calibri"/>
              </a:rPr>
              <a:t>puedo</a:t>
            </a:r>
            <a:r>
              <a:rPr dirty="0" sz="900" spc="105">
                <a:latin typeface="Calibri"/>
                <a:cs typeface="Calibri"/>
              </a:rPr>
              <a:t> </a:t>
            </a:r>
            <a:r>
              <a:rPr dirty="0" sz="900">
                <a:latin typeface="Calibri"/>
                <a:cs typeface="Calibri"/>
              </a:rPr>
              <a:t>realizar</a:t>
            </a:r>
            <a:r>
              <a:rPr dirty="0" sz="900" spc="105">
                <a:latin typeface="Calibri"/>
                <a:cs typeface="Calibri"/>
              </a:rPr>
              <a:t> </a:t>
            </a:r>
            <a:r>
              <a:rPr dirty="0" sz="900">
                <a:latin typeface="Calibri"/>
                <a:cs typeface="Calibri"/>
              </a:rPr>
              <a:t>un</a:t>
            </a:r>
            <a:r>
              <a:rPr dirty="0" sz="900" spc="100">
                <a:latin typeface="Calibri"/>
                <a:cs typeface="Calibri"/>
              </a:rPr>
              <a:t> </a:t>
            </a:r>
            <a:r>
              <a:rPr dirty="0" sz="900" spc="-5">
                <a:latin typeface="Calibri"/>
                <a:cs typeface="Calibri"/>
              </a:rPr>
              <a:t>experimento</a:t>
            </a:r>
            <a:r>
              <a:rPr dirty="0" sz="900" spc="100">
                <a:latin typeface="Calibri"/>
                <a:cs typeface="Calibri"/>
              </a:rPr>
              <a:t> </a:t>
            </a:r>
            <a:r>
              <a:rPr dirty="0" sz="900">
                <a:latin typeface="Calibri"/>
                <a:cs typeface="Calibri"/>
              </a:rPr>
              <a:t>varias</a:t>
            </a:r>
            <a:r>
              <a:rPr dirty="0" sz="900" spc="100">
                <a:latin typeface="Calibri"/>
                <a:cs typeface="Calibri"/>
              </a:rPr>
              <a:t> </a:t>
            </a:r>
            <a:r>
              <a:rPr dirty="0" sz="900" spc="-5">
                <a:latin typeface="Calibri"/>
                <a:cs typeface="Calibri"/>
              </a:rPr>
              <a:t>veces,</a:t>
            </a:r>
            <a:r>
              <a:rPr dirty="0" sz="900" spc="105">
                <a:latin typeface="Calibri"/>
                <a:cs typeface="Calibri"/>
              </a:rPr>
              <a:t> </a:t>
            </a:r>
            <a:r>
              <a:rPr dirty="0" sz="900" spc="-5">
                <a:latin typeface="Calibri"/>
                <a:cs typeface="Calibri"/>
              </a:rPr>
              <a:t>como</a:t>
            </a:r>
            <a:r>
              <a:rPr dirty="0" sz="900" spc="100">
                <a:latin typeface="Calibri"/>
                <a:cs typeface="Calibri"/>
              </a:rPr>
              <a:t> </a:t>
            </a:r>
            <a:r>
              <a:rPr dirty="0" sz="900">
                <a:latin typeface="Calibri"/>
                <a:cs typeface="Calibri"/>
              </a:rPr>
              <a:t>los </a:t>
            </a:r>
            <a:r>
              <a:rPr dirty="0" sz="900" spc="-185">
                <a:latin typeface="Calibri"/>
                <a:cs typeface="Calibri"/>
              </a:rPr>
              <a:t> </a:t>
            </a:r>
            <a:r>
              <a:rPr dirty="0" sz="900" spc="-15">
                <a:latin typeface="Calibri"/>
                <a:cs typeface="Calibri"/>
              </a:rPr>
              <a:t>ensayos</a:t>
            </a:r>
            <a:r>
              <a:rPr dirty="0" sz="900" spc="95">
                <a:latin typeface="Calibri"/>
                <a:cs typeface="Calibri"/>
              </a:rPr>
              <a:t> </a:t>
            </a:r>
            <a:r>
              <a:rPr dirty="0" sz="900" spc="5">
                <a:latin typeface="Calibri"/>
                <a:cs typeface="Calibri"/>
              </a:rPr>
              <a:t>clínicos.</a:t>
            </a:r>
            <a:endParaRPr sz="90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  <a:spcBef>
                <a:spcPts val="315"/>
              </a:spcBef>
            </a:pPr>
            <a:r>
              <a:rPr dirty="0" sz="1000" spc="25" b="1">
                <a:latin typeface="Calibri"/>
                <a:cs typeface="Calibri"/>
              </a:rPr>
              <a:t>Probabilidad</a:t>
            </a:r>
            <a:r>
              <a:rPr dirty="0" sz="1000" spc="140" b="1">
                <a:latin typeface="Calibri"/>
                <a:cs typeface="Calibri"/>
              </a:rPr>
              <a:t> </a:t>
            </a:r>
            <a:r>
              <a:rPr dirty="0" sz="1000" spc="25" b="1">
                <a:latin typeface="Calibri"/>
                <a:cs typeface="Calibri"/>
              </a:rPr>
              <a:t>Bayesiana</a:t>
            </a:r>
            <a:r>
              <a:rPr dirty="0" sz="1000" spc="25">
                <a:latin typeface="Calibri"/>
                <a:cs typeface="Calibri"/>
              </a:rPr>
              <a:t>: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Utiliza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información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 i="1">
                <a:latin typeface="Calibri"/>
                <a:cs typeface="Calibri"/>
              </a:rPr>
              <a:t>a</a:t>
            </a:r>
            <a:r>
              <a:rPr dirty="0" sz="1000" spc="110" i="1">
                <a:latin typeface="Calibri"/>
                <a:cs typeface="Calibri"/>
              </a:rPr>
              <a:t> </a:t>
            </a:r>
            <a:r>
              <a:rPr dirty="0" sz="1000" spc="-10" i="1">
                <a:latin typeface="Calibri"/>
                <a:cs typeface="Calibri"/>
              </a:rPr>
              <a:t>priori</a:t>
            </a:r>
            <a:r>
              <a:rPr dirty="0" sz="1000" spc="-10">
                <a:latin typeface="Calibri"/>
                <a:cs typeface="Calibri"/>
              </a:rPr>
              <a:t>.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45">
                <a:latin typeface="Calibri"/>
                <a:cs typeface="Calibri"/>
              </a:rPr>
              <a:t>Es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decir,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se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utiliza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conocimiento </a:t>
            </a:r>
            <a:r>
              <a:rPr dirty="0" sz="1000" spc="-25">
                <a:latin typeface="Calibri"/>
                <a:cs typeface="Calibri"/>
              </a:rPr>
              <a:t>previo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-2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se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tiene</a:t>
            </a:r>
            <a:r>
              <a:rPr dirty="0" sz="1000" spc="-15">
                <a:latin typeface="Calibri"/>
                <a:cs typeface="Calibri"/>
              </a:rPr>
              <a:t> antes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realizar </a:t>
            </a:r>
            <a:r>
              <a:rPr dirty="0" sz="1000" spc="-25">
                <a:latin typeface="Calibri"/>
                <a:cs typeface="Calibri"/>
              </a:rPr>
              <a:t>el 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experimento.</a:t>
            </a:r>
            <a:endParaRPr sz="1000">
              <a:latin typeface="Calibri"/>
              <a:cs typeface="Calibri"/>
            </a:endParaRPr>
          </a:p>
          <a:p>
            <a:pPr marL="265430" marR="13970">
              <a:lnSpc>
                <a:spcPct val="101499"/>
              </a:lnSpc>
              <a:spcBef>
                <a:spcPts val="170"/>
              </a:spcBef>
            </a:pPr>
            <a:r>
              <a:rPr dirty="0" sz="900" spc="35">
                <a:latin typeface="Calibri"/>
                <a:cs typeface="Calibri"/>
              </a:rPr>
              <a:t>Esta </a:t>
            </a:r>
            <a:r>
              <a:rPr dirty="0" sz="900">
                <a:latin typeface="Calibri"/>
                <a:cs typeface="Calibri"/>
              </a:rPr>
              <a:t>información </a:t>
            </a:r>
            <a:r>
              <a:rPr dirty="0" sz="900" spc="-20">
                <a:latin typeface="Calibri"/>
                <a:cs typeface="Calibri"/>
              </a:rPr>
              <a:t>puede</a:t>
            </a:r>
            <a:r>
              <a:rPr dirty="0" sz="900" spc="-15">
                <a:latin typeface="Calibri"/>
                <a:cs typeface="Calibri"/>
              </a:rPr>
              <a:t> </a:t>
            </a:r>
            <a:r>
              <a:rPr dirty="0" sz="900">
                <a:latin typeface="Calibri"/>
                <a:cs typeface="Calibri"/>
              </a:rPr>
              <a:t>cambiar</a:t>
            </a:r>
            <a:r>
              <a:rPr dirty="0" sz="900" spc="5">
                <a:latin typeface="Calibri"/>
                <a:cs typeface="Calibri"/>
              </a:rPr>
              <a:t> </a:t>
            </a:r>
            <a:r>
              <a:rPr dirty="0" sz="900" spc="-20">
                <a:latin typeface="Calibri"/>
                <a:cs typeface="Calibri"/>
              </a:rPr>
              <a:t>en</a:t>
            </a:r>
            <a:r>
              <a:rPr dirty="0" sz="900" spc="-15">
                <a:latin typeface="Calibri"/>
                <a:cs typeface="Calibri"/>
              </a:rPr>
              <a:t> </a:t>
            </a:r>
            <a:r>
              <a:rPr dirty="0" sz="900" spc="5">
                <a:latin typeface="Calibri"/>
                <a:cs typeface="Calibri"/>
              </a:rPr>
              <a:t>función </a:t>
            </a:r>
            <a:r>
              <a:rPr dirty="0" sz="900" spc="-20">
                <a:latin typeface="Calibri"/>
                <a:cs typeface="Calibri"/>
              </a:rPr>
              <a:t>de</a:t>
            </a:r>
            <a:r>
              <a:rPr dirty="0" sz="900" spc="-15">
                <a:latin typeface="Calibri"/>
                <a:cs typeface="Calibri"/>
              </a:rPr>
              <a:t> </a:t>
            </a:r>
            <a:r>
              <a:rPr dirty="0" sz="900" spc="-10">
                <a:latin typeface="Calibri"/>
                <a:cs typeface="Calibri"/>
              </a:rPr>
              <a:t>quién</a:t>
            </a:r>
            <a:r>
              <a:rPr dirty="0" sz="900" spc="-5">
                <a:latin typeface="Calibri"/>
                <a:cs typeface="Calibri"/>
              </a:rPr>
              <a:t> </a:t>
            </a:r>
            <a:r>
              <a:rPr dirty="0" sz="900" spc="-15">
                <a:latin typeface="Calibri"/>
                <a:cs typeface="Calibri"/>
              </a:rPr>
              <a:t>o</a:t>
            </a:r>
            <a:r>
              <a:rPr dirty="0" sz="900" spc="-10">
                <a:latin typeface="Calibri"/>
                <a:cs typeface="Calibri"/>
              </a:rPr>
              <a:t> </a:t>
            </a:r>
            <a:r>
              <a:rPr dirty="0" sz="900" spc="-5">
                <a:latin typeface="Calibri"/>
                <a:cs typeface="Calibri"/>
              </a:rPr>
              <a:t>cómo</a:t>
            </a:r>
            <a:r>
              <a:rPr dirty="0" sz="900">
                <a:latin typeface="Calibri"/>
                <a:cs typeface="Calibri"/>
              </a:rPr>
              <a:t> </a:t>
            </a:r>
            <a:r>
              <a:rPr dirty="0" sz="900" spc="-25">
                <a:latin typeface="Calibri"/>
                <a:cs typeface="Calibri"/>
              </a:rPr>
              <a:t>se </a:t>
            </a:r>
            <a:r>
              <a:rPr dirty="0" sz="900" spc="-20">
                <a:latin typeface="Calibri"/>
                <a:cs typeface="Calibri"/>
              </a:rPr>
              <a:t> </a:t>
            </a:r>
            <a:r>
              <a:rPr dirty="0" sz="900" spc="5">
                <a:latin typeface="Calibri"/>
                <a:cs typeface="Calibri"/>
              </a:rPr>
              <a:t>realiza</a:t>
            </a:r>
            <a:r>
              <a:rPr dirty="0" sz="900" spc="105">
                <a:latin typeface="Calibri"/>
                <a:cs typeface="Calibri"/>
              </a:rPr>
              <a:t> </a:t>
            </a:r>
            <a:r>
              <a:rPr dirty="0" sz="900" spc="-15">
                <a:latin typeface="Calibri"/>
                <a:cs typeface="Calibri"/>
              </a:rPr>
              <a:t>el</a:t>
            </a:r>
            <a:r>
              <a:rPr dirty="0" sz="900" spc="105">
                <a:latin typeface="Calibri"/>
                <a:cs typeface="Calibri"/>
              </a:rPr>
              <a:t> </a:t>
            </a:r>
            <a:r>
              <a:rPr dirty="0" sz="900" spc="-5">
                <a:latin typeface="Calibri"/>
                <a:cs typeface="Calibri"/>
              </a:rPr>
              <a:t>experimento.</a:t>
            </a:r>
            <a:r>
              <a:rPr dirty="0" sz="900" spc="105">
                <a:latin typeface="Calibri"/>
                <a:cs typeface="Calibri"/>
              </a:rPr>
              <a:t> </a:t>
            </a:r>
            <a:r>
              <a:rPr dirty="0" sz="900" spc="50">
                <a:latin typeface="Calibri"/>
                <a:cs typeface="Calibri"/>
              </a:rPr>
              <a:t>Si</a:t>
            </a:r>
            <a:r>
              <a:rPr dirty="0" sz="900" spc="110">
                <a:latin typeface="Calibri"/>
                <a:cs typeface="Calibri"/>
              </a:rPr>
              <a:t> </a:t>
            </a:r>
            <a:r>
              <a:rPr dirty="0" sz="900" spc="-10">
                <a:latin typeface="Calibri"/>
                <a:cs typeface="Calibri"/>
              </a:rPr>
              <a:t>no</a:t>
            </a:r>
            <a:r>
              <a:rPr dirty="0" sz="900" spc="105">
                <a:latin typeface="Calibri"/>
                <a:cs typeface="Calibri"/>
              </a:rPr>
              <a:t> </a:t>
            </a:r>
            <a:r>
              <a:rPr dirty="0" sz="900" spc="-25">
                <a:latin typeface="Calibri"/>
                <a:cs typeface="Calibri"/>
              </a:rPr>
              <a:t>se</a:t>
            </a:r>
            <a:r>
              <a:rPr dirty="0" sz="900" spc="110">
                <a:latin typeface="Calibri"/>
                <a:cs typeface="Calibri"/>
              </a:rPr>
              <a:t> </a:t>
            </a:r>
            <a:r>
              <a:rPr dirty="0" sz="900" spc="-10">
                <a:latin typeface="Calibri"/>
                <a:cs typeface="Calibri"/>
              </a:rPr>
              <a:t>tiene</a:t>
            </a:r>
            <a:r>
              <a:rPr dirty="0" sz="900" spc="105">
                <a:latin typeface="Calibri"/>
                <a:cs typeface="Calibri"/>
              </a:rPr>
              <a:t> </a:t>
            </a:r>
            <a:r>
              <a:rPr dirty="0" sz="900">
                <a:latin typeface="Calibri"/>
                <a:cs typeface="Calibri"/>
              </a:rPr>
              <a:t>información</a:t>
            </a:r>
            <a:r>
              <a:rPr dirty="0" sz="900" spc="110">
                <a:latin typeface="Calibri"/>
                <a:cs typeface="Calibri"/>
              </a:rPr>
              <a:t> </a:t>
            </a:r>
            <a:r>
              <a:rPr dirty="0" sz="900" spc="-25">
                <a:latin typeface="Calibri"/>
                <a:cs typeface="Calibri"/>
              </a:rPr>
              <a:t>se</a:t>
            </a:r>
            <a:r>
              <a:rPr dirty="0" sz="900" spc="105">
                <a:latin typeface="Calibri"/>
                <a:cs typeface="Calibri"/>
              </a:rPr>
              <a:t> </a:t>
            </a:r>
            <a:r>
              <a:rPr dirty="0" sz="900">
                <a:latin typeface="Calibri"/>
                <a:cs typeface="Calibri"/>
              </a:rPr>
              <a:t>supondrá</a:t>
            </a:r>
            <a:r>
              <a:rPr dirty="0" sz="900" spc="110">
                <a:latin typeface="Calibri"/>
                <a:cs typeface="Calibri"/>
              </a:rPr>
              <a:t> </a:t>
            </a:r>
            <a:r>
              <a:rPr dirty="0" sz="900" spc="-20">
                <a:latin typeface="Calibri"/>
                <a:cs typeface="Calibri"/>
              </a:rPr>
              <a:t>que </a:t>
            </a:r>
            <a:r>
              <a:rPr dirty="0" sz="900" spc="-190">
                <a:latin typeface="Calibri"/>
                <a:cs typeface="Calibri"/>
              </a:rPr>
              <a:t> </a:t>
            </a:r>
            <a:r>
              <a:rPr dirty="0" sz="900">
                <a:latin typeface="Calibri"/>
                <a:cs typeface="Calibri"/>
              </a:rPr>
              <a:t>todos</a:t>
            </a:r>
            <a:r>
              <a:rPr dirty="0" sz="900" spc="100">
                <a:latin typeface="Calibri"/>
                <a:cs typeface="Calibri"/>
              </a:rPr>
              <a:t> </a:t>
            </a:r>
            <a:r>
              <a:rPr dirty="0" sz="900">
                <a:latin typeface="Calibri"/>
                <a:cs typeface="Calibri"/>
              </a:rPr>
              <a:t>los</a:t>
            </a:r>
            <a:r>
              <a:rPr dirty="0" sz="900" spc="105">
                <a:latin typeface="Calibri"/>
                <a:cs typeface="Calibri"/>
              </a:rPr>
              <a:t> </a:t>
            </a:r>
            <a:r>
              <a:rPr dirty="0" sz="900" spc="-10">
                <a:latin typeface="Calibri"/>
                <a:cs typeface="Calibri"/>
              </a:rPr>
              <a:t>eventos</a:t>
            </a:r>
            <a:r>
              <a:rPr dirty="0" sz="900" spc="105">
                <a:latin typeface="Calibri"/>
                <a:cs typeface="Calibri"/>
              </a:rPr>
              <a:t> </a:t>
            </a:r>
            <a:r>
              <a:rPr dirty="0" sz="900" spc="-5">
                <a:latin typeface="Calibri"/>
                <a:cs typeface="Calibri"/>
              </a:rPr>
              <a:t>tienen</a:t>
            </a:r>
            <a:r>
              <a:rPr dirty="0" sz="900" spc="95">
                <a:latin typeface="Calibri"/>
                <a:cs typeface="Calibri"/>
              </a:rPr>
              <a:t> </a:t>
            </a:r>
            <a:r>
              <a:rPr dirty="0" sz="900" spc="10">
                <a:latin typeface="Calibri"/>
                <a:cs typeface="Calibri"/>
              </a:rPr>
              <a:t>la</a:t>
            </a:r>
            <a:r>
              <a:rPr dirty="0" sz="900" spc="105">
                <a:latin typeface="Calibri"/>
                <a:cs typeface="Calibri"/>
              </a:rPr>
              <a:t> </a:t>
            </a:r>
            <a:r>
              <a:rPr dirty="0" sz="900" spc="10">
                <a:latin typeface="Calibri"/>
                <a:cs typeface="Calibri"/>
              </a:rPr>
              <a:t>misma</a:t>
            </a:r>
            <a:r>
              <a:rPr dirty="0" sz="900" spc="100">
                <a:latin typeface="Calibri"/>
                <a:cs typeface="Calibri"/>
              </a:rPr>
              <a:t> </a:t>
            </a:r>
            <a:r>
              <a:rPr dirty="0" sz="900">
                <a:latin typeface="Calibri"/>
                <a:cs typeface="Calibri"/>
              </a:rPr>
              <a:t>probabilidad</a:t>
            </a:r>
            <a:r>
              <a:rPr dirty="0" sz="900" spc="95">
                <a:latin typeface="Calibri"/>
                <a:cs typeface="Calibri"/>
              </a:rPr>
              <a:t> </a:t>
            </a:r>
            <a:r>
              <a:rPr dirty="0" sz="900" spc="-20">
                <a:latin typeface="Calibri"/>
                <a:cs typeface="Calibri"/>
              </a:rPr>
              <a:t>de</a:t>
            </a:r>
            <a:r>
              <a:rPr dirty="0" sz="900" spc="105">
                <a:latin typeface="Calibri"/>
                <a:cs typeface="Calibri"/>
              </a:rPr>
              <a:t> </a:t>
            </a:r>
            <a:r>
              <a:rPr dirty="0" sz="900">
                <a:latin typeface="Calibri"/>
                <a:cs typeface="Calibri"/>
              </a:rPr>
              <a:t>ocurrir</a:t>
            </a:r>
            <a:endParaRPr sz="900">
              <a:latin typeface="Calibri"/>
              <a:cs typeface="Calibri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4" name="object 14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5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45337" y="0"/>
            <a:ext cx="1264285" cy="4051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2700" marR="5080" indent="84518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Fundamentos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de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Estadística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Bayesiana.</a:t>
            </a:r>
            <a:endParaRPr sz="500">
              <a:latin typeface="Calibri"/>
              <a:cs typeface="Calibri"/>
            </a:endParaRPr>
          </a:p>
          <a:p>
            <a:pPr algn="r" marL="429895" marR="5080" indent="378460">
              <a:lnSpc>
                <a:spcPts val="600"/>
              </a:lnSpc>
              <a:spcBef>
                <a:spcPts val="15"/>
              </a:spcBef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Distribuciones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Estadísticos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y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Variabilidad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6" action="ppaction://hlinksldjump"/>
              </a:rPr>
              <a:t>Aprendizaje</a:t>
            </a:r>
            <a:r>
              <a:rPr dirty="0" sz="500" spc="65" b="1">
                <a:solidFill>
                  <a:srgbClr val="FFFFF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6" action="ppaction://hlinksldjump"/>
              </a:rPr>
              <a:t>Automático.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142033"/>
            <a:ext cx="177863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Capacidad,</a:t>
            </a:r>
            <a:r>
              <a:rPr dirty="0" sz="500" spc="75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Sobre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Entrenamiento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y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45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Bajo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Entrenamiento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0" y="408655"/>
            <a:ext cx="4608060" cy="540518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407591"/>
            <a:ext cx="4095750" cy="471805"/>
          </a:xfrm>
          <a:prstGeom prst="rect">
            <a:avLst/>
          </a:prstGeom>
        </p:spPr>
        <p:txBody>
          <a:bodyPr wrap="square" lIns="0" tIns="2540" rIns="0" bIns="0" rtlCol="0" vert="horz">
            <a:spAutoFit/>
          </a:bodyPr>
          <a:lstStyle/>
          <a:p>
            <a:pPr marL="12700" marR="5080">
              <a:lnSpc>
                <a:spcPct val="106700"/>
              </a:lnSpc>
              <a:spcBef>
                <a:spcPts val="20"/>
              </a:spcBef>
            </a:pPr>
            <a:r>
              <a:rPr dirty="0" sz="1400" spc="-25">
                <a:solidFill>
                  <a:srgbClr val="FFFFFF"/>
                </a:solidFill>
                <a:latin typeface="Calibri"/>
                <a:cs typeface="Calibri"/>
              </a:rPr>
              <a:t>Regresión</a:t>
            </a:r>
            <a:r>
              <a:rPr dirty="0" sz="14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FFFFFF"/>
                </a:solidFill>
                <a:latin typeface="Calibri"/>
                <a:cs typeface="Calibri"/>
              </a:rPr>
              <a:t>Lineal</a:t>
            </a:r>
            <a:r>
              <a:rPr dirty="0" sz="14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60">
                <a:solidFill>
                  <a:srgbClr val="FFFFFF"/>
                </a:solidFill>
                <a:latin typeface="Calibri"/>
                <a:cs typeface="Calibri"/>
              </a:rPr>
              <a:t>desde</a:t>
            </a:r>
            <a:r>
              <a:rPr dirty="0" sz="1400" spc="1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45">
                <a:solidFill>
                  <a:srgbClr val="FFFFFF"/>
                </a:solidFill>
                <a:latin typeface="Calibri"/>
                <a:cs typeface="Calibri"/>
              </a:rPr>
              <a:t>el</a:t>
            </a:r>
            <a:r>
              <a:rPr dirty="0" sz="1400" spc="1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30">
                <a:solidFill>
                  <a:srgbClr val="FFFFFF"/>
                </a:solidFill>
                <a:latin typeface="Calibri"/>
                <a:cs typeface="Calibri"/>
              </a:rPr>
              <a:t>punto</a:t>
            </a:r>
            <a:r>
              <a:rPr dirty="0" sz="14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65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1400" spc="1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Calibri"/>
                <a:cs typeface="Calibri"/>
              </a:rPr>
              <a:t>vista</a:t>
            </a:r>
            <a:r>
              <a:rPr dirty="0" sz="14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40">
                <a:solidFill>
                  <a:srgbClr val="FFFFFF"/>
                </a:solidFill>
                <a:latin typeface="Calibri"/>
                <a:cs typeface="Calibri"/>
              </a:rPr>
              <a:t>del</a:t>
            </a:r>
            <a:r>
              <a:rPr dirty="0" sz="1400" spc="1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20">
                <a:solidFill>
                  <a:srgbClr val="FFFFFF"/>
                </a:solidFill>
                <a:latin typeface="Calibri"/>
                <a:cs typeface="Calibri"/>
              </a:rPr>
              <a:t>Aprendizaje </a:t>
            </a:r>
            <a:r>
              <a:rPr dirty="0" sz="1400" spc="-3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Calibri"/>
                <a:cs typeface="Calibri"/>
              </a:rPr>
              <a:t>Automático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490194" y="1225372"/>
            <a:ext cx="59588" cy="59588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562254" y="1148275"/>
            <a:ext cx="2168525" cy="7086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95"/>
              </a:spcBef>
            </a:pPr>
            <a:r>
              <a:rPr dirty="0" sz="1000" spc="-20">
                <a:latin typeface="Calibri"/>
                <a:cs typeface="Calibri"/>
              </a:rPr>
              <a:t>Modelo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a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construir:</a:t>
            </a:r>
            <a:endParaRPr sz="10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950">
              <a:latin typeface="Calibri"/>
              <a:cs typeface="Calibri"/>
            </a:endParaRPr>
          </a:p>
          <a:p>
            <a:pPr algn="r" marR="43180">
              <a:lnSpc>
                <a:spcPct val="100000"/>
              </a:lnSpc>
            </a:pPr>
            <a:r>
              <a:rPr dirty="0" sz="1000" spc="-535" b="0" i="1">
                <a:latin typeface="Bookman Old Style"/>
                <a:cs typeface="Bookman Old Style"/>
              </a:rPr>
              <a:t>y</a:t>
            </a:r>
            <a:r>
              <a:rPr dirty="0" sz="1000" spc="-5">
                <a:latin typeface="Georgia"/>
                <a:cs typeface="Georgia"/>
              </a:rPr>
              <a:t>ˆ</a:t>
            </a:r>
            <a:r>
              <a:rPr dirty="0" sz="1000" spc="-10">
                <a:latin typeface="Georgia"/>
                <a:cs typeface="Georgia"/>
              </a:rPr>
              <a:t> </a:t>
            </a:r>
            <a:r>
              <a:rPr dirty="0" sz="1000" spc="130">
                <a:latin typeface="Georgia"/>
                <a:cs typeface="Georgia"/>
              </a:rPr>
              <a:t>=</a:t>
            </a:r>
            <a:r>
              <a:rPr dirty="0" sz="1000" spc="35">
                <a:latin typeface="Georgia"/>
                <a:cs typeface="Georgia"/>
              </a:rPr>
              <a:t> </a:t>
            </a:r>
            <a:r>
              <a:rPr dirty="0" sz="1000" spc="114" b="1">
                <a:latin typeface="Times New Roman"/>
                <a:cs typeface="Times New Roman"/>
              </a:rPr>
              <a:t>w</a:t>
            </a:r>
            <a:r>
              <a:rPr dirty="0" baseline="31746" sz="1050" spc="75" b="0" i="1">
                <a:latin typeface="Bookman Old Style"/>
                <a:cs typeface="Bookman Old Style"/>
              </a:rPr>
              <a:t>T</a:t>
            </a:r>
            <a:r>
              <a:rPr dirty="0" baseline="31746" sz="1050" spc="-82" b="0" i="1">
                <a:latin typeface="Bookman Old Style"/>
                <a:cs typeface="Bookman Old Style"/>
              </a:rPr>
              <a:t> </a:t>
            </a:r>
            <a:r>
              <a:rPr dirty="0" sz="1000" spc="100" b="1">
                <a:latin typeface="Times New Roman"/>
                <a:cs typeface="Times New Roman"/>
              </a:rPr>
              <a:t>x</a:t>
            </a:r>
            <a:endParaRPr sz="1000">
              <a:latin typeface="Times New Roman"/>
              <a:cs typeface="Times New Roman"/>
            </a:endParaRPr>
          </a:p>
          <a:p>
            <a:pPr marL="50800">
              <a:lnSpc>
                <a:spcPct val="100000"/>
              </a:lnSpc>
              <a:spcBef>
                <a:spcPts val="595"/>
              </a:spcBef>
            </a:pPr>
            <a:r>
              <a:rPr dirty="0" sz="1000" spc="55">
                <a:latin typeface="Calibri"/>
                <a:cs typeface="Calibri"/>
              </a:rPr>
              <a:t>La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bondad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del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modelo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se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mide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por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10" name="object 10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490194" y="1756778"/>
            <a:ext cx="59588" cy="59588"/>
          </a:xfrm>
          <a:prstGeom prst="rect">
            <a:avLst/>
          </a:prstGeom>
        </p:spPr>
      </p:pic>
      <p:sp>
        <p:nvSpPr>
          <p:cNvPr id="11" name="object 11"/>
          <p:cNvSpPr txBox="1"/>
          <p:nvPr/>
        </p:nvSpPr>
        <p:spPr>
          <a:xfrm>
            <a:off x="1273035" y="2011291"/>
            <a:ext cx="48133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95" b="0" i="1">
                <a:latin typeface="Bookman Old Style"/>
                <a:cs typeface="Bookman Old Style"/>
              </a:rPr>
              <a:t>MSE</a:t>
            </a:r>
            <a:r>
              <a:rPr dirty="0" sz="1000" spc="-40" b="0" i="1">
                <a:latin typeface="Bookman Old Style"/>
                <a:cs typeface="Bookman Old Style"/>
              </a:rPr>
              <a:t> </a:t>
            </a:r>
            <a:r>
              <a:rPr dirty="0" sz="1000" spc="130">
                <a:latin typeface="Georgia"/>
                <a:cs typeface="Georgia"/>
              </a:rPr>
              <a:t>=</a:t>
            </a:r>
            <a:endParaRPr sz="1000">
              <a:latin typeface="Georgia"/>
              <a:cs typeface="Georgi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926386" y="1891098"/>
            <a:ext cx="208279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1160">
                <a:latin typeface="Arial"/>
                <a:cs typeface="Arial"/>
              </a:rPr>
              <a:t> </a:t>
            </a:r>
            <a:endParaRPr sz="10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999869" y="2198537"/>
            <a:ext cx="61594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85" b="0" i="1">
                <a:latin typeface="Bookman Old Style"/>
                <a:cs typeface="Bookman Old Style"/>
              </a:rPr>
              <a:t>i</a:t>
            </a:r>
            <a:endParaRPr sz="700">
              <a:latin typeface="Bookman Old Style"/>
              <a:cs typeface="Bookman Old Style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570518" y="1997014"/>
            <a:ext cx="76200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-50">
                <a:latin typeface="Verdana"/>
                <a:cs typeface="Verdana"/>
              </a:rPr>
              <a:t>2</a:t>
            </a:r>
            <a:endParaRPr sz="700">
              <a:latin typeface="Verdana"/>
              <a:cs typeface="Verdan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811157" y="1925706"/>
            <a:ext cx="11303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u="sng" sz="1000" spc="-7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000" spc="65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1</a:t>
            </a:r>
            <a:endParaRPr sz="1000">
              <a:latin typeface="Georgia"/>
              <a:cs typeface="Georgi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779028" y="1905159"/>
            <a:ext cx="1169035" cy="370205"/>
          </a:xfrm>
          <a:prstGeom prst="rect">
            <a:avLst/>
          </a:prstGeom>
        </p:spPr>
        <p:txBody>
          <a:bodyPr wrap="square" lIns="0" tIns="3238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54"/>
              </a:spcBef>
            </a:pPr>
            <a:r>
              <a:rPr dirty="0" u="sng" sz="1000" spc="-7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000" spc="65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1</a:t>
            </a:r>
            <a:endParaRPr sz="100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  <a:spcBef>
                <a:spcPts val="160"/>
              </a:spcBef>
              <a:tabLst>
                <a:tab pos="1044575" algn="l"/>
              </a:tabLst>
            </a:pPr>
            <a:r>
              <a:rPr dirty="0" sz="1000" spc="-10" b="0" i="1">
                <a:latin typeface="Bookman Old Style"/>
                <a:cs typeface="Bookman Old Style"/>
              </a:rPr>
              <a:t>m</a:t>
            </a:r>
            <a:r>
              <a:rPr dirty="0" sz="1000" spc="-10" b="0" i="1">
                <a:latin typeface="Bookman Old Style"/>
                <a:cs typeface="Bookman Old Style"/>
              </a:rPr>
              <a:t>	</a:t>
            </a:r>
            <a:r>
              <a:rPr dirty="0" sz="1000" spc="-10" b="0" i="1">
                <a:latin typeface="Bookman Old Style"/>
                <a:cs typeface="Bookman Old Style"/>
              </a:rPr>
              <a:t>m</a:t>
            </a:r>
            <a:endParaRPr sz="1000">
              <a:latin typeface="Bookman Old Style"/>
              <a:cs typeface="Bookman Old Style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109152" y="2011291"/>
            <a:ext cx="92456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840740" algn="l"/>
              </a:tabLst>
            </a:pPr>
            <a:r>
              <a:rPr dirty="0" sz="1000" spc="10">
                <a:latin typeface="Georgia"/>
                <a:cs typeface="Georgia"/>
              </a:rPr>
              <a:t>(</a:t>
            </a:r>
            <a:r>
              <a:rPr dirty="0" sz="1000" spc="-535" b="0" i="1">
                <a:latin typeface="Bookman Old Style"/>
                <a:cs typeface="Bookman Old Style"/>
              </a:rPr>
              <a:t>y</a:t>
            </a:r>
            <a:r>
              <a:rPr dirty="0" sz="1000" spc="-5">
                <a:latin typeface="Georgia"/>
                <a:cs typeface="Georgia"/>
              </a:rPr>
              <a:t>ˆ</a:t>
            </a:r>
            <a:r>
              <a:rPr dirty="0" sz="1000">
                <a:latin typeface="Georgia"/>
                <a:cs typeface="Georgia"/>
              </a:rPr>
              <a:t> </a:t>
            </a:r>
            <a:r>
              <a:rPr dirty="0" sz="1000" spc="-10">
                <a:latin typeface="Georgia"/>
                <a:cs typeface="Georgia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−</a:t>
            </a:r>
            <a:r>
              <a:rPr dirty="0" sz="1000" spc="-65" i="1">
                <a:latin typeface="DejaVu Sans Condensed"/>
                <a:cs typeface="DejaVu Sans Condensed"/>
              </a:rPr>
              <a:t> </a:t>
            </a:r>
            <a:r>
              <a:rPr dirty="0" sz="1000" spc="-114" b="0" i="1">
                <a:latin typeface="Bookman Old Style"/>
                <a:cs typeface="Bookman Old Style"/>
              </a:rPr>
              <a:t>y</a:t>
            </a:r>
            <a:r>
              <a:rPr dirty="0" sz="1000" spc="30" b="0" i="1">
                <a:latin typeface="Bookman Old Style"/>
                <a:cs typeface="Bookman Old Style"/>
              </a:rPr>
              <a:t> </a:t>
            </a:r>
            <a:r>
              <a:rPr dirty="0" sz="1000" spc="10">
                <a:latin typeface="Georgia"/>
                <a:cs typeface="Georgia"/>
              </a:rPr>
              <a:t>)</a:t>
            </a:r>
            <a:r>
              <a:rPr dirty="0" sz="1000">
                <a:latin typeface="Georgia"/>
                <a:cs typeface="Georgia"/>
              </a:rPr>
              <a:t>   </a:t>
            </a:r>
            <a:r>
              <a:rPr dirty="0" sz="1000" spc="130">
                <a:latin typeface="Georgia"/>
                <a:cs typeface="Georgia"/>
              </a:rPr>
              <a:t>=</a:t>
            </a:r>
            <a:r>
              <a:rPr dirty="0" sz="1000">
                <a:latin typeface="Georgia"/>
                <a:cs typeface="Georgia"/>
              </a:rPr>
              <a:t>	</a:t>
            </a:r>
            <a:r>
              <a:rPr dirty="0" sz="1000" spc="-30" i="1">
                <a:latin typeface="DejaVu Sans Condensed"/>
                <a:cs typeface="DejaVu Sans Condensed"/>
              </a:rPr>
              <a:t>||</a:t>
            </a:r>
            <a:endParaRPr sz="1000">
              <a:latin typeface="DejaVu Sans Condensed"/>
              <a:cs typeface="DejaVu Sans Condensed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440976" y="1997014"/>
            <a:ext cx="76200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-50">
                <a:latin typeface="Verdana"/>
                <a:cs typeface="Verdana"/>
              </a:rPr>
              <a:t>2</a:t>
            </a:r>
            <a:endParaRPr sz="700">
              <a:latin typeface="Verdana"/>
              <a:cs typeface="Verdana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2194991" y="2080529"/>
            <a:ext cx="1372870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  <a:tabLst>
                <a:tab pos="296545" algn="l"/>
                <a:tab pos="887094" algn="l"/>
                <a:tab pos="1146175" algn="l"/>
              </a:tabLst>
            </a:pPr>
            <a:r>
              <a:rPr dirty="0" baseline="7936" sz="1050" spc="127" b="0" i="1">
                <a:latin typeface="Bookman Old Style"/>
                <a:cs typeface="Bookman Old Style"/>
              </a:rPr>
              <a:t>i	i	i	i</a:t>
            </a:r>
            <a:r>
              <a:rPr dirty="0" baseline="7936" sz="1050" spc="472" b="0" i="1">
                <a:latin typeface="Bookman Old Style"/>
                <a:cs typeface="Bookman Old Style"/>
              </a:rPr>
              <a:t> </a:t>
            </a:r>
            <a:r>
              <a:rPr dirty="0" sz="700" spc="-50">
                <a:latin typeface="Verdana"/>
                <a:cs typeface="Verdana"/>
              </a:rPr>
              <a:t>2</a:t>
            </a:r>
            <a:endParaRPr sz="700">
              <a:latin typeface="Verdana"/>
              <a:cs typeface="Verdana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007728" y="2011291"/>
            <a:ext cx="57594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535" b="0" i="1">
                <a:latin typeface="Bookman Old Style"/>
                <a:cs typeface="Bookman Old Style"/>
              </a:rPr>
              <a:t>y</a:t>
            </a:r>
            <a:r>
              <a:rPr dirty="0" sz="1000" spc="-5">
                <a:latin typeface="Georgia"/>
                <a:cs typeface="Georgia"/>
              </a:rPr>
              <a:t>ˆ</a:t>
            </a:r>
            <a:r>
              <a:rPr dirty="0" sz="1000">
                <a:latin typeface="Georgia"/>
                <a:cs typeface="Georgia"/>
              </a:rPr>
              <a:t> </a:t>
            </a:r>
            <a:r>
              <a:rPr dirty="0" sz="1000" spc="-10">
                <a:latin typeface="Georgia"/>
                <a:cs typeface="Georgia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−</a:t>
            </a:r>
            <a:r>
              <a:rPr dirty="0" sz="1000" spc="-65" i="1">
                <a:latin typeface="DejaVu Sans Condensed"/>
                <a:cs typeface="DejaVu Sans Condensed"/>
              </a:rPr>
              <a:t> </a:t>
            </a:r>
            <a:r>
              <a:rPr dirty="0" sz="1000" spc="-114" b="0" i="1">
                <a:latin typeface="Bookman Old Style"/>
                <a:cs typeface="Bookman Old Style"/>
              </a:rPr>
              <a:t>y</a:t>
            </a:r>
            <a:r>
              <a:rPr dirty="0" sz="1000" spc="30" b="0" i="1">
                <a:latin typeface="Bookman Old Style"/>
                <a:cs typeface="Bookman Old Style"/>
              </a:rPr>
              <a:t> </a:t>
            </a:r>
            <a:r>
              <a:rPr dirty="0" sz="1000" spc="-30" i="1">
                <a:latin typeface="DejaVu Sans Condensed"/>
                <a:cs typeface="DejaVu Sans Condensed"/>
              </a:rPr>
              <a:t>||</a:t>
            </a:r>
            <a:r>
              <a:rPr dirty="0" sz="1000" i="1">
                <a:latin typeface="DejaVu Sans Condensed"/>
                <a:cs typeface="DejaVu Sans Condensed"/>
              </a:rPr>
              <a:t> </a:t>
            </a:r>
            <a:r>
              <a:rPr dirty="0" sz="1000" spc="-125" i="1">
                <a:latin typeface="DejaVu Sans Condensed"/>
                <a:cs typeface="DejaVu Sans Condensed"/>
              </a:rPr>
              <a:t> </a:t>
            </a:r>
            <a:r>
              <a:rPr dirty="0" sz="1000" spc="-90" b="0" i="1">
                <a:latin typeface="Bookman Old Style"/>
                <a:cs typeface="Bookman Old Style"/>
              </a:rPr>
              <a:t>g</a:t>
            </a:r>
            <a:endParaRPr sz="1000">
              <a:latin typeface="Bookman Old Style"/>
              <a:cs typeface="Bookman Old Style"/>
            </a:endParaRPr>
          </a:p>
        </p:txBody>
      </p:sp>
      <p:pic>
        <p:nvPicPr>
          <p:cNvPr id="21" name="object 21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490194" y="2430259"/>
            <a:ext cx="59588" cy="59588"/>
          </a:xfrm>
          <a:prstGeom prst="rect">
            <a:avLst/>
          </a:prstGeom>
        </p:spPr>
      </p:pic>
      <p:sp>
        <p:nvSpPr>
          <p:cNvPr id="22" name="object 22"/>
          <p:cNvSpPr txBox="1"/>
          <p:nvPr/>
        </p:nvSpPr>
        <p:spPr>
          <a:xfrm>
            <a:off x="600354" y="2353150"/>
            <a:ext cx="3623945" cy="63309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1000" spc="10">
                <a:latin typeface="Calibri"/>
                <a:cs typeface="Calibri"/>
              </a:rPr>
              <a:t>Para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-25">
                <a:latin typeface="Calibri"/>
                <a:cs typeface="Calibri"/>
              </a:rPr>
              <a:t> sea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</a:t>
            </a:r>
            <a:r>
              <a:rPr dirty="0" sz="1000" spc="19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algoritmo</a:t>
            </a:r>
            <a:r>
              <a:rPr dirty="0" sz="1000" spc="204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4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aprendizaje</a:t>
            </a:r>
            <a:r>
              <a:rPr dirty="0" sz="1000" spc="19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automático, </a:t>
            </a:r>
            <a:r>
              <a:rPr dirty="0" sz="1000" spc="-15">
                <a:latin typeface="Calibri"/>
                <a:cs typeface="Calibri"/>
              </a:rPr>
              <a:t>hay</a:t>
            </a:r>
            <a:r>
              <a:rPr dirty="0" sz="1000" spc="200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 </a:t>
            </a:r>
            <a:r>
              <a:rPr dirty="0" sz="1000" spc="-25">
                <a:latin typeface="Calibri"/>
                <a:cs typeface="Calibri"/>
              </a:rPr>
              <a:t> diseñar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algoritmo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mejore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estimación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los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pesos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100" b="1">
                <a:latin typeface="Times New Roman"/>
                <a:cs typeface="Times New Roman"/>
              </a:rPr>
              <a:t>w</a:t>
            </a:r>
            <a:r>
              <a:rPr dirty="0" sz="1000" spc="105" b="1">
                <a:latin typeface="Times New Roman"/>
                <a:cs typeface="Times New Roman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10">
                <a:latin typeface="Calibri"/>
                <a:cs typeface="Calibri"/>
              </a:rPr>
              <a:t>tal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forma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-2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se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reduzca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65">
                <a:latin typeface="Calibri"/>
                <a:cs typeface="Calibri"/>
              </a:rPr>
              <a:t>MSE </a:t>
            </a:r>
            <a:r>
              <a:rPr dirty="0" sz="1000" spc="240" i="1">
                <a:latin typeface="DejaVu Sans Condensed"/>
                <a:cs typeface="DejaVu Sans Condensed"/>
              </a:rPr>
              <a:t>→ </a:t>
            </a:r>
            <a:r>
              <a:rPr dirty="0" sz="1000">
                <a:latin typeface="Calibri"/>
                <a:cs typeface="Calibri"/>
              </a:rPr>
              <a:t>minimizar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65">
                <a:latin typeface="Calibri"/>
                <a:cs typeface="Calibri"/>
              </a:rPr>
              <a:t>MSE </a:t>
            </a:r>
            <a:r>
              <a:rPr dirty="0" sz="1000" spc="-25">
                <a:latin typeface="Calibri"/>
                <a:cs typeface="Calibri"/>
              </a:rPr>
              <a:t>del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conjunto </a:t>
            </a:r>
            <a:r>
              <a:rPr dirty="0" sz="1000" spc="-40">
                <a:latin typeface="Calibri"/>
                <a:cs typeface="Calibri"/>
              </a:rPr>
              <a:t>de 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entrenamiento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240" i="1">
                <a:latin typeface="DejaVu Sans Condensed"/>
                <a:cs typeface="DejaVu Sans Condensed"/>
              </a:rPr>
              <a:t>→</a:t>
            </a:r>
            <a:r>
              <a:rPr dirty="0" sz="1000" spc="45" i="1">
                <a:latin typeface="DejaVu Sans Condensed"/>
                <a:cs typeface="DejaVu Sans Condensed"/>
              </a:rPr>
              <a:t> </a:t>
            </a:r>
            <a:r>
              <a:rPr dirty="0" sz="1000" spc="-10">
                <a:latin typeface="Calibri"/>
                <a:cs typeface="Calibri"/>
              </a:rPr>
              <a:t>igualamos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0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su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gradiente.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23" name="object 23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24" name="object 24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6" name="object 26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1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45337" y="0"/>
            <a:ext cx="1264285" cy="4051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2700" marR="5080" indent="84518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Fundamentos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de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Estadística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Bayesiana.</a:t>
            </a:r>
            <a:endParaRPr sz="500">
              <a:latin typeface="Calibri"/>
              <a:cs typeface="Calibri"/>
            </a:endParaRPr>
          </a:p>
          <a:p>
            <a:pPr algn="r" marL="429895" marR="5080" indent="378460">
              <a:lnSpc>
                <a:spcPts val="600"/>
              </a:lnSpc>
              <a:spcBef>
                <a:spcPts val="15"/>
              </a:spcBef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Distribuciones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Estadísticos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y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Variabilidad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6" action="ppaction://hlinksldjump"/>
              </a:rPr>
              <a:t>Aprendizaje</a:t>
            </a:r>
            <a:r>
              <a:rPr dirty="0" sz="500" spc="65" b="1">
                <a:solidFill>
                  <a:srgbClr val="FFFFF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6" action="ppaction://hlinksldjump"/>
              </a:rPr>
              <a:t>Automático.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142033"/>
            <a:ext cx="177863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Capacidad,</a:t>
            </a:r>
            <a:r>
              <a:rPr dirty="0" sz="500" spc="75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Sobre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Entrenamiento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y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45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Bajo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Entrenamiento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0" y="408655"/>
            <a:ext cx="4608060" cy="540518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407591"/>
            <a:ext cx="4095750" cy="839469"/>
          </a:xfrm>
          <a:prstGeom prst="rect">
            <a:avLst/>
          </a:prstGeom>
        </p:spPr>
        <p:txBody>
          <a:bodyPr wrap="square" lIns="0" tIns="2540" rIns="0" bIns="0" rtlCol="0" vert="horz">
            <a:spAutoFit/>
          </a:bodyPr>
          <a:lstStyle/>
          <a:p>
            <a:pPr marL="12700" marR="5080">
              <a:lnSpc>
                <a:spcPct val="106700"/>
              </a:lnSpc>
              <a:spcBef>
                <a:spcPts val="20"/>
              </a:spcBef>
            </a:pPr>
            <a:r>
              <a:rPr dirty="0" sz="1400" spc="-25">
                <a:solidFill>
                  <a:srgbClr val="FFFFFF"/>
                </a:solidFill>
                <a:latin typeface="Calibri"/>
                <a:cs typeface="Calibri"/>
              </a:rPr>
              <a:t>Regresión</a:t>
            </a:r>
            <a:r>
              <a:rPr dirty="0" sz="14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FFFFFF"/>
                </a:solidFill>
                <a:latin typeface="Calibri"/>
                <a:cs typeface="Calibri"/>
              </a:rPr>
              <a:t>Lineal</a:t>
            </a:r>
            <a:r>
              <a:rPr dirty="0" sz="14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60">
                <a:solidFill>
                  <a:srgbClr val="FFFFFF"/>
                </a:solidFill>
                <a:latin typeface="Calibri"/>
                <a:cs typeface="Calibri"/>
              </a:rPr>
              <a:t>desde</a:t>
            </a:r>
            <a:r>
              <a:rPr dirty="0" sz="1400" spc="1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45">
                <a:solidFill>
                  <a:srgbClr val="FFFFFF"/>
                </a:solidFill>
                <a:latin typeface="Calibri"/>
                <a:cs typeface="Calibri"/>
              </a:rPr>
              <a:t>el</a:t>
            </a:r>
            <a:r>
              <a:rPr dirty="0" sz="1400" spc="1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30">
                <a:solidFill>
                  <a:srgbClr val="FFFFFF"/>
                </a:solidFill>
                <a:latin typeface="Calibri"/>
                <a:cs typeface="Calibri"/>
              </a:rPr>
              <a:t>punto</a:t>
            </a:r>
            <a:r>
              <a:rPr dirty="0" sz="14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65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1400" spc="1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Calibri"/>
                <a:cs typeface="Calibri"/>
              </a:rPr>
              <a:t>vista</a:t>
            </a:r>
            <a:r>
              <a:rPr dirty="0" sz="14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40">
                <a:solidFill>
                  <a:srgbClr val="FFFFFF"/>
                </a:solidFill>
                <a:latin typeface="Calibri"/>
                <a:cs typeface="Calibri"/>
              </a:rPr>
              <a:t>del</a:t>
            </a:r>
            <a:r>
              <a:rPr dirty="0" sz="1400" spc="1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20">
                <a:solidFill>
                  <a:srgbClr val="FFFFFF"/>
                </a:solidFill>
                <a:latin typeface="Calibri"/>
                <a:cs typeface="Calibri"/>
              </a:rPr>
              <a:t>Aprendizaje </a:t>
            </a:r>
            <a:r>
              <a:rPr dirty="0" sz="1400" spc="-3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Calibri"/>
                <a:cs typeface="Calibri"/>
              </a:rPr>
              <a:t>Automático</a:t>
            </a:r>
            <a:endParaRPr sz="1400">
              <a:latin typeface="Calibri"/>
              <a:cs typeface="Calibri"/>
            </a:endParaRPr>
          </a:p>
          <a:p>
            <a:pPr marL="206375" marR="86995">
              <a:lnSpc>
                <a:spcPct val="100000"/>
              </a:lnSpc>
              <a:spcBef>
                <a:spcPts val="505"/>
              </a:spcBef>
            </a:pPr>
            <a:r>
              <a:rPr dirty="0" sz="1000" spc="20">
                <a:latin typeface="Calibri"/>
                <a:cs typeface="Calibri"/>
              </a:rPr>
              <a:t>Estas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ecuaciones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se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conocen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como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ecuaciones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normales.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45">
                <a:latin typeface="Calibri"/>
                <a:cs typeface="Calibri"/>
              </a:rPr>
              <a:t>En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figura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11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se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muestra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cómo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se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ajustan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los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datos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cómo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varía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error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al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entrenar: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730863" y="1389976"/>
            <a:ext cx="3210990" cy="1507210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862482" y="3011012"/>
            <a:ext cx="2879090" cy="1625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900" spc="20">
                <a:solidFill>
                  <a:srgbClr val="3333B2"/>
                </a:solidFill>
                <a:latin typeface="Calibri"/>
                <a:cs typeface="Calibri"/>
              </a:rPr>
              <a:t>Figura:</a:t>
            </a:r>
            <a:r>
              <a:rPr dirty="0" sz="900" spc="100">
                <a:solidFill>
                  <a:srgbClr val="3333B2"/>
                </a:solidFill>
                <a:latin typeface="Calibri"/>
                <a:cs typeface="Calibri"/>
              </a:rPr>
              <a:t> </a:t>
            </a:r>
            <a:r>
              <a:rPr dirty="0" sz="900" spc="15">
                <a:latin typeface="Calibri"/>
                <a:cs typeface="Calibri"/>
              </a:rPr>
              <a:t>Ejemplo</a:t>
            </a:r>
            <a:r>
              <a:rPr dirty="0" sz="900" spc="105">
                <a:latin typeface="Calibri"/>
                <a:cs typeface="Calibri"/>
              </a:rPr>
              <a:t> </a:t>
            </a:r>
            <a:r>
              <a:rPr dirty="0" sz="900" spc="-20">
                <a:latin typeface="Calibri"/>
                <a:cs typeface="Calibri"/>
              </a:rPr>
              <a:t>de</a:t>
            </a:r>
            <a:r>
              <a:rPr dirty="0" sz="900" spc="100">
                <a:latin typeface="Calibri"/>
                <a:cs typeface="Calibri"/>
              </a:rPr>
              <a:t> </a:t>
            </a:r>
            <a:r>
              <a:rPr dirty="0" sz="900" spc="-5">
                <a:latin typeface="Calibri"/>
                <a:cs typeface="Calibri"/>
              </a:rPr>
              <a:t>regresión</a:t>
            </a:r>
            <a:r>
              <a:rPr dirty="0" sz="900" spc="105">
                <a:latin typeface="Calibri"/>
                <a:cs typeface="Calibri"/>
              </a:rPr>
              <a:t> </a:t>
            </a:r>
            <a:r>
              <a:rPr dirty="0" sz="900">
                <a:latin typeface="Calibri"/>
                <a:cs typeface="Calibri"/>
              </a:rPr>
              <a:t>lineal</a:t>
            </a:r>
            <a:r>
              <a:rPr dirty="0" sz="900" spc="105">
                <a:latin typeface="Calibri"/>
                <a:cs typeface="Calibri"/>
              </a:rPr>
              <a:t> </a:t>
            </a:r>
            <a:r>
              <a:rPr dirty="0" sz="900" spc="15">
                <a:latin typeface="Calibri"/>
                <a:cs typeface="Calibri"/>
              </a:rPr>
              <a:t>y</a:t>
            </a:r>
            <a:r>
              <a:rPr dirty="0" sz="900" spc="100">
                <a:latin typeface="Calibri"/>
                <a:cs typeface="Calibri"/>
              </a:rPr>
              <a:t> </a:t>
            </a:r>
            <a:r>
              <a:rPr dirty="0" sz="900" spc="-20">
                <a:latin typeface="Calibri"/>
                <a:cs typeface="Calibri"/>
              </a:rPr>
              <a:t>de</a:t>
            </a:r>
            <a:r>
              <a:rPr dirty="0" sz="900" spc="105">
                <a:latin typeface="Calibri"/>
                <a:cs typeface="Calibri"/>
              </a:rPr>
              <a:t> </a:t>
            </a:r>
            <a:r>
              <a:rPr dirty="0" sz="900" spc="5">
                <a:latin typeface="Calibri"/>
                <a:cs typeface="Calibri"/>
              </a:rPr>
              <a:t>optimización</a:t>
            </a:r>
            <a:r>
              <a:rPr dirty="0" sz="900" spc="105">
                <a:latin typeface="Calibri"/>
                <a:cs typeface="Calibri"/>
              </a:rPr>
              <a:t> </a:t>
            </a:r>
            <a:r>
              <a:rPr dirty="0" sz="900" spc="-20">
                <a:latin typeface="Calibri"/>
                <a:cs typeface="Calibri"/>
              </a:rPr>
              <a:t>de</a:t>
            </a:r>
            <a:r>
              <a:rPr dirty="0" sz="900" spc="105">
                <a:latin typeface="Calibri"/>
                <a:cs typeface="Calibri"/>
              </a:rPr>
              <a:t> </a:t>
            </a:r>
            <a:r>
              <a:rPr dirty="0" sz="900" spc="-75" b="0" i="1">
                <a:latin typeface="Bookman Old Style"/>
                <a:cs typeface="Bookman Old Style"/>
              </a:rPr>
              <a:t>ω</a:t>
            </a:r>
            <a:endParaRPr sz="900">
              <a:latin typeface="Bookman Old Style"/>
              <a:cs typeface="Bookman Old Style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1" name="object 11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0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45337" y="0"/>
            <a:ext cx="1264285" cy="4051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2700" marR="5080" indent="84518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Fundamentos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de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Estadística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Bayesiana.</a:t>
            </a:r>
            <a:endParaRPr sz="500">
              <a:latin typeface="Calibri"/>
              <a:cs typeface="Calibri"/>
            </a:endParaRPr>
          </a:p>
          <a:p>
            <a:pPr algn="r" marL="429895" marR="5080" indent="378460">
              <a:lnSpc>
                <a:spcPts val="600"/>
              </a:lnSpc>
              <a:spcBef>
                <a:spcPts val="15"/>
              </a:spcBef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Distribuciones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Estadísticos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y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Variabilidad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6" action="ppaction://hlinksldjump"/>
              </a:rPr>
              <a:t>Aprendizaje</a:t>
            </a:r>
            <a:r>
              <a:rPr dirty="0" sz="500" spc="65" b="1">
                <a:solidFill>
                  <a:srgbClr val="FFFFF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6" action="ppaction://hlinksldjump"/>
              </a:rPr>
              <a:t>Automático.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142033"/>
            <a:ext cx="177863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Capacidad,</a:t>
            </a:r>
            <a:r>
              <a:rPr dirty="0" sz="500" spc="75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Sobre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Entrenamiento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y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45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Bajo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Entrenamiento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0" y="408654"/>
            <a:ext cx="4608060" cy="31277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407591"/>
            <a:ext cx="43942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10">
                <a:solidFill>
                  <a:srgbClr val="FFFFFF"/>
                </a:solidFill>
                <a:latin typeface="Calibri"/>
                <a:cs typeface="Calibri"/>
              </a:rPr>
              <a:t>Sesgo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490194" y="1010323"/>
            <a:ext cx="59588" cy="59588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562254" y="933213"/>
            <a:ext cx="3657600" cy="20339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95"/>
              </a:spcBef>
            </a:pPr>
            <a:r>
              <a:rPr dirty="0" sz="1000" spc="-10">
                <a:latin typeface="Calibri"/>
                <a:cs typeface="Calibri"/>
              </a:rPr>
              <a:t>Formalmente,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20" b="1">
                <a:latin typeface="Calibri"/>
                <a:cs typeface="Calibri"/>
              </a:rPr>
              <a:t>sesgo</a:t>
            </a:r>
            <a:r>
              <a:rPr dirty="0" sz="1000" spc="105" b="1">
                <a:latin typeface="Calibri"/>
                <a:cs typeface="Calibri"/>
              </a:rPr>
              <a:t> </a:t>
            </a:r>
            <a:r>
              <a:rPr dirty="0" sz="1000" spc="30">
                <a:latin typeface="Calibri"/>
                <a:cs typeface="Calibri"/>
              </a:rPr>
              <a:t>(</a:t>
            </a:r>
            <a:r>
              <a:rPr dirty="0" sz="1000" spc="30" i="1">
                <a:latin typeface="Calibri"/>
                <a:cs typeface="Calibri"/>
              </a:rPr>
              <a:t>bias</a:t>
            </a:r>
            <a:r>
              <a:rPr dirty="0" sz="1000" spc="30">
                <a:latin typeface="Calibri"/>
                <a:cs typeface="Calibri"/>
              </a:rPr>
              <a:t>)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estimador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se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define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como:</a:t>
            </a:r>
            <a:endParaRPr sz="10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950">
              <a:latin typeface="Calibri"/>
              <a:cs typeface="Calibri"/>
            </a:endParaRPr>
          </a:p>
          <a:p>
            <a:pPr marL="1191260">
              <a:lnSpc>
                <a:spcPct val="100000"/>
              </a:lnSpc>
            </a:pPr>
            <a:r>
              <a:rPr dirty="0" sz="1000" spc="-85" b="0" i="1">
                <a:latin typeface="Bookman Old Style"/>
                <a:cs typeface="Bookman Old Style"/>
              </a:rPr>
              <a:t>bias</a:t>
            </a:r>
            <a:r>
              <a:rPr dirty="0" sz="1000" spc="-85">
                <a:latin typeface="Georgia"/>
                <a:cs typeface="Georgia"/>
              </a:rPr>
              <a:t>(</a:t>
            </a:r>
            <a:r>
              <a:rPr dirty="0" sz="1000" spc="-85" b="0" i="1">
                <a:latin typeface="Bookman Old Style"/>
                <a:cs typeface="Bookman Old Style"/>
              </a:rPr>
              <a:t>θ</a:t>
            </a:r>
            <a:r>
              <a:rPr dirty="0" baseline="13888" sz="1500" spc="-127">
                <a:latin typeface="Georgia"/>
                <a:cs typeface="Georgia"/>
              </a:rPr>
              <a:t>ˆ</a:t>
            </a:r>
            <a:r>
              <a:rPr dirty="0" baseline="-11904" sz="1050" spc="-127" b="0" i="1">
                <a:latin typeface="Bookman Old Style"/>
                <a:cs typeface="Bookman Old Style"/>
              </a:rPr>
              <a:t>m</a:t>
            </a:r>
            <a:r>
              <a:rPr dirty="0" sz="1000" spc="-85">
                <a:latin typeface="Georgia"/>
                <a:cs typeface="Georgia"/>
              </a:rPr>
              <a:t>)</a:t>
            </a:r>
            <a:r>
              <a:rPr dirty="0" sz="1000" spc="25">
                <a:latin typeface="Georgia"/>
                <a:cs typeface="Georgia"/>
              </a:rPr>
              <a:t> </a:t>
            </a:r>
            <a:r>
              <a:rPr dirty="0" sz="1000" spc="130">
                <a:latin typeface="Georgia"/>
                <a:cs typeface="Georgia"/>
              </a:rPr>
              <a:t>=</a:t>
            </a:r>
            <a:r>
              <a:rPr dirty="0" sz="1000" spc="30">
                <a:latin typeface="Georgia"/>
                <a:cs typeface="Georgia"/>
              </a:rPr>
              <a:t> </a:t>
            </a:r>
            <a:r>
              <a:rPr dirty="0" sz="1000" spc="55" b="0" i="1">
                <a:latin typeface="Bookman Old Style"/>
                <a:cs typeface="Bookman Old Style"/>
              </a:rPr>
              <a:t>E</a:t>
            </a:r>
            <a:r>
              <a:rPr dirty="0" baseline="61111" sz="1500" spc="555" b="0" i="1">
                <a:latin typeface="Bookman Old Style"/>
                <a:cs typeface="Bookman Old Style"/>
              </a:rPr>
              <a:t> </a:t>
            </a:r>
            <a:r>
              <a:rPr dirty="0" sz="1000" spc="-165" b="0" i="1">
                <a:latin typeface="Bookman Old Style"/>
                <a:cs typeface="Bookman Old Style"/>
              </a:rPr>
              <a:t>θ</a:t>
            </a:r>
            <a:r>
              <a:rPr dirty="0" baseline="13888" sz="1500" spc="-247">
                <a:latin typeface="Georgia"/>
                <a:cs typeface="Georgia"/>
              </a:rPr>
              <a:t>ˆ</a:t>
            </a:r>
            <a:r>
              <a:rPr dirty="0" baseline="-11904" sz="1050" spc="-247" b="0" i="1">
                <a:latin typeface="Bookman Old Style"/>
                <a:cs typeface="Bookman Old Style"/>
              </a:rPr>
              <a:t>m</a:t>
            </a:r>
            <a:r>
              <a:rPr dirty="0" baseline="87301" sz="1050" spc="15" b="0" i="1">
                <a:latin typeface="Bookman Old Style"/>
                <a:cs typeface="Bookman Old Style"/>
              </a:rPr>
              <a:t> </a:t>
            </a:r>
            <a:r>
              <a:rPr dirty="0" baseline="87301" sz="1050" spc="30" b="0" i="1">
                <a:latin typeface="Bookman Old Style"/>
                <a:cs typeface="Bookman Old Style"/>
              </a:rPr>
              <a:t> </a:t>
            </a:r>
            <a:r>
              <a:rPr dirty="0" sz="1000" spc="20" i="1">
                <a:latin typeface="DejaVu Sans Condensed"/>
                <a:cs typeface="DejaVu Sans Condensed"/>
              </a:rPr>
              <a:t>−</a:t>
            </a:r>
            <a:r>
              <a:rPr dirty="0" sz="1000" spc="-70" i="1">
                <a:latin typeface="DejaVu Sans Condensed"/>
                <a:cs typeface="DejaVu Sans Condensed"/>
              </a:rPr>
              <a:t> </a:t>
            </a:r>
            <a:r>
              <a:rPr dirty="0" sz="1000" spc="-15" b="0" i="1">
                <a:latin typeface="Bookman Old Style"/>
                <a:cs typeface="Bookman Old Style"/>
              </a:rPr>
              <a:t>θ</a:t>
            </a:r>
            <a:r>
              <a:rPr dirty="0" baseline="-11904" sz="1050" spc="-22" b="0" i="1">
                <a:latin typeface="Bookman Old Style"/>
                <a:cs typeface="Bookman Old Style"/>
              </a:rPr>
              <a:t>m</a:t>
            </a:r>
            <a:endParaRPr baseline="-11904" sz="1050">
              <a:latin typeface="Bookman Old Style"/>
              <a:cs typeface="Bookman Old Style"/>
            </a:endParaRPr>
          </a:p>
          <a:p>
            <a:pPr marL="50800" marR="43180">
              <a:lnSpc>
                <a:spcPct val="100000"/>
              </a:lnSpc>
              <a:spcBef>
                <a:spcPts val="865"/>
              </a:spcBef>
            </a:pPr>
            <a:r>
              <a:rPr dirty="0" sz="1000" spc="45">
                <a:latin typeface="Calibri"/>
                <a:cs typeface="Calibri"/>
              </a:rPr>
              <a:t>Es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decir,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diferencia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entre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los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valores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medios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se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esperan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los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datos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estimados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los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datos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reales.</a:t>
            </a:r>
            <a:endParaRPr sz="1000">
              <a:latin typeface="Calibri"/>
              <a:cs typeface="Calibri"/>
            </a:endParaRPr>
          </a:p>
          <a:p>
            <a:pPr marL="50800" marR="90805">
              <a:lnSpc>
                <a:spcPct val="100000"/>
              </a:lnSpc>
              <a:spcBef>
                <a:spcPts val="290"/>
              </a:spcBef>
            </a:pPr>
            <a:r>
              <a:rPr dirty="0" sz="1000" spc="55">
                <a:latin typeface="Calibri"/>
                <a:cs typeface="Calibri"/>
              </a:rPr>
              <a:t>La </a:t>
            </a:r>
            <a:r>
              <a:rPr dirty="0" sz="1000" spc="-15" i="1">
                <a:latin typeface="Calibri"/>
                <a:cs typeface="Calibri"/>
              </a:rPr>
              <a:t>varianza</a:t>
            </a:r>
            <a:r>
              <a:rPr dirty="0" sz="1000" spc="-10" i="1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(</a:t>
            </a:r>
            <a:r>
              <a:rPr dirty="0" sz="1000" spc="-10" b="0" i="1">
                <a:latin typeface="Bookman Old Style"/>
                <a:cs typeface="Bookman Old Style"/>
              </a:rPr>
              <a:t>V </a:t>
            </a:r>
            <a:r>
              <a:rPr dirty="0" sz="1000">
                <a:latin typeface="Georgia"/>
                <a:cs typeface="Georgia"/>
              </a:rPr>
              <a:t>(</a:t>
            </a:r>
            <a:r>
              <a:rPr dirty="0" sz="1000" b="0" i="1">
                <a:latin typeface="Bookman Old Style"/>
                <a:cs typeface="Bookman Old Style"/>
              </a:rPr>
              <a:t>θ</a:t>
            </a:r>
            <a:r>
              <a:rPr dirty="0" sz="1000">
                <a:latin typeface="Georgia"/>
                <a:cs typeface="Georgia"/>
              </a:rPr>
              <a:t>)</a:t>
            </a:r>
            <a:r>
              <a:rPr dirty="0" sz="1000">
                <a:latin typeface="Calibri"/>
                <a:cs typeface="Calibri"/>
              </a:rPr>
              <a:t>) </a:t>
            </a:r>
            <a:r>
              <a:rPr dirty="0" sz="1000" spc="-20">
                <a:latin typeface="Calibri"/>
                <a:cs typeface="Calibri"/>
              </a:rPr>
              <a:t>hace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referencia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a cuánto </a:t>
            </a:r>
            <a:r>
              <a:rPr dirty="0" sz="1000" spc="-20">
                <a:latin typeface="Calibri"/>
                <a:cs typeface="Calibri"/>
              </a:rPr>
              <a:t>esperamos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16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varien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los</a:t>
            </a:r>
            <a:r>
              <a:rPr dirty="0" sz="1000" spc="-10">
                <a:latin typeface="Calibri"/>
                <a:cs typeface="Calibri"/>
              </a:rPr>
              <a:t> datos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como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función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los</a:t>
            </a:r>
            <a:r>
              <a:rPr dirty="0" sz="1000" spc="-10">
                <a:latin typeface="Calibri"/>
                <a:cs typeface="Calibri"/>
              </a:rPr>
              <a:t> datos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entrada, </a:t>
            </a:r>
            <a:r>
              <a:rPr dirty="0" sz="1000" spc="-35">
                <a:latin typeface="Calibri"/>
                <a:cs typeface="Calibri"/>
              </a:rPr>
              <a:t>es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decir,</a:t>
            </a:r>
            <a:r>
              <a:rPr dirty="0" sz="1000" spc="-5">
                <a:latin typeface="Calibri"/>
                <a:cs typeface="Calibri"/>
              </a:rPr>
              <a:t> cuánto 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varían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los</a:t>
            </a:r>
            <a:r>
              <a:rPr dirty="0" sz="1000" spc="-10">
                <a:latin typeface="Calibri"/>
                <a:cs typeface="Calibri"/>
              </a:rPr>
              <a:t> datos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en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-75" b="0" i="1">
                <a:latin typeface="Bookman Old Style"/>
                <a:cs typeface="Bookman Old Style"/>
              </a:rPr>
              <a:t>f</a:t>
            </a:r>
            <a:r>
              <a:rPr dirty="0" baseline="13888" sz="1500" spc="-112">
                <a:latin typeface="Georgia"/>
                <a:cs typeface="Georgia"/>
              </a:rPr>
              <a:t>ˆ</a:t>
            </a:r>
            <a:r>
              <a:rPr dirty="0" sz="1000" spc="-75">
                <a:latin typeface="Calibri"/>
                <a:cs typeface="Calibri"/>
              </a:rPr>
              <a:t>.</a:t>
            </a:r>
            <a:r>
              <a:rPr dirty="0" sz="1000" spc="-70">
                <a:latin typeface="Calibri"/>
                <a:cs typeface="Calibri"/>
              </a:rPr>
              <a:t> </a:t>
            </a:r>
            <a:r>
              <a:rPr dirty="0" sz="1000" spc="55">
                <a:latin typeface="Calibri"/>
                <a:cs typeface="Calibri"/>
              </a:rPr>
              <a:t>La </a:t>
            </a:r>
            <a:r>
              <a:rPr dirty="0" sz="1000" spc="5">
                <a:latin typeface="Calibri"/>
                <a:cs typeface="Calibri"/>
              </a:rPr>
              <a:t>raíz </a:t>
            </a:r>
            <a:r>
              <a:rPr dirty="0" sz="1000" spc="-5">
                <a:latin typeface="Calibri"/>
                <a:cs typeface="Calibri"/>
              </a:rPr>
              <a:t>cuadrada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de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varianza</a:t>
            </a:r>
            <a:r>
              <a:rPr dirty="0" sz="1000" spc="21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se</a:t>
            </a:r>
            <a:r>
              <a:rPr dirty="0" sz="1000" spc="15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conoce 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como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20" i="1">
                <a:latin typeface="Calibri"/>
                <a:cs typeface="Calibri"/>
              </a:rPr>
              <a:t>error</a:t>
            </a:r>
            <a:r>
              <a:rPr dirty="0" sz="1000" spc="105" i="1">
                <a:latin typeface="Calibri"/>
                <a:cs typeface="Calibri"/>
              </a:rPr>
              <a:t> </a:t>
            </a:r>
            <a:r>
              <a:rPr dirty="0" sz="1000" spc="-15" i="1">
                <a:latin typeface="Calibri"/>
                <a:cs typeface="Calibri"/>
              </a:rPr>
              <a:t>estándar</a:t>
            </a:r>
            <a:r>
              <a:rPr dirty="0" sz="1000" i="1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(</a:t>
            </a:r>
            <a:r>
              <a:rPr dirty="0" sz="1000" spc="-25" b="0" i="1">
                <a:latin typeface="Bookman Old Style"/>
                <a:cs typeface="Bookman Old Style"/>
              </a:rPr>
              <a:t>SE</a:t>
            </a:r>
            <a:r>
              <a:rPr dirty="0" sz="1000" spc="-25">
                <a:latin typeface="Georgia"/>
                <a:cs typeface="Georgia"/>
              </a:rPr>
              <a:t>(</a:t>
            </a:r>
            <a:r>
              <a:rPr dirty="0" sz="1000" spc="-25" b="0" i="1">
                <a:latin typeface="Bookman Old Style"/>
                <a:cs typeface="Bookman Old Style"/>
              </a:rPr>
              <a:t>θ</a:t>
            </a:r>
            <a:r>
              <a:rPr dirty="0" baseline="13888" sz="1500" spc="-37">
                <a:latin typeface="Georgia"/>
                <a:cs typeface="Georgia"/>
              </a:rPr>
              <a:t>ˆ</a:t>
            </a:r>
            <a:r>
              <a:rPr dirty="0" sz="1000" spc="-25">
                <a:latin typeface="Calibri"/>
                <a:cs typeface="Calibri"/>
              </a:rPr>
              <a:t>)).</a:t>
            </a:r>
            <a:endParaRPr sz="1000">
              <a:latin typeface="Calibri"/>
              <a:cs typeface="Calibri"/>
            </a:endParaRPr>
          </a:p>
          <a:p>
            <a:pPr marL="50800" marR="83820">
              <a:lnSpc>
                <a:spcPct val="100000"/>
              </a:lnSpc>
              <a:spcBef>
                <a:spcPts val="280"/>
              </a:spcBef>
            </a:pPr>
            <a:r>
              <a:rPr dirty="0" sz="1000" spc="15">
                <a:latin typeface="Calibri"/>
                <a:cs typeface="Calibri"/>
              </a:rPr>
              <a:t>Hay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llegar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a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compromiso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sesgo-varianza.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45">
                <a:latin typeface="Calibri"/>
                <a:cs typeface="Calibri"/>
              </a:rPr>
              <a:t>Es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decir,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elegir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modelo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que,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aun </a:t>
            </a:r>
            <a:r>
              <a:rPr dirty="0" sz="1000" spc="-25">
                <a:latin typeface="Calibri"/>
                <a:cs typeface="Calibri"/>
              </a:rPr>
              <a:t>pudiendo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mejorar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-20">
                <a:latin typeface="Calibri"/>
                <a:cs typeface="Calibri"/>
              </a:rPr>
              <a:t> sesgo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 </a:t>
            </a:r>
            <a:r>
              <a:rPr dirty="0" sz="1000">
                <a:latin typeface="Calibri"/>
                <a:cs typeface="Calibri"/>
              </a:rPr>
              <a:t>la </a:t>
            </a:r>
            <a:r>
              <a:rPr dirty="0" sz="1000" spc="-5">
                <a:latin typeface="Calibri"/>
                <a:cs typeface="Calibri"/>
              </a:rPr>
              <a:t>varianza </a:t>
            </a:r>
            <a:r>
              <a:rPr dirty="0" sz="1000" spc="-20">
                <a:latin typeface="Calibri"/>
                <a:cs typeface="Calibri"/>
              </a:rPr>
              <a:t>por 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separado,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ambas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medidas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sean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lo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más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pequeñas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posible.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10" name="object 10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490194" y="1917776"/>
            <a:ext cx="59588" cy="59588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490194" y="2563050"/>
            <a:ext cx="59588" cy="59588"/>
          </a:xfrm>
          <a:prstGeom prst="rect">
            <a:avLst/>
          </a:prstGeom>
        </p:spPr>
      </p:pic>
      <p:grpSp>
        <p:nvGrpSpPr>
          <p:cNvPr id="12" name="object 12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3" name="object 13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1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45337" y="0"/>
            <a:ext cx="1264285" cy="4051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2700" marR="5080" indent="84518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Fundamentos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de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Estadística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Bayesiana.</a:t>
            </a:r>
            <a:endParaRPr sz="500">
              <a:latin typeface="Calibri"/>
              <a:cs typeface="Calibri"/>
            </a:endParaRPr>
          </a:p>
          <a:p>
            <a:pPr algn="r" marL="429895" marR="5080" indent="378460">
              <a:lnSpc>
                <a:spcPts val="600"/>
              </a:lnSpc>
              <a:spcBef>
                <a:spcPts val="15"/>
              </a:spcBef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Distribuciones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Estadísticos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y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Variabilidad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6" action="ppaction://hlinksldjump"/>
              </a:rPr>
              <a:t>Aprendizaje</a:t>
            </a:r>
            <a:r>
              <a:rPr dirty="0" sz="500" spc="65" b="1">
                <a:solidFill>
                  <a:srgbClr val="FFFFF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6" action="ppaction://hlinksldjump"/>
              </a:rPr>
              <a:t>Automático.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142033"/>
            <a:ext cx="177863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Capacidad,</a:t>
            </a:r>
            <a:r>
              <a:rPr dirty="0" sz="500" spc="75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Sobre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Entrenamiento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y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45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Bajo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Entrenamiento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0" y="408654"/>
            <a:ext cx="4608060" cy="31277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407591"/>
            <a:ext cx="176022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15">
                <a:solidFill>
                  <a:srgbClr val="FFFFFF"/>
                </a:solidFill>
                <a:latin typeface="Calibri"/>
                <a:cs typeface="Calibri"/>
              </a:rPr>
              <a:t>Ejemplo</a:t>
            </a:r>
            <a:r>
              <a:rPr dirty="0" sz="1400" spc="1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Calibri"/>
                <a:cs typeface="Calibri"/>
              </a:rPr>
              <a:t>Sesgo-Varianza</a:t>
            </a:r>
            <a:endParaRPr sz="1400">
              <a:latin typeface="Calibri"/>
              <a:cs typeface="Calibri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887380" y="753562"/>
            <a:ext cx="2900045" cy="2399030"/>
            <a:chOff x="887380" y="753562"/>
            <a:chExt cx="2900045" cy="2399030"/>
          </a:xfrm>
        </p:grpSpPr>
        <p:pic>
          <p:nvPicPr>
            <p:cNvPr id="9" name="object 9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887380" y="753562"/>
              <a:ext cx="2810453" cy="2385210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3320008" y="1730349"/>
              <a:ext cx="467359" cy="1421765"/>
            </a:xfrm>
            <a:custGeom>
              <a:avLst/>
              <a:gdLst/>
              <a:ahLst/>
              <a:cxnLst/>
              <a:rect l="l" t="t" r="r" b="b"/>
              <a:pathLst>
                <a:path w="467360" h="1421764">
                  <a:moveTo>
                    <a:pt x="467360" y="0"/>
                  </a:moveTo>
                  <a:lnTo>
                    <a:pt x="0" y="0"/>
                  </a:lnTo>
                  <a:lnTo>
                    <a:pt x="0" y="1421764"/>
                  </a:lnTo>
                  <a:lnTo>
                    <a:pt x="467360" y="1421764"/>
                  </a:lnTo>
                  <a:lnTo>
                    <a:pt x="46736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3320008" y="1730349"/>
              <a:ext cx="467359" cy="1421765"/>
            </a:xfrm>
            <a:custGeom>
              <a:avLst/>
              <a:gdLst/>
              <a:ahLst/>
              <a:cxnLst/>
              <a:rect l="l" t="t" r="r" b="b"/>
              <a:pathLst>
                <a:path w="467360" h="1421764">
                  <a:moveTo>
                    <a:pt x="459105" y="1421764"/>
                  </a:moveTo>
                  <a:lnTo>
                    <a:pt x="0" y="1421764"/>
                  </a:lnTo>
                  <a:lnTo>
                    <a:pt x="0" y="0"/>
                  </a:lnTo>
                  <a:lnTo>
                    <a:pt x="467360" y="0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" name="object 12"/>
          <p:cNvSpPr txBox="1"/>
          <p:nvPr/>
        </p:nvSpPr>
        <p:spPr>
          <a:xfrm>
            <a:off x="1442529" y="3328599"/>
            <a:ext cx="856615" cy="1403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994"/>
              </a:lnSpc>
            </a:pPr>
            <a:r>
              <a:rPr dirty="0" sz="900" spc="20">
                <a:solidFill>
                  <a:srgbClr val="3333B2"/>
                </a:solidFill>
                <a:latin typeface="Calibri"/>
                <a:cs typeface="Calibri"/>
              </a:rPr>
              <a:t>Figura:</a:t>
            </a:r>
            <a:r>
              <a:rPr dirty="0" sz="900" spc="105">
                <a:solidFill>
                  <a:srgbClr val="3333B2"/>
                </a:solidFill>
                <a:latin typeface="Calibri"/>
                <a:cs typeface="Calibri"/>
              </a:rPr>
              <a:t> </a:t>
            </a:r>
            <a:r>
              <a:rPr dirty="0" sz="900" spc="5">
                <a:latin typeface="Calibri"/>
                <a:cs typeface="Calibri"/>
              </a:rPr>
              <a:t>Comprom</a:t>
            </a:r>
            <a:endParaRPr sz="900">
              <a:latin typeface="Calibri"/>
              <a:cs typeface="Calibri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4" name="object 14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/>
          <p:cNvSpPr txBox="1"/>
          <p:nvPr/>
        </p:nvSpPr>
        <p:spPr>
          <a:xfrm>
            <a:off x="2298640" y="3328599"/>
            <a:ext cx="867410" cy="1403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994"/>
              </a:lnSpc>
            </a:pPr>
            <a:r>
              <a:rPr dirty="0" sz="900" spc="-25">
                <a:latin typeface="Calibri"/>
                <a:cs typeface="Calibri"/>
                <a:hlinkClick r:id="rId10" action="ppaction://hlinksldjump"/>
              </a:rPr>
              <a:t>sesgo-va</a:t>
            </a:r>
            <a:r>
              <a:rPr dirty="0" sz="900" spc="-25">
                <a:latin typeface="Calibri"/>
                <a:cs typeface="Calibri"/>
              </a:rPr>
              <a:t>rianzaiso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0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45337" y="0"/>
            <a:ext cx="1264285" cy="4051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2700" marR="5080" indent="84518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Fundamentos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de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Estadística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Bayesiana.</a:t>
            </a:r>
            <a:endParaRPr sz="500">
              <a:latin typeface="Calibri"/>
              <a:cs typeface="Calibri"/>
            </a:endParaRPr>
          </a:p>
          <a:p>
            <a:pPr algn="r" marL="429895" marR="5080" indent="378460">
              <a:lnSpc>
                <a:spcPts val="600"/>
              </a:lnSpc>
              <a:spcBef>
                <a:spcPts val="15"/>
              </a:spcBef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Distribuciones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Estadísticos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y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Variabilidad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6" action="ppaction://hlinksldjump"/>
              </a:rPr>
              <a:t>Aprendizaje</a:t>
            </a:r>
            <a:r>
              <a:rPr dirty="0" sz="500" spc="65" b="1">
                <a:solidFill>
                  <a:srgbClr val="FFFFF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6" action="ppaction://hlinksldjump"/>
              </a:rPr>
              <a:t>Automático.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142033"/>
            <a:ext cx="177863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Capacidad,</a:t>
            </a:r>
            <a:r>
              <a:rPr dirty="0" sz="500" spc="75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Sobre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Entrenamiento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y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45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Bajo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7" action="ppaction://hlinksldjump"/>
              </a:rPr>
              <a:t>Entrenamiento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0" y="408660"/>
            <a:ext cx="4608195" cy="50800"/>
          </a:xfrm>
          <a:custGeom>
            <a:avLst/>
            <a:gdLst/>
            <a:ahLst/>
            <a:cxnLst/>
            <a:rect l="l" t="t" r="r" b="b"/>
            <a:pathLst>
              <a:path w="4608195" h="50800">
                <a:moveTo>
                  <a:pt x="4608060" y="0"/>
                </a:moveTo>
                <a:lnTo>
                  <a:pt x="0" y="0"/>
                </a:lnTo>
                <a:lnTo>
                  <a:pt x="0" y="50610"/>
                </a:lnTo>
                <a:lnTo>
                  <a:pt x="4608060" y="50610"/>
                </a:lnTo>
                <a:lnTo>
                  <a:pt x="460806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309193" y="1349743"/>
            <a:ext cx="3989704" cy="190500"/>
          </a:xfrm>
          <a:custGeom>
            <a:avLst/>
            <a:gdLst/>
            <a:ahLst/>
            <a:cxnLst/>
            <a:rect l="l" t="t" r="r" b="b"/>
            <a:pathLst>
              <a:path w="3989704" h="190500">
                <a:moveTo>
                  <a:pt x="3938852" y="0"/>
                </a:moveTo>
                <a:lnTo>
                  <a:pt x="50800" y="0"/>
                </a:lnTo>
                <a:lnTo>
                  <a:pt x="31075" y="4008"/>
                </a:lnTo>
                <a:lnTo>
                  <a:pt x="14922" y="14922"/>
                </a:lnTo>
                <a:lnTo>
                  <a:pt x="4008" y="31075"/>
                </a:lnTo>
                <a:lnTo>
                  <a:pt x="0" y="50800"/>
                </a:lnTo>
                <a:lnTo>
                  <a:pt x="0" y="189901"/>
                </a:lnTo>
                <a:lnTo>
                  <a:pt x="3989652" y="189901"/>
                </a:lnTo>
                <a:lnTo>
                  <a:pt x="3989652" y="50800"/>
                </a:lnTo>
                <a:lnTo>
                  <a:pt x="3985644" y="31075"/>
                </a:lnTo>
                <a:lnTo>
                  <a:pt x="3974729" y="14922"/>
                </a:lnTo>
                <a:lnTo>
                  <a:pt x="3958576" y="4008"/>
                </a:lnTo>
                <a:lnTo>
                  <a:pt x="3938852" y="0"/>
                </a:lnTo>
                <a:close/>
              </a:path>
            </a:pathLst>
          </a:custGeom>
          <a:solidFill>
            <a:srgbClr val="26268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359994" y="1368726"/>
            <a:ext cx="3655060" cy="15494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100"/>
              </a:lnSpc>
            </a:pPr>
            <a:r>
              <a:rPr dirty="0" sz="1000" spc="40">
                <a:solidFill>
                  <a:srgbClr val="FFFFFF"/>
                </a:solidFill>
                <a:latin typeface="Calibri"/>
                <a:cs typeface="Calibri"/>
              </a:rPr>
              <a:t>©2023</a:t>
            </a:r>
            <a:r>
              <a:rPr dirty="0" sz="1000" spc="1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000" spc="5">
                <a:solidFill>
                  <a:srgbClr val="FFFFFF"/>
                </a:solidFill>
                <a:latin typeface="Calibri"/>
                <a:cs typeface="Calibri"/>
              </a:rPr>
              <a:t>Victoria</a:t>
            </a:r>
            <a:r>
              <a:rPr dirty="0" sz="1000" spc="10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000" spc="30">
                <a:solidFill>
                  <a:srgbClr val="FFFFFF"/>
                </a:solidFill>
                <a:latin typeface="Calibri"/>
                <a:cs typeface="Calibri"/>
              </a:rPr>
              <a:t>Ruiz</a:t>
            </a:r>
            <a:r>
              <a:rPr dirty="0" sz="1000" spc="10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000">
                <a:solidFill>
                  <a:srgbClr val="FFFFFF"/>
                </a:solidFill>
                <a:latin typeface="Calibri"/>
                <a:cs typeface="Calibri"/>
              </a:rPr>
              <a:t>Parrado,</a:t>
            </a:r>
            <a:r>
              <a:rPr dirty="0" sz="1000" spc="10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000">
                <a:solidFill>
                  <a:srgbClr val="FFFFFF"/>
                </a:solidFill>
                <a:latin typeface="Calibri"/>
                <a:cs typeface="Calibri"/>
              </a:rPr>
              <a:t>Iván</a:t>
            </a:r>
            <a:r>
              <a:rPr dirty="0" sz="1000" spc="10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000" spc="5">
                <a:solidFill>
                  <a:srgbClr val="FFFFFF"/>
                </a:solidFill>
                <a:latin typeface="Calibri"/>
                <a:cs typeface="Calibri"/>
              </a:rPr>
              <a:t>Ramírez</a:t>
            </a:r>
            <a:r>
              <a:rPr dirty="0" sz="1000" spc="1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000" spc="35">
                <a:solidFill>
                  <a:srgbClr val="FFFFFF"/>
                </a:solidFill>
                <a:latin typeface="Calibri"/>
                <a:cs typeface="Calibri"/>
              </a:rPr>
              <a:t>Díaz,</a:t>
            </a:r>
            <a:r>
              <a:rPr dirty="0" sz="1000" spc="10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000" spc="-5">
                <a:solidFill>
                  <a:srgbClr val="FFFFFF"/>
                </a:solidFill>
                <a:latin typeface="Calibri"/>
                <a:cs typeface="Calibri"/>
              </a:rPr>
              <a:t>Emanuele</a:t>
            </a:r>
            <a:r>
              <a:rPr dirty="0" sz="1000" spc="10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000" spc="15">
                <a:solidFill>
                  <a:srgbClr val="FFFFFF"/>
                </a:solidFill>
                <a:latin typeface="Calibri"/>
                <a:cs typeface="Calibri"/>
              </a:rPr>
              <a:t>Schiavi.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309193" y="1406676"/>
            <a:ext cx="4040504" cy="671830"/>
            <a:chOff x="309193" y="1406676"/>
            <a:chExt cx="4040504" cy="671830"/>
          </a:xfrm>
        </p:grpSpPr>
        <p:pic>
          <p:nvPicPr>
            <p:cNvPr id="10" name="object 1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09194" y="1526997"/>
              <a:ext cx="3989651" cy="50609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359994" y="1406676"/>
              <a:ext cx="3989704" cy="671830"/>
            </a:xfrm>
            <a:custGeom>
              <a:avLst/>
              <a:gdLst/>
              <a:ahLst/>
              <a:cxnLst/>
              <a:rect l="l" t="t" r="r" b="b"/>
              <a:pathLst>
                <a:path w="3989704" h="671830">
                  <a:moveTo>
                    <a:pt x="3989652" y="0"/>
                  </a:moveTo>
                  <a:lnTo>
                    <a:pt x="0" y="0"/>
                  </a:lnTo>
                  <a:lnTo>
                    <a:pt x="0" y="671362"/>
                  </a:lnTo>
                  <a:lnTo>
                    <a:pt x="3989652" y="671362"/>
                  </a:lnTo>
                  <a:lnTo>
                    <a:pt x="3989652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309193" y="1571272"/>
              <a:ext cx="3989704" cy="456565"/>
            </a:xfrm>
            <a:custGeom>
              <a:avLst/>
              <a:gdLst/>
              <a:ahLst/>
              <a:cxnLst/>
              <a:rect l="l" t="t" r="r" b="b"/>
              <a:pathLst>
                <a:path w="3989704" h="456564">
                  <a:moveTo>
                    <a:pt x="3989652" y="0"/>
                  </a:moveTo>
                  <a:lnTo>
                    <a:pt x="0" y="0"/>
                  </a:lnTo>
                  <a:lnTo>
                    <a:pt x="0" y="405164"/>
                  </a:lnTo>
                  <a:lnTo>
                    <a:pt x="4008" y="424889"/>
                  </a:lnTo>
                  <a:lnTo>
                    <a:pt x="14922" y="441042"/>
                  </a:lnTo>
                  <a:lnTo>
                    <a:pt x="31075" y="451956"/>
                  </a:lnTo>
                  <a:lnTo>
                    <a:pt x="50800" y="455965"/>
                  </a:lnTo>
                  <a:lnTo>
                    <a:pt x="3938852" y="455965"/>
                  </a:lnTo>
                  <a:lnTo>
                    <a:pt x="3958576" y="451956"/>
                  </a:lnTo>
                  <a:lnTo>
                    <a:pt x="3974729" y="441042"/>
                  </a:lnTo>
                  <a:lnTo>
                    <a:pt x="3985644" y="424889"/>
                  </a:lnTo>
                  <a:lnTo>
                    <a:pt x="3989652" y="405164"/>
                  </a:lnTo>
                  <a:lnTo>
                    <a:pt x="3989652" y="0"/>
                  </a:lnTo>
                  <a:close/>
                </a:path>
              </a:pathLst>
            </a:custGeom>
            <a:solidFill>
              <a:srgbClr val="E9E9F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/>
          <p:cNvSpPr txBox="1"/>
          <p:nvPr/>
        </p:nvSpPr>
        <p:spPr>
          <a:xfrm>
            <a:off x="309194" y="1406676"/>
            <a:ext cx="4040504" cy="671830"/>
          </a:xfrm>
          <a:prstGeom prst="rect">
            <a:avLst/>
          </a:prstGeom>
        </p:spPr>
        <p:txBody>
          <a:bodyPr wrap="square" lIns="0" tIns="254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20"/>
              </a:spcBef>
            </a:pPr>
            <a:endParaRPr sz="1050">
              <a:latin typeface="Times New Roman"/>
              <a:cs typeface="Times New Roman"/>
            </a:endParaRPr>
          </a:p>
          <a:p>
            <a:pPr marL="50800" marR="101600">
              <a:lnSpc>
                <a:spcPct val="101499"/>
              </a:lnSpc>
            </a:pPr>
            <a:r>
              <a:rPr dirty="0" sz="900" spc="15">
                <a:latin typeface="Calibri"/>
                <a:cs typeface="Calibri"/>
              </a:rPr>
              <a:t>Algunos </a:t>
            </a:r>
            <a:r>
              <a:rPr dirty="0" sz="900" spc="-15">
                <a:latin typeface="Calibri"/>
                <a:cs typeface="Calibri"/>
              </a:rPr>
              <a:t>derechos</a:t>
            </a:r>
            <a:r>
              <a:rPr dirty="0" sz="900" spc="-10">
                <a:latin typeface="Calibri"/>
                <a:cs typeface="Calibri"/>
              </a:rPr>
              <a:t> </a:t>
            </a:r>
            <a:r>
              <a:rPr dirty="0" sz="900" spc="-5">
                <a:latin typeface="Calibri"/>
                <a:cs typeface="Calibri"/>
              </a:rPr>
              <a:t>reservados.</a:t>
            </a:r>
            <a:r>
              <a:rPr dirty="0" sz="900">
                <a:latin typeface="Calibri"/>
                <a:cs typeface="Calibri"/>
              </a:rPr>
              <a:t> </a:t>
            </a:r>
            <a:r>
              <a:rPr dirty="0" sz="900" spc="25">
                <a:latin typeface="Calibri"/>
                <a:cs typeface="Calibri"/>
              </a:rPr>
              <a:t>Este </a:t>
            </a:r>
            <a:r>
              <a:rPr dirty="0" sz="900">
                <a:latin typeface="Calibri"/>
                <a:cs typeface="Calibri"/>
              </a:rPr>
              <a:t>documento</a:t>
            </a:r>
            <a:r>
              <a:rPr dirty="0" sz="900" spc="5">
                <a:latin typeface="Calibri"/>
                <a:cs typeface="Calibri"/>
              </a:rPr>
              <a:t> </a:t>
            </a:r>
            <a:r>
              <a:rPr dirty="0" sz="900" spc="-25">
                <a:latin typeface="Calibri"/>
                <a:cs typeface="Calibri"/>
              </a:rPr>
              <a:t>se</a:t>
            </a:r>
            <a:r>
              <a:rPr dirty="0" sz="900" spc="-20">
                <a:latin typeface="Calibri"/>
                <a:cs typeface="Calibri"/>
              </a:rPr>
              <a:t> </a:t>
            </a:r>
            <a:r>
              <a:rPr dirty="0" sz="900" spc="-5">
                <a:latin typeface="Calibri"/>
                <a:cs typeface="Calibri"/>
              </a:rPr>
              <a:t>distribuye</a:t>
            </a:r>
            <a:r>
              <a:rPr dirty="0" sz="900">
                <a:latin typeface="Calibri"/>
                <a:cs typeface="Calibri"/>
              </a:rPr>
              <a:t> bajo</a:t>
            </a:r>
            <a:r>
              <a:rPr dirty="0" sz="900" spc="5">
                <a:latin typeface="Calibri"/>
                <a:cs typeface="Calibri"/>
              </a:rPr>
              <a:t> </a:t>
            </a:r>
            <a:r>
              <a:rPr dirty="0" sz="900" spc="10">
                <a:latin typeface="Calibri"/>
                <a:cs typeface="Calibri"/>
              </a:rPr>
              <a:t>la </a:t>
            </a:r>
            <a:r>
              <a:rPr dirty="0" sz="900" spc="5">
                <a:latin typeface="Calibri"/>
                <a:cs typeface="Calibri"/>
              </a:rPr>
              <a:t>licencia </a:t>
            </a:r>
            <a:r>
              <a:rPr dirty="0" sz="900" spc="10">
                <a:latin typeface="Calibri"/>
                <a:cs typeface="Calibri"/>
              </a:rPr>
              <a:t> “Atribución-CompartirIgual </a:t>
            </a:r>
            <a:r>
              <a:rPr dirty="0" sz="900" spc="5">
                <a:latin typeface="Calibri"/>
                <a:cs typeface="Calibri"/>
              </a:rPr>
              <a:t>4.0</a:t>
            </a:r>
            <a:r>
              <a:rPr dirty="0" sz="900" spc="10">
                <a:latin typeface="Calibri"/>
                <a:cs typeface="Calibri"/>
              </a:rPr>
              <a:t> </a:t>
            </a:r>
            <a:r>
              <a:rPr dirty="0" sz="900">
                <a:latin typeface="Calibri"/>
                <a:cs typeface="Calibri"/>
              </a:rPr>
              <a:t>Internacional”</a:t>
            </a:r>
            <a:r>
              <a:rPr dirty="0" sz="900" spc="5">
                <a:latin typeface="Calibri"/>
                <a:cs typeface="Calibri"/>
              </a:rPr>
              <a:t> </a:t>
            </a:r>
            <a:r>
              <a:rPr dirty="0" sz="900" spc="-20">
                <a:latin typeface="Calibri"/>
                <a:cs typeface="Calibri"/>
              </a:rPr>
              <a:t>de</a:t>
            </a:r>
            <a:r>
              <a:rPr dirty="0" sz="900" spc="-15">
                <a:latin typeface="Calibri"/>
                <a:cs typeface="Calibri"/>
              </a:rPr>
              <a:t> </a:t>
            </a:r>
            <a:r>
              <a:rPr dirty="0" sz="900" spc="10">
                <a:latin typeface="Calibri"/>
                <a:cs typeface="Calibri"/>
              </a:rPr>
              <a:t>Creative  </a:t>
            </a:r>
            <a:r>
              <a:rPr dirty="0" sz="900" spc="15">
                <a:latin typeface="Calibri"/>
                <a:cs typeface="Calibri"/>
              </a:rPr>
              <a:t>Commons, </a:t>
            </a:r>
            <a:r>
              <a:rPr dirty="0" sz="900" spc="-5">
                <a:latin typeface="Calibri"/>
                <a:cs typeface="Calibri"/>
              </a:rPr>
              <a:t>disponible </a:t>
            </a:r>
            <a:r>
              <a:rPr dirty="0" sz="900" spc="-190">
                <a:latin typeface="Calibri"/>
                <a:cs typeface="Calibri"/>
              </a:rPr>
              <a:t> </a:t>
            </a:r>
            <a:r>
              <a:rPr dirty="0" sz="900" spc="-20">
                <a:latin typeface="Calibri"/>
                <a:cs typeface="Calibri"/>
              </a:rPr>
              <a:t>en</a:t>
            </a:r>
            <a:r>
              <a:rPr dirty="0" sz="900" spc="100">
                <a:latin typeface="Calibri"/>
                <a:cs typeface="Calibri"/>
              </a:rPr>
              <a:t> </a:t>
            </a:r>
            <a:r>
              <a:rPr dirty="0" sz="900" spc="40">
                <a:solidFill>
                  <a:srgbClr val="0000FF"/>
                </a:solidFill>
                <a:latin typeface="Georgia"/>
                <a:cs typeface="Georgia"/>
                <a:hlinkClick r:id="rId9"/>
              </a:rPr>
              <a:t>https://creativecommons.org/licenses/by-sa/4.0/deed.es</a:t>
            </a:r>
            <a:r>
              <a:rPr dirty="0" sz="900" spc="40">
                <a:solidFill>
                  <a:srgbClr val="0000FF"/>
                </a:solidFill>
                <a:latin typeface="Calibri"/>
                <a:cs typeface="Calibri"/>
              </a:rPr>
              <a:t>.</a:t>
            </a:r>
            <a:endParaRPr sz="900">
              <a:latin typeface="Calibri"/>
              <a:cs typeface="Calibri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5" name="object 15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7" name="object 17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0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084338" y="0"/>
            <a:ext cx="1125220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478155" marR="5080" indent="24066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Espacios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Vectoriales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Formas</a:t>
            </a:r>
            <a:r>
              <a:rPr dirty="0" sz="500" spc="5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cuadráticas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Sistemas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Lineales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590"/>
              </a:lnSpc>
            </a:pPr>
            <a:r>
              <a:rPr dirty="0" sz="500" spc="5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El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problema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de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mínimos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cuadrados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600"/>
              </a:lnSpc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Álgebra</a:t>
            </a:r>
            <a:r>
              <a:rPr dirty="0" sz="500" spc="2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numérica</a:t>
            </a:r>
            <a:endParaRPr sz="5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0"/>
            <a:ext cx="4608195" cy="530860"/>
            <a:chOff x="0" y="0"/>
            <a:chExt cx="4608195" cy="530860"/>
          </a:xfrm>
        </p:grpSpPr>
        <p:sp>
          <p:nvSpPr>
            <p:cNvPr id="5" name="object 5"/>
            <p:cNvSpPr/>
            <p:nvPr/>
          </p:nvSpPr>
          <p:spPr>
            <a:xfrm>
              <a:off x="2303995" y="0"/>
              <a:ext cx="2304415" cy="480059"/>
            </a:xfrm>
            <a:custGeom>
              <a:avLst/>
              <a:gdLst/>
              <a:ahLst/>
              <a:cxnLst/>
              <a:rect l="l" t="t" r="r" b="b"/>
              <a:pathLst>
                <a:path w="2304415" h="480059">
                  <a:moveTo>
                    <a:pt x="2303995" y="0"/>
                  </a:moveTo>
                  <a:lnTo>
                    <a:pt x="0" y="0"/>
                  </a:lnTo>
                  <a:lnTo>
                    <a:pt x="0" y="479742"/>
                  </a:lnTo>
                  <a:lnTo>
                    <a:pt x="2303995" y="479742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0" y="479742"/>
              <a:ext cx="4608195" cy="50800"/>
            </a:xfrm>
            <a:custGeom>
              <a:avLst/>
              <a:gdLst/>
              <a:ahLst/>
              <a:cxnLst/>
              <a:rect l="l" t="t" r="r" b="b"/>
              <a:pathLst>
                <a:path w="4608195" h="50800">
                  <a:moveTo>
                    <a:pt x="4608060" y="0"/>
                  </a:moveTo>
                  <a:lnTo>
                    <a:pt x="0" y="0"/>
                  </a:lnTo>
                  <a:lnTo>
                    <a:pt x="0" y="50610"/>
                  </a:lnTo>
                  <a:lnTo>
                    <a:pt x="4608060" y="50610"/>
                  </a:lnTo>
                  <a:lnTo>
                    <a:pt x="460806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7" name="object 7"/>
          <p:cNvGrpSpPr/>
          <p:nvPr/>
        </p:nvGrpSpPr>
        <p:grpSpPr>
          <a:xfrm>
            <a:off x="309193" y="638530"/>
            <a:ext cx="4040504" cy="554355"/>
            <a:chOff x="309193" y="638530"/>
            <a:chExt cx="4040504" cy="554355"/>
          </a:xfrm>
        </p:grpSpPr>
        <p:sp>
          <p:nvSpPr>
            <p:cNvPr id="8" name="object 8"/>
            <p:cNvSpPr/>
            <p:nvPr/>
          </p:nvSpPr>
          <p:spPr>
            <a:xfrm>
              <a:off x="309193" y="638530"/>
              <a:ext cx="3989704" cy="82550"/>
            </a:xfrm>
            <a:custGeom>
              <a:avLst/>
              <a:gdLst/>
              <a:ahLst/>
              <a:cxnLst/>
              <a:rect l="l" t="t" r="r" b="b"/>
              <a:pathLst>
                <a:path w="3989704" h="82550">
                  <a:moveTo>
                    <a:pt x="3938852" y="0"/>
                  </a:moveTo>
                  <a:lnTo>
                    <a:pt x="50800" y="0"/>
                  </a:lnTo>
                  <a:lnTo>
                    <a:pt x="31075" y="4008"/>
                  </a:lnTo>
                  <a:lnTo>
                    <a:pt x="14922" y="14922"/>
                  </a:lnTo>
                  <a:lnTo>
                    <a:pt x="4008" y="31075"/>
                  </a:lnTo>
                  <a:lnTo>
                    <a:pt x="0" y="50800"/>
                  </a:lnTo>
                  <a:lnTo>
                    <a:pt x="0" y="82384"/>
                  </a:lnTo>
                  <a:lnTo>
                    <a:pt x="3989652" y="82384"/>
                  </a:lnTo>
                  <a:lnTo>
                    <a:pt x="3989652" y="50800"/>
                  </a:lnTo>
                  <a:lnTo>
                    <a:pt x="3985644" y="31075"/>
                  </a:lnTo>
                  <a:lnTo>
                    <a:pt x="3974729" y="14922"/>
                  </a:lnTo>
                  <a:lnTo>
                    <a:pt x="3958576" y="4008"/>
                  </a:lnTo>
                  <a:lnTo>
                    <a:pt x="3938852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359994" y="701788"/>
              <a:ext cx="3989704" cy="490855"/>
            </a:xfrm>
            <a:custGeom>
              <a:avLst/>
              <a:gdLst/>
              <a:ahLst/>
              <a:cxnLst/>
              <a:rect l="l" t="t" r="r" b="b"/>
              <a:pathLst>
                <a:path w="3989704" h="490855">
                  <a:moveTo>
                    <a:pt x="3989652" y="0"/>
                  </a:moveTo>
                  <a:lnTo>
                    <a:pt x="0" y="0"/>
                  </a:lnTo>
                  <a:lnTo>
                    <a:pt x="0" y="490857"/>
                  </a:lnTo>
                  <a:lnTo>
                    <a:pt x="3989652" y="490857"/>
                  </a:lnTo>
                  <a:lnTo>
                    <a:pt x="3989652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309193" y="682951"/>
              <a:ext cx="3989704" cy="459105"/>
            </a:xfrm>
            <a:custGeom>
              <a:avLst/>
              <a:gdLst/>
              <a:ahLst/>
              <a:cxnLst/>
              <a:rect l="l" t="t" r="r" b="b"/>
              <a:pathLst>
                <a:path w="3989704" h="459105">
                  <a:moveTo>
                    <a:pt x="3989652" y="0"/>
                  </a:moveTo>
                  <a:lnTo>
                    <a:pt x="0" y="0"/>
                  </a:lnTo>
                  <a:lnTo>
                    <a:pt x="0" y="408092"/>
                  </a:lnTo>
                  <a:lnTo>
                    <a:pt x="4008" y="427817"/>
                  </a:lnTo>
                  <a:lnTo>
                    <a:pt x="14922" y="443970"/>
                  </a:lnTo>
                  <a:lnTo>
                    <a:pt x="31075" y="454884"/>
                  </a:lnTo>
                  <a:lnTo>
                    <a:pt x="50800" y="458893"/>
                  </a:lnTo>
                  <a:lnTo>
                    <a:pt x="3938852" y="458893"/>
                  </a:lnTo>
                  <a:lnTo>
                    <a:pt x="3958576" y="454884"/>
                  </a:lnTo>
                  <a:lnTo>
                    <a:pt x="3974729" y="443970"/>
                  </a:lnTo>
                  <a:lnTo>
                    <a:pt x="3985644" y="427817"/>
                  </a:lnTo>
                  <a:lnTo>
                    <a:pt x="3989652" y="408092"/>
                  </a:lnTo>
                  <a:lnTo>
                    <a:pt x="3989652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/>
          <p:cNvSpPr txBox="1"/>
          <p:nvPr/>
        </p:nvSpPr>
        <p:spPr>
          <a:xfrm>
            <a:off x="448525" y="765870"/>
            <a:ext cx="3710304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120">
                <a:solidFill>
                  <a:srgbClr val="FFFFFF"/>
                </a:solidFill>
                <a:latin typeface="Calibri"/>
                <a:cs typeface="Calibri"/>
              </a:rPr>
              <a:t>PARTE</a:t>
            </a:r>
            <a:r>
              <a:rPr dirty="0" sz="1400" spc="1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40">
                <a:solidFill>
                  <a:srgbClr val="FFFFFF"/>
                </a:solidFill>
                <a:latin typeface="Calibri"/>
                <a:cs typeface="Calibri"/>
              </a:rPr>
              <a:t>II</a:t>
            </a:r>
            <a:r>
              <a:rPr dirty="0" sz="1400" spc="1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25">
                <a:solidFill>
                  <a:srgbClr val="FFFFFF"/>
                </a:solidFill>
                <a:latin typeface="Calibri"/>
                <a:cs typeface="Calibri"/>
              </a:rPr>
              <a:t>-</a:t>
            </a:r>
            <a:r>
              <a:rPr dirty="0" sz="1400" spc="1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95">
                <a:solidFill>
                  <a:srgbClr val="FFFFFF"/>
                </a:solidFill>
                <a:latin typeface="Calibri"/>
                <a:cs typeface="Calibri"/>
              </a:rPr>
              <a:t>BLOQUE</a:t>
            </a:r>
            <a:r>
              <a:rPr dirty="0" sz="1400" spc="1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15">
                <a:solidFill>
                  <a:srgbClr val="FFFFFF"/>
                </a:solidFill>
                <a:latin typeface="Calibri"/>
                <a:cs typeface="Calibri"/>
              </a:rPr>
              <a:t>I:</a:t>
            </a:r>
            <a:r>
              <a:rPr dirty="0" sz="1400" spc="1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15">
                <a:solidFill>
                  <a:srgbClr val="FFFFFF"/>
                </a:solidFill>
                <a:latin typeface="Calibri"/>
                <a:cs typeface="Calibri"/>
              </a:rPr>
              <a:t>Álgebra</a:t>
            </a:r>
            <a:r>
              <a:rPr dirty="0" sz="14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FFFFFF"/>
                </a:solidFill>
                <a:latin typeface="Calibri"/>
                <a:cs typeface="Calibri"/>
              </a:rPr>
              <a:t>Lineal</a:t>
            </a:r>
            <a:r>
              <a:rPr dirty="0" sz="1400" spc="1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1400" spc="1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20">
                <a:solidFill>
                  <a:srgbClr val="FFFFFF"/>
                </a:solidFill>
                <a:latin typeface="Calibri"/>
                <a:cs typeface="Calibri"/>
              </a:rPr>
              <a:t>Numérica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065009" y="1347043"/>
            <a:ext cx="247840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5">
                <a:latin typeface="Calibri"/>
                <a:cs typeface="Calibri"/>
              </a:rPr>
              <a:t>Emanuele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Schiavi,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Iván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Ramírez,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Victoria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25">
                <a:latin typeface="Calibri"/>
                <a:cs typeface="Calibri"/>
              </a:rPr>
              <a:t>Ruiz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13" name="object 13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2108936" y="1648155"/>
            <a:ext cx="390144" cy="390144"/>
          </a:xfrm>
          <a:prstGeom prst="rect">
            <a:avLst/>
          </a:prstGeom>
        </p:spPr>
      </p:pic>
      <p:sp>
        <p:nvSpPr>
          <p:cNvPr id="14" name="object 14"/>
          <p:cNvSpPr txBox="1"/>
          <p:nvPr/>
        </p:nvSpPr>
        <p:spPr>
          <a:xfrm>
            <a:off x="1520088" y="2139469"/>
            <a:ext cx="1567815" cy="95376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dirty="0" sz="700" spc="105">
                <a:latin typeface="Calibri"/>
                <a:cs typeface="Calibri"/>
              </a:rPr>
              <a:t>FUNDAMENTOS</a:t>
            </a:r>
            <a:r>
              <a:rPr dirty="0" sz="700" spc="75">
                <a:latin typeface="Calibri"/>
                <a:cs typeface="Calibri"/>
              </a:rPr>
              <a:t> </a:t>
            </a:r>
            <a:r>
              <a:rPr dirty="0" sz="700" spc="95">
                <a:latin typeface="Calibri"/>
                <a:cs typeface="Calibri"/>
              </a:rPr>
              <a:t>MATEMÁTICOS</a:t>
            </a:r>
            <a:endParaRPr sz="700">
              <a:latin typeface="Calibri"/>
              <a:cs typeface="Calibri"/>
            </a:endParaRPr>
          </a:p>
          <a:p>
            <a:pPr marL="12700" marR="5080" indent="381635">
              <a:lnSpc>
                <a:spcPct val="266300"/>
              </a:lnSpc>
            </a:pPr>
            <a:r>
              <a:rPr dirty="0" sz="700" spc="100">
                <a:latin typeface="Calibri"/>
                <a:cs typeface="Calibri"/>
              </a:rPr>
              <a:t>CURSO </a:t>
            </a:r>
            <a:r>
              <a:rPr dirty="0" sz="700" spc="25">
                <a:latin typeface="Calibri"/>
                <a:cs typeface="Calibri"/>
              </a:rPr>
              <a:t>2023-2024 </a:t>
            </a:r>
            <a:r>
              <a:rPr dirty="0" sz="700" spc="30">
                <a:latin typeface="Calibri"/>
                <a:cs typeface="Calibri"/>
              </a:rPr>
              <a:t> </a:t>
            </a:r>
            <a:r>
              <a:rPr dirty="0" sz="700" spc="90">
                <a:latin typeface="Calibri"/>
                <a:cs typeface="Calibri"/>
              </a:rPr>
              <a:t>UNIVERSIDAD</a:t>
            </a:r>
            <a:r>
              <a:rPr dirty="0" sz="700" spc="80">
                <a:latin typeface="Calibri"/>
                <a:cs typeface="Calibri"/>
              </a:rPr>
              <a:t> </a:t>
            </a:r>
            <a:r>
              <a:rPr dirty="0" sz="700" spc="130">
                <a:latin typeface="Calibri"/>
                <a:cs typeface="Calibri"/>
              </a:rPr>
              <a:t>REY</a:t>
            </a:r>
            <a:r>
              <a:rPr dirty="0" sz="700" spc="80">
                <a:latin typeface="Calibri"/>
                <a:cs typeface="Calibri"/>
              </a:rPr>
              <a:t> </a:t>
            </a:r>
            <a:r>
              <a:rPr dirty="0" sz="700" spc="100">
                <a:latin typeface="Calibri"/>
                <a:cs typeface="Calibri"/>
              </a:rPr>
              <a:t>JUAN</a:t>
            </a:r>
            <a:r>
              <a:rPr dirty="0" sz="700" spc="85">
                <a:latin typeface="Calibri"/>
                <a:cs typeface="Calibri"/>
              </a:rPr>
              <a:t> </a:t>
            </a:r>
            <a:r>
              <a:rPr dirty="0" sz="700" spc="110">
                <a:latin typeface="Calibri"/>
                <a:cs typeface="Calibri"/>
              </a:rPr>
              <a:t>CARLOS</a:t>
            </a:r>
            <a:endParaRPr sz="7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100">
              <a:latin typeface="Calibri"/>
              <a:cs typeface="Calibri"/>
            </a:endParaRPr>
          </a:p>
          <a:p>
            <a:pPr algn="ctr" marL="635">
              <a:lnSpc>
                <a:spcPct val="100000"/>
              </a:lnSpc>
            </a:pPr>
            <a:r>
              <a:rPr dirty="0" sz="500" spc="90">
                <a:latin typeface="Verdana"/>
                <a:cs typeface="Verdana"/>
              </a:rPr>
              <a:t>MÁSTER</a:t>
            </a:r>
            <a:r>
              <a:rPr dirty="0" sz="500" spc="15">
                <a:latin typeface="Verdana"/>
                <a:cs typeface="Verdana"/>
              </a:rPr>
              <a:t> </a:t>
            </a:r>
            <a:r>
              <a:rPr dirty="0" sz="500" spc="80">
                <a:latin typeface="Verdana"/>
                <a:cs typeface="Verdana"/>
              </a:rPr>
              <a:t>EN</a:t>
            </a:r>
            <a:r>
              <a:rPr dirty="0" sz="500" spc="20">
                <a:latin typeface="Verdana"/>
                <a:cs typeface="Verdana"/>
              </a:rPr>
              <a:t> </a:t>
            </a:r>
            <a:r>
              <a:rPr dirty="0" sz="500" spc="40">
                <a:latin typeface="Verdana"/>
                <a:cs typeface="Verdana"/>
              </a:rPr>
              <a:t>VISIÓN</a:t>
            </a:r>
            <a:r>
              <a:rPr dirty="0" sz="500" spc="20">
                <a:latin typeface="Verdana"/>
                <a:cs typeface="Verdana"/>
              </a:rPr>
              <a:t> </a:t>
            </a:r>
            <a:r>
              <a:rPr dirty="0" sz="500" spc="65">
                <a:latin typeface="Verdana"/>
                <a:cs typeface="Verdana"/>
              </a:rPr>
              <a:t>ARTIFICIAL</a:t>
            </a:r>
            <a:endParaRPr sz="500">
              <a:latin typeface="Verdana"/>
              <a:cs typeface="Verdana"/>
            </a:endParaRPr>
          </a:p>
        </p:txBody>
      </p:sp>
      <p:pic>
        <p:nvPicPr>
          <p:cNvPr id="15" name="object 15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3633825" y="2988932"/>
            <a:ext cx="614172" cy="214884"/>
          </a:xfrm>
          <a:prstGeom prst="rect">
            <a:avLst/>
          </a:prstGeom>
        </p:spPr>
      </p:pic>
      <p:grpSp>
        <p:nvGrpSpPr>
          <p:cNvPr id="16" name="object 16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7" name="object 17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9" name="object 19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0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084338" y="0"/>
            <a:ext cx="1125220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478155" marR="5080" indent="24066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Espacios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Vectoriales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Formas</a:t>
            </a:r>
            <a:r>
              <a:rPr dirty="0" sz="500" spc="5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cuadráticas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Sistemas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Lineales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590"/>
              </a:lnSpc>
            </a:pPr>
            <a:r>
              <a:rPr dirty="0" sz="500" spc="5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El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problema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de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mínimos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cuadrados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600"/>
              </a:lnSpc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Álgebra</a:t>
            </a:r>
            <a:r>
              <a:rPr dirty="0" sz="500" spc="2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numérica</a:t>
            </a:r>
            <a:endParaRPr sz="5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0"/>
            <a:ext cx="4608195" cy="909955"/>
            <a:chOff x="0" y="0"/>
            <a:chExt cx="4608195" cy="909955"/>
          </a:xfrm>
        </p:grpSpPr>
        <p:sp>
          <p:nvSpPr>
            <p:cNvPr id="5" name="object 5"/>
            <p:cNvSpPr/>
            <p:nvPr/>
          </p:nvSpPr>
          <p:spPr>
            <a:xfrm>
              <a:off x="2303995" y="0"/>
              <a:ext cx="2304415" cy="480059"/>
            </a:xfrm>
            <a:custGeom>
              <a:avLst/>
              <a:gdLst/>
              <a:ahLst/>
              <a:cxnLst/>
              <a:rect l="l" t="t" r="r" b="b"/>
              <a:pathLst>
                <a:path w="2304415" h="480059">
                  <a:moveTo>
                    <a:pt x="2303995" y="0"/>
                  </a:moveTo>
                  <a:lnTo>
                    <a:pt x="0" y="0"/>
                  </a:lnTo>
                  <a:lnTo>
                    <a:pt x="0" y="479742"/>
                  </a:lnTo>
                  <a:lnTo>
                    <a:pt x="2303995" y="479742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0" y="479736"/>
              <a:ext cx="4608060" cy="312770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15023" y="763397"/>
              <a:ext cx="146177" cy="146177"/>
            </a:xfrm>
            <a:prstGeom prst="rect">
              <a:avLst/>
            </a:prstGeom>
          </p:spPr>
        </p:pic>
      </p:grpSp>
      <p:pic>
        <p:nvPicPr>
          <p:cNvPr id="8" name="object 8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525284" y="962456"/>
            <a:ext cx="59588" cy="59588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525284" y="1114285"/>
            <a:ext cx="59588" cy="59588"/>
          </a:xfrm>
          <a:prstGeom prst="rect">
            <a:avLst/>
          </a:prstGeom>
        </p:spPr>
      </p:pic>
      <p:sp>
        <p:nvSpPr>
          <p:cNvPr id="10" name="object 10"/>
          <p:cNvSpPr txBox="1"/>
          <p:nvPr/>
        </p:nvSpPr>
        <p:spPr>
          <a:xfrm>
            <a:off x="140474" y="422099"/>
            <a:ext cx="3481704" cy="795655"/>
          </a:xfrm>
          <a:prstGeom prst="rect">
            <a:avLst/>
          </a:prstGeom>
        </p:spPr>
        <p:txBody>
          <a:bodyPr wrap="square" lIns="0" tIns="7366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580"/>
              </a:spcBef>
            </a:pPr>
            <a:r>
              <a:rPr dirty="0" sz="1400" spc="-20">
                <a:solidFill>
                  <a:srgbClr val="FFFFFF"/>
                </a:solidFill>
                <a:latin typeface="Calibri"/>
                <a:cs typeface="Calibri"/>
              </a:rPr>
              <a:t>Contenido</a:t>
            </a:r>
            <a:endParaRPr sz="1400">
              <a:latin typeface="Calibri"/>
              <a:cs typeface="Calibri"/>
            </a:endParaRPr>
          </a:p>
          <a:p>
            <a:pPr marL="222250">
              <a:lnSpc>
                <a:spcPts val="1200"/>
              </a:lnSpc>
              <a:spcBef>
                <a:spcPts val="310"/>
              </a:spcBef>
            </a:pPr>
            <a:r>
              <a:rPr dirty="0" baseline="3968" sz="1050" b="1">
                <a:solidFill>
                  <a:srgbClr val="EAEAF7"/>
                </a:solidFill>
                <a:latin typeface="Arial"/>
                <a:cs typeface="Arial"/>
              </a:rPr>
              <a:t>1  </a:t>
            </a:r>
            <a:r>
              <a:rPr dirty="0" baseline="3968" sz="1050" spc="225" b="1">
                <a:solidFill>
                  <a:srgbClr val="EAEAF7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3333B2"/>
                </a:solidFill>
                <a:latin typeface="Calibri"/>
                <a:cs typeface="Calibri"/>
                <a:hlinkClick r:id="rId2" action="ppaction://hlinksldjump"/>
              </a:rPr>
              <a:t>Introducción</a:t>
            </a:r>
            <a:endParaRPr sz="1000">
              <a:latin typeface="Calibri"/>
              <a:cs typeface="Calibri"/>
            </a:endParaRPr>
          </a:p>
          <a:p>
            <a:pPr marL="500380" marR="17780">
              <a:lnSpc>
                <a:spcPts val="1200"/>
              </a:lnSpc>
              <a:spcBef>
                <a:spcPts val="40"/>
              </a:spcBef>
            </a:pPr>
            <a:r>
              <a:rPr dirty="0" sz="1000" spc="55">
                <a:latin typeface="Calibri"/>
                <a:cs typeface="Calibri"/>
                <a:hlinkClick r:id="rId12" action="ppaction://hlinksldjump"/>
              </a:rPr>
              <a:t>El </a:t>
            </a:r>
            <a:r>
              <a:rPr dirty="0" sz="1000" spc="-15">
                <a:latin typeface="Calibri"/>
                <a:cs typeface="Calibri"/>
                <a:hlinkClick r:id="rId12" action="ppaction://hlinksldjump"/>
              </a:rPr>
              <a:t>álgebra</a:t>
            </a:r>
            <a:r>
              <a:rPr dirty="0" sz="1000" spc="-10">
                <a:latin typeface="Calibri"/>
                <a:cs typeface="Calibri"/>
                <a:hlinkClick r:id="rId12" action="ppaction://hlinksldjump"/>
              </a:rPr>
              <a:t> </a:t>
            </a:r>
            <a:r>
              <a:rPr dirty="0" sz="1000" spc="-15">
                <a:latin typeface="Calibri"/>
                <a:cs typeface="Calibri"/>
                <a:hlinkClick r:id="rId12" action="ppaction://hlinksldjump"/>
              </a:rPr>
              <a:t>lineal</a:t>
            </a:r>
            <a:r>
              <a:rPr dirty="0" sz="1000" spc="-10">
                <a:latin typeface="Calibri"/>
                <a:cs typeface="Calibri"/>
                <a:hlinkClick r:id="rId12" action="ppaction://hlinksldjump"/>
              </a:rPr>
              <a:t> </a:t>
            </a:r>
            <a:r>
              <a:rPr dirty="0" sz="1000" spc="5">
                <a:latin typeface="Calibri"/>
                <a:cs typeface="Calibri"/>
                <a:hlinkClick r:id="rId12" action="ppaction://hlinksldjump"/>
              </a:rPr>
              <a:t>y </a:t>
            </a:r>
            <a:r>
              <a:rPr dirty="0" sz="1000" spc="-25">
                <a:latin typeface="Calibri"/>
                <a:cs typeface="Calibri"/>
                <a:hlinkClick r:id="rId12" action="ppaction://hlinksldjump"/>
              </a:rPr>
              <a:t>el</a:t>
            </a:r>
            <a:r>
              <a:rPr dirty="0" sz="1000" spc="-20">
                <a:latin typeface="Calibri"/>
                <a:cs typeface="Calibri"/>
                <a:hlinkClick r:id="rId12" action="ppaction://hlinksldjump"/>
              </a:rPr>
              <a:t> </a:t>
            </a:r>
            <a:r>
              <a:rPr dirty="0" sz="1000" spc="-15">
                <a:latin typeface="Calibri"/>
                <a:cs typeface="Calibri"/>
                <a:hlinkClick r:id="rId12" action="ppaction://hlinksldjump"/>
              </a:rPr>
              <a:t>procesamiento</a:t>
            </a:r>
            <a:r>
              <a:rPr dirty="0" sz="1000" spc="-10">
                <a:latin typeface="Calibri"/>
                <a:cs typeface="Calibri"/>
                <a:hlinkClick r:id="rId12" action="ppaction://hlinksldjump"/>
              </a:rPr>
              <a:t> </a:t>
            </a:r>
            <a:r>
              <a:rPr dirty="0" sz="1000" spc="5">
                <a:latin typeface="Calibri"/>
                <a:cs typeface="Calibri"/>
                <a:hlinkClick r:id="rId12" action="ppaction://hlinksldjump"/>
              </a:rPr>
              <a:t>digital </a:t>
            </a:r>
            <a:r>
              <a:rPr dirty="0" sz="1000" spc="-40">
                <a:latin typeface="Calibri"/>
                <a:cs typeface="Calibri"/>
                <a:hlinkClick r:id="rId12" action="ppaction://hlinksldjump"/>
              </a:rPr>
              <a:t>de</a:t>
            </a:r>
            <a:r>
              <a:rPr dirty="0" sz="1000" spc="-35">
                <a:latin typeface="Calibri"/>
                <a:cs typeface="Calibri"/>
                <a:hlinkClick r:id="rId12" action="ppaction://hlinksldjump"/>
              </a:rPr>
              <a:t> </a:t>
            </a:r>
            <a:r>
              <a:rPr dirty="0" sz="1000" spc="-15">
                <a:latin typeface="Calibri"/>
                <a:cs typeface="Calibri"/>
                <a:hlinkClick r:id="rId12" action="ppaction://hlinksldjump"/>
              </a:rPr>
              <a:t>imágenes.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  <a:hlinkClick r:id="rId13" action="ppaction://hlinksldjump"/>
              </a:rPr>
              <a:t>Aplicaciones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2" name="object 12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4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084338" y="0"/>
            <a:ext cx="1125220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478155" marR="5080" indent="24066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Espacios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Vectoriales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Formas</a:t>
            </a:r>
            <a:r>
              <a:rPr dirty="0" sz="500" spc="5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cuadráticas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Sistemas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Lineales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590"/>
              </a:lnSpc>
            </a:pPr>
            <a:r>
              <a:rPr dirty="0" sz="500" spc="5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El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problema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de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mínimos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cuadrados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600"/>
              </a:lnSpc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Álgebra</a:t>
            </a:r>
            <a:r>
              <a:rPr dirty="0" sz="500" spc="2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numérica</a:t>
            </a:r>
            <a:endParaRPr sz="5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0"/>
            <a:ext cx="4608195" cy="909955"/>
            <a:chOff x="0" y="0"/>
            <a:chExt cx="4608195" cy="909955"/>
          </a:xfrm>
        </p:grpSpPr>
        <p:sp>
          <p:nvSpPr>
            <p:cNvPr id="5" name="object 5"/>
            <p:cNvSpPr/>
            <p:nvPr/>
          </p:nvSpPr>
          <p:spPr>
            <a:xfrm>
              <a:off x="2303995" y="0"/>
              <a:ext cx="2304415" cy="480059"/>
            </a:xfrm>
            <a:custGeom>
              <a:avLst/>
              <a:gdLst/>
              <a:ahLst/>
              <a:cxnLst/>
              <a:rect l="l" t="t" r="r" b="b"/>
              <a:pathLst>
                <a:path w="2304415" h="480059">
                  <a:moveTo>
                    <a:pt x="2303995" y="0"/>
                  </a:moveTo>
                  <a:lnTo>
                    <a:pt x="0" y="0"/>
                  </a:lnTo>
                  <a:lnTo>
                    <a:pt x="0" y="479742"/>
                  </a:lnTo>
                  <a:lnTo>
                    <a:pt x="2303995" y="479742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0" y="479736"/>
              <a:ext cx="4608060" cy="312770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15023" y="763397"/>
              <a:ext cx="146177" cy="146177"/>
            </a:xfrm>
            <a:prstGeom prst="rect">
              <a:avLst/>
            </a:prstGeom>
          </p:spPr>
        </p:pic>
      </p:grpSp>
      <p:pic>
        <p:nvPicPr>
          <p:cNvPr id="8" name="object 8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525284" y="962456"/>
            <a:ext cx="59588" cy="59588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525284" y="1114285"/>
            <a:ext cx="59588" cy="59588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315023" y="1238402"/>
            <a:ext cx="146177" cy="146177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525284" y="1437462"/>
            <a:ext cx="59588" cy="59588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525284" y="1589290"/>
            <a:ext cx="59588" cy="59588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525284" y="1741132"/>
            <a:ext cx="59588" cy="59588"/>
          </a:xfrm>
          <a:prstGeom prst="rect">
            <a:avLst/>
          </a:prstGeom>
        </p:spPr>
      </p:pic>
      <p:sp>
        <p:nvSpPr>
          <p:cNvPr id="14" name="object 14"/>
          <p:cNvSpPr txBox="1"/>
          <p:nvPr/>
        </p:nvSpPr>
        <p:spPr>
          <a:xfrm>
            <a:off x="140474" y="422099"/>
            <a:ext cx="3519804" cy="1422400"/>
          </a:xfrm>
          <a:prstGeom prst="rect">
            <a:avLst/>
          </a:prstGeom>
        </p:spPr>
        <p:txBody>
          <a:bodyPr wrap="square" lIns="0" tIns="7366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580"/>
              </a:spcBef>
            </a:pPr>
            <a:r>
              <a:rPr dirty="0" sz="1400" spc="-20">
                <a:solidFill>
                  <a:srgbClr val="FFFFFF"/>
                </a:solidFill>
                <a:latin typeface="Calibri"/>
                <a:cs typeface="Calibri"/>
              </a:rPr>
              <a:t>Contenido</a:t>
            </a:r>
            <a:endParaRPr sz="1400">
              <a:latin typeface="Calibri"/>
              <a:cs typeface="Calibri"/>
            </a:endParaRPr>
          </a:p>
          <a:p>
            <a:pPr marL="222250">
              <a:lnSpc>
                <a:spcPts val="1200"/>
              </a:lnSpc>
              <a:spcBef>
                <a:spcPts val="310"/>
              </a:spcBef>
            </a:pPr>
            <a:r>
              <a:rPr dirty="0" baseline="3968" sz="1050" b="1">
                <a:solidFill>
                  <a:srgbClr val="EAEAF7"/>
                </a:solidFill>
                <a:latin typeface="Arial"/>
                <a:cs typeface="Arial"/>
              </a:rPr>
              <a:t>1  </a:t>
            </a:r>
            <a:r>
              <a:rPr dirty="0" baseline="3968" sz="1050" spc="225" b="1">
                <a:solidFill>
                  <a:srgbClr val="EAEAF7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3333B2"/>
                </a:solidFill>
                <a:latin typeface="Calibri"/>
                <a:cs typeface="Calibri"/>
                <a:hlinkClick r:id="rId2" action="ppaction://hlinksldjump"/>
              </a:rPr>
              <a:t>Introducción</a:t>
            </a:r>
            <a:endParaRPr sz="1000">
              <a:latin typeface="Calibri"/>
              <a:cs typeface="Calibri"/>
            </a:endParaRPr>
          </a:p>
          <a:p>
            <a:pPr marL="500380" marR="55880">
              <a:lnSpc>
                <a:spcPts val="1200"/>
              </a:lnSpc>
              <a:spcBef>
                <a:spcPts val="40"/>
              </a:spcBef>
            </a:pPr>
            <a:r>
              <a:rPr dirty="0" sz="1000" spc="55">
                <a:latin typeface="Calibri"/>
                <a:cs typeface="Calibri"/>
                <a:hlinkClick r:id="rId14" action="ppaction://hlinksldjump"/>
              </a:rPr>
              <a:t>El </a:t>
            </a:r>
            <a:r>
              <a:rPr dirty="0" sz="1000" spc="-15">
                <a:latin typeface="Calibri"/>
                <a:cs typeface="Calibri"/>
                <a:hlinkClick r:id="rId14" action="ppaction://hlinksldjump"/>
              </a:rPr>
              <a:t>álgebra</a:t>
            </a:r>
            <a:r>
              <a:rPr dirty="0" sz="1000" spc="-10">
                <a:latin typeface="Calibri"/>
                <a:cs typeface="Calibri"/>
                <a:hlinkClick r:id="rId14" action="ppaction://hlinksldjump"/>
              </a:rPr>
              <a:t> </a:t>
            </a:r>
            <a:r>
              <a:rPr dirty="0" sz="1000" spc="-15">
                <a:latin typeface="Calibri"/>
                <a:cs typeface="Calibri"/>
                <a:hlinkClick r:id="rId14" action="ppaction://hlinksldjump"/>
              </a:rPr>
              <a:t>lineal</a:t>
            </a:r>
            <a:r>
              <a:rPr dirty="0" sz="1000" spc="-10">
                <a:latin typeface="Calibri"/>
                <a:cs typeface="Calibri"/>
                <a:hlinkClick r:id="rId14" action="ppaction://hlinksldjump"/>
              </a:rPr>
              <a:t> </a:t>
            </a:r>
            <a:r>
              <a:rPr dirty="0" sz="1000" spc="5">
                <a:latin typeface="Calibri"/>
                <a:cs typeface="Calibri"/>
                <a:hlinkClick r:id="rId14" action="ppaction://hlinksldjump"/>
              </a:rPr>
              <a:t>y </a:t>
            </a:r>
            <a:r>
              <a:rPr dirty="0" sz="1000" spc="-25">
                <a:latin typeface="Calibri"/>
                <a:cs typeface="Calibri"/>
                <a:hlinkClick r:id="rId14" action="ppaction://hlinksldjump"/>
              </a:rPr>
              <a:t>el</a:t>
            </a:r>
            <a:r>
              <a:rPr dirty="0" sz="1000" spc="-20">
                <a:latin typeface="Calibri"/>
                <a:cs typeface="Calibri"/>
                <a:hlinkClick r:id="rId14" action="ppaction://hlinksldjump"/>
              </a:rPr>
              <a:t> </a:t>
            </a:r>
            <a:r>
              <a:rPr dirty="0" sz="1000" spc="-15">
                <a:latin typeface="Calibri"/>
                <a:cs typeface="Calibri"/>
                <a:hlinkClick r:id="rId14" action="ppaction://hlinksldjump"/>
              </a:rPr>
              <a:t>procesamiento</a:t>
            </a:r>
            <a:r>
              <a:rPr dirty="0" sz="1000" spc="-10">
                <a:latin typeface="Calibri"/>
                <a:cs typeface="Calibri"/>
                <a:hlinkClick r:id="rId14" action="ppaction://hlinksldjump"/>
              </a:rPr>
              <a:t> </a:t>
            </a:r>
            <a:r>
              <a:rPr dirty="0" sz="1000" spc="5">
                <a:latin typeface="Calibri"/>
                <a:cs typeface="Calibri"/>
                <a:hlinkClick r:id="rId14" action="ppaction://hlinksldjump"/>
              </a:rPr>
              <a:t>digital </a:t>
            </a:r>
            <a:r>
              <a:rPr dirty="0" sz="1000" spc="-40">
                <a:latin typeface="Calibri"/>
                <a:cs typeface="Calibri"/>
                <a:hlinkClick r:id="rId14" action="ppaction://hlinksldjump"/>
              </a:rPr>
              <a:t>de</a:t>
            </a:r>
            <a:r>
              <a:rPr dirty="0" sz="1000" spc="-35">
                <a:latin typeface="Calibri"/>
                <a:cs typeface="Calibri"/>
                <a:hlinkClick r:id="rId14" action="ppaction://hlinksldjump"/>
              </a:rPr>
              <a:t> </a:t>
            </a:r>
            <a:r>
              <a:rPr dirty="0" sz="1000" spc="-15">
                <a:latin typeface="Calibri"/>
                <a:cs typeface="Calibri"/>
                <a:hlinkClick r:id="rId14" action="ppaction://hlinksldjump"/>
              </a:rPr>
              <a:t>imágenes.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  <a:hlinkClick r:id="rId15" action="ppaction://hlinksldjump"/>
              </a:rPr>
              <a:t>Aplicaciones</a:t>
            </a:r>
            <a:endParaRPr sz="1000">
              <a:latin typeface="Calibri"/>
              <a:cs typeface="Calibri"/>
            </a:endParaRPr>
          </a:p>
          <a:p>
            <a:pPr marL="222250">
              <a:lnSpc>
                <a:spcPts val="1200"/>
              </a:lnSpc>
              <a:spcBef>
                <a:spcPts val="105"/>
              </a:spcBef>
            </a:pPr>
            <a:r>
              <a:rPr dirty="0" baseline="3968" sz="1050" b="1">
                <a:solidFill>
                  <a:srgbClr val="EAEAF7"/>
                </a:solidFill>
                <a:latin typeface="Arial"/>
                <a:cs typeface="Arial"/>
              </a:rPr>
              <a:t>2  </a:t>
            </a:r>
            <a:r>
              <a:rPr dirty="0" baseline="3968" sz="1050" spc="284" b="1">
                <a:solidFill>
                  <a:srgbClr val="EAEAF7"/>
                </a:solidFill>
                <a:latin typeface="Arial"/>
                <a:cs typeface="Arial"/>
              </a:rPr>
              <a:t> </a:t>
            </a:r>
            <a:r>
              <a:rPr dirty="0" sz="1000" spc="5">
                <a:solidFill>
                  <a:srgbClr val="3333B2"/>
                </a:solidFill>
                <a:latin typeface="Calibri"/>
                <a:cs typeface="Calibri"/>
                <a:hlinkClick r:id="rId3" action="ppaction://hlinksldjump"/>
              </a:rPr>
              <a:t>Espacios</a:t>
            </a:r>
            <a:r>
              <a:rPr dirty="0" sz="1000" spc="95">
                <a:solidFill>
                  <a:srgbClr val="3333B2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Calibri"/>
                <a:cs typeface="Calibri"/>
                <a:hlinkClick r:id="rId3" action="ppaction://hlinksldjump"/>
              </a:rPr>
              <a:t>Vectoriales</a:t>
            </a:r>
            <a:endParaRPr sz="1000">
              <a:latin typeface="Calibri"/>
              <a:cs typeface="Calibri"/>
            </a:endParaRPr>
          </a:p>
          <a:p>
            <a:pPr marL="500380" marR="1136015">
              <a:lnSpc>
                <a:spcPts val="1200"/>
              </a:lnSpc>
              <a:spcBef>
                <a:spcPts val="35"/>
              </a:spcBef>
            </a:pPr>
            <a:r>
              <a:rPr dirty="0" sz="1000" spc="-5">
                <a:latin typeface="Calibri"/>
                <a:cs typeface="Calibri"/>
                <a:hlinkClick r:id="rId16" action="ppaction://hlinksldjump"/>
              </a:rPr>
              <a:t>Dependencia </a:t>
            </a:r>
            <a:r>
              <a:rPr dirty="0" sz="1000" spc="-60">
                <a:latin typeface="Calibri"/>
                <a:cs typeface="Calibri"/>
                <a:hlinkClick r:id="rId16" action="ppaction://hlinksldjump"/>
              </a:rPr>
              <a:t>e</a:t>
            </a:r>
            <a:r>
              <a:rPr dirty="0" sz="1000" spc="-55">
                <a:latin typeface="Calibri"/>
                <a:cs typeface="Calibri"/>
                <a:hlinkClick r:id="rId16" action="ppaction://hlinksldjump"/>
              </a:rPr>
              <a:t> </a:t>
            </a:r>
            <a:r>
              <a:rPr dirty="0" sz="1000" spc="-15">
                <a:latin typeface="Calibri"/>
                <a:cs typeface="Calibri"/>
                <a:hlinkClick r:id="rId16" action="ppaction://hlinksldjump"/>
              </a:rPr>
              <a:t>Independencia</a:t>
            </a:r>
            <a:r>
              <a:rPr dirty="0" sz="1000" spc="-10">
                <a:latin typeface="Calibri"/>
                <a:cs typeface="Calibri"/>
                <a:hlinkClick r:id="rId16" action="ppaction://hlinksldjump"/>
              </a:rPr>
              <a:t> </a:t>
            </a:r>
            <a:r>
              <a:rPr dirty="0" sz="1000" spc="-15">
                <a:latin typeface="Calibri"/>
                <a:cs typeface="Calibri"/>
                <a:hlinkClick r:id="rId16" action="ppaction://hlinksldjump"/>
              </a:rPr>
              <a:t>lineal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  <a:hlinkClick r:id="rId17" action="ppaction://hlinksldjump"/>
              </a:rPr>
              <a:t>Sistemas</a:t>
            </a:r>
            <a:r>
              <a:rPr dirty="0" sz="1000" spc="10">
                <a:latin typeface="Calibri"/>
                <a:cs typeface="Calibri"/>
                <a:hlinkClick r:id="rId17" action="ppaction://hlinksldjump"/>
              </a:rPr>
              <a:t> </a:t>
            </a:r>
            <a:r>
              <a:rPr dirty="0" sz="1000" spc="-35">
                <a:latin typeface="Calibri"/>
                <a:cs typeface="Calibri"/>
                <a:hlinkClick r:id="rId17" action="ppaction://hlinksldjump"/>
              </a:rPr>
              <a:t>de</a:t>
            </a:r>
            <a:r>
              <a:rPr dirty="0" sz="1000" spc="-30">
                <a:latin typeface="Calibri"/>
                <a:cs typeface="Calibri"/>
                <a:hlinkClick r:id="rId17" action="ppaction://hlinksldjump"/>
              </a:rPr>
              <a:t> Generadores</a:t>
            </a:r>
            <a:r>
              <a:rPr dirty="0" sz="1000" spc="-25">
                <a:latin typeface="Calibri"/>
                <a:cs typeface="Calibri"/>
                <a:hlinkClick r:id="rId17" action="ppaction://hlinksldjump"/>
              </a:rPr>
              <a:t> </a:t>
            </a:r>
            <a:r>
              <a:rPr dirty="0" sz="1000" spc="5">
                <a:latin typeface="Calibri"/>
                <a:cs typeface="Calibri"/>
                <a:hlinkClick r:id="rId17" action="ppaction://hlinksldjump"/>
              </a:rPr>
              <a:t>y</a:t>
            </a:r>
            <a:r>
              <a:rPr dirty="0" sz="1000" spc="10">
                <a:latin typeface="Calibri"/>
                <a:cs typeface="Calibri"/>
                <a:hlinkClick r:id="rId17" action="ppaction://hlinksldjump"/>
              </a:rPr>
              <a:t> </a:t>
            </a:r>
            <a:r>
              <a:rPr dirty="0" sz="1000">
                <a:latin typeface="Calibri"/>
                <a:cs typeface="Calibri"/>
                <a:hlinkClick r:id="rId17" action="ppaction://hlinksldjump"/>
              </a:rPr>
              <a:t>Bases </a:t>
            </a:r>
            <a:r>
              <a:rPr dirty="0" sz="1000" spc="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  <a:hlinkClick r:id="rId17" action="ppaction://hlinksldjump"/>
              </a:rPr>
              <a:t>Transformaciones</a:t>
            </a:r>
            <a:r>
              <a:rPr dirty="0" sz="1000" spc="100">
                <a:latin typeface="Calibri"/>
                <a:cs typeface="Calibri"/>
                <a:hlinkClick r:id="rId17" action="ppaction://hlinksldjump"/>
              </a:rPr>
              <a:t> </a:t>
            </a:r>
            <a:r>
              <a:rPr dirty="0" sz="1000" spc="-5">
                <a:latin typeface="Calibri"/>
                <a:cs typeface="Calibri"/>
                <a:hlinkClick r:id="rId17" action="ppaction://hlinksldjump"/>
              </a:rPr>
              <a:t>Lineales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6" name="object 16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8" name="object 18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8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084338" y="0"/>
            <a:ext cx="1125220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478155" marR="5080" indent="24066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Espacios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Vectoriales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Formas</a:t>
            </a:r>
            <a:r>
              <a:rPr dirty="0" sz="500" spc="5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cuadráticas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Sistemas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Lineales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590"/>
              </a:lnSpc>
            </a:pPr>
            <a:r>
              <a:rPr dirty="0" sz="500" spc="5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El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problema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de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mínimos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cuadrados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600"/>
              </a:lnSpc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Álgebra</a:t>
            </a:r>
            <a:r>
              <a:rPr dirty="0" sz="500" spc="2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numérica</a:t>
            </a:r>
            <a:endParaRPr sz="5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0"/>
            <a:ext cx="4608195" cy="909955"/>
            <a:chOff x="0" y="0"/>
            <a:chExt cx="4608195" cy="909955"/>
          </a:xfrm>
        </p:grpSpPr>
        <p:sp>
          <p:nvSpPr>
            <p:cNvPr id="5" name="object 5"/>
            <p:cNvSpPr/>
            <p:nvPr/>
          </p:nvSpPr>
          <p:spPr>
            <a:xfrm>
              <a:off x="2303995" y="0"/>
              <a:ext cx="2304415" cy="480059"/>
            </a:xfrm>
            <a:custGeom>
              <a:avLst/>
              <a:gdLst/>
              <a:ahLst/>
              <a:cxnLst/>
              <a:rect l="l" t="t" r="r" b="b"/>
              <a:pathLst>
                <a:path w="2304415" h="480059">
                  <a:moveTo>
                    <a:pt x="2303995" y="0"/>
                  </a:moveTo>
                  <a:lnTo>
                    <a:pt x="0" y="0"/>
                  </a:lnTo>
                  <a:lnTo>
                    <a:pt x="0" y="479742"/>
                  </a:lnTo>
                  <a:lnTo>
                    <a:pt x="2303995" y="479742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0" y="479736"/>
              <a:ext cx="4608060" cy="312770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15023" y="763397"/>
              <a:ext cx="146177" cy="146177"/>
            </a:xfrm>
            <a:prstGeom prst="rect">
              <a:avLst/>
            </a:prstGeom>
          </p:spPr>
        </p:pic>
      </p:grpSp>
      <p:pic>
        <p:nvPicPr>
          <p:cNvPr id="8" name="object 8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525284" y="962456"/>
            <a:ext cx="59588" cy="59588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525284" y="1114285"/>
            <a:ext cx="59588" cy="59588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315023" y="1238402"/>
            <a:ext cx="146177" cy="146177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525284" y="1437462"/>
            <a:ext cx="59588" cy="59588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525284" y="1589290"/>
            <a:ext cx="59588" cy="59588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525284" y="1741132"/>
            <a:ext cx="59588" cy="59588"/>
          </a:xfrm>
          <a:prstGeom prst="rect">
            <a:avLst/>
          </a:prstGeom>
        </p:spPr>
      </p:pic>
      <p:sp>
        <p:nvSpPr>
          <p:cNvPr id="14" name="object 14"/>
          <p:cNvSpPr txBox="1"/>
          <p:nvPr/>
        </p:nvSpPr>
        <p:spPr>
          <a:xfrm>
            <a:off x="140474" y="422099"/>
            <a:ext cx="3519804" cy="1422400"/>
          </a:xfrm>
          <a:prstGeom prst="rect">
            <a:avLst/>
          </a:prstGeom>
        </p:spPr>
        <p:txBody>
          <a:bodyPr wrap="square" lIns="0" tIns="7366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580"/>
              </a:spcBef>
            </a:pPr>
            <a:r>
              <a:rPr dirty="0" sz="1400" spc="-20">
                <a:solidFill>
                  <a:srgbClr val="FFFFFF"/>
                </a:solidFill>
                <a:latin typeface="Calibri"/>
                <a:cs typeface="Calibri"/>
              </a:rPr>
              <a:t>Contenido</a:t>
            </a:r>
            <a:endParaRPr sz="1400">
              <a:latin typeface="Calibri"/>
              <a:cs typeface="Calibri"/>
            </a:endParaRPr>
          </a:p>
          <a:p>
            <a:pPr marL="222250">
              <a:lnSpc>
                <a:spcPts val="1200"/>
              </a:lnSpc>
              <a:spcBef>
                <a:spcPts val="310"/>
              </a:spcBef>
            </a:pPr>
            <a:r>
              <a:rPr dirty="0" baseline="3968" sz="1050" b="1">
                <a:solidFill>
                  <a:srgbClr val="EAEAF7"/>
                </a:solidFill>
                <a:latin typeface="Arial"/>
                <a:cs typeface="Arial"/>
              </a:rPr>
              <a:t>1  </a:t>
            </a:r>
            <a:r>
              <a:rPr dirty="0" baseline="3968" sz="1050" spc="225" b="1">
                <a:solidFill>
                  <a:srgbClr val="EAEAF7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3333B2"/>
                </a:solidFill>
                <a:latin typeface="Calibri"/>
                <a:cs typeface="Calibri"/>
                <a:hlinkClick r:id="rId2" action="ppaction://hlinksldjump"/>
              </a:rPr>
              <a:t>Introducción</a:t>
            </a:r>
            <a:endParaRPr sz="1000">
              <a:latin typeface="Calibri"/>
              <a:cs typeface="Calibri"/>
            </a:endParaRPr>
          </a:p>
          <a:p>
            <a:pPr marL="500380" marR="55880">
              <a:lnSpc>
                <a:spcPts val="1200"/>
              </a:lnSpc>
              <a:spcBef>
                <a:spcPts val="40"/>
              </a:spcBef>
            </a:pPr>
            <a:r>
              <a:rPr dirty="0" sz="1000" spc="55">
                <a:latin typeface="Calibri"/>
                <a:cs typeface="Calibri"/>
                <a:hlinkClick r:id="rId14" action="ppaction://hlinksldjump"/>
              </a:rPr>
              <a:t>El </a:t>
            </a:r>
            <a:r>
              <a:rPr dirty="0" sz="1000" spc="-15">
                <a:latin typeface="Calibri"/>
                <a:cs typeface="Calibri"/>
                <a:hlinkClick r:id="rId14" action="ppaction://hlinksldjump"/>
              </a:rPr>
              <a:t>álgebra</a:t>
            </a:r>
            <a:r>
              <a:rPr dirty="0" sz="1000" spc="-10">
                <a:latin typeface="Calibri"/>
                <a:cs typeface="Calibri"/>
                <a:hlinkClick r:id="rId14" action="ppaction://hlinksldjump"/>
              </a:rPr>
              <a:t> </a:t>
            </a:r>
            <a:r>
              <a:rPr dirty="0" sz="1000" spc="-15">
                <a:latin typeface="Calibri"/>
                <a:cs typeface="Calibri"/>
                <a:hlinkClick r:id="rId14" action="ppaction://hlinksldjump"/>
              </a:rPr>
              <a:t>lineal</a:t>
            </a:r>
            <a:r>
              <a:rPr dirty="0" sz="1000" spc="-10">
                <a:latin typeface="Calibri"/>
                <a:cs typeface="Calibri"/>
                <a:hlinkClick r:id="rId14" action="ppaction://hlinksldjump"/>
              </a:rPr>
              <a:t> </a:t>
            </a:r>
            <a:r>
              <a:rPr dirty="0" sz="1000" spc="5">
                <a:latin typeface="Calibri"/>
                <a:cs typeface="Calibri"/>
                <a:hlinkClick r:id="rId14" action="ppaction://hlinksldjump"/>
              </a:rPr>
              <a:t>y </a:t>
            </a:r>
            <a:r>
              <a:rPr dirty="0" sz="1000" spc="-25">
                <a:latin typeface="Calibri"/>
                <a:cs typeface="Calibri"/>
                <a:hlinkClick r:id="rId14" action="ppaction://hlinksldjump"/>
              </a:rPr>
              <a:t>el</a:t>
            </a:r>
            <a:r>
              <a:rPr dirty="0" sz="1000" spc="-20">
                <a:latin typeface="Calibri"/>
                <a:cs typeface="Calibri"/>
                <a:hlinkClick r:id="rId14" action="ppaction://hlinksldjump"/>
              </a:rPr>
              <a:t> </a:t>
            </a:r>
            <a:r>
              <a:rPr dirty="0" sz="1000" spc="-15">
                <a:latin typeface="Calibri"/>
                <a:cs typeface="Calibri"/>
                <a:hlinkClick r:id="rId14" action="ppaction://hlinksldjump"/>
              </a:rPr>
              <a:t>procesamiento</a:t>
            </a:r>
            <a:r>
              <a:rPr dirty="0" sz="1000" spc="-10">
                <a:latin typeface="Calibri"/>
                <a:cs typeface="Calibri"/>
                <a:hlinkClick r:id="rId14" action="ppaction://hlinksldjump"/>
              </a:rPr>
              <a:t> </a:t>
            </a:r>
            <a:r>
              <a:rPr dirty="0" sz="1000" spc="5">
                <a:latin typeface="Calibri"/>
                <a:cs typeface="Calibri"/>
                <a:hlinkClick r:id="rId14" action="ppaction://hlinksldjump"/>
              </a:rPr>
              <a:t>digital </a:t>
            </a:r>
            <a:r>
              <a:rPr dirty="0" sz="1000" spc="-40">
                <a:latin typeface="Calibri"/>
                <a:cs typeface="Calibri"/>
                <a:hlinkClick r:id="rId14" action="ppaction://hlinksldjump"/>
              </a:rPr>
              <a:t>de</a:t>
            </a:r>
            <a:r>
              <a:rPr dirty="0" sz="1000" spc="-35">
                <a:latin typeface="Calibri"/>
                <a:cs typeface="Calibri"/>
                <a:hlinkClick r:id="rId14" action="ppaction://hlinksldjump"/>
              </a:rPr>
              <a:t> </a:t>
            </a:r>
            <a:r>
              <a:rPr dirty="0" sz="1000" spc="-15">
                <a:latin typeface="Calibri"/>
                <a:cs typeface="Calibri"/>
                <a:hlinkClick r:id="rId14" action="ppaction://hlinksldjump"/>
              </a:rPr>
              <a:t>imágenes.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  <a:hlinkClick r:id="rId15" action="ppaction://hlinksldjump"/>
              </a:rPr>
              <a:t>Aplicaciones</a:t>
            </a:r>
            <a:endParaRPr sz="1000">
              <a:latin typeface="Calibri"/>
              <a:cs typeface="Calibri"/>
            </a:endParaRPr>
          </a:p>
          <a:p>
            <a:pPr marL="222250">
              <a:lnSpc>
                <a:spcPts val="1200"/>
              </a:lnSpc>
              <a:spcBef>
                <a:spcPts val="105"/>
              </a:spcBef>
            </a:pPr>
            <a:r>
              <a:rPr dirty="0" baseline="3968" sz="1050" b="1">
                <a:solidFill>
                  <a:srgbClr val="EAEAF7"/>
                </a:solidFill>
                <a:latin typeface="Arial"/>
                <a:cs typeface="Arial"/>
              </a:rPr>
              <a:t>2  </a:t>
            </a:r>
            <a:r>
              <a:rPr dirty="0" baseline="3968" sz="1050" spc="284" b="1">
                <a:solidFill>
                  <a:srgbClr val="EAEAF7"/>
                </a:solidFill>
                <a:latin typeface="Arial"/>
                <a:cs typeface="Arial"/>
              </a:rPr>
              <a:t> </a:t>
            </a:r>
            <a:r>
              <a:rPr dirty="0" sz="1000" spc="5">
                <a:solidFill>
                  <a:srgbClr val="3333B2"/>
                </a:solidFill>
                <a:latin typeface="Calibri"/>
                <a:cs typeface="Calibri"/>
                <a:hlinkClick r:id="rId3" action="ppaction://hlinksldjump"/>
              </a:rPr>
              <a:t>Espacios</a:t>
            </a:r>
            <a:r>
              <a:rPr dirty="0" sz="1000" spc="95">
                <a:solidFill>
                  <a:srgbClr val="3333B2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Calibri"/>
                <a:cs typeface="Calibri"/>
                <a:hlinkClick r:id="rId3" action="ppaction://hlinksldjump"/>
              </a:rPr>
              <a:t>Vectoriales</a:t>
            </a:r>
            <a:endParaRPr sz="1000">
              <a:latin typeface="Calibri"/>
              <a:cs typeface="Calibri"/>
            </a:endParaRPr>
          </a:p>
          <a:p>
            <a:pPr marL="500380" marR="1136015">
              <a:lnSpc>
                <a:spcPts val="1200"/>
              </a:lnSpc>
              <a:spcBef>
                <a:spcPts val="35"/>
              </a:spcBef>
            </a:pPr>
            <a:r>
              <a:rPr dirty="0" sz="1000" spc="-5">
                <a:latin typeface="Calibri"/>
                <a:cs typeface="Calibri"/>
                <a:hlinkClick r:id="rId16" action="ppaction://hlinksldjump"/>
              </a:rPr>
              <a:t>Dependencia </a:t>
            </a:r>
            <a:r>
              <a:rPr dirty="0" sz="1000" spc="-60">
                <a:latin typeface="Calibri"/>
                <a:cs typeface="Calibri"/>
                <a:hlinkClick r:id="rId16" action="ppaction://hlinksldjump"/>
              </a:rPr>
              <a:t>e</a:t>
            </a:r>
            <a:r>
              <a:rPr dirty="0" sz="1000" spc="-55">
                <a:latin typeface="Calibri"/>
                <a:cs typeface="Calibri"/>
                <a:hlinkClick r:id="rId16" action="ppaction://hlinksldjump"/>
              </a:rPr>
              <a:t> </a:t>
            </a:r>
            <a:r>
              <a:rPr dirty="0" sz="1000" spc="-15">
                <a:latin typeface="Calibri"/>
                <a:cs typeface="Calibri"/>
                <a:hlinkClick r:id="rId16" action="ppaction://hlinksldjump"/>
              </a:rPr>
              <a:t>Independencia</a:t>
            </a:r>
            <a:r>
              <a:rPr dirty="0" sz="1000" spc="-10">
                <a:latin typeface="Calibri"/>
                <a:cs typeface="Calibri"/>
                <a:hlinkClick r:id="rId16" action="ppaction://hlinksldjump"/>
              </a:rPr>
              <a:t> </a:t>
            </a:r>
            <a:r>
              <a:rPr dirty="0" sz="1000" spc="-15">
                <a:latin typeface="Calibri"/>
                <a:cs typeface="Calibri"/>
                <a:hlinkClick r:id="rId16" action="ppaction://hlinksldjump"/>
              </a:rPr>
              <a:t>lineal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  <a:hlinkClick r:id="rId17" action="ppaction://hlinksldjump"/>
              </a:rPr>
              <a:t>Sistemas</a:t>
            </a:r>
            <a:r>
              <a:rPr dirty="0" sz="1000" spc="10">
                <a:latin typeface="Calibri"/>
                <a:cs typeface="Calibri"/>
                <a:hlinkClick r:id="rId17" action="ppaction://hlinksldjump"/>
              </a:rPr>
              <a:t> </a:t>
            </a:r>
            <a:r>
              <a:rPr dirty="0" sz="1000" spc="-35">
                <a:latin typeface="Calibri"/>
                <a:cs typeface="Calibri"/>
                <a:hlinkClick r:id="rId17" action="ppaction://hlinksldjump"/>
              </a:rPr>
              <a:t>de</a:t>
            </a:r>
            <a:r>
              <a:rPr dirty="0" sz="1000" spc="-30">
                <a:latin typeface="Calibri"/>
                <a:cs typeface="Calibri"/>
                <a:hlinkClick r:id="rId17" action="ppaction://hlinksldjump"/>
              </a:rPr>
              <a:t> Generadores</a:t>
            </a:r>
            <a:r>
              <a:rPr dirty="0" sz="1000" spc="-25">
                <a:latin typeface="Calibri"/>
                <a:cs typeface="Calibri"/>
                <a:hlinkClick r:id="rId17" action="ppaction://hlinksldjump"/>
              </a:rPr>
              <a:t> </a:t>
            </a:r>
            <a:r>
              <a:rPr dirty="0" sz="1000" spc="5">
                <a:latin typeface="Calibri"/>
                <a:cs typeface="Calibri"/>
                <a:hlinkClick r:id="rId17" action="ppaction://hlinksldjump"/>
              </a:rPr>
              <a:t>y</a:t>
            </a:r>
            <a:r>
              <a:rPr dirty="0" sz="1000" spc="10">
                <a:latin typeface="Calibri"/>
                <a:cs typeface="Calibri"/>
                <a:hlinkClick r:id="rId17" action="ppaction://hlinksldjump"/>
              </a:rPr>
              <a:t> </a:t>
            </a:r>
            <a:r>
              <a:rPr dirty="0" sz="1000">
                <a:latin typeface="Calibri"/>
                <a:cs typeface="Calibri"/>
                <a:hlinkClick r:id="rId17" action="ppaction://hlinksldjump"/>
              </a:rPr>
              <a:t>Bases </a:t>
            </a:r>
            <a:r>
              <a:rPr dirty="0" sz="1000" spc="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  <a:hlinkClick r:id="rId17" action="ppaction://hlinksldjump"/>
              </a:rPr>
              <a:t>Transformaciones</a:t>
            </a:r>
            <a:r>
              <a:rPr dirty="0" sz="1000" spc="100">
                <a:latin typeface="Calibri"/>
                <a:cs typeface="Calibri"/>
                <a:hlinkClick r:id="rId17" action="ppaction://hlinksldjump"/>
              </a:rPr>
              <a:t> </a:t>
            </a:r>
            <a:r>
              <a:rPr dirty="0" sz="1000" spc="-5">
                <a:latin typeface="Calibri"/>
                <a:cs typeface="Calibri"/>
                <a:hlinkClick r:id="rId17" action="ppaction://hlinksldjump"/>
              </a:rPr>
              <a:t>Lineales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15" name="object 15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315023" y="1865236"/>
            <a:ext cx="146177" cy="146177"/>
          </a:xfrm>
          <a:prstGeom prst="rect">
            <a:avLst/>
          </a:prstGeom>
        </p:spPr>
      </p:pic>
      <p:sp>
        <p:nvSpPr>
          <p:cNvPr id="16" name="object 16"/>
          <p:cNvSpPr txBox="1"/>
          <p:nvPr/>
        </p:nvSpPr>
        <p:spPr>
          <a:xfrm>
            <a:off x="350469" y="1867372"/>
            <a:ext cx="7556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b="1">
                <a:solidFill>
                  <a:srgbClr val="EAEAF7"/>
                </a:solidFill>
                <a:latin typeface="Arial"/>
                <a:cs typeface="Arial"/>
              </a:rPr>
              <a:t>3</a:t>
            </a:r>
            <a:endParaRPr sz="700">
              <a:latin typeface="Arial"/>
              <a:cs typeface="Arial"/>
            </a:endParaRPr>
          </a:p>
        </p:txBody>
      </p:sp>
      <p:pic>
        <p:nvPicPr>
          <p:cNvPr id="17" name="object 17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525284" y="2064308"/>
            <a:ext cx="59588" cy="59588"/>
          </a:xfrm>
          <a:prstGeom prst="rect">
            <a:avLst/>
          </a:prstGeom>
        </p:spPr>
      </p:pic>
      <p:sp>
        <p:nvSpPr>
          <p:cNvPr id="18" name="object 18"/>
          <p:cNvSpPr txBox="1"/>
          <p:nvPr/>
        </p:nvSpPr>
        <p:spPr>
          <a:xfrm>
            <a:off x="501904" y="1838457"/>
            <a:ext cx="1614805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1200"/>
              </a:lnSpc>
              <a:spcBef>
                <a:spcPts val="95"/>
              </a:spcBef>
            </a:pPr>
            <a:r>
              <a:rPr dirty="0" sz="1000" spc="-5">
                <a:solidFill>
                  <a:srgbClr val="3333B2"/>
                </a:solidFill>
                <a:latin typeface="Calibri"/>
                <a:cs typeface="Calibri"/>
                <a:hlinkClick r:id="rId4" action="ppaction://hlinksldjump"/>
              </a:rPr>
              <a:t>Formas</a:t>
            </a:r>
            <a:r>
              <a:rPr dirty="0" sz="1000" spc="70">
                <a:solidFill>
                  <a:srgbClr val="3333B2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1000">
                <a:solidFill>
                  <a:srgbClr val="3333B2"/>
                </a:solidFill>
                <a:latin typeface="Calibri"/>
                <a:cs typeface="Calibri"/>
                <a:hlinkClick r:id="rId4" action="ppaction://hlinksldjump"/>
              </a:rPr>
              <a:t>cuadráticas</a:t>
            </a:r>
            <a:endParaRPr sz="1000">
              <a:latin typeface="Calibri"/>
              <a:cs typeface="Calibri"/>
            </a:endParaRPr>
          </a:p>
          <a:p>
            <a:pPr marL="139065">
              <a:lnSpc>
                <a:spcPts val="1200"/>
              </a:lnSpc>
            </a:pPr>
            <a:r>
              <a:rPr dirty="0" sz="1000" spc="55">
                <a:latin typeface="Calibri"/>
                <a:cs typeface="Calibri"/>
                <a:hlinkClick r:id="rId20" action="ppaction://hlinksldjump"/>
              </a:rPr>
              <a:t>El</a:t>
            </a:r>
            <a:r>
              <a:rPr dirty="0" sz="1000" spc="100">
                <a:latin typeface="Calibri"/>
                <a:cs typeface="Calibri"/>
                <a:hlinkClick r:id="rId20" action="ppaction://hlinksldjump"/>
              </a:rPr>
              <a:t> </a:t>
            </a:r>
            <a:r>
              <a:rPr dirty="0" sz="1000" spc="-25">
                <a:latin typeface="Calibri"/>
                <a:cs typeface="Calibri"/>
                <a:hlinkClick r:id="rId20" action="ppaction://hlinksldjump"/>
              </a:rPr>
              <a:t>problema</a:t>
            </a:r>
            <a:r>
              <a:rPr dirty="0" sz="1000" spc="105">
                <a:latin typeface="Calibri"/>
                <a:cs typeface="Calibri"/>
                <a:hlinkClick r:id="rId20" action="ppaction://hlinksldjump"/>
              </a:rPr>
              <a:t> </a:t>
            </a:r>
            <a:r>
              <a:rPr dirty="0" sz="1000" spc="-40">
                <a:latin typeface="Calibri"/>
                <a:cs typeface="Calibri"/>
                <a:hlinkClick r:id="rId20" action="ppaction://hlinksldjump"/>
              </a:rPr>
              <a:t>de</a:t>
            </a:r>
            <a:r>
              <a:rPr dirty="0" sz="1000" spc="100">
                <a:latin typeface="Calibri"/>
                <a:cs typeface="Calibri"/>
                <a:hlinkClick r:id="rId20" action="ppaction://hlinksldjump"/>
              </a:rPr>
              <a:t> </a:t>
            </a:r>
            <a:r>
              <a:rPr dirty="0" sz="1000" spc="-15">
                <a:latin typeface="Calibri"/>
                <a:cs typeface="Calibri"/>
                <a:hlinkClick r:id="rId20" action="ppaction://hlinksldjump"/>
              </a:rPr>
              <a:t>autovalores.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19" name="object 19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20" name="object 20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2" name="object 22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21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084338" y="0"/>
            <a:ext cx="1125220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478155" marR="5080" indent="24066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Espacios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Vectoriales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Formas</a:t>
            </a:r>
            <a:r>
              <a:rPr dirty="0" sz="500" spc="5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cuadráticas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Sistemas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Lineales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590"/>
              </a:lnSpc>
            </a:pPr>
            <a:r>
              <a:rPr dirty="0" sz="500" spc="5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El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problema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de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mínimos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cuadrados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600"/>
              </a:lnSpc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Álgebra</a:t>
            </a:r>
            <a:r>
              <a:rPr dirty="0" sz="500" spc="2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numérica</a:t>
            </a:r>
            <a:endParaRPr sz="5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0"/>
            <a:ext cx="4608195" cy="909955"/>
            <a:chOff x="0" y="0"/>
            <a:chExt cx="4608195" cy="909955"/>
          </a:xfrm>
        </p:grpSpPr>
        <p:sp>
          <p:nvSpPr>
            <p:cNvPr id="5" name="object 5"/>
            <p:cNvSpPr/>
            <p:nvPr/>
          </p:nvSpPr>
          <p:spPr>
            <a:xfrm>
              <a:off x="2303995" y="0"/>
              <a:ext cx="2304415" cy="480059"/>
            </a:xfrm>
            <a:custGeom>
              <a:avLst/>
              <a:gdLst/>
              <a:ahLst/>
              <a:cxnLst/>
              <a:rect l="l" t="t" r="r" b="b"/>
              <a:pathLst>
                <a:path w="2304415" h="480059">
                  <a:moveTo>
                    <a:pt x="2303995" y="0"/>
                  </a:moveTo>
                  <a:lnTo>
                    <a:pt x="0" y="0"/>
                  </a:lnTo>
                  <a:lnTo>
                    <a:pt x="0" y="479742"/>
                  </a:lnTo>
                  <a:lnTo>
                    <a:pt x="2303995" y="479742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0" y="479736"/>
              <a:ext cx="4608060" cy="312770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15023" y="763397"/>
              <a:ext cx="146177" cy="146177"/>
            </a:xfrm>
            <a:prstGeom prst="rect">
              <a:avLst/>
            </a:prstGeom>
          </p:spPr>
        </p:pic>
      </p:grpSp>
      <p:pic>
        <p:nvPicPr>
          <p:cNvPr id="8" name="object 8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525284" y="962456"/>
            <a:ext cx="59588" cy="59588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525284" y="1114285"/>
            <a:ext cx="59588" cy="59588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315023" y="1238402"/>
            <a:ext cx="146177" cy="146177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525284" y="1437462"/>
            <a:ext cx="59588" cy="59588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525284" y="1589290"/>
            <a:ext cx="59588" cy="59588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525284" y="1741132"/>
            <a:ext cx="59588" cy="59588"/>
          </a:xfrm>
          <a:prstGeom prst="rect">
            <a:avLst/>
          </a:prstGeom>
        </p:spPr>
      </p:pic>
      <p:sp>
        <p:nvSpPr>
          <p:cNvPr id="14" name="object 14"/>
          <p:cNvSpPr txBox="1"/>
          <p:nvPr/>
        </p:nvSpPr>
        <p:spPr>
          <a:xfrm>
            <a:off x="140474" y="422099"/>
            <a:ext cx="3519804" cy="1422400"/>
          </a:xfrm>
          <a:prstGeom prst="rect">
            <a:avLst/>
          </a:prstGeom>
        </p:spPr>
        <p:txBody>
          <a:bodyPr wrap="square" lIns="0" tIns="7366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580"/>
              </a:spcBef>
            </a:pPr>
            <a:r>
              <a:rPr dirty="0" sz="1400" spc="-20">
                <a:solidFill>
                  <a:srgbClr val="FFFFFF"/>
                </a:solidFill>
                <a:latin typeface="Calibri"/>
                <a:cs typeface="Calibri"/>
              </a:rPr>
              <a:t>Contenido</a:t>
            </a:r>
            <a:endParaRPr sz="1400">
              <a:latin typeface="Calibri"/>
              <a:cs typeface="Calibri"/>
            </a:endParaRPr>
          </a:p>
          <a:p>
            <a:pPr marL="222250">
              <a:lnSpc>
                <a:spcPts val="1200"/>
              </a:lnSpc>
              <a:spcBef>
                <a:spcPts val="310"/>
              </a:spcBef>
            </a:pPr>
            <a:r>
              <a:rPr dirty="0" baseline="3968" sz="1050" b="1">
                <a:solidFill>
                  <a:srgbClr val="EAEAF7"/>
                </a:solidFill>
                <a:latin typeface="Arial"/>
                <a:cs typeface="Arial"/>
              </a:rPr>
              <a:t>1  </a:t>
            </a:r>
            <a:r>
              <a:rPr dirty="0" baseline="3968" sz="1050" spc="225" b="1">
                <a:solidFill>
                  <a:srgbClr val="EAEAF7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3333B2"/>
                </a:solidFill>
                <a:latin typeface="Calibri"/>
                <a:cs typeface="Calibri"/>
                <a:hlinkClick r:id="rId2" action="ppaction://hlinksldjump"/>
              </a:rPr>
              <a:t>Introducción</a:t>
            </a:r>
            <a:endParaRPr sz="1000">
              <a:latin typeface="Calibri"/>
              <a:cs typeface="Calibri"/>
            </a:endParaRPr>
          </a:p>
          <a:p>
            <a:pPr marL="500380" marR="55880">
              <a:lnSpc>
                <a:spcPts val="1200"/>
              </a:lnSpc>
              <a:spcBef>
                <a:spcPts val="40"/>
              </a:spcBef>
            </a:pPr>
            <a:r>
              <a:rPr dirty="0" sz="1000" spc="55">
                <a:latin typeface="Calibri"/>
                <a:cs typeface="Calibri"/>
                <a:hlinkClick r:id="rId14" action="ppaction://hlinksldjump"/>
              </a:rPr>
              <a:t>El </a:t>
            </a:r>
            <a:r>
              <a:rPr dirty="0" sz="1000" spc="-15">
                <a:latin typeface="Calibri"/>
                <a:cs typeface="Calibri"/>
                <a:hlinkClick r:id="rId14" action="ppaction://hlinksldjump"/>
              </a:rPr>
              <a:t>álgebra</a:t>
            </a:r>
            <a:r>
              <a:rPr dirty="0" sz="1000" spc="-10">
                <a:latin typeface="Calibri"/>
                <a:cs typeface="Calibri"/>
                <a:hlinkClick r:id="rId14" action="ppaction://hlinksldjump"/>
              </a:rPr>
              <a:t> </a:t>
            </a:r>
            <a:r>
              <a:rPr dirty="0" sz="1000" spc="-15">
                <a:latin typeface="Calibri"/>
                <a:cs typeface="Calibri"/>
                <a:hlinkClick r:id="rId14" action="ppaction://hlinksldjump"/>
              </a:rPr>
              <a:t>lineal</a:t>
            </a:r>
            <a:r>
              <a:rPr dirty="0" sz="1000" spc="-10">
                <a:latin typeface="Calibri"/>
                <a:cs typeface="Calibri"/>
                <a:hlinkClick r:id="rId14" action="ppaction://hlinksldjump"/>
              </a:rPr>
              <a:t> </a:t>
            </a:r>
            <a:r>
              <a:rPr dirty="0" sz="1000" spc="5">
                <a:latin typeface="Calibri"/>
                <a:cs typeface="Calibri"/>
                <a:hlinkClick r:id="rId14" action="ppaction://hlinksldjump"/>
              </a:rPr>
              <a:t>y </a:t>
            </a:r>
            <a:r>
              <a:rPr dirty="0" sz="1000" spc="-25">
                <a:latin typeface="Calibri"/>
                <a:cs typeface="Calibri"/>
                <a:hlinkClick r:id="rId14" action="ppaction://hlinksldjump"/>
              </a:rPr>
              <a:t>el</a:t>
            </a:r>
            <a:r>
              <a:rPr dirty="0" sz="1000" spc="-20">
                <a:latin typeface="Calibri"/>
                <a:cs typeface="Calibri"/>
                <a:hlinkClick r:id="rId14" action="ppaction://hlinksldjump"/>
              </a:rPr>
              <a:t> </a:t>
            </a:r>
            <a:r>
              <a:rPr dirty="0" sz="1000" spc="-15">
                <a:latin typeface="Calibri"/>
                <a:cs typeface="Calibri"/>
                <a:hlinkClick r:id="rId14" action="ppaction://hlinksldjump"/>
              </a:rPr>
              <a:t>procesamiento</a:t>
            </a:r>
            <a:r>
              <a:rPr dirty="0" sz="1000" spc="-10">
                <a:latin typeface="Calibri"/>
                <a:cs typeface="Calibri"/>
                <a:hlinkClick r:id="rId14" action="ppaction://hlinksldjump"/>
              </a:rPr>
              <a:t> </a:t>
            </a:r>
            <a:r>
              <a:rPr dirty="0" sz="1000" spc="5">
                <a:latin typeface="Calibri"/>
                <a:cs typeface="Calibri"/>
                <a:hlinkClick r:id="rId14" action="ppaction://hlinksldjump"/>
              </a:rPr>
              <a:t>digital </a:t>
            </a:r>
            <a:r>
              <a:rPr dirty="0" sz="1000" spc="-40">
                <a:latin typeface="Calibri"/>
                <a:cs typeface="Calibri"/>
                <a:hlinkClick r:id="rId14" action="ppaction://hlinksldjump"/>
              </a:rPr>
              <a:t>de</a:t>
            </a:r>
            <a:r>
              <a:rPr dirty="0" sz="1000" spc="-35">
                <a:latin typeface="Calibri"/>
                <a:cs typeface="Calibri"/>
                <a:hlinkClick r:id="rId14" action="ppaction://hlinksldjump"/>
              </a:rPr>
              <a:t> </a:t>
            </a:r>
            <a:r>
              <a:rPr dirty="0" sz="1000" spc="-15">
                <a:latin typeface="Calibri"/>
                <a:cs typeface="Calibri"/>
                <a:hlinkClick r:id="rId14" action="ppaction://hlinksldjump"/>
              </a:rPr>
              <a:t>imágenes.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  <a:hlinkClick r:id="rId15" action="ppaction://hlinksldjump"/>
              </a:rPr>
              <a:t>Aplicaciones</a:t>
            </a:r>
            <a:endParaRPr sz="1000">
              <a:latin typeface="Calibri"/>
              <a:cs typeface="Calibri"/>
            </a:endParaRPr>
          </a:p>
          <a:p>
            <a:pPr marL="222250">
              <a:lnSpc>
                <a:spcPts val="1200"/>
              </a:lnSpc>
              <a:spcBef>
                <a:spcPts val="105"/>
              </a:spcBef>
            </a:pPr>
            <a:r>
              <a:rPr dirty="0" baseline="3968" sz="1050" b="1">
                <a:solidFill>
                  <a:srgbClr val="EAEAF7"/>
                </a:solidFill>
                <a:latin typeface="Arial"/>
                <a:cs typeface="Arial"/>
              </a:rPr>
              <a:t>2  </a:t>
            </a:r>
            <a:r>
              <a:rPr dirty="0" baseline="3968" sz="1050" spc="284" b="1">
                <a:solidFill>
                  <a:srgbClr val="EAEAF7"/>
                </a:solidFill>
                <a:latin typeface="Arial"/>
                <a:cs typeface="Arial"/>
              </a:rPr>
              <a:t> </a:t>
            </a:r>
            <a:r>
              <a:rPr dirty="0" sz="1000" spc="5">
                <a:solidFill>
                  <a:srgbClr val="3333B2"/>
                </a:solidFill>
                <a:latin typeface="Calibri"/>
                <a:cs typeface="Calibri"/>
                <a:hlinkClick r:id="rId3" action="ppaction://hlinksldjump"/>
              </a:rPr>
              <a:t>Espacios</a:t>
            </a:r>
            <a:r>
              <a:rPr dirty="0" sz="1000" spc="95">
                <a:solidFill>
                  <a:srgbClr val="3333B2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Calibri"/>
                <a:cs typeface="Calibri"/>
                <a:hlinkClick r:id="rId3" action="ppaction://hlinksldjump"/>
              </a:rPr>
              <a:t>Vectoriales</a:t>
            </a:r>
            <a:endParaRPr sz="1000">
              <a:latin typeface="Calibri"/>
              <a:cs typeface="Calibri"/>
            </a:endParaRPr>
          </a:p>
          <a:p>
            <a:pPr marL="500380" marR="1136015">
              <a:lnSpc>
                <a:spcPts val="1200"/>
              </a:lnSpc>
              <a:spcBef>
                <a:spcPts val="35"/>
              </a:spcBef>
            </a:pPr>
            <a:r>
              <a:rPr dirty="0" sz="1000" spc="-5">
                <a:latin typeface="Calibri"/>
                <a:cs typeface="Calibri"/>
                <a:hlinkClick r:id="rId16" action="ppaction://hlinksldjump"/>
              </a:rPr>
              <a:t>Dependencia </a:t>
            </a:r>
            <a:r>
              <a:rPr dirty="0" sz="1000" spc="-60">
                <a:latin typeface="Calibri"/>
                <a:cs typeface="Calibri"/>
                <a:hlinkClick r:id="rId16" action="ppaction://hlinksldjump"/>
              </a:rPr>
              <a:t>e</a:t>
            </a:r>
            <a:r>
              <a:rPr dirty="0" sz="1000" spc="-55">
                <a:latin typeface="Calibri"/>
                <a:cs typeface="Calibri"/>
                <a:hlinkClick r:id="rId16" action="ppaction://hlinksldjump"/>
              </a:rPr>
              <a:t> </a:t>
            </a:r>
            <a:r>
              <a:rPr dirty="0" sz="1000" spc="-15">
                <a:latin typeface="Calibri"/>
                <a:cs typeface="Calibri"/>
                <a:hlinkClick r:id="rId16" action="ppaction://hlinksldjump"/>
              </a:rPr>
              <a:t>Independencia</a:t>
            </a:r>
            <a:r>
              <a:rPr dirty="0" sz="1000" spc="-10">
                <a:latin typeface="Calibri"/>
                <a:cs typeface="Calibri"/>
                <a:hlinkClick r:id="rId16" action="ppaction://hlinksldjump"/>
              </a:rPr>
              <a:t> </a:t>
            </a:r>
            <a:r>
              <a:rPr dirty="0" sz="1000" spc="-15">
                <a:latin typeface="Calibri"/>
                <a:cs typeface="Calibri"/>
                <a:hlinkClick r:id="rId16" action="ppaction://hlinksldjump"/>
              </a:rPr>
              <a:t>lineal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  <a:hlinkClick r:id="rId17" action="ppaction://hlinksldjump"/>
              </a:rPr>
              <a:t>Sistemas</a:t>
            </a:r>
            <a:r>
              <a:rPr dirty="0" sz="1000" spc="10">
                <a:latin typeface="Calibri"/>
                <a:cs typeface="Calibri"/>
                <a:hlinkClick r:id="rId17" action="ppaction://hlinksldjump"/>
              </a:rPr>
              <a:t> </a:t>
            </a:r>
            <a:r>
              <a:rPr dirty="0" sz="1000" spc="-35">
                <a:latin typeface="Calibri"/>
                <a:cs typeface="Calibri"/>
                <a:hlinkClick r:id="rId17" action="ppaction://hlinksldjump"/>
              </a:rPr>
              <a:t>de</a:t>
            </a:r>
            <a:r>
              <a:rPr dirty="0" sz="1000" spc="-30">
                <a:latin typeface="Calibri"/>
                <a:cs typeface="Calibri"/>
                <a:hlinkClick r:id="rId17" action="ppaction://hlinksldjump"/>
              </a:rPr>
              <a:t> Generadores</a:t>
            </a:r>
            <a:r>
              <a:rPr dirty="0" sz="1000" spc="-25">
                <a:latin typeface="Calibri"/>
                <a:cs typeface="Calibri"/>
                <a:hlinkClick r:id="rId17" action="ppaction://hlinksldjump"/>
              </a:rPr>
              <a:t> </a:t>
            </a:r>
            <a:r>
              <a:rPr dirty="0" sz="1000" spc="5">
                <a:latin typeface="Calibri"/>
                <a:cs typeface="Calibri"/>
                <a:hlinkClick r:id="rId17" action="ppaction://hlinksldjump"/>
              </a:rPr>
              <a:t>y</a:t>
            </a:r>
            <a:r>
              <a:rPr dirty="0" sz="1000" spc="10">
                <a:latin typeface="Calibri"/>
                <a:cs typeface="Calibri"/>
                <a:hlinkClick r:id="rId17" action="ppaction://hlinksldjump"/>
              </a:rPr>
              <a:t> </a:t>
            </a:r>
            <a:r>
              <a:rPr dirty="0" sz="1000">
                <a:latin typeface="Calibri"/>
                <a:cs typeface="Calibri"/>
                <a:hlinkClick r:id="rId17" action="ppaction://hlinksldjump"/>
              </a:rPr>
              <a:t>Bases </a:t>
            </a:r>
            <a:r>
              <a:rPr dirty="0" sz="1000" spc="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  <a:hlinkClick r:id="rId17" action="ppaction://hlinksldjump"/>
              </a:rPr>
              <a:t>Transformaciones</a:t>
            </a:r>
            <a:r>
              <a:rPr dirty="0" sz="1000" spc="100">
                <a:latin typeface="Calibri"/>
                <a:cs typeface="Calibri"/>
                <a:hlinkClick r:id="rId17" action="ppaction://hlinksldjump"/>
              </a:rPr>
              <a:t> </a:t>
            </a:r>
            <a:r>
              <a:rPr dirty="0" sz="1000" spc="-5">
                <a:latin typeface="Calibri"/>
                <a:cs typeface="Calibri"/>
                <a:hlinkClick r:id="rId17" action="ppaction://hlinksldjump"/>
              </a:rPr>
              <a:t>Lineales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15" name="object 15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315023" y="1865236"/>
            <a:ext cx="146177" cy="146177"/>
          </a:xfrm>
          <a:prstGeom prst="rect">
            <a:avLst/>
          </a:prstGeom>
        </p:spPr>
      </p:pic>
      <p:sp>
        <p:nvSpPr>
          <p:cNvPr id="16" name="object 16"/>
          <p:cNvSpPr txBox="1"/>
          <p:nvPr/>
        </p:nvSpPr>
        <p:spPr>
          <a:xfrm>
            <a:off x="350469" y="1867372"/>
            <a:ext cx="7556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b="1">
                <a:solidFill>
                  <a:srgbClr val="EAEAF7"/>
                </a:solidFill>
                <a:latin typeface="Arial"/>
                <a:cs typeface="Arial"/>
              </a:rPr>
              <a:t>3</a:t>
            </a:r>
            <a:endParaRPr sz="700">
              <a:latin typeface="Arial"/>
              <a:cs typeface="Arial"/>
            </a:endParaRPr>
          </a:p>
        </p:txBody>
      </p:sp>
      <p:pic>
        <p:nvPicPr>
          <p:cNvPr id="17" name="object 17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525284" y="2064308"/>
            <a:ext cx="59588" cy="59588"/>
          </a:xfrm>
          <a:prstGeom prst="rect">
            <a:avLst/>
          </a:prstGeom>
        </p:spPr>
      </p:pic>
      <p:pic>
        <p:nvPicPr>
          <p:cNvPr id="18" name="object 18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315023" y="2188413"/>
            <a:ext cx="146177" cy="146177"/>
          </a:xfrm>
          <a:prstGeom prst="rect">
            <a:avLst/>
          </a:prstGeom>
        </p:spPr>
      </p:pic>
      <p:sp>
        <p:nvSpPr>
          <p:cNvPr id="19" name="object 19"/>
          <p:cNvSpPr txBox="1"/>
          <p:nvPr/>
        </p:nvSpPr>
        <p:spPr>
          <a:xfrm>
            <a:off x="350469" y="2190562"/>
            <a:ext cx="7556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b="1">
                <a:solidFill>
                  <a:srgbClr val="EAEAF7"/>
                </a:solidFill>
                <a:latin typeface="Arial"/>
                <a:cs typeface="Arial"/>
              </a:rPr>
              <a:t>4</a:t>
            </a:r>
            <a:endParaRPr sz="700">
              <a:latin typeface="Arial"/>
              <a:cs typeface="Arial"/>
            </a:endParaRPr>
          </a:p>
        </p:txBody>
      </p:sp>
      <p:pic>
        <p:nvPicPr>
          <p:cNvPr id="20" name="object 20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525284" y="2387485"/>
            <a:ext cx="59588" cy="59588"/>
          </a:xfrm>
          <a:prstGeom prst="rect">
            <a:avLst/>
          </a:prstGeom>
        </p:spPr>
      </p:pic>
      <p:pic>
        <p:nvPicPr>
          <p:cNvPr id="21" name="object 21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525284" y="2539314"/>
            <a:ext cx="59588" cy="59588"/>
          </a:xfrm>
          <a:prstGeom prst="rect">
            <a:avLst/>
          </a:prstGeom>
        </p:spPr>
      </p:pic>
      <p:sp>
        <p:nvSpPr>
          <p:cNvPr id="22" name="object 22"/>
          <p:cNvSpPr txBox="1"/>
          <p:nvPr/>
        </p:nvSpPr>
        <p:spPr>
          <a:xfrm>
            <a:off x="501904" y="1838457"/>
            <a:ext cx="2593340" cy="8045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1200"/>
              </a:lnSpc>
              <a:spcBef>
                <a:spcPts val="95"/>
              </a:spcBef>
            </a:pPr>
            <a:r>
              <a:rPr dirty="0" sz="1000" spc="-5">
                <a:solidFill>
                  <a:srgbClr val="3333B2"/>
                </a:solidFill>
                <a:latin typeface="Calibri"/>
                <a:cs typeface="Calibri"/>
                <a:hlinkClick r:id="rId4" action="ppaction://hlinksldjump"/>
              </a:rPr>
              <a:t>Formas</a:t>
            </a:r>
            <a:r>
              <a:rPr dirty="0" sz="1000" spc="70">
                <a:solidFill>
                  <a:srgbClr val="3333B2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1000">
                <a:solidFill>
                  <a:srgbClr val="3333B2"/>
                </a:solidFill>
                <a:latin typeface="Calibri"/>
                <a:cs typeface="Calibri"/>
                <a:hlinkClick r:id="rId4" action="ppaction://hlinksldjump"/>
              </a:rPr>
              <a:t>cuadráticas</a:t>
            </a:r>
            <a:endParaRPr sz="1000">
              <a:latin typeface="Calibri"/>
              <a:cs typeface="Calibri"/>
            </a:endParaRPr>
          </a:p>
          <a:p>
            <a:pPr marL="139065">
              <a:lnSpc>
                <a:spcPts val="1200"/>
              </a:lnSpc>
            </a:pPr>
            <a:r>
              <a:rPr dirty="0" sz="1000" spc="55">
                <a:latin typeface="Calibri"/>
                <a:cs typeface="Calibri"/>
                <a:hlinkClick r:id="rId20" action="ppaction://hlinksldjump"/>
              </a:rPr>
              <a:t>El</a:t>
            </a:r>
            <a:r>
              <a:rPr dirty="0" sz="1000" spc="100">
                <a:latin typeface="Calibri"/>
                <a:cs typeface="Calibri"/>
                <a:hlinkClick r:id="rId20" action="ppaction://hlinksldjump"/>
              </a:rPr>
              <a:t> </a:t>
            </a:r>
            <a:r>
              <a:rPr dirty="0" sz="1000" spc="-25">
                <a:latin typeface="Calibri"/>
                <a:cs typeface="Calibri"/>
                <a:hlinkClick r:id="rId20" action="ppaction://hlinksldjump"/>
              </a:rPr>
              <a:t>problema</a:t>
            </a:r>
            <a:r>
              <a:rPr dirty="0" sz="1000" spc="105">
                <a:latin typeface="Calibri"/>
                <a:cs typeface="Calibri"/>
                <a:hlinkClick r:id="rId20" action="ppaction://hlinksldjump"/>
              </a:rPr>
              <a:t> </a:t>
            </a:r>
            <a:r>
              <a:rPr dirty="0" sz="1000" spc="-40">
                <a:latin typeface="Calibri"/>
                <a:cs typeface="Calibri"/>
                <a:hlinkClick r:id="rId20" action="ppaction://hlinksldjump"/>
              </a:rPr>
              <a:t>de</a:t>
            </a:r>
            <a:r>
              <a:rPr dirty="0" sz="1000" spc="105">
                <a:latin typeface="Calibri"/>
                <a:cs typeface="Calibri"/>
                <a:hlinkClick r:id="rId20" action="ppaction://hlinksldjump"/>
              </a:rPr>
              <a:t> </a:t>
            </a:r>
            <a:r>
              <a:rPr dirty="0" sz="1000" spc="-15">
                <a:latin typeface="Calibri"/>
                <a:cs typeface="Calibri"/>
                <a:hlinkClick r:id="rId20" action="ppaction://hlinksldjump"/>
              </a:rPr>
              <a:t>autovalores.</a:t>
            </a:r>
            <a:endParaRPr sz="1000">
              <a:latin typeface="Calibri"/>
              <a:cs typeface="Calibri"/>
            </a:endParaRPr>
          </a:p>
          <a:p>
            <a:pPr marL="12700">
              <a:lnSpc>
                <a:spcPts val="1200"/>
              </a:lnSpc>
              <a:spcBef>
                <a:spcPts val="150"/>
              </a:spcBef>
            </a:pPr>
            <a:r>
              <a:rPr dirty="0" sz="1000" spc="5">
                <a:solidFill>
                  <a:srgbClr val="3333B2"/>
                </a:solidFill>
                <a:latin typeface="Calibri"/>
                <a:cs typeface="Calibri"/>
                <a:hlinkClick r:id="rId5" action="ppaction://hlinksldjump"/>
              </a:rPr>
              <a:t>Sistemas</a:t>
            </a:r>
            <a:r>
              <a:rPr dirty="0" sz="1000" spc="60">
                <a:solidFill>
                  <a:srgbClr val="3333B2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1000" spc="-5">
                <a:solidFill>
                  <a:srgbClr val="3333B2"/>
                </a:solidFill>
                <a:latin typeface="Calibri"/>
                <a:cs typeface="Calibri"/>
                <a:hlinkClick r:id="rId5" action="ppaction://hlinksldjump"/>
              </a:rPr>
              <a:t>Lineales</a:t>
            </a:r>
            <a:endParaRPr sz="1000">
              <a:latin typeface="Calibri"/>
              <a:cs typeface="Calibri"/>
            </a:endParaRPr>
          </a:p>
          <a:p>
            <a:pPr marL="139065" marR="5080">
              <a:lnSpc>
                <a:spcPts val="1200"/>
              </a:lnSpc>
              <a:spcBef>
                <a:spcPts val="35"/>
              </a:spcBef>
            </a:pPr>
            <a:r>
              <a:rPr dirty="0" sz="1000" spc="5">
                <a:latin typeface="Calibri"/>
                <a:cs typeface="Calibri"/>
                <a:hlinkClick r:id="rId21" action="ppaction://hlinksldjump"/>
              </a:rPr>
              <a:t>Sistemas </a:t>
            </a:r>
            <a:r>
              <a:rPr dirty="0" sz="1000">
                <a:latin typeface="Calibri"/>
                <a:cs typeface="Calibri"/>
                <a:hlinkClick r:id="rId21" action="ppaction://hlinksldjump"/>
              </a:rPr>
              <a:t>Compatibles</a:t>
            </a:r>
            <a:r>
              <a:rPr dirty="0" sz="1000" spc="225">
                <a:latin typeface="Calibri"/>
                <a:cs typeface="Calibri"/>
                <a:hlinkClick r:id="rId21" action="ppaction://hlinksldjump"/>
              </a:rPr>
              <a:t> </a:t>
            </a:r>
            <a:r>
              <a:rPr dirty="0" sz="1000" spc="-60">
                <a:latin typeface="Calibri"/>
                <a:cs typeface="Calibri"/>
                <a:hlinkClick r:id="rId21" action="ppaction://hlinksldjump"/>
              </a:rPr>
              <a:t>e</a:t>
            </a:r>
            <a:r>
              <a:rPr dirty="0" sz="1000" spc="105">
                <a:latin typeface="Calibri"/>
                <a:cs typeface="Calibri"/>
                <a:hlinkClick r:id="rId21" action="ppaction://hlinksldjump"/>
              </a:rPr>
              <a:t> </a:t>
            </a:r>
            <a:r>
              <a:rPr dirty="0" sz="1000" spc="-10">
                <a:latin typeface="Calibri"/>
                <a:cs typeface="Calibri"/>
                <a:hlinkClick r:id="rId21" action="ppaction://hlinksldjump"/>
              </a:rPr>
              <a:t>Incompatibles 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  <a:hlinkClick r:id="rId22" action="ppaction://hlinksldjump"/>
              </a:rPr>
              <a:t>Sistemas</a:t>
            </a:r>
            <a:r>
              <a:rPr dirty="0" sz="1000" spc="95">
                <a:latin typeface="Calibri"/>
                <a:cs typeface="Calibri"/>
                <a:hlinkClick r:id="rId22" action="ppaction://hlinksldjump"/>
              </a:rPr>
              <a:t> </a:t>
            </a:r>
            <a:r>
              <a:rPr dirty="0" sz="1000" spc="-15">
                <a:latin typeface="Calibri"/>
                <a:cs typeface="Calibri"/>
                <a:hlinkClick r:id="rId22" action="ppaction://hlinksldjump"/>
              </a:rPr>
              <a:t>Indeterminados</a:t>
            </a:r>
            <a:r>
              <a:rPr dirty="0" sz="1000" spc="100">
                <a:latin typeface="Calibri"/>
                <a:cs typeface="Calibri"/>
                <a:hlinkClick r:id="rId22" action="ppaction://hlinksldjump"/>
              </a:rPr>
              <a:t> </a:t>
            </a:r>
            <a:r>
              <a:rPr dirty="0" sz="1000" spc="5">
                <a:latin typeface="Calibri"/>
                <a:cs typeface="Calibri"/>
                <a:hlinkClick r:id="rId22" action="ppaction://hlinksldjump"/>
              </a:rPr>
              <a:t>y</a:t>
            </a:r>
            <a:r>
              <a:rPr dirty="0" sz="1000" spc="95">
                <a:latin typeface="Calibri"/>
                <a:cs typeface="Calibri"/>
                <a:hlinkClick r:id="rId22" action="ppaction://hlinksldjump"/>
              </a:rPr>
              <a:t> </a:t>
            </a:r>
            <a:r>
              <a:rPr dirty="0" sz="1000" spc="-20">
                <a:latin typeface="Calibri"/>
                <a:cs typeface="Calibri"/>
                <a:hlinkClick r:id="rId22" action="ppaction://hlinksldjump"/>
              </a:rPr>
              <a:t>Sobredeterminados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23" name="object 23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24" name="object 24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6" name="object 26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23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45337" y="0"/>
            <a:ext cx="1264285" cy="4051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2700" marR="5080" indent="84518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Fundamentos</a:t>
            </a:r>
            <a:r>
              <a:rPr dirty="0" sz="500" spc="7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de</a:t>
            </a:r>
            <a:r>
              <a:rPr dirty="0" sz="500" spc="7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Estadística</a:t>
            </a:r>
            <a:r>
              <a:rPr dirty="0" sz="500" spc="7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Bayesiana.</a:t>
            </a:r>
            <a:endParaRPr sz="500">
              <a:latin typeface="Calibri"/>
              <a:cs typeface="Calibri"/>
            </a:endParaRPr>
          </a:p>
          <a:p>
            <a:pPr algn="r" marL="429895" marR="5080" indent="378460">
              <a:lnSpc>
                <a:spcPts val="600"/>
              </a:lnSpc>
              <a:spcBef>
                <a:spcPts val="15"/>
              </a:spcBef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Distribuciones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Estadísticos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y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Variabilidad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Aprendizaje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Automático.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28164"/>
            <a:ext cx="1396365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600"/>
              </a:lnSpc>
              <a:spcBef>
                <a:spcPts val="95"/>
              </a:spcBef>
            </a:pP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Probabilidad</a:t>
            </a:r>
            <a:r>
              <a:rPr dirty="0" sz="500" spc="40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 Condicionada</a:t>
            </a:r>
            <a:endParaRPr sz="500">
              <a:latin typeface="Calibri"/>
              <a:cs typeface="Calibri"/>
            </a:endParaRPr>
          </a:p>
          <a:p>
            <a:pPr marL="12700" marR="5080">
              <a:lnSpc>
                <a:spcPts val="600"/>
              </a:lnSpc>
              <a:spcBef>
                <a:spcPts val="20"/>
              </a:spcBef>
            </a:pP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Independencia</a:t>
            </a:r>
            <a:r>
              <a:rPr dirty="0" sz="500" spc="8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e</a:t>
            </a:r>
            <a:r>
              <a:rPr dirty="0" sz="500" spc="8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Independencia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Condicional </a:t>
            </a:r>
            <a:r>
              <a:rPr dirty="0" sz="500" spc="-100" b="1">
                <a:solidFill>
                  <a:srgbClr val="9898D8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Variables</a:t>
            </a:r>
            <a:r>
              <a:rPr dirty="0" sz="500" spc="8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Aleatorias</a:t>
            </a:r>
            <a:endParaRPr sz="500">
              <a:latin typeface="Calibri"/>
              <a:cs typeface="Calibri"/>
            </a:endParaRPr>
          </a:p>
          <a:p>
            <a:pPr marL="12700">
              <a:lnSpc>
                <a:spcPts val="575"/>
              </a:lnSpc>
            </a:pP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10" action="ppaction://hlinksldjump"/>
              </a:rPr>
              <a:t>Variables</a:t>
            </a:r>
            <a:r>
              <a:rPr dirty="0" sz="500" spc="70" b="1">
                <a:solidFill>
                  <a:srgbClr val="9898D8"/>
                </a:solidFill>
                <a:latin typeface="Calibri"/>
                <a:cs typeface="Calibri"/>
                <a:hlinkClick r:id="rId10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10" action="ppaction://hlinksldjump"/>
              </a:rPr>
              <a:t>Multimensionales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0" y="408654"/>
            <a:ext cx="4608060" cy="31277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407591"/>
            <a:ext cx="358076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10">
                <a:solidFill>
                  <a:srgbClr val="FFFFFF"/>
                </a:solidFill>
                <a:latin typeface="Calibri"/>
                <a:cs typeface="Calibri"/>
              </a:rPr>
              <a:t>Experimento,</a:t>
            </a:r>
            <a:r>
              <a:rPr dirty="0" sz="14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30">
                <a:solidFill>
                  <a:srgbClr val="FFFFFF"/>
                </a:solidFill>
                <a:latin typeface="Calibri"/>
                <a:cs typeface="Calibri"/>
              </a:rPr>
              <a:t>espacio</a:t>
            </a:r>
            <a:r>
              <a:rPr dirty="0" sz="14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25">
                <a:solidFill>
                  <a:srgbClr val="FFFFFF"/>
                </a:solidFill>
                <a:latin typeface="Calibri"/>
                <a:cs typeface="Calibri"/>
              </a:rPr>
              <a:t>muestral,</a:t>
            </a:r>
            <a:r>
              <a:rPr dirty="0" sz="14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35">
                <a:solidFill>
                  <a:srgbClr val="FFFFFF"/>
                </a:solidFill>
                <a:latin typeface="Calibri"/>
                <a:cs typeface="Calibri"/>
              </a:rPr>
              <a:t>muestra</a:t>
            </a:r>
            <a:r>
              <a:rPr dirty="0" sz="14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1400" spc="1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35">
                <a:solidFill>
                  <a:srgbClr val="FFFFFF"/>
                </a:solidFill>
                <a:latin typeface="Calibri"/>
                <a:cs typeface="Calibri"/>
              </a:rPr>
              <a:t>suceso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490194" y="1010615"/>
            <a:ext cx="59588" cy="59588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754824" y="1477683"/>
            <a:ext cx="48005" cy="48005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754824" y="1724863"/>
            <a:ext cx="48005" cy="48005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1007884" y="1971586"/>
            <a:ext cx="48005" cy="48005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1007884" y="2319985"/>
            <a:ext cx="48005" cy="48005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1007884" y="2668384"/>
            <a:ext cx="48005" cy="48005"/>
          </a:xfrm>
          <a:prstGeom prst="rect">
            <a:avLst/>
          </a:prstGeom>
        </p:spPr>
      </p:pic>
      <p:sp>
        <p:nvSpPr>
          <p:cNvPr id="14" name="object 14"/>
          <p:cNvSpPr txBox="1"/>
          <p:nvPr/>
        </p:nvSpPr>
        <p:spPr>
          <a:xfrm>
            <a:off x="600354" y="933506"/>
            <a:ext cx="3629660" cy="193865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1200"/>
              </a:lnSpc>
              <a:spcBef>
                <a:spcPts val="95"/>
              </a:spcBef>
            </a:pPr>
            <a:r>
              <a:rPr dirty="0" sz="1000" spc="10">
                <a:latin typeface="Calibri"/>
                <a:cs typeface="Calibri"/>
              </a:rPr>
              <a:t>Para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obtener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respuesta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nuestra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pregunta,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tendré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realizar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un</a:t>
            </a:r>
            <a:endParaRPr sz="1000">
              <a:latin typeface="Calibri"/>
              <a:cs typeface="Calibri"/>
            </a:endParaRPr>
          </a:p>
          <a:p>
            <a:pPr marL="12700">
              <a:lnSpc>
                <a:spcPts val="1200"/>
              </a:lnSpc>
            </a:pPr>
            <a:r>
              <a:rPr dirty="0" sz="1000" spc="20" b="1">
                <a:latin typeface="Calibri"/>
                <a:cs typeface="Calibri"/>
              </a:rPr>
              <a:t>experimento</a:t>
            </a:r>
            <a:r>
              <a:rPr dirty="0" sz="1000" spc="20">
                <a:latin typeface="Calibri"/>
                <a:cs typeface="Calibri"/>
              </a:rPr>
              <a:t>.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15">
                <a:latin typeface="Calibri"/>
                <a:cs typeface="Calibri"/>
              </a:rPr>
              <a:t>Un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experimento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puede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ser:</a:t>
            </a:r>
            <a:endParaRPr sz="1000">
              <a:latin typeface="Calibri"/>
              <a:cs typeface="Calibri"/>
            </a:endParaRPr>
          </a:p>
          <a:p>
            <a:pPr marL="265430" marR="2039620">
              <a:lnSpc>
                <a:spcPct val="180200"/>
              </a:lnSpc>
              <a:spcBef>
                <a:spcPts val="425"/>
              </a:spcBef>
            </a:pPr>
            <a:r>
              <a:rPr dirty="0" sz="900" spc="10" b="1">
                <a:latin typeface="Calibri"/>
                <a:cs typeface="Calibri"/>
              </a:rPr>
              <a:t>Experimento</a:t>
            </a:r>
            <a:r>
              <a:rPr dirty="0" sz="900" spc="75" b="1">
                <a:latin typeface="Calibri"/>
                <a:cs typeface="Calibri"/>
              </a:rPr>
              <a:t> </a:t>
            </a:r>
            <a:r>
              <a:rPr dirty="0" sz="900" b="1">
                <a:latin typeface="Calibri"/>
                <a:cs typeface="Calibri"/>
              </a:rPr>
              <a:t>determinista</a:t>
            </a:r>
            <a:r>
              <a:rPr dirty="0" sz="900">
                <a:latin typeface="Calibri"/>
                <a:cs typeface="Calibri"/>
              </a:rPr>
              <a:t>. </a:t>
            </a:r>
            <a:r>
              <a:rPr dirty="0" sz="900" spc="-185">
                <a:latin typeface="Calibri"/>
                <a:cs typeface="Calibri"/>
              </a:rPr>
              <a:t> </a:t>
            </a:r>
            <a:r>
              <a:rPr dirty="0" sz="900" spc="10" b="1">
                <a:latin typeface="Calibri"/>
                <a:cs typeface="Calibri"/>
              </a:rPr>
              <a:t>Experimento</a:t>
            </a:r>
            <a:r>
              <a:rPr dirty="0" sz="900" spc="100" b="1">
                <a:latin typeface="Calibri"/>
                <a:cs typeface="Calibri"/>
              </a:rPr>
              <a:t> </a:t>
            </a:r>
            <a:r>
              <a:rPr dirty="0" sz="900" spc="-5" b="1">
                <a:latin typeface="Calibri"/>
                <a:cs typeface="Calibri"/>
              </a:rPr>
              <a:t>aleatorio</a:t>
            </a:r>
            <a:r>
              <a:rPr dirty="0" sz="900" spc="-5">
                <a:latin typeface="Calibri"/>
                <a:cs typeface="Calibri"/>
              </a:rPr>
              <a:t>:</a:t>
            </a:r>
            <a:endParaRPr sz="9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800">
              <a:latin typeface="Calibri"/>
              <a:cs typeface="Calibri"/>
            </a:endParaRPr>
          </a:p>
          <a:p>
            <a:pPr marL="518795" marR="2138680">
              <a:lnSpc>
                <a:spcPts val="950"/>
              </a:lnSpc>
            </a:pPr>
            <a:r>
              <a:rPr dirty="0" sz="800" spc="40">
                <a:latin typeface="Calibri"/>
                <a:cs typeface="Calibri"/>
              </a:rPr>
              <a:t>Se</a:t>
            </a:r>
            <a:r>
              <a:rPr dirty="0" sz="800" spc="75">
                <a:latin typeface="Calibri"/>
                <a:cs typeface="Calibri"/>
              </a:rPr>
              <a:t> </a:t>
            </a:r>
            <a:r>
              <a:rPr dirty="0" sz="800" spc="15">
                <a:latin typeface="Calibri"/>
                <a:cs typeface="Calibri"/>
              </a:rPr>
              <a:t>conocen</a:t>
            </a:r>
            <a:r>
              <a:rPr dirty="0" sz="800" spc="75">
                <a:latin typeface="Calibri"/>
                <a:cs typeface="Calibri"/>
              </a:rPr>
              <a:t> </a:t>
            </a:r>
            <a:r>
              <a:rPr dirty="0" sz="800" spc="15">
                <a:latin typeface="Calibri"/>
                <a:cs typeface="Calibri"/>
              </a:rPr>
              <a:t>todos</a:t>
            </a:r>
            <a:r>
              <a:rPr dirty="0" sz="800" spc="75">
                <a:latin typeface="Calibri"/>
                <a:cs typeface="Calibri"/>
              </a:rPr>
              <a:t> </a:t>
            </a:r>
            <a:r>
              <a:rPr dirty="0" sz="800" spc="10">
                <a:latin typeface="Calibri"/>
                <a:cs typeface="Calibri"/>
              </a:rPr>
              <a:t>sus </a:t>
            </a:r>
            <a:r>
              <a:rPr dirty="0" sz="800" spc="-165">
                <a:latin typeface="Calibri"/>
                <a:cs typeface="Calibri"/>
              </a:rPr>
              <a:t> </a:t>
            </a:r>
            <a:r>
              <a:rPr dirty="0" sz="800" spc="10">
                <a:latin typeface="Calibri"/>
                <a:cs typeface="Calibri"/>
              </a:rPr>
              <a:t>posibles</a:t>
            </a:r>
            <a:r>
              <a:rPr dirty="0" sz="800" spc="90">
                <a:latin typeface="Calibri"/>
                <a:cs typeface="Calibri"/>
              </a:rPr>
              <a:t> </a:t>
            </a:r>
            <a:r>
              <a:rPr dirty="0" sz="800" spc="5">
                <a:latin typeface="Calibri"/>
                <a:cs typeface="Calibri"/>
              </a:rPr>
              <a:t>resultados.</a:t>
            </a:r>
            <a:endParaRPr sz="800">
              <a:latin typeface="Calibri"/>
              <a:cs typeface="Calibri"/>
            </a:endParaRPr>
          </a:p>
          <a:p>
            <a:pPr marL="518795" marR="2199640">
              <a:lnSpc>
                <a:spcPts val="950"/>
              </a:lnSpc>
              <a:spcBef>
                <a:spcPts val="844"/>
              </a:spcBef>
            </a:pPr>
            <a:r>
              <a:rPr dirty="0" sz="800" spc="35">
                <a:latin typeface="Calibri"/>
                <a:cs typeface="Calibri"/>
              </a:rPr>
              <a:t>No</a:t>
            </a:r>
            <a:r>
              <a:rPr dirty="0" sz="800" spc="75">
                <a:latin typeface="Calibri"/>
                <a:cs typeface="Calibri"/>
              </a:rPr>
              <a:t> </a:t>
            </a:r>
            <a:r>
              <a:rPr dirty="0" sz="800">
                <a:latin typeface="Calibri"/>
                <a:cs typeface="Calibri"/>
              </a:rPr>
              <a:t>puede</a:t>
            </a:r>
            <a:r>
              <a:rPr dirty="0" sz="800" spc="80">
                <a:latin typeface="Calibri"/>
                <a:cs typeface="Calibri"/>
              </a:rPr>
              <a:t> </a:t>
            </a:r>
            <a:r>
              <a:rPr dirty="0" sz="800" spc="-5">
                <a:latin typeface="Calibri"/>
                <a:cs typeface="Calibri"/>
              </a:rPr>
              <a:t>predecirse </a:t>
            </a:r>
            <a:r>
              <a:rPr dirty="0" sz="800" spc="-165">
                <a:latin typeface="Calibri"/>
                <a:cs typeface="Calibri"/>
              </a:rPr>
              <a:t> </a:t>
            </a:r>
            <a:r>
              <a:rPr dirty="0" sz="800" spc="5">
                <a:latin typeface="Calibri"/>
                <a:cs typeface="Calibri"/>
              </a:rPr>
              <a:t>resultado.</a:t>
            </a:r>
            <a:endParaRPr sz="800">
              <a:latin typeface="Calibri"/>
              <a:cs typeface="Calibri"/>
            </a:endParaRPr>
          </a:p>
          <a:p>
            <a:pPr marL="518795" marR="2129155">
              <a:lnSpc>
                <a:spcPts val="950"/>
              </a:lnSpc>
              <a:spcBef>
                <a:spcPts val="840"/>
              </a:spcBef>
            </a:pPr>
            <a:r>
              <a:rPr dirty="0" sz="800" spc="15">
                <a:latin typeface="Calibri"/>
                <a:cs typeface="Calibri"/>
              </a:rPr>
              <a:t>Puede</a:t>
            </a:r>
            <a:r>
              <a:rPr dirty="0" sz="800" spc="85">
                <a:latin typeface="Calibri"/>
                <a:cs typeface="Calibri"/>
              </a:rPr>
              <a:t> </a:t>
            </a:r>
            <a:r>
              <a:rPr dirty="0" sz="800" spc="10">
                <a:latin typeface="Calibri"/>
                <a:cs typeface="Calibri"/>
              </a:rPr>
              <a:t>haber</a:t>
            </a:r>
            <a:r>
              <a:rPr dirty="0" sz="800" spc="90">
                <a:latin typeface="Calibri"/>
                <a:cs typeface="Calibri"/>
              </a:rPr>
              <a:t> </a:t>
            </a:r>
            <a:r>
              <a:rPr dirty="0" sz="800" spc="15">
                <a:latin typeface="Calibri"/>
                <a:cs typeface="Calibri"/>
              </a:rPr>
              <a:t>distintos </a:t>
            </a:r>
            <a:r>
              <a:rPr dirty="0" sz="800" spc="-170">
                <a:latin typeface="Calibri"/>
                <a:cs typeface="Calibri"/>
              </a:rPr>
              <a:t> </a:t>
            </a:r>
            <a:r>
              <a:rPr dirty="0" sz="800" spc="5">
                <a:latin typeface="Calibri"/>
                <a:cs typeface="Calibri"/>
              </a:rPr>
              <a:t>resultados.</a:t>
            </a:r>
            <a:endParaRPr sz="800">
              <a:latin typeface="Calibri"/>
              <a:cs typeface="Calibri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2994012" y="1401705"/>
            <a:ext cx="1007110" cy="1437640"/>
            <a:chOff x="2994012" y="1401705"/>
            <a:chExt cx="1007110" cy="1437640"/>
          </a:xfrm>
        </p:grpSpPr>
        <p:pic>
          <p:nvPicPr>
            <p:cNvPr id="16" name="object 16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3205708" y="1401705"/>
              <a:ext cx="583406" cy="763428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2994012" y="2185708"/>
              <a:ext cx="1006792" cy="653415"/>
            </a:xfrm>
            <a:prstGeom prst="rect">
              <a:avLst/>
            </a:prstGeom>
          </p:spPr>
        </p:pic>
      </p:grpSp>
      <p:grpSp>
        <p:nvGrpSpPr>
          <p:cNvPr id="18" name="object 18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9" name="object 19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1" name="object 21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9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084338" y="0"/>
            <a:ext cx="1125220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478155" marR="5080" indent="24066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Espacios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Vectoriales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Formas</a:t>
            </a:r>
            <a:r>
              <a:rPr dirty="0" sz="500" spc="5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cuadráticas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Sistemas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Lineales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590"/>
              </a:lnSpc>
            </a:pPr>
            <a:r>
              <a:rPr dirty="0" sz="500" spc="5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El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problema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de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mínimos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cuadrados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600"/>
              </a:lnSpc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Álgebra</a:t>
            </a:r>
            <a:r>
              <a:rPr dirty="0" sz="500" spc="2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numérica</a:t>
            </a:r>
            <a:endParaRPr sz="5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0"/>
            <a:ext cx="4608195" cy="909955"/>
            <a:chOff x="0" y="0"/>
            <a:chExt cx="4608195" cy="909955"/>
          </a:xfrm>
        </p:grpSpPr>
        <p:sp>
          <p:nvSpPr>
            <p:cNvPr id="5" name="object 5"/>
            <p:cNvSpPr/>
            <p:nvPr/>
          </p:nvSpPr>
          <p:spPr>
            <a:xfrm>
              <a:off x="2303995" y="0"/>
              <a:ext cx="2304415" cy="480059"/>
            </a:xfrm>
            <a:custGeom>
              <a:avLst/>
              <a:gdLst/>
              <a:ahLst/>
              <a:cxnLst/>
              <a:rect l="l" t="t" r="r" b="b"/>
              <a:pathLst>
                <a:path w="2304415" h="480059">
                  <a:moveTo>
                    <a:pt x="2303995" y="0"/>
                  </a:moveTo>
                  <a:lnTo>
                    <a:pt x="0" y="0"/>
                  </a:lnTo>
                  <a:lnTo>
                    <a:pt x="0" y="479742"/>
                  </a:lnTo>
                  <a:lnTo>
                    <a:pt x="2303995" y="479742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0" y="479736"/>
              <a:ext cx="4608060" cy="312770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15023" y="763397"/>
              <a:ext cx="146177" cy="146177"/>
            </a:xfrm>
            <a:prstGeom prst="rect">
              <a:avLst/>
            </a:prstGeom>
          </p:spPr>
        </p:pic>
      </p:grpSp>
      <p:pic>
        <p:nvPicPr>
          <p:cNvPr id="8" name="object 8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525284" y="962456"/>
            <a:ext cx="59588" cy="59588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525284" y="1114285"/>
            <a:ext cx="59588" cy="59588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315023" y="1238402"/>
            <a:ext cx="146177" cy="146177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525284" y="1437462"/>
            <a:ext cx="59588" cy="59588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525284" y="1589290"/>
            <a:ext cx="59588" cy="59588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525284" y="1741132"/>
            <a:ext cx="59588" cy="59588"/>
          </a:xfrm>
          <a:prstGeom prst="rect">
            <a:avLst/>
          </a:prstGeom>
        </p:spPr>
      </p:pic>
      <p:sp>
        <p:nvSpPr>
          <p:cNvPr id="14" name="object 14"/>
          <p:cNvSpPr txBox="1"/>
          <p:nvPr/>
        </p:nvSpPr>
        <p:spPr>
          <a:xfrm>
            <a:off x="140474" y="422099"/>
            <a:ext cx="3519804" cy="1422400"/>
          </a:xfrm>
          <a:prstGeom prst="rect">
            <a:avLst/>
          </a:prstGeom>
        </p:spPr>
        <p:txBody>
          <a:bodyPr wrap="square" lIns="0" tIns="7366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580"/>
              </a:spcBef>
            </a:pPr>
            <a:r>
              <a:rPr dirty="0" sz="1400" spc="-20">
                <a:solidFill>
                  <a:srgbClr val="FFFFFF"/>
                </a:solidFill>
                <a:latin typeface="Calibri"/>
                <a:cs typeface="Calibri"/>
              </a:rPr>
              <a:t>Contenido</a:t>
            </a:r>
            <a:endParaRPr sz="1400">
              <a:latin typeface="Calibri"/>
              <a:cs typeface="Calibri"/>
            </a:endParaRPr>
          </a:p>
          <a:p>
            <a:pPr marL="222250">
              <a:lnSpc>
                <a:spcPts val="1200"/>
              </a:lnSpc>
              <a:spcBef>
                <a:spcPts val="310"/>
              </a:spcBef>
            </a:pPr>
            <a:r>
              <a:rPr dirty="0" baseline="3968" sz="1050" b="1">
                <a:solidFill>
                  <a:srgbClr val="EAEAF7"/>
                </a:solidFill>
                <a:latin typeface="Arial"/>
                <a:cs typeface="Arial"/>
              </a:rPr>
              <a:t>1  </a:t>
            </a:r>
            <a:r>
              <a:rPr dirty="0" baseline="3968" sz="1050" spc="225" b="1">
                <a:solidFill>
                  <a:srgbClr val="EAEAF7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3333B2"/>
                </a:solidFill>
                <a:latin typeface="Calibri"/>
                <a:cs typeface="Calibri"/>
                <a:hlinkClick r:id="rId2" action="ppaction://hlinksldjump"/>
              </a:rPr>
              <a:t>Introducción</a:t>
            </a:r>
            <a:endParaRPr sz="1000">
              <a:latin typeface="Calibri"/>
              <a:cs typeface="Calibri"/>
            </a:endParaRPr>
          </a:p>
          <a:p>
            <a:pPr marL="500380" marR="55880">
              <a:lnSpc>
                <a:spcPts val="1200"/>
              </a:lnSpc>
              <a:spcBef>
                <a:spcPts val="40"/>
              </a:spcBef>
            </a:pPr>
            <a:r>
              <a:rPr dirty="0" sz="1000" spc="55">
                <a:latin typeface="Calibri"/>
                <a:cs typeface="Calibri"/>
                <a:hlinkClick r:id="rId14" action="ppaction://hlinksldjump"/>
              </a:rPr>
              <a:t>El </a:t>
            </a:r>
            <a:r>
              <a:rPr dirty="0" sz="1000" spc="-15">
                <a:latin typeface="Calibri"/>
                <a:cs typeface="Calibri"/>
                <a:hlinkClick r:id="rId14" action="ppaction://hlinksldjump"/>
              </a:rPr>
              <a:t>álgebra</a:t>
            </a:r>
            <a:r>
              <a:rPr dirty="0" sz="1000" spc="-10">
                <a:latin typeface="Calibri"/>
                <a:cs typeface="Calibri"/>
                <a:hlinkClick r:id="rId14" action="ppaction://hlinksldjump"/>
              </a:rPr>
              <a:t> </a:t>
            </a:r>
            <a:r>
              <a:rPr dirty="0" sz="1000" spc="-15">
                <a:latin typeface="Calibri"/>
                <a:cs typeface="Calibri"/>
                <a:hlinkClick r:id="rId14" action="ppaction://hlinksldjump"/>
              </a:rPr>
              <a:t>lineal</a:t>
            </a:r>
            <a:r>
              <a:rPr dirty="0" sz="1000" spc="-10">
                <a:latin typeface="Calibri"/>
                <a:cs typeface="Calibri"/>
                <a:hlinkClick r:id="rId14" action="ppaction://hlinksldjump"/>
              </a:rPr>
              <a:t> </a:t>
            </a:r>
            <a:r>
              <a:rPr dirty="0" sz="1000" spc="5">
                <a:latin typeface="Calibri"/>
                <a:cs typeface="Calibri"/>
                <a:hlinkClick r:id="rId14" action="ppaction://hlinksldjump"/>
              </a:rPr>
              <a:t>y </a:t>
            </a:r>
            <a:r>
              <a:rPr dirty="0" sz="1000" spc="-25">
                <a:latin typeface="Calibri"/>
                <a:cs typeface="Calibri"/>
                <a:hlinkClick r:id="rId14" action="ppaction://hlinksldjump"/>
              </a:rPr>
              <a:t>el</a:t>
            </a:r>
            <a:r>
              <a:rPr dirty="0" sz="1000" spc="-20">
                <a:latin typeface="Calibri"/>
                <a:cs typeface="Calibri"/>
                <a:hlinkClick r:id="rId14" action="ppaction://hlinksldjump"/>
              </a:rPr>
              <a:t> </a:t>
            </a:r>
            <a:r>
              <a:rPr dirty="0" sz="1000" spc="-15">
                <a:latin typeface="Calibri"/>
                <a:cs typeface="Calibri"/>
                <a:hlinkClick r:id="rId14" action="ppaction://hlinksldjump"/>
              </a:rPr>
              <a:t>procesamiento</a:t>
            </a:r>
            <a:r>
              <a:rPr dirty="0" sz="1000" spc="-10">
                <a:latin typeface="Calibri"/>
                <a:cs typeface="Calibri"/>
                <a:hlinkClick r:id="rId14" action="ppaction://hlinksldjump"/>
              </a:rPr>
              <a:t> </a:t>
            </a:r>
            <a:r>
              <a:rPr dirty="0" sz="1000" spc="5">
                <a:latin typeface="Calibri"/>
                <a:cs typeface="Calibri"/>
                <a:hlinkClick r:id="rId14" action="ppaction://hlinksldjump"/>
              </a:rPr>
              <a:t>digital </a:t>
            </a:r>
            <a:r>
              <a:rPr dirty="0" sz="1000" spc="-40">
                <a:latin typeface="Calibri"/>
                <a:cs typeface="Calibri"/>
                <a:hlinkClick r:id="rId14" action="ppaction://hlinksldjump"/>
              </a:rPr>
              <a:t>de</a:t>
            </a:r>
            <a:r>
              <a:rPr dirty="0" sz="1000" spc="-35">
                <a:latin typeface="Calibri"/>
                <a:cs typeface="Calibri"/>
                <a:hlinkClick r:id="rId14" action="ppaction://hlinksldjump"/>
              </a:rPr>
              <a:t> </a:t>
            </a:r>
            <a:r>
              <a:rPr dirty="0" sz="1000" spc="-15">
                <a:latin typeface="Calibri"/>
                <a:cs typeface="Calibri"/>
                <a:hlinkClick r:id="rId14" action="ppaction://hlinksldjump"/>
              </a:rPr>
              <a:t>imágenes.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  <a:hlinkClick r:id="rId15" action="ppaction://hlinksldjump"/>
              </a:rPr>
              <a:t>Aplicaciones</a:t>
            </a:r>
            <a:endParaRPr sz="1000">
              <a:latin typeface="Calibri"/>
              <a:cs typeface="Calibri"/>
            </a:endParaRPr>
          </a:p>
          <a:p>
            <a:pPr marL="222250">
              <a:lnSpc>
                <a:spcPts val="1200"/>
              </a:lnSpc>
              <a:spcBef>
                <a:spcPts val="105"/>
              </a:spcBef>
            </a:pPr>
            <a:r>
              <a:rPr dirty="0" baseline="3968" sz="1050" b="1">
                <a:solidFill>
                  <a:srgbClr val="EAEAF7"/>
                </a:solidFill>
                <a:latin typeface="Arial"/>
                <a:cs typeface="Arial"/>
              </a:rPr>
              <a:t>2  </a:t>
            </a:r>
            <a:r>
              <a:rPr dirty="0" baseline="3968" sz="1050" spc="284" b="1">
                <a:solidFill>
                  <a:srgbClr val="EAEAF7"/>
                </a:solidFill>
                <a:latin typeface="Arial"/>
                <a:cs typeface="Arial"/>
              </a:rPr>
              <a:t> </a:t>
            </a:r>
            <a:r>
              <a:rPr dirty="0" sz="1000" spc="5">
                <a:solidFill>
                  <a:srgbClr val="3333B2"/>
                </a:solidFill>
                <a:latin typeface="Calibri"/>
                <a:cs typeface="Calibri"/>
                <a:hlinkClick r:id="rId3" action="ppaction://hlinksldjump"/>
              </a:rPr>
              <a:t>Espacios</a:t>
            </a:r>
            <a:r>
              <a:rPr dirty="0" sz="1000" spc="95">
                <a:solidFill>
                  <a:srgbClr val="3333B2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Calibri"/>
                <a:cs typeface="Calibri"/>
                <a:hlinkClick r:id="rId3" action="ppaction://hlinksldjump"/>
              </a:rPr>
              <a:t>Vectoriales</a:t>
            </a:r>
            <a:endParaRPr sz="1000">
              <a:latin typeface="Calibri"/>
              <a:cs typeface="Calibri"/>
            </a:endParaRPr>
          </a:p>
          <a:p>
            <a:pPr marL="500380" marR="1136015">
              <a:lnSpc>
                <a:spcPts val="1200"/>
              </a:lnSpc>
              <a:spcBef>
                <a:spcPts val="35"/>
              </a:spcBef>
            </a:pPr>
            <a:r>
              <a:rPr dirty="0" sz="1000" spc="-5">
                <a:latin typeface="Calibri"/>
                <a:cs typeface="Calibri"/>
                <a:hlinkClick r:id="rId16" action="ppaction://hlinksldjump"/>
              </a:rPr>
              <a:t>Dependencia </a:t>
            </a:r>
            <a:r>
              <a:rPr dirty="0" sz="1000" spc="-60">
                <a:latin typeface="Calibri"/>
                <a:cs typeface="Calibri"/>
                <a:hlinkClick r:id="rId16" action="ppaction://hlinksldjump"/>
              </a:rPr>
              <a:t>e</a:t>
            </a:r>
            <a:r>
              <a:rPr dirty="0" sz="1000" spc="-55">
                <a:latin typeface="Calibri"/>
                <a:cs typeface="Calibri"/>
                <a:hlinkClick r:id="rId16" action="ppaction://hlinksldjump"/>
              </a:rPr>
              <a:t> </a:t>
            </a:r>
            <a:r>
              <a:rPr dirty="0" sz="1000" spc="-15">
                <a:latin typeface="Calibri"/>
                <a:cs typeface="Calibri"/>
                <a:hlinkClick r:id="rId16" action="ppaction://hlinksldjump"/>
              </a:rPr>
              <a:t>Independencia</a:t>
            </a:r>
            <a:r>
              <a:rPr dirty="0" sz="1000" spc="-10">
                <a:latin typeface="Calibri"/>
                <a:cs typeface="Calibri"/>
                <a:hlinkClick r:id="rId16" action="ppaction://hlinksldjump"/>
              </a:rPr>
              <a:t> </a:t>
            </a:r>
            <a:r>
              <a:rPr dirty="0" sz="1000" spc="-15">
                <a:latin typeface="Calibri"/>
                <a:cs typeface="Calibri"/>
                <a:hlinkClick r:id="rId16" action="ppaction://hlinksldjump"/>
              </a:rPr>
              <a:t>lineal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  <a:hlinkClick r:id="rId17" action="ppaction://hlinksldjump"/>
              </a:rPr>
              <a:t>Sistemas</a:t>
            </a:r>
            <a:r>
              <a:rPr dirty="0" sz="1000" spc="10">
                <a:latin typeface="Calibri"/>
                <a:cs typeface="Calibri"/>
                <a:hlinkClick r:id="rId17" action="ppaction://hlinksldjump"/>
              </a:rPr>
              <a:t> </a:t>
            </a:r>
            <a:r>
              <a:rPr dirty="0" sz="1000" spc="-35">
                <a:latin typeface="Calibri"/>
                <a:cs typeface="Calibri"/>
                <a:hlinkClick r:id="rId17" action="ppaction://hlinksldjump"/>
              </a:rPr>
              <a:t>de</a:t>
            </a:r>
            <a:r>
              <a:rPr dirty="0" sz="1000" spc="-30">
                <a:latin typeface="Calibri"/>
                <a:cs typeface="Calibri"/>
                <a:hlinkClick r:id="rId17" action="ppaction://hlinksldjump"/>
              </a:rPr>
              <a:t> Generadores</a:t>
            </a:r>
            <a:r>
              <a:rPr dirty="0" sz="1000" spc="-25">
                <a:latin typeface="Calibri"/>
                <a:cs typeface="Calibri"/>
                <a:hlinkClick r:id="rId17" action="ppaction://hlinksldjump"/>
              </a:rPr>
              <a:t> </a:t>
            </a:r>
            <a:r>
              <a:rPr dirty="0" sz="1000" spc="5">
                <a:latin typeface="Calibri"/>
                <a:cs typeface="Calibri"/>
                <a:hlinkClick r:id="rId17" action="ppaction://hlinksldjump"/>
              </a:rPr>
              <a:t>y</a:t>
            </a:r>
            <a:r>
              <a:rPr dirty="0" sz="1000" spc="10">
                <a:latin typeface="Calibri"/>
                <a:cs typeface="Calibri"/>
                <a:hlinkClick r:id="rId17" action="ppaction://hlinksldjump"/>
              </a:rPr>
              <a:t> </a:t>
            </a:r>
            <a:r>
              <a:rPr dirty="0" sz="1000">
                <a:latin typeface="Calibri"/>
                <a:cs typeface="Calibri"/>
                <a:hlinkClick r:id="rId17" action="ppaction://hlinksldjump"/>
              </a:rPr>
              <a:t>Bases </a:t>
            </a:r>
            <a:r>
              <a:rPr dirty="0" sz="1000" spc="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  <a:hlinkClick r:id="rId17" action="ppaction://hlinksldjump"/>
              </a:rPr>
              <a:t>Transformaciones</a:t>
            </a:r>
            <a:r>
              <a:rPr dirty="0" sz="1000" spc="100">
                <a:latin typeface="Calibri"/>
                <a:cs typeface="Calibri"/>
                <a:hlinkClick r:id="rId17" action="ppaction://hlinksldjump"/>
              </a:rPr>
              <a:t> </a:t>
            </a:r>
            <a:r>
              <a:rPr dirty="0" sz="1000" spc="-5">
                <a:latin typeface="Calibri"/>
                <a:cs typeface="Calibri"/>
                <a:hlinkClick r:id="rId17" action="ppaction://hlinksldjump"/>
              </a:rPr>
              <a:t>Lineales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15" name="object 15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315023" y="1865236"/>
            <a:ext cx="146177" cy="146177"/>
          </a:xfrm>
          <a:prstGeom prst="rect">
            <a:avLst/>
          </a:prstGeom>
        </p:spPr>
      </p:pic>
      <p:sp>
        <p:nvSpPr>
          <p:cNvPr id="16" name="object 16"/>
          <p:cNvSpPr txBox="1"/>
          <p:nvPr/>
        </p:nvSpPr>
        <p:spPr>
          <a:xfrm>
            <a:off x="350469" y="1867372"/>
            <a:ext cx="7556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b="1">
                <a:solidFill>
                  <a:srgbClr val="EAEAF7"/>
                </a:solidFill>
                <a:latin typeface="Arial"/>
                <a:cs typeface="Arial"/>
              </a:rPr>
              <a:t>3</a:t>
            </a:r>
            <a:endParaRPr sz="700">
              <a:latin typeface="Arial"/>
              <a:cs typeface="Arial"/>
            </a:endParaRPr>
          </a:p>
        </p:txBody>
      </p:sp>
      <p:pic>
        <p:nvPicPr>
          <p:cNvPr id="17" name="object 17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525284" y="2064308"/>
            <a:ext cx="59588" cy="59588"/>
          </a:xfrm>
          <a:prstGeom prst="rect">
            <a:avLst/>
          </a:prstGeom>
        </p:spPr>
      </p:pic>
      <p:pic>
        <p:nvPicPr>
          <p:cNvPr id="18" name="object 18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315023" y="2188413"/>
            <a:ext cx="146177" cy="146177"/>
          </a:xfrm>
          <a:prstGeom prst="rect">
            <a:avLst/>
          </a:prstGeom>
        </p:spPr>
      </p:pic>
      <p:sp>
        <p:nvSpPr>
          <p:cNvPr id="19" name="object 19"/>
          <p:cNvSpPr txBox="1"/>
          <p:nvPr/>
        </p:nvSpPr>
        <p:spPr>
          <a:xfrm>
            <a:off x="350469" y="2190562"/>
            <a:ext cx="7556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b="1">
                <a:solidFill>
                  <a:srgbClr val="EAEAF7"/>
                </a:solidFill>
                <a:latin typeface="Arial"/>
                <a:cs typeface="Arial"/>
              </a:rPr>
              <a:t>4</a:t>
            </a:r>
            <a:endParaRPr sz="700">
              <a:latin typeface="Arial"/>
              <a:cs typeface="Arial"/>
            </a:endParaRPr>
          </a:p>
        </p:txBody>
      </p:sp>
      <p:pic>
        <p:nvPicPr>
          <p:cNvPr id="20" name="object 20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525284" y="2387485"/>
            <a:ext cx="59588" cy="59588"/>
          </a:xfrm>
          <a:prstGeom prst="rect">
            <a:avLst/>
          </a:prstGeom>
        </p:spPr>
      </p:pic>
      <p:pic>
        <p:nvPicPr>
          <p:cNvPr id="21" name="object 21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525284" y="2539314"/>
            <a:ext cx="59588" cy="59588"/>
          </a:xfrm>
          <a:prstGeom prst="rect">
            <a:avLst/>
          </a:prstGeom>
        </p:spPr>
      </p:pic>
      <p:sp>
        <p:nvSpPr>
          <p:cNvPr id="22" name="object 22"/>
          <p:cNvSpPr txBox="1"/>
          <p:nvPr/>
        </p:nvSpPr>
        <p:spPr>
          <a:xfrm>
            <a:off x="501904" y="1838457"/>
            <a:ext cx="2593340" cy="8045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1200"/>
              </a:lnSpc>
              <a:spcBef>
                <a:spcPts val="95"/>
              </a:spcBef>
            </a:pPr>
            <a:r>
              <a:rPr dirty="0" sz="1000" spc="-5">
                <a:solidFill>
                  <a:srgbClr val="3333B2"/>
                </a:solidFill>
                <a:latin typeface="Calibri"/>
                <a:cs typeface="Calibri"/>
                <a:hlinkClick r:id="rId4" action="ppaction://hlinksldjump"/>
              </a:rPr>
              <a:t>Formas</a:t>
            </a:r>
            <a:r>
              <a:rPr dirty="0" sz="1000" spc="70">
                <a:solidFill>
                  <a:srgbClr val="3333B2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1000">
                <a:solidFill>
                  <a:srgbClr val="3333B2"/>
                </a:solidFill>
                <a:latin typeface="Calibri"/>
                <a:cs typeface="Calibri"/>
                <a:hlinkClick r:id="rId4" action="ppaction://hlinksldjump"/>
              </a:rPr>
              <a:t>cuadráticas</a:t>
            </a:r>
            <a:endParaRPr sz="1000">
              <a:latin typeface="Calibri"/>
              <a:cs typeface="Calibri"/>
            </a:endParaRPr>
          </a:p>
          <a:p>
            <a:pPr marL="139065">
              <a:lnSpc>
                <a:spcPts val="1200"/>
              </a:lnSpc>
            </a:pPr>
            <a:r>
              <a:rPr dirty="0" sz="1000" spc="55">
                <a:latin typeface="Calibri"/>
                <a:cs typeface="Calibri"/>
                <a:hlinkClick r:id="rId20" action="ppaction://hlinksldjump"/>
              </a:rPr>
              <a:t>El</a:t>
            </a:r>
            <a:r>
              <a:rPr dirty="0" sz="1000" spc="100">
                <a:latin typeface="Calibri"/>
                <a:cs typeface="Calibri"/>
                <a:hlinkClick r:id="rId20" action="ppaction://hlinksldjump"/>
              </a:rPr>
              <a:t> </a:t>
            </a:r>
            <a:r>
              <a:rPr dirty="0" sz="1000" spc="-25">
                <a:latin typeface="Calibri"/>
                <a:cs typeface="Calibri"/>
                <a:hlinkClick r:id="rId20" action="ppaction://hlinksldjump"/>
              </a:rPr>
              <a:t>problema</a:t>
            </a:r>
            <a:r>
              <a:rPr dirty="0" sz="1000" spc="105">
                <a:latin typeface="Calibri"/>
                <a:cs typeface="Calibri"/>
                <a:hlinkClick r:id="rId20" action="ppaction://hlinksldjump"/>
              </a:rPr>
              <a:t> </a:t>
            </a:r>
            <a:r>
              <a:rPr dirty="0" sz="1000" spc="-40">
                <a:latin typeface="Calibri"/>
                <a:cs typeface="Calibri"/>
                <a:hlinkClick r:id="rId20" action="ppaction://hlinksldjump"/>
              </a:rPr>
              <a:t>de</a:t>
            </a:r>
            <a:r>
              <a:rPr dirty="0" sz="1000" spc="105">
                <a:latin typeface="Calibri"/>
                <a:cs typeface="Calibri"/>
                <a:hlinkClick r:id="rId20" action="ppaction://hlinksldjump"/>
              </a:rPr>
              <a:t> </a:t>
            </a:r>
            <a:r>
              <a:rPr dirty="0" sz="1000" spc="-15">
                <a:latin typeface="Calibri"/>
                <a:cs typeface="Calibri"/>
                <a:hlinkClick r:id="rId20" action="ppaction://hlinksldjump"/>
              </a:rPr>
              <a:t>autovalores.</a:t>
            </a:r>
            <a:endParaRPr sz="1000">
              <a:latin typeface="Calibri"/>
              <a:cs typeface="Calibri"/>
            </a:endParaRPr>
          </a:p>
          <a:p>
            <a:pPr marL="12700">
              <a:lnSpc>
                <a:spcPts val="1200"/>
              </a:lnSpc>
              <a:spcBef>
                <a:spcPts val="150"/>
              </a:spcBef>
            </a:pPr>
            <a:r>
              <a:rPr dirty="0" sz="1000" spc="5">
                <a:solidFill>
                  <a:srgbClr val="3333B2"/>
                </a:solidFill>
                <a:latin typeface="Calibri"/>
                <a:cs typeface="Calibri"/>
                <a:hlinkClick r:id="rId5" action="ppaction://hlinksldjump"/>
              </a:rPr>
              <a:t>Sistemas</a:t>
            </a:r>
            <a:r>
              <a:rPr dirty="0" sz="1000" spc="60">
                <a:solidFill>
                  <a:srgbClr val="3333B2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1000" spc="-5">
                <a:solidFill>
                  <a:srgbClr val="3333B2"/>
                </a:solidFill>
                <a:latin typeface="Calibri"/>
                <a:cs typeface="Calibri"/>
                <a:hlinkClick r:id="rId5" action="ppaction://hlinksldjump"/>
              </a:rPr>
              <a:t>Lineales</a:t>
            </a:r>
            <a:endParaRPr sz="1000">
              <a:latin typeface="Calibri"/>
              <a:cs typeface="Calibri"/>
            </a:endParaRPr>
          </a:p>
          <a:p>
            <a:pPr marL="139065" marR="5080">
              <a:lnSpc>
                <a:spcPts val="1200"/>
              </a:lnSpc>
              <a:spcBef>
                <a:spcPts val="35"/>
              </a:spcBef>
            </a:pPr>
            <a:r>
              <a:rPr dirty="0" sz="1000" spc="5">
                <a:latin typeface="Calibri"/>
                <a:cs typeface="Calibri"/>
                <a:hlinkClick r:id="rId21" action="ppaction://hlinksldjump"/>
              </a:rPr>
              <a:t>Sistemas </a:t>
            </a:r>
            <a:r>
              <a:rPr dirty="0" sz="1000">
                <a:latin typeface="Calibri"/>
                <a:cs typeface="Calibri"/>
                <a:hlinkClick r:id="rId21" action="ppaction://hlinksldjump"/>
              </a:rPr>
              <a:t>Compatibles</a:t>
            </a:r>
            <a:r>
              <a:rPr dirty="0" sz="1000" spc="225">
                <a:latin typeface="Calibri"/>
                <a:cs typeface="Calibri"/>
                <a:hlinkClick r:id="rId21" action="ppaction://hlinksldjump"/>
              </a:rPr>
              <a:t> </a:t>
            </a:r>
            <a:r>
              <a:rPr dirty="0" sz="1000" spc="-60">
                <a:latin typeface="Calibri"/>
                <a:cs typeface="Calibri"/>
                <a:hlinkClick r:id="rId21" action="ppaction://hlinksldjump"/>
              </a:rPr>
              <a:t>e</a:t>
            </a:r>
            <a:r>
              <a:rPr dirty="0" sz="1000" spc="105">
                <a:latin typeface="Calibri"/>
                <a:cs typeface="Calibri"/>
                <a:hlinkClick r:id="rId21" action="ppaction://hlinksldjump"/>
              </a:rPr>
              <a:t> </a:t>
            </a:r>
            <a:r>
              <a:rPr dirty="0" sz="1000" spc="-10">
                <a:latin typeface="Calibri"/>
                <a:cs typeface="Calibri"/>
                <a:hlinkClick r:id="rId21" action="ppaction://hlinksldjump"/>
              </a:rPr>
              <a:t>Incompatibles 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  <a:hlinkClick r:id="rId22" action="ppaction://hlinksldjump"/>
              </a:rPr>
              <a:t>Sistemas</a:t>
            </a:r>
            <a:r>
              <a:rPr dirty="0" sz="1000" spc="95">
                <a:latin typeface="Calibri"/>
                <a:cs typeface="Calibri"/>
                <a:hlinkClick r:id="rId22" action="ppaction://hlinksldjump"/>
              </a:rPr>
              <a:t> </a:t>
            </a:r>
            <a:r>
              <a:rPr dirty="0" sz="1000" spc="-15">
                <a:latin typeface="Calibri"/>
                <a:cs typeface="Calibri"/>
                <a:hlinkClick r:id="rId22" action="ppaction://hlinksldjump"/>
              </a:rPr>
              <a:t>Indeterminados</a:t>
            </a:r>
            <a:r>
              <a:rPr dirty="0" sz="1000" spc="100">
                <a:latin typeface="Calibri"/>
                <a:cs typeface="Calibri"/>
                <a:hlinkClick r:id="rId22" action="ppaction://hlinksldjump"/>
              </a:rPr>
              <a:t> </a:t>
            </a:r>
            <a:r>
              <a:rPr dirty="0" sz="1000" spc="5">
                <a:latin typeface="Calibri"/>
                <a:cs typeface="Calibri"/>
                <a:hlinkClick r:id="rId22" action="ppaction://hlinksldjump"/>
              </a:rPr>
              <a:t>y</a:t>
            </a:r>
            <a:r>
              <a:rPr dirty="0" sz="1000" spc="95">
                <a:latin typeface="Calibri"/>
                <a:cs typeface="Calibri"/>
                <a:hlinkClick r:id="rId22" action="ppaction://hlinksldjump"/>
              </a:rPr>
              <a:t> </a:t>
            </a:r>
            <a:r>
              <a:rPr dirty="0" sz="1000" spc="-20">
                <a:latin typeface="Calibri"/>
                <a:cs typeface="Calibri"/>
                <a:hlinkClick r:id="rId22" action="ppaction://hlinksldjump"/>
              </a:rPr>
              <a:t>Sobredeterminados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23" name="object 23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315023" y="2663431"/>
            <a:ext cx="146177" cy="146177"/>
          </a:xfrm>
          <a:prstGeom prst="rect">
            <a:avLst/>
          </a:prstGeom>
        </p:spPr>
      </p:pic>
      <p:pic>
        <p:nvPicPr>
          <p:cNvPr id="24" name="object 24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525284" y="2862491"/>
            <a:ext cx="59588" cy="59588"/>
          </a:xfrm>
          <a:prstGeom prst="rect">
            <a:avLst/>
          </a:prstGeom>
        </p:spPr>
      </p:pic>
      <p:sp>
        <p:nvSpPr>
          <p:cNvPr id="25" name="object 25"/>
          <p:cNvSpPr txBox="1"/>
          <p:nvPr/>
        </p:nvSpPr>
        <p:spPr>
          <a:xfrm>
            <a:off x="350469" y="2636639"/>
            <a:ext cx="2148205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90195" marR="5080" indent="-278130">
              <a:lnSpc>
                <a:spcPct val="100000"/>
              </a:lnSpc>
              <a:spcBef>
                <a:spcPts val="95"/>
              </a:spcBef>
            </a:pPr>
            <a:r>
              <a:rPr dirty="0" baseline="3968" sz="1050" b="1">
                <a:solidFill>
                  <a:srgbClr val="EAEAF7"/>
                </a:solidFill>
                <a:latin typeface="Arial"/>
                <a:cs typeface="Arial"/>
              </a:rPr>
              <a:t>5   </a:t>
            </a:r>
            <a:r>
              <a:rPr dirty="0" baseline="3968" sz="1050" spc="7" b="1">
                <a:solidFill>
                  <a:srgbClr val="EAEAF7"/>
                </a:solidFill>
                <a:latin typeface="Arial"/>
                <a:cs typeface="Arial"/>
              </a:rPr>
              <a:t> </a:t>
            </a:r>
            <a:r>
              <a:rPr dirty="0" sz="1000" spc="55">
                <a:solidFill>
                  <a:srgbClr val="3333B2"/>
                </a:solidFill>
                <a:latin typeface="Calibri"/>
                <a:cs typeface="Calibri"/>
                <a:hlinkClick r:id="rId6" action="ppaction://hlinksldjump"/>
              </a:rPr>
              <a:t>El  </a:t>
            </a:r>
            <a:r>
              <a:rPr dirty="0" sz="1000" spc="-25">
                <a:solidFill>
                  <a:srgbClr val="3333B2"/>
                </a:solidFill>
                <a:latin typeface="Calibri"/>
                <a:cs typeface="Calibri"/>
                <a:hlinkClick r:id="rId6" action="ppaction://hlinksldjump"/>
              </a:rPr>
              <a:t>problema</a:t>
            </a:r>
            <a:r>
              <a:rPr dirty="0" sz="1000" spc="175">
                <a:solidFill>
                  <a:srgbClr val="3333B2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1000" spc="-40">
                <a:solidFill>
                  <a:srgbClr val="3333B2"/>
                </a:solidFill>
                <a:latin typeface="Calibri"/>
                <a:cs typeface="Calibri"/>
                <a:hlinkClick r:id="rId6" action="ppaction://hlinksldjump"/>
              </a:rPr>
              <a:t>de</a:t>
            </a:r>
            <a:r>
              <a:rPr dirty="0" sz="1000" spc="145">
                <a:solidFill>
                  <a:srgbClr val="3333B2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Calibri"/>
                <a:cs typeface="Calibri"/>
                <a:hlinkClick r:id="rId6" action="ppaction://hlinksldjump"/>
              </a:rPr>
              <a:t>mínimos</a:t>
            </a:r>
            <a:r>
              <a:rPr dirty="0" sz="1000" spc="204">
                <a:solidFill>
                  <a:srgbClr val="3333B2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1000" spc="-15">
                <a:solidFill>
                  <a:srgbClr val="3333B2"/>
                </a:solidFill>
                <a:latin typeface="Calibri"/>
                <a:cs typeface="Calibri"/>
                <a:hlinkClick r:id="rId6" action="ppaction://hlinksldjump"/>
              </a:rPr>
              <a:t>cuadrados </a:t>
            </a:r>
            <a:r>
              <a:rPr dirty="0" sz="1000" spc="-10">
                <a:solidFill>
                  <a:srgbClr val="3333B2"/>
                </a:solidFill>
                <a:latin typeface="Calibri"/>
                <a:cs typeface="Calibri"/>
              </a:rPr>
              <a:t> </a:t>
            </a:r>
            <a:r>
              <a:rPr dirty="0" sz="1000" spc="55">
                <a:latin typeface="Calibri"/>
                <a:cs typeface="Calibri"/>
                <a:hlinkClick r:id="rId23" action="ppaction://hlinksldjump"/>
              </a:rPr>
              <a:t>El</a:t>
            </a:r>
            <a:r>
              <a:rPr dirty="0" sz="1000" spc="100">
                <a:latin typeface="Calibri"/>
                <a:cs typeface="Calibri"/>
                <a:hlinkClick r:id="rId23" action="ppaction://hlinksldjump"/>
              </a:rPr>
              <a:t> </a:t>
            </a:r>
            <a:r>
              <a:rPr dirty="0" sz="1000" spc="-25">
                <a:latin typeface="Calibri"/>
                <a:cs typeface="Calibri"/>
                <a:hlinkClick r:id="rId23" action="ppaction://hlinksldjump"/>
              </a:rPr>
              <a:t>problema</a:t>
            </a:r>
            <a:r>
              <a:rPr dirty="0" sz="1000" spc="105">
                <a:latin typeface="Calibri"/>
                <a:cs typeface="Calibri"/>
                <a:hlinkClick r:id="rId23" action="ppaction://hlinksldjump"/>
              </a:rPr>
              <a:t> </a:t>
            </a:r>
            <a:r>
              <a:rPr dirty="0" sz="1000" spc="-40">
                <a:latin typeface="Calibri"/>
                <a:cs typeface="Calibri"/>
                <a:hlinkClick r:id="rId23" action="ppaction://hlinksldjump"/>
              </a:rPr>
              <a:t>de</a:t>
            </a:r>
            <a:r>
              <a:rPr dirty="0" sz="1000" spc="105">
                <a:latin typeface="Calibri"/>
                <a:cs typeface="Calibri"/>
                <a:hlinkClick r:id="rId23" action="ppaction://hlinksldjump"/>
              </a:rPr>
              <a:t> </a:t>
            </a:r>
            <a:r>
              <a:rPr dirty="0" sz="1000" spc="-10">
                <a:latin typeface="Calibri"/>
                <a:cs typeface="Calibri"/>
                <a:hlinkClick r:id="rId23" action="ppaction://hlinksldjump"/>
              </a:rPr>
              <a:t>mínimos</a:t>
            </a:r>
            <a:r>
              <a:rPr dirty="0" sz="1000" spc="105">
                <a:latin typeface="Calibri"/>
                <a:cs typeface="Calibri"/>
                <a:hlinkClick r:id="rId23" action="ppaction://hlinksldjump"/>
              </a:rPr>
              <a:t> </a:t>
            </a:r>
            <a:r>
              <a:rPr dirty="0" sz="1000" spc="-15">
                <a:latin typeface="Calibri"/>
                <a:cs typeface="Calibri"/>
                <a:hlinkClick r:id="rId23" action="ppaction://hlinksldjump"/>
              </a:rPr>
              <a:t>cuadrados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26" name="object 26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27" name="object 27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9" name="object 29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24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084338" y="0"/>
            <a:ext cx="1125220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478155" marR="5080" indent="24066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Espacios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Vectoriales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Formas</a:t>
            </a:r>
            <a:r>
              <a:rPr dirty="0" sz="500" spc="5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cuadráticas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Sistemas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Lineales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590"/>
              </a:lnSpc>
            </a:pPr>
            <a:r>
              <a:rPr dirty="0" sz="500" spc="5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El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problema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de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mínimos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cuadrados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600"/>
              </a:lnSpc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Álgebra</a:t>
            </a:r>
            <a:r>
              <a:rPr dirty="0" sz="500" spc="2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numérica</a:t>
            </a:r>
            <a:endParaRPr sz="5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0"/>
            <a:ext cx="4608195" cy="909955"/>
            <a:chOff x="0" y="0"/>
            <a:chExt cx="4608195" cy="909955"/>
          </a:xfrm>
        </p:grpSpPr>
        <p:sp>
          <p:nvSpPr>
            <p:cNvPr id="5" name="object 5"/>
            <p:cNvSpPr/>
            <p:nvPr/>
          </p:nvSpPr>
          <p:spPr>
            <a:xfrm>
              <a:off x="2303995" y="0"/>
              <a:ext cx="2304415" cy="480059"/>
            </a:xfrm>
            <a:custGeom>
              <a:avLst/>
              <a:gdLst/>
              <a:ahLst/>
              <a:cxnLst/>
              <a:rect l="l" t="t" r="r" b="b"/>
              <a:pathLst>
                <a:path w="2304415" h="480059">
                  <a:moveTo>
                    <a:pt x="2303995" y="0"/>
                  </a:moveTo>
                  <a:lnTo>
                    <a:pt x="0" y="0"/>
                  </a:lnTo>
                  <a:lnTo>
                    <a:pt x="0" y="479742"/>
                  </a:lnTo>
                  <a:lnTo>
                    <a:pt x="2303995" y="479742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0" y="479736"/>
              <a:ext cx="4608060" cy="312770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15023" y="763397"/>
              <a:ext cx="146177" cy="146177"/>
            </a:xfrm>
            <a:prstGeom prst="rect">
              <a:avLst/>
            </a:prstGeom>
          </p:spPr>
        </p:pic>
      </p:grpSp>
      <p:pic>
        <p:nvPicPr>
          <p:cNvPr id="8" name="object 8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525284" y="962456"/>
            <a:ext cx="59588" cy="59588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525284" y="1114285"/>
            <a:ext cx="59588" cy="59588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315023" y="1238402"/>
            <a:ext cx="146177" cy="146177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525284" y="1437462"/>
            <a:ext cx="59588" cy="59588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525284" y="1589290"/>
            <a:ext cx="59588" cy="59588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525284" y="1741132"/>
            <a:ext cx="59588" cy="59588"/>
          </a:xfrm>
          <a:prstGeom prst="rect">
            <a:avLst/>
          </a:prstGeom>
        </p:spPr>
      </p:pic>
      <p:sp>
        <p:nvSpPr>
          <p:cNvPr id="14" name="object 14"/>
          <p:cNvSpPr txBox="1"/>
          <p:nvPr/>
        </p:nvSpPr>
        <p:spPr>
          <a:xfrm>
            <a:off x="140474" y="422099"/>
            <a:ext cx="3519804" cy="1422400"/>
          </a:xfrm>
          <a:prstGeom prst="rect">
            <a:avLst/>
          </a:prstGeom>
        </p:spPr>
        <p:txBody>
          <a:bodyPr wrap="square" lIns="0" tIns="7366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580"/>
              </a:spcBef>
            </a:pPr>
            <a:r>
              <a:rPr dirty="0" sz="1400" spc="-20">
                <a:solidFill>
                  <a:srgbClr val="FFFFFF"/>
                </a:solidFill>
                <a:latin typeface="Calibri"/>
                <a:cs typeface="Calibri"/>
              </a:rPr>
              <a:t>Contenido</a:t>
            </a:r>
            <a:endParaRPr sz="1400">
              <a:latin typeface="Calibri"/>
              <a:cs typeface="Calibri"/>
            </a:endParaRPr>
          </a:p>
          <a:p>
            <a:pPr marL="222250">
              <a:lnSpc>
                <a:spcPts val="1200"/>
              </a:lnSpc>
              <a:spcBef>
                <a:spcPts val="310"/>
              </a:spcBef>
            </a:pPr>
            <a:r>
              <a:rPr dirty="0" baseline="3968" sz="1050" b="1">
                <a:solidFill>
                  <a:srgbClr val="EAEAF7"/>
                </a:solidFill>
                <a:latin typeface="Arial"/>
                <a:cs typeface="Arial"/>
              </a:rPr>
              <a:t>1  </a:t>
            </a:r>
            <a:r>
              <a:rPr dirty="0" baseline="3968" sz="1050" spc="225" b="1">
                <a:solidFill>
                  <a:srgbClr val="EAEAF7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3333B2"/>
                </a:solidFill>
                <a:latin typeface="Calibri"/>
                <a:cs typeface="Calibri"/>
                <a:hlinkClick r:id="rId2" action="ppaction://hlinksldjump"/>
              </a:rPr>
              <a:t>Introducción</a:t>
            </a:r>
            <a:endParaRPr sz="1000">
              <a:latin typeface="Calibri"/>
              <a:cs typeface="Calibri"/>
            </a:endParaRPr>
          </a:p>
          <a:p>
            <a:pPr marL="500380" marR="55880">
              <a:lnSpc>
                <a:spcPts val="1200"/>
              </a:lnSpc>
              <a:spcBef>
                <a:spcPts val="40"/>
              </a:spcBef>
            </a:pPr>
            <a:r>
              <a:rPr dirty="0" sz="1000" spc="55">
                <a:latin typeface="Calibri"/>
                <a:cs typeface="Calibri"/>
                <a:hlinkClick r:id="rId14" action="ppaction://hlinksldjump"/>
              </a:rPr>
              <a:t>El </a:t>
            </a:r>
            <a:r>
              <a:rPr dirty="0" sz="1000" spc="-15">
                <a:latin typeface="Calibri"/>
                <a:cs typeface="Calibri"/>
                <a:hlinkClick r:id="rId14" action="ppaction://hlinksldjump"/>
              </a:rPr>
              <a:t>álgebra</a:t>
            </a:r>
            <a:r>
              <a:rPr dirty="0" sz="1000" spc="-10">
                <a:latin typeface="Calibri"/>
                <a:cs typeface="Calibri"/>
                <a:hlinkClick r:id="rId14" action="ppaction://hlinksldjump"/>
              </a:rPr>
              <a:t> </a:t>
            </a:r>
            <a:r>
              <a:rPr dirty="0" sz="1000" spc="-15">
                <a:latin typeface="Calibri"/>
                <a:cs typeface="Calibri"/>
                <a:hlinkClick r:id="rId14" action="ppaction://hlinksldjump"/>
              </a:rPr>
              <a:t>lineal</a:t>
            </a:r>
            <a:r>
              <a:rPr dirty="0" sz="1000" spc="-10">
                <a:latin typeface="Calibri"/>
                <a:cs typeface="Calibri"/>
                <a:hlinkClick r:id="rId14" action="ppaction://hlinksldjump"/>
              </a:rPr>
              <a:t> </a:t>
            </a:r>
            <a:r>
              <a:rPr dirty="0" sz="1000" spc="5">
                <a:latin typeface="Calibri"/>
                <a:cs typeface="Calibri"/>
                <a:hlinkClick r:id="rId14" action="ppaction://hlinksldjump"/>
              </a:rPr>
              <a:t>y </a:t>
            </a:r>
            <a:r>
              <a:rPr dirty="0" sz="1000" spc="-25">
                <a:latin typeface="Calibri"/>
                <a:cs typeface="Calibri"/>
                <a:hlinkClick r:id="rId14" action="ppaction://hlinksldjump"/>
              </a:rPr>
              <a:t>el</a:t>
            </a:r>
            <a:r>
              <a:rPr dirty="0" sz="1000" spc="-20">
                <a:latin typeface="Calibri"/>
                <a:cs typeface="Calibri"/>
                <a:hlinkClick r:id="rId14" action="ppaction://hlinksldjump"/>
              </a:rPr>
              <a:t> </a:t>
            </a:r>
            <a:r>
              <a:rPr dirty="0" sz="1000" spc="-15">
                <a:latin typeface="Calibri"/>
                <a:cs typeface="Calibri"/>
                <a:hlinkClick r:id="rId14" action="ppaction://hlinksldjump"/>
              </a:rPr>
              <a:t>procesamiento</a:t>
            </a:r>
            <a:r>
              <a:rPr dirty="0" sz="1000" spc="-10">
                <a:latin typeface="Calibri"/>
                <a:cs typeface="Calibri"/>
                <a:hlinkClick r:id="rId14" action="ppaction://hlinksldjump"/>
              </a:rPr>
              <a:t> </a:t>
            </a:r>
            <a:r>
              <a:rPr dirty="0" sz="1000" spc="5">
                <a:latin typeface="Calibri"/>
                <a:cs typeface="Calibri"/>
                <a:hlinkClick r:id="rId14" action="ppaction://hlinksldjump"/>
              </a:rPr>
              <a:t>digital </a:t>
            </a:r>
            <a:r>
              <a:rPr dirty="0" sz="1000" spc="-40">
                <a:latin typeface="Calibri"/>
                <a:cs typeface="Calibri"/>
                <a:hlinkClick r:id="rId14" action="ppaction://hlinksldjump"/>
              </a:rPr>
              <a:t>de</a:t>
            </a:r>
            <a:r>
              <a:rPr dirty="0" sz="1000" spc="-35">
                <a:latin typeface="Calibri"/>
                <a:cs typeface="Calibri"/>
                <a:hlinkClick r:id="rId14" action="ppaction://hlinksldjump"/>
              </a:rPr>
              <a:t> </a:t>
            </a:r>
            <a:r>
              <a:rPr dirty="0" sz="1000" spc="-15">
                <a:latin typeface="Calibri"/>
                <a:cs typeface="Calibri"/>
                <a:hlinkClick r:id="rId14" action="ppaction://hlinksldjump"/>
              </a:rPr>
              <a:t>imágenes.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  <a:hlinkClick r:id="rId15" action="ppaction://hlinksldjump"/>
              </a:rPr>
              <a:t>Aplicaciones</a:t>
            </a:r>
            <a:endParaRPr sz="1000">
              <a:latin typeface="Calibri"/>
              <a:cs typeface="Calibri"/>
            </a:endParaRPr>
          </a:p>
          <a:p>
            <a:pPr marL="222250">
              <a:lnSpc>
                <a:spcPts val="1200"/>
              </a:lnSpc>
              <a:spcBef>
                <a:spcPts val="105"/>
              </a:spcBef>
            </a:pPr>
            <a:r>
              <a:rPr dirty="0" baseline="3968" sz="1050" b="1">
                <a:solidFill>
                  <a:srgbClr val="EAEAF7"/>
                </a:solidFill>
                <a:latin typeface="Arial"/>
                <a:cs typeface="Arial"/>
              </a:rPr>
              <a:t>2  </a:t>
            </a:r>
            <a:r>
              <a:rPr dirty="0" baseline="3968" sz="1050" spc="284" b="1">
                <a:solidFill>
                  <a:srgbClr val="EAEAF7"/>
                </a:solidFill>
                <a:latin typeface="Arial"/>
                <a:cs typeface="Arial"/>
              </a:rPr>
              <a:t> </a:t>
            </a:r>
            <a:r>
              <a:rPr dirty="0" sz="1000" spc="5">
                <a:solidFill>
                  <a:srgbClr val="3333B2"/>
                </a:solidFill>
                <a:latin typeface="Calibri"/>
                <a:cs typeface="Calibri"/>
                <a:hlinkClick r:id="rId3" action="ppaction://hlinksldjump"/>
              </a:rPr>
              <a:t>Espacios</a:t>
            </a:r>
            <a:r>
              <a:rPr dirty="0" sz="1000" spc="95">
                <a:solidFill>
                  <a:srgbClr val="3333B2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Calibri"/>
                <a:cs typeface="Calibri"/>
                <a:hlinkClick r:id="rId3" action="ppaction://hlinksldjump"/>
              </a:rPr>
              <a:t>Vectoriales</a:t>
            </a:r>
            <a:endParaRPr sz="1000">
              <a:latin typeface="Calibri"/>
              <a:cs typeface="Calibri"/>
            </a:endParaRPr>
          </a:p>
          <a:p>
            <a:pPr marL="500380" marR="1136015">
              <a:lnSpc>
                <a:spcPts val="1200"/>
              </a:lnSpc>
              <a:spcBef>
                <a:spcPts val="35"/>
              </a:spcBef>
            </a:pPr>
            <a:r>
              <a:rPr dirty="0" sz="1000" spc="-5">
                <a:latin typeface="Calibri"/>
                <a:cs typeface="Calibri"/>
                <a:hlinkClick r:id="rId16" action="ppaction://hlinksldjump"/>
              </a:rPr>
              <a:t>Dependencia </a:t>
            </a:r>
            <a:r>
              <a:rPr dirty="0" sz="1000" spc="-60">
                <a:latin typeface="Calibri"/>
                <a:cs typeface="Calibri"/>
                <a:hlinkClick r:id="rId16" action="ppaction://hlinksldjump"/>
              </a:rPr>
              <a:t>e</a:t>
            </a:r>
            <a:r>
              <a:rPr dirty="0" sz="1000" spc="-55">
                <a:latin typeface="Calibri"/>
                <a:cs typeface="Calibri"/>
                <a:hlinkClick r:id="rId16" action="ppaction://hlinksldjump"/>
              </a:rPr>
              <a:t> </a:t>
            </a:r>
            <a:r>
              <a:rPr dirty="0" sz="1000" spc="-15">
                <a:latin typeface="Calibri"/>
                <a:cs typeface="Calibri"/>
                <a:hlinkClick r:id="rId16" action="ppaction://hlinksldjump"/>
              </a:rPr>
              <a:t>Independencia</a:t>
            </a:r>
            <a:r>
              <a:rPr dirty="0" sz="1000" spc="-10">
                <a:latin typeface="Calibri"/>
                <a:cs typeface="Calibri"/>
                <a:hlinkClick r:id="rId16" action="ppaction://hlinksldjump"/>
              </a:rPr>
              <a:t> </a:t>
            </a:r>
            <a:r>
              <a:rPr dirty="0" sz="1000" spc="-15">
                <a:latin typeface="Calibri"/>
                <a:cs typeface="Calibri"/>
                <a:hlinkClick r:id="rId16" action="ppaction://hlinksldjump"/>
              </a:rPr>
              <a:t>lineal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  <a:hlinkClick r:id="rId17" action="ppaction://hlinksldjump"/>
              </a:rPr>
              <a:t>Sistemas</a:t>
            </a:r>
            <a:r>
              <a:rPr dirty="0" sz="1000" spc="10">
                <a:latin typeface="Calibri"/>
                <a:cs typeface="Calibri"/>
                <a:hlinkClick r:id="rId17" action="ppaction://hlinksldjump"/>
              </a:rPr>
              <a:t> </a:t>
            </a:r>
            <a:r>
              <a:rPr dirty="0" sz="1000" spc="-35">
                <a:latin typeface="Calibri"/>
                <a:cs typeface="Calibri"/>
                <a:hlinkClick r:id="rId17" action="ppaction://hlinksldjump"/>
              </a:rPr>
              <a:t>de</a:t>
            </a:r>
            <a:r>
              <a:rPr dirty="0" sz="1000" spc="-30">
                <a:latin typeface="Calibri"/>
                <a:cs typeface="Calibri"/>
                <a:hlinkClick r:id="rId17" action="ppaction://hlinksldjump"/>
              </a:rPr>
              <a:t> Generadores</a:t>
            </a:r>
            <a:r>
              <a:rPr dirty="0" sz="1000" spc="-25">
                <a:latin typeface="Calibri"/>
                <a:cs typeface="Calibri"/>
                <a:hlinkClick r:id="rId17" action="ppaction://hlinksldjump"/>
              </a:rPr>
              <a:t> </a:t>
            </a:r>
            <a:r>
              <a:rPr dirty="0" sz="1000" spc="5">
                <a:latin typeface="Calibri"/>
                <a:cs typeface="Calibri"/>
                <a:hlinkClick r:id="rId17" action="ppaction://hlinksldjump"/>
              </a:rPr>
              <a:t>y</a:t>
            </a:r>
            <a:r>
              <a:rPr dirty="0" sz="1000" spc="10">
                <a:latin typeface="Calibri"/>
                <a:cs typeface="Calibri"/>
                <a:hlinkClick r:id="rId17" action="ppaction://hlinksldjump"/>
              </a:rPr>
              <a:t> </a:t>
            </a:r>
            <a:r>
              <a:rPr dirty="0" sz="1000">
                <a:latin typeface="Calibri"/>
                <a:cs typeface="Calibri"/>
                <a:hlinkClick r:id="rId17" action="ppaction://hlinksldjump"/>
              </a:rPr>
              <a:t>Bases </a:t>
            </a:r>
            <a:r>
              <a:rPr dirty="0" sz="1000" spc="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  <a:hlinkClick r:id="rId17" action="ppaction://hlinksldjump"/>
              </a:rPr>
              <a:t>Transformaciones</a:t>
            </a:r>
            <a:r>
              <a:rPr dirty="0" sz="1000" spc="100">
                <a:latin typeface="Calibri"/>
                <a:cs typeface="Calibri"/>
                <a:hlinkClick r:id="rId17" action="ppaction://hlinksldjump"/>
              </a:rPr>
              <a:t> </a:t>
            </a:r>
            <a:r>
              <a:rPr dirty="0" sz="1000" spc="-5">
                <a:latin typeface="Calibri"/>
                <a:cs typeface="Calibri"/>
                <a:hlinkClick r:id="rId17" action="ppaction://hlinksldjump"/>
              </a:rPr>
              <a:t>Lineales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15" name="object 15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315023" y="1865236"/>
            <a:ext cx="146177" cy="146177"/>
          </a:xfrm>
          <a:prstGeom prst="rect">
            <a:avLst/>
          </a:prstGeom>
        </p:spPr>
      </p:pic>
      <p:sp>
        <p:nvSpPr>
          <p:cNvPr id="16" name="object 16"/>
          <p:cNvSpPr txBox="1"/>
          <p:nvPr/>
        </p:nvSpPr>
        <p:spPr>
          <a:xfrm>
            <a:off x="350469" y="1867372"/>
            <a:ext cx="7556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b="1">
                <a:solidFill>
                  <a:srgbClr val="EAEAF7"/>
                </a:solidFill>
                <a:latin typeface="Arial"/>
                <a:cs typeface="Arial"/>
              </a:rPr>
              <a:t>3</a:t>
            </a:r>
            <a:endParaRPr sz="700">
              <a:latin typeface="Arial"/>
              <a:cs typeface="Arial"/>
            </a:endParaRPr>
          </a:p>
        </p:txBody>
      </p:sp>
      <p:pic>
        <p:nvPicPr>
          <p:cNvPr id="17" name="object 17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525284" y="2064308"/>
            <a:ext cx="59588" cy="59588"/>
          </a:xfrm>
          <a:prstGeom prst="rect">
            <a:avLst/>
          </a:prstGeom>
        </p:spPr>
      </p:pic>
      <p:pic>
        <p:nvPicPr>
          <p:cNvPr id="18" name="object 18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315023" y="2188413"/>
            <a:ext cx="146177" cy="146177"/>
          </a:xfrm>
          <a:prstGeom prst="rect">
            <a:avLst/>
          </a:prstGeom>
        </p:spPr>
      </p:pic>
      <p:sp>
        <p:nvSpPr>
          <p:cNvPr id="19" name="object 19"/>
          <p:cNvSpPr txBox="1"/>
          <p:nvPr/>
        </p:nvSpPr>
        <p:spPr>
          <a:xfrm>
            <a:off x="350469" y="2190562"/>
            <a:ext cx="7556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b="1">
                <a:solidFill>
                  <a:srgbClr val="EAEAF7"/>
                </a:solidFill>
                <a:latin typeface="Arial"/>
                <a:cs typeface="Arial"/>
              </a:rPr>
              <a:t>4</a:t>
            </a:r>
            <a:endParaRPr sz="700">
              <a:latin typeface="Arial"/>
              <a:cs typeface="Arial"/>
            </a:endParaRPr>
          </a:p>
        </p:txBody>
      </p:sp>
      <p:pic>
        <p:nvPicPr>
          <p:cNvPr id="20" name="object 20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525284" y="2387485"/>
            <a:ext cx="59588" cy="59588"/>
          </a:xfrm>
          <a:prstGeom prst="rect">
            <a:avLst/>
          </a:prstGeom>
        </p:spPr>
      </p:pic>
      <p:pic>
        <p:nvPicPr>
          <p:cNvPr id="21" name="object 21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525284" y="2539314"/>
            <a:ext cx="59588" cy="59588"/>
          </a:xfrm>
          <a:prstGeom prst="rect">
            <a:avLst/>
          </a:prstGeom>
        </p:spPr>
      </p:pic>
      <p:sp>
        <p:nvSpPr>
          <p:cNvPr id="22" name="object 22"/>
          <p:cNvSpPr txBox="1"/>
          <p:nvPr/>
        </p:nvSpPr>
        <p:spPr>
          <a:xfrm>
            <a:off x="501904" y="1838457"/>
            <a:ext cx="2593340" cy="8045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1200"/>
              </a:lnSpc>
              <a:spcBef>
                <a:spcPts val="95"/>
              </a:spcBef>
            </a:pPr>
            <a:r>
              <a:rPr dirty="0" sz="1000" spc="-5">
                <a:solidFill>
                  <a:srgbClr val="3333B2"/>
                </a:solidFill>
                <a:latin typeface="Calibri"/>
                <a:cs typeface="Calibri"/>
                <a:hlinkClick r:id="rId4" action="ppaction://hlinksldjump"/>
              </a:rPr>
              <a:t>Formas</a:t>
            </a:r>
            <a:r>
              <a:rPr dirty="0" sz="1000" spc="70">
                <a:solidFill>
                  <a:srgbClr val="3333B2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1000">
                <a:solidFill>
                  <a:srgbClr val="3333B2"/>
                </a:solidFill>
                <a:latin typeface="Calibri"/>
                <a:cs typeface="Calibri"/>
                <a:hlinkClick r:id="rId4" action="ppaction://hlinksldjump"/>
              </a:rPr>
              <a:t>cuadráticas</a:t>
            </a:r>
            <a:endParaRPr sz="1000">
              <a:latin typeface="Calibri"/>
              <a:cs typeface="Calibri"/>
            </a:endParaRPr>
          </a:p>
          <a:p>
            <a:pPr marL="139065">
              <a:lnSpc>
                <a:spcPts val="1200"/>
              </a:lnSpc>
            </a:pPr>
            <a:r>
              <a:rPr dirty="0" sz="1000" spc="55">
                <a:latin typeface="Calibri"/>
                <a:cs typeface="Calibri"/>
                <a:hlinkClick r:id="rId20" action="ppaction://hlinksldjump"/>
              </a:rPr>
              <a:t>El</a:t>
            </a:r>
            <a:r>
              <a:rPr dirty="0" sz="1000" spc="100">
                <a:latin typeface="Calibri"/>
                <a:cs typeface="Calibri"/>
                <a:hlinkClick r:id="rId20" action="ppaction://hlinksldjump"/>
              </a:rPr>
              <a:t> </a:t>
            </a:r>
            <a:r>
              <a:rPr dirty="0" sz="1000" spc="-25">
                <a:latin typeface="Calibri"/>
                <a:cs typeface="Calibri"/>
                <a:hlinkClick r:id="rId20" action="ppaction://hlinksldjump"/>
              </a:rPr>
              <a:t>problema</a:t>
            </a:r>
            <a:r>
              <a:rPr dirty="0" sz="1000" spc="105">
                <a:latin typeface="Calibri"/>
                <a:cs typeface="Calibri"/>
                <a:hlinkClick r:id="rId20" action="ppaction://hlinksldjump"/>
              </a:rPr>
              <a:t> </a:t>
            </a:r>
            <a:r>
              <a:rPr dirty="0" sz="1000" spc="-40">
                <a:latin typeface="Calibri"/>
                <a:cs typeface="Calibri"/>
                <a:hlinkClick r:id="rId20" action="ppaction://hlinksldjump"/>
              </a:rPr>
              <a:t>de</a:t>
            </a:r>
            <a:r>
              <a:rPr dirty="0" sz="1000" spc="105">
                <a:latin typeface="Calibri"/>
                <a:cs typeface="Calibri"/>
                <a:hlinkClick r:id="rId20" action="ppaction://hlinksldjump"/>
              </a:rPr>
              <a:t> </a:t>
            </a:r>
            <a:r>
              <a:rPr dirty="0" sz="1000" spc="-15">
                <a:latin typeface="Calibri"/>
                <a:cs typeface="Calibri"/>
                <a:hlinkClick r:id="rId20" action="ppaction://hlinksldjump"/>
              </a:rPr>
              <a:t>autovalores.</a:t>
            </a:r>
            <a:endParaRPr sz="1000">
              <a:latin typeface="Calibri"/>
              <a:cs typeface="Calibri"/>
            </a:endParaRPr>
          </a:p>
          <a:p>
            <a:pPr marL="12700">
              <a:lnSpc>
                <a:spcPts val="1200"/>
              </a:lnSpc>
              <a:spcBef>
                <a:spcPts val="150"/>
              </a:spcBef>
            </a:pPr>
            <a:r>
              <a:rPr dirty="0" sz="1000" spc="5">
                <a:solidFill>
                  <a:srgbClr val="3333B2"/>
                </a:solidFill>
                <a:latin typeface="Calibri"/>
                <a:cs typeface="Calibri"/>
                <a:hlinkClick r:id="rId5" action="ppaction://hlinksldjump"/>
              </a:rPr>
              <a:t>Sistemas</a:t>
            </a:r>
            <a:r>
              <a:rPr dirty="0" sz="1000" spc="60">
                <a:solidFill>
                  <a:srgbClr val="3333B2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1000" spc="-5">
                <a:solidFill>
                  <a:srgbClr val="3333B2"/>
                </a:solidFill>
                <a:latin typeface="Calibri"/>
                <a:cs typeface="Calibri"/>
                <a:hlinkClick r:id="rId5" action="ppaction://hlinksldjump"/>
              </a:rPr>
              <a:t>Lineales</a:t>
            </a:r>
            <a:endParaRPr sz="1000">
              <a:latin typeface="Calibri"/>
              <a:cs typeface="Calibri"/>
            </a:endParaRPr>
          </a:p>
          <a:p>
            <a:pPr marL="139065" marR="5080">
              <a:lnSpc>
                <a:spcPts val="1200"/>
              </a:lnSpc>
              <a:spcBef>
                <a:spcPts val="35"/>
              </a:spcBef>
            </a:pPr>
            <a:r>
              <a:rPr dirty="0" sz="1000" spc="5">
                <a:latin typeface="Calibri"/>
                <a:cs typeface="Calibri"/>
                <a:hlinkClick r:id="rId21" action="ppaction://hlinksldjump"/>
              </a:rPr>
              <a:t>Sistemas </a:t>
            </a:r>
            <a:r>
              <a:rPr dirty="0" sz="1000">
                <a:latin typeface="Calibri"/>
                <a:cs typeface="Calibri"/>
                <a:hlinkClick r:id="rId21" action="ppaction://hlinksldjump"/>
              </a:rPr>
              <a:t>Compatibles</a:t>
            </a:r>
            <a:r>
              <a:rPr dirty="0" sz="1000" spc="225">
                <a:latin typeface="Calibri"/>
                <a:cs typeface="Calibri"/>
                <a:hlinkClick r:id="rId21" action="ppaction://hlinksldjump"/>
              </a:rPr>
              <a:t> </a:t>
            </a:r>
            <a:r>
              <a:rPr dirty="0" sz="1000" spc="-60">
                <a:latin typeface="Calibri"/>
                <a:cs typeface="Calibri"/>
                <a:hlinkClick r:id="rId21" action="ppaction://hlinksldjump"/>
              </a:rPr>
              <a:t>e</a:t>
            </a:r>
            <a:r>
              <a:rPr dirty="0" sz="1000" spc="105">
                <a:latin typeface="Calibri"/>
                <a:cs typeface="Calibri"/>
                <a:hlinkClick r:id="rId21" action="ppaction://hlinksldjump"/>
              </a:rPr>
              <a:t> </a:t>
            </a:r>
            <a:r>
              <a:rPr dirty="0" sz="1000" spc="-10">
                <a:latin typeface="Calibri"/>
                <a:cs typeface="Calibri"/>
                <a:hlinkClick r:id="rId21" action="ppaction://hlinksldjump"/>
              </a:rPr>
              <a:t>Incompatibles 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  <a:hlinkClick r:id="rId22" action="ppaction://hlinksldjump"/>
              </a:rPr>
              <a:t>Sistemas</a:t>
            </a:r>
            <a:r>
              <a:rPr dirty="0" sz="1000" spc="95">
                <a:latin typeface="Calibri"/>
                <a:cs typeface="Calibri"/>
                <a:hlinkClick r:id="rId22" action="ppaction://hlinksldjump"/>
              </a:rPr>
              <a:t> </a:t>
            </a:r>
            <a:r>
              <a:rPr dirty="0" sz="1000" spc="-15">
                <a:latin typeface="Calibri"/>
                <a:cs typeface="Calibri"/>
                <a:hlinkClick r:id="rId22" action="ppaction://hlinksldjump"/>
              </a:rPr>
              <a:t>Indeterminados</a:t>
            </a:r>
            <a:r>
              <a:rPr dirty="0" sz="1000" spc="100">
                <a:latin typeface="Calibri"/>
                <a:cs typeface="Calibri"/>
                <a:hlinkClick r:id="rId22" action="ppaction://hlinksldjump"/>
              </a:rPr>
              <a:t> </a:t>
            </a:r>
            <a:r>
              <a:rPr dirty="0" sz="1000" spc="5">
                <a:latin typeface="Calibri"/>
                <a:cs typeface="Calibri"/>
                <a:hlinkClick r:id="rId22" action="ppaction://hlinksldjump"/>
              </a:rPr>
              <a:t>y</a:t>
            </a:r>
            <a:r>
              <a:rPr dirty="0" sz="1000" spc="95">
                <a:latin typeface="Calibri"/>
                <a:cs typeface="Calibri"/>
                <a:hlinkClick r:id="rId22" action="ppaction://hlinksldjump"/>
              </a:rPr>
              <a:t> </a:t>
            </a:r>
            <a:r>
              <a:rPr dirty="0" sz="1000" spc="-20">
                <a:latin typeface="Calibri"/>
                <a:cs typeface="Calibri"/>
                <a:hlinkClick r:id="rId22" action="ppaction://hlinksldjump"/>
              </a:rPr>
              <a:t>Sobredeterminados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23" name="object 23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315023" y="2663431"/>
            <a:ext cx="146177" cy="146177"/>
          </a:xfrm>
          <a:prstGeom prst="rect">
            <a:avLst/>
          </a:prstGeom>
        </p:spPr>
      </p:pic>
      <p:pic>
        <p:nvPicPr>
          <p:cNvPr id="24" name="object 24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525284" y="2862491"/>
            <a:ext cx="59588" cy="59588"/>
          </a:xfrm>
          <a:prstGeom prst="rect">
            <a:avLst/>
          </a:prstGeom>
        </p:spPr>
      </p:pic>
      <p:pic>
        <p:nvPicPr>
          <p:cNvPr id="25" name="object 25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315023" y="2986608"/>
            <a:ext cx="146177" cy="146177"/>
          </a:xfrm>
          <a:prstGeom prst="rect">
            <a:avLst/>
          </a:prstGeom>
        </p:spPr>
      </p:pic>
      <p:pic>
        <p:nvPicPr>
          <p:cNvPr id="26" name="object 26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525284" y="3185668"/>
            <a:ext cx="59588" cy="59588"/>
          </a:xfrm>
          <a:prstGeom prst="rect">
            <a:avLst/>
          </a:prstGeom>
        </p:spPr>
      </p:pic>
      <p:sp>
        <p:nvSpPr>
          <p:cNvPr id="27" name="object 27"/>
          <p:cNvSpPr txBox="1"/>
          <p:nvPr/>
        </p:nvSpPr>
        <p:spPr>
          <a:xfrm>
            <a:off x="337769" y="2636639"/>
            <a:ext cx="2438400" cy="6527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02895" marR="282575" indent="-278130">
              <a:lnSpc>
                <a:spcPct val="100000"/>
              </a:lnSpc>
              <a:spcBef>
                <a:spcPts val="95"/>
              </a:spcBef>
            </a:pPr>
            <a:r>
              <a:rPr dirty="0" baseline="3968" sz="1050" b="1">
                <a:solidFill>
                  <a:srgbClr val="EAEAF7"/>
                </a:solidFill>
                <a:latin typeface="Arial"/>
                <a:cs typeface="Arial"/>
              </a:rPr>
              <a:t>5   </a:t>
            </a:r>
            <a:r>
              <a:rPr dirty="0" baseline="3968" sz="1050" spc="7" b="1">
                <a:solidFill>
                  <a:srgbClr val="EAEAF7"/>
                </a:solidFill>
                <a:latin typeface="Arial"/>
                <a:cs typeface="Arial"/>
              </a:rPr>
              <a:t> </a:t>
            </a:r>
            <a:r>
              <a:rPr dirty="0" sz="1000" spc="55">
                <a:solidFill>
                  <a:srgbClr val="3333B2"/>
                </a:solidFill>
                <a:latin typeface="Calibri"/>
                <a:cs typeface="Calibri"/>
                <a:hlinkClick r:id="rId6" action="ppaction://hlinksldjump"/>
              </a:rPr>
              <a:t>El  </a:t>
            </a:r>
            <a:r>
              <a:rPr dirty="0" sz="1000" spc="-25">
                <a:solidFill>
                  <a:srgbClr val="3333B2"/>
                </a:solidFill>
                <a:latin typeface="Calibri"/>
                <a:cs typeface="Calibri"/>
                <a:hlinkClick r:id="rId6" action="ppaction://hlinksldjump"/>
              </a:rPr>
              <a:t>problema</a:t>
            </a:r>
            <a:r>
              <a:rPr dirty="0" sz="1000" spc="175">
                <a:solidFill>
                  <a:srgbClr val="3333B2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1000" spc="-40">
                <a:solidFill>
                  <a:srgbClr val="3333B2"/>
                </a:solidFill>
                <a:latin typeface="Calibri"/>
                <a:cs typeface="Calibri"/>
                <a:hlinkClick r:id="rId6" action="ppaction://hlinksldjump"/>
              </a:rPr>
              <a:t>de</a:t>
            </a:r>
            <a:r>
              <a:rPr dirty="0" sz="1000" spc="145">
                <a:solidFill>
                  <a:srgbClr val="3333B2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Calibri"/>
                <a:cs typeface="Calibri"/>
                <a:hlinkClick r:id="rId6" action="ppaction://hlinksldjump"/>
              </a:rPr>
              <a:t>mínimos</a:t>
            </a:r>
            <a:r>
              <a:rPr dirty="0" sz="1000" spc="204">
                <a:solidFill>
                  <a:srgbClr val="3333B2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1000" spc="-15">
                <a:solidFill>
                  <a:srgbClr val="3333B2"/>
                </a:solidFill>
                <a:latin typeface="Calibri"/>
                <a:cs typeface="Calibri"/>
                <a:hlinkClick r:id="rId6" action="ppaction://hlinksldjump"/>
              </a:rPr>
              <a:t>cuadrados </a:t>
            </a:r>
            <a:r>
              <a:rPr dirty="0" sz="1000" spc="-10">
                <a:solidFill>
                  <a:srgbClr val="3333B2"/>
                </a:solidFill>
                <a:latin typeface="Calibri"/>
                <a:cs typeface="Calibri"/>
              </a:rPr>
              <a:t> </a:t>
            </a:r>
            <a:r>
              <a:rPr dirty="0" sz="1000" spc="55">
                <a:latin typeface="Calibri"/>
                <a:cs typeface="Calibri"/>
                <a:hlinkClick r:id="rId23" action="ppaction://hlinksldjump"/>
              </a:rPr>
              <a:t>El</a:t>
            </a:r>
            <a:r>
              <a:rPr dirty="0" sz="1000" spc="100">
                <a:latin typeface="Calibri"/>
                <a:cs typeface="Calibri"/>
                <a:hlinkClick r:id="rId23" action="ppaction://hlinksldjump"/>
              </a:rPr>
              <a:t> </a:t>
            </a:r>
            <a:r>
              <a:rPr dirty="0" sz="1000" spc="-25">
                <a:latin typeface="Calibri"/>
                <a:cs typeface="Calibri"/>
                <a:hlinkClick r:id="rId23" action="ppaction://hlinksldjump"/>
              </a:rPr>
              <a:t>problema</a:t>
            </a:r>
            <a:r>
              <a:rPr dirty="0" sz="1000" spc="105">
                <a:latin typeface="Calibri"/>
                <a:cs typeface="Calibri"/>
                <a:hlinkClick r:id="rId23" action="ppaction://hlinksldjump"/>
              </a:rPr>
              <a:t> </a:t>
            </a:r>
            <a:r>
              <a:rPr dirty="0" sz="1000" spc="-40">
                <a:latin typeface="Calibri"/>
                <a:cs typeface="Calibri"/>
                <a:hlinkClick r:id="rId23" action="ppaction://hlinksldjump"/>
              </a:rPr>
              <a:t>de</a:t>
            </a:r>
            <a:r>
              <a:rPr dirty="0" sz="1000" spc="105">
                <a:latin typeface="Calibri"/>
                <a:cs typeface="Calibri"/>
                <a:hlinkClick r:id="rId23" action="ppaction://hlinksldjump"/>
              </a:rPr>
              <a:t> </a:t>
            </a:r>
            <a:r>
              <a:rPr dirty="0" sz="1000" spc="-10">
                <a:latin typeface="Calibri"/>
                <a:cs typeface="Calibri"/>
                <a:hlinkClick r:id="rId23" action="ppaction://hlinksldjump"/>
              </a:rPr>
              <a:t>mínimos</a:t>
            </a:r>
            <a:r>
              <a:rPr dirty="0" sz="1000" spc="105">
                <a:latin typeface="Calibri"/>
                <a:cs typeface="Calibri"/>
                <a:hlinkClick r:id="rId23" action="ppaction://hlinksldjump"/>
              </a:rPr>
              <a:t> </a:t>
            </a:r>
            <a:r>
              <a:rPr dirty="0" sz="1000" spc="-15">
                <a:latin typeface="Calibri"/>
                <a:cs typeface="Calibri"/>
                <a:hlinkClick r:id="rId23" action="ppaction://hlinksldjump"/>
              </a:rPr>
              <a:t>cuadrados</a:t>
            </a:r>
            <a:endParaRPr sz="1000">
              <a:latin typeface="Calibri"/>
              <a:cs typeface="Calibri"/>
            </a:endParaRPr>
          </a:p>
          <a:p>
            <a:pPr marL="25400">
              <a:lnSpc>
                <a:spcPts val="1200"/>
              </a:lnSpc>
              <a:spcBef>
                <a:spcPts val="145"/>
              </a:spcBef>
            </a:pPr>
            <a:r>
              <a:rPr dirty="0" baseline="3968" sz="1050" b="1">
                <a:solidFill>
                  <a:srgbClr val="EAEAF7"/>
                </a:solidFill>
                <a:latin typeface="Arial"/>
                <a:cs typeface="Arial"/>
              </a:rPr>
              <a:t>6  </a:t>
            </a:r>
            <a:r>
              <a:rPr dirty="0" baseline="3968" sz="1050" spc="270" b="1">
                <a:solidFill>
                  <a:srgbClr val="EAEAF7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3333B2"/>
                </a:solidFill>
                <a:latin typeface="Calibri"/>
                <a:cs typeface="Calibri"/>
                <a:hlinkClick r:id="rId7" action="ppaction://hlinksldjump"/>
              </a:rPr>
              <a:t>Álgebra</a:t>
            </a:r>
            <a:r>
              <a:rPr dirty="0" sz="1000" spc="95">
                <a:solidFill>
                  <a:srgbClr val="3333B2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1000" spc="-15">
                <a:solidFill>
                  <a:srgbClr val="3333B2"/>
                </a:solidFill>
                <a:latin typeface="Calibri"/>
                <a:cs typeface="Calibri"/>
                <a:hlinkClick r:id="rId7" action="ppaction://hlinksldjump"/>
              </a:rPr>
              <a:t>numérica</a:t>
            </a:r>
            <a:endParaRPr sz="1000">
              <a:latin typeface="Calibri"/>
              <a:cs typeface="Calibri"/>
            </a:endParaRPr>
          </a:p>
          <a:p>
            <a:pPr marL="302895">
              <a:lnSpc>
                <a:spcPts val="1200"/>
              </a:lnSpc>
            </a:pPr>
            <a:r>
              <a:rPr dirty="0" sz="1000" spc="-15">
                <a:latin typeface="Calibri"/>
                <a:cs typeface="Calibri"/>
                <a:hlinkClick r:id="rId24" action="ppaction://hlinksldjump"/>
              </a:rPr>
              <a:t>Métodos</a:t>
            </a:r>
            <a:r>
              <a:rPr dirty="0" sz="1000" spc="100">
                <a:latin typeface="Calibri"/>
                <a:cs typeface="Calibri"/>
                <a:hlinkClick r:id="rId24" action="ppaction://hlinksldjump"/>
              </a:rPr>
              <a:t> </a:t>
            </a:r>
            <a:r>
              <a:rPr dirty="0" sz="1000" spc="5">
                <a:latin typeface="Calibri"/>
                <a:cs typeface="Calibri"/>
                <a:hlinkClick r:id="rId24" action="ppaction://hlinksldjump"/>
              </a:rPr>
              <a:t>Directos</a:t>
            </a:r>
            <a:r>
              <a:rPr dirty="0" sz="1000" spc="100">
                <a:latin typeface="Calibri"/>
                <a:cs typeface="Calibri"/>
                <a:hlinkClick r:id="rId24" action="ppaction://hlinksldjump"/>
              </a:rPr>
              <a:t> </a:t>
            </a:r>
            <a:r>
              <a:rPr dirty="0" sz="1000" spc="-5">
                <a:latin typeface="Calibri"/>
                <a:cs typeface="Calibri"/>
                <a:hlinkClick r:id="rId24" action="ppaction://hlinksldjump"/>
              </a:rPr>
              <a:t>vs</a:t>
            </a:r>
            <a:r>
              <a:rPr dirty="0" sz="1000" spc="105">
                <a:latin typeface="Calibri"/>
                <a:cs typeface="Calibri"/>
                <a:hlinkClick r:id="rId24" action="ppaction://hlinksldjump"/>
              </a:rPr>
              <a:t> </a:t>
            </a:r>
            <a:r>
              <a:rPr dirty="0" sz="1000" spc="-15">
                <a:latin typeface="Calibri"/>
                <a:cs typeface="Calibri"/>
                <a:hlinkClick r:id="rId24" action="ppaction://hlinksldjump"/>
              </a:rPr>
              <a:t>Métodos</a:t>
            </a:r>
            <a:r>
              <a:rPr dirty="0" sz="1000" spc="100">
                <a:latin typeface="Calibri"/>
                <a:cs typeface="Calibri"/>
                <a:hlinkClick r:id="rId24" action="ppaction://hlinksldjump"/>
              </a:rPr>
              <a:t> </a:t>
            </a:r>
            <a:r>
              <a:rPr dirty="0" sz="1000" spc="-10">
                <a:latin typeface="Calibri"/>
                <a:cs typeface="Calibri"/>
                <a:hlinkClick r:id="rId24" action="ppaction://hlinksldjump"/>
              </a:rPr>
              <a:t>Iterativos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28" name="object 28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29" name="object 29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1" name="object 31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25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084338" y="0"/>
            <a:ext cx="1125220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478155" marR="5080" indent="24066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Espacios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Vectoriales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Formas</a:t>
            </a:r>
            <a:r>
              <a:rPr dirty="0" sz="500" spc="5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cuadráticas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Sistemas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Lineales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590"/>
              </a:lnSpc>
            </a:pPr>
            <a:r>
              <a:rPr dirty="0" sz="500" spc="5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El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problema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de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mínimos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cuadrados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600"/>
              </a:lnSpc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Álgebra</a:t>
            </a:r>
            <a:r>
              <a:rPr dirty="0" sz="500" spc="2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numérica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139620"/>
            <a:ext cx="179451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500" spc="5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El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álgebra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lineal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y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1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el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procesamiento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digital</a:t>
            </a:r>
            <a:r>
              <a:rPr dirty="0" sz="500" spc="9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de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imágenes. </a:t>
            </a:r>
            <a:r>
              <a:rPr dirty="0" sz="500" spc="-100" b="1">
                <a:solidFill>
                  <a:srgbClr val="9898D8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Aplicaciones</a:t>
            </a:r>
            <a:endParaRPr sz="500">
              <a:latin typeface="Calibri"/>
              <a:cs typeface="Calibri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0" y="479736"/>
            <a:ext cx="4608195" cy="429895"/>
            <a:chOff x="0" y="479736"/>
            <a:chExt cx="4608195" cy="429895"/>
          </a:xfrm>
        </p:grpSpPr>
        <p:pic>
          <p:nvPicPr>
            <p:cNvPr id="7" name="object 7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0" y="479736"/>
              <a:ext cx="4608060" cy="312770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315023" y="763397"/>
              <a:ext cx="146177" cy="146177"/>
            </a:xfrm>
            <a:prstGeom prst="rect">
              <a:avLst/>
            </a:prstGeom>
          </p:spPr>
        </p:pic>
      </p:grpSp>
      <p:pic>
        <p:nvPicPr>
          <p:cNvPr id="9" name="object 9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525284" y="962456"/>
            <a:ext cx="59588" cy="59588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525284" y="1114285"/>
            <a:ext cx="59588" cy="59588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315023" y="1238402"/>
            <a:ext cx="146177" cy="146177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525284" y="1437462"/>
            <a:ext cx="59588" cy="59588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525284" y="1589290"/>
            <a:ext cx="59588" cy="59588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525284" y="1741132"/>
            <a:ext cx="59588" cy="59588"/>
          </a:xfrm>
          <a:prstGeom prst="rect">
            <a:avLst/>
          </a:prstGeom>
        </p:spPr>
      </p:pic>
      <p:sp>
        <p:nvSpPr>
          <p:cNvPr id="15" name="object 15"/>
          <p:cNvSpPr txBox="1"/>
          <p:nvPr/>
        </p:nvSpPr>
        <p:spPr>
          <a:xfrm>
            <a:off x="140474" y="422099"/>
            <a:ext cx="3519804" cy="1422400"/>
          </a:xfrm>
          <a:prstGeom prst="rect">
            <a:avLst/>
          </a:prstGeom>
        </p:spPr>
        <p:txBody>
          <a:bodyPr wrap="square" lIns="0" tIns="7366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580"/>
              </a:spcBef>
            </a:pPr>
            <a:r>
              <a:rPr dirty="0" sz="1400" spc="-20">
                <a:solidFill>
                  <a:srgbClr val="FFFFFF"/>
                </a:solidFill>
                <a:latin typeface="Calibri"/>
                <a:cs typeface="Calibri"/>
              </a:rPr>
              <a:t>Contenido</a:t>
            </a:r>
            <a:endParaRPr sz="1400">
              <a:latin typeface="Calibri"/>
              <a:cs typeface="Calibri"/>
            </a:endParaRPr>
          </a:p>
          <a:p>
            <a:pPr marL="222250">
              <a:lnSpc>
                <a:spcPts val="1200"/>
              </a:lnSpc>
              <a:spcBef>
                <a:spcPts val="310"/>
              </a:spcBef>
            </a:pPr>
            <a:r>
              <a:rPr dirty="0" baseline="3968" sz="1050" b="1">
                <a:solidFill>
                  <a:srgbClr val="EAEAF7"/>
                </a:solidFill>
                <a:latin typeface="Arial"/>
                <a:cs typeface="Arial"/>
              </a:rPr>
              <a:t>1  </a:t>
            </a:r>
            <a:r>
              <a:rPr dirty="0" baseline="3968" sz="1050" spc="225" b="1">
                <a:solidFill>
                  <a:srgbClr val="EAEAF7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3333B2"/>
                </a:solidFill>
                <a:latin typeface="Calibri"/>
                <a:cs typeface="Calibri"/>
                <a:hlinkClick r:id="rId2" action="ppaction://hlinksldjump"/>
              </a:rPr>
              <a:t>Introducción</a:t>
            </a:r>
            <a:endParaRPr sz="1000">
              <a:latin typeface="Calibri"/>
              <a:cs typeface="Calibri"/>
            </a:endParaRPr>
          </a:p>
          <a:p>
            <a:pPr marL="500380" marR="55880">
              <a:lnSpc>
                <a:spcPts val="1200"/>
              </a:lnSpc>
              <a:spcBef>
                <a:spcPts val="40"/>
              </a:spcBef>
            </a:pPr>
            <a:r>
              <a:rPr dirty="0" sz="1000" spc="55">
                <a:solidFill>
                  <a:srgbClr val="CCCCCC"/>
                </a:solidFill>
                <a:latin typeface="Calibri"/>
                <a:cs typeface="Calibri"/>
                <a:hlinkClick r:id="rId8" action="ppaction://hlinksldjump"/>
              </a:rPr>
              <a:t>El </a:t>
            </a:r>
            <a:r>
              <a:rPr dirty="0" sz="1000" spc="-15">
                <a:solidFill>
                  <a:srgbClr val="CCCCCC"/>
                </a:solidFill>
                <a:latin typeface="Calibri"/>
                <a:cs typeface="Calibri"/>
                <a:hlinkClick r:id="rId8" action="ppaction://hlinksldjump"/>
              </a:rPr>
              <a:t>álgebra</a:t>
            </a:r>
            <a:r>
              <a:rPr dirty="0" sz="1000" spc="-10">
                <a:solidFill>
                  <a:srgbClr val="CCCCCC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1000" spc="-15">
                <a:solidFill>
                  <a:srgbClr val="CCCCCC"/>
                </a:solidFill>
                <a:latin typeface="Calibri"/>
                <a:cs typeface="Calibri"/>
                <a:hlinkClick r:id="rId8" action="ppaction://hlinksldjump"/>
              </a:rPr>
              <a:t>lineal</a:t>
            </a:r>
            <a:r>
              <a:rPr dirty="0" sz="1000" spc="-10">
                <a:solidFill>
                  <a:srgbClr val="CCCCCC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1000" spc="5">
                <a:solidFill>
                  <a:srgbClr val="CCCCCC"/>
                </a:solidFill>
                <a:latin typeface="Calibri"/>
                <a:cs typeface="Calibri"/>
                <a:hlinkClick r:id="rId8" action="ppaction://hlinksldjump"/>
              </a:rPr>
              <a:t>y </a:t>
            </a:r>
            <a:r>
              <a:rPr dirty="0" sz="1000" spc="-25">
                <a:solidFill>
                  <a:srgbClr val="CCCCCC"/>
                </a:solidFill>
                <a:latin typeface="Calibri"/>
                <a:cs typeface="Calibri"/>
                <a:hlinkClick r:id="rId8" action="ppaction://hlinksldjump"/>
              </a:rPr>
              <a:t>el</a:t>
            </a:r>
            <a:r>
              <a:rPr dirty="0" sz="1000" spc="-20">
                <a:solidFill>
                  <a:srgbClr val="CCCCCC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1000" spc="-15">
                <a:solidFill>
                  <a:srgbClr val="CCCCCC"/>
                </a:solidFill>
                <a:latin typeface="Calibri"/>
                <a:cs typeface="Calibri"/>
                <a:hlinkClick r:id="rId8" action="ppaction://hlinksldjump"/>
              </a:rPr>
              <a:t>procesamiento</a:t>
            </a:r>
            <a:r>
              <a:rPr dirty="0" sz="1000" spc="-10">
                <a:solidFill>
                  <a:srgbClr val="CCCCCC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1000" spc="5">
                <a:solidFill>
                  <a:srgbClr val="CCCCCC"/>
                </a:solidFill>
                <a:latin typeface="Calibri"/>
                <a:cs typeface="Calibri"/>
                <a:hlinkClick r:id="rId8" action="ppaction://hlinksldjump"/>
              </a:rPr>
              <a:t>digital </a:t>
            </a:r>
            <a:r>
              <a:rPr dirty="0" sz="1000" spc="-40">
                <a:solidFill>
                  <a:srgbClr val="CCCCCC"/>
                </a:solidFill>
                <a:latin typeface="Calibri"/>
                <a:cs typeface="Calibri"/>
                <a:hlinkClick r:id="rId8" action="ppaction://hlinksldjump"/>
              </a:rPr>
              <a:t>de</a:t>
            </a:r>
            <a:r>
              <a:rPr dirty="0" sz="1000" spc="-35">
                <a:solidFill>
                  <a:srgbClr val="CCCCCC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1000" spc="-15">
                <a:solidFill>
                  <a:srgbClr val="CCCCCC"/>
                </a:solidFill>
                <a:latin typeface="Calibri"/>
                <a:cs typeface="Calibri"/>
                <a:hlinkClick r:id="rId8" action="ppaction://hlinksldjump"/>
              </a:rPr>
              <a:t>imágenes. </a:t>
            </a:r>
            <a:r>
              <a:rPr dirty="0" sz="1000" spc="-215">
                <a:solidFill>
                  <a:srgbClr val="CCCCCC"/>
                </a:solidFill>
                <a:latin typeface="Calibri"/>
                <a:cs typeface="Calibri"/>
              </a:rPr>
              <a:t> </a:t>
            </a:r>
            <a:r>
              <a:rPr dirty="0" sz="1000" spc="-5">
                <a:solidFill>
                  <a:srgbClr val="CCCCCC"/>
                </a:solidFill>
                <a:latin typeface="Calibri"/>
                <a:cs typeface="Calibri"/>
                <a:hlinkClick r:id="rId9" action="ppaction://hlinksldjump"/>
              </a:rPr>
              <a:t>Aplicaciones</a:t>
            </a:r>
            <a:endParaRPr sz="1000">
              <a:latin typeface="Calibri"/>
              <a:cs typeface="Calibri"/>
            </a:endParaRPr>
          </a:p>
          <a:p>
            <a:pPr marL="222250">
              <a:lnSpc>
                <a:spcPts val="1200"/>
              </a:lnSpc>
              <a:spcBef>
                <a:spcPts val="105"/>
              </a:spcBef>
            </a:pPr>
            <a:r>
              <a:rPr dirty="0" baseline="3968" sz="1050" b="1">
                <a:solidFill>
                  <a:srgbClr val="FAFAFD"/>
                </a:solidFill>
                <a:latin typeface="Arial"/>
                <a:cs typeface="Arial"/>
              </a:rPr>
              <a:t>2  </a:t>
            </a:r>
            <a:r>
              <a:rPr dirty="0" baseline="3968" sz="1050" spc="284" b="1">
                <a:solidFill>
                  <a:srgbClr val="FAFAFD"/>
                </a:solidFill>
                <a:latin typeface="Arial"/>
                <a:cs typeface="Arial"/>
              </a:rPr>
              <a:t> </a:t>
            </a:r>
            <a:r>
              <a:rPr dirty="0" sz="1000" spc="5">
                <a:solidFill>
                  <a:srgbClr val="D6D6EF"/>
                </a:solidFill>
                <a:latin typeface="Calibri"/>
                <a:cs typeface="Calibri"/>
                <a:hlinkClick r:id="rId3" action="ppaction://hlinksldjump"/>
              </a:rPr>
              <a:t>Espacios</a:t>
            </a:r>
            <a:r>
              <a:rPr dirty="0" sz="1000" spc="95">
                <a:solidFill>
                  <a:srgbClr val="D6D6E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1000" spc="-10">
                <a:solidFill>
                  <a:srgbClr val="D6D6EF"/>
                </a:solidFill>
                <a:latin typeface="Calibri"/>
                <a:cs typeface="Calibri"/>
                <a:hlinkClick r:id="rId3" action="ppaction://hlinksldjump"/>
              </a:rPr>
              <a:t>Vectoriales</a:t>
            </a:r>
            <a:endParaRPr sz="1000">
              <a:latin typeface="Calibri"/>
              <a:cs typeface="Calibri"/>
            </a:endParaRPr>
          </a:p>
          <a:p>
            <a:pPr marL="500380" marR="1136015">
              <a:lnSpc>
                <a:spcPts val="1200"/>
              </a:lnSpc>
              <a:spcBef>
                <a:spcPts val="35"/>
              </a:spcBef>
            </a:pPr>
            <a:r>
              <a:rPr dirty="0" sz="1000" spc="-5">
                <a:solidFill>
                  <a:srgbClr val="CCCCCC"/>
                </a:solidFill>
                <a:latin typeface="Calibri"/>
                <a:cs typeface="Calibri"/>
                <a:hlinkClick r:id="rId16" action="ppaction://hlinksldjump"/>
              </a:rPr>
              <a:t>Dependencia </a:t>
            </a:r>
            <a:r>
              <a:rPr dirty="0" sz="1000" spc="-60">
                <a:solidFill>
                  <a:srgbClr val="CCCCCC"/>
                </a:solidFill>
                <a:latin typeface="Calibri"/>
                <a:cs typeface="Calibri"/>
                <a:hlinkClick r:id="rId16" action="ppaction://hlinksldjump"/>
              </a:rPr>
              <a:t>e</a:t>
            </a:r>
            <a:r>
              <a:rPr dirty="0" sz="1000" spc="-55">
                <a:solidFill>
                  <a:srgbClr val="CCCCCC"/>
                </a:solidFill>
                <a:latin typeface="Calibri"/>
                <a:cs typeface="Calibri"/>
                <a:hlinkClick r:id="rId16" action="ppaction://hlinksldjump"/>
              </a:rPr>
              <a:t> </a:t>
            </a:r>
            <a:r>
              <a:rPr dirty="0" sz="1000" spc="-15">
                <a:solidFill>
                  <a:srgbClr val="CCCCCC"/>
                </a:solidFill>
                <a:latin typeface="Calibri"/>
                <a:cs typeface="Calibri"/>
                <a:hlinkClick r:id="rId16" action="ppaction://hlinksldjump"/>
              </a:rPr>
              <a:t>Independencia</a:t>
            </a:r>
            <a:r>
              <a:rPr dirty="0" sz="1000" spc="-10">
                <a:solidFill>
                  <a:srgbClr val="CCCCCC"/>
                </a:solidFill>
                <a:latin typeface="Calibri"/>
                <a:cs typeface="Calibri"/>
                <a:hlinkClick r:id="rId16" action="ppaction://hlinksldjump"/>
              </a:rPr>
              <a:t> </a:t>
            </a:r>
            <a:r>
              <a:rPr dirty="0" sz="1000" spc="-15">
                <a:solidFill>
                  <a:srgbClr val="CCCCCC"/>
                </a:solidFill>
                <a:latin typeface="Calibri"/>
                <a:cs typeface="Calibri"/>
                <a:hlinkClick r:id="rId16" action="ppaction://hlinksldjump"/>
              </a:rPr>
              <a:t>lineal </a:t>
            </a:r>
            <a:r>
              <a:rPr dirty="0" sz="1000" spc="-215">
                <a:solidFill>
                  <a:srgbClr val="CCCCCC"/>
                </a:solidFill>
                <a:latin typeface="Calibri"/>
                <a:cs typeface="Calibri"/>
              </a:rPr>
              <a:t> </a:t>
            </a:r>
            <a:r>
              <a:rPr dirty="0" sz="1000" spc="5">
                <a:solidFill>
                  <a:srgbClr val="CCCCCC"/>
                </a:solidFill>
                <a:latin typeface="Calibri"/>
                <a:cs typeface="Calibri"/>
                <a:hlinkClick r:id="rId17" action="ppaction://hlinksldjump"/>
              </a:rPr>
              <a:t>Sistemas</a:t>
            </a:r>
            <a:r>
              <a:rPr dirty="0" sz="1000" spc="10">
                <a:solidFill>
                  <a:srgbClr val="CCCCCC"/>
                </a:solidFill>
                <a:latin typeface="Calibri"/>
                <a:cs typeface="Calibri"/>
                <a:hlinkClick r:id="rId17" action="ppaction://hlinksldjump"/>
              </a:rPr>
              <a:t> </a:t>
            </a:r>
            <a:r>
              <a:rPr dirty="0" sz="1000" spc="-35">
                <a:solidFill>
                  <a:srgbClr val="CCCCCC"/>
                </a:solidFill>
                <a:latin typeface="Calibri"/>
                <a:cs typeface="Calibri"/>
                <a:hlinkClick r:id="rId17" action="ppaction://hlinksldjump"/>
              </a:rPr>
              <a:t>de</a:t>
            </a:r>
            <a:r>
              <a:rPr dirty="0" sz="1000" spc="-30">
                <a:solidFill>
                  <a:srgbClr val="CCCCCC"/>
                </a:solidFill>
                <a:latin typeface="Calibri"/>
                <a:cs typeface="Calibri"/>
                <a:hlinkClick r:id="rId17" action="ppaction://hlinksldjump"/>
              </a:rPr>
              <a:t> Generadores</a:t>
            </a:r>
            <a:r>
              <a:rPr dirty="0" sz="1000" spc="-25">
                <a:solidFill>
                  <a:srgbClr val="CCCCCC"/>
                </a:solidFill>
                <a:latin typeface="Calibri"/>
                <a:cs typeface="Calibri"/>
                <a:hlinkClick r:id="rId17" action="ppaction://hlinksldjump"/>
              </a:rPr>
              <a:t> </a:t>
            </a:r>
            <a:r>
              <a:rPr dirty="0" sz="1000" spc="5">
                <a:solidFill>
                  <a:srgbClr val="CCCCCC"/>
                </a:solidFill>
                <a:latin typeface="Calibri"/>
                <a:cs typeface="Calibri"/>
                <a:hlinkClick r:id="rId17" action="ppaction://hlinksldjump"/>
              </a:rPr>
              <a:t>y</a:t>
            </a:r>
            <a:r>
              <a:rPr dirty="0" sz="1000" spc="10">
                <a:solidFill>
                  <a:srgbClr val="CCCCCC"/>
                </a:solidFill>
                <a:latin typeface="Calibri"/>
                <a:cs typeface="Calibri"/>
                <a:hlinkClick r:id="rId17" action="ppaction://hlinksldjump"/>
              </a:rPr>
              <a:t> </a:t>
            </a:r>
            <a:r>
              <a:rPr dirty="0" sz="1000">
                <a:solidFill>
                  <a:srgbClr val="CCCCCC"/>
                </a:solidFill>
                <a:latin typeface="Calibri"/>
                <a:cs typeface="Calibri"/>
                <a:hlinkClick r:id="rId17" action="ppaction://hlinksldjump"/>
              </a:rPr>
              <a:t>Bases </a:t>
            </a:r>
            <a:r>
              <a:rPr dirty="0" sz="1000" spc="5">
                <a:solidFill>
                  <a:srgbClr val="CCCCCC"/>
                </a:solidFill>
                <a:latin typeface="Calibri"/>
                <a:cs typeface="Calibri"/>
              </a:rPr>
              <a:t> </a:t>
            </a:r>
            <a:r>
              <a:rPr dirty="0" sz="1000" spc="-10">
                <a:solidFill>
                  <a:srgbClr val="CCCCCC"/>
                </a:solidFill>
                <a:latin typeface="Calibri"/>
                <a:cs typeface="Calibri"/>
                <a:hlinkClick r:id="rId17" action="ppaction://hlinksldjump"/>
              </a:rPr>
              <a:t>Transformaciones</a:t>
            </a:r>
            <a:r>
              <a:rPr dirty="0" sz="1000" spc="100">
                <a:solidFill>
                  <a:srgbClr val="CCCCCC"/>
                </a:solidFill>
                <a:latin typeface="Calibri"/>
                <a:cs typeface="Calibri"/>
                <a:hlinkClick r:id="rId17" action="ppaction://hlinksldjump"/>
              </a:rPr>
              <a:t> </a:t>
            </a:r>
            <a:r>
              <a:rPr dirty="0" sz="1000" spc="-5">
                <a:solidFill>
                  <a:srgbClr val="CCCCCC"/>
                </a:solidFill>
                <a:latin typeface="Calibri"/>
                <a:cs typeface="Calibri"/>
                <a:hlinkClick r:id="rId17" action="ppaction://hlinksldjump"/>
              </a:rPr>
              <a:t>Lineales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16" name="object 16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315023" y="1865236"/>
            <a:ext cx="146177" cy="146177"/>
          </a:xfrm>
          <a:prstGeom prst="rect">
            <a:avLst/>
          </a:prstGeom>
        </p:spPr>
      </p:pic>
      <p:sp>
        <p:nvSpPr>
          <p:cNvPr id="17" name="object 17"/>
          <p:cNvSpPr txBox="1"/>
          <p:nvPr/>
        </p:nvSpPr>
        <p:spPr>
          <a:xfrm>
            <a:off x="350469" y="1867372"/>
            <a:ext cx="7556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b="1">
                <a:solidFill>
                  <a:srgbClr val="FAFAFD"/>
                </a:solidFill>
                <a:latin typeface="Arial"/>
                <a:cs typeface="Arial"/>
              </a:rPr>
              <a:t>3</a:t>
            </a:r>
            <a:endParaRPr sz="700">
              <a:latin typeface="Arial"/>
              <a:cs typeface="Arial"/>
            </a:endParaRPr>
          </a:p>
        </p:txBody>
      </p:sp>
      <p:pic>
        <p:nvPicPr>
          <p:cNvPr id="18" name="object 18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525284" y="2064308"/>
            <a:ext cx="59588" cy="59588"/>
          </a:xfrm>
          <a:prstGeom prst="rect">
            <a:avLst/>
          </a:prstGeom>
        </p:spPr>
      </p:pic>
      <p:pic>
        <p:nvPicPr>
          <p:cNvPr id="19" name="object 19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315023" y="2188413"/>
            <a:ext cx="146177" cy="146177"/>
          </a:xfrm>
          <a:prstGeom prst="rect">
            <a:avLst/>
          </a:prstGeom>
        </p:spPr>
      </p:pic>
      <p:sp>
        <p:nvSpPr>
          <p:cNvPr id="20" name="object 20"/>
          <p:cNvSpPr txBox="1"/>
          <p:nvPr/>
        </p:nvSpPr>
        <p:spPr>
          <a:xfrm>
            <a:off x="350469" y="2190562"/>
            <a:ext cx="7556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b="1">
                <a:solidFill>
                  <a:srgbClr val="FAFAFD"/>
                </a:solidFill>
                <a:latin typeface="Arial"/>
                <a:cs typeface="Arial"/>
              </a:rPr>
              <a:t>4</a:t>
            </a:r>
            <a:endParaRPr sz="700">
              <a:latin typeface="Arial"/>
              <a:cs typeface="Arial"/>
            </a:endParaRPr>
          </a:p>
        </p:txBody>
      </p:sp>
      <p:pic>
        <p:nvPicPr>
          <p:cNvPr id="21" name="object 21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525284" y="2387485"/>
            <a:ext cx="59588" cy="59588"/>
          </a:xfrm>
          <a:prstGeom prst="rect">
            <a:avLst/>
          </a:prstGeom>
        </p:spPr>
      </p:pic>
      <p:pic>
        <p:nvPicPr>
          <p:cNvPr id="22" name="object 22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525284" y="2539314"/>
            <a:ext cx="59588" cy="59588"/>
          </a:xfrm>
          <a:prstGeom prst="rect">
            <a:avLst/>
          </a:prstGeom>
        </p:spPr>
      </p:pic>
      <p:sp>
        <p:nvSpPr>
          <p:cNvPr id="23" name="object 23"/>
          <p:cNvSpPr txBox="1"/>
          <p:nvPr/>
        </p:nvSpPr>
        <p:spPr>
          <a:xfrm>
            <a:off x="501904" y="1838457"/>
            <a:ext cx="2593340" cy="8045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1200"/>
              </a:lnSpc>
              <a:spcBef>
                <a:spcPts val="95"/>
              </a:spcBef>
            </a:pPr>
            <a:r>
              <a:rPr dirty="0" sz="1000" spc="-5">
                <a:solidFill>
                  <a:srgbClr val="D6D6EF"/>
                </a:solidFill>
                <a:latin typeface="Calibri"/>
                <a:cs typeface="Calibri"/>
                <a:hlinkClick r:id="rId4" action="ppaction://hlinksldjump"/>
              </a:rPr>
              <a:t>Formas</a:t>
            </a:r>
            <a:r>
              <a:rPr dirty="0" sz="1000" spc="70">
                <a:solidFill>
                  <a:srgbClr val="D6D6E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1000">
                <a:solidFill>
                  <a:srgbClr val="D6D6EF"/>
                </a:solidFill>
                <a:latin typeface="Calibri"/>
                <a:cs typeface="Calibri"/>
                <a:hlinkClick r:id="rId4" action="ppaction://hlinksldjump"/>
              </a:rPr>
              <a:t>cuadráticas</a:t>
            </a:r>
            <a:endParaRPr sz="1000">
              <a:latin typeface="Calibri"/>
              <a:cs typeface="Calibri"/>
            </a:endParaRPr>
          </a:p>
          <a:p>
            <a:pPr marL="139065">
              <a:lnSpc>
                <a:spcPts val="1200"/>
              </a:lnSpc>
            </a:pPr>
            <a:r>
              <a:rPr dirty="0" sz="1000" spc="55">
                <a:solidFill>
                  <a:srgbClr val="CCCCCC"/>
                </a:solidFill>
                <a:latin typeface="Calibri"/>
                <a:cs typeface="Calibri"/>
                <a:hlinkClick r:id="rId20" action="ppaction://hlinksldjump"/>
              </a:rPr>
              <a:t>El</a:t>
            </a:r>
            <a:r>
              <a:rPr dirty="0" sz="1000" spc="100">
                <a:solidFill>
                  <a:srgbClr val="CCCCCC"/>
                </a:solidFill>
                <a:latin typeface="Calibri"/>
                <a:cs typeface="Calibri"/>
                <a:hlinkClick r:id="rId20" action="ppaction://hlinksldjump"/>
              </a:rPr>
              <a:t> </a:t>
            </a:r>
            <a:r>
              <a:rPr dirty="0" sz="1000" spc="-25">
                <a:solidFill>
                  <a:srgbClr val="CCCCCC"/>
                </a:solidFill>
                <a:latin typeface="Calibri"/>
                <a:cs typeface="Calibri"/>
                <a:hlinkClick r:id="rId20" action="ppaction://hlinksldjump"/>
              </a:rPr>
              <a:t>problema</a:t>
            </a:r>
            <a:r>
              <a:rPr dirty="0" sz="1000" spc="105">
                <a:solidFill>
                  <a:srgbClr val="CCCCCC"/>
                </a:solidFill>
                <a:latin typeface="Calibri"/>
                <a:cs typeface="Calibri"/>
                <a:hlinkClick r:id="rId20" action="ppaction://hlinksldjump"/>
              </a:rPr>
              <a:t> </a:t>
            </a:r>
            <a:r>
              <a:rPr dirty="0" sz="1000" spc="-40">
                <a:solidFill>
                  <a:srgbClr val="CCCCCC"/>
                </a:solidFill>
                <a:latin typeface="Calibri"/>
                <a:cs typeface="Calibri"/>
                <a:hlinkClick r:id="rId20" action="ppaction://hlinksldjump"/>
              </a:rPr>
              <a:t>de</a:t>
            </a:r>
            <a:r>
              <a:rPr dirty="0" sz="1000" spc="105">
                <a:solidFill>
                  <a:srgbClr val="CCCCCC"/>
                </a:solidFill>
                <a:latin typeface="Calibri"/>
                <a:cs typeface="Calibri"/>
                <a:hlinkClick r:id="rId20" action="ppaction://hlinksldjump"/>
              </a:rPr>
              <a:t> </a:t>
            </a:r>
            <a:r>
              <a:rPr dirty="0" sz="1000" spc="-15">
                <a:solidFill>
                  <a:srgbClr val="CCCCCC"/>
                </a:solidFill>
                <a:latin typeface="Calibri"/>
                <a:cs typeface="Calibri"/>
                <a:hlinkClick r:id="rId20" action="ppaction://hlinksldjump"/>
              </a:rPr>
              <a:t>autovalores.</a:t>
            </a:r>
            <a:endParaRPr sz="1000">
              <a:latin typeface="Calibri"/>
              <a:cs typeface="Calibri"/>
            </a:endParaRPr>
          </a:p>
          <a:p>
            <a:pPr marL="12700">
              <a:lnSpc>
                <a:spcPts val="1200"/>
              </a:lnSpc>
              <a:spcBef>
                <a:spcPts val="150"/>
              </a:spcBef>
            </a:pPr>
            <a:r>
              <a:rPr dirty="0" sz="1000" spc="5">
                <a:solidFill>
                  <a:srgbClr val="D6D6EF"/>
                </a:solidFill>
                <a:latin typeface="Calibri"/>
                <a:cs typeface="Calibri"/>
                <a:hlinkClick r:id="rId5" action="ppaction://hlinksldjump"/>
              </a:rPr>
              <a:t>Sistemas</a:t>
            </a:r>
            <a:r>
              <a:rPr dirty="0" sz="1000" spc="60">
                <a:solidFill>
                  <a:srgbClr val="D6D6E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1000" spc="-5">
                <a:solidFill>
                  <a:srgbClr val="D6D6EF"/>
                </a:solidFill>
                <a:latin typeface="Calibri"/>
                <a:cs typeface="Calibri"/>
                <a:hlinkClick r:id="rId5" action="ppaction://hlinksldjump"/>
              </a:rPr>
              <a:t>Lineales</a:t>
            </a:r>
            <a:endParaRPr sz="1000">
              <a:latin typeface="Calibri"/>
              <a:cs typeface="Calibri"/>
            </a:endParaRPr>
          </a:p>
          <a:p>
            <a:pPr marL="139065" marR="5080">
              <a:lnSpc>
                <a:spcPts val="1200"/>
              </a:lnSpc>
              <a:spcBef>
                <a:spcPts val="35"/>
              </a:spcBef>
            </a:pPr>
            <a:r>
              <a:rPr dirty="0" sz="1000" spc="5">
                <a:solidFill>
                  <a:srgbClr val="CCCCCC"/>
                </a:solidFill>
                <a:latin typeface="Calibri"/>
                <a:cs typeface="Calibri"/>
                <a:hlinkClick r:id="rId21" action="ppaction://hlinksldjump"/>
              </a:rPr>
              <a:t>Sistemas </a:t>
            </a:r>
            <a:r>
              <a:rPr dirty="0" sz="1000">
                <a:solidFill>
                  <a:srgbClr val="CCCCCC"/>
                </a:solidFill>
                <a:latin typeface="Calibri"/>
                <a:cs typeface="Calibri"/>
                <a:hlinkClick r:id="rId21" action="ppaction://hlinksldjump"/>
              </a:rPr>
              <a:t>Compatibles</a:t>
            </a:r>
            <a:r>
              <a:rPr dirty="0" sz="1000" spc="225">
                <a:solidFill>
                  <a:srgbClr val="CCCCCC"/>
                </a:solidFill>
                <a:latin typeface="Calibri"/>
                <a:cs typeface="Calibri"/>
                <a:hlinkClick r:id="rId21" action="ppaction://hlinksldjump"/>
              </a:rPr>
              <a:t> </a:t>
            </a:r>
            <a:r>
              <a:rPr dirty="0" sz="1000" spc="-60">
                <a:solidFill>
                  <a:srgbClr val="CCCCCC"/>
                </a:solidFill>
                <a:latin typeface="Calibri"/>
                <a:cs typeface="Calibri"/>
                <a:hlinkClick r:id="rId21" action="ppaction://hlinksldjump"/>
              </a:rPr>
              <a:t>e</a:t>
            </a:r>
            <a:r>
              <a:rPr dirty="0" sz="1000" spc="105">
                <a:solidFill>
                  <a:srgbClr val="CCCCCC"/>
                </a:solidFill>
                <a:latin typeface="Calibri"/>
                <a:cs typeface="Calibri"/>
                <a:hlinkClick r:id="rId21" action="ppaction://hlinksldjump"/>
              </a:rPr>
              <a:t> </a:t>
            </a:r>
            <a:r>
              <a:rPr dirty="0" sz="1000" spc="-10">
                <a:solidFill>
                  <a:srgbClr val="CCCCCC"/>
                </a:solidFill>
                <a:latin typeface="Calibri"/>
                <a:cs typeface="Calibri"/>
                <a:hlinkClick r:id="rId21" action="ppaction://hlinksldjump"/>
              </a:rPr>
              <a:t>Incompatibles </a:t>
            </a:r>
            <a:r>
              <a:rPr dirty="0" sz="1000" spc="-5">
                <a:solidFill>
                  <a:srgbClr val="CCCCCC"/>
                </a:solidFill>
                <a:latin typeface="Calibri"/>
                <a:cs typeface="Calibri"/>
              </a:rPr>
              <a:t> </a:t>
            </a:r>
            <a:r>
              <a:rPr dirty="0" sz="1000" spc="5">
                <a:solidFill>
                  <a:srgbClr val="CCCCCC"/>
                </a:solidFill>
                <a:latin typeface="Calibri"/>
                <a:cs typeface="Calibri"/>
                <a:hlinkClick r:id="rId22" action="ppaction://hlinksldjump"/>
              </a:rPr>
              <a:t>Sistemas</a:t>
            </a:r>
            <a:r>
              <a:rPr dirty="0" sz="1000" spc="95">
                <a:solidFill>
                  <a:srgbClr val="CCCCCC"/>
                </a:solidFill>
                <a:latin typeface="Calibri"/>
                <a:cs typeface="Calibri"/>
                <a:hlinkClick r:id="rId22" action="ppaction://hlinksldjump"/>
              </a:rPr>
              <a:t> </a:t>
            </a:r>
            <a:r>
              <a:rPr dirty="0" sz="1000" spc="-15">
                <a:solidFill>
                  <a:srgbClr val="CCCCCC"/>
                </a:solidFill>
                <a:latin typeface="Calibri"/>
                <a:cs typeface="Calibri"/>
                <a:hlinkClick r:id="rId22" action="ppaction://hlinksldjump"/>
              </a:rPr>
              <a:t>Indeterminados</a:t>
            </a:r>
            <a:r>
              <a:rPr dirty="0" sz="1000" spc="100">
                <a:solidFill>
                  <a:srgbClr val="CCCCCC"/>
                </a:solidFill>
                <a:latin typeface="Calibri"/>
                <a:cs typeface="Calibri"/>
                <a:hlinkClick r:id="rId22" action="ppaction://hlinksldjump"/>
              </a:rPr>
              <a:t> </a:t>
            </a:r>
            <a:r>
              <a:rPr dirty="0" sz="1000" spc="5">
                <a:solidFill>
                  <a:srgbClr val="CCCCCC"/>
                </a:solidFill>
                <a:latin typeface="Calibri"/>
                <a:cs typeface="Calibri"/>
                <a:hlinkClick r:id="rId22" action="ppaction://hlinksldjump"/>
              </a:rPr>
              <a:t>y</a:t>
            </a:r>
            <a:r>
              <a:rPr dirty="0" sz="1000" spc="95">
                <a:solidFill>
                  <a:srgbClr val="CCCCCC"/>
                </a:solidFill>
                <a:latin typeface="Calibri"/>
                <a:cs typeface="Calibri"/>
                <a:hlinkClick r:id="rId22" action="ppaction://hlinksldjump"/>
              </a:rPr>
              <a:t> </a:t>
            </a:r>
            <a:r>
              <a:rPr dirty="0" sz="1000" spc="-20">
                <a:solidFill>
                  <a:srgbClr val="CCCCCC"/>
                </a:solidFill>
                <a:latin typeface="Calibri"/>
                <a:cs typeface="Calibri"/>
                <a:hlinkClick r:id="rId22" action="ppaction://hlinksldjump"/>
              </a:rPr>
              <a:t>Sobredeterminados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24" name="object 24"/>
          <p:cNvPicPr/>
          <p:nvPr/>
        </p:nvPicPr>
        <p:blipFill>
          <a:blip r:embed="rId23" cstate="print"/>
          <a:stretch>
            <a:fillRect/>
          </a:stretch>
        </p:blipFill>
        <p:spPr>
          <a:xfrm>
            <a:off x="315023" y="2663431"/>
            <a:ext cx="146177" cy="146177"/>
          </a:xfrm>
          <a:prstGeom prst="rect">
            <a:avLst/>
          </a:prstGeom>
        </p:spPr>
      </p:pic>
      <p:pic>
        <p:nvPicPr>
          <p:cNvPr id="25" name="object 25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525284" y="2862491"/>
            <a:ext cx="59588" cy="59588"/>
          </a:xfrm>
          <a:prstGeom prst="rect">
            <a:avLst/>
          </a:prstGeom>
        </p:spPr>
      </p:pic>
      <p:pic>
        <p:nvPicPr>
          <p:cNvPr id="26" name="object 26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315023" y="2986608"/>
            <a:ext cx="146177" cy="146177"/>
          </a:xfrm>
          <a:prstGeom prst="rect">
            <a:avLst/>
          </a:prstGeom>
        </p:spPr>
      </p:pic>
      <p:pic>
        <p:nvPicPr>
          <p:cNvPr id="27" name="object 27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525284" y="3185668"/>
            <a:ext cx="59588" cy="59588"/>
          </a:xfrm>
          <a:prstGeom prst="rect">
            <a:avLst/>
          </a:prstGeom>
        </p:spPr>
      </p:pic>
      <p:sp>
        <p:nvSpPr>
          <p:cNvPr id="28" name="object 28"/>
          <p:cNvSpPr txBox="1"/>
          <p:nvPr/>
        </p:nvSpPr>
        <p:spPr>
          <a:xfrm>
            <a:off x="337769" y="2636639"/>
            <a:ext cx="2438400" cy="6527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02895" marR="282575" indent="-278130">
              <a:lnSpc>
                <a:spcPct val="100000"/>
              </a:lnSpc>
              <a:spcBef>
                <a:spcPts val="95"/>
              </a:spcBef>
            </a:pPr>
            <a:r>
              <a:rPr dirty="0" baseline="3968" sz="1050" b="1">
                <a:solidFill>
                  <a:srgbClr val="FAFAFD"/>
                </a:solidFill>
                <a:latin typeface="Arial"/>
                <a:cs typeface="Arial"/>
              </a:rPr>
              <a:t>5   </a:t>
            </a:r>
            <a:r>
              <a:rPr dirty="0" baseline="3968" sz="1050" spc="7" b="1">
                <a:solidFill>
                  <a:srgbClr val="FAFAFD"/>
                </a:solidFill>
                <a:latin typeface="Arial"/>
                <a:cs typeface="Arial"/>
              </a:rPr>
              <a:t> </a:t>
            </a:r>
            <a:r>
              <a:rPr dirty="0" sz="1000" spc="55">
                <a:solidFill>
                  <a:srgbClr val="D6D6EF"/>
                </a:solidFill>
                <a:latin typeface="Calibri"/>
                <a:cs typeface="Calibri"/>
                <a:hlinkClick r:id="rId6" action="ppaction://hlinksldjump"/>
              </a:rPr>
              <a:t>El  </a:t>
            </a:r>
            <a:r>
              <a:rPr dirty="0" sz="1000" spc="-25">
                <a:solidFill>
                  <a:srgbClr val="D6D6EF"/>
                </a:solidFill>
                <a:latin typeface="Calibri"/>
                <a:cs typeface="Calibri"/>
                <a:hlinkClick r:id="rId6" action="ppaction://hlinksldjump"/>
              </a:rPr>
              <a:t>problema</a:t>
            </a:r>
            <a:r>
              <a:rPr dirty="0" sz="1000" spc="175">
                <a:solidFill>
                  <a:srgbClr val="D6D6E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1000" spc="-40">
                <a:solidFill>
                  <a:srgbClr val="D6D6EF"/>
                </a:solidFill>
                <a:latin typeface="Calibri"/>
                <a:cs typeface="Calibri"/>
                <a:hlinkClick r:id="rId6" action="ppaction://hlinksldjump"/>
              </a:rPr>
              <a:t>de</a:t>
            </a:r>
            <a:r>
              <a:rPr dirty="0" sz="1000" spc="145">
                <a:solidFill>
                  <a:srgbClr val="D6D6E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1000" spc="-10">
                <a:solidFill>
                  <a:srgbClr val="D6D6EF"/>
                </a:solidFill>
                <a:latin typeface="Calibri"/>
                <a:cs typeface="Calibri"/>
                <a:hlinkClick r:id="rId6" action="ppaction://hlinksldjump"/>
              </a:rPr>
              <a:t>mínimos</a:t>
            </a:r>
            <a:r>
              <a:rPr dirty="0" sz="1000" spc="204">
                <a:solidFill>
                  <a:srgbClr val="D6D6E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1000" spc="-15">
                <a:solidFill>
                  <a:srgbClr val="D6D6EF"/>
                </a:solidFill>
                <a:latin typeface="Calibri"/>
                <a:cs typeface="Calibri"/>
                <a:hlinkClick r:id="rId6" action="ppaction://hlinksldjump"/>
              </a:rPr>
              <a:t>cuadrados </a:t>
            </a:r>
            <a:r>
              <a:rPr dirty="0" sz="1000" spc="-10">
                <a:solidFill>
                  <a:srgbClr val="D6D6EF"/>
                </a:solidFill>
                <a:latin typeface="Calibri"/>
                <a:cs typeface="Calibri"/>
              </a:rPr>
              <a:t> </a:t>
            </a:r>
            <a:r>
              <a:rPr dirty="0" sz="1000" spc="55">
                <a:solidFill>
                  <a:srgbClr val="CCCCCC"/>
                </a:solidFill>
                <a:latin typeface="Calibri"/>
                <a:cs typeface="Calibri"/>
                <a:hlinkClick r:id="rId24" action="ppaction://hlinksldjump"/>
              </a:rPr>
              <a:t>El</a:t>
            </a:r>
            <a:r>
              <a:rPr dirty="0" sz="1000" spc="100">
                <a:solidFill>
                  <a:srgbClr val="CCCCCC"/>
                </a:solidFill>
                <a:latin typeface="Calibri"/>
                <a:cs typeface="Calibri"/>
                <a:hlinkClick r:id="rId24" action="ppaction://hlinksldjump"/>
              </a:rPr>
              <a:t> </a:t>
            </a:r>
            <a:r>
              <a:rPr dirty="0" sz="1000" spc="-25">
                <a:solidFill>
                  <a:srgbClr val="CCCCCC"/>
                </a:solidFill>
                <a:latin typeface="Calibri"/>
                <a:cs typeface="Calibri"/>
                <a:hlinkClick r:id="rId24" action="ppaction://hlinksldjump"/>
              </a:rPr>
              <a:t>problema</a:t>
            </a:r>
            <a:r>
              <a:rPr dirty="0" sz="1000" spc="105">
                <a:solidFill>
                  <a:srgbClr val="CCCCCC"/>
                </a:solidFill>
                <a:latin typeface="Calibri"/>
                <a:cs typeface="Calibri"/>
                <a:hlinkClick r:id="rId24" action="ppaction://hlinksldjump"/>
              </a:rPr>
              <a:t> </a:t>
            </a:r>
            <a:r>
              <a:rPr dirty="0" sz="1000" spc="-40">
                <a:solidFill>
                  <a:srgbClr val="CCCCCC"/>
                </a:solidFill>
                <a:latin typeface="Calibri"/>
                <a:cs typeface="Calibri"/>
                <a:hlinkClick r:id="rId24" action="ppaction://hlinksldjump"/>
              </a:rPr>
              <a:t>de</a:t>
            </a:r>
            <a:r>
              <a:rPr dirty="0" sz="1000" spc="105">
                <a:solidFill>
                  <a:srgbClr val="CCCCCC"/>
                </a:solidFill>
                <a:latin typeface="Calibri"/>
                <a:cs typeface="Calibri"/>
                <a:hlinkClick r:id="rId24" action="ppaction://hlinksldjump"/>
              </a:rPr>
              <a:t> </a:t>
            </a:r>
            <a:r>
              <a:rPr dirty="0" sz="1000" spc="-10">
                <a:solidFill>
                  <a:srgbClr val="CCCCCC"/>
                </a:solidFill>
                <a:latin typeface="Calibri"/>
                <a:cs typeface="Calibri"/>
                <a:hlinkClick r:id="rId24" action="ppaction://hlinksldjump"/>
              </a:rPr>
              <a:t>mínimos</a:t>
            </a:r>
            <a:r>
              <a:rPr dirty="0" sz="1000" spc="105">
                <a:solidFill>
                  <a:srgbClr val="CCCCCC"/>
                </a:solidFill>
                <a:latin typeface="Calibri"/>
                <a:cs typeface="Calibri"/>
                <a:hlinkClick r:id="rId24" action="ppaction://hlinksldjump"/>
              </a:rPr>
              <a:t> </a:t>
            </a:r>
            <a:r>
              <a:rPr dirty="0" sz="1000" spc="-15">
                <a:solidFill>
                  <a:srgbClr val="CCCCCC"/>
                </a:solidFill>
                <a:latin typeface="Calibri"/>
                <a:cs typeface="Calibri"/>
                <a:hlinkClick r:id="rId24" action="ppaction://hlinksldjump"/>
              </a:rPr>
              <a:t>cuadrados</a:t>
            </a:r>
            <a:endParaRPr sz="1000">
              <a:latin typeface="Calibri"/>
              <a:cs typeface="Calibri"/>
            </a:endParaRPr>
          </a:p>
          <a:p>
            <a:pPr marL="25400">
              <a:lnSpc>
                <a:spcPts val="1200"/>
              </a:lnSpc>
              <a:spcBef>
                <a:spcPts val="145"/>
              </a:spcBef>
            </a:pPr>
            <a:r>
              <a:rPr dirty="0" baseline="3968" sz="1050" b="1">
                <a:solidFill>
                  <a:srgbClr val="FAFAFD"/>
                </a:solidFill>
                <a:latin typeface="Arial"/>
                <a:cs typeface="Arial"/>
              </a:rPr>
              <a:t>6  </a:t>
            </a:r>
            <a:r>
              <a:rPr dirty="0" baseline="3968" sz="1050" spc="270" b="1">
                <a:solidFill>
                  <a:srgbClr val="FAFAFD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D6D6EF"/>
                </a:solidFill>
                <a:latin typeface="Calibri"/>
                <a:cs typeface="Calibri"/>
                <a:hlinkClick r:id="rId7" action="ppaction://hlinksldjump"/>
              </a:rPr>
              <a:t>Álgebra</a:t>
            </a:r>
            <a:r>
              <a:rPr dirty="0" sz="1000" spc="95">
                <a:solidFill>
                  <a:srgbClr val="D6D6E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1000" spc="-15">
                <a:solidFill>
                  <a:srgbClr val="D6D6EF"/>
                </a:solidFill>
                <a:latin typeface="Calibri"/>
                <a:cs typeface="Calibri"/>
                <a:hlinkClick r:id="rId7" action="ppaction://hlinksldjump"/>
              </a:rPr>
              <a:t>numérica</a:t>
            </a:r>
            <a:endParaRPr sz="1000">
              <a:latin typeface="Calibri"/>
              <a:cs typeface="Calibri"/>
            </a:endParaRPr>
          </a:p>
          <a:p>
            <a:pPr marL="302895">
              <a:lnSpc>
                <a:spcPts val="1200"/>
              </a:lnSpc>
            </a:pPr>
            <a:r>
              <a:rPr dirty="0" sz="1000" spc="-15">
                <a:solidFill>
                  <a:srgbClr val="CCCCCC"/>
                </a:solidFill>
                <a:latin typeface="Calibri"/>
                <a:cs typeface="Calibri"/>
                <a:hlinkClick r:id="rId25" action="ppaction://hlinksldjump"/>
              </a:rPr>
              <a:t>Métodos</a:t>
            </a:r>
            <a:r>
              <a:rPr dirty="0" sz="1000" spc="100">
                <a:solidFill>
                  <a:srgbClr val="CCCCCC"/>
                </a:solidFill>
                <a:latin typeface="Calibri"/>
                <a:cs typeface="Calibri"/>
                <a:hlinkClick r:id="rId25" action="ppaction://hlinksldjump"/>
              </a:rPr>
              <a:t> </a:t>
            </a:r>
            <a:r>
              <a:rPr dirty="0" sz="1000" spc="5">
                <a:solidFill>
                  <a:srgbClr val="CCCCCC"/>
                </a:solidFill>
                <a:latin typeface="Calibri"/>
                <a:cs typeface="Calibri"/>
                <a:hlinkClick r:id="rId25" action="ppaction://hlinksldjump"/>
              </a:rPr>
              <a:t>Directos</a:t>
            </a:r>
            <a:r>
              <a:rPr dirty="0" sz="1000" spc="100">
                <a:solidFill>
                  <a:srgbClr val="CCCCCC"/>
                </a:solidFill>
                <a:latin typeface="Calibri"/>
                <a:cs typeface="Calibri"/>
                <a:hlinkClick r:id="rId25" action="ppaction://hlinksldjump"/>
              </a:rPr>
              <a:t> </a:t>
            </a:r>
            <a:r>
              <a:rPr dirty="0" sz="1000" spc="-5">
                <a:solidFill>
                  <a:srgbClr val="CCCCCC"/>
                </a:solidFill>
                <a:latin typeface="Calibri"/>
                <a:cs typeface="Calibri"/>
                <a:hlinkClick r:id="rId25" action="ppaction://hlinksldjump"/>
              </a:rPr>
              <a:t>vs</a:t>
            </a:r>
            <a:r>
              <a:rPr dirty="0" sz="1000" spc="105">
                <a:solidFill>
                  <a:srgbClr val="CCCCCC"/>
                </a:solidFill>
                <a:latin typeface="Calibri"/>
                <a:cs typeface="Calibri"/>
                <a:hlinkClick r:id="rId25" action="ppaction://hlinksldjump"/>
              </a:rPr>
              <a:t> </a:t>
            </a:r>
            <a:r>
              <a:rPr dirty="0" sz="1000" spc="-15">
                <a:solidFill>
                  <a:srgbClr val="CCCCCC"/>
                </a:solidFill>
                <a:latin typeface="Calibri"/>
                <a:cs typeface="Calibri"/>
                <a:hlinkClick r:id="rId25" action="ppaction://hlinksldjump"/>
              </a:rPr>
              <a:t>Métodos</a:t>
            </a:r>
            <a:r>
              <a:rPr dirty="0" sz="1000" spc="100">
                <a:solidFill>
                  <a:srgbClr val="CCCCCC"/>
                </a:solidFill>
                <a:latin typeface="Calibri"/>
                <a:cs typeface="Calibri"/>
                <a:hlinkClick r:id="rId25" action="ppaction://hlinksldjump"/>
              </a:rPr>
              <a:t> </a:t>
            </a:r>
            <a:r>
              <a:rPr dirty="0" sz="1000" spc="-10">
                <a:solidFill>
                  <a:srgbClr val="CCCCCC"/>
                </a:solidFill>
                <a:latin typeface="Calibri"/>
                <a:cs typeface="Calibri"/>
                <a:hlinkClick r:id="rId25" action="ppaction://hlinksldjump"/>
              </a:rPr>
              <a:t>Iterativos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29" name="object 29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30" name="object 30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2" name="object 32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26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084338" y="0"/>
            <a:ext cx="1125220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478155" marR="5080" indent="24066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Espacios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Vectoriales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Formas</a:t>
            </a:r>
            <a:r>
              <a:rPr dirty="0" sz="500" spc="5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cuadráticas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Sistemas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Lineales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590"/>
              </a:lnSpc>
            </a:pPr>
            <a:r>
              <a:rPr dirty="0" sz="500" spc="5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El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problema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de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mínimos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cuadrados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600"/>
              </a:lnSpc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Álgebra</a:t>
            </a:r>
            <a:r>
              <a:rPr dirty="0" sz="500" spc="2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numérica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139620"/>
            <a:ext cx="179451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500" spc="5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El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álgebra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lineal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y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1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el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procesamiento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digital</a:t>
            </a:r>
            <a:r>
              <a:rPr dirty="0" sz="500" spc="9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de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imágenes. </a:t>
            </a:r>
            <a:r>
              <a:rPr dirty="0" sz="500" spc="-100" b="1">
                <a:solidFill>
                  <a:srgbClr val="9898D8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Aplicaciones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0" y="479736"/>
            <a:ext cx="4608060" cy="31277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478685"/>
            <a:ext cx="92773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15">
                <a:solidFill>
                  <a:srgbClr val="FFFFFF"/>
                </a:solidFill>
                <a:latin typeface="Calibri"/>
                <a:cs typeface="Calibri"/>
              </a:rPr>
              <a:t>Introducción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1324851"/>
            <a:ext cx="59588" cy="59588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600354" y="1247754"/>
            <a:ext cx="3614420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1000" spc="55">
                <a:latin typeface="Calibri"/>
                <a:cs typeface="Calibri"/>
              </a:rPr>
              <a:t>El </a:t>
            </a:r>
            <a:r>
              <a:rPr dirty="0" sz="1000" spc="-15">
                <a:latin typeface="Calibri"/>
                <a:cs typeface="Calibri"/>
              </a:rPr>
              <a:t>contenido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este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primer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capítulo </a:t>
            </a:r>
            <a:r>
              <a:rPr dirty="0" sz="1000" spc="-35">
                <a:latin typeface="Calibri"/>
                <a:cs typeface="Calibri"/>
              </a:rPr>
              <a:t>es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una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breve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introducción a </a:t>
            </a:r>
            <a:r>
              <a:rPr dirty="0" sz="1000" spc="-15">
                <a:latin typeface="Calibri"/>
                <a:cs typeface="Calibri"/>
              </a:rPr>
              <a:t>los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conceptos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generales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se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desarrollarán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esta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asignatura.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1" name="object 11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2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084338" y="0"/>
            <a:ext cx="1125220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478155" marR="5080" indent="24066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Espacios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Vectoriales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Formas</a:t>
            </a:r>
            <a:r>
              <a:rPr dirty="0" sz="500" spc="5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cuadráticas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Sistemas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Lineales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590"/>
              </a:lnSpc>
            </a:pPr>
            <a:r>
              <a:rPr dirty="0" sz="500" spc="5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El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problema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de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mínimos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cuadrados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600"/>
              </a:lnSpc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Álgebra</a:t>
            </a:r>
            <a:r>
              <a:rPr dirty="0" sz="500" spc="2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numérica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139620"/>
            <a:ext cx="179451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500" spc="5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El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álgebra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lineal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y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1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el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procesamiento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digital</a:t>
            </a:r>
            <a:r>
              <a:rPr dirty="0" sz="500" spc="9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de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imágenes. </a:t>
            </a:r>
            <a:r>
              <a:rPr dirty="0" sz="500" spc="-100" b="1">
                <a:solidFill>
                  <a:srgbClr val="9898D8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Aplicaciones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0" y="479736"/>
            <a:ext cx="4608060" cy="31277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478685"/>
            <a:ext cx="92773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15">
                <a:solidFill>
                  <a:srgbClr val="FFFFFF"/>
                </a:solidFill>
                <a:latin typeface="Calibri"/>
                <a:cs typeface="Calibri"/>
              </a:rPr>
              <a:t>Introducción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1324851"/>
            <a:ext cx="59588" cy="59588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600354" y="1247754"/>
            <a:ext cx="3614420" cy="67119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1000" spc="55">
                <a:latin typeface="Calibri"/>
                <a:cs typeface="Calibri"/>
              </a:rPr>
              <a:t>El </a:t>
            </a:r>
            <a:r>
              <a:rPr dirty="0" sz="1000" spc="-15">
                <a:latin typeface="Calibri"/>
                <a:cs typeface="Calibri"/>
              </a:rPr>
              <a:t>contenido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este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primer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capítulo </a:t>
            </a:r>
            <a:r>
              <a:rPr dirty="0" sz="1000" spc="-35">
                <a:latin typeface="Calibri"/>
                <a:cs typeface="Calibri"/>
              </a:rPr>
              <a:t>es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una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breve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introducción a </a:t>
            </a:r>
            <a:r>
              <a:rPr dirty="0" sz="1000" spc="-15">
                <a:latin typeface="Calibri"/>
                <a:cs typeface="Calibri"/>
              </a:rPr>
              <a:t>los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conceptos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generales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se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desarrollarán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esta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asignatura.</a:t>
            </a:r>
            <a:endParaRPr sz="1000">
              <a:latin typeface="Calibri"/>
              <a:cs typeface="Calibri"/>
            </a:endParaRPr>
          </a:p>
          <a:p>
            <a:pPr marL="12700" marR="273685">
              <a:lnSpc>
                <a:spcPct val="100000"/>
              </a:lnSpc>
              <a:spcBef>
                <a:spcPts val="290"/>
              </a:spcBef>
            </a:pPr>
            <a:r>
              <a:rPr dirty="0" sz="1000" spc="55">
                <a:latin typeface="Calibri"/>
                <a:cs typeface="Calibri"/>
              </a:rPr>
              <a:t>El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15" b="1">
                <a:latin typeface="Calibri"/>
                <a:cs typeface="Calibri"/>
              </a:rPr>
              <a:t>álgebra</a:t>
            </a:r>
            <a:r>
              <a:rPr dirty="0" sz="1000" spc="145" b="1">
                <a:latin typeface="Calibri"/>
                <a:cs typeface="Calibri"/>
              </a:rPr>
              <a:t> </a:t>
            </a:r>
            <a:r>
              <a:rPr dirty="0" sz="1000" spc="10" b="1">
                <a:latin typeface="Calibri"/>
                <a:cs typeface="Calibri"/>
              </a:rPr>
              <a:t>lineal</a:t>
            </a:r>
            <a:r>
              <a:rPr dirty="0" sz="1000" spc="110" b="1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una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rama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las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matemáticas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permite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codificar,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almacenar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operar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con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las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0" i="1">
                <a:latin typeface="Calibri"/>
                <a:cs typeface="Calibri"/>
              </a:rPr>
              <a:t>imágenes</a:t>
            </a:r>
            <a:r>
              <a:rPr dirty="0" sz="1000" spc="105" i="1">
                <a:latin typeface="Calibri"/>
                <a:cs typeface="Calibri"/>
              </a:rPr>
              <a:t> </a:t>
            </a:r>
            <a:r>
              <a:rPr dirty="0" sz="1000" spc="-5" i="1">
                <a:latin typeface="Calibri"/>
                <a:cs typeface="Calibri"/>
              </a:rPr>
              <a:t>digitales</a:t>
            </a:r>
            <a:r>
              <a:rPr dirty="0" sz="1000" spc="-5">
                <a:latin typeface="Calibri"/>
                <a:cs typeface="Calibri"/>
              </a:rPr>
              <a:t>.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10" name="object 10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490194" y="1666481"/>
            <a:ext cx="59588" cy="59588"/>
          </a:xfrm>
          <a:prstGeom prst="rect">
            <a:avLst/>
          </a:prstGeom>
        </p:spPr>
      </p:pic>
      <p:grpSp>
        <p:nvGrpSpPr>
          <p:cNvPr id="11" name="object 11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2" name="object 12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3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084338" y="0"/>
            <a:ext cx="1125220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478155" marR="5080" indent="24066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Espacios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Vectoriales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Formas</a:t>
            </a:r>
            <a:r>
              <a:rPr dirty="0" sz="500" spc="5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cuadráticas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Sistemas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Lineales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590"/>
              </a:lnSpc>
            </a:pPr>
            <a:r>
              <a:rPr dirty="0" sz="500" spc="5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El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problema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de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mínimos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cuadrados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600"/>
              </a:lnSpc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Álgebra</a:t>
            </a:r>
            <a:r>
              <a:rPr dirty="0" sz="500" spc="2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numérica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139620"/>
            <a:ext cx="179451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500" spc="5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El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álgebra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lineal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y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1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el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procesamiento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digital</a:t>
            </a:r>
            <a:r>
              <a:rPr dirty="0" sz="500" spc="9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de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imágenes. </a:t>
            </a:r>
            <a:r>
              <a:rPr dirty="0" sz="500" spc="-100" b="1">
                <a:solidFill>
                  <a:srgbClr val="9898D8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Aplicaciones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0" y="479736"/>
            <a:ext cx="4608060" cy="31277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478685"/>
            <a:ext cx="92773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15">
                <a:solidFill>
                  <a:srgbClr val="FFFFFF"/>
                </a:solidFill>
                <a:latin typeface="Calibri"/>
                <a:cs typeface="Calibri"/>
              </a:rPr>
              <a:t>Introducción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1324851"/>
            <a:ext cx="59588" cy="59588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600354" y="1247754"/>
            <a:ext cx="3614420" cy="101282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1000" spc="55">
                <a:latin typeface="Calibri"/>
                <a:cs typeface="Calibri"/>
              </a:rPr>
              <a:t>El </a:t>
            </a:r>
            <a:r>
              <a:rPr dirty="0" sz="1000" spc="-15">
                <a:latin typeface="Calibri"/>
                <a:cs typeface="Calibri"/>
              </a:rPr>
              <a:t>contenido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este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primer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capítulo </a:t>
            </a:r>
            <a:r>
              <a:rPr dirty="0" sz="1000" spc="-35">
                <a:latin typeface="Calibri"/>
                <a:cs typeface="Calibri"/>
              </a:rPr>
              <a:t>es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una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breve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introducción a </a:t>
            </a:r>
            <a:r>
              <a:rPr dirty="0" sz="1000" spc="-15">
                <a:latin typeface="Calibri"/>
                <a:cs typeface="Calibri"/>
              </a:rPr>
              <a:t>los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conceptos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generales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se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desarrollarán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esta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asignatura.</a:t>
            </a:r>
            <a:endParaRPr sz="1000">
              <a:latin typeface="Calibri"/>
              <a:cs typeface="Calibri"/>
            </a:endParaRPr>
          </a:p>
          <a:p>
            <a:pPr marL="12700" marR="273685">
              <a:lnSpc>
                <a:spcPct val="100000"/>
              </a:lnSpc>
              <a:spcBef>
                <a:spcPts val="290"/>
              </a:spcBef>
            </a:pPr>
            <a:r>
              <a:rPr dirty="0" sz="1000" spc="55">
                <a:latin typeface="Calibri"/>
                <a:cs typeface="Calibri"/>
              </a:rPr>
              <a:t>El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15" b="1">
                <a:latin typeface="Calibri"/>
                <a:cs typeface="Calibri"/>
              </a:rPr>
              <a:t>álgebra</a:t>
            </a:r>
            <a:r>
              <a:rPr dirty="0" sz="1000" spc="145" b="1">
                <a:latin typeface="Calibri"/>
                <a:cs typeface="Calibri"/>
              </a:rPr>
              <a:t> </a:t>
            </a:r>
            <a:r>
              <a:rPr dirty="0" sz="1000" spc="10" b="1">
                <a:latin typeface="Calibri"/>
                <a:cs typeface="Calibri"/>
              </a:rPr>
              <a:t>lineal</a:t>
            </a:r>
            <a:r>
              <a:rPr dirty="0" sz="1000" spc="110" b="1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una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rama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las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matemáticas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permite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codificar,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almacenar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operar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con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las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0" i="1">
                <a:latin typeface="Calibri"/>
                <a:cs typeface="Calibri"/>
              </a:rPr>
              <a:t>imágenes</a:t>
            </a:r>
            <a:r>
              <a:rPr dirty="0" sz="1000" spc="105" i="1">
                <a:latin typeface="Calibri"/>
                <a:cs typeface="Calibri"/>
              </a:rPr>
              <a:t> </a:t>
            </a:r>
            <a:r>
              <a:rPr dirty="0" sz="1000" spc="-5" i="1">
                <a:latin typeface="Calibri"/>
                <a:cs typeface="Calibri"/>
              </a:rPr>
              <a:t>digitales</a:t>
            </a:r>
            <a:r>
              <a:rPr dirty="0" sz="1000" spc="-5">
                <a:latin typeface="Calibri"/>
                <a:cs typeface="Calibri"/>
              </a:rPr>
              <a:t>.</a:t>
            </a:r>
            <a:endParaRPr sz="1000">
              <a:latin typeface="Calibri"/>
              <a:cs typeface="Calibri"/>
            </a:endParaRPr>
          </a:p>
          <a:p>
            <a:pPr marL="12700" marR="107950">
              <a:lnSpc>
                <a:spcPct val="100000"/>
              </a:lnSpc>
              <a:spcBef>
                <a:spcPts val="290"/>
              </a:spcBef>
            </a:pPr>
            <a:r>
              <a:rPr dirty="0" sz="1000" spc="-15">
                <a:latin typeface="Calibri"/>
                <a:cs typeface="Calibri"/>
              </a:rPr>
              <a:t>Representación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matricial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(escalas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grises)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tensorial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(escalas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 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colores)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las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imágenes.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10" name="object 10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490194" y="1666481"/>
            <a:ext cx="59588" cy="59588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2008098"/>
            <a:ext cx="59588" cy="59588"/>
          </a:xfrm>
          <a:prstGeom prst="rect">
            <a:avLst/>
          </a:prstGeom>
        </p:spPr>
      </p:pic>
      <p:grpSp>
        <p:nvGrpSpPr>
          <p:cNvPr id="12" name="object 12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3" name="object 13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3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084338" y="0"/>
            <a:ext cx="1125220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478155" marR="5080" indent="24066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Espacios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Vectoriales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Formas</a:t>
            </a:r>
            <a:r>
              <a:rPr dirty="0" sz="500" spc="5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cuadráticas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Sistemas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Lineales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590"/>
              </a:lnSpc>
            </a:pPr>
            <a:r>
              <a:rPr dirty="0" sz="500" spc="5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El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problema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de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mínimos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cuadrados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600"/>
              </a:lnSpc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Álgebra</a:t>
            </a:r>
            <a:r>
              <a:rPr dirty="0" sz="500" spc="2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numérica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139620"/>
            <a:ext cx="179451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500" spc="5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El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álgebra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lineal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y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1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el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procesamiento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digital</a:t>
            </a:r>
            <a:r>
              <a:rPr dirty="0" sz="500" spc="9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de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imágenes. </a:t>
            </a:r>
            <a:r>
              <a:rPr dirty="0" sz="500" spc="-100" b="1">
                <a:solidFill>
                  <a:srgbClr val="9898D8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Aplicaciones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0" y="479736"/>
            <a:ext cx="4608060" cy="31277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478685"/>
            <a:ext cx="92773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15">
                <a:solidFill>
                  <a:srgbClr val="FFFFFF"/>
                </a:solidFill>
                <a:latin typeface="Calibri"/>
                <a:cs typeface="Calibri"/>
              </a:rPr>
              <a:t>Introducción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1324851"/>
            <a:ext cx="59588" cy="59588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600354" y="1247754"/>
            <a:ext cx="3614420" cy="135445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1000" spc="55">
                <a:latin typeface="Calibri"/>
                <a:cs typeface="Calibri"/>
              </a:rPr>
              <a:t>El </a:t>
            </a:r>
            <a:r>
              <a:rPr dirty="0" sz="1000" spc="-15">
                <a:latin typeface="Calibri"/>
                <a:cs typeface="Calibri"/>
              </a:rPr>
              <a:t>contenido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este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primer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capítulo </a:t>
            </a:r>
            <a:r>
              <a:rPr dirty="0" sz="1000" spc="-35">
                <a:latin typeface="Calibri"/>
                <a:cs typeface="Calibri"/>
              </a:rPr>
              <a:t>es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una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breve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introducción a </a:t>
            </a:r>
            <a:r>
              <a:rPr dirty="0" sz="1000" spc="-15">
                <a:latin typeface="Calibri"/>
                <a:cs typeface="Calibri"/>
              </a:rPr>
              <a:t>los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conceptos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generales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se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desarrollarán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esta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asignatura.</a:t>
            </a:r>
            <a:endParaRPr sz="1000">
              <a:latin typeface="Calibri"/>
              <a:cs typeface="Calibri"/>
            </a:endParaRPr>
          </a:p>
          <a:p>
            <a:pPr marL="12700" marR="273685">
              <a:lnSpc>
                <a:spcPct val="100000"/>
              </a:lnSpc>
              <a:spcBef>
                <a:spcPts val="290"/>
              </a:spcBef>
            </a:pPr>
            <a:r>
              <a:rPr dirty="0" sz="1000" spc="55">
                <a:latin typeface="Calibri"/>
                <a:cs typeface="Calibri"/>
              </a:rPr>
              <a:t>El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15" b="1">
                <a:latin typeface="Calibri"/>
                <a:cs typeface="Calibri"/>
              </a:rPr>
              <a:t>álgebra</a:t>
            </a:r>
            <a:r>
              <a:rPr dirty="0" sz="1000" spc="145" b="1">
                <a:latin typeface="Calibri"/>
                <a:cs typeface="Calibri"/>
              </a:rPr>
              <a:t> </a:t>
            </a:r>
            <a:r>
              <a:rPr dirty="0" sz="1000" spc="10" b="1">
                <a:latin typeface="Calibri"/>
                <a:cs typeface="Calibri"/>
              </a:rPr>
              <a:t>lineal</a:t>
            </a:r>
            <a:r>
              <a:rPr dirty="0" sz="1000" spc="110" b="1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una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rama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las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matemáticas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permite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codificar,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almacenar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operar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con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las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0" i="1">
                <a:latin typeface="Calibri"/>
                <a:cs typeface="Calibri"/>
              </a:rPr>
              <a:t>imágenes</a:t>
            </a:r>
            <a:r>
              <a:rPr dirty="0" sz="1000" spc="105" i="1">
                <a:latin typeface="Calibri"/>
                <a:cs typeface="Calibri"/>
              </a:rPr>
              <a:t> </a:t>
            </a:r>
            <a:r>
              <a:rPr dirty="0" sz="1000" spc="-5" i="1">
                <a:latin typeface="Calibri"/>
                <a:cs typeface="Calibri"/>
              </a:rPr>
              <a:t>digitales</a:t>
            </a:r>
            <a:r>
              <a:rPr dirty="0" sz="1000" spc="-5">
                <a:latin typeface="Calibri"/>
                <a:cs typeface="Calibri"/>
              </a:rPr>
              <a:t>.</a:t>
            </a:r>
            <a:endParaRPr sz="1000">
              <a:latin typeface="Calibri"/>
              <a:cs typeface="Calibri"/>
            </a:endParaRPr>
          </a:p>
          <a:p>
            <a:pPr marL="12700" marR="107950">
              <a:lnSpc>
                <a:spcPct val="100000"/>
              </a:lnSpc>
              <a:spcBef>
                <a:spcPts val="290"/>
              </a:spcBef>
            </a:pPr>
            <a:r>
              <a:rPr dirty="0" sz="1000" spc="-15">
                <a:latin typeface="Calibri"/>
                <a:cs typeface="Calibri"/>
              </a:rPr>
              <a:t>Representación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matricial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(escalas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grises)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tensorial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(escalas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 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colores)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las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imágenes.</a:t>
            </a:r>
            <a:endParaRPr sz="1000">
              <a:latin typeface="Calibri"/>
              <a:cs typeface="Calibri"/>
            </a:endParaRPr>
          </a:p>
          <a:p>
            <a:pPr marL="12700" marR="10795">
              <a:lnSpc>
                <a:spcPct val="100000"/>
              </a:lnSpc>
              <a:spcBef>
                <a:spcPts val="290"/>
              </a:spcBef>
            </a:pPr>
            <a:r>
              <a:rPr dirty="0" sz="1000" spc="-5">
                <a:latin typeface="Calibri"/>
                <a:cs typeface="Calibri"/>
              </a:rPr>
              <a:t>Cualquier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imagen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digital,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adquirida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mediante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cámara,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se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codifica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en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estructura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algebraica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tipo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matriz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tensor.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10" name="object 10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490194" y="1666481"/>
            <a:ext cx="59588" cy="59588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2008098"/>
            <a:ext cx="59588" cy="59588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490194" y="2349716"/>
            <a:ext cx="59588" cy="59588"/>
          </a:xfrm>
          <a:prstGeom prst="rect">
            <a:avLst/>
          </a:prstGeom>
        </p:spPr>
      </p:pic>
      <p:grpSp>
        <p:nvGrpSpPr>
          <p:cNvPr id="13" name="object 13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4" name="object 14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4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084338" y="0"/>
            <a:ext cx="1125220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478155" marR="5080" indent="24066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Espacios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Vectoriales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Formas</a:t>
            </a:r>
            <a:r>
              <a:rPr dirty="0" sz="500" spc="5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cuadráticas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Sistemas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Lineales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590"/>
              </a:lnSpc>
            </a:pPr>
            <a:r>
              <a:rPr dirty="0" sz="500" spc="5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El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problema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de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mínimos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cuadrados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600"/>
              </a:lnSpc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Álgebra</a:t>
            </a:r>
            <a:r>
              <a:rPr dirty="0" sz="500" spc="2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numérica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139620"/>
            <a:ext cx="179451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500" spc="5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El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álgebra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lineal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y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1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el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procesamiento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digital</a:t>
            </a:r>
            <a:r>
              <a:rPr dirty="0" sz="500" spc="9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de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imágenes. </a:t>
            </a:r>
            <a:r>
              <a:rPr dirty="0" sz="500" spc="-100" b="1">
                <a:solidFill>
                  <a:srgbClr val="9898D8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Aplicaciones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0" y="479736"/>
            <a:ext cx="4608060" cy="31277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478685"/>
            <a:ext cx="92773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15">
                <a:solidFill>
                  <a:srgbClr val="FFFFFF"/>
                </a:solidFill>
                <a:latin typeface="Calibri"/>
                <a:cs typeface="Calibri"/>
              </a:rPr>
              <a:t>Introducción</a:t>
            </a:r>
            <a:endParaRPr sz="1400">
              <a:latin typeface="Calibri"/>
              <a:cs typeface="Calibri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0" y="811479"/>
            <a:ext cx="4608195" cy="2644775"/>
            <a:chOff x="0" y="811479"/>
            <a:chExt cx="4608195" cy="2644775"/>
          </a:xfrm>
        </p:grpSpPr>
        <p:pic>
          <p:nvPicPr>
            <p:cNvPr id="9" name="object 9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525500" y="811479"/>
              <a:ext cx="3557016" cy="2644521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" name="object 12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2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084338" y="0"/>
            <a:ext cx="1125220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478155" marR="5080" indent="24066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Espacios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Vectoriales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Formas</a:t>
            </a:r>
            <a:r>
              <a:rPr dirty="0" sz="500" spc="5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cuadráticas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Sistemas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Lineales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590"/>
              </a:lnSpc>
            </a:pPr>
            <a:r>
              <a:rPr dirty="0" sz="500" spc="5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El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problema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de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mínimos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cuadrados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600"/>
              </a:lnSpc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Álgebra</a:t>
            </a:r>
            <a:r>
              <a:rPr dirty="0" sz="500" spc="2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numérica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139620"/>
            <a:ext cx="179451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500" spc="5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El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álgebra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lineal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y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1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el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procesamiento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digital</a:t>
            </a:r>
            <a:r>
              <a:rPr dirty="0" sz="500" spc="9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de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imágenes. </a:t>
            </a:r>
            <a:r>
              <a:rPr dirty="0" sz="500" spc="-100" b="1">
                <a:solidFill>
                  <a:srgbClr val="9898D8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Aplicaciones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0" y="479736"/>
            <a:ext cx="4608060" cy="31277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478685"/>
            <a:ext cx="92773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15">
                <a:solidFill>
                  <a:srgbClr val="FFFFFF"/>
                </a:solidFill>
                <a:latin typeface="Calibri"/>
                <a:cs typeface="Calibri"/>
              </a:rPr>
              <a:t>Introducción</a:t>
            </a:r>
            <a:endParaRPr sz="1400">
              <a:latin typeface="Calibri"/>
              <a:cs typeface="Calibri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0" y="811479"/>
            <a:ext cx="4608195" cy="2644775"/>
            <a:chOff x="0" y="811479"/>
            <a:chExt cx="4608195" cy="2644775"/>
          </a:xfrm>
        </p:grpSpPr>
        <p:pic>
          <p:nvPicPr>
            <p:cNvPr id="9" name="object 9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525500" y="811479"/>
              <a:ext cx="3557016" cy="2644521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" name="object 12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2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084338" y="0"/>
            <a:ext cx="1125220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478155" marR="5080" indent="24066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Espacios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Vectoriales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Formas</a:t>
            </a:r>
            <a:r>
              <a:rPr dirty="0" sz="500" spc="5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cuadráticas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Sistemas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Lineales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590"/>
              </a:lnSpc>
            </a:pPr>
            <a:r>
              <a:rPr dirty="0" sz="500" spc="5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El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problema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de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mínimos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cuadrados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600"/>
              </a:lnSpc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Álgebra</a:t>
            </a:r>
            <a:r>
              <a:rPr dirty="0" sz="500" spc="2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numérica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139620"/>
            <a:ext cx="179451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500" spc="5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El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álgebra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lineal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y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1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el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procesamiento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digital</a:t>
            </a:r>
            <a:r>
              <a:rPr dirty="0" sz="500" spc="9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de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imágenes. </a:t>
            </a:r>
            <a:r>
              <a:rPr dirty="0" sz="500" spc="-100" b="1">
                <a:solidFill>
                  <a:srgbClr val="9898D8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Aplicaciones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0" y="479736"/>
            <a:ext cx="4608060" cy="31277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478685"/>
            <a:ext cx="92773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15">
                <a:solidFill>
                  <a:srgbClr val="FFFFFF"/>
                </a:solidFill>
                <a:latin typeface="Calibri"/>
                <a:cs typeface="Calibri"/>
              </a:rPr>
              <a:t>Introducción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1493240" y="1096810"/>
            <a:ext cx="1624583" cy="1624584"/>
          </a:xfrm>
          <a:prstGeom prst="rect">
            <a:avLst/>
          </a:prstGeom>
        </p:spPr>
      </p:pic>
      <p:grpSp>
        <p:nvGrpSpPr>
          <p:cNvPr id="9" name="object 9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0" name="object 10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" name="object 12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2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45337" y="0"/>
            <a:ext cx="1264285" cy="4051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12700" marR="5080" indent="84518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Fundamentos</a:t>
            </a:r>
            <a:r>
              <a:rPr dirty="0" sz="500" spc="7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de</a:t>
            </a:r>
            <a:r>
              <a:rPr dirty="0" sz="500" spc="7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Estadística</a:t>
            </a:r>
            <a:r>
              <a:rPr dirty="0" sz="500" spc="7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Bayesiana.</a:t>
            </a:r>
            <a:endParaRPr sz="500">
              <a:latin typeface="Calibri"/>
              <a:cs typeface="Calibri"/>
            </a:endParaRPr>
          </a:p>
          <a:p>
            <a:pPr algn="r" marL="429895" marR="5080" indent="378460">
              <a:lnSpc>
                <a:spcPts val="600"/>
              </a:lnSpc>
              <a:spcBef>
                <a:spcPts val="15"/>
              </a:spcBef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Distribuciones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Estadísticos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y</a:t>
            </a:r>
            <a:r>
              <a:rPr dirty="0" sz="500" spc="7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Variabilidad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Aprendizaje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Automático.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08940"/>
          </a:xfrm>
          <a:custGeom>
            <a:avLst/>
            <a:gdLst/>
            <a:ahLst/>
            <a:cxnLst/>
            <a:rect l="l" t="t" r="r" b="b"/>
            <a:pathLst>
              <a:path w="2304415" h="408940">
                <a:moveTo>
                  <a:pt x="2303995" y="0"/>
                </a:moveTo>
                <a:lnTo>
                  <a:pt x="0" y="0"/>
                </a:lnTo>
                <a:lnTo>
                  <a:pt x="0" y="408660"/>
                </a:lnTo>
                <a:lnTo>
                  <a:pt x="2303995" y="408660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28164"/>
            <a:ext cx="1396365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600"/>
              </a:lnSpc>
              <a:spcBef>
                <a:spcPts val="95"/>
              </a:spcBef>
            </a:pP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Probabilidad</a:t>
            </a:r>
            <a:r>
              <a:rPr dirty="0" sz="500" spc="40" b="1">
                <a:solidFill>
                  <a:srgbClr val="9898D8"/>
                </a:solidFill>
                <a:latin typeface="Calibri"/>
                <a:cs typeface="Calibri"/>
                <a:hlinkClick r:id="rId7" action="ppaction://hlinksldjump"/>
              </a:rPr>
              <a:t> Condicionada</a:t>
            </a:r>
            <a:endParaRPr sz="500">
              <a:latin typeface="Calibri"/>
              <a:cs typeface="Calibri"/>
            </a:endParaRPr>
          </a:p>
          <a:p>
            <a:pPr marL="12700" marR="5080">
              <a:lnSpc>
                <a:spcPts val="600"/>
              </a:lnSpc>
              <a:spcBef>
                <a:spcPts val="20"/>
              </a:spcBef>
            </a:pP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Independencia</a:t>
            </a:r>
            <a:r>
              <a:rPr dirty="0" sz="500" spc="8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e</a:t>
            </a:r>
            <a:r>
              <a:rPr dirty="0" sz="500" spc="8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Independencia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Condicional </a:t>
            </a:r>
            <a:r>
              <a:rPr dirty="0" sz="500" spc="-100" b="1">
                <a:solidFill>
                  <a:srgbClr val="9898D8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Variables</a:t>
            </a:r>
            <a:r>
              <a:rPr dirty="0" sz="500" spc="8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Aleatorias</a:t>
            </a:r>
            <a:endParaRPr sz="500">
              <a:latin typeface="Calibri"/>
              <a:cs typeface="Calibri"/>
            </a:endParaRPr>
          </a:p>
          <a:p>
            <a:pPr marL="12700">
              <a:lnSpc>
                <a:spcPts val="575"/>
              </a:lnSpc>
            </a:pP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10" action="ppaction://hlinksldjump"/>
              </a:rPr>
              <a:t>Variables</a:t>
            </a:r>
            <a:r>
              <a:rPr dirty="0" sz="500" spc="70" b="1">
                <a:solidFill>
                  <a:srgbClr val="9898D8"/>
                </a:solidFill>
                <a:latin typeface="Calibri"/>
                <a:cs typeface="Calibri"/>
                <a:hlinkClick r:id="rId10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10" action="ppaction://hlinksldjump"/>
              </a:rPr>
              <a:t>Multimensionales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0" y="408654"/>
            <a:ext cx="4608060" cy="31277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407591"/>
            <a:ext cx="358076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10">
                <a:solidFill>
                  <a:srgbClr val="FFFFFF"/>
                </a:solidFill>
                <a:latin typeface="Calibri"/>
                <a:cs typeface="Calibri"/>
              </a:rPr>
              <a:t>Experimento,</a:t>
            </a:r>
            <a:r>
              <a:rPr dirty="0" sz="14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30">
                <a:solidFill>
                  <a:srgbClr val="FFFFFF"/>
                </a:solidFill>
                <a:latin typeface="Calibri"/>
                <a:cs typeface="Calibri"/>
              </a:rPr>
              <a:t>espacio</a:t>
            </a:r>
            <a:r>
              <a:rPr dirty="0" sz="14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25">
                <a:solidFill>
                  <a:srgbClr val="FFFFFF"/>
                </a:solidFill>
                <a:latin typeface="Calibri"/>
                <a:cs typeface="Calibri"/>
              </a:rPr>
              <a:t>muestral,</a:t>
            </a:r>
            <a:r>
              <a:rPr dirty="0" sz="14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35">
                <a:solidFill>
                  <a:srgbClr val="FFFFFF"/>
                </a:solidFill>
                <a:latin typeface="Calibri"/>
                <a:cs typeface="Calibri"/>
              </a:rPr>
              <a:t>muestra</a:t>
            </a:r>
            <a:r>
              <a:rPr dirty="0" sz="14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1400" spc="1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35">
                <a:solidFill>
                  <a:srgbClr val="FFFFFF"/>
                </a:solidFill>
                <a:latin typeface="Calibri"/>
                <a:cs typeface="Calibri"/>
              </a:rPr>
              <a:t>suceso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490194" y="1021562"/>
            <a:ext cx="59588" cy="59588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490194" y="1660512"/>
            <a:ext cx="59588" cy="59588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490194" y="2147646"/>
            <a:ext cx="59588" cy="59588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2847562" y="970515"/>
            <a:ext cx="863441" cy="1666875"/>
          </a:xfrm>
          <a:prstGeom prst="rect">
            <a:avLst/>
          </a:prstGeom>
        </p:spPr>
      </p:pic>
      <p:sp>
        <p:nvSpPr>
          <p:cNvPr id="12" name="object 12"/>
          <p:cNvSpPr txBox="1"/>
          <p:nvPr/>
        </p:nvSpPr>
        <p:spPr>
          <a:xfrm>
            <a:off x="347294" y="944453"/>
            <a:ext cx="3850004" cy="22148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65430" marR="1992630">
              <a:lnSpc>
                <a:spcPct val="100000"/>
              </a:lnSpc>
              <a:spcBef>
                <a:spcPts val="95"/>
              </a:spcBef>
            </a:pPr>
            <a:r>
              <a:rPr dirty="0" sz="1000" spc="55">
                <a:latin typeface="Calibri"/>
                <a:cs typeface="Calibri"/>
              </a:rPr>
              <a:t>El </a:t>
            </a:r>
            <a:r>
              <a:rPr dirty="0" sz="1000" spc="-5">
                <a:latin typeface="Calibri"/>
                <a:cs typeface="Calibri"/>
              </a:rPr>
              <a:t>conjunto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resultados 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posibles</a:t>
            </a:r>
            <a:r>
              <a:rPr dirty="0" sz="1000" spc="8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9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dicho</a:t>
            </a:r>
            <a:r>
              <a:rPr dirty="0" sz="1000" spc="8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experimento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es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lo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que</a:t>
            </a:r>
            <a:r>
              <a:rPr dirty="0" sz="1000" spc="-2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se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conoce </a:t>
            </a:r>
            <a:r>
              <a:rPr dirty="0" sz="1000" spc="-15">
                <a:latin typeface="Calibri"/>
                <a:cs typeface="Calibri"/>
              </a:rPr>
              <a:t>como 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20" b="1">
                <a:latin typeface="Calibri"/>
                <a:cs typeface="Calibri"/>
              </a:rPr>
              <a:t>espacio</a:t>
            </a:r>
            <a:r>
              <a:rPr dirty="0" sz="1000" spc="130" b="1">
                <a:latin typeface="Calibri"/>
                <a:cs typeface="Calibri"/>
              </a:rPr>
              <a:t> </a:t>
            </a:r>
            <a:r>
              <a:rPr dirty="0" sz="1000" spc="25" b="1">
                <a:latin typeface="Calibri"/>
                <a:cs typeface="Calibri"/>
              </a:rPr>
              <a:t>muestral</a:t>
            </a:r>
            <a:r>
              <a:rPr dirty="0" sz="1000" spc="25">
                <a:latin typeface="Calibri"/>
                <a:cs typeface="Calibri"/>
              </a:rPr>
              <a:t>,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25" b="0" i="1">
                <a:latin typeface="Bookman Old Style"/>
                <a:cs typeface="Bookman Old Style"/>
              </a:rPr>
              <a:t>S</a:t>
            </a:r>
            <a:r>
              <a:rPr dirty="0" sz="1000" spc="25">
                <a:latin typeface="Calibri"/>
                <a:cs typeface="Calibri"/>
              </a:rPr>
              <a:t>.</a:t>
            </a:r>
            <a:endParaRPr sz="1000">
              <a:latin typeface="Calibri"/>
              <a:cs typeface="Calibri"/>
            </a:endParaRPr>
          </a:p>
          <a:p>
            <a:pPr marL="265430" marR="2123440">
              <a:lnSpc>
                <a:spcPct val="100000"/>
              </a:lnSpc>
              <a:spcBef>
                <a:spcPts val="229"/>
              </a:spcBef>
            </a:pPr>
            <a:r>
              <a:rPr dirty="0" sz="1000" spc="20">
                <a:latin typeface="Calibri"/>
                <a:cs typeface="Calibri"/>
              </a:rPr>
              <a:t>Los</a:t>
            </a:r>
            <a:r>
              <a:rPr dirty="0" sz="1000" spc="8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resultados</a:t>
            </a:r>
            <a:r>
              <a:rPr dirty="0" sz="1000" spc="8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concretos</a:t>
            </a:r>
            <a:r>
              <a:rPr dirty="0" sz="1000" spc="8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realizar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experimento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se 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denominan</a:t>
            </a:r>
            <a:r>
              <a:rPr dirty="0" sz="1000" spc="95">
                <a:latin typeface="Calibri"/>
                <a:cs typeface="Calibri"/>
              </a:rPr>
              <a:t> </a:t>
            </a:r>
            <a:r>
              <a:rPr dirty="0" sz="1000" spc="25" b="1">
                <a:latin typeface="Calibri"/>
                <a:cs typeface="Calibri"/>
              </a:rPr>
              <a:t>muestras</a:t>
            </a:r>
            <a:r>
              <a:rPr dirty="0" sz="1000" spc="25">
                <a:latin typeface="Calibri"/>
                <a:cs typeface="Calibri"/>
              </a:rPr>
              <a:t>.</a:t>
            </a:r>
            <a:endParaRPr sz="1000">
              <a:latin typeface="Calibri"/>
              <a:cs typeface="Calibri"/>
            </a:endParaRPr>
          </a:p>
          <a:p>
            <a:pPr marL="265430" marR="1990089">
              <a:lnSpc>
                <a:spcPct val="100000"/>
              </a:lnSpc>
              <a:spcBef>
                <a:spcPts val="235"/>
              </a:spcBef>
            </a:pPr>
            <a:r>
              <a:rPr dirty="0" sz="1000" spc="15">
                <a:latin typeface="Calibri"/>
                <a:cs typeface="Calibri"/>
              </a:rPr>
              <a:t>Se</a:t>
            </a:r>
            <a:r>
              <a:rPr dirty="0" sz="1000" spc="8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denomina</a:t>
            </a:r>
            <a:r>
              <a:rPr dirty="0" sz="1000" spc="85">
                <a:latin typeface="Calibri"/>
                <a:cs typeface="Calibri"/>
              </a:rPr>
              <a:t> </a:t>
            </a:r>
            <a:r>
              <a:rPr dirty="0" sz="1000" spc="20" b="1">
                <a:latin typeface="Calibri"/>
                <a:cs typeface="Calibri"/>
              </a:rPr>
              <a:t>suceso</a:t>
            </a:r>
            <a:r>
              <a:rPr dirty="0" sz="1000" spc="85" b="1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asociado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al </a:t>
            </a:r>
            <a:r>
              <a:rPr dirty="0" sz="1000" spc="-15">
                <a:latin typeface="Calibri"/>
                <a:cs typeface="Calibri"/>
              </a:rPr>
              <a:t>experimento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55" b="0" i="1">
                <a:latin typeface="Bookman Old Style"/>
                <a:cs typeface="Bookman Old Style"/>
              </a:rPr>
              <a:t>E </a:t>
            </a:r>
            <a:r>
              <a:rPr dirty="0" sz="1000" spc="-5">
                <a:latin typeface="Calibri"/>
                <a:cs typeface="Calibri"/>
              </a:rPr>
              <a:t>a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cualquier 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subconjunto,</a:t>
            </a:r>
            <a:r>
              <a:rPr dirty="0" sz="1000" spc="5">
                <a:latin typeface="Calibri"/>
                <a:cs typeface="Calibri"/>
              </a:rPr>
              <a:t> </a:t>
            </a:r>
            <a:r>
              <a:rPr dirty="0" sz="1000" spc="45" b="0" i="1">
                <a:latin typeface="Bookman Old Style"/>
                <a:cs typeface="Bookman Old Style"/>
              </a:rPr>
              <a:t>A </a:t>
            </a:r>
            <a:r>
              <a:rPr dirty="0" sz="1000" spc="20" i="1">
                <a:latin typeface="DejaVu Sans Condensed"/>
                <a:cs typeface="DejaVu Sans Condensed"/>
              </a:rPr>
              <a:t>⊆ </a:t>
            </a:r>
            <a:r>
              <a:rPr dirty="0" sz="1000" spc="25" b="0" i="1">
                <a:latin typeface="Bookman Old Style"/>
                <a:cs typeface="Bookman Old Style"/>
              </a:rPr>
              <a:t>S</a:t>
            </a:r>
            <a:r>
              <a:rPr dirty="0" sz="1000" spc="25">
                <a:latin typeface="Calibri"/>
                <a:cs typeface="Calibri"/>
              </a:rPr>
              <a:t>, </a:t>
            </a:r>
            <a:r>
              <a:rPr dirty="0" sz="1000" spc="-25">
                <a:latin typeface="Calibri"/>
                <a:cs typeface="Calibri"/>
              </a:rPr>
              <a:t>del 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espacio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muestral.</a:t>
            </a:r>
            <a:endParaRPr sz="10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95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</a:pPr>
            <a:r>
              <a:rPr dirty="0" sz="1000" spc="30" b="1">
                <a:latin typeface="Calibri"/>
                <a:cs typeface="Calibri"/>
              </a:rPr>
              <a:t>Ejercicios</a:t>
            </a:r>
            <a:r>
              <a:rPr dirty="0" sz="1000" spc="30">
                <a:latin typeface="Calibri"/>
                <a:cs typeface="Calibri"/>
              </a:rPr>
              <a:t>: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¿Cómo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se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representaría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suceso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obtener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número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par?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¿y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obtener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número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primo?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4" name="object 14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5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084338" y="0"/>
            <a:ext cx="1125220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478155" marR="5080" indent="24066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Espacios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Vectoriales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Formas</a:t>
            </a:r>
            <a:r>
              <a:rPr dirty="0" sz="500" spc="5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cuadráticas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Sistemas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Lineales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590"/>
              </a:lnSpc>
            </a:pPr>
            <a:r>
              <a:rPr dirty="0" sz="500" spc="5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El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problema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de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mínimos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cuadrados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600"/>
              </a:lnSpc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Álgebra</a:t>
            </a:r>
            <a:r>
              <a:rPr dirty="0" sz="500" spc="2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numérica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139620"/>
            <a:ext cx="179451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500" spc="5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El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álgebra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lineal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y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1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el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procesamiento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digital</a:t>
            </a:r>
            <a:r>
              <a:rPr dirty="0" sz="500" spc="9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de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imágenes. </a:t>
            </a:r>
            <a:r>
              <a:rPr dirty="0" sz="500" spc="-100" b="1">
                <a:solidFill>
                  <a:srgbClr val="9898D8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Aplicaciones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0" y="479736"/>
            <a:ext cx="4608060" cy="31277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478685"/>
            <a:ext cx="92773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15">
                <a:solidFill>
                  <a:srgbClr val="FFFFFF"/>
                </a:solidFill>
                <a:latin typeface="Calibri"/>
                <a:cs typeface="Calibri"/>
              </a:rPr>
              <a:t>Introducción</a:t>
            </a:r>
            <a:endParaRPr sz="1400">
              <a:latin typeface="Calibri"/>
              <a:cs typeface="Calibri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0" y="811479"/>
            <a:ext cx="4608195" cy="2644775"/>
            <a:chOff x="0" y="811479"/>
            <a:chExt cx="4608195" cy="2644775"/>
          </a:xfrm>
        </p:grpSpPr>
        <p:pic>
          <p:nvPicPr>
            <p:cNvPr id="9" name="object 9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525500" y="811479"/>
              <a:ext cx="3557016" cy="2644521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" name="object 12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2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084338" y="0"/>
            <a:ext cx="1125220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478155" marR="5080" indent="24066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Espacios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Vectoriales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Formas</a:t>
            </a:r>
            <a:r>
              <a:rPr dirty="0" sz="500" spc="5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cuadráticas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Sistemas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Lineales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590"/>
              </a:lnSpc>
            </a:pPr>
            <a:r>
              <a:rPr dirty="0" sz="500" spc="5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El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problema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de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mínimos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cuadrados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600"/>
              </a:lnSpc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Álgebra</a:t>
            </a:r>
            <a:r>
              <a:rPr dirty="0" sz="500" spc="2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numérica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139620"/>
            <a:ext cx="179451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500" spc="5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El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álgebra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lineal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y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1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el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procesamiento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digital</a:t>
            </a:r>
            <a:r>
              <a:rPr dirty="0" sz="500" spc="9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de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imágenes. </a:t>
            </a:r>
            <a:r>
              <a:rPr dirty="0" sz="500" spc="-100" b="1">
                <a:solidFill>
                  <a:srgbClr val="9898D8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Aplicaciones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0" y="479736"/>
            <a:ext cx="4608060" cy="31277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478685"/>
            <a:ext cx="92773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15">
                <a:solidFill>
                  <a:srgbClr val="FFFFFF"/>
                </a:solidFill>
                <a:latin typeface="Calibri"/>
                <a:cs typeface="Calibri"/>
              </a:rPr>
              <a:t>Introducción</a:t>
            </a:r>
            <a:endParaRPr sz="1400">
              <a:latin typeface="Calibri"/>
              <a:cs typeface="Calibri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0" y="811479"/>
            <a:ext cx="4608195" cy="2644775"/>
            <a:chOff x="0" y="811479"/>
            <a:chExt cx="4608195" cy="2644775"/>
          </a:xfrm>
        </p:grpSpPr>
        <p:pic>
          <p:nvPicPr>
            <p:cNvPr id="9" name="object 9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525500" y="811479"/>
              <a:ext cx="3557016" cy="2644521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" name="object 12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2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084338" y="0"/>
            <a:ext cx="1125220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478155" marR="5080" indent="24066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Espacios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Vectoriales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Formas</a:t>
            </a:r>
            <a:r>
              <a:rPr dirty="0" sz="500" spc="5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cuadráticas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Sistemas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Lineales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590"/>
              </a:lnSpc>
            </a:pPr>
            <a:r>
              <a:rPr dirty="0" sz="500" spc="5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El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problema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de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mínimos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cuadrados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600"/>
              </a:lnSpc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Álgebra</a:t>
            </a:r>
            <a:r>
              <a:rPr dirty="0" sz="500" spc="2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numérica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139620"/>
            <a:ext cx="179451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500" spc="5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El</a:t>
            </a:r>
            <a:r>
              <a:rPr dirty="0" sz="500" spc="8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álgebra</a:t>
            </a:r>
            <a:r>
              <a:rPr dirty="0" sz="500" spc="8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lineal</a:t>
            </a:r>
            <a:r>
              <a:rPr dirty="0" sz="500" spc="8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y</a:t>
            </a:r>
            <a:r>
              <a:rPr dirty="0" sz="500" spc="8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1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el</a:t>
            </a:r>
            <a:r>
              <a:rPr dirty="0" sz="500" spc="8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procesamiento</a:t>
            </a:r>
            <a:r>
              <a:rPr dirty="0" sz="500" spc="8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digital</a:t>
            </a:r>
            <a:r>
              <a:rPr dirty="0" sz="500" spc="9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de</a:t>
            </a:r>
            <a:r>
              <a:rPr dirty="0" sz="500" spc="8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imágenes. </a:t>
            </a:r>
            <a:r>
              <a:rPr dirty="0" sz="500" spc="-10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Aplicaciones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0" y="479736"/>
            <a:ext cx="4608060" cy="31277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478685"/>
            <a:ext cx="407987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65">
                <a:solidFill>
                  <a:srgbClr val="FFFFFF"/>
                </a:solidFill>
                <a:latin typeface="Calibri"/>
                <a:cs typeface="Calibri"/>
              </a:rPr>
              <a:t>El</a:t>
            </a:r>
            <a:r>
              <a:rPr dirty="0" sz="1400" spc="1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30">
                <a:solidFill>
                  <a:srgbClr val="FFFFFF"/>
                </a:solidFill>
                <a:latin typeface="Calibri"/>
                <a:cs typeface="Calibri"/>
              </a:rPr>
              <a:t>álge</a:t>
            </a:r>
            <a:r>
              <a:rPr dirty="0" sz="1400" spc="-30">
                <a:solidFill>
                  <a:srgbClr val="FFFFFF"/>
                </a:solidFill>
                <a:latin typeface="Calibri"/>
                <a:cs typeface="Calibri"/>
              </a:rPr>
              <a:t>bra</a:t>
            </a:r>
            <a:r>
              <a:rPr dirty="0" sz="1400" spc="1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20">
                <a:solidFill>
                  <a:srgbClr val="FFFFFF"/>
                </a:solidFill>
                <a:latin typeface="Calibri"/>
                <a:cs typeface="Calibri"/>
              </a:rPr>
              <a:t>lineal</a:t>
            </a:r>
            <a:r>
              <a:rPr dirty="0" sz="14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14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45">
                <a:solidFill>
                  <a:srgbClr val="FFFFFF"/>
                </a:solidFill>
                <a:latin typeface="Calibri"/>
                <a:cs typeface="Calibri"/>
              </a:rPr>
              <a:t>el</a:t>
            </a:r>
            <a:r>
              <a:rPr dirty="0" sz="14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35">
                <a:solidFill>
                  <a:srgbClr val="FFFFFF"/>
                </a:solidFill>
                <a:latin typeface="Calibri"/>
                <a:cs typeface="Calibri"/>
              </a:rPr>
              <a:t>procesamiento</a:t>
            </a:r>
            <a:r>
              <a:rPr dirty="0" sz="1400" spc="1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Calibri"/>
                <a:cs typeface="Calibri"/>
              </a:rPr>
              <a:t>digital</a:t>
            </a:r>
            <a:r>
              <a:rPr dirty="0" sz="14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65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14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25">
                <a:solidFill>
                  <a:srgbClr val="FFFFFF"/>
                </a:solidFill>
                <a:latin typeface="Calibri"/>
                <a:cs typeface="Calibri"/>
              </a:rPr>
              <a:t>imágenes.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1355229"/>
            <a:ext cx="59588" cy="59588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600354" y="1278120"/>
            <a:ext cx="3447415" cy="63309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1000" spc="5">
                <a:latin typeface="Calibri"/>
                <a:cs typeface="Calibri"/>
              </a:rPr>
              <a:t>Eliminación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ruido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10">
                <a:latin typeface="Calibri"/>
                <a:cs typeface="Calibri"/>
              </a:rPr>
              <a:t>(Denoising), </a:t>
            </a:r>
            <a:r>
              <a:rPr dirty="0" sz="1000" spc="-10">
                <a:latin typeface="Calibri"/>
                <a:cs typeface="Calibri"/>
              </a:rPr>
              <a:t>pérdida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información 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10">
                <a:latin typeface="Calibri"/>
                <a:cs typeface="Calibri"/>
              </a:rPr>
              <a:t>(Inpainting), </a:t>
            </a:r>
            <a:r>
              <a:rPr dirty="0" sz="1000" spc="-5">
                <a:latin typeface="Calibri"/>
                <a:cs typeface="Calibri"/>
              </a:rPr>
              <a:t>Deconvolución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 </a:t>
            </a:r>
            <a:r>
              <a:rPr dirty="0" sz="1000" spc="-10">
                <a:latin typeface="Calibri"/>
                <a:cs typeface="Calibri"/>
              </a:rPr>
              <a:t>eliminación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emborronamiento 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10">
                <a:latin typeface="Calibri"/>
                <a:cs typeface="Calibri"/>
              </a:rPr>
              <a:t>(Deblurring),</a:t>
            </a:r>
            <a:r>
              <a:rPr dirty="0" sz="1000" spc="12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suavizado,</a:t>
            </a:r>
            <a:r>
              <a:rPr dirty="0" sz="1000" spc="13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super-resolución,</a:t>
            </a:r>
            <a:r>
              <a:rPr dirty="0" sz="1000" spc="13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segmentación,</a:t>
            </a:r>
            <a:r>
              <a:rPr dirty="0" sz="1000" spc="12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registro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rígido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deformable,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etc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1" name="object 11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2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084338" y="0"/>
            <a:ext cx="1125220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478155" marR="5080" indent="24066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Espacios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Vectoriales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Formas</a:t>
            </a:r>
            <a:r>
              <a:rPr dirty="0" sz="500" spc="5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cuadráticas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Sistemas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Lineales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590"/>
              </a:lnSpc>
            </a:pPr>
            <a:r>
              <a:rPr dirty="0" sz="500" spc="5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El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problema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de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mínimos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cuadrados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600"/>
              </a:lnSpc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Álgebra</a:t>
            </a:r>
            <a:r>
              <a:rPr dirty="0" sz="500" spc="2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numérica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139620"/>
            <a:ext cx="179451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500" spc="5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El</a:t>
            </a:r>
            <a:r>
              <a:rPr dirty="0" sz="500" spc="8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álgebra</a:t>
            </a:r>
            <a:r>
              <a:rPr dirty="0" sz="500" spc="8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lineal</a:t>
            </a:r>
            <a:r>
              <a:rPr dirty="0" sz="500" spc="8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y</a:t>
            </a:r>
            <a:r>
              <a:rPr dirty="0" sz="500" spc="8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1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el</a:t>
            </a:r>
            <a:r>
              <a:rPr dirty="0" sz="500" spc="8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procesamiento</a:t>
            </a:r>
            <a:r>
              <a:rPr dirty="0" sz="500" spc="8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digital</a:t>
            </a:r>
            <a:r>
              <a:rPr dirty="0" sz="500" spc="9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de</a:t>
            </a:r>
            <a:r>
              <a:rPr dirty="0" sz="500" spc="8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imágenes. </a:t>
            </a:r>
            <a:r>
              <a:rPr dirty="0" sz="500" spc="-10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Aplicaciones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0" y="479736"/>
            <a:ext cx="4608060" cy="31277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478685"/>
            <a:ext cx="407987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65">
                <a:solidFill>
                  <a:srgbClr val="FFFFFF"/>
                </a:solidFill>
                <a:latin typeface="Calibri"/>
                <a:cs typeface="Calibri"/>
              </a:rPr>
              <a:t>El</a:t>
            </a:r>
            <a:r>
              <a:rPr dirty="0" sz="1400" spc="1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30">
                <a:solidFill>
                  <a:srgbClr val="FFFFFF"/>
                </a:solidFill>
                <a:latin typeface="Calibri"/>
                <a:cs typeface="Calibri"/>
              </a:rPr>
              <a:t>álgebra</a:t>
            </a:r>
            <a:r>
              <a:rPr dirty="0" sz="1400" spc="1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20">
                <a:solidFill>
                  <a:srgbClr val="FFFFFF"/>
                </a:solidFill>
                <a:latin typeface="Calibri"/>
                <a:cs typeface="Calibri"/>
              </a:rPr>
              <a:t>lineal</a:t>
            </a:r>
            <a:r>
              <a:rPr dirty="0" sz="14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14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45">
                <a:solidFill>
                  <a:srgbClr val="FFFFFF"/>
                </a:solidFill>
                <a:latin typeface="Calibri"/>
                <a:cs typeface="Calibri"/>
              </a:rPr>
              <a:t>el</a:t>
            </a:r>
            <a:r>
              <a:rPr dirty="0" sz="14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35">
                <a:solidFill>
                  <a:srgbClr val="FFFFFF"/>
                </a:solidFill>
                <a:latin typeface="Calibri"/>
                <a:cs typeface="Calibri"/>
              </a:rPr>
              <a:t>procesamiento</a:t>
            </a:r>
            <a:r>
              <a:rPr dirty="0" sz="1400" spc="1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Calibri"/>
                <a:cs typeface="Calibri"/>
              </a:rPr>
              <a:t>digital</a:t>
            </a:r>
            <a:r>
              <a:rPr dirty="0" sz="14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65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1400" spc="1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25">
                <a:solidFill>
                  <a:srgbClr val="FFFFFF"/>
                </a:solidFill>
                <a:latin typeface="Calibri"/>
                <a:cs typeface="Calibri"/>
              </a:rPr>
              <a:t>imágenes.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1355229"/>
            <a:ext cx="59588" cy="59588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600354" y="1278120"/>
            <a:ext cx="3447415" cy="127825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1000" spc="5">
                <a:latin typeface="Calibri"/>
                <a:cs typeface="Calibri"/>
              </a:rPr>
              <a:t>Eliminación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ruido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10">
                <a:latin typeface="Calibri"/>
                <a:cs typeface="Calibri"/>
              </a:rPr>
              <a:t>(Denoising), </a:t>
            </a:r>
            <a:r>
              <a:rPr dirty="0" sz="1000" spc="-10">
                <a:latin typeface="Calibri"/>
                <a:cs typeface="Calibri"/>
              </a:rPr>
              <a:t>pérdida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información 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10">
                <a:latin typeface="Calibri"/>
                <a:cs typeface="Calibri"/>
              </a:rPr>
              <a:t>(Inpainting), </a:t>
            </a:r>
            <a:r>
              <a:rPr dirty="0" sz="1000" spc="-5">
                <a:latin typeface="Calibri"/>
                <a:cs typeface="Calibri"/>
              </a:rPr>
              <a:t>Deconvolución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 </a:t>
            </a:r>
            <a:r>
              <a:rPr dirty="0" sz="1000" spc="-10">
                <a:latin typeface="Calibri"/>
                <a:cs typeface="Calibri"/>
              </a:rPr>
              <a:t>eliminación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emborronamiento 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10">
                <a:latin typeface="Calibri"/>
                <a:cs typeface="Calibri"/>
              </a:rPr>
              <a:t>(Deblurring),</a:t>
            </a:r>
            <a:r>
              <a:rPr dirty="0" sz="1000" spc="12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suavizado,</a:t>
            </a:r>
            <a:r>
              <a:rPr dirty="0" sz="1000" spc="13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super-resolución,</a:t>
            </a:r>
            <a:r>
              <a:rPr dirty="0" sz="1000" spc="13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segmentación,</a:t>
            </a:r>
            <a:r>
              <a:rPr dirty="0" sz="1000" spc="12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registro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rígido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deformable,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etc</a:t>
            </a:r>
            <a:endParaRPr sz="1000">
              <a:latin typeface="Calibri"/>
              <a:cs typeface="Calibri"/>
            </a:endParaRPr>
          </a:p>
          <a:p>
            <a:pPr marL="12700" marR="86360">
              <a:lnSpc>
                <a:spcPct val="100000"/>
              </a:lnSpc>
              <a:spcBef>
                <a:spcPts val="280"/>
              </a:spcBef>
            </a:pPr>
            <a:r>
              <a:rPr dirty="0" sz="1000" spc="55">
                <a:latin typeface="Calibri"/>
                <a:cs typeface="Calibri"/>
              </a:rPr>
              <a:t>El </a:t>
            </a:r>
            <a:r>
              <a:rPr dirty="0" sz="1000" spc="-15">
                <a:latin typeface="Calibri"/>
                <a:cs typeface="Calibri"/>
              </a:rPr>
              <a:t>procesamiento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digital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imágenes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no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se</a:t>
            </a:r>
            <a:r>
              <a:rPr dirty="0" sz="1000" spc="-3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limita </a:t>
            </a:r>
            <a:r>
              <a:rPr dirty="0" sz="1000" spc="-15">
                <a:latin typeface="Calibri"/>
                <a:cs typeface="Calibri"/>
              </a:rPr>
              <a:t>solamente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a 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retocar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30">
                <a:latin typeface="Calibri"/>
                <a:cs typeface="Calibri"/>
              </a:rPr>
              <a:t>o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cambiar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el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tamaño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las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imágenes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capturadas</a:t>
            </a:r>
            <a:r>
              <a:rPr dirty="0" sz="1000" spc="114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con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la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cámara;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su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uso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35">
                <a:latin typeface="Calibri"/>
                <a:cs typeface="Calibri"/>
              </a:rPr>
              <a:t>se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extiende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muchos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campos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la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ciencia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la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tecnología.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10" name="object 10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490194" y="2000504"/>
            <a:ext cx="59588" cy="59588"/>
          </a:xfrm>
          <a:prstGeom prst="rect">
            <a:avLst/>
          </a:prstGeom>
        </p:spPr>
      </p:pic>
      <p:grpSp>
        <p:nvGrpSpPr>
          <p:cNvPr id="11" name="object 11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2" name="object 12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3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084338" y="0"/>
            <a:ext cx="1125220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478155" marR="5080" indent="24066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Espacios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Vectoriales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Formas</a:t>
            </a:r>
            <a:r>
              <a:rPr dirty="0" sz="500" spc="5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cuadráticas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Sistemas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Lineales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590"/>
              </a:lnSpc>
            </a:pPr>
            <a:r>
              <a:rPr dirty="0" sz="500" spc="5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El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problema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de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mínimos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cuadrados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600"/>
              </a:lnSpc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Álgebra</a:t>
            </a:r>
            <a:r>
              <a:rPr dirty="0" sz="500" spc="2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numérica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139620"/>
            <a:ext cx="179451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500" spc="5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El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álgebra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lineal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y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1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el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procesamiento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digital</a:t>
            </a:r>
            <a:r>
              <a:rPr dirty="0" sz="500" spc="9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de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imágenes. </a:t>
            </a:r>
            <a:r>
              <a:rPr dirty="0" sz="500" spc="-100" b="1">
                <a:solidFill>
                  <a:srgbClr val="9898D8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Aplicaciones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0" y="479736"/>
            <a:ext cx="4608060" cy="31277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478685"/>
            <a:ext cx="91186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15">
                <a:solidFill>
                  <a:srgbClr val="FFFFFF"/>
                </a:solidFill>
                <a:latin typeface="Calibri"/>
                <a:cs typeface="Calibri"/>
              </a:rPr>
              <a:t>Aplicaciones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1340040"/>
            <a:ext cx="59588" cy="59588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600354" y="1262931"/>
            <a:ext cx="3659504" cy="131635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215900">
              <a:lnSpc>
                <a:spcPct val="100000"/>
              </a:lnSpc>
              <a:spcBef>
                <a:spcPts val="95"/>
              </a:spcBef>
            </a:pPr>
            <a:r>
              <a:rPr dirty="0" sz="1000" spc="-5">
                <a:latin typeface="Calibri"/>
                <a:cs typeface="Calibri"/>
              </a:rPr>
              <a:t>Medicina,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detección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remota,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transmisión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codificación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datos,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robótica,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visión</a:t>
            </a:r>
            <a:r>
              <a:rPr dirty="0" sz="1000">
                <a:latin typeface="Calibri"/>
                <a:cs typeface="Calibri"/>
              </a:rPr>
              <a:t> artificial, </a:t>
            </a:r>
            <a:r>
              <a:rPr dirty="0" sz="1000" spc="-15">
                <a:latin typeface="Calibri"/>
                <a:cs typeface="Calibri"/>
              </a:rPr>
              <a:t>reconocimiento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patrones,</a:t>
            </a:r>
            <a:r>
              <a:rPr dirty="0" sz="1000" spc="-10">
                <a:latin typeface="Calibri"/>
                <a:cs typeface="Calibri"/>
              </a:rPr>
              <a:t> industria 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cinematográfica, </a:t>
            </a:r>
            <a:r>
              <a:rPr dirty="0" sz="1000" spc="-15">
                <a:latin typeface="Calibri"/>
                <a:cs typeface="Calibri"/>
              </a:rPr>
              <a:t>procesamiento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imágenes</a:t>
            </a:r>
            <a:r>
              <a:rPr dirty="0" sz="1000" spc="-15">
                <a:latin typeface="Calibri"/>
                <a:cs typeface="Calibri"/>
              </a:rPr>
              <a:t> obtenidas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 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microscopios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restauración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enfocado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imágenes.</a:t>
            </a:r>
            <a:endParaRPr sz="1000">
              <a:latin typeface="Calibri"/>
              <a:cs typeface="Calibri"/>
            </a:endParaRPr>
          </a:p>
          <a:p>
            <a:pPr marL="12700">
              <a:lnSpc>
                <a:spcPts val="1180"/>
              </a:lnSpc>
            </a:pPr>
            <a:r>
              <a:rPr dirty="0" sz="1000" spc="-5">
                <a:latin typeface="Calibri"/>
                <a:cs typeface="Calibri"/>
              </a:rPr>
              <a:t>Superresolución.</a:t>
            </a:r>
            <a:endParaRPr sz="10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95"/>
              </a:spcBef>
            </a:pPr>
            <a:r>
              <a:rPr dirty="0" sz="1000" spc="-10">
                <a:latin typeface="Calibri"/>
                <a:cs typeface="Calibri"/>
              </a:rPr>
              <a:t>Convoluciones</a:t>
            </a:r>
            <a:r>
              <a:rPr dirty="0" sz="1000" spc="6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discretas</a:t>
            </a:r>
            <a:r>
              <a:rPr dirty="0" sz="1000" spc="6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</a:t>
            </a:r>
            <a:r>
              <a:rPr dirty="0" sz="1000" spc="6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filtros.</a:t>
            </a:r>
            <a:r>
              <a:rPr dirty="0" sz="1000" spc="65">
                <a:latin typeface="Calibri"/>
                <a:cs typeface="Calibri"/>
              </a:rPr>
              <a:t> </a:t>
            </a:r>
            <a:r>
              <a:rPr dirty="0" sz="1000" spc="55">
                <a:latin typeface="Calibri"/>
                <a:cs typeface="Calibri"/>
              </a:rPr>
              <a:t>La</a:t>
            </a:r>
            <a:r>
              <a:rPr dirty="0" sz="1000" spc="6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transformada</a:t>
            </a:r>
            <a:r>
              <a:rPr dirty="0" sz="1000" spc="6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integral</a:t>
            </a:r>
            <a:r>
              <a:rPr dirty="0" sz="1000" spc="6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6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Fourier.</a:t>
            </a:r>
            <a:endParaRPr sz="1000">
              <a:latin typeface="Calibri"/>
              <a:cs typeface="Calibri"/>
            </a:endParaRPr>
          </a:p>
          <a:p>
            <a:pPr marL="12700" marR="80010">
              <a:lnSpc>
                <a:spcPct val="100000"/>
              </a:lnSpc>
              <a:spcBef>
                <a:spcPts val="295"/>
              </a:spcBef>
            </a:pPr>
            <a:r>
              <a:rPr dirty="0" sz="1000" spc="-10">
                <a:latin typeface="Calibri"/>
                <a:cs typeface="Calibri"/>
              </a:rPr>
              <a:t>Transformaciones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lineales: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traslación,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rotación,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escalado,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reflexión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ajustes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canal,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brillo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contraste.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10" name="object 10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490194" y="2137156"/>
            <a:ext cx="59588" cy="59588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490194" y="2326944"/>
            <a:ext cx="59588" cy="59588"/>
          </a:xfrm>
          <a:prstGeom prst="rect">
            <a:avLst/>
          </a:prstGeom>
        </p:spPr>
      </p:pic>
      <p:grpSp>
        <p:nvGrpSpPr>
          <p:cNvPr id="12" name="object 12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3" name="object 13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4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084338" y="0"/>
            <a:ext cx="1125220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478155" marR="5080" indent="24066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Espacios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3" action="ppaction://hlinksldjump"/>
              </a:rPr>
              <a:t>Vectoriales </a:t>
            </a:r>
            <a:r>
              <a:rPr dirty="0" sz="500" spc="-10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Formas</a:t>
            </a:r>
            <a:r>
              <a:rPr dirty="0" sz="500" spc="5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cuadráticas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Sistemas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Lineales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590"/>
              </a:lnSpc>
            </a:pPr>
            <a:r>
              <a:rPr dirty="0" sz="500" spc="5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El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problema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de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mínimos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cuadrados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600"/>
              </a:lnSpc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Álgebra</a:t>
            </a:r>
            <a:r>
              <a:rPr dirty="0" sz="500" spc="2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numérica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139620"/>
            <a:ext cx="179451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500" spc="5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El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álgebra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lineal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y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1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el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procesamiento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digital</a:t>
            </a:r>
            <a:r>
              <a:rPr dirty="0" sz="500" spc="9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de</a:t>
            </a:r>
            <a:r>
              <a:rPr dirty="0" sz="500" spc="8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imágenes. </a:t>
            </a:r>
            <a:r>
              <a:rPr dirty="0" sz="500" spc="-100" b="1">
                <a:solidFill>
                  <a:srgbClr val="9898D8"/>
                </a:solidFill>
                <a:latin typeface="Calibri"/>
                <a:cs typeface="Calibri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9" action="ppaction://hlinksldjump"/>
              </a:rPr>
              <a:t>Aplicaciones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0" y="479736"/>
            <a:ext cx="4608060" cy="31277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478685"/>
            <a:ext cx="91186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15">
                <a:solidFill>
                  <a:srgbClr val="FFFFFF"/>
                </a:solidFill>
                <a:latin typeface="Calibri"/>
                <a:cs typeface="Calibri"/>
              </a:rPr>
              <a:t>Aplicaciones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1340040"/>
            <a:ext cx="59588" cy="59588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600354" y="1262931"/>
            <a:ext cx="3659504" cy="131635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215900">
              <a:lnSpc>
                <a:spcPct val="100000"/>
              </a:lnSpc>
              <a:spcBef>
                <a:spcPts val="95"/>
              </a:spcBef>
            </a:pPr>
            <a:r>
              <a:rPr dirty="0" sz="1000" spc="-5">
                <a:latin typeface="Calibri"/>
                <a:cs typeface="Calibri"/>
              </a:rPr>
              <a:t>Medicina,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detección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remota,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transmisión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codificación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datos,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robótica,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visión</a:t>
            </a:r>
            <a:r>
              <a:rPr dirty="0" sz="1000">
                <a:latin typeface="Calibri"/>
                <a:cs typeface="Calibri"/>
              </a:rPr>
              <a:t> artificial, </a:t>
            </a:r>
            <a:r>
              <a:rPr dirty="0" sz="1000" spc="-15">
                <a:latin typeface="Calibri"/>
                <a:cs typeface="Calibri"/>
              </a:rPr>
              <a:t>reconocimiento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patrones,</a:t>
            </a:r>
            <a:r>
              <a:rPr dirty="0" sz="1000" spc="-10">
                <a:latin typeface="Calibri"/>
                <a:cs typeface="Calibri"/>
              </a:rPr>
              <a:t> industria </a:t>
            </a:r>
            <a:r>
              <a:rPr dirty="0" sz="1000" spc="-5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cinematográfica, </a:t>
            </a:r>
            <a:r>
              <a:rPr dirty="0" sz="1000" spc="-15">
                <a:latin typeface="Calibri"/>
                <a:cs typeface="Calibri"/>
              </a:rPr>
              <a:t>procesamiento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imágenes</a:t>
            </a:r>
            <a:r>
              <a:rPr dirty="0" sz="1000" spc="-15">
                <a:latin typeface="Calibri"/>
                <a:cs typeface="Calibri"/>
              </a:rPr>
              <a:t> obtenidas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 </a:t>
            </a:r>
            <a:r>
              <a:rPr dirty="0" sz="1000" spc="-3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microscopios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restauración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enfocado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imágenes.</a:t>
            </a:r>
            <a:endParaRPr sz="1000">
              <a:latin typeface="Calibri"/>
              <a:cs typeface="Calibri"/>
            </a:endParaRPr>
          </a:p>
          <a:p>
            <a:pPr marL="12700">
              <a:lnSpc>
                <a:spcPts val="1180"/>
              </a:lnSpc>
            </a:pPr>
            <a:r>
              <a:rPr dirty="0" sz="1000" spc="-5">
                <a:latin typeface="Calibri"/>
                <a:cs typeface="Calibri"/>
              </a:rPr>
              <a:t>Superresolución.</a:t>
            </a:r>
            <a:endParaRPr sz="10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95"/>
              </a:spcBef>
            </a:pPr>
            <a:r>
              <a:rPr dirty="0" sz="1000" spc="-10">
                <a:latin typeface="Calibri"/>
                <a:cs typeface="Calibri"/>
              </a:rPr>
              <a:t>Convoluciones</a:t>
            </a:r>
            <a:r>
              <a:rPr dirty="0" sz="1000" spc="6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discretas</a:t>
            </a:r>
            <a:r>
              <a:rPr dirty="0" sz="1000" spc="6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</a:t>
            </a:r>
            <a:r>
              <a:rPr dirty="0" sz="1000" spc="6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filtros.</a:t>
            </a:r>
            <a:r>
              <a:rPr dirty="0" sz="1000" spc="65">
                <a:latin typeface="Calibri"/>
                <a:cs typeface="Calibri"/>
              </a:rPr>
              <a:t> </a:t>
            </a:r>
            <a:r>
              <a:rPr dirty="0" sz="1000" spc="55">
                <a:latin typeface="Calibri"/>
                <a:cs typeface="Calibri"/>
              </a:rPr>
              <a:t>La</a:t>
            </a:r>
            <a:r>
              <a:rPr dirty="0" sz="1000" spc="6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transformada</a:t>
            </a:r>
            <a:r>
              <a:rPr dirty="0" sz="1000" spc="6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integral</a:t>
            </a:r>
            <a:r>
              <a:rPr dirty="0" sz="1000" spc="6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6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Fourier.</a:t>
            </a:r>
            <a:endParaRPr sz="1000">
              <a:latin typeface="Calibri"/>
              <a:cs typeface="Calibri"/>
            </a:endParaRPr>
          </a:p>
          <a:p>
            <a:pPr marL="12700" marR="80010">
              <a:lnSpc>
                <a:spcPct val="100000"/>
              </a:lnSpc>
              <a:spcBef>
                <a:spcPts val="295"/>
              </a:spcBef>
            </a:pPr>
            <a:r>
              <a:rPr dirty="0" sz="1000" spc="-10">
                <a:latin typeface="Calibri"/>
                <a:cs typeface="Calibri"/>
              </a:rPr>
              <a:t>Transformaciones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lineales: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>
                <a:latin typeface="Calibri"/>
                <a:cs typeface="Calibri"/>
              </a:rPr>
              <a:t>traslación,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rotación,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escalado,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reflexión</a:t>
            </a:r>
            <a:r>
              <a:rPr dirty="0" sz="1000" spc="110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ajustes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canal,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brillo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5">
                <a:latin typeface="Calibri"/>
                <a:cs typeface="Calibri"/>
              </a:rPr>
              <a:t>y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contraste.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10" name="object 10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490194" y="2137156"/>
            <a:ext cx="59588" cy="59588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490194" y="2326944"/>
            <a:ext cx="59588" cy="59588"/>
          </a:xfrm>
          <a:prstGeom prst="rect">
            <a:avLst/>
          </a:prstGeom>
        </p:spPr>
      </p:pic>
      <p:grpSp>
        <p:nvGrpSpPr>
          <p:cNvPr id="12" name="object 12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3" name="object 13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4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084338" y="0"/>
            <a:ext cx="1125220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478155" marR="5080" indent="24066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Espacios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Vectoriales </a:t>
            </a:r>
            <a:r>
              <a:rPr dirty="0" sz="500" spc="-10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Formas</a:t>
            </a:r>
            <a:r>
              <a:rPr dirty="0" sz="500" spc="5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cuadráticas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Sistemas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Lineales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590"/>
              </a:lnSpc>
            </a:pPr>
            <a:r>
              <a:rPr dirty="0" sz="500" spc="5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El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problema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de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mínimos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cuadrados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600"/>
              </a:lnSpc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Álgebra</a:t>
            </a:r>
            <a:r>
              <a:rPr dirty="0" sz="500" spc="2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numérica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139620"/>
            <a:ext cx="115125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Dependencia</a:t>
            </a:r>
            <a:r>
              <a:rPr dirty="0" sz="500" spc="8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e</a:t>
            </a:r>
            <a:r>
              <a:rPr dirty="0" sz="500" spc="8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Independencia</a:t>
            </a:r>
            <a:r>
              <a:rPr dirty="0" sz="500" spc="80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15" b="1">
                <a:solidFill>
                  <a:srgbClr val="9898D8"/>
                </a:solidFill>
                <a:latin typeface="Calibri"/>
                <a:cs typeface="Calibri"/>
                <a:hlinkClick r:id="rId8" action="ppaction://hlinksldjump"/>
              </a:rPr>
              <a:t>lineal </a:t>
            </a:r>
            <a:r>
              <a:rPr dirty="0" sz="500" spc="-100" b="1">
                <a:solidFill>
                  <a:srgbClr val="9898D8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Transformaciones</a:t>
            </a:r>
            <a:r>
              <a:rPr dirty="0" sz="500" spc="75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Lineales</a:t>
            </a:r>
            <a:endParaRPr sz="500">
              <a:latin typeface="Calibri"/>
              <a:cs typeface="Calibri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0" y="479736"/>
            <a:ext cx="4608195" cy="429895"/>
            <a:chOff x="0" y="479736"/>
            <a:chExt cx="4608195" cy="429895"/>
          </a:xfrm>
        </p:grpSpPr>
        <p:pic>
          <p:nvPicPr>
            <p:cNvPr id="7" name="object 7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0" y="479736"/>
              <a:ext cx="4608060" cy="312770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315023" y="763397"/>
              <a:ext cx="146177" cy="146177"/>
            </a:xfrm>
            <a:prstGeom prst="rect">
              <a:avLst/>
            </a:prstGeom>
          </p:spPr>
        </p:pic>
      </p:grpSp>
      <p:pic>
        <p:nvPicPr>
          <p:cNvPr id="9" name="object 9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525284" y="962456"/>
            <a:ext cx="59588" cy="59588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525284" y="1114285"/>
            <a:ext cx="59588" cy="59588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315023" y="1238402"/>
            <a:ext cx="146177" cy="146177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525284" y="1437462"/>
            <a:ext cx="59588" cy="59588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525284" y="1589290"/>
            <a:ext cx="59588" cy="59588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525284" y="1741132"/>
            <a:ext cx="59588" cy="59588"/>
          </a:xfrm>
          <a:prstGeom prst="rect">
            <a:avLst/>
          </a:prstGeom>
        </p:spPr>
      </p:pic>
      <p:sp>
        <p:nvSpPr>
          <p:cNvPr id="15" name="object 15"/>
          <p:cNvSpPr txBox="1"/>
          <p:nvPr/>
        </p:nvSpPr>
        <p:spPr>
          <a:xfrm>
            <a:off x="140474" y="422099"/>
            <a:ext cx="3519804" cy="1422400"/>
          </a:xfrm>
          <a:prstGeom prst="rect">
            <a:avLst/>
          </a:prstGeom>
        </p:spPr>
        <p:txBody>
          <a:bodyPr wrap="square" lIns="0" tIns="7366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580"/>
              </a:spcBef>
            </a:pPr>
            <a:r>
              <a:rPr dirty="0" sz="1400" spc="-20">
                <a:solidFill>
                  <a:srgbClr val="FFFFFF"/>
                </a:solidFill>
                <a:latin typeface="Calibri"/>
                <a:cs typeface="Calibri"/>
              </a:rPr>
              <a:t>Contenido</a:t>
            </a:r>
            <a:endParaRPr sz="1400">
              <a:latin typeface="Calibri"/>
              <a:cs typeface="Calibri"/>
            </a:endParaRPr>
          </a:p>
          <a:p>
            <a:pPr marL="222250">
              <a:lnSpc>
                <a:spcPts val="1200"/>
              </a:lnSpc>
              <a:spcBef>
                <a:spcPts val="310"/>
              </a:spcBef>
            </a:pPr>
            <a:r>
              <a:rPr dirty="0" baseline="3968" sz="1050" b="1">
                <a:solidFill>
                  <a:srgbClr val="FAFAFD"/>
                </a:solidFill>
                <a:latin typeface="Arial"/>
                <a:cs typeface="Arial"/>
              </a:rPr>
              <a:t>1  </a:t>
            </a:r>
            <a:r>
              <a:rPr dirty="0" baseline="3968" sz="1050" spc="225" b="1">
                <a:solidFill>
                  <a:srgbClr val="FAFAFD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D6D6EF"/>
                </a:solidFill>
                <a:latin typeface="Calibri"/>
                <a:cs typeface="Calibri"/>
                <a:hlinkClick r:id="rId2" action="ppaction://hlinksldjump"/>
              </a:rPr>
              <a:t>Introducción</a:t>
            </a:r>
            <a:endParaRPr sz="1000">
              <a:latin typeface="Calibri"/>
              <a:cs typeface="Calibri"/>
            </a:endParaRPr>
          </a:p>
          <a:p>
            <a:pPr marL="500380" marR="55880">
              <a:lnSpc>
                <a:spcPts val="1200"/>
              </a:lnSpc>
              <a:spcBef>
                <a:spcPts val="40"/>
              </a:spcBef>
            </a:pPr>
            <a:r>
              <a:rPr dirty="0" sz="1000" spc="55">
                <a:solidFill>
                  <a:srgbClr val="CCCCCC"/>
                </a:solidFill>
                <a:latin typeface="Calibri"/>
                <a:cs typeface="Calibri"/>
                <a:hlinkClick r:id="rId16" action="ppaction://hlinksldjump"/>
              </a:rPr>
              <a:t>El </a:t>
            </a:r>
            <a:r>
              <a:rPr dirty="0" sz="1000" spc="-15">
                <a:solidFill>
                  <a:srgbClr val="CCCCCC"/>
                </a:solidFill>
                <a:latin typeface="Calibri"/>
                <a:cs typeface="Calibri"/>
                <a:hlinkClick r:id="rId16" action="ppaction://hlinksldjump"/>
              </a:rPr>
              <a:t>álgebra</a:t>
            </a:r>
            <a:r>
              <a:rPr dirty="0" sz="1000" spc="-10">
                <a:solidFill>
                  <a:srgbClr val="CCCCCC"/>
                </a:solidFill>
                <a:latin typeface="Calibri"/>
                <a:cs typeface="Calibri"/>
                <a:hlinkClick r:id="rId16" action="ppaction://hlinksldjump"/>
              </a:rPr>
              <a:t> </a:t>
            </a:r>
            <a:r>
              <a:rPr dirty="0" sz="1000" spc="-15">
                <a:solidFill>
                  <a:srgbClr val="CCCCCC"/>
                </a:solidFill>
                <a:latin typeface="Calibri"/>
                <a:cs typeface="Calibri"/>
                <a:hlinkClick r:id="rId16" action="ppaction://hlinksldjump"/>
              </a:rPr>
              <a:t>lineal</a:t>
            </a:r>
            <a:r>
              <a:rPr dirty="0" sz="1000" spc="-10">
                <a:solidFill>
                  <a:srgbClr val="CCCCCC"/>
                </a:solidFill>
                <a:latin typeface="Calibri"/>
                <a:cs typeface="Calibri"/>
                <a:hlinkClick r:id="rId16" action="ppaction://hlinksldjump"/>
              </a:rPr>
              <a:t> </a:t>
            </a:r>
            <a:r>
              <a:rPr dirty="0" sz="1000" spc="5">
                <a:solidFill>
                  <a:srgbClr val="CCCCCC"/>
                </a:solidFill>
                <a:latin typeface="Calibri"/>
                <a:cs typeface="Calibri"/>
                <a:hlinkClick r:id="rId16" action="ppaction://hlinksldjump"/>
              </a:rPr>
              <a:t>y </a:t>
            </a:r>
            <a:r>
              <a:rPr dirty="0" sz="1000" spc="-25">
                <a:solidFill>
                  <a:srgbClr val="CCCCCC"/>
                </a:solidFill>
                <a:latin typeface="Calibri"/>
                <a:cs typeface="Calibri"/>
                <a:hlinkClick r:id="rId16" action="ppaction://hlinksldjump"/>
              </a:rPr>
              <a:t>el</a:t>
            </a:r>
            <a:r>
              <a:rPr dirty="0" sz="1000" spc="-20">
                <a:solidFill>
                  <a:srgbClr val="CCCCCC"/>
                </a:solidFill>
                <a:latin typeface="Calibri"/>
                <a:cs typeface="Calibri"/>
                <a:hlinkClick r:id="rId16" action="ppaction://hlinksldjump"/>
              </a:rPr>
              <a:t> </a:t>
            </a:r>
            <a:r>
              <a:rPr dirty="0" sz="1000" spc="-15">
                <a:solidFill>
                  <a:srgbClr val="CCCCCC"/>
                </a:solidFill>
                <a:latin typeface="Calibri"/>
                <a:cs typeface="Calibri"/>
                <a:hlinkClick r:id="rId16" action="ppaction://hlinksldjump"/>
              </a:rPr>
              <a:t>procesamiento</a:t>
            </a:r>
            <a:r>
              <a:rPr dirty="0" sz="1000" spc="-10">
                <a:solidFill>
                  <a:srgbClr val="CCCCCC"/>
                </a:solidFill>
                <a:latin typeface="Calibri"/>
                <a:cs typeface="Calibri"/>
                <a:hlinkClick r:id="rId16" action="ppaction://hlinksldjump"/>
              </a:rPr>
              <a:t> </a:t>
            </a:r>
            <a:r>
              <a:rPr dirty="0" sz="1000" spc="5">
                <a:solidFill>
                  <a:srgbClr val="CCCCCC"/>
                </a:solidFill>
                <a:latin typeface="Calibri"/>
                <a:cs typeface="Calibri"/>
                <a:hlinkClick r:id="rId16" action="ppaction://hlinksldjump"/>
              </a:rPr>
              <a:t>digital </a:t>
            </a:r>
            <a:r>
              <a:rPr dirty="0" sz="1000" spc="-40">
                <a:solidFill>
                  <a:srgbClr val="CCCCCC"/>
                </a:solidFill>
                <a:latin typeface="Calibri"/>
                <a:cs typeface="Calibri"/>
                <a:hlinkClick r:id="rId16" action="ppaction://hlinksldjump"/>
              </a:rPr>
              <a:t>de</a:t>
            </a:r>
            <a:r>
              <a:rPr dirty="0" sz="1000" spc="-35">
                <a:solidFill>
                  <a:srgbClr val="CCCCCC"/>
                </a:solidFill>
                <a:latin typeface="Calibri"/>
                <a:cs typeface="Calibri"/>
                <a:hlinkClick r:id="rId16" action="ppaction://hlinksldjump"/>
              </a:rPr>
              <a:t> </a:t>
            </a:r>
            <a:r>
              <a:rPr dirty="0" sz="1000" spc="-15">
                <a:solidFill>
                  <a:srgbClr val="CCCCCC"/>
                </a:solidFill>
                <a:latin typeface="Calibri"/>
                <a:cs typeface="Calibri"/>
                <a:hlinkClick r:id="rId16" action="ppaction://hlinksldjump"/>
              </a:rPr>
              <a:t>imágenes. </a:t>
            </a:r>
            <a:r>
              <a:rPr dirty="0" sz="1000" spc="-215">
                <a:solidFill>
                  <a:srgbClr val="CCCCCC"/>
                </a:solidFill>
                <a:latin typeface="Calibri"/>
                <a:cs typeface="Calibri"/>
              </a:rPr>
              <a:t> </a:t>
            </a:r>
            <a:r>
              <a:rPr dirty="0" sz="1000" spc="-5">
                <a:solidFill>
                  <a:srgbClr val="CCCCCC"/>
                </a:solidFill>
                <a:latin typeface="Calibri"/>
                <a:cs typeface="Calibri"/>
                <a:hlinkClick r:id="rId17" action="ppaction://hlinksldjump"/>
              </a:rPr>
              <a:t>Aplicaciones</a:t>
            </a:r>
            <a:endParaRPr sz="1000">
              <a:latin typeface="Calibri"/>
              <a:cs typeface="Calibri"/>
            </a:endParaRPr>
          </a:p>
          <a:p>
            <a:pPr marL="222250">
              <a:lnSpc>
                <a:spcPts val="1200"/>
              </a:lnSpc>
              <a:spcBef>
                <a:spcPts val="105"/>
              </a:spcBef>
            </a:pPr>
            <a:r>
              <a:rPr dirty="0" baseline="3968" sz="1050" b="1">
                <a:solidFill>
                  <a:srgbClr val="EAEAF7"/>
                </a:solidFill>
                <a:latin typeface="Arial"/>
                <a:cs typeface="Arial"/>
              </a:rPr>
              <a:t>2  </a:t>
            </a:r>
            <a:r>
              <a:rPr dirty="0" baseline="3968" sz="1050" spc="284" b="1">
                <a:solidFill>
                  <a:srgbClr val="EAEAF7"/>
                </a:solidFill>
                <a:latin typeface="Arial"/>
                <a:cs typeface="Arial"/>
              </a:rPr>
              <a:t> </a:t>
            </a:r>
            <a:r>
              <a:rPr dirty="0" sz="1000" spc="5">
                <a:solidFill>
                  <a:srgbClr val="3333B2"/>
                </a:solidFill>
                <a:latin typeface="Calibri"/>
                <a:cs typeface="Calibri"/>
                <a:hlinkClick r:id="rId3" action="ppaction://hlinksldjump"/>
              </a:rPr>
              <a:t>Espacios</a:t>
            </a:r>
            <a:r>
              <a:rPr dirty="0" sz="1000" spc="95">
                <a:solidFill>
                  <a:srgbClr val="3333B2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Calibri"/>
                <a:cs typeface="Calibri"/>
                <a:hlinkClick r:id="rId3" action="ppaction://hlinksldjump"/>
              </a:rPr>
              <a:t>Vectoriales</a:t>
            </a:r>
            <a:endParaRPr sz="1000">
              <a:latin typeface="Calibri"/>
              <a:cs typeface="Calibri"/>
            </a:endParaRPr>
          </a:p>
          <a:p>
            <a:pPr marL="500380" marR="1136015">
              <a:lnSpc>
                <a:spcPts val="1200"/>
              </a:lnSpc>
              <a:spcBef>
                <a:spcPts val="35"/>
              </a:spcBef>
            </a:pPr>
            <a:r>
              <a:rPr dirty="0" sz="1000" spc="-5">
                <a:solidFill>
                  <a:srgbClr val="CCCCCC"/>
                </a:solidFill>
                <a:latin typeface="Calibri"/>
                <a:cs typeface="Calibri"/>
                <a:hlinkClick r:id="rId8" action="ppaction://hlinksldjump"/>
              </a:rPr>
              <a:t>Dependencia </a:t>
            </a:r>
            <a:r>
              <a:rPr dirty="0" sz="1000" spc="-60">
                <a:solidFill>
                  <a:srgbClr val="CCCCCC"/>
                </a:solidFill>
                <a:latin typeface="Calibri"/>
                <a:cs typeface="Calibri"/>
                <a:hlinkClick r:id="rId8" action="ppaction://hlinksldjump"/>
              </a:rPr>
              <a:t>e</a:t>
            </a:r>
            <a:r>
              <a:rPr dirty="0" sz="1000" spc="-55">
                <a:solidFill>
                  <a:srgbClr val="CCCCCC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1000" spc="-15">
                <a:solidFill>
                  <a:srgbClr val="CCCCCC"/>
                </a:solidFill>
                <a:latin typeface="Calibri"/>
                <a:cs typeface="Calibri"/>
                <a:hlinkClick r:id="rId8" action="ppaction://hlinksldjump"/>
              </a:rPr>
              <a:t>Independencia</a:t>
            </a:r>
            <a:r>
              <a:rPr dirty="0" sz="1000" spc="-10">
                <a:solidFill>
                  <a:srgbClr val="CCCCCC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1000" spc="-15">
                <a:solidFill>
                  <a:srgbClr val="CCCCCC"/>
                </a:solidFill>
                <a:latin typeface="Calibri"/>
                <a:cs typeface="Calibri"/>
                <a:hlinkClick r:id="rId8" action="ppaction://hlinksldjump"/>
              </a:rPr>
              <a:t>lineal </a:t>
            </a:r>
            <a:r>
              <a:rPr dirty="0" sz="1000" spc="-215">
                <a:solidFill>
                  <a:srgbClr val="CCCCCC"/>
                </a:solidFill>
                <a:latin typeface="Calibri"/>
                <a:cs typeface="Calibri"/>
              </a:rPr>
              <a:t> </a:t>
            </a:r>
            <a:r>
              <a:rPr dirty="0" sz="1000" spc="5">
                <a:solidFill>
                  <a:srgbClr val="CCCCCC"/>
                </a:solidFill>
                <a:latin typeface="Calibri"/>
                <a:cs typeface="Calibri"/>
                <a:hlinkClick r:id="rId9" action="ppaction://hlinksldjump"/>
              </a:rPr>
              <a:t>Sistemas</a:t>
            </a:r>
            <a:r>
              <a:rPr dirty="0" sz="1000" spc="10">
                <a:solidFill>
                  <a:srgbClr val="CCCCCC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1000" spc="-35">
                <a:solidFill>
                  <a:srgbClr val="CCCCCC"/>
                </a:solidFill>
                <a:latin typeface="Calibri"/>
                <a:cs typeface="Calibri"/>
                <a:hlinkClick r:id="rId9" action="ppaction://hlinksldjump"/>
              </a:rPr>
              <a:t>de</a:t>
            </a:r>
            <a:r>
              <a:rPr dirty="0" sz="1000" spc="-30">
                <a:solidFill>
                  <a:srgbClr val="CCCCCC"/>
                </a:solidFill>
                <a:latin typeface="Calibri"/>
                <a:cs typeface="Calibri"/>
                <a:hlinkClick r:id="rId9" action="ppaction://hlinksldjump"/>
              </a:rPr>
              <a:t> Generadores</a:t>
            </a:r>
            <a:r>
              <a:rPr dirty="0" sz="1000" spc="-25">
                <a:solidFill>
                  <a:srgbClr val="CCCCCC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1000" spc="5">
                <a:solidFill>
                  <a:srgbClr val="CCCCCC"/>
                </a:solidFill>
                <a:latin typeface="Calibri"/>
                <a:cs typeface="Calibri"/>
                <a:hlinkClick r:id="rId9" action="ppaction://hlinksldjump"/>
              </a:rPr>
              <a:t>y</a:t>
            </a:r>
            <a:r>
              <a:rPr dirty="0" sz="1000" spc="10">
                <a:solidFill>
                  <a:srgbClr val="CCCCCC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1000">
                <a:solidFill>
                  <a:srgbClr val="CCCCCC"/>
                </a:solidFill>
                <a:latin typeface="Calibri"/>
                <a:cs typeface="Calibri"/>
                <a:hlinkClick r:id="rId9" action="ppaction://hlinksldjump"/>
              </a:rPr>
              <a:t>Bases </a:t>
            </a:r>
            <a:r>
              <a:rPr dirty="0" sz="1000" spc="5">
                <a:solidFill>
                  <a:srgbClr val="CCCCCC"/>
                </a:solidFill>
                <a:latin typeface="Calibri"/>
                <a:cs typeface="Calibri"/>
              </a:rPr>
              <a:t> </a:t>
            </a:r>
            <a:r>
              <a:rPr dirty="0" sz="1000" spc="-10">
                <a:solidFill>
                  <a:srgbClr val="CCCCCC"/>
                </a:solidFill>
                <a:latin typeface="Calibri"/>
                <a:cs typeface="Calibri"/>
                <a:hlinkClick r:id="rId9" action="ppaction://hlinksldjump"/>
              </a:rPr>
              <a:t>Transformaciones</a:t>
            </a:r>
            <a:r>
              <a:rPr dirty="0" sz="1000" spc="100">
                <a:solidFill>
                  <a:srgbClr val="CCCCCC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1000" spc="-5">
                <a:solidFill>
                  <a:srgbClr val="CCCCCC"/>
                </a:solidFill>
                <a:latin typeface="Calibri"/>
                <a:cs typeface="Calibri"/>
                <a:hlinkClick r:id="rId9" action="ppaction://hlinksldjump"/>
              </a:rPr>
              <a:t>Lineales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16" name="object 16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315023" y="1865236"/>
            <a:ext cx="146177" cy="146177"/>
          </a:xfrm>
          <a:prstGeom prst="rect">
            <a:avLst/>
          </a:prstGeom>
        </p:spPr>
      </p:pic>
      <p:sp>
        <p:nvSpPr>
          <p:cNvPr id="17" name="object 17"/>
          <p:cNvSpPr txBox="1"/>
          <p:nvPr/>
        </p:nvSpPr>
        <p:spPr>
          <a:xfrm>
            <a:off x="350469" y="1867372"/>
            <a:ext cx="7556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b="1">
                <a:solidFill>
                  <a:srgbClr val="FAFAFD"/>
                </a:solidFill>
                <a:latin typeface="Arial"/>
                <a:cs typeface="Arial"/>
              </a:rPr>
              <a:t>3</a:t>
            </a:r>
            <a:endParaRPr sz="700">
              <a:latin typeface="Arial"/>
              <a:cs typeface="Arial"/>
            </a:endParaRPr>
          </a:p>
        </p:txBody>
      </p:sp>
      <p:pic>
        <p:nvPicPr>
          <p:cNvPr id="18" name="object 18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525284" y="2064308"/>
            <a:ext cx="59588" cy="59588"/>
          </a:xfrm>
          <a:prstGeom prst="rect">
            <a:avLst/>
          </a:prstGeom>
        </p:spPr>
      </p:pic>
      <p:pic>
        <p:nvPicPr>
          <p:cNvPr id="19" name="object 19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315023" y="2188413"/>
            <a:ext cx="146177" cy="146177"/>
          </a:xfrm>
          <a:prstGeom prst="rect">
            <a:avLst/>
          </a:prstGeom>
        </p:spPr>
      </p:pic>
      <p:sp>
        <p:nvSpPr>
          <p:cNvPr id="20" name="object 20"/>
          <p:cNvSpPr txBox="1"/>
          <p:nvPr/>
        </p:nvSpPr>
        <p:spPr>
          <a:xfrm>
            <a:off x="350469" y="2190562"/>
            <a:ext cx="7556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b="1">
                <a:solidFill>
                  <a:srgbClr val="FAFAFD"/>
                </a:solidFill>
                <a:latin typeface="Arial"/>
                <a:cs typeface="Arial"/>
              </a:rPr>
              <a:t>4</a:t>
            </a:r>
            <a:endParaRPr sz="700">
              <a:latin typeface="Arial"/>
              <a:cs typeface="Arial"/>
            </a:endParaRPr>
          </a:p>
        </p:txBody>
      </p:sp>
      <p:pic>
        <p:nvPicPr>
          <p:cNvPr id="21" name="object 21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525284" y="2387485"/>
            <a:ext cx="59588" cy="59588"/>
          </a:xfrm>
          <a:prstGeom prst="rect">
            <a:avLst/>
          </a:prstGeom>
        </p:spPr>
      </p:pic>
      <p:pic>
        <p:nvPicPr>
          <p:cNvPr id="22" name="object 22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525284" y="2539314"/>
            <a:ext cx="59588" cy="59588"/>
          </a:xfrm>
          <a:prstGeom prst="rect">
            <a:avLst/>
          </a:prstGeom>
        </p:spPr>
      </p:pic>
      <p:sp>
        <p:nvSpPr>
          <p:cNvPr id="23" name="object 23"/>
          <p:cNvSpPr txBox="1"/>
          <p:nvPr/>
        </p:nvSpPr>
        <p:spPr>
          <a:xfrm>
            <a:off x="501904" y="1838457"/>
            <a:ext cx="2593340" cy="8045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1200"/>
              </a:lnSpc>
              <a:spcBef>
                <a:spcPts val="95"/>
              </a:spcBef>
            </a:pPr>
            <a:r>
              <a:rPr dirty="0" sz="1000" spc="-5">
                <a:solidFill>
                  <a:srgbClr val="D6D6EF"/>
                </a:solidFill>
                <a:latin typeface="Calibri"/>
                <a:cs typeface="Calibri"/>
                <a:hlinkClick r:id="rId4" action="ppaction://hlinksldjump"/>
              </a:rPr>
              <a:t>Formas</a:t>
            </a:r>
            <a:r>
              <a:rPr dirty="0" sz="1000" spc="70">
                <a:solidFill>
                  <a:srgbClr val="D6D6E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1000">
                <a:solidFill>
                  <a:srgbClr val="D6D6EF"/>
                </a:solidFill>
                <a:latin typeface="Calibri"/>
                <a:cs typeface="Calibri"/>
                <a:hlinkClick r:id="rId4" action="ppaction://hlinksldjump"/>
              </a:rPr>
              <a:t>cuadráticas</a:t>
            </a:r>
            <a:endParaRPr sz="1000">
              <a:latin typeface="Calibri"/>
              <a:cs typeface="Calibri"/>
            </a:endParaRPr>
          </a:p>
          <a:p>
            <a:pPr marL="139065">
              <a:lnSpc>
                <a:spcPts val="1200"/>
              </a:lnSpc>
            </a:pPr>
            <a:r>
              <a:rPr dirty="0" sz="1000" spc="55">
                <a:solidFill>
                  <a:srgbClr val="CCCCCC"/>
                </a:solidFill>
                <a:latin typeface="Calibri"/>
                <a:cs typeface="Calibri"/>
                <a:hlinkClick r:id="rId21" action="ppaction://hlinksldjump"/>
              </a:rPr>
              <a:t>El</a:t>
            </a:r>
            <a:r>
              <a:rPr dirty="0" sz="1000" spc="100">
                <a:solidFill>
                  <a:srgbClr val="CCCCCC"/>
                </a:solidFill>
                <a:latin typeface="Calibri"/>
                <a:cs typeface="Calibri"/>
                <a:hlinkClick r:id="rId21" action="ppaction://hlinksldjump"/>
              </a:rPr>
              <a:t> </a:t>
            </a:r>
            <a:r>
              <a:rPr dirty="0" sz="1000" spc="-25">
                <a:solidFill>
                  <a:srgbClr val="CCCCCC"/>
                </a:solidFill>
                <a:latin typeface="Calibri"/>
                <a:cs typeface="Calibri"/>
                <a:hlinkClick r:id="rId21" action="ppaction://hlinksldjump"/>
              </a:rPr>
              <a:t>problema</a:t>
            </a:r>
            <a:r>
              <a:rPr dirty="0" sz="1000" spc="105">
                <a:solidFill>
                  <a:srgbClr val="CCCCCC"/>
                </a:solidFill>
                <a:latin typeface="Calibri"/>
                <a:cs typeface="Calibri"/>
                <a:hlinkClick r:id="rId21" action="ppaction://hlinksldjump"/>
              </a:rPr>
              <a:t> </a:t>
            </a:r>
            <a:r>
              <a:rPr dirty="0" sz="1000" spc="-40">
                <a:solidFill>
                  <a:srgbClr val="CCCCCC"/>
                </a:solidFill>
                <a:latin typeface="Calibri"/>
                <a:cs typeface="Calibri"/>
                <a:hlinkClick r:id="rId21" action="ppaction://hlinksldjump"/>
              </a:rPr>
              <a:t>de</a:t>
            </a:r>
            <a:r>
              <a:rPr dirty="0" sz="1000" spc="105">
                <a:solidFill>
                  <a:srgbClr val="CCCCCC"/>
                </a:solidFill>
                <a:latin typeface="Calibri"/>
                <a:cs typeface="Calibri"/>
                <a:hlinkClick r:id="rId21" action="ppaction://hlinksldjump"/>
              </a:rPr>
              <a:t> </a:t>
            </a:r>
            <a:r>
              <a:rPr dirty="0" sz="1000" spc="-15">
                <a:solidFill>
                  <a:srgbClr val="CCCCCC"/>
                </a:solidFill>
                <a:latin typeface="Calibri"/>
                <a:cs typeface="Calibri"/>
                <a:hlinkClick r:id="rId21" action="ppaction://hlinksldjump"/>
              </a:rPr>
              <a:t>autovalores.</a:t>
            </a:r>
            <a:endParaRPr sz="1000">
              <a:latin typeface="Calibri"/>
              <a:cs typeface="Calibri"/>
            </a:endParaRPr>
          </a:p>
          <a:p>
            <a:pPr marL="12700">
              <a:lnSpc>
                <a:spcPts val="1200"/>
              </a:lnSpc>
              <a:spcBef>
                <a:spcPts val="150"/>
              </a:spcBef>
            </a:pPr>
            <a:r>
              <a:rPr dirty="0" sz="1000" spc="5">
                <a:solidFill>
                  <a:srgbClr val="D6D6EF"/>
                </a:solidFill>
                <a:latin typeface="Calibri"/>
                <a:cs typeface="Calibri"/>
                <a:hlinkClick r:id="rId5" action="ppaction://hlinksldjump"/>
              </a:rPr>
              <a:t>Sistemas</a:t>
            </a:r>
            <a:r>
              <a:rPr dirty="0" sz="1000" spc="60">
                <a:solidFill>
                  <a:srgbClr val="D6D6E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1000" spc="-5">
                <a:solidFill>
                  <a:srgbClr val="D6D6EF"/>
                </a:solidFill>
                <a:latin typeface="Calibri"/>
                <a:cs typeface="Calibri"/>
                <a:hlinkClick r:id="rId5" action="ppaction://hlinksldjump"/>
              </a:rPr>
              <a:t>Lineales</a:t>
            </a:r>
            <a:endParaRPr sz="1000">
              <a:latin typeface="Calibri"/>
              <a:cs typeface="Calibri"/>
            </a:endParaRPr>
          </a:p>
          <a:p>
            <a:pPr marL="139065" marR="5080">
              <a:lnSpc>
                <a:spcPts val="1200"/>
              </a:lnSpc>
              <a:spcBef>
                <a:spcPts val="35"/>
              </a:spcBef>
            </a:pPr>
            <a:r>
              <a:rPr dirty="0" sz="1000" spc="5">
                <a:solidFill>
                  <a:srgbClr val="CCCCCC"/>
                </a:solidFill>
                <a:latin typeface="Calibri"/>
                <a:cs typeface="Calibri"/>
                <a:hlinkClick r:id="rId22" action="ppaction://hlinksldjump"/>
              </a:rPr>
              <a:t>Sistemas </a:t>
            </a:r>
            <a:r>
              <a:rPr dirty="0" sz="1000">
                <a:solidFill>
                  <a:srgbClr val="CCCCCC"/>
                </a:solidFill>
                <a:latin typeface="Calibri"/>
                <a:cs typeface="Calibri"/>
                <a:hlinkClick r:id="rId22" action="ppaction://hlinksldjump"/>
              </a:rPr>
              <a:t>Compatibles</a:t>
            </a:r>
            <a:r>
              <a:rPr dirty="0" sz="1000" spc="225">
                <a:solidFill>
                  <a:srgbClr val="CCCCCC"/>
                </a:solidFill>
                <a:latin typeface="Calibri"/>
                <a:cs typeface="Calibri"/>
                <a:hlinkClick r:id="rId22" action="ppaction://hlinksldjump"/>
              </a:rPr>
              <a:t> </a:t>
            </a:r>
            <a:r>
              <a:rPr dirty="0" sz="1000" spc="-60">
                <a:solidFill>
                  <a:srgbClr val="CCCCCC"/>
                </a:solidFill>
                <a:latin typeface="Calibri"/>
                <a:cs typeface="Calibri"/>
                <a:hlinkClick r:id="rId22" action="ppaction://hlinksldjump"/>
              </a:rPr>
              <a:t>e</a:t>
            </a:r>
            <a:r>
              <a:rPr dirty="0" sz="1000" spc="105">
                <a:solidFill>
                  <a:srgbClr val="CCCCCC"/>
                </a:solidFill>
                <a:latin typeface="Calibri"/>
                <a:cs typeface="Calibri"/>
                <a:hlinkClick r:id="rId22" action="ppaction://hlinksldjump"/>
              </a:rPr>
              <a:t> </a:t>
            </a:r>
            <a:r>
              <a:rPr dirty="0" sz="1000" spc="-10">
                <a:solidFill>
                  <a:srgbClr val="CCCCCC"/>
                </a:solidFill>
                <a:latin typeface="Calibri"/>
                <a:cs typeface="Calibri"/>
                <a:hlinkClick r:id="rId22" action="ppaction://hlinksldjump"/>
              </a:rPr>
              <a:t>Incompatibles </a:t>
            </a:r>
            <a:r>
              <a:rPr dirty="0" sz="1000" spc="-5">
                <a:solidFill>
                  <a:srgbClr val="CCCCCC"/>
                </a:solidFill>
                <a:latin typeface="Calibri"/>
                <a:cs typeface="Calibri"/>
              </a:rPr>
              <a:t> </a:t>
            </a:r>
            <a:r>
              <a:rPr dirty="0" sz="1000" spc="5">
                <a:solidFill>
                  <a:srgbClr val="CCCCCC"/>
                </a:solidFill>
                <a:latin typeface="Calibri"/>
                <a:cs typeface="Calibri"/>
                <a:hlinkClick r:id="rId23" action="ppaction://hlinksldjump"/>
              </a:rPr>
              <a:t>Sistemas</a:t>
            </a:r>
            <a:r>
              <a:rPr dirty="0" sz="1000" spc="95">
                <a:solidFill>
                  <a:srgbClr val="CCCCCC"/>
                </a:solidFill>
                <a:latin typeface="Calibri"/>
                <a:cs typeface="Calibri"/>
                <a:hlinkClick r:id="rId23" action="ppaction://hlinksldjump"/>
              </a:rPr>
              <a:t> </a:t>
            </a:r>
            <a:r>
              <a:rPr dirty="0" sz="1000" spc="-15">
                <a:solidFill>
                  <a:srgbClr val="CCCCCC"/>
                </a:solidFill>
                <a:latin typeface="Calibri"/>
                <a:cs typeface="Calibri"/>
                <a:hlinkClick r:id="rId23" action="ppaction://hlinksldjump"/>
              </a:rPr>
              <a:t>Indeterminados</a:t>
            </a:r>
            <a:r>
              <a:rPr dirty="0" sz="1000" spc="100">
                <a:solidFill>
                  <a:srgbClr val="CCCCCC"/>
                </a:solidFill>
                <a:latin typeface="Calibri"/>
                <a:cs typeface="Calibri"/>
                <a:hlinkClick r:id="rId23" action="ppaction://hlinksldjump"/>
              </a:rPr>
              <a:t> </a:t>
            </a:r>
            <a:r>
              <a:rPr dirty="0" sz="1000" spc="5">
                <a:solidFill>
                  <a:srgbClr val="CCCCCC"/>
                </a:solidFill>
                <a:latin typeface="Calibri"/>
                <a:cs typeface="Calibri"/>
                <a:hlinkClick r:id="rId23" action="ppaction://hlinksldjump"/>
              </a:rPr>
              <a:t>y</a:t>
            </a:r>
            <a:r>
              <a:rPr dirty="0" sz="1000" spc="95">
                <a:solidFill>
                  <a:srgbClr val="CCCCCC"/>
                </a:solidFill>
                <a:latin typeface="Calibri"/>
                <a:cs typeface="Calibri"/>
                <a:hlinkClick r:id="rId23" action="ppaction://hlinksldjump"/>
              </a:rPr>
              <a:t> </a:t>
            </a:r>
            <a:r>
              <a:rPr dirty="0" sz="1000" spc="-20">
                <a:solidFill>
                  <a:srgbClr val="CCCCCC"/>
                </a:solidFill>
                <a:latin typeface="Calibri"/>
                <a:cs typeface="Calibri"/>
                <a:hlinkClick r:id="rId23" action="ppaction://hlinksldjump"/>
              </a:rPr>
              <a:t>Sobredeterminados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24" name="object 24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315023" y="2663431"/>
            <a:ext cx="146177" cy="146177"/>
          </a:xfrm>
          <a:prstGeom prst="rect">
            <a:avLst/>
          </a:prstGeom>
        </p:spPr>
      </p:pic>
      <p:pic>
        <p:nvPicPr>
          <p:cNvPr id="25" name="object 25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525284" y="2862491"/>
            <a:ext cx="59588" cy="59588"/>
          </a:xfrm>
          <a:prstGeom prst="rect">
            <a:avLst/>
          </a:prstGeom>
        </p:spPr>
      </p:pic>
      <p:pic>
        <p:nvPicPr>
          <p:cNvPr id="26" name="object 26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315023" y="2986608"/>
            <a:ext cx="146177" cy="146177"/>
          </a:xfrm>
          <a:prstGeom prst="rect">
            <a:avLst/>
          </a:prstGeom>
        </p:spPr>
      </p:pic>
      <p:pic>
        <p:nvPicPr>
          <p:cNvPr id="27" name="object 27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525284" y="3185668"/>
            <a:ext cx="59588" cy="59588"/>
          </a:xfrm>
          <a:prstGeom prst="rect">
            <a:avLst/>
          </a:prstGeom>
        </p:spPr>
      </p:pic>
      <p:sp>
        <p:nvSpPr>
          <p:cNvPr id="28" name="object 28"/>
          <p:cNvSpPr txBox="1"/>
          <p:nvPr/>
        </p:nvSpPr>
        <p:spPr>
          <a:xfrm>
            <a:off x="337769" y="2636639"/>
            <a:ext cx="2438400" cy="6527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02895" marR="282575" indent="-278130">
              <a:lnSpc>
                <a:spcPct val="100000"/>
              </a:lnSpc>
              <a:spcBef>
                <a:spcPts val="95"/>
              </a:spcBef>
            </a:pPr>
            <a:r>
              <a:rPr dirty="0" baseline="3968" sz="1050" b="1">
                <a:solidFill>
                  <a:srgbClr val="FAFAFD"/>
                </a:solidFill>
                <a:latin typeface="Arial"/>
                <a:cs typeface="Arial"/>
              </a:rPr>
              <a:t>5   </a:t>
            </a:r>
            <a:r>
              <a:rPr dirty="0" baseline="3968" sz="1050" spc="7" b="1">
                <a:solidFill>
                  <a:srgbClr val="FAFAFD"/>
                </a:solidFill>
                <a:latin typeface="Arial"/>
                <a:cs typeface="Arial"/>
              </a:rPr>
              <a:t> </a:t>
            </a:r>
            <a:r>
              <a:rPr dirty="0" sz="1000" spc="55">
                <a:solidFill>
                  <a:srgbClr val="D6D6EF"/>
                </a:solidFill>
                <a:latin typeface="Calibri"/>
                <a:cs typeface="Calibri"/>
                <a:hlinkClick r:id="rId6" action="ppaction://hlinksldjump"/>
              </a:rPr>
              <a:t>El  </a:t>
            </a:r>
            <a:r>
              <a:rPr dirty="0" sz="1000" spc="-25">
                <a:solidFill>
                  <a:srgbClr val="D6D6EF"/>
                </a:solidFill>
                <a:latin typeface="Calibri"/>
                <a:cs typeface="Calibri"/>
                <a:hlinkClick r:id="rId6" action="ppaction://hlinksldjump"/>
              </a:rPr>
              <a:t>problema</a:t>
            </a:r>
            <a:r>
              <a:rPr dirty="0" sz="1000" spc="175">
                <a:solidFill>
                  <a:srgbClr val="D6D6E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1000" spc="-40">
                <a:solidFill>
                  <a:srgbClr val="D6D6EF"/>
                </a:solidFill>
                <a:latin typeface="Calibri"/>
                <a:cs typeface="Calibri"/>
                <a:hlinkClick r:id="rId6" action="ppaction://hlinksldjump"/>
              </a:rPr>
              <a:t>de</a:t>
            </a:r>
            <a:r>
              <a:rPr dirty="0" sz="1000" spc="145">
                <a:solidFill>
                  <a:srgbClr val="D6D6E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1000" spc="-10">
                <a:solidFill>
                  <a:srgbClr val="D6D6EF"/>
                </a:solidFill>
                <a:latin typeface="Calibri"/>
                <a:cs typeface="Calibri"/>
                <a:hlinkClick r:id="rId6" action="ppaction://hlinksldjump"/>
              </a:rPr>
              <a:t>mínimos</a:t>
            </a:r>
            <a:r>
              <a:rPr dirty="0" sz="1000" spc="204">
                <a:solidFill>
                  <a:srgbClr val="D6D6E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1000" spc="-15">
                <a:solidFill>
                  <a:srgbClr val="D6D6EF"/>
                </a:solidFill>
                <a:latin typeface="Calibri"/>
                <a:cs typeface="Calibri"/>
                <a:hlinkClick r:id="rId6" action="ppaction://hlinksldjump"/>
              </a:rPr>
              <a:t>cuadrados </a:t>
            </a:r>
            <a:r>
              <a:rPr dirty="0" sz="1000" spc="-10">
                <a:solidFill>
                  <a:srgbClr val="D6D6EF"/>
                </a:solidFill>
                <a:latin typeface="Calibri"/>
                <a:cs typeface="Calibri"/>
              </a:rPr>
              <a:t> </a:t>
            </a:r>
            <a:r>
              <a:rPr dirty="0" sz="1000" spc="55">
                <a:solidFill>
                  <a:srgbClr val="CCCCCC"/>
                </a:solidFill>
                <a:latin typeface="Calibri"/>
                <a:cs typeface="Calibri"/>
                <a:hlinkClick r:id="rId24" action="ppaction://hlinksldjump"/>
              </a:rPr>
              <a:t>El</a:t>
            </a:r>
            <a:r>
              <a:rPr dirty="0" sz="1000" spc="100">
                <a:solidFill>
                  <a:srgbClr val="CCCCCC"/>
                </a:solidFill>
                <a:latin typeface="Calibri"/>
                <a:cs typeface="Calibri"/>
                <a:hlinkClick r:id="rId24" action="ppaction://hlinksldjump"/>
              </a:rPr>
              <a:t> </a:t>
            </a:r>
            <a:r>
              <a:rPr dirty="0" sz="1000" spc="-25">
                <a:solidFill>
                  <a:srgbClr val="CCCCCC"/>
                </a:solidFill>
                <a:latin typeface="Calibri"/>
                <a:cs typeface="Calibri"/>
                <a:hlinkClick r:id="rId24" action="ppaction://hlinksldjump"/>
              </a:rPr>
              <a:t>problema</a:t>
            </a:r>
            <a:r>
              <a:rPr dirty="0" sz="1000" spc="105">
                <a:solidFill>
                  <a:srgbClr val="CCCCCC"/>
                </a:solidFill>
                <a:latin typeface="Calibri"/>
                <a:cs typeface="Calibri"/>
                <a:hlinkClick r:id="rId24" action="ppaction://hlinksldjump"/>
              </a:rPr>
              <a:t> </a:t>
            </a:r>
            <a:r>
              <a:rPr dirty="0" sz="1000" spc="-40">
                <a:solidFill>
                  <a:srgbClr val="CCCCCC"/>
                </a:solidFill>
                <a:latin typeface="Calibri"/>
                <a:cs typeface="Calibri"/>
                <a:hlinkClick r:id="rId24" action="ppaction://hlinksldjump"/>
              </a:rPr>
              <a:t>de</a:t>
            </a:r>
            <a:r>
              <a:rPr dirty="0" sz="1000" spc="105">
                <a:solidFill>
                  <a:srgbClr val="CCCCCC"/>
                </a:solidFill>
                <a:latin typeface="Calibri"/>
                <a:cs typeface="Calibri"/>
                <a:hlinkClick r:id="rId24" action="ppaction://hlinksldjump"/>
              </a:rPr>
              <a:t> </a:t>
            </a:r>
            <a:r>
              <a:rPr dirty="0" sz="1000" spc="-10">
                <a:solidFill>
                  <a:srgbClr val="CCCCCC"/>
                </a:solidFill>
                <a:latin typeface="Calibri"/>
                <a:cs typeface="Calibri"/>
                <a:hlinkClick r:id="rId24" action="ppaction://hlinksldjump"/>
              </a:rPr>
              <a:t>mínimos</a:t>
            </a:r>
            <a:r>
              <a:rPr dirty="0" sz="1000" spc="105">
                <a:solidFill>
                  <a:srgbClr val="CCCCCC"/>
                </a:solidFill>
                <a:latin typeface="Calibri"/>
                <a:cs typeface="Calibri"/>
                <a:hlinkClick r:id="rId24" action="ppaction://hlinksldjump"/>
              </a:rPr>
              <a:t> </a:t>
            </a:r>
            <a:r>
              <a:rPr dirty="0" sz="1000" spc="-15">
                <a:solidFill>
                  <a:srgbClr val="CCCCCC"/>
                </a:solidFill>
                <a:latin typeface="Calibri"/>
                <a:cs typeface="Calibri"/>
                <a:hlinkClick r:id="rId24" action="ppaction://hlinksldjump"/>
              </a:rPr>
              <a:t>cuadrados</a:t>
            </a:r>
            <a:endParaRPr sz="1000">
              <a:latin typeface="Calibri"/>
              <a:cs typeface="Calibri"/>
            </a:endParaRPr>
          </a:p>
          <a:p>
            <a:pPr marL="25400">
              <a:lnSpc>
                <a:spcPts val="1200"/>
              </a:lnSpc>
              <a:spcBef>
                <a:spcPts val="145"/>
              </a:spcBef>
            </a:pPr>
            <a:r>
              <a:rPr dirty="0" baseline="3968" sz="1050" b="1">
                <a:solidFill>
                  <a:srgbClr val="FAFAFD"/>
                </a:solidFill>
                <a:latin typeface="Arial"/>
                <a:cs typeface="Arial"/>
              </a:rPr>
              <a:t>6  </a:t>
            </a:r>
            <a:r>
              <a:rPr dirty="0" baseline="3968" sz="1050" spc="270" b="1">
                <a:solidFill>
                  <a:srgbClr val="FAFAFD"/>
                </a:solidFill>
                <a:latin typeface="Arial"/>
                <a:cs typeface="Arial"/>
              </a:rPr>
              <a:t> </a:t>
            </a:r>
            <a:r>
              <a:rPr dirty="0" sz="1000" spc="-5">
                <a:solidFill>
                  <a:srgbClr val="D6D6EF"/>
                </a:solidFill>
                <a:latin typeface="Calibri"/>
                <a:cs typeface="Calibri"/>
                <a:hlinkClick r:id="rId7" action="ppaction://hlinksldjump"/>
              </a:rPr>
              <a:t>Álgebra</a:t>
            </a:r>
            <a:r>
              <a:rPr dirty="0" sz="1000" spc="95">
                <a:solidFill>
                  <a:srgbClr val="D6D6E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1000" spc="-15">
                <a:solidFill>
                  <a:srgbClr val="D6D6EF"/>
                </a:solidFill>
                <a:latin typeface="Calibri"/>
                <a:cs typeface="Calibri"/>
                <a:hlinkClick r:id="rId7" action="ppaction://hlinksldjump"/>
              </a:rPr>
              <a:t>numérica</a:t>
            </a:r>
            <a:endParaRPr sz="1000">
              <a:latin typeface="Calibri"/>
              <a:cs typeface="Calibri"/>
            </a:endParaRPr>
          </a:p>
          <a:p>
            <a:pPr marL="302895">
              <a:lnSpc>
                <a:spcPts val="1200"/>
              </a:lnSpc>
            </a:pPr>
            <a:r>
              <a:rPr dirty="0" sz="1000" spc="-15">
                <a:solidFill>
                  <a:srgbClr val="CCCCCC"/>
                </a:solidFill>
                <a:latin typeface="Calibri"/>
                <a:cs typeface="Calibri"/>
                <a:hlinkClick r:id="rId25" action="ppaction://hlinksldjump"/>
              </a:rPr>
              <a:t>Métodos</a:t>
            </a:r>
            <a:r>
              <a:rPr dirty="0" sz="1000" spc="100">
                <a:solidFill>
                  <a:srgbClr val="CCCCCC"/>
                </a:solidFill>
                <a:latin typeface="Calibri"/>
                <a:cs typeface="Calibri"/>
                <a:hlinkClick r:id="rId25" action="ppaction://hlinksldjump"/>
              </a:rPr>
              <a:t> </a:t>
            </a:r>
            <a:r>
              <a:rPr dirty="0" sz="1000" spc="5">
                <a:solidFill>
                  <a:srgbClr val="CCCCCC"/>
                </a:solidFill>
                <a:latin typeface="Calibri"/>
                <a:cs typeface="Calibri"/>
                <a:hlinkClick r:id="rId25" action="ppaction://hlinksldjump"/>
              </a:rPr>
              <a:t>Directos</a:t>
            </a:r>
            <a:r>
              <a:rPr dirty="0" sz="1000" spc="100">
                <a:solidFill>
                  <a:srgbClr val="CCCCCC"/>
                </a:solidFill>
                <a:latin typeface="Calibri"/>
                <a:cs typeface="Calibri"/>
                <a:hlinkClick r:id="rId25" action="ppaction://hlinksldjump"/>
              </a:rPr>
              <a:t> </a:t>
            </a:r>
            <a:r>
              <a:rPr dirty="0" sz="1000" spc="-5">
                <a:solidFill>
                  <a:srgbClr val="CCCCCC"/>
                </a:solidFill>
                <a:latin typeface="Calibri"/>
                <a:cs typeface="Calibri"/>
                <a:hlinkClick r:id="rId25" action="ppaction://hlinksldjump"/>
              </a:rPr>
              <a:t>vs</a:t>
            </a:r>
            <a:r>
              <a:rPr dirty="0" sz="1000" spc="105">
                <a:solidFill>
                  <a:srgbClr val="CCCCCC"/>
                </a:solidFill>
                <a:latin typeface="Calibri"/>
                <a:cs typeface="Calibri"/>
                <a:hlinkClick r:id="rId25" action="ppaction://hlinksldjump"/>
              </a:rPr>
              <a:t> </a:t>
            </a:r>
            <a:r>
              <a:rPr dirty="0" sz="1000" spc="-15">
                <a:solidFill>
                  <a:srgbClr val="CCCCCC"/>
                </a:solidFill>
                <a:latin typeface="Calibri"/>
                <a:cs typeface="Calibri"/>
                <a:hlinkClick r:id="rId25" action="ppaction://hlinksldjump"/>
              </a:rPr>
              <a:t>Métodos</a:t>
            </a:r>
            <a:r>
              <a:rPr dirty="0" sz="1000" spc="100">
                <a:solidFill>
                  <a:srgbClr val="CCCCCC"/>
                </a:solidFill>
                <a:latin typeface="Calibri"/>
                <a:cs typeface="Calibri"/>
                <a:hlinkClick r:id="rId25" action="ppaction://hlinksldjump"/>
              </a:rPr>
              <a:t> </a:t>
            </a:r>
            <a:r>
              <a:rPr dirty="0" sz="1000" spc="-10">
                <a:solidFill>
                  <a:srgbClr val="CCCCCC"/>
                </a:solidFill>
                <a:latin typeface="Calibri"/>
                <a:cs typeface="Calibri"/>
                <a:hlinkClick r:id="rId25" action="ppaction://hlinksldjump"/>
              </a:rPr>
              <a:t>Iterativos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29" name="object 29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30" name="object 30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2" name="object 32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26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084338" y="0"/>
            <a:ext cx="1125220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478155" marR="5080" indent="24066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Espacios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Vectoriales </a:t>
            </a:r>
            <a:r>
              <a:rPr dirty="0" sz="500" spc="-10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Formas</a:t>
            </a:r>
            <a:r>
              <a:rPr dirty="0" sz="500" spc="5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cuadráticas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Sistemas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Lineales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590"/>
              </a:lnSpc>
            </a:pPr>
            <a:r>
              <a:rPr dirty="0" sz="500" spc="5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El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problema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de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mínimos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cuadrados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600"/>
              </a:lnSpc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Álgebra</a:t>
            </a:r>
            <a:r>
              <a:rPr dirty="0" sz="500" spc="2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numérica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139620"/>
            <a:ext cx="115125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Dependencia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e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Independencia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1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lineal </a:t>
            </a:r>
            <a:r>
              <a:rPr dirty="0" sz="500" spc="-10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Transformaciones</a:t>
            </a:r>
            <a:r>
              <a:rPr dirty="0" sz="500" spc="75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Lineales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0" y="479736"/>
            <a:ext cx="4608060" cy="31277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478685"/>
            <a:ext cx="259778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25">
                <a:solidFill>
                  <a:srgbClr val="FFFFFF"/>
                </a:solidFill>
                <a:latin typeface="Calibri"/>
                <a:cs typeface="Calibri"/>
              </a:rPr>
              <a:t>Dependencia</a:t>
            </a:r>
            <a:r>
              <a:rPr dirty="0" sz="1400" spc="1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9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dirty="0" sz="1400" spc="1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30">
                <a:solidFill>
                  <a:srgbClr val="FFFFFF"/>
                </a:solidFill>
                <a:latin typeface="Calibri"/>
                <a:cs typeface="Calibri"/>
              </a:rPr>
              <a:t>Independencia</a:t>
            </a:r>
            <a:r>
              <a:rPr dirty="0" sz="1400" spc="114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20">
                <a:solidFill>
                  <a:srgbClr val="FFFFFF"/>
                </a:solidFill>
                <a:latin typeface="Calibri"/>
                <a:cs typeface="Calibri"/>
              </a:rPr>
              <a:t>lineal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1547253"/>
            <a:ext cx="59588" cy="59588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600354" y="1470157"/>
            <a:ext cx="3548379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just" marL="12700" marR="5080">
              <a:lnSpc>
                <a:spcPct val="100000"/>
              </a:lnSpc>
              <a:spcBef>
                <a:spcPts val="95"/>
              </a:spcBef>
            </a:pPr>
            <a:r>
              <a:rPr dirty="0" sz="1000" spc="55">
                <a:latin typeface="Calibri"/>
                <a:cs typeface="Calibri"/>
              </a:rPr>
              <a:t>El </a:t>
            </a:r>
            <a:r>
              <a:rPr dirty="0" sz="1000" spc="-10">
                <a:latin typeface="Calibri"/>
                <a:cs typeface="Calibri"/>
              </a:rPr>
              <a:t>concepto </a:t>
            </a:r>
            <a:r>
              <a:rPr dirty="0" sz="1000" spc="-40">
                <a:latin typeface="Calibri"/>
                <a:cs typeface="Calibri"/>
              </a:rPr>
              <a:t>de </a:t>
            </a:r>
            <a:r>
              <a:rPr dirty="0" sz="1000" spc="35" b="1">
                <a:latin typeface="Calibri"/>
                <a:cs typeface="Calibri"/>
              </a:rPr>
              <a:t>Dependencia </a:t>
            </a:r>
            <a:r>
              <a:rPr dirty="0" sz="1000" spc="10" b="1">
                <a:latin typeface="Calibri"/>
                <a:cs typeface="Calibri"/>
              </a:rPr>
              <a:t>lineal </a:t>
            </a:r>
            <a:r>
              <a:rPr dirty="0" sz="1000" spc="-35">
                <a:latin typeface="Calibri"/>
                <a:cs typeface="Calibri"/>
              </a:rPr>
              <a:t>es </a:t>
            </a:r>
            <a:r>
              <a:rPr dirty="0" sz="1000" spc="-10">
                <a:latin typeface="Calibri"/>
                <a:cs typeface="Calibri"/>
              </a:rPr>
              <a:t>fundamental </a:t>
            </a:r>
            <a:r>
              <a:rPr dirty="0" sz="1000" spc="-15">
                <a:latin typeface="Calibri"/>
                <a:cs typeface="Calibri"/>
              </a:rPr>
              <a:t>para </a:t>
            </a:r>
            <a:r>
              <a:rPr dirty="0" sz="1000" spc="-25">
                <a:latin typeface="Calibri"/>
                <a:cs typeface="Calibri"/>
              </a:rPr>
              <a:t>entender 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como </a:t>
            </a:r>
            <a:r>
              <a:rPr dirty="0" sz="1000" spc="-35">
                <a:latin typeface="Calibri"/>
                <a:cs typeface="Calibri"/>
              </a:rPr>
              <a:t>es </a:t>
            </a:r>
            <a:r>
              <a:rPr dirty="0" sz="1000" spc="-15">
                <a:latin typeface="Calibri"/>
                <a:cs typeface="Calibri"/>
              </a:rPr>
              <a:t>posible </a:t>
            </a:r>
            <a:r>
              <a:rPr dirty="0" sz="1000" spc="-25">
                <a:latin typeface="Calibri"/>
                <a:cs typeface="Calibri"/>
              </a:rPr>
              <a:t>generar </a:t>
            </a:r>
            <a:r>
              <a:rPr dirty="0" sz="1000" spc="-10">
                <a:latin typeface="Calibri"/>
                <a:cs typeface="Calibri"/>
              </a:rPr>
              <a:t>infinitos </a:t>
            </a:r>
            <a:r>
              <a:rPr dirty="0" sz="1000" spc="-25">
                <a:latin typeface="Calibri"/>
                <a:cs typeface="Calibri"/>
              </a:rPr>
              <a:t>elementos del </a:t>
            </a:r>
            <a:r>
              <a:rPr dirty="0" sz="1000" spc="-15">
                <a:latin typeface="Calibri"/>
                <a:cs typeface="Calibri"/>
              </a:rPr>
              <a:t>espacio </a:t>
            </a:r>
            <a:r>
              <a:rPr dirty="0" sz="1000" spc="-10">
                <a:latin typeface="Calibri"/>
                <a:cs typeface="Calibri"/>
              </a:rPr>
              <a:t>vectorial </a:t>
            </a:r>
            <a:r>
              <a:rPr dirty="0" sz="1000" spc="-5">
                <a:latin typeface="Calibri"/>
                <a:cs typeface="Calibri"/>
              </a:rPr>
              <a:t>a 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partir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número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finito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vectores.</a:t>
            </a:r>
            <a:endParaRPr sz="1000">
              <a:latin typeface="Calibri"/>
              <a:cs typeface="Calibri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1" name="object 11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2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084338" y="0"/>
            <a:ext cx="1125220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478155" marR="5080" indent="24066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Espacios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Vectoriales </a:t>
            </a:r>
            <a:r>
              <a:rPr dirty="0" sz="500" spc="-10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Formas</a:t>
            </a:r>
            <a:r>
              <a:rPr dirty="0" sz="500" spc="5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cuadráticas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Sistemas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Lineales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590"/>
              </a:lnSpc>
            </a:pPr>
            <a:r>
              <a:rPr dirty="0" sz="500" spc="5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El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problema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de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mínimos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cuadrados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600"/>
              </a:lnSpc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Álgebra</a:t>
            </a:r>
            <a:r>
              <a:rPr dirty="0" sz="500" spc="2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numérica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139620"/>
            <a:ext cx="115125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Dependencia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e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Independencia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1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lineal </a:t>
            </a:r>
            <a:r>
              <a:rPr dirty="0" sz="500" spc="-10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Transformaciones</a:t>
            </a:r>
            <a:r>
              <a:rPr dirty="0" sz="500" spc="75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Lineales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0" y="479736"/>
            <a:ext cx="4608060" cy="31277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478685"/>
            <a:ext cx="2597785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25">
                <a:solidFill>
                  <a:srgbClr val="FFFFFF"/>
                </a:solidFill>
                <a:latin typeface="Calibri"/>
                <a:cs typeface="Calibri"/>
              </a:rPr>
              <a:t>Dependencia</a:t>
            </a:r>
            <a:r>
              <a:rPr dirty="0" sz="1400" spc="1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9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dirty="0" sz="1400" spc="1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30">
                <a:solidFill>
                  <a:srgbClr val="FFFFFF"/>
                </a:solidFill>
                <a:latin typeface="Calibri"/>
                <a:cs typeface="Calibri"/>
              </a:rPr>
              <a:t>Independencia</a:t>
            </a:r>
            <a:r>
              <a:rPr dirty="0" sz="1400" spc="1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20">
                <a:solidFill>
                  <a:srgbClr val="FFFFFF"/>
                </a:solidFill>
                <a:latin typeface="Calibri"/>
                <a:cs typeface="Calibri"/>
              </a:rPr>
              <a:t>lineal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490194" y="1547253"/>
            <a:ext cx="59588" cy="59588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600354" y="1470157"/>
            <a:ext cx="3658235" cy="8229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just" marL="12700" marR="114935">
              <a:lnSpc>
                <a:spcPct val="100000"/>
              </a:lnSpc>
              <a:spcBef>
                <a:spcPts val="95"/>
              </a:spcBef>
            </a:pPr>
            <a:r>
              <a:rPr dirty="0" sz="1000" spc="55">
                <a:latin typeface="Calibri"/>
                <a:cs typeface="Calibri"/>
              </a:rPr>
              <a:t>El </a:t>
            </a:r>
            <a:r>
              <a:rPr dirty="0" sz="1000" spc="-10">
                <a:latin typeface="Calibri"/>
                <a:cs typeface="Calibri"/>
              </a:rPr>
              <a:t>concepto </a:t>
            </a:r>
            <a:r>
              <a:rPr dirty="0" sz="1000" spc="-40">
                <a:latin typeface="Calibri"/>
                <a:cs typeface="Calibri"/>
              </a:rPr>
              <a:t>de </a:t>
            </a:r>
            <a:r>
              <a:rPr dirty="0" sz="1000" spc="35" b="1">
                <a:latin typeface="Calibri"/>
                <a:cs typeface="Calibri"/>
              </a:rPr>
              <a:t>Dependencia </a:t>
            </a:r>
            <a:r>
              <a:rPr dirty="0" sz="1000" spc="10" b="1">
                <a:latin typeface="Calibri"/>
                <a:cs typeface="Calibri"/>
              </a:rPr>
              <a:t>lineal </a:t>
            </a:r>
            <a:r>
              <a:rPr dirty="0" sz="1000" spc="-35">
                <a:latin typeface="Calibri"/>
                <a:cs typeface="Calibri"/>
              </a:rPr>
              <a:t>es </a:t>
            </a:r>
            <a:r>
              <a:rPr dirty="0" sz="1000" spc="-10">
                <a:latin typeface="Calibri"/>
                <a:cs typeface="Calibri"/>
              </a:rPr>
              <a:t>fundamental </a:t>
            </a:r>
            <a:r>
              <a:rPr dirty="0" sz="1000" spc="-15">
                <a:latin typeface="Calibri"/>
                <a:cs typeface="Calibri"/>
              </a:rPr>
              <a:t>para </a:t>
            </a:r>
            <a:r>
              <a:rPr dirty="0" sz="1000" spc="-25">
                <a:latin typeface="Calibri"/>
                <a:cs typeface="Calibri"/>
              </a:rPr>
              <a:t>entender 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como </a:t>
            </a:r>
            <a:r>
              <a:rPr dirty="0" sz="1000" spc="-35">
                <a:latin typeface="Calibri"/>
                <a:cs typeface="Calibri"/>
              </a:rPr>
              <a:t>es </a:t>
            </a:r>
            <a:r>
              <a:rPr dirty="0" sz="1000" spc="-15">
                <a:latin typeface="Calibri"/>
                <a:cs typeface="Calibri"/>
              </a:rPr>
              <a:t>posible </a:t>
            </a:r>
            <a:r>
              <a:rPr dirty="0" sz="1000" spc="-25">
                <a:latin typeface="Calibri"/>
                <a:cs typeface="Calibri"/>
              </a:rPr>
              <a:t>generar </a:t>
            </a:r>
            <a:r>
              <a:rPr dirty="0" sz="1000" spc="-10">
                <a:latin typeface="Calibri"/>
                <a:cs typeface="Calibri"/>
              </a:rPr>
              <a:t>infinitos </a:t>
            </a:r>
            <a:r>
              <a:rPr dirty="0" sz="1000" spc="-25">
                <a:latin typeface="Calibri"/>
                <a:cs typeface="Calibri"/>
              </a:rPr>
              <a:t>elementos del </a:t>
            </a:r>
            <a:r>
              <a:rPr dirty="0" sz="1000" spc="-15">
                <a:latin typeface="Calibri"/>
                <a:cs typeface="Calibri"/>
              </a:rPr>
              <a:t>espacio </a:t>
            </a:r>
            <a:r>
              <a:rPr dirty="0" sz="1000" spc="-10">
                <a:latin typeface="Calibri"/>
                <a:cs typeface="Calibri"/>
              </a:rPr>
              <a:t>vectorial </a:t>
            </a:r>
            <a:r>
              <a:rPr dirty="0" sz="1000" spc="-5">
                <a:latin typeface="Calibri"/>
                <a:cs typeface="Calibri"/>
              </a:rPr>
              <a:t>a 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partir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un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25">
                <a:latin typeface="Calibri"/>
                <a:cs typeface="Calibri"/>
              </a:rPr>
              <a:t>número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finito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5">
                <a:latin typeface="Calibri"/>
                <a:cs typeface="Calibri"/>
              </a:rPr>
              <a:t> </a:t>
            </a:r>
            <a:r>
              <a:rPr dirty="0" sz="1000" spc="-15">
                <a:latin typeface="Calibri"/>
                <a:cs typeface="Calibri"/>
              </a:rPr>
              <a:t>vectores.</a:t>
            </a:r>
            <a:endParaRPr sz="1000">
              <a:latin typeface="Calibri"/>
              <a:cs typeface="Calibri"/>
            </a:endParaRPr>
          </a:p>
          <a:p>
            <a:pPr algn="just" marL="12700" marR="5080">
              <a:lnSpc>
                <a:spcPct val="100000"/>
              </a:lnSpc>
              <a:spcBef>
                <a:spcPts val="285"/>
              </a:spcBef>
            </a:pPr>
            <a:r>
              <a:rPr dirty="0" sz="1000" spc="55">
                <a:latin typeface="Calibri"/>
                <a:cs typeface="Calibri"/>
              </a:rPr>
              <a:t>La </a:t>
            </a:r>
            <a:r>
              <a:rPr dirty="0" sz="1000" spc="-20">
                <a:latin typeface="Calibri"/>
                <a:cs typeface="Calibri"/>
              </a:rPr>
              <a:t>generación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45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vectores </a:t>
            </a:r>
            <a:r>
              <a:rPr dirty="0" sz="1000" spc="-35">
                <a:latin typeface="Calibri"/>
                <a:cs typeface="Calibri"/>
              </a:rPr>
              <a:t>se</a:t>
            </a:r>
            <a:r>
              <a:rPr dirty="0" sz="1000" spc="15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realiza </a:t>
            </a:r>
            <a:r>
              <a:rPr dirty="0" sz="1000" spc="-20">
                <a:latin typeface="Calibri"/>
                <a:cs typeface="Calibri"/>
              </a:rPr>
              <a:t>mediante </a:t>
            </a:r>
            <a:r>
              <a:rPr dirty="0" sz="1000" spc="-10">
                <a:latin typeface="Calibri"/>
                <a:cs typeface="Calibri"/>
              </a:rPr>
              <a:t>combinaciones </a:t>
            </a:r>
            <a:r>
              <a:rPr dirty="0" sz="1000" spc="-20">
                <a:latin typeface="Calibri"/>
                <a:cs typeface="Calibri"/>
              </a:rPr>
              <a:t>lineales 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40">
                <a:latin typeface="Calibri"/>
                <a:cs typeface="Calibri"/>
              </a:rPr>
              <a:t>de</a:t>
            </a:r>
            <a:r>
              <a:rPr dirty="0" sz="1000" spc="100">
                <a:latin typeface="Calibri"/>
                <a:cs typeface="Calibri"/>
              </a:rPr>
              <a:t> </a:t>
            </a:r>
            <a:r>
              <a:rPr dirty="0" sz="1000" spc="-20">
                <a:latin typeface="Calibri"/>
                <a:cs typeface="Calibri"/>
              </a:rPr>
              <a:t>vectores</a:t>
            </a:r>
            <a:endParaRPr sz="1000">
              <a:latin typeface="Calibri"/>
              <a:cs typeface="Calibri"/>
            </a:endParaRPr>
          </a:p>
        </p:txBody>
      </p:sp>
      <p:pic>
        <p:nvPicPr>
          <p:cNvPr id="10" name="object 10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490194" y="2040712"/>
            <a:ext cx="59588" cy="59588"/>
          </a:xfrm>
          <a:prstGeom prst="rect">
            <a:avLst/>
          </a:prstGeom>
        </p:spPr>
      </p:pic>
      <p:grpSp>
        <p:nvGrpSpPr>
          <p:cNvPr id="11" name="object 11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2" name="object 12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3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084338" y="0"/>
            <a:ext cx="1125220" cy="481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L="478155" marR="5080" indent="240665">
              <a:lnSpc>
                <a:spcPct val="100000"/>
              </a:lnSpc>
              <a:spcBef>
                <a:spcPts val="95"/>
              </a:spcBef>
            </a:pP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Intr</a:t>
            </a:r>
            <a:r>
              <a:rPr dirty="0" sz="500" spc="60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o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2" action="ppaction://hlinksldjump"/>
              </a:rPr>
              <a:t>ducción </a:t>
            </a:r>
            <a:r>
              <a:rPr dirty="0" sz="500" spc="15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Espacios</a:t>
            </a: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3" action="ppaction://hlinksldjump"/>
              </a:rPr>
              <a:t>Vectoriales </a:t>
            </a:r>
            <a:r>
              <a:rPr dirty="0" sz="500" spc="-10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Formas</a:t>
            </a:r>
            <a:r>
              <a:rPr dirty="0" sz="500" spc="50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4" action="ppaction://hlinksldjump"/>
              </a:rPr>
              <a:t>cuadráticas </a:t>
            </a:r>
            <a:r>
              <a:rPr dirty="0" sz="500" spc="40" b="1">
                <a:solidFill>
                  <a:srgbClr val="7F7F7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Sistemas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5" action="ppaction://hlinksldjump"/>
              </a:rPr>
              <a:t>Lineales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590"/>
              </a:lnSpc>
            </a:pPr>
            <a:r>
              <a:rPr dirty="0" sz="500" spc="5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El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problema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2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de</a:t>
            </a:r>
            <a:r>
              <a:rPr dirty="0" sz="500" spc="6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mínimos</a:t>
            </a:r>
            <a:r>
              <a:rPr dirty="0" sz="500" spc="70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6" action="ppaction://hlinksldjump"/>
              </a:rPr>
              <a:t>cuadrados</a:t>
            </a:r>
            <a:endParaRPr sz="500">
              <a:latin typeface="Calibri"/>
              <a:cs typeface="Calibri"/>
            </a:endParaRPr>
          </a:p>
          <a:p>
            <a:pPr algn="r" marR="5080">
              <a:lnSpc>
                <a:spcPts val="600"/>
              </a:lnSpc>
            </a:pPr>
            <a:r>
              <a:rPr dirty="0" sz="500" spc="35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Álgebra</a:t>
            </a:r>
            <a:r>
              <a:rPr dirty="0" sz="500" spc="2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dirty="0" sz="500" spc="30" b="1">
                <a:solidFill>
                  <a:srgbClr val="7F7F7F"/>
                </a:solidFill>
                <a:latin typeface="Calibri"/>
                <a:cs typeface="Calibri"/>
                <a:hlinkClick r:id="rId7" action="ppaction://hlinksldjump"/>
              </a:rPr>
              <a:t>numérica</a:t>
            </a:r>
            <a:endParaRPr sz="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303995" y="0"/>
            <a:ext cx="2304415" cy="480059"/>
          </a:xfrm>
          <a:custGeom>
            <a:avLst/>
            <a:gdLst/>
            <a:ahLst/>
            <a:cxnLst/>
            <a:rect l="l" t="t" r="r" b="b"/>
            <a:pathLst>
              <a:path w="2304415" h="480059">
                <a:moveTo>
                  <a:pt x="2303995" y="0"/>
                </a:moveTo>
                <a:lnTo>
                  <a:pt x="0" y="0"/>
                </a:lnTo>
                <a:lnTo>
                  <a:pt x="0" y="479742"/>
                </a:lnTo>
                <a:lnTo>
                  <a:pt x="2303995" y="479742"/>
                </a:lnTo>
                <a:lnTo>
                  <a:pt x="2303995" y="0"/>
                </a:lnTo>
                <a:close/>
              </a:path>
            </a:pathLst>
          </a:custGeom>
          <a:solidFill>
            <a:srgbClr val="3333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9296" y="139620"/>
            <a:ext cx="115125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500" spc="3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Dependencia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2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e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3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Independencia</a:t>
            </a:r>
            <a:r>
              <a:rPr dirty="0" sz="500" spc="80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dirty="0" sz="500" spc="15" b="1">
                <a:solidFill>
                  <a:srgbClr val="FFFFFF"/>
                </a:solidFill>
                <a:latin typeface="Calibri"/>
                <a:cs typeface="Calibri"/>
                <a:hlinkClick r:id="rId8" action="ppaction://hlinksldjump"/>
              </a:rPr>
              <a:t>lineal </a:t>
            </a:r>
            <a:r>
              <a:rPr dirty="0" sz="500" spc="-10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Transformaciones</a:t>
            </a:r>
            <a:r>
              <a:rPr dirty="0" sz="500" spc="75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dirty="0" sz="500" spc="35" b="1">
                <a:solidFill>
                  <a:srgbClr val="9898D8"/>
                </a:solidFill>
                <a:latin typeface="Calibri"/>
                <a:cs typeface="Calibri"/>
                <a:hlinkClick r:id="rId9" action="ppaction://hlinksldjump"/>
              </a:rPr>
              <a:t>Lineales</a:t>
            </a:r>
            <a:endParaRPr sz="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0" y="479736"/>
            <a:ext cx="4608060" cy="31277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53174" y="478685"/>
            <a:ext cx="1678939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 spc="-25">
                <a:solidFill>
                  <a:srgbClr val="FFFFFF"/>
                </a:solidFill>
                <a:latin typeface="Calibri"/>
                <a:cs typeface="Calibri"/>
              </a:rPr>
              <a:t>Combinaciones</a:t>
            </a:r>
            <a:r>
              <a:rPr dirty="0" sz="1400" spc="10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400" spc="-30">
                <a:solidFill>
                  <a:srgbClr val="FFFFFF"/>
                </a:solidFill>
                <a:latin typeface="Calibri"/>
                <a:cs typeface="Calibri"/>
              </a:rPr>
              <a:t>lineales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1493240" y="1096810"/>
            <a:ext cx="1624583" cy="1624584"/>
          </a:xfrm>
          <a:prstGeom prst="rect">
            <a:avLst/>
          </a:prstGeom>
        </p:spPr>
      </p:pic>
      <p:grpSp>
        <p:nvGrpSpPr>
          <p:cNvPr id="9" name="object 9"/>
          <p:cNvGrpSpPr/>
          <p:nvPr/>
        </p:nvGrpSpPr>
        <p:grpSpPr>
          <a:xfrm>
            <a:off x="0" y="3350285"/>
            <a:ext cx="4608195" cy="106045"/>
            <a:chOff x="0" y="3350285"/>
            <a:chExt cx="4608195" cy="106045"/>
          </a:xfrm>
        </p:grpSpPr>
        <p:sp>
          <p:nvSpPr>
            <p:cNvPr id="10" name="object 10"/>
            <p:cNvSpPr/>
            <p:nvPr/>
          </p:nvSpPr>
          <p:spPr>
            <a:xfrm>
              <a:off x="0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2303995" y="3350285"/>
              <a:ext cx="2304415" cy="106045"/>
            </a:xfrm>
            <a:custGeom>
              <a:avLst/>
              <a:gdLst/>
              <a:ahLst/>
              <a:cxnLst/>
              <a:rect l="l" t="t" r="r" b="b"/>
              <a:pathLst>
                <a:path w="2304415" h="106045">
                  <a:moveTo>
                    <a:pt x="2303995" y="0"/>
                  </a:moveTo>
                  <a:lnTo>
                    <a:pt x="0" y="0"/>
                  </a:lnTo>
                  <a:lnTo>
                    <a:pt x="0" y="105714"/>
                  </a:lnTo>
                  <a:lnTo>
                    <a:pt x="2303995" y="105714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3333B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" name="object 12"/>
          <p:cNvSpPr txBox="1"/>
          <p:nvPr/>
        </p:nvSpPr>
        <p:spPr>
          <a:xfrm>
            <a:off x="2399296" y="3349827"/>
            <a:ext cx="497840" cy="107950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40" b="1">
                <a:solidFill>
                  <a:srgbClr val="FFFFFF"/>
                </a:solidFill>
                <a:latin typeface="Calibri"/>
                <a:cs typeface="Calibri"/>
                <a:hlinkClick r:id="rId12" action="ppaction://hlinksldjump"/>
              </a:rPr>
              <a:t>FM-Estadística</a:t>
            </a:r>
            <a:endParaRPr sz="500">
              <a:latin typeface="Calibri"/>
              <a:cs typeface="Calibri"/>
            </a:endParaRPr>
          </a:p>
        </p:txBody>
      </p:sp>
    </p:spTree>
  </p:cSld>
  <p:clrMapOvr>
    <a:masterClrMapping/>
  </p:clrMapOvr>
  <p:transition spd="fast">
    <p:cut thruBlk="0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2023-09-12T06:40:39Z</dcterms:created>
  <dcterms:modified xsi:type="dcterms:W3CDTF">2023-09-12T06:40:39Z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stSaved">
    <vt:filetime>2023-09-12T00:00:00Z</vt:filetime>
  </property>
</Properties>
</file>